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87" r:id="rId1"/>
  </p:sldMasterIdLst>
  <p:notesMasterIdLst>
    <p:notesMasterId r:id="rId23"/>
  </p:notesMasterIdLst>
  <p:handoutMasterIdLst>
    <p:handoutMasterId r:id="rId24"/>
  </p:handoutMasterIdLst>
  <p:sldIdLst>
    <p:sldId id="325" r:id="rId2"/>
    <p:sldId id="333" r:id="rId3"/>
    <p:sldId id="326" r:id="rId4"/>
    <p:sldId id="327" r:id="rId5"/>
    <p:sldId id="328" r:id="rId6"/>
    <p:sldId id="329" r:id="rId7"/>
    <p:sldId id="330" r:id="rId8"/>
    <p:sldId id="331" r:id="rId9"/>
    <p:sldId id="332" r:id="rId10"/>
    <p:sldId id="334" r:id="rId11"/>
    <p:sldId id="335" r:id="rId12"/>
    <p:sldId id="336" r:id="rId13"/>
    <p:sldId id="337" r:id="rId14"/>
    <p:sldId id="338" r:id="rId15"/>
    <p:sldId id="339" r:id="rId16"/>
    <p:sldId id="340" r:id="rId17"/>
    <p:sldId id="341" r:id="rId18"/>
    <p:sldId id="342" r:id="rId19"/>
    <p:sldId id="343" r:id="rId20"/>
    <p:sldId id="346" r:id="rId21"/>
    <p:sldId id="347" r:id="rId22"/>
  </p:sldIdLst>
  <p:sldSz cx="12192000" cy="6858000"/>
  <p:notesSz cx="9144000" cy="6858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
      <p:font typeface="Public Sans Light" pitchFamily="2" charset="0"/>
      <p:regular r:id="rId30"/>
      <p:italic r:id="rId31"/>
    </p:embeddedFont>
  </p:embeddedFont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C461638E-F1F5-7186-9758-0B4A52497F93}" name="Meagan Rodda" initials="MR" userId="S::Meagan.Rodda@det.nsw.edu.au::efecb8de-290d-42b5-96ee-00df0648c086" providerId="AD"/>
  <p188:author id="{D84E49CE-2BCD-8431-0782-D52A02898A5C}" name="Meagan Rodda" initials="MR" userId="S::meagan.rodda@det.nsw.edu.au::efecb8de-290d-42b5-96ee-00df0648c0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1"/>
    <a:srgbClr val="FCD214"/>
    <a:srgbClr val="189ECF"/>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89" autoAdjust="0"/>
  </p:normalViewPr>
  <p:slideViewPr>
    <p:cSldViewPr snapToGrid="0">
      <p:cViewPr varScale="1">
        <p:scale>
          <a:sx n="86" d="100"/>
          <a:sy n="86" d="100"/>
        </p:scale>
        <p:origin x="792" y="78"/>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3/19/2024</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19/03/2024</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198762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Discuss the meaning of milli as 1000 and so </a:t>
            </a:r>
            <a:r>
              <a:rPr lang="en-US" dirty="0" err="1">
                <a:cs typeface="Calibri"/>
              </a:rPr>
              <a:t>millilitres</a:t>
            </a:r>
            <a:r>
              <a:rPr lang="en-US" dirty="0">
                <a:cs typeface="Calibri"/>
              </a:rPr>
              <a:t> is 1000th of a </a:t>
            </a:r>
            <a:r>
              <a:rPr lang="en-US" dirty="0" err="1">
                <a:cs typeface="Calibri"/>
              </a:rPr>
              <a:t>litre</a:t>
            </a:r>
            <a:r>
              <a:rPr lang="en-US" dirty="0">
                <a:cs typeface="Calibri"/>
              </a:rPr>
              <a:t> and </a:t>
            </a:r>
            <a:r>
              <a:rPr lang="en-US" dirty="0" err="1">
                <a:cs typeface="Calibri"/>
              </a:rPr>
              <a:t>millimetres</a:t>
            </a:r>
            <a:r>
              <a:rPr lang="en-US" dirty="0">
                <a:cs typeface="Calibri"/>
              </a:rPr>
              <a:t> is 1000th of a </a:t>
            </a:r>
            <a:r>
              <a:rPr lang="en-US" dirty="0" err="1">
                <a:cs typeface="Calibri"/>
              </a:rPr>
              <a:t>metre</a:t>
            </a: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64119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Again, discuss these words in terms of parts of a </a:t>
            </a:r>
            <a:r>
              <a:rPr lang="en-US" dirty="0" err="1">
                <a:cs typeface="Calibri"/>
              </a:rPr>
              <a:t>metre</a:t>
            </a:r>
            <a:r>
              <a:rPr lang="en-US" dirty="0">
                <a:cs typeface="Calibri"/>
              </a:rPr>
              <a:t> </a:t>
            </a:r>
            <a:r>
              <a:rPr lang="en-US" dirty="0" err="1">
                <a:cs typeface="Calibri"/>
              </a:rPr>
              <a:t>ie</a:t>
            </a:r>
            <a:r>
              <a:rPr lang="en-US" dirty="0">
                <a:cs typeface="Calibri"/>
              </a:rPr>
              <a:t> 1000th and 100th</a:t>
            </a: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87259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Micro or nano</a:t>
            </a: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290022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Mega, giga, tera</a:t>
            </a:r>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3359304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59197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69315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30768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07992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74680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4924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73688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64168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59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6676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706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26894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50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5094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4690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00930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82611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4399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4409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62983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4469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443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13830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8657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24879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58241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227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991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16134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2741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04619217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p:txBody>
          <a:bodyPr/>
          <a:lstStyle/>
          <a:p>
            <a:r>
              <a:rPr lang="en-US" dirty="0">
                <a:cs typeface="Arial"/>
              </a:rPr>
              <a:t>Margin for error</a:t>
            </a:r>
          </a:p>
        </p:txBody>
      </p:sp>
      <p:sp>
        <p:nvSpPr>
          <p:cNvPr id="4" name="Footer Placeholder 6">
            <a:extLst>
              <a:ext uri="{FF2B5EF4-FFF2-40B4-BE49-F238E27FC236}">
                <a16:creationId xmlns:a16="http://schemas.microsoft.com/office/drawing/2014/main" id="{27FD272C-C39A-E799-E405-4D630613AD9F}"/>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
        <p:nvSpPr>
          <p:cNvPr id="6" name="Text Placeholder 5">
            <a:extLst>
              <a:ext uri="{FF2B5EF4-FFF2-40B4-BE49-F238E27FC236}">
                <a16:creationId xmlns:a16="http://schemas.microsoft.com/office/drawing/2014/main" id="{45F50822-6838-5BFC-03F4-854A775D9BF4}"/>
              </a:ext>
            </a:extLst>
          </p:cNvPr>
          <p:cNvSpPr>
            <a:spLocks noGrp="1"/>
          </p:cNvSpPr>
          <p:nvPr>
            <p:ph type="body" sz="quarter" idx="14"/>
          </p:nvPr>
        </p:nvSpPr>
        <p:spPr/>
        <p:txBody>
          <a:bodyPr/>
          <a:lstStyle/>
          <a:p>
            <a:r>
              <a:rPr lang="en-US" dirty="0"/>
              <a:t>Prisms and cylinders</a:t>
            </a:r>
          </a:p>
        </p:txBody>
      </p:sp>
    </p:spTree>
    <p:extLst>
      <p:ext uri="{BB962C8B-B14F-4D97-AF65-F5344CB8AC3E}">
        <p14:creationId xmlns:p14="http://schemas.microsoft.com/office/powerpoint/2010/main" val="6471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1AB54-2B24-181B-000F-9AB788455C26}"/>
              </a:ext>
            </a:extLst>
          </p:cNvPr>
          <p:cNvSpPr>
            <a:spLocks noGrp="1"/>
          </p:cNvSpPr>
          <p:nvPr>
            <p:ph type="ctrTitle"/>
          </p:nvPr>
        </p:nvSpPr>
        <p:spPr/>
        <p:txBody>
          <a:bodyPr/>
          <a:lstStyle/>
          <a:p>
            <a:r>
              <a:rPr lang="en-AU" dirty="0"/>
              <a:t>Exploring error</a:t>
            </a:r>
            <a:br>
              <a:rPr lang="en-AU" dirty="0"/>
            </a:br>
            <a:endParaRPr lang="en-AU" dirty="0"/>
          </a:p>
        </p:txBody>
      </p:sp>
      <p:sp>
        <p:nvSpPr>
          <p:cNvPr id="4" name="Text Placeholder 3">
            <a:extLst>
              <a:ext uri="{FF2B5EF4-FFF2-40B4-BE49-F238E27FC236}">
                <a16:creationId xmlns:a16="http://schemas.microsoft.com/office/drawing/2014/main" id="{4B67379A-3010-0C5E-07FB-5B9635CBB331}"/>
              </a:ext>
            </a:extLst>
          </p:cNvPr>
          <p:cNvSpPr>
            <a:spLocks noGrp="1"/>
          </p:cNvSpPr>
          <p:nvPr>
            <p:ph type="body" sz="quarter" idx="11"/>
          </p:nvPr>
        </p:nvSpPr>
        <p:spPr>
          <a:xfrm>
            <a:off x="539999" y="3429000"/>
            <a:ext cx="3496741" cy="372146"/>
          </a:xfrm>
        </p:spPr>
        <p:txBody>
          <a:bodyPr/>
          <a:lstStyle/>
          <a:p>
            <a:r>
              <a:rPr lang="en-AU" sz="3600" dirty="0"/>
              <a:t>Margin for error</a:t>
            </a:r>
          </a:p>
        </p:txBody>
      </p:sp>
    </p:spTree>
    <p:extLst>
      <p:ext uri="{BB962C8B-B14F-4D97-AF65-F5344CB8AC3E}">
        <p14:creationId xmlns:p14="http://schemas.microsoft.com/office/powerpoint/2010/main" val="422135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Comparing measuring instruments</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vert="horz" lIns="0" tIns="0" rIns="0" bIns="0" rtlCol="0" anchor="t">
            <a:noAutofit/>
          </a:bodyPr>
          <a:lstStyle/>
          <a:p>
            <a:pPr marL="285750" indent="-285750">
              <a:buFont typeface="Arial" panose="020B0604020202020204" pitchFamily="34" charset="0"/>
              <a:buChar char="•"/>
            </a:pPr>
            <a:r>
              <a:rPr lang="en-AU" sz="1800" dirty="0"/>
              <a:t>Consider the range of measuring instruments used by the class. </a:t>
            </a:r>
          </a:p>
          <a:p>
            <a:pPr marL="285750" indent="-285750">
              <a:buFont typeface="Arial" panose="020B0604020202020204" pitchFamily="34" charset="0"/>
              <a:buChar char="•"/>
            </a:pPr>
            <a:r>
              <a:rPr lang="en-AU" sz="1800" dirty="0"/>
              <a:t>What was different about them?</a:t>
            </a:r>
          </a:p>
        </p:txBody>
      </p:sp>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Tree>
    <p:extLst>
      <p:ext uri="{BB962C8B-B14F-4D97-AF65-F5344CB8AC3E}">
        <p14:creationId xmlns:p14="http://schemas.microsoft.com/office/powerpoint/2010/main" val="111536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Precision of measuring instruments</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a:lstStyle/>
          <a:p>
            <a:r>
              <a:rPr lang="en-AU" sz="1800" dirty="0"/>
              <a:t>Each measuring instrument had a different precision.</a:t>
            </a:r>
          </a:p>
          <a:p>
            <a:pPr marL="342900" indent="-342900">
              <a:buFont typeface="Arial" panose="020B0604020202020204" pitchFamily="34" charset="0"/>
              <a:buChar char="•"/>
            </a:pPr>
            <a:r>
              <a:rPr lang="en-AU" sz="1800" dirty="0"/>
              <a:t>The 30cm ruler had a precision of 1mm, as this was the smallest division on the instrument</a:t>
            </a:r>
          </a:p>
          <a:p>
            <a:pPr marL="342900" indent="-342900">
              <a:buFont typeface="Arial" panose="020B0604020202020204" pitchFamily="34" charset="0"/>
              <a:buChar char="•"/>
            </a:pPr>
            <a:r>
              <a:rPr lang="en-AU" sz="1800" dirty="0"/>
              <a:t>The 1m ruler had a precision of 1cm, as this was the smallest division on the instrument. </a:t>
            </a:r>
          </a:p>
        </p:txBody>
      </p:sp>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Tree>
    <p:extLst>
      <p:ext uri="{BB962C8B-B14F-4D97-AF65-F5344CB8AC3E}">
        <p14:creationId xmlns:p14="http://schemas.microsoft.com/office/powerpoint/2010/main" val="394874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Defining absolute error</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a:lstStyle/>
          <a:p>
            <a:pPr marL="285750" indent="-285750">
              <a:buFont typeface="Arial" panose="020B0604020202020204" pitchFamily="34" charset="0"/>
              <a:buChar char="•"/>
            </a:pPr>
            <a:r>
              <a:rPr lang="en-AU" sz="1800" dirty="0"/>
              <a:t>This means that each measuring instrument will have a different range of error when it’s used. </a:t>
            </a:r>
          </a:p>
          <a:p>
            <a:pPr marL="285750" indent="-285750">
              <a:buFont typeface="Arial" panose="020B0604020202020204" pitchFamily="34" charset="0"/>
              <a:buChar char="•"/>
            </a:pPr>
            <a:r>
              <a:rPr lang="en-AU" sz="1800" dirty="0"/>
              <a:t>Each measuring instrument has a different absolute error.</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B58BB0-0DB6-C815-78D9-8DCB55AA326D}"/>
                  </a:ext>
                </a:extLst>
              </p:cNvPr>
              <p:cNvSpPr txBox="1"/>
              <p:nvPr/>
            </p:nvSpPr>
            <p:spPr>
              <a:xfrm>
                <a:off x="2691896" y="3429000"/>
                <a:ext cx="6808207" cy="803250"/>
              </a:xfrm>
              <a:prstGeom prst="roundRect">
                <a:avLst/>
              </a:prstGeom>
            </p:spPr>
            <p:style>
              <a:lnRef idx="3">
                <a:schemeClr val="lt1"/>
              </a:lnRef>
              <a:fillRef idx="1">
                <a:schemeClr val="accent2"/>
              </a:fillRef>
              <a:effectRef idx="1">
                <a:schemeClr val="accent2"/>
              </a:effectRef>
              <a:fontRef idx="minor">
                <a:schemeClr val="lt1"/>
              </a:fontRef>
            </p:style>
            <p:txBody>
              <a:bodyPr wrap="none" lIns="0" tIns="0" rIns="0" bIns="0" rtlCol="0">
                <a:noAutofit/>
              </a:bodyPr>
              <a:lstStyle/>
              <a:p>
                <a:pPr marL="88900" defTabSz="539750">
                  <a:lnSpc>
                    <a:spcPct val="150000"/>
                  </a:lnSpc>
                  <a:spcBef>
                    <a:spcPts val="600"/>
                  </a:spcBef>
                  <a:spcAft>
                    <a:spcPts val="600"/>
                  </a:spcAft>
                </a:pPr>
                <a:r>
                  <a:rPr lang="en-AU" sz="2000" dirty="0"/>
                  <a:t>Absolute error of a measuring instrument = </a:t>
                </a:r>
                <a14:m>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r>
                      <a:rPr lang="en-AU" sz="2000" b="0" i="1" smtClean="0">
                        <a:latin typeface="Cambria Math" panose="02040503050406030204" pitchFamily="18" charset="0"/>
                      </a:rPr>
                      <m:t>×</m:t>
                    </m:r>
                    <m:r>
                      <m:rPr>
                        <m:sty m:val="p"/>
                      </m:rPr>
                      <a:rPr lang="en-AU" sz="2000" b="0" i="0" smtClean="0">
                        <a:latin typeface="Cambria Math" panose="02040503050406030204" pitchFamily="18" charset="0"/>
                      </a:rPr>
                      <m:t>precision</m:t>
                    </m:r>
                  </m:oMath>
                </a14:m>
                <a:endParaRPr lang="en-AU" sz="2000" dirty="0"/>
              </a:p>
            </p:txBody>
          </p:sp>
        </mc:Choice>
        <mc:Fallback xmlns="">
          <p:sp>
            <p:nvSpPr>
              <p:cNvPr id="11" name="TextBox 10">
                <a:extLst>
                  <a:ext uri="{FF2B5EF4-FFF2-40B4-BE49-F238E27FC236}">
                    <a16:creationId xmlns:a16="http://schemas.microsoft.com/office/drawing/2014/main" id="{D1B58BB0-0DB6-C815-78D9-8DCB55AA326D}"/>
                  </a:ext>
                </a:extLst>
              </p:cNvPr>
              <p:cNvSpPr txBox="1">
                <a:spLocks noRot="1" noChangeAspect="1" noMove="1" noResize="1" noEditPoints="1" noAdjustHandles="1" noChangeArrowheads="1" noChangeShapeType="1" noTextEdit="1"/>
              </p:cNvSpPr>
              <p:nvPr/>
            </p:nvSpPr>
            <p:spPr>
              <a:xfrm>
                <a:off x="2691896" y="3429000"/>
                <a:ext cx="6808207" cy="803250"/>
              </a:xfrm>
              <a:prstGeom prst="roundRect">
                <a:avLst/>
              </a:prstGeom>
              <a:blipFill>
                <a:blip r:embed="rId2"/>
                <a:stretch>
                  <a:fillRect l="-268"/>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09614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Defining percentage error</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a:lstStyle/>
          <a:p>
            <a:r>
              <a:rPr lang="en-AU" sz="1800" dirty="0"/>
              <a:t>Given each measuring instrument has a different precision and absolute error, it will also have a different percentage error when a measurement is taken.</a:t>
            </a:r>
          </a:p>
          <a:p>
            <a:endParaRPr lang="en-AU" sz="18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B58BB0-0DB6-C815-78D9-8DCB55AA326D}"/>
                  </a:ext>
                </a:extLst>
              </p:cNvPr>
              <p:cNvSpPr txBox="1"/>
              <p:nvPr/>
            </p:nvSpPr>
            <p:spPr>
              <a:xfrm>
                <a:off x="1845398" y="3517248"/>
                <a:ext cx="7841810" cy="922550"/>
              </a:xfrm>
              <a:prstGeom prst="roundRect">
                <a:avLst/>
              </a:prstGeom>
            </p:spPr>
            <p:style>
              <a:lnRef idx="3">
                <a:schemeClr val="lt1"/>
              </a:lnRef>
              <a:fillRef idx="1">
                <a:schemeClr val="accent2"/>
              </a:fillRef>
              <a:effectRef idx="1">
                <a:schemeClr val="accent2"/>
              </a:effectRef>
              <a:fontRef idx="minor">
                <a:schemeClr val="lt1"/>
              </a:fontRef>
            </p:style>
            <p:txBody>
              <a:bodyPr wrap="none" lIns="0" tIns="0" rIns="0" bIns="0" rtlCol="0">
                <a:noAutofit/>
              </a:bodyPr>
              <a:lstStyle/>
              <a:p>
                <a:pPr marL="88900" defTabSz="179388">
                  <a:lnSpc>
                    <a:spcPct val="150000"/>
                  </a:lnSpc>
                </a:pPr>
                <a:r>
                  <a:rPr lang="en-AU" sz="2000" dirty="0"/>
                  <a:t>Percentage error of a given measurement = </a:t>
                </a:r>
                <a14:m>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𝑎𝑏𝑠𝑜𝑙𝑢𝑡𝑒</m:t>
                        </m:r>
                        <m:r>
                          <a:rPr lang="en-AU" sz="2000" b="0" i="1" smtClean="0">
                            <a:latin typeface="Cambria Math" panose="02040503050406030204" pitchFamily="18" charset="0"/>
                          </a:rPr>
                          <m:t> </m:t>
                        </m:r>
                        <m:r>
                          <a:rPr lang="en-AU" sz="2000" b="0" i="1" smtClean="0">
                            <a:latin typeface="Cambria Math" panose="02040503050406030204" pitchFamily="18" charset="0"/>
                          </a:rPr>
                          <m:t>𝑒𝑟𝑟𝑜𝑟</m:t>
                        </m:r>
                      </m:num>
                      <m:den>
                        <m:r>
                          <a:rPr lang="en-AU" sz="2000" b="0" i="1" smtClean="0">
                            <a:latin typeface="Cambria Math" panose="02040503050406030204" pitchFamily="18" charset="0"/>
                          </a:rPr>
                          <m:t>𝑚𝑒𝑎𝑠𝑢𝑟𝑒𝑚𝑒𝑛𝑡</m:t>
                        </m:r>
                      </m:den>
                    </m:f>
                    <m:r>
                      <a:rPr lang="en-AU" sz="2000" b="0" i="1" smtClean="0">
                        <a:latin typeface="Cambria Math" panose="02040503050406030204" pitchFamily="18" charset="0"/>
                      </a:rPr>
                      <m:t>×</m:t>
                    </m:r>
                    <m:r>
                      <a:rPr lang="en-AU" sz="2000" b="0" i="0" smtClean="0">
                        <a:latin typeface="Cambria Math" panose="02040503050406030204" pitchFamily="18" charset="0"/>
                      </a:rPr>
                      <m:t>100%</m:t>
                    </m:r>
                  </m:oMath>
                </a14:m>
                <a:endParaRPr lang="en-AU" sz="2000" dirty="0"/>
              </a:p>
            </p:txBody>
          </p:sp>
        </mc:Choice>
        <mc:Fallback xmlns="">
          <p:sp>
            <p:nvSpPr>
              <p:cNvPr id="11" name="TextBox 10">
                <a:extLst>
                  <a:ext uri="{FF2B5EF4-FFF2-40B4-BE49-F238E27FC236}">
                    <a16:creationId xmlns:a16="http://schemas.microsoft.com/office/drawing/2014/main" id="{D1B58BB0-0DB6-C815-78D9-8DCB55AA326D}"/>
                  </a:ext>
                </a:extLst>
              </p:cNvPr>
              <p:cNvSpPr txBox="1">
                <a:spLocks noRot="1" noChangeAspect="1" noMove="1" noResize="1" noEditPoints="1" noAdjustHandles="1" noChangeArrowheads="1" noChangeShapeType="1" noTextEdit="1"/>
              </p:cNvSpPr>
              <p:nvPr/>
            </p:nvSpPr>
            <p:spPr>
              <a:xfrm>
                <a:off x="1845398" y="3517248"/>
                <a:ext cx="7841810" cy="922550"/>
              </a:xfrm>
              <a:prstGeom prst="roundRect">
                <a:avLst/>
              </a:prstGeom>
              <a:blipFill>
                <a:blip r:embed="rId2"/>
                <a:stretch>
                  <a:fillRect l="-155"/>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407582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Worked example 1</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a:lstStyle/>
              <a:p>
                <a:pPr>
                  <a:lnSpc>
                    <a:spcPct val="200000"/>
                  </a:lnSpc>
                </a:pPr>
                <a:r>
                  <a:rPr lang="en-AU" sz="1800" dirty="0">
                    <a:solidFill>
                      <a:schemeClr val="tx1"/>
                    </a:solidFill>
                  </a:rPr>
                  <a:t>Calculate the absolute error of the medicine syringe. </a:t>
                </a:r>
              </a:p>
              <a:p>
                <a:pPr>
                  <a:lnSpc>
                    <a:spcPct val="200000"/>
                  </a:lnSpc>
                </a:pPr>
                <a:r>
                  <a:rPr lang="en-AU" sz="1800" dirty="0">
                    <a:solidFill>
                      <a:schemeClr val="tx1"/>
                    </a:solidFill>
                  </a:rPr>
                  <a:t>Precision = 0.1mL</a:t>
                </a:r>
              </a:p>
              <a:p>
                <a:pPr>
                  <a:lnSpc>
                    <a:spcPct val="200000"/>
                  </a:lnSpc>
                </a:pPr>
                <a:r>
                  <a:rPr lang="en-AU" sz="1800" dirty="0">
                    <a:solidFill>
                      <a:schemeClr val="tx1"/>
                    </a:solidFill>
                  </a:rPr>
                  <a:t>Absolute error of a measuring instrument = </a:t>
                </a:r>
                <a14:m>
                  <m:oMath xmlns:m="http://schemas.openxmlformats.org/officeDocument/2006/math">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1</m:t>
                        </m:r>
                      </m:num>
                      <m:den>
                        <m:r>
                          <a:rPr lang="en-AU" sz="1800" b="0" i="1" smtClean="0">
                            <a:solidFill>
                              <a:schemeClr val="tx1"/>
                            </a:solidFill>
                            <a:latin typeface="Cambria Math" panose="02040503050406030204" pitchFamily="18" charset="0"/>
                          </a:rPr>
                          <m:t>2</m:t>
                        </m:r>
                      </m:den>
                    </m:f>
                    <m:r>
                      <a:rPr lang="en-AU" sz="1800" b="0" i="1" smtClean="0">
                        <a:solidFill>
                          <a:schemeClr val="tx1"/>
                        </a:solidFill>
                        <a:latin typeface="Cambria Math" panose="02040503050406030204" pitchFamily="18" charset="0"/>
                      </a:rPr>
                      <m:t>×</m:t>
                    </m:r>
                    <m:r>
                      <m:rPr>
                        <m:sty m:val="p"/>
                      </m:rPr>
                      <a:rPr lang="en-AU" sz="1800" b="0" i="0" smtClean="0">
                        <a:solidFill>
                          <a:schemeClr val="tx1"/>
                        </a:solidFill>
                        <a:latin typeface="Cambria Math" panose="02040503050406030204" pitchFamily="18" charset="0"/>
                      </a:rPr>
                      <m:t>precision</m:t>
                    </m:r>
                  </m:oMath>
                </a14:m>
                <a:endParaRPr lang="en-AU" sz="1800" dirty="0">
                  <a:solidFill>
                    <a:schemeClr val="tx1"/>
                  </a:solidFill>
                </a:endParaRPr>
              </a:p>
              <a:p>
                <a:pPr>
                  <a:lnSpc>
                    <a:spcPct val="200000"/>
                  </a:lnSpc>
                </a:pPr>
                <a:r>
                  <a:rPr lang="en-AU" sz="1800" dirty="0">
                    <a:solidFill>
                      <a:schemeClr val="tx1"/>
                    </a:solidFill>
                  </a:rPr>
                  <a:t>Absolute error </a:t>
                </a:r>
                <a14:m>
                  <m:oMath xmlns:m="http://schemas.openxmlformats.org/officeDocument/2006/math">
                    <m:r>
                      <a:rPr lang="en-AU" sz="1800" b="0" i="0" smtClean="0">
                        <a:solidFill>
                          <a:schemeClr val="tx1"/>
                        </a:solidFill>
                        <a:latin typeface="Cambria Math" panose="02040503050406030204" pitchFamily="18" charset="0"/>
                      </a:rPr>
                      <m:t>=</m:t>
                    </m:r>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1</m:t>
                        </m:r>
                      </m:num>
                      <m:den>
                        <m:r>
                          <a:rPr lang="en-AU" sz="1800" b="0" i="1" smtClean="0">
                            <a:solidFill>
                              <a:schemeClr val="tx1"/>
                            </a:solidFill>
                            <a:latin typeface="Cambria Math" panose="02040503050406030204" pitchFamily="18" charset="0"/>
                          </a:rPr>
                          <m:t>2</m:t>
                        </m:r>
                      </m:den>
                    </m:f>
                    <m:r>
                      <a:rPr lang="en-AU" sz="1800" b="0" i="1" smtClean="0">
                        <a:solidFill>
                          <a:schemeClr val="tx1"/>
                        </a:solidFill>
                        <a:latin typeface="Cambria Math" panose="02040503050406030204" pitchFamily="18" charset="0"/>
                      </a:rPr>
                      <m:t>×0.1</m:t>
                    </m:r>
                    <m:r>
                      <m:rPr>
                        <m:sty m:val="p"/>
                      </m:rPr>
                      <a:rPr lang="en-AU" sz="1800" b="0" i="0" smtClean="0">
                        <a:solidFill>
                          <a:schemeClr val="tx1"/>
                        </a:solidFill>
                        <a:latin typeface="Cambria Math" panose="02040503050406030204" pitchFamily="18" charset="0"/>
                      </a:rPr>
                      <m:t>mL</m:t>
                    </m:r>
                    <m:r>
                      <a:rPr lang="en-AU" sz="1800" b="0" i="0" smtClean="0">
                        <a:solidFill>
                          <a:schemeClr val="tx1"/>
                        </a:solidFill>
                        <a:latin typeface="Cambria Math" panose="02040503050406030204" pitchFamily="18" charset="0"/>
                      </a:rPr>
                      <m:t>=0.05</m:t>
                    </m:r>
                    <m:r>
                      <m:rPr>
                        <m:sty m:val="p"/>
                      </m:rPr>
                      <a:rPr lang="en-AU" sz="1800" b="0" i="0" smtClean="0">
                        <a:solidFill>
                          <a:schemeClr val="tx1"/>
                        </a:solidFill>
                        <a:latin typeface="Cambria Math" panose="02040503050406030204" pitchFamily="18" charset="0"/>
                      </a:rPr>
                      <m:t>mL</m:t>
                    </m:r>
                  </m:oMath>
                </a14:m>
                <a:endParaRPr lang="en-AU" sz="1800" dirty="0">
                  <a:solidFill>
                    <a:schemeClr val="tx1"/>
                  </a:solidFill>
                </a:endParaRPr>
              </a:p>
            </p:txBody>
          </p:sp>
        </mc:Choice>
        <mc:Fallback xmlns="">
          <p:sp>
            <p:nvSpPr>
              <p:cNvPr id="2" name="Content Placeholder 1">
                <a:extLst>
                  <a:ext uri="{FF2B5EF4-FFF2-40B4-BE49-F238E27FC236}">
                    <a16:creationId xmlns:a16="http://schemas.microsoft.com/office/drawing/2014/main" id="{4053F963-8CA5-68E0-5F9D-9127D8BA58B7}"/>
                  </a:ext>
                </a:extLst>
              </p:cNvPr>
              <p:cNvSpPr>
                <a:spLocks noGrp="1" noRot="1" noChangeAspect="1" noMove="1" noResize="1" noEditPoints="1" noAdjustHandles="1" noChangeArrowheads="1" noChangeShapeType="1" noTextEdit="1"/>
              </p:cNvSpPr>
              <p:nvPr>
                <p:ph idx="1"/>
              </p:nvPr>
            </p:nvSpPr>
            <p:spPr>
              <a:blipFill>
                <a:blip r:embed="rId2"/>
                <a:stretch>
                  <a:fillRect l="-1221"/>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785E3A42-519D-15B4-B387-B69B27158E6A}"/>
              </a:ext>
            </a:extLst>
          </p:cNvPr>
          <p:cNvSpPr/>
          <p:nvPr/>
        </p:nvSpPr>
        <p:spPr>
          <a:xfrm>
            <a:off x="2860633" y="2354643"/>
            <a:ext cx="2127724" cy="857713"/>
          </a:xfrm>
          <a:prstGeom prst="wedgeRoundRectCallout">
            <a:avLst>
              <a:gd name="adj1" fmla="val -76387"/>
              <a:gd name="adj2" fmla="val -207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en-AU" dirty="0"/>
              <a:t>Where did 0.1mL come from?</a:t>
            </a:r>
          </a:p>
        </p:txBody>
      </p:sp>
      <p:sp>
        <p:nvSpPr>
          <p:cNvPr id="10" name="Speech Bubble: Rectangle with Corners Rounded 9">
            <a:extLst>
              <a:ext uri="{FF2B5EF4-FFF2-40B4-BE49-F238E27FC236}">
                <a16:creationId xmlns:a16="http://schemas.microsoft.com/office/drawing/2014/main" id="{CF30C113-4C8D-CABD-EF33-45A5A3175476}"/>
              </a:ext>
            </a:extLst>
          </p:cNvPr>
          <p:cNvSpPr/>
          <p:nvPr/>
        </p:nvSpPr>
        <p:spPr>
          <a:xfrm>
            <a:off x="5091393" y="4210717"/>
            <a:ext cx="2273818" cy="857712"/>
          </a:xfrm>
          <a:prstGeom prst="wedgeRoundRectCallout">
            <a:avLst>
              <a:gd name="adj1" fmla="val -84097"/>
              <a:gd name="adj2" fmla="val -285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What does this represent?</a:t>
            </a:r>
          </a:p>
        </p:txBody>
      </p:sp>
      <p:pic>
        <p:nvPicPr>
          <p:cNvPr id="8" name="Picture 7" descr="A hand holding a syringe, measuring up to 3mL.">
            <a:extLst>
              <a:ext uri="{FF2B5EF4-FFF2-40B4-BE49-F238E27FC236}">
                <a16:creationId xmlns:a16="http://schemas.microsoft.com/office/drawing/2014/main" id="{CA6C25B4-3881-8E7C-2363-06183FA9F7F4}"/>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984091" y="2653604"/>
            <a:ext cx="4636862" cy="2362955"/>
          </a:xfrm>
          <a:prstGeom prst="rect">
            <a:avLst/>
          </a:prstGeom>
        </p:spPr>
      </p:pic>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35807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Your turn 1</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a:xfrm>
                <a:off x="360000" y="1620000"/>
                <a:ext cx="6042750" cy="4536000"/>
              </a:xfrm>
            </p:spPr>
            <p:txBody>
              <a:bodyPr/>
              <a:lstStyle/>
              <a:p>
                <a:r>
                  <a:rPr lang="en-AU" sz="1800" dirty="0">
                    <a:solidFill>
                      <a:schemeClr val="tx1"/>
                    </a:solidFill>
                  </a:rPr>
                  <a:t>Calculate the absolute error of the ruler. </a:t>
                </a:r>
              </a:p>
              <a:p>
                <a:r>
                  <a:rPr lang="en-AU" sz="1800" dirty="0">
                    <a:solidFill>
                      <a:schemeClr val="tx1"/>
                    </a:solidFill>
                  </a:rPr>
                  <a:t>Precision = </a:t>
                </a:r>
              </a:p>
              <a:p>
                <a:r>
                  <a:rPr lang="en-AU" sz="1800" dirty="0">
                    <a:solidFill>
                      <a:schemeClr val="tx1"/>
                    </a:solidFill>
                  </a:rPr>
                  <a:t>Absolute error of a measuring instrument = </a:t>
                </a:r>
                <a14:m>
                  <m:oMath xmlns:m="http://schemas.openxmlformats.org/officeDocument/2006/math">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1</m:t>
                        </m:r>
                      </m:num>
                      <m:den>
                        <m:r>
                          <a:rPr lang="en-AU" sz="1800" b="0" i="1" smtClean="0">
                            <a:solidFill>
                              <a:schemeClr val="tx1"/>
                            </a:solidFill>
                            <a:latin typeface="Cambria Math" panose="02040503050406030204" pitchFamily="18" charset="0"/>
                          </a:rPr>
                          <m:t>2</m:t>
                        </m:r>
                      </m:den>
                    </m:f>
                    <m:r>
                      <a:rPr lang="en-AU" sz="1800" b="0" i="1" smtClean="0">
                        <a:solidFill>
                          <a:schemeClr val="tx1"/>
                        </a:solidFill>
                        <a:latin typeface="Cambria Math" panose="02040503050406030204" pitchFamily="18" charset="0"/>
                      </a:rPr>
                      <m:t>×</m:t>
                    </m:r>
                    <m:r>
                      <m:rPr>
                        <m:sty m:val="p"/>
                      </m:rPr>
                      <a:rPr lang="en-AU" sz="1800" b="0" i="0" smtClean="0">
                        <a:solidFill>
                          <a:schemeClr val="tx1"/>
                        </a:solidFill>
                        <a:latin typeface="Cambria Math" panose="02040503050406030204" pitchFamily="18" charset="0"/>
                      </a:rPr>
                      <m:t>precision</m:t>
                    </m:r>
                  </m:oMath>
                </a14:m>
                <a:endParaRPr lang="en-AU" sz="1800" dirty="0">
                  <a:solidFill>
                    <a:schemeClr val="tx1"/>
                  </a:solidFill>
                </a:endParaRPr>
              </a:p>
            </p:txBody>
          </p:sp>
        </mc:Choice>
        <mc:Fallback>
          <p:sp>
            <p:nvSpPr>
              <p:cNvPr id="2" name="Content Placeholder 1">
                <a:extLst>
                  <a:ext uri="{FF2B5EF4-FFF2-40B4-BE49-F238E27FC236}">
                    <a16:creationId xmlns:a16="http://schemas.microsoft.com/office/drawing/2014/main" id="{4053F963-8CA5-68E0-5F9D-9127D8BA58B7}"/>
                  </a:ext>
                </a:extLst>
              </p:cNvPr>
              <p:cNvSpPr>
                <a:spLocks noGrp="1" noRot="1" noChangeAspect="1" noMove="1" noResize="1" noEditPoints="1" noAdjustHandles="1" noChangeArrowheads="1" noChangeShapeType="1" noTextEdit="1"/>
              </p:cNvSpPr>
              <p:nvPr>
                <p:ph idx="1"/>
              </p:nvPr>
            </p:nvSpPr>
            <p:spPr>
              <a:xfrm>
                <a:off x="360000" y="1620000"/>
                <a:ext cx="6042750" cy="4536000"/>
              </a:xfrm>
              <a:blipFill>
                <a:blip r:embed="rId2"/>
                <a:stretch>
                  <a:fillRect l="-2321"/>
                </a:stretch>
              </a:blipFill>
            </p:spPr>
            <p:txBody>
              <a:bodyPr/>
              <a:lstStyle/>
              <a:p>
                <a:r>
                  <a:rPr lang="en-AU">
                    <a:noFill/>
                  </a:rPr>
                  <a:t> </a:t>
                </a:r>
              </a:p>
            </p:txBody>
          </p:sp>
        </mc:Fallback>
      </mc:AlternateContent>
      <p:pic>
        <p:nvPicPr>
          <p:cNvPr id="19" name="Picture 18" descr="A ruler measuring in mm with a pencil drawn. The pencil is measuring 95mm. ">
            <a:extLst>
              <a:ext uri="{FF2B5EF4-FFF2-40B4-BE49-F238E27FC236}">
                <a16:creationId xmlns:a16="http://schemas.microsoft.com/office/drawing/2014/main" id="{26D7A7BC-3CFE-6D58-11B2-EBFD7E8D6CED}"/>
              </a:ext>
            </a:extLst>
          </p:cNvPr>
          <p:cNvPicPr>
            <a:picLocks noChangeAspect="1"/>
          </p:cNvPicPr>
          <p:nvPr/>
        </p:nvPicPr>
        <p:blipFill>
          <a:blip r:embed="rId3"/>
          <a:stretch>
            <a:fillRect/>
          </a:stretch>
        </p:blipFill>
        <p:spPr>
          <a:xfrm>
            <a:off x="6402750" y="1620000"/>
            <a:ext cx="5429250" cy="1762125"/>
          </a:xfrm>
          <a:prstGeom prst="rect">
            <a:avLst/>
          </a:prstGeom>
        </p:spPr>
      </p:pic>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63992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Your turn 1 – solution</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a:xfrm>
                <a:off x="360000" y="1620000"/>
                <a:ext cx="6054750" cy="4536000"/>
              </a:xfrm>
            </p:spPr>
            <p:txBody>
              <a:bodyPr/>
              <a:lstStyle/>
              <a:p>
                <a:r>
                  <a:rPr lang="en-AU" sz="1800" dirty="0">
                    <a:solidFill>
                      <a:schemeClr val="tx1"/>
                    </a:solidFill>
                  </a:rPr>
                  <a:t>Calculate the absolute error of the ruler. </a:t>
                </a:r>
              </a:p>
              <a:p>
                <a:r>
                  <a:rPr lang="en-AU" sz="1800" dirty="0">
                    <a:solidFill>
                      <a:schemeClr val="tx1"/>
                    </a:solidFill>
                  </a:rPr>
                  <a:t>Absolute error of a measuring instrument = </a:t>
                </a:r>
                <a14:m>
                  <m:oMath xmlns:m="http://schemas.openxmlformats.org/officeDocument/2006/math">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1</m:t>
                        </m:r>
                      </m:num>
                      <m:den>
                        <m:r>
                          <a:rPr lang="en-AU" sz="1800" b="0" i="1" smtClean="0">
                            <a:solidFill>
                              <a:schemeClr val="tx1"/>
                            </a:solidFill>
                            <a:latin typeface="Cambria Math" panose="02040503050406030204" pitchFamily="18" charset="0"/>
                          </a:rPr>
                          <m:t>2</m:t>
                        </m:r>
                      </m:den>
                    </m:f>
                    <m:r>
                      <a:rPr lang="en-AU" sz="1800" b="0" i="1" smtClean="0">
                        <a:solidFill>
                          <a:schemeClr val="tx1"/>
                        </a:solidFill>
                        <a:latin typeface="Cambria Math" panose="02040503050406030204" pitchFamily="18" charset="0"/>
                      </a:rPr>
                      <m:t>×</m:t>
                    </m:r>
                    <m:r>
                      <m:rPr>
                        <m:sty m:val="p"/>
                      </m:rPr>
                      <a:rPr lang="en-AU" sz="1800" b="0" i="0" smtClean="0">
                        <a:solidFill>
                          <a:schemeClr val="tx1"/>
                        </a:solidFill>
                        <a:latin typeface="Cambria Math" panose="02040503050406030204" pitchFamily="18" charset="0"/>
                      </a:rPr>
                      <m:t>precision</m:t>
                    </m:r>
                  </m:oMath>
                </a14:m>
                <a:endParaRPr lang="en-AU" sz="1800" dirty="0">
                  <a:solidFill>
                    <a:schemeClr val="tx1"/>
                  </a:solidFill>
                </a:endParaRPr>
              </a:p>
              <a:p>
                <a:r>
                  <a:rPr lang="en-AU" sz="1800" dirty="0">
                    <a:solidFill>
                      <a:schemeClr val="tx1"/>
                    </a:solidFill>
                  </a:rPr>
                  <a:t>Absolute error </a:t>
                </a:r>
                <a14:m>
                  <m:oMath xmlns:m="http://schemas.openxmlformats.org/officeDocument/2006/math">
                    <m:r>
                      <a:rPr lang="en-AU" sz="1800" b="0" i="0" smtClean="0">
                        <a:solidFill>
                          <a:schemeClr val="tx1"/>
                        </a:solidFill>
                        <a:latin typeface="Cambria Math" panose="02040503050406030204" pitchFamily="18" charset="0"/>
                      </a:rPr>
                      <m:t>=</m:t>
                    </m:r>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1</m:t>
                        </m:r>
                      </m:num>
                      <m:den>
                        <m:r>
                          <a:rPr lang="en-AU" sz="1800" b="0" i="1" smtClean="0">
                            <a:solidFill>
                              <a:schemeClr val="tx1"/>
                            </a:solidFill>
                            <a:latin typeface="Cambria Math" panose="02040503050406030204" pitchFamily="18" charset="0"/>
                          </a:rPr>
                          <m:t>2</m:t>
                        </m:r>
                      </m:den>
                    </m:f>
                    <m:r>
                      <a:rPr lang="en-AU" sz="1800" b="0" i="1" smtClean="0">
                        <a:solidFill>
                          <a:schemeClr val="tx1"/>
                        </a:solidFill>
                        <a:latin typeface="Cambria Math" panose="02040503050406030204" pitchFamily="18" charset="0"/>
                      </a:rPr>
                      <m:t>×1</m:t>
                    </m:r>
                    <m:r>
                      <m:rPr>
                        <m:sty m:val="p"/>
                      </m:rPr>
                      <a:rPr lang="en-AU" sz="1800" b="0" i="0" smtClean="0">
                        <a:solidFill>
                          <a:schemeClr val="tx1"/>
                        </a:solidFill>
                        <a:latin typeface="Cambria Math" panose="02040503050406030204" pitchFamily="18" charset="0"/>
                      </a:rPr>
                      <m:t>mm</m:t>
                    </m:r>
                    <m:r>
                      <a:rPr lang="en-AU" sz="1800" b="0" i="0" smtClean="0">
                        <a:solidFill>
                          <a:schemeClr val="tx1"/>
                        </a:solidFill>
                        <a:latin typeface="Cambria Math" panose="02040503050406030204" pitchFamily="18" charset="0"/>
                      </a:rPr>
                      <m:t>=0.5</m:t>
                    </m:r>
                    <m:r>
                      <m:rPr>
                        <m:sty m:val="p"/>
                      </m:rPr>
                      <a:rPr lang="en-AU" sz="1800" b="0" i="0" smtClean="0">
                        <a:solidFill>
                          <a:schemeClr val="tx1"/>
                        </a:solidFill>
                        <a:latin typeface="Cambria Math" panose="02040503050406030204" pitchFamily="18" charset="0"/>
                      </a:rPr>
                      <m:t>mm</m:t>
                    </m:r>
                  </m:oMath>
                </a14:m>
                <a:endParaRPr lang="en-AU" sz="1800" dirty="0">
                  <a:solidFill>
                    <a:schemeClr val="tx1"/>
                  </a:solidFill>
                </a:endParaRPr>
              </a:p>
            </p:txBody>
          </p:sp>
        </mc:Choice>
        <mc:Fallback>
          <p:sp>
            <p:nvSpPr>
              <p:cNvPr id="2" name="Content Placeholder 1">
                <a:extLst>
                  <a:ext uri="{FF2B5EF4-FFF2-40B4-BE49-F238E27FC236}">
                    <a16:creationId xmlns:a16="http://schemas.microsoft.com/office/drawing/2014/main" id="{4053F963-8CA5-68E0-5F9D-9127D8BA58B7}"/>
                  </a:ext>
                </a:extLst>
              </p:cNvPr>
              <p:cNvSpPr>
                <a:spLocks noGrp="1" noRot="1" noChangeAspect="1" noMove="1" noResize="1" noEditPoints="1" noAdjustHandles="1" noChangeArrowheads="1" noChangeShapeType="1" noTextEdit="1"/>
              </p:cNvSpPr>
              <p:nvPr>
                <p:ph idx="1"/>
              </p:nvPr>
            </p:nvSpPr>
            <p:spPr>
              <a:xfrm>
                <a:off x="360000" y="1620000"/>
                <a:ext cx="6054750" cy="4536000"/>
              </a:xfrm>
              <a:blipFill>
                <a:blip r:embed="rId2"/>
                <a:stretch>
                  <a:fillRect l="-2316"/>
                </a:stretch>
              </a:blipFill>
            </p:spPr>
            <p:txBody>
              <a:bodyPr/>
              <a:lstStyle/>
              <a:p>
                <a:r>
                  <a:rPr lang="en-AU">
                    <a:noFill/>
                  </a:rPr>
                  <a:t> </a:t>
                </a:r>
              </a:p>
            </p:txBody>
          </p:sp>
        </mc:Fallback>
      </mc:AlternateContent>
      <p:pic>
        <p:nvPicPr>
          <p:cNvPr id="19" name="Picture 18" descr="A ruler measuring in mm with a pencil drawn. The pencil is measuring 95mm. ">
            <a:extLst>
              <a:ext uri="{FF2B5EF4-FFF2-40B4-BE49-F238E27FC236}">
                <a16:creationId xmlns:a16="http://schemas.microsoft.com/office/drawing/2014/main" id="{26D7A7BC-3CFE-6D58-11B2-EBFD7E8D6CED}"/>
              </a:ext>
            </a:extLst>
          </p:cNvPr>
          <p:cNvPicPr>
            <a:picLocks noChangeAspect="1"/>
          </p:cNvPicPr>
          <p:nvPr/>
        </p:nvPicPr>
        <p:blipFill>
          <a:blip r:embed="rId3"/>
          <a:stretch>
            <a:fillRect/>
          </a:stretch>
        </p:blipFill>
        <p:spPr>
          <a:xfrm>
            <a:off x="6414750" y="1620000"/>
            <a:ext cx="5429250" cy="1762125"/>
          </a:xfrm>
          <a:prstGeom prst="rect">
            <a:avLst/>
          </a:prstGeom>
        </p:spPr>
      </p:pic>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7798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Worked example 2</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a:xfrm>
                <a:off x="360000" y="1620000"/>
                <a:ext cx="9121044" cy="4536000"/>
              </a:xfrm>
            </p:spPr>
            <p:txBody>
              <a:bodyPr/>
              <a:lstStyle/>
              <a:p>
                <a:r>
                  <a:rPr lang="en-AU" sz="1800" dirty="0">
                    <a:solidFill>
                      <a:schemeClr val="tx1"/>
                    </a:solidFill>
                  </a:rPr>
                  <a:t>Determine the percentage error if 1.6mL of medicine is to be drawn using this syringe. </a:t>
                </a:r>
              </a:p>
              <a:p>
                <a:r>
                  <a:rPr lang="en-AU" sz="1800" dirty="0">
                    <a:solidFill>
                      <a:schemeClr val="tx1"/>
                    </a:solidFill>
                  </a:rPr>
                  <a:t>Percentage error of a given measurement = </a:t>
                </a:r>
                <a14:m>
                  <m:oMath xmlns:m="http://schemas.openxmlformats.org/officeDocument/2006/math">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𝑎𝑏𝑠𝑜𝑙𝑢𝑡𝑒</m:t>
                        </m:r>
                        <m:r>
                          <a:rPr lang="en-AU" sz="1800" b="0" i="1" smtClean="0">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𝑒𝑟𝑟𝑜𝑟</m:t>
                        </m:r>
                      </m:num>
                      <m:den>
                        <m:r>
                          <a:rPr lang="en-AU" sz="1800" b="0" i="1" smtClean="0">
                            <a:solidFill>
                              <a:schemeClr val="tx1"/>
                            </a:solidFill>
                            <a:latin typeface="Cambria Math" panose="02040503050406030204" pitchFamily="18" charset="0"/>
                          </a:rPr>
                          <m:t>𝑚𝑒𝑎𝑠𝑢𝑟𝑒𝑚𝑒𝑛𝑡</m:t>
                        </m:r>
                      </m:den>
                    </m:f>
                    <m:r>
                      <a:rPr lang="en-AU" sz="1800" b="0" i="1" smtClean="0">
                        <a:solidFill>
                          <a:schemeClr val="tx1"/>
                        </a:solidFill>
                        <a:latin typeface="Cambria Math" panose="02040503050406030204" pitchFamily="18" charset="0"/>
                      </a:rPr>
                      <m:t>×</m:t>
                    </m:r>
                    <m:r>
                      <a:rPr lang="en-AU" sz="1800" b="0" i="0" smtClean="0">
                        <a:solidFill>
                          <a:schemeClr val="tx1"/>
                        </a:solidFill>
                        <a:latin typeface="Cambria Math" panose="02040503050406030204" pitchFamily="18" charset="0"/>
                      </a:rPr>
                      <m:t>100%</m:t>
                    </m:r>
                  </m:oMath>
                </a14:m>
                <a:endParaRPr lang="en-AU" sz="1800" dirty="0">
                  <a:solidFill>
                    <a:schemeClr val="tx1"/>
                  </a:solidFill>
                </a:endParaRPr>
              </a:p>
              <a:p>
                <a:r>
                  <a:rPr lang="en-AU" sz="1800" dirty="0">
                    <a:solidFill>
                      <a:schemeClr val="tx1"/>
                    </a:solidFill>
                  </a:rPr>
                  <a:t>Percentage error </a:t>
                </a:r>
                <a14:m>
                  <m:oMath xmlns:m="http://schemas.openxmlformats.org/officeDocument/2006/math">
                    <m:r>
                      <a:rPr lang="en-AU" sz="1800" b="0" i="1" smtClean="0">
                        <a:solidFill>
                          <a:schemeClr val="tx1"/>
                        </a:solidFill>
                        <a:latin typeface="Cambria Math" panose="02040503050406030204" pitchFamily="18" charset="0"/>
                      </a:rPr>
                      <m:t>=</m:t>
                    </m:r>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0.05</m:t>
                        </m:r>
                      </m:num>
                      <m:den>
                        <m:r>
                          <a:rPr lang="en-AU" sz="1800" b="0" i="1" smtClean="0">
                            <a:solidFill>
                              <a:schemeClr val="tx1"/>
                            </a:solidFill>
                            <a:latin typeface="Cambria Math" panose="02040503050406030204" pitchFamily="18" charset="0"/>
                          </a:rPr>
                          <m:t>1.6</m:t>
                        </m:r>
                      </m:den>
                    </m:f>
                    <m:r>
                      <a:rPr lang="en-AU" sz="1800" b="0" i="1" smtClean="0">
                        <a:solidFill>
                          <a:schemeClr val="tx1"/>
                        </a:solidFill>
                        <a:latin typeface="Cambria Math" panose="02040503050406030204" pitchFamily="18" charset="0"/>
                      </a:rPr>
                      <m:t>×100%</m:t>
                    </m:r>
                  </m:oMath>
                </a14:m>
                <a:endParaRPr lang="en-AU" sz="1800" dirty="0">
                  <a:solidFill>
                    <a:schemeClr val="tx1"/>
                  </a:solidFill>
                </a:endParaRPr>
              </a:p>
              <a:p>
                <a:r>
                  <a:rPr lang="en-AU" sz="1800" b="0" dirty="0">
                    <a:solidFill>
                      <a:schemeClr val="tx1"/>
                    </a:solidFill>
                  </a:rPr>
                  <a:t>		</a:t>
                </a:r>
                <a14:m>
                  <m:oMath xmlns:m="http://schemas.openxmlformats.org/officeDocument/2006/math">
                    <m:r>
                      <a:rPr lang="en-AU" sz="1800" b="0" i="1" smtClean="0">
                        <a:solidFill>
                          <a:schemeClr val="tx1"/>
                        </a:solidFill>
                        <a:latin typeface="Cambria Math" panose="02040503050406030204" pitchFamily="18" charset="0"/>
                      </a:rPr>
                      <m:t>=</m:t>
                    </m:r>
                  </m:oMath>
                </a14:m>
                <a:r>
                  <a:rPr lang="en-AU" sz="1800" dirty="0">
                    <a:solidFill>
                      <a:schemeClr val="tx1"/>
                    </a:solidFill>
                  </a:rPr>
                  <a:t> 3.125%</a:t>
                </a:r>
              </a:p>
            </p:txBody>
          </p:sp>
        </mc:Choice>
        <mc:Fallback>
          <p:sp>
            <p:nvSpPr>
              <p:cNvPr id="2" name="Content Placeholder 1">
                <a:extLst>
                  <a:ext uri="{FF2B5EF4-FFF2-40B4-BE49-F238E27FC236}">
                    <a16:creationId xmlns:a16="http://schemas.microsoft.com/office/drawing/2014/main" id="{4053F963-8CA5-68E0-5F9D-9127D8BA58B7}"/>
                  </a:ext>
                </a:extLst>
              </p:cNvPr>
              <p:cNvSpPr>
                <a:spLocks noGrp="1" noRot="1" noChangeAspect="1" noMove="1" noResize="1" noEditPoints="1" noAdjustHandles="1" noChangeArrowheads="1" noChangeShapeType="1" noTextEdit="1"/>
              </p:cNvSpPr>
              <p:nvPr>
                <p:ph idx="1"/>
              </p:nvPr>
            </p:nvSpPr>
            <p:spPr>
              <a:xfrm>
                <a:off x="360000" y="1620000"/>
                <a:ext cx="9121044" cy="4536000"/>
              </a:xfrm>
              <a:blipFill>
                <a:blip r:embed="rId2"/>
                <a:stretch>
                  <a:fillRect l="-1537" r="-869"/>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CF30C113-4C8D-CABD-EF33-45A5A3175476}"/>
              </a:ext>
            </a:extLst>
          </p:cNvPr>
          <p:cNvSpPr/>
          <p:nvPr/>
        </p:nvSpPr>
        <p:spPr>
          <a:xfrm>
            <a:off x="4042336" y="3591045"/>
            <a:ext cx="1756373" cy="1010623"/>
          </a:xfrm>
          <a:prstGeom prst="wedgeRoundRectCallout">
            <a:avLst>
              <a:gd name="adj1" fmla="val -86734"/>
              <a:gd name="adj2" fmla="val -201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en-AU" dirty="0"/>
              <a:t>What does this mean?</a:t>
            </a:r>
          </a:p>
        </p:txBody>
      </p:sp>
      <p:pic>
        <p:nvPicPr>
          <p:cNvPr id="8" name="Picture 7" descr="A hand holding a syringe, measuring up to 3mL.">
            <a:extLst>
              <a:ext uri="{FF2B5EF4-FFF2-40B4-BE49-F238E27FC236}">
                <a16:creationId xmlns:a16="http://schemas.microsoft.com/office/drawing/2014/main" id="{CA6C25B4-3881-8E7C-2363-06183FA9F7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8344091" y="2656092"/>
            <a:ext cx="4636862" cy="2362955"/>
          </a:xfrm>
          <a:prstGeom prst="rect">
            <a:avLst/>
          </a:prstGeom>
        </p:spPr>
      </p:pic>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328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Your turn 2</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a:lstStyle/>
          <a:p>
            <a:r>
              <a:rPr lang="en-AU" sz="1800" dirty="0"/>
              <a:t>Determine the percentage error of the measurement of the pencil shown using this ruler.</a:t>
            </a:r>
            <a:endParaRPr lang="en-AU" sz="1800" dirty="0">
              <a:solidFill>
                <a:schemeClr val="accent1"/>
              </a:solidFill>
            </a:endParaRPr>
          </a:p>
        </p:txBody>
      </p:sp>
      <p:pic>
        <p:nvPicPr>
          <p:cNvPr id="19" name="Picture 18" descr="A ruler measuring in mm with a pencil drawn. The pencil is measuring 95mm. ">
            <a:extLst>
              <a:ext uri="{FF2B5EF4-FFF2-40B4-BE49-F238E27FC236}">
                <a16:creationId xmlns:a16="http://schemas.microsoft.com/office/drawing/2014/main" id="{26D7A7BC-3CFE-6D58-11B2-EBFD7E8D6CED}"/>
              </a:ext>
            </a:extLst>
          </p:cNvPr>
          <p:cNvPicPr>
            <a:picLocks noChangeAspect="1"/>
          </p:cNvPicPr>
          <p:nvPr/>
        </p:nvPicPr>
        <p:blipFill>
          <a:blip r:embed="rId2"/>
          <a:stretch>
            <a:fillRect/>
          </a:stretch>
        </p:blipFill>
        <p:spPr>
          <a:xfrm>
            <a:off x="360000" y="2303736"/>
            <a:ext cx="5429250" cy="176212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1FB7DA-4074-37A3-2B2E-343E7418C240}"/>
                  </a:ext>
                </a:extLst>
              </p:cNvPr>
              <p:cNvSpPr txBox="1"/>
              <p:nvPr/>
            </p:nvSpPr>
            <p:spPr>
              <a:xfrm>
                <a:off x="360000" y="4446756"/>
                <a:ext cx="7408842" cy="496546"/>
              </a:xfrm>
              <a:prstGeom prst="rect">
                <a:avLst/>
              </a:prstGeom>
              <a:noFill/>
            </p:spPr>
            <p:txBody>
              <a:bodyPr wrap="square">
                <a:spAutoFit/>
              </a:bodyPr>
              <a:lstStyle/>
              <a:p>
                <a:r>
                  <a:rPr lang="en-AU" sz="1800" dirty="0">
                    <a:solidFill>
                      <a:schemeClr val="tx1"/>
                    </a:solidFill>
                  </a:rPr>
                  <a:t>Percentage error of a given measurement = </a:t>
                </a:r>
                <a14:m>
                  <m:oMath xmlns:m="http://schemas.openxmlformats.org/officeDocument/2006/math">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𝑎𝑏𝑠𝑜𝑙𝑢𝑡𝑒</m:t>
                        </m:r>
                        <m:r>
                          <a:rPr lang="en-AU" sz="1800" b="0" i="1" smtClean="0">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𝑒𝑟𝑟𝑜𝑟</m:t>
                        </m:r>
                      </m:num>
                      <m:den>
                        <m:r>
                          <a:rPr lang="en-AU" sz="1800" b="0" i="1" smtClean="0">
                            <a:solidFill>
                              <a:schemeClr val="tx1"/>
                            </a:solidFill>
                            <a:latin typeface="Cambria Math" panose="02040503050406030204" pitchFamily="18" charset="0"/>
                          </a:rPr>
                          <m:t>𝑚𝑒𝑎𝑠𝑢𝑟𝑒𝑚𝑒𝑛𝑡</m:t>
                        </m:r>
                      </m:den>
                    </m:f>
                    <m:r>
                      <a:rPr lang="en-AU" sz="1800" b="0" i="1" smtClean="0">
                        <a:solidFill>
                          <a:schemeClr val="tx1"/>
                        </a:solidFill>
                        <a:latin typeface="Cambria Math" panose="02040503050406030204" pitchFamily="18" charset="0"/>
                      </a:rPr>
                      <m:t>×</m:t>
                    </m:r>
                    <m:r>
                      <a:rPr lang="en-AU" sz="1800" b="0" i="0" smtClean="0">
                        <a:solidFill>
                          <a:schemeClr val="tx1"/>
                        </a:solidFill>
                        <a:latin typeface="Cambria Math" panose="02040503050406030204" pitchFamily="18" charset="0"/>
                      </a:rPr>
                      <m:t>100%</m:t>
                    </m:r>
                  </m:oMath>
                </a14:m>
                <a:endParaRPr lang="en-AU" sz="1800" dirty="0">
                  <a:solidFill>
                    <a:schemeClr val="tx1"/>
                  </a:solidFill>
                </a:endParaRPr>
              </a:p>
            </p:txBody>
          </p:sp>
        </mc:Choice>
        <mc:Fallback xmlns="">
          <p:sp>
            <p:nvSpPr>
              <p:cNvPr id="7" name="TextBox 6">
                <a:extLst>
                  <a:ext uri="{FF2B5EF4-FFF2-40B4-BE49-F238E27FC236}">
                    <a16:creationId xmlns:a16="http://schemas.microsoft.com/office/drawing/2014/main" id="{A41FB7DA-4074-37A3-2B2E-343E7418C240}"/>
                  </a:ext>
                </a:extLst>
              </p:cNvPr>
              <p:cNvSpPr txBox="1">
                <a:spLocks noRot="1" noChangeAspect="1" noMove="1" noResize="1" noEditPoints="1" noAdjustHandles="1" noChangeArrowheads="1" noChangeShapeType="1" noTextEdit="1"/>
              </p:cNvSpPr>
              <p:nvPr/>
            </p:nvSpPr>
            <p:spPr>
              <a:xfrm>
                <a:off x="360000" y="4446756"/>
                <a:ext cx="7408842" cy="496546"/>
              </a:xfrm>
              <a:prstGeom prst="rect">
                <a:avLst/>
              </a:prstGeom>
              <a:blipFill>
                <a:blip r:embed="rId3"/>
                <a:stretch>
                  <a:fillRect l="-658" b="-731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295849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1AB54-2B24-181B-000F-9AB788455C26}"/>
              </a:ext>
            </a:extLst>
          </p:cNvPr>
          <p:cNvSpPr>
            <a:spLocks noGrp="1"/>
          </p:cNvSpPr>
          <p:nvPr>
            <p:ph type="ctrTitle"/>
          </p:nvPr>
        </p:nvSpPr>
        <p:spPr/>
        <p:txBody>
          <a:bodyPr/>
          <a:lstStyle/>
          <a:p>
            <a:r>
              <a:rPr lang="en-AU" dirty="0"/>
              <a:t>Exploring prefixes</a:t>
            </a:r>
            <a:br>
              <a:rPr lang="en-AU" dirty="0"/>
            </a:br>
            <a:endParaRPr lang="en-AU" dirty="0"/>
          </a:p>
        </p:txBody>
      </p:sp>
      <p:sp>
        <p:nvSpPr>
          <p:cNvPr id="4" name="Text Placeholder 3">
            <a:extLst>
              <a:ext uri="{FF2B5EF4-FFF2-40B4-BE49-F238E27FC236}">
                <a16:creationId xmlns:a16="http://schemas.microsoft.com/office/drawing/2014/main" id="{4B67379A-3010-0C5E-07FB-5B9635CBB331}"/>
              </a:ext>
            </a:extLst>
          </p:cNvPr>
          <p:cNvSpPr>
            <a:spLocks noGrp="1"/>
          </p:cNvSpPr>
          <p:nvPr>
            <p:ph type="body" sz="quarter" idx="11"/>
          </p:nvPr>
        </p:nvSpPr>
        <p:spPr>
          <a:xfrm>
            <a:off x="540000" y="3429000"/>
            <a:ext cx="3686312" cy="372146"/>
          </a:xfrm>
        </p:spPr>
        <p:txBody>
          <a:bodyPr/>
          <a:lstStyle/>
          <a:p>
            <a:r>
              <a:rPr lang="en-AU" sz="3600" dirty="0"/>
              <a:t>Margin for error</a:t>
            </a:r>
          </a:p>
        </p:txBody>
      </p:sp>
    </p:spTree>
    <p:extLst>
      <p:ext uri="{BB962C8B-B14F-4D97-AF65-F5344CB8AC3E}">
        <p14:creationId xmlns:p14="http://schemas.microsoft.com/office/powerpoint/2010/main" val="338361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Your turn 2 – solution</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a:lstStyle/>
          <a:p>
            <a:r>
              <a:rPr lang="en-AU" sz="1800" dirty="0"/>
              <a:t>Determine the percentage error of the measurement of the pencil shown using this ruler.</a:t>
            </a:r>
            <a:endParaRPr lang="en-AU" sz="1800" dirty="0">
              <a:solidFill>
                <a:schemeClr val="accent1"/>
              </a:solidFill>
            </a:endParaRPr>
          </a:p>
        </p:txBody>
      </p:sp>
      <p:pic>
        <p:nvPicPr>
          <p:cNvPr id="19" name="Picture 18" descr="A ruler measuring in mm with a pencil drawn. The pencil is measuring 95mm. ">
            <a:extLst>
              <a:ext uri="{FF2B5EF4-FFF2-40B4-BE49-F238E27FC236}">
                <a16:creationId xmlns:a16="http://schemas.microsoft.com/office/drawing/2014/main" id="{26D7A7BC-3CFE-6D58-11B2-EBFD7E8D6CED}"/>
              </a:ext>
            </a:extLst>
          </p:cNvPr>
          <p:cNvPicPr>
            <a:picLocks noChangeAspect="1"/>
          </p:cNvPicPr>
          <p:nvPr/>
        </p:nvPicPr>
        <p:blipFill>
          <a:blip r:embed="rId2"/>
          <a:stretch>
            <a:fillRect/>
          </a:stretch>
        </p:blipFill>
        <p:spPr>
          <a:xfrm>
            <a:off x="348000" y="2186369"/>
            <a:ext cx="5429250" cy="176212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E9A99A-FE7C-15F2-5709-B4F8B5003139}"/>
                  </a:ext>
                </a:extLst>
              </p:cNvPr>
              <p:cNvSpPr txBox="1"/>
              <p:nvPr/>
            </p:nvSpPr>
            <p:spPr>
              <a:xfrm>
                <a:off x="348000" y="4275959"/>
                <a:ext cx="7408842" cy="1177758"/>
              </a:xfrm>
              <a:prstGeom prst="rect">
                <a:avLst/>
              </a:prstGeom>
              <a:noFill/>
            </p:spPr>
            <p:txBody>
              <a:bodyPr wrap="square">
                <a:spAutoFit/>
              </a:bodyPr>
              <a:lstStyle/>
              <a:p>
                <a:r>
                  <a:rPr lang="en-AU" sz="1800" dirty="0">
                    <a:solidFill>
                      <a:schemeClr val="tx1"/>
                    </a:solidFill>
                  </a:rPr>
                  <a:t>Percentage error of a given measurement = </a:t>
                </a:r>
                <a14:m>
                  <m:oMath xmlns:m="http://schemas.openxmlformats.org/officeDocument/2006/math">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𝑎𝑏𝑠𝑜𝑙𝑢𝑡𝑒</m:t>
                        </m:r>
                        <m:r>
                          <a:rPr lang="en-AU" sz="1800" b="0" i="1" smtClean="0">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𝑒𝑟𝑟𝑜𝑟</m:t>
                        </m:r>
                      </m:num>
                      <m:den>
                        <m:r>
                          <a:rPr lang="en-AU" sz="1800" b="0" i="1" smtClean="0">
                            <a:solidFill>
                              <a:schemeClr val="tx1"/>
                            </a:solidFill>
                            <a:latin typeface="Cambria Math" panose="02040503050406030204" pitchFamily="18" charset="0"/>
                          </a:rPr>
                          <m:t>𝑚𝑒𝑎𝑠𝑢𝑟𝑒𝑚𝑒𝑛𝑡</m:t>
                        </m:r>
                      </m:den>
                    </m:f>
                    <m:r>
                      <a:rPr lang="en-AU" sz="1800" b="0" i="1" smtClean="0">
                        <a:solidFill>
                          <a:schemeClr val="tx1"/>
                        </a:solidFill>
                        <a:latin typeface="Cambria Math" panose="02040503050406030204" pitchFamily="18" charset="0"/>
                      </a:rPr>
                      <m:t>×</m:t>
                    </m:r>
                    <m:r>
                      <a:rPr lang="en-AU" sz="1800" b="0" i="0" smtClean="0">
                        <a:solidFill>
                          <a:schemeClr val="tx1"/>
                        </a:solidFill>
                        <a:latin typeface="Cambria Math" panose="02040503050406030204" pitchFamily="18" charset="0"/>
                      </a:rPr>
                      <m:t>100%</m:t>
                    </m:r>
                  </m:oMath>
                </a14:m>
                <a:endParaRPr lang="en-AU" sz="1800" dirty="0">
                  <a:solidFill>
                    <a:schemeClr val="tx1"/>
                  </a:solidFill>
                </a:endParaRPr>
              </a:p>
              <a:p>
                <a:r>
                  <a:rPr lang="en-AU" sz="1800" dirty="0">
                    <a:solidFill>
                      <a:schemeClr val="tx1"/>
                    </a:solidFill>
                  </a:rPr>
                  <a:t>Percentage error </a:t>
                </a:r>
                <a14:m>
                  <m:oMath xmlns:m="http://schemas.openxmlformats.org/officeDocument/2006/math">
                    <m:r>
                      <a:rPr lang="en-AU" sz="1800" b="0" i="1" smtClean="0">
                        <a:solidFill>
                          <a:schemeClr val="tx1"/>
                        </a:solidFill>
                        <a:latin typeface="Cambria Math" panose="02040503050406030204" pitchFamily="18" charset="0"/>
                      </a:rPr>
                      <m:t>=</m:t>
                    </m:r>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0.5</m:t>
                        </m:r>
                      </m:num>
                      <m:den>
                        <m:r>
                          <a:rPr lang="en-AU" sz="1800" b="0" i="1" smtClean="0">
                            <a:solidFill>
                              <a:schemeClr val="tx1"/>
                            </a:solidFill>
                            <a:latin typeface="Cambria Math" panose="02040503050406030204" pitchFamily="18" charset="0"/>
                          </a:rPr>
                          <m:t>95</m:t>
                        </m:r>
                      </m:den>
                    </m:f>
                    <m:r>
                      <a:rPr lang="en-AU" sz="1800" b="0" i="1" smtClean="0">
                        <a:solidFill>
                          <a:schemeClr val="tx1"/>
                        </a:solidFill>
                        <a:latin typeface="Cambria Math" panose="02040503050406030204" pitchFamily="18" charset="0"/>
                      </a:rPr>
                      <m:t>×100%</m:t>
                    </m:r>
                  </m:oMath>
                </a14:m>
                <a:endParaRPr lang="en-AU" sz="1800" dirty="0">
                  <a:solidFill>
                    <a:schemeClr val="tx1"/>
                  </a:solidFill>
                </a:endParaRPr>
              </a:p>
              <a:p>
                <a:r>
                  <a:rPr lang="en-AU" sz="1800" dirty="0">
                    <a:solidFill>
                      <a:schemeClr val="tx1"/>
                    </a:solidFill>
                  </a:rPr>
                  <a:t>	</a:t>
                </a:r>
                <a14:m>
                  <m:oMath xmlns:m="http://schemas.openxmlformats.org/officeDocument/2006/math">
                    <m:r>
                      <a:rPr lang="en-AU" sz="1800" b="0" i="1" smtClean="0">
                        <a:solidFill>
                          <a:schemeClr val="tx1"/>
                        </a:solidFill>
                        <a:latin typeface="Cambria Math" panose="02040503050406030204" pitchFamily="18" charset="0"/>
                      </a:rPr>
                      <m:t>=</m:t>
                    </m:r>
                  </m:oMath>
                </a14:m>
                <a:r>
                  <a:rPr lang="en-AU" sz="1800" dirty="0">
                    <a:solidFill>
                      <a:schemeClr val="tx1"/>
                    </a:solidFill>
                  </a:rPr>
                  <a:t> 0.53%</a:t>
                </a:r>
              </a:p>
            </p:txBody>
          </p:sp>
        </mc:Choice>
        <mc:Fallback xmlns="">
          <p:sp>
            <p:nvSpPr>
              <p:cNvPr id="7" name="TextBox 6">
                <a:extLst>
                  <a:ext uri="{FF2B5EF4-FFF2-40B4-BE49-F238E27FC236}">
                    <a16:creationId xmlns:a16="http://schemas.microsoft.com/office/drawing/2014/main" id="{D1E9A99A-FE7C-15F2-5709-B4F8B5003139}"/>
                  </a:ext>
                </a:extLst>
              </p:cNvPr>
              <p:cNvSpPr txBox="1">
                <a:spLocks noRot="1" noChangeAspect="1" noMove="1" noResize="1" noEditPoints="1" noAdjustHandles="1" noChangeArrowheads="1" noChangeShapeType="1" noTextEdit="1"/>
              </p:cNvSpPr>
              <p:nvPr/>
            </p:nvSpPr>
            <p:spPr>
              <a:xfrm>
                <a:off x="348000" y="4275959"/>
                <a:ext cx="7408842" cy="1177758"/>
              </a:xfrm>
              <a:prstGeom prst="rect">
                <a:avLst/>
              </a:prstGeom>
              <a:blipFill>
                <a:blip r:embed="rId3"/>
                <a:stretch>
                  <a:fillRect l="-658" b="-7216"/>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263068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49EB5A-210E-869F-81A8-103FAB2A1E21}"/>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37B32A3B-BCDD-969C-E86C-425507F47D28}"/>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0EFC5548-24AA-572D-E8FA-362EBD5F007F}"/>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36555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Exploring different measuring instruments</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a:lstStyle/>
          <a:p>
            <a:r>
              <a:rPr lang="en-AU" sz="1800" dirty="0"/>
              <a:t>What units is each measuring device using?</a:t>
            </a:r>
          </a:p>
        </p:txBody>
      </p:sp>
      <p:pic>
        <p:nvPicPr>
          <p:cNvPr id="8" name="Picture 7" descr="Measuring cylinder that goes up to 250mL.">
            <a:extLst>
              <a:ext uri="{FF2B5EF4-FFF2-40B4-BE49-F238E27FC236}">
                <a16:creationId xmlns:a16="http://schemas.microsoft.com/office/drawing/2014/main" id="{F626D826-9DE4-6076-7687-F00C0C816FD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08769" y="2378272"/>
            <a:ext cx="1109274" cy="3019456"/>
          </a:xfrm>
          <a:prstGeom prst="rect">
            <a:avLst/>
          </a:prstGeom>
        </p:spPr>
      </p:pic>
      <p:pic>
        <p:nvPicPr>
          <p:cNvPr id="1026" name="Picture 2" descr="Measuring tape, measuring in millimetres, measuring up to 230mm. ">
            <a:extLst>
              <a:ext uri="{FF2B5EF4-FFF2-40B4-BE49-F238E27FC236}">
                <a16:creationId xmlns:a16="http://schemas.microsoft.com/office/drawing/2014/main" id="{C7D703D5-5570-121D-690D-3295F92FF54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16320" y="2597763"/>
            <a:ext cx="7767680" cy="249215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70922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Exploring common prefixes</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vert="horz" lIns="0" tIns="0" rIns="0" bIns="0" rtlCol="0" anchor="t">
            <a:noAutofit/>
          </a:bodyPr>
          <a:lstStyle/>
          <a:p>
            <a:r>
              <a:rPr lang="en-AU" sz="1800" dirty="0"/>
              <a:t>Does either measuring device use a common prefix?</a:t>
            </a:r>
          </a:p>
        </p:txBody>
      </p:sp>
      <p:pic>
        <p:nvPicPr>
          <p:cNvPr id="9" name="Picture 8" descr="Measuring cylinder that goes up to 250mL.">
            <a:extLst>
              <a:ext uri="{FF2B5EF4-FFF2-40B4-BE49-F238E27FC236}">
                <a16:creationId xmlns:a16="http://schemas.microsoft.com/office/drawing/2014/main" id="{DB193571-7C6A-616A-34DB-335D494970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08769" y="2378272"/>
            <a:ext cx="1109274" cy="3019456"/>
          </a:xfrm>
          <a:prstGeom prst="rect">
            <a:avLst/>
          </a:prstGeom>
        </p:spPr>
      </p:pic>
      <p:pic>
        <p:nvPicPr>
          <p:cNvPr id="10" name="Picture 2" descr="Measuring tape, measuring in millimetres, measuring up to 230mm. ">
            <a:extLst>
              <a:ext uri="{FF2B5EF4-FFF2-40B4-BE49-F238E27FC236}">
                <a16:creationId xmlns:a16="http://schemas.microsoft.com/office/drawing/2014/main" id="{8611DDFE-10B1-0B52-C612-69FD90D95EE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16320" y="2597763"/>
            <a:ext cx="7767680" cy="249215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79078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Exploring common prefixes – similarities</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vert="horz" lIns="0" tIns="0" rIns="0" bIns="0" rtlCol="0" anchor="t">
            <a:noAutofit/>
          </a:bodyPr>
          <a:lstStyle/>
          <a:p>
            <a:r>
              <a:rPr lang="en-AU" sz="1800" dirty="0"/>
              <a:t>Does either measuring device use a common prefix?</a:t>
            </a:r>
          </a:p>
        </p:txBody>
      </p:sp>
      <p:pic>
        <p:nvPicPr>
          <p:cNvPr id="12" name="Picture 11" descr="Measuring cylinder that goes up to 250mL.">
            <a:extLst>
              <a:ext uri="{FF2B5EF4-FFF2-40B4-BE49-F238E27FC236}">
                <a16:creationId xmlns:a16="http://schemas.microsoft.com/office/drawing/2014/main" id="{6F6E2177-3329-FD70-DD26-5890777E50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08769" y="2378272"/>
            <a:ext cx="1109274" cy="3019456"/>
          </a:xfrm>
          <a:prstGeom prst="rect">
            <a:avLst/>
          </a:prstGeom>
        </p:spPr>
      </p:pic>
      <p:sp>
        <p:nvSpPr>
          <p:cNvPr id="6" name="Content Placeholder 1">
            <a:extLst>
              <a:ext uri="{FF2B5EF4-FFF2-40B4-BE49-F238E27FC236}">
                <a16:creationId xmlns:a16="http://schemas.microsoft.com/office/drawing/2014/main" id="{9A7FFDC2-6AD2-56CC-42BF-49720CC6A9C8}"/>
              </a:ext>
            </a:extLst>
          </p:cNvPr>
          <p:cNvSpPr txBox="1">
            <a:spLocks/>
          </p:cNvSpPr>
          <p:nvPr/>
        </p:nvSpPr>
        <p:spPr>
          <a:xfrm>
            <a:off x="1708769" y="5438068"/>
            <a:ext cx="1342249" cy="57343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milli</a:t>
            </a:r>
            <a:r>
              <a:rPr lang="en-AU" dirty="0"/>
              <a:t>litres</a:t>
            </a:r>
          </a:p>
        </p:txBody>
      </p:sp>
      <p:pic>
        <p:nvPicPr>
          <p:cNvPr id="13" name="Picture 2" descr="Measuring tape, measuring in millimetres, measuring up to 230mm. ">
            <a:extLst>
              <a:ext uri="{FF2B5EF4-FFF2-40B4-BE49-F238E27FC236}">
                <a16:creationId xmlns:a16="http://schemas.microsoft.com/office/drawing/2014/main" id="{D4C37299-FC23-01C0-2570-B119B9B5ED9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16320" y="2597763"/>
            <a:ext cx="7767680" cy="249215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E3248AB3-BDE3-4963-CD31-D9EB86147B82}"/>
              </a:ext>
            </a:extLst>
          </p:cNvPr>
          <p:cNvSpPr txBox="1">
            <a:spLocks/>
          </p:cNvSpPr>
          <p:nvPr/>
        </p:nvSpPr>
        <p:spPr>
          <a:xfrm>
            <a:off x="7302302" y="5438068"/>
            <a:ext cx="1342249" cy="57343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milli</a:t>
            </a:r>
            <a:r>
              <a:rPr lang="en-AU" dirty="0"/>
              <a:t>metres</a:t>
            </a:r>
          </a:p>
        </p:txBody>
      </p:sp>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4181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Exploring common prefixes – differences</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a:lstStyle/>
          <a:p>
            <a:r>
              <a:rPr lang="en-AU" sz="1800" dirty="0"/>
              <a:t>What do you notice about these measuring devices?</a:t>
            </a:r>
          </a:p>
        </p:txBody>
      </p:sp>
      <p:pic>
        <p:nvPicPr>
          <p:cNvPr id="9" name="Picture 2" descr="Measuring tape, measuring in millimetres, measuring up to 230mm. ">
            <a:extLst>
              <a:ext uri="{FF2B5EF4-FFF2-40B4-BE49-F238E27FC236}">
                <a16:creationId xmlns:a16="http://schemas.microsoft.com/office/drawing/2014/main" id="{A7AD9714-A1A5-64CF-1844-A4AA2BA7C98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2262" y="2277989"/>
            <a:ext cx="5626408" cy="180515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E3248AB3-BDE3-4963-CD31-D9EB86147B82}"/>
              </a:ext>
            </a:extLst>
          </p:cNvPr>
          <p:cNvSpPr txBox="1">
            <a:spLocks/>
          </p:cNvSpPr>
          <p:nvPr/>
        </p:nvSpPr>
        <p:spPr>
          <a:xfrm>
            <a:off x="2486111" y="4087675"/>
            <a:ext cx="1342249" cy="57343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milli</a:t>
            </a:r>
            <a:r>
              <a:rPr lang="en-AU" b="1" dirty="0"/>
              <a:t>metres</a:t>
            </a:r>
          </a:p>
        </p:txBody>
      </p:sp>
      <p:pic>
        <p:nvPicPr>
          <p:cNvPr id="8" name="Picture 7" descr="Measuring tape, measuring in centimetres, measuring up to 10cm. ">
            <a:extLst>
              <a:ext uri="{FF2B5EF4-FFF2-40B4-BE49-F238E27FC236}">
                <a16:creationId xmlns:a16="http://schemas.microsoft.com/office/drawing/2014/main" id="{A1AEFD41-37D8-AA35-1433-500A76D30C9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bwMode="auto">
          <a:xfrm>
            <a:off x="6638168" y="2819849"/>
            <a:ext cx="5205832" cy="732821"/>
          </a:xfrm>
          <a:prstGeom prst="rect">
            <a:avLst/>
          </a:prstGeom>
          <a:ln>
            <a:noFill/>
          </a:ln>
          <a:extLst>
            <a:ext uri="{53640926-AAD7-44D8-BBD7-CCE9431645EC}">
              <a14:shadowObscured xmlns:a14="http://schemas.microsoft.com/office/drawing/2010/main"/>
            </a:ext>
          </a:extLst>
        </p:spPr>
      </p:pic>
      <p:sp>
        <p:nvSpPr>
          <p:cNvPr id="6" name="Content Placeholder 1">
            <a:extLst>
              <a:ext uri="{FF2B5EF4-FFF2-40B4-BE49-F238E27FC236}">
                <a16:creationId xmlns:a16="http://schemas.microsoft.com/office/drawing/2014/main" id="{9A7FFDC2-6AD2-56CC-42BF-49720CC6A9C8}"/>
              </a:ext>
            </a:extLst>
          </p:cNvPr>
          <p:cNvSpPr txBox="1">
            <a:spLocks/>
          </p:cNvSpPr>
          <p:nvPr/>
        </p:nvSpPr>
        <p:spPr>
          <a:xfrm>
            <a:off x="8788579" y="4083148"/>
            <a:ext cx="1550478" cy="57343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centi</a:t>
            </a:r>
            <a:r>
              <a:rPr lang="en-AU" b="1" dirty="0"/>
              <a:t>metres</a:t>
            </a:r>
            <a:endParaRPr lang="en-AU" dirty="0"/>
          </a:p>
        </p:txBody>
      </p:sp>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63340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Exploring common prefixes overall</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p:txBody>
          <a:bodyPr/>
          <a:lstStyle/>
          <a:p>
            <a:pPr marL="285750" indent="-285750">
              <a:buFont typeface="Arial" panose="020B0604020202020204" pitchFamily="34" charset="0"/>
              <a:buChar char="•"/>
            </a:pPr>
            <a:r>
              <a:rPr lang="en-AU" sz="1800" dirty="0"/>
              <a:t>During this activity a range of prefixes have been explored and used to measure. </a:t>
            </a:r>
          </a:p>
          <a:p>
            <a:pPr marL="285750" indent="-285750">
              <a:buFont typeface="Arial" panose="020B0604020202020204" pitchFamily="34" charset="0"/>
              <a:buChar char="•"/>
            </a:pPr>
            <a:r>
              <a:rPr lang="en-AU" sz="1800" dirty="0"/>
              <a:t>Can you list the ones that you and your classmates worked with?</a:t>
            </a:r>
          </a:p>
          <a:p>
            <a:pPr marL="285750" indent="-285750">
              <a:buFont typeface="Arial" panose="020B0604020202020204" pitchFamily="34" charset="0"/>
              <a:buChar char="•"/>
            </a:pPr>
            <a:r>
              <a:rPr lang="en-AU" sz="1800" dirty="0"/>
              <a:t>Can you think of any others?</a:t>
            </a:r>
          </a:p>
        </p:txBody>
      </p:sp>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Tree>
    <p:extLst>
      <p:ext uri="{BB962C8B-B14F-4D97-AF65-F5344CB8AC3E}">
        <p14:creationId xmlns:p14="http://schemas.microsoft.com/office/powerpoint/2010/main" val="160197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Prefixes for very small measurement units</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a:xfrm>
            <a:off x="360000" y="1620000"/>
            <a:ext cx="5673973" cy="4536000"/>
          </a:xfrm>
        </p:spPr>
        <p:txBody>
          <a:bodyPr/>
          <a:lstStyle/>
          <a:p>
            <a:pPr marL="342900" indent="-342900">
              <a:buFont typeface="Arial" panose="020B0604020202020204" pitchFamily="34" charset="0"/>
              <a:buChar char="•"/>
            </a:pPr>
            <a:r>
              <a:rPr lang="en-AU" sz="1800" dirty="0"/>
              <a:t>What if we were measuring a very small distance, for example finding the diameter of a cell? </a:t>
            </a:r>
          </a:p>
          <a:p>
            <a:pPr marL="342900" indent="-342900">
              <a:buFont typeface="Arial" panose="020B0604020202020204" pitchFamily="34" charset="0"/>
              <a:buChar char="•"/>
            </a:pPr>
            <a:r>
              <a:rPr lang="en-AU" sz="1800" dirty="0"/>
              <a:t>Would we use millimetres?</a:t>
            </a:r>
          </a:p>
          <a:p>
            <a:pPr marL="342900" indent="-342900">
              <a:buFont typeface="Arial" panose="020B0604020202020204" pitchFamily="34" charset="0"/>
              <a:buChar char="•"/>
            </a:pPr>
            <a:r>
              <a:rPr lang="en-AU" sz="1800" dirty="0"/>
              <a:t>Can you think of another prefix, other than milli, that might be used in this scenario?</a:t>
            </a:r>
          </a:p>
          <a:p>
            <a:endParaRPr lang="en-AU" sz="1800" dirty="0"/>
          </a:p>
        </p:txBody>
      </p:sp>
      <p:pic>
        <p:nvPicPr>
          <p:cNvPr id="2050" name="Picture 2" descr="Aspiration of blood.">
            <a:extLst>
              <a:ext uri="{FF2B5EF4-FFF2-40B4-BE49-F238E27FC236}">
                <a16:creationId xmlns:a16="http://schemas.microsoft.com/office/drawing/2014/main" id="{06BE0D3B-9ECB-F173-4EC3-52AB4EBE0E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5999" y="1620000"/>
            <a:ext cx="5673973" cy="4255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36079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569B9-4D8D-C973-310A-29EA72AAC5E8}"/>
              </a:ext>
            </a:extLst>
          </p:cNvPr>
          <p:cNvSpPr>
            <a:spLocks noGrp="1"/>
          </p:cNvSpPr>
          <p:nvPr>
            <p:ph type="title"/>
          </p:nvPr>
        </p:nvSpPr>
        <p:spPr/>
        <p:txBody>
          <a:bodyPr/>
          <a:lstStyle/>
          <a:p>
            <a:r>
              <a:rPr lang="en-AU" dirty="0"/>
              <a:t>Prefixes for very large measurement units</a:t>
            </a:r>
          </a:p>
        </p:txBody>
      </p:sp>
      <p:sp>
        <p:nvSpPr>
          <p:cNvPr id="5" name="Text Placeholder 4">
            <a:extLst>
              <a:ext uri="{FF2B5EF4-FFF2-40B4-BE49-F238E27FC236}">
                <a16:creationId xmlns:a16="http://schemas.microsoft.com/office/drawing/2014/main" id="{B6E7CEEF-591E-4EAF-FBB8-83D22AE54617}"/>
              </a:ext>
            </a:extLst>
          </p:cNvPr>
          <p:cNvSpPr>
            <a:spLocks noGrp="1"/>
          </p:cNvSpPr>
          <p:nvPr>
            <p:ph type="body" sz="quarter" idx="18"/>
          </p:nvPr>
        </p:nvSpPr>
        <p:spPr/>
        <p:txBody>
          <a:bodyPr/>
          <a:lstStyle/>
          <a:p>
            <a:r>
              <a:rPr lang="en-AU" dirty="0"/>
              <a:t>Margin for error</a:t>
            </a:r>
          </a:p>
        </p:txBody>
      </p:sp>
      <p:sp>
        <p:nvSpPr>
          <p:cNvPr id="2" name="Content Placeholder 1">
            <a:extLst>
              <a:ext uri="{FF2B5EF4-FFF2-40B4-BE49-F238E27FC236}">
                <a16:creationId xmlns:a16="http://schemas.microsoft.com/office/drawing/2014/main" id="{4053F963-8CA5-68E0-5F9D-9127D8BA58B7}"/>
              </a:ext>
            </a:extLst>
          </p:cNvPr>
          <p:cNvSpPr>
            <a:spLocks noGrp="1"/>
          </p:cNvSpPr>
          <p:nvPr>
            <p:ph idx="1"/>
          </p:nvPr>
        </p:nvSpPr>
        <p:spPr>
          <a:xfrm>
            <a:off x="360000" y="1620000"/>
            <a:ext cx="5985044" cy="4536000"/>
          </a:xfrm>
        </p:spPr>
        <p:txBody>
          <a:bodyPr/>
          <a:lstStyle/>
          <a:p>
            <a:pPr marL="342900" indent="-342900">
              <a:buFont typeface="Arial" panose="020B0604020202020204" pitchFamily="34" charset="0"/>
              <a:buChar char="•"/>
            </a:pPr>
            <a:r>
              <a:rPr lang="en-AU" sz="1800" dirty="0"/>
              <a:t>What if we were measuring a very large distance, for example the distance in space? </a:t>
            </a:r>
          </a:p>
          <a:p>
            <a:pPr marL="342900" indent="-342900">
              <a:buFont typeface="Arial" panose="020B0604020202020204" pitchFamily="34" charset="0"/>
              <a:buChar char="•"/>
            </a:pPr>
            <a:r>
              <a:rPr lang="en-AU" sz="1800" dirty="0"/>
              <a:t>Would we use kilometres?</a:t>
            </a:r>
          </a:p>
          <a:p>
            <a:endParaRPr lang="en-AU" sz="1800" dirty="0"/>
          </a:p>
        </p:txBody>
      </p:sp>
      <p:pic>
        <p:nvPicPr>
          <p:cNvPr id="7170" name="Picture 2" descr="Star-Forming Region.">
            <a:extLst>
              <a:ext uri="{FF2B5EF4-FFF2-40B4-BE49-F238E27FC236}">
                <a16:creationId xmlns:a16="http://schemas.microsoft.com/office/drawing/2014/main" id="{06A49DFC-2EB1-9043-0634-783DB631B80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83354" y="1620000"/>
            <a:ext cx="5048646" cy="45015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CC7F005-6596-24B3-178F-7303C205CD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3430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1001</Words>
  <Application>Microsoft Office PowerPoint</Application>
  <PresentationFormat>Widescreen</PresentationFormat>
  <Paragraphs>128</Paragraphs>
  <Slides>21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Public Sans Light</vt:lpstr>
      <vt:lpstr>Arial</vt:lpstr>
      <vt:lpstr>Public Sans</vt:lpstr>
      <vt:lpstr>Cambria Math</vt:lpstr>
      <vt:lpstr>Calibri</vt:lpstr>
      <vt:lpstr>Times New Roman</vt:lpstr>
      <vt:lpstr>1_NSWG Corporate</vt:lpstr>
      <vt:lpstr>Margin for error</vt:lpstr>
      <vt:lpstr>Exploring prefixes </vt:lpstr>
      <vt:lpstr>Exploring different measuring instruments</vt:lpstr>
      <vt:lpstr>Exploring common prefixes</vt:lpstr>
      <vt:lpstr>Exploring common prefixes – similarities</vt:lpstr>
      <vt:lpstr>Exploring common prefixes – differences</vt:lpstr>
      <vt:lpstr>Exploring common prefixes overall</vt:lpstr>
      <vt:lpstr>Prefixes for very small measurement units</vt:lpstr>
      <vt:lpstr>Prefixes for very large measurement units</vt:lpstr>
      <vt:lpstr>Exploring error </vt:lpstr>
      <vt:lpstr>Comparing measuring instruments</vt:lpstr>
      <vt:lpstr>Precision of measuring instruments</vt:lpstr>
      <vt:lpstr>Defining absolute error</vt:lpstr>
      <vt:lpstr>Defining percentage error</vt:lpstr>
      <vt:lpstr>Worked example 1</vt:lpstr>
      <vt:lpstr>Your turn 1</vt:lpstr>
      <vt:lpstr>Your turn 1 – solution</vt:lpstr>
      <vt:lpstr>Worked example 2</vt:lpstr>
      <vt:lpstr>Your turn 2</vt:lpstr>
      <vt:lpstr>Your turn 2 – solution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Margin for error slide deck</dc:title>
  <dc:creator>NSW Department of Education</dc:creator>
  <dcterms:created xsi:type="dcterms:W3CDTF">2024-03-18T22:20:49Z</dcterms:created>
  <dcterms:modified xsi:type="dcterms:W3CDTF">2024-03-18T22:21:05Z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2024-03-18T22:21:04Z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28d7ecd0-502a-4d72-aeb2-96b79c5b4926</vt:lpwstr>
  </property>
  <property fmtid="{D5CDD505-2E9C-101B-9397-08002B2CF9AE}" pid="8" name="MSIP_Label_b603dfd7-d93a-4381-a340-2995d8282205_ContentBits">
    <vt:lpwstr>0</vt:lpwstr>
  </property>
</Properties>
</file>