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87" r:id="rId1"/>
  </p:sldMasterIdLst>
  <p:notesMasterIdLst>
    <p:notesMasterId r:id="rId13"/>
  </p:notesMasterIdLst>
  <p:handoutMasterIdLst>
    <p:handoutMasterId r:id="rId14"/>
  </p:handoutMasterIdLst>
  <p:sldIdLst>
    <p:sldId id="325" r:id="rId2"/>
    <p:sldId id="339" r:id="rId3"/>
    <p:sldId id="336" r:id="rId4"/>
    <p:sldId id="331" r:id="rId5"/>
    <p:sldId id="343" r:id="rId6"/>
    <p:sldId id="340" r:id="rId7"/>
    <p:sldId id="341" r:id="rId8"/>
    <p:sldId id="342" r:id="rId9"/>
    <p:sldId id="334" r:id="rId10"/>
    <p:sldId id="335" r:id="rId11"/>
    <p:sldId id="344" r:id="rId12"/>
  </p:sldIdLst>
  <p:sldSz cx="12192000" cy="6858000"/>
  <p:notesSz cx="9144000" cy="6858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
      <p:font typeface="Public Sans Light" pitchFamily="2" charset="0"/>
      <p:regular r:id="rId20"/>
      <p:italic r:id="rId21"/>
    </p:embeddedFont>
  </p:embeddedFontLst>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241"/>
    <a:srgbClr val="FCD214"/>
    <a:srgbClr val="189ECF"/>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39" autoAdjust="0"/>
  </p:normalViewPr>
  <p:slideViewPr>
    <p:cSldViewPr snapToGrid="0">
      <p:cViewPr varScale="1">
        <p:scale>
          <a:sx n="83" d="100"/>
          <a:sy n="83" d="100"/>
        </p:scale>
        <p:origin x="912" y="90"/>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3/19/2024</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19/03/2024</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198762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416021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questions.</a:t>
            </a:r>
          </a:p>
          <a:p>
            <a:r>
              <a:rPr lang="en-AU" dirty="0">
                <a:cs typeface="Calibri"/>
              </a:rPr>
              <a:t>Students read in silence</a:t>
            </a:r>
          </a:p>
          <a:p>
            <a:r>
              <a:rPr lang="en-AU" dirty="0"/>
              <a:t>Students individually think and explain to themselves what is happening in each step</a:t>
            </a:r>
            <a:endParaRPr lang="en-AU" dirty="0">
              <a:cs typeface="Calibri" panose="020F0502020204030204"/>
            </a:endParaRPr>
          </a:p>
          <a:p>
            <a:r>
              <a:rPr lang="en-AU" dirty="0"/>
              <a:t>Students hold up a thumbs up to the teacher when they have finished reading and have some sort of understanding</a:t>
            </a:r>
            <a:endParaRPr lang="en-AU" dirty="0">
              <a:cs typeface="Calibri" panose="020F0502020204030204"/>
            </a:endParaRPr>
          </a:p>
          <a:p>
            <a:r>
              <a:rPr lang="en-AU" dirty="0"/>
              <a:t>Think, pair, share. Students explain the solution to their partner. </a:t>
            </a:r>
          </a:p>
          <a:p>
            <a:r>
              <a:rPr lang="en-AU" dirty="0"/>
              <a:t>In pairs students then answer the self-explanation questions. </a:t>
            </a:r>
            <a:endParaRPr lang="en-AU" dirty="0">
              <a:cs typeface="Calibri" panose="020F0502020204030204"/>
            </a:endParaRPr>
          </a:p>
          <a:p>
            <a:r>
              <a:rPr lang="en-AU" dirty="0"/>
              <a:t>Finally, randomly select students to share their answers with the whole class. </a:t>
            </a:r>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346161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426052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questions.</a:t>
            </a:r>
          </a:p>
          <a:p>
            <a:r>
              <a:rPr lang="en-AU" dirty="0">
                <a:cs typeface="Calibri"/>
              </a:rPr>
              <a:t>Students read in silence</a:t>
            </a:r>
          </a:p>
          <a:p>
            <a:r>
              <a:rPr lang="en-AU" dirty="0"/>
              <a:t>Students individually think and explain to themselves what is happening in each step</a:t>
            </a:r>
            <a:endParaRPr lang="en-AU" dirty="0">
              <a:cs typeface="Calibri" panose="020F0502020204030204"/>
            </a:endParaRPr>
          </a:p>
          <a:p>
            <a:r>
              <a:rPr lang="en-AU" dirty="0"/>
              <a:t>Students hold up a thumbs up to the teacher when they have finished reading and have some sort of understanding</a:t>
            </a:r>
            <a:endParaRPr lang="en-AU" dirty="0">
              <a:cs typeface="Calibri" panose="020F0502020204030204"/>
            </a:endParaRPr>
          </a:p>
          <a:p>
            <a:r>
              <a:rPr lang="en-AU" dirty="0"/>
              <a:t>Think, pair, share. Students explain the solution to their partner. </a:t>
            </a:r>
          </a:p>
          <a:p>
            <a:r>
              <a:rPr lang="en-AU" dirty="0"/>
              <a:t>In pairs students then answer the self-explanation questions. </a:t>
            </a:r>
            <a:endParaRPr lang="en-AU" dirty="0">
              <a:cs typeface="Calibri" panose="020F0502020204030204"/>
            </a:endParaRPr>
          </a:p>
          <a:p>
            <a:r>
              <a:rPr lang="en-AU" dirty="0"/>
              <a:t>Finally, randomly select students to share their answers with the whole class. </a:t>
            </a:r>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2996771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questions.</a:t>
            </a:r>
          </a:p>
          <a:p>
            <a:r>
              <a:rPr lang="en-AU" dirty="0">
                <a:cs typeface="Calibri"/>
              </a:rPr>
              <a:t>Students read in silence</a:t>
            </a:r>
          </a:p>
          <a:p>
            <a:r>
              <a:rPr lang="en-AU" dirty="0"/>
              <a:t>Students individually think and explain to themselves what is happening in each step</a:t>
            </a:r>
            <a:endParaRPr lang="en-AU" dirty="0">
              <a:cs typeface="Calibri" panose="020F0502020204030204"/>
            </a:endParaRPr>
          </a:p>
          <a:p>
            <a:r>
              <a:rPr lang="en-AU" dirty="0"/>
              <a:t>Students hold up a thumbs up to the teacher when they have finished reading and have some sort of understanding</a:t>
            </a:r>
            <a:endParaRPr lang="en-AU" dirty="0">
              <a:cs typeface="Calibri" panose="020F0502020204030204"/>
            </a:endParaRPr>
          </a:p>
          <a:p>
            <a:r>
              <a:rPr lang="en-AU" dirty="0"/>
              <a:t>Think, pair, share. Students explain the solution to their partner. </a:t>
            </a:r>
          </a:p>
          <a:p>
            <a:r>
              <a:rPr lang="en-AU" dirty="0"/>
              <a:t>In pairs students then answer the self-explanation questions. </a:t>
            </a:r>
            <a:endParaRPr lang="en-AU" dirty="0">
              <a:cs typeface="Calibri" panose="020F0502020204030204"/>
            </a:endParaRPr>
          </a:p>
          <a:p>
            <a:r>
              <a:rPr lang="en-AU" dirty="0"/>
              <a:t>Finally, randomly select students to share their answers with the whole class. </a:t>
            </a:r>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318791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Reveal the question and give students time to complete the question on their own.</a:t>
            </a:r>
          </a:p>
          <a:p>
            <a:r>
              <a:rPr lang="en-AU" dirty="0">
                <a:cs typeface="Calibri"/>
              </a:rPr>
              <a:t>They can then pair/share with a partner and make corrections if necessary.</a:t>
            </a:r>
          </a:p>
          <a:p>
            <a:r>
              <a:rPr lang="en-AU" dirty="0">
                <a:cs typeface="Calibri"/>
              </a:rPr>
              <a:t>Randomly Call on students to give their answers and then reveal one approach</a:t>
            </a:r>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259423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53114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04175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61857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54607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33871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574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22110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22841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817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2366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186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8370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590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10246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0848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217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06329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7983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1531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1444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11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578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82279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4135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64692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24092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891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8390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8191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0081072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hyperlink" Target="https://bit.ly/surfaceareatriprism"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90.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hyperlink" Target="https://bit.ly/surfacearearectprism"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14.png"/><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B2403B-3D00-6C48-9C04-C5FE8C187D84}"/>
              </a:ext>
            </a:extLst>
          </p:cNvPr>
          <p:cNvSpPr>
            <a:spLocks noGrp="1"/>
          </p:cNvSpPr>
          <p:nvPr>
            <p:ph type="ctrTitle"/>
          </p:nvPr>
        </p:nvSpPr>
        <p:spPr/>
        <p:txBody>
          <a:bodyPr/>
          <a:lstStyle/>
          <a:p>
            <a:r>
              <a:rPr lang="en-US" dirty="0">
                <a:cs typeface="Arial"/>
              </a:rPr>
              <a:t>Cube houses</a:t>
            </a:r>
          </a:p>
        </p:txBody>
      </p:sp>
      <p:sp>
        <p:nvSpPr>
          <p:cNvPr id="4" name="Footer Placeholder 6">
            <a:extLst>
              <a:ext uri="{FF2B5EF4-FFF2-40B4-BE49-F238E27FC236}">
                <a16:creationId xmlns:a16="http://schemas.microsoft.com/office/drawing/2014/main" id="{F353C4F6-CB73-9370-3B32-6B988AF744D4}"/>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
        <p:nvSpPr>
          <p:cNvPr id="9" name="Text Placeholder 8">
            <a:extLst>
              <a:ext uri="{FF2B5EF4-FFF2-40B4-BE49-F238E27FC236}">
                <a16:creationId xmlns:a16="http://schemas.microsoft.com/office/drawing/2014/main" id="{28393CC1-E548-3FFC-9A03-515B5C3B595C}"/>
              </a:ext>
            </a:extLst>
          </p:cNvPr>
          <p:cNvSpPr>
            <a:spLocks noGrp="1"/>
          </p:cNvSpPr>
          <p:nvPr>
            <p:ph type="body" sz="quarter" idx="14"/>
          </p:nvPr>
        </p:nvSpPr>
        <p:spPr/>
        <p:txBody>
          <a:bodyPr/>
          <a:lstStyle/>
          <a:p>
            <a:r>
              <a:rPr lang="en-US" dirty="0"/>
              <a:t>Prisms and cylinders</a:t>
            </a:r>
          </a:p>
        </p:txBody>
      </p:sp>
    </p:spTree>
    <p:extLst>
      <p:ext uri="{BB962C8B-B14F-4D97-AF65-F5344CB8AC3E}">
        <p14:creationId xmlns:p14="http://schemas.microsoft.com/office/powerpoint/2010/main" val="64714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10</a:t>
            </a:fld>
            <a:endParaRPr lang="en-AU" dirty="0"/>
          </a:p>
        </p:txBody>
      </p:sp>
      <p:sp>
        <p:nvSpPr>
          <p:cNvPr id="9" name="Title 8">
            <a:extLst>
              <a:ext uri="{FF2B5EF4-FFF2-40B4-BE49-F238E27FC236}">
                <a16:creationId xmlns:a16="http://schemas.microsoft.com/office/drawing/2014/main" id="{B565AE26-035D-690F-CDAA-DDBA2F8191EF}"/>
              </a:ext>
            </a:extLst>
          </p:cNvPr>
          <p:cNvSpPr>
            <a:spLocks noGrp="1"/>
          </p:cNvSpPr>
          <p:nvPr>
            <p:ph type="title"/>
          </p:nvPr>
        </p:nvSpPr>
        <p:spPr>
          <a:xfrm>
            <a:off x="360000" y="360000"/>
            <a:ext cx="10080000" cy="545601"/>
          </a:xfrm>
        </p:spPr>
        <p:txBody>
          <a:bodyPr/>
          <a:lstStyle/>
          <a:p>
            <a:r>
              <a:rPr lang="en-AU" dirty="0"/>
              <a:t>Worked example 6 – your turn</a:t>
            </a:r>
          </a:p>
        </p:txBody>
      </p:sp>
      <p:sp>
        <p:nvSpPr>
          <p:cNvPr id="11" name="Text Placeholder 10">
            <a:extLst>
              <a:ext uri="{FF2B5EF4-FFF2-40B4-BE49-F238E27FC236}">
                <a16:creationId xmlns:a16="http://schemas.microsoft.com/office/drawing/2014/main" id="{34E4D080-AAB6-D4A9-B201-0DA0A17697BE}"/>
              </a:ext>
            </a:extLst>
          </p:cNvPr>
          <p:cNvSpPr>
            <a:spLocks noGrp="1"/>
          </p:cNvSpPr>
          <p:nvPr>
            <p:ph type="body" sz="quarter" idx="18"/>
          </p:nvPr>
        </p:nvSpPr>
        <p:spPr>
          <a:xfrm>
            <a:off x="360000" y="982520"/>
            <a:ext cx="10080000" cy="310015"/>
          </a:xfrm>
        </p:spPr>
        <p:txBody>
          <a:bodyPr/>
          <a:lstStyle/>
          <a:p>
            <a:r>
              <a:rPr lang="en-AU" dirty="0"/>
              <a:t>Calculating the surface area of triangular prisms</a:t>
            </a:r>
          </a:p>
        </p:txBody>
      </p:sp>
      <p:sp>
        <p:nvSpPr>
          <p:cNvPr id="14" name="Content Placeholder 13">
            <a:extLst>
              <a:ext uri="{FF2B5EF4-FFF2-40B4-BE49-F238E27FC236}">
                <a16:creationId xmlns:a16="http://schemas.microsoft.com/office/drawing/2014/main" id="{182471C5-612E-1E92-6315-ADCE7FF29D86}"/>
              </a:ext>
            </a:extLst>
          </p:cNvPr>
          <p:cNvSpPr>
            <a:spLocks noGrp="1"/>
          </p:cNvSpPr>
          <p:nvPr>
            <p:ph idx="4294967295"/>
          </p:nvPr>
        </p:nvSpPr>
        <p:spPr>
          <a:xfrm>
            <a:off x="360000" y="1619250"/>
            <a:ext cx="6219705" cy="545601"/>
          </a:xfrm>
        </p:spPr>
        <p:txBody>
          <a:bodyPr/>
          <a:lstStyle/>
          <a:p>
            <a:r>
              <a:rPr lang="en-AU" sz="1800" dirty="0"/>
              <a:t>Calculate the surface area of the prism. </a:t>
            </a:r>
          </a:p>
          <a:p>
            <a:endParaRPr lang="en-AU" sz="1800" dirty="0"/>
          </a:p>
        </p:txBody>
      </p:sp>
      <p:sp>
        <p:nvSpPr>
          <p:cNvPr id="17" name="Content Placeholder 10">
            <a:extLst>
              <a:ext uri="{FF2B5EF4-FFF2-40B4-BE49-F238E27FC236}">
                <a16:creationId xmlns:a16="http://schemas.microsoft.com/office/drawing/2014/main" id="{37D9C17F-9850-B760-A70B-417100801CFA}"/>
              </a:ext>
            </a:extLst>
          </p:cNvPr>
          <p:cNvSpPr txBox="1">
            <a:spLocks/>
          </p:cNvSpPr>
          <p:nvPr/>
        </p:nvSpPr>
        <p:spPr>
          <a:xfrm>
            <a:off x="348000" y="2431375"/>
            <a:ext cx="5736000" cy="372462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Front</a:t>
            </a:r>
          </a:p>
          <a:p>
            <a:r>
              <a:rPr lang="en-AU" sz="1800" dirty="0"/>
              <a:t>Right</a:t>
            </a:r>
          </a:p>
          <a:p>
            <a:r>
              <a:rPr lang="en-AU" sz="1800" dirty="0"/>
              <a:t>Left</a:t>
            </a:r>
          </a:p>
          <a:p>
            <a:r>
              <a:rPr lang="en-AU" sz="1800" dirty="0"/>
              <a:t>Back</a:t>
            </a:r>
          </a:p>
          <a:p>
            <a:r>
              <a:rPr lang="en-AU" sz="1800" dirty="0"/>
              <a:t>Base</a:t>
            </a:r>
          </a:p>
          <a:p>
            <a:r>
              <a:rPr lang="en-AU" sz="1800" dirty="0"/>
              <a:t>Top</a:t>
            </a:r>
          </a:p>
        </p:txBody>
      </p:sp>
      <p:pic>
        <p:nvPicPr>
          <p:cNvPr id="18" name="Picture 17" descr=" Triangular prism with base 4cm by 8cm. Height is 1cm and sloping edge is 1.5cm.">
            <a:extLst>
              <a:ext uri="{FF2B5EF4-FFF2-40B4-BE49-F238E27FC236}">
                <a16:creationId xmlns:a16="http://schemas.microsoft.com/office/drawing/2014/main" id="{C6FDC72F-A9FD-847F-DDA6-13B6E20B07C4}"/>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579705" y="360000"/>
            <a:ext cx="4544295" cy="2187202"/>
          </a:xfrm>
          <a:prstGeom prst="rect">
            <a:avLst/>
          </a:prstGeom>
        </p:spPr>
      </p:pic>
      <p:pic>
        <p:nvPicPr>
          <p:cNvPr id="19" name="Picture 18" descr=" Triangular prism with base 4cm by 8cm. Height is 1cm and sloping edge is 1.5cm.">
            <a:extLst>
              <a:ext uri="{FF2B5EF4-FFF2-40B4-BE49-F238E27FC236}">
                <a16:creationId xmlns:a16="http://schemas.microsoft.com/office/drawing/2014/main" id="{3617DFBB-6120-60E7-2398-0636BBF4F4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200"/>
          <a:stretch/>
        </p:blipFill>
        <p:spPr>
          <a:xfrm>
            <a:off x="7370432" y="2475091"/>
            <a:ext cx="3753568" cy="3782736"/>
          </a:xfrm>
          <a:prstGeom prst="rect">
            <a:avLst/>
          </a:prstGeom>
        </p:spPr>
      </p:pic>
      <p:sp>
        <p:nvSpPr>
          <p:cNvPr id="20" name="Text Placeholder 5">
            <a:extLst>
              <a:ext uri="{FF2B5EF4-FFF2-40B4-BE49-F238E27FC236}">
                <a16:creationId xmlns:a16="http://schemas.microsoft.com/office/drawing/2014/main" id="{DEB38B05-267B-C1CF-A33D-4680CE29D50A}"/>
              </a:ext>
            </a:extLst>
          </p:cNvPr>
          <p:cNvSpPr txBox="1">
            <a:spLocks/>
          </p:cNvSpPr>
          <p:nvPr/>
        </p:nvSpPr>
        <p:spPr>
          <a:xfrm>
            <a:off x="7370431" y="6148212"/>
            <a:ext cx="3753569" cy="51311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t>Solutions: </a:t>
            </a:r>
            <a:r>
              <a:rPr lang="en-AU" sz="1600" dirty="0">
                <a:hlinkClick r:id="rId5"/>
              </a:rPr>
              <a:t>bit.ly/surfaceareatriprism</a:t>
            </a:r>
            <a:r>
              <a:rPr lang="en-AU" sz="1600" dirty="0"/>
              <a:t> </a:t>
            </a:r>
          </a:p>
        </p:txBody>
      </p:sp>
    </p:spTree>
    <p:extLst>
      <p:ext uri="{BB962C8B-B14F-4D97-AF65-F5344CB8AC3E}">
        <p14:creationId xmlns:p14="http://schemas.microsoft.com/office/powerpoint/2010/main" val="369209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FDDB5C-F5ED-DF95-1783-68957D773D68}"/>
              </a:ext>
            </a:extLst>
          </p:cNvPr>
          <p:cNvSpPr>
            <a:spLocks noGrp="1"/>
          </p:cNvSpPr>
          <p:nvPr>
            <p:ph type="title"/>
          </p:nvPr>
        </p:nvSpPr>
        <p:spPr/>
        <p:txBody>
          <a:bodyPr/>
          <a:lstStyle/>
          <a:p>
            <a:r>
              <a:rPr lang="en-AU" dirty="0"/>
              <a:t>Copyright</a:t>
            </a:r>
          </a:p>
        </p:txBody>
      </p:sp>
      <p:sp>
        <p:nvSpPr>
          <p:cNvPr id="9" name="Text Placeholder 8">
            <a:extLst>
              <a:ext uri="{FF2B5EF4-FFF2-40B4-BE49-F238E27FC236}">
                <a16:creationId xmlns:a16="http://schemas.microsoft.com/office/drawing/2014/main" id="{125B474D-D960-874C-D77E-DC5B3B4B50B8}"/>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10" name="TextBox 9">
            <a:extLst>
              <a:ext uri="{FF2B5EF4-FFF2-40B4-BE49-F238E27FC236}">
                <a16:creationId xmlns:a16="http://schemas.microsoft.com/office/drawing/2014/main" id="{7BFFBE3E-0E37-96D5-FAF0-4E412C5794B7}"/>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33722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6E19ED-44AE-3AFA-9BAA-68E348B1CD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
        <p:nvSpPr>
          <p:cNvPr id="4" name="Title 3">
            <a:extLst>
              <a:ext uri="{FF2B5EF4-FFF2-40B4-BE49-F238E27FC236}">
                <a16:creationId xmlns:a16="http://schemas.microsoft.com/office/drawing/2014/main" id="{36CEC24D-D8DA-CC9F-5CFF-DA72064EA59A}"/>
              </a:ext>
            </a:extLst>
          </p:cNvPr>
          <p:cNvSpPr>
            <a:spLocks noGrp="1"/>
          </p:cNvSpPr>
          <p:nvPr>
            <p:ph type="title"/>
          </p:nvPr>
        </p:nvSpPr>
        <p:spPr/>
        <p:txBody>
          <a:bodyPr/>
          <a:lstStyle/>
          <a:p>
            <a:r>
              <a:rPr lang="en-AU" dirty="0"/>
              <a:t>Rotterdam's Cube Houses</a:t>
            </a:r>
          </a:p>
        </p:txBody>
      </p:sp>
      <p:sp>
        <p:nvSpPr>
          <p:cNvPr id="2" name="Content Placeholder 1">
            <a:extLst>
              <a:ext uri="{FF2B5EF4-FFF2-40B4-BE49-F238E27FC236}">
                <a16:creationId xmlns:a16="http://schemas.microsoft.com/office/drawing/2014/main" id="{F143CFDC-4CB9-8637-C429-03DDCD8567D7}"/>
              </a:ext>
            </a:extLst>
          </p:cNvPr>
          <p:cNvSpPr>
            <a:spLocks noGrp="1"/>
          </p:cNvSpPr>
          <p:nvPr>
            <p:ph type="body" sz="quarter" idx="18"/>
          </p:nvPr>
        </p:nvSpPr>
        <p:spPr>
          <a:xfrm>
            <a:off x="2885693" y="5839221"/>
            <a:ext cx="7103392" cy="310015"/>
          </a:xfrm>
        </p:spPr>
        <p:txBody>
          <a:bodyPr/>
          <a:lstStyle/>
          <a:p>
            <a:r>
              <a:rPr kumimoji="0" lang="en-AU" altLang="en-US" sz="1200" b="0" i="0" u="none" strike="noStrike" cap="none" normalizeH="0" baseline="0" dirty="0">
                <a:ln>
                  <a:noFill/>
                </a:ln>
                <a:solidFill>
                  <a:schemeClr val="tx1"/>
                </a:solidFill>
                <a:effectLst/>
                <a:ea typeface="Calibri" panose="020F0502020204030204" pitchFamily="34" charset="0"/>
                <a:cs typeface="Arial" panose="020B0604020202020204" pitchFamily="34" charset="0"/>
              </a:rPr>
              <a:t>Figure 1: "File:Rotterdam Cube House street view.jpg" by Raul Ayres is licensed under CC BY-SA 3.0.</a:t>
            </a:r>
            <a:r>
              <a:rPr kumimoji="0" lang="en-AU" altLang="en-US" sz="1200" b="0" i="0" u="none" strike="noStrike" cap="none" normalizeH="0" baseline="0" dirty="0">
                <a:ln>
                  <a:noFill/>
                </a:ln>
                <a:solidFill>
                  <a:schemeClr val="tx1"/>
                </a:solidFill>
                <a:effectLst/>
              </a:rPr>
              <a:t> </a:t>
            </a:r>
          </a:p>
        </p:txBody>
      </p:sp>
      <p:pic>
        <p:nvPicPr>
          <p:cNvPr id="1025" name="Picture 4" descr="File:Rotterdam Cube House street view">
            <a:extLst>
              <a:ext uri="{FF2B5EF4-FFF2-40B4-BE49-F238E27FC236}">
                <a16:creationId xmlns:a16="http://schemas.microsoft.com/office/drawing/2014/main" id="{889E3D06-ABCA-5249-E3E1-BCBC077C2B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85693" y="1574365"/>
            <a:ext cx="6420614" cy="426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3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C2A4F8-F75E-BBF1-5986-4DAEE73EBD5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
        <p:nvSpPr>
          <p:cNvPr id="9" name="Title 8">
            <a:extLst>
              <a:ext uri="{FF2B5EF4-FFF2-40B4-BE49-F238E27FC236}">
                <a16:creationId xmlns:a16="http://schemas.microsoft.com/office/drawing/2014/main" id="{2115DBC7-29BF-AF9F-697F-C942AEFCE68A}"/>
              </a:ext>
            </a:extLst>
          </p:cNvPr>
          <p:cNvSpPr>
            <a:spLocks noGrp="1"/>
          </p:cNvSpPr>
          <p:nvPr>
            <p:ph type="title"/>
          </p:nvPr>
        </p:nvSpPr>
        <p:spPr>
          <a:xfrm>
            <a:off x="360000" y="360000"/>
            <a:ext cx="10080000" cy="545601"/>
          </a:xfrm>
        </p:spPr>
        <p:txBody>
          <a:bodyPr/>
          <a:lstStyle/>
          <a:p>
            <a:r>
              <a:rPr lang="en-AU" dirty="0"/>
              <a:t>Surface area of prisms</a:t>
            </a:r>
          </a:p>
        </p:txBody>
      </p:sp>
      <p:sp>
        <p:nvSpPr>
          <p:cNvPr id="11" name="Text Placeholder 10">
            <a:extLst>
              <a:ext uri="{FF2B5EF4-FFF2-40B4-BE49-F238E27FC236}">
                <a16:creationId xmlns:a16="http://schemas.microsoft.com/office/drawing/2014/main" id="{8C775800-3E01-56E4-8ECF-84F08E9F58E5}"/>
              </a:ext>
            </a:extLst>
          </p:cNvPr>
          <p:cNvSpPr>
            <a:spLocks noGrp="1"/>
          </p:cNvSpPr>
          <p:nvPr>
            <p:ph type="body" sz="quarter" idx="18"/>
          </p:nvPr>
        </p:nvSpPr>
        <p:spPr>
          <a:xfrm>
            <a:off x="360000" y="982520"/>
            <a:ext cx="10080000" cy="310015"/>
          </a:xfrm>
        </p:spPr>
        <p:txBody>
          <a:bodyPr/>
          <a:lstStyle/>
          <a:p>
            <a:r>
              <a:rPr lang="en-AU" dirty="0"/>
              <a:t>Define</a:t>
            </a:r>
          </a:p>
        </p:txBody>
      </p:sp>
      <p:sp>
        <p:nvSpPr>
          <p:cNvPr id="10" name="Content Placeholder 9">
            <a:extLst>
              <a:ext uri="{FF2B5EF4-FFF2-40B4-BE49-F238E27FC236}">
                <a16:creationId xmlns:a16="http://schemas.microsoft.com/office/drawing/2014/main" id="{3A0F33D7-8690-42B6-54C4-44D29B03FF17}"/>
              </a:ext>
            </a:extLst>
          </p:cNvPr>
          <p:cNvSpPr>
            <a:spLocks noGrp="1"/>
          </p:cNvSpPr>
          <p:nvPr>
            <p:ph idx="4294967295"/>
          </p:nvPr>
        </p:nvSpPr>
        <p:spPr>
          <a:xfrm>
            <a:off x="360000" y="1619250"/>
            <a:ext cx="11483975" cy="1190625"/>
          </a:xfrm>
        </p:spPr>
        <p:txBody>
          <a:bodyPr/>
          <a:lstStyle/>
          <a:p>
            <a:r>
              <a:rPr lang="en-AU" sz="1800" dirty="0">
                <a:cs typeface="Arial"/>
              </a:rPr>
              <a:t>The surface area of a solid is the measure of the total area of surface(s) of a 3-dimensional shape or object. </a:t>
            </a:r>
          </a:p>
          <a:p>
            <a:r>
              <a:rPr lang="en-AU" sz="1800" dirty="0">
                <a:cs typeface="Arial"/>
              </a:rPr>
              <a:t>For example, the surface area of a cube with side length 5 units is 150 square units. </a:t>
            </a:r>
            <a:endParaRPr lang="en-AU" sz="1800" dirty="0">
              <a:cs typeface="Arial" panose="020B0604020202020204" pitchFamily="34" charset="0"/>
            </a:endParaRPr>
          </a:p>
        </p:txBody>
      </p:sp>
      <p:grpSp>
        <p:nvGrpSpPr>
          <p:cNvPr id="13" name="Group 12" descr="A cube and its net">
            <a:extLst>
              <a:ext uri="{FF2B5EF4-FFF2-40B4-BE49-F238E27FC236}">
                <a16:creationId xmlns:a16="http://schemas.microsoft.com/office/drawing/2014/main" id="{A8056F9C-366A-4083-A954-45FD5B0D7D96}"/>
              </a:ext>
            </a:extLst>
          </p:cNvPr>
          <p:cNvGrpSpPr/>
          <p:nvPr/>
        </p:nvGrpSpPr>
        <p:grpSpPr>
          <a:xfrm>
            <a:off x="360000" y="3148789"/>
            <a:ext cx="4392930" cy="2899756"/>
            <a:chOff x="544830" y="2975724"/>
            <a:chExt cx="4392930" cy="2899756"/>
          </a:xfrm>
        </p:grpSpPr>
        <p:pic>
          <p:nvPicPr>
            <p:cNvPr id="15" name="Picture 14" descr="Cube">
              <a:extLst>
                <a:ext uri="{FF2B5EF4-FFF2-40B4-BE49-F238E27FC236}">
                  <a16:creationId xmlns:a16="http://schemas.microsoft.com/office/drawing/2014/main" id="{7CB1B8E7-C307-E12B-F051-BFA7183B91E1}"/>
                </a:ext>
              </a:extLst>
            </p:cNvPr>
            <p:cNvPicPr>
              <a:picLocks noChangeAspect="1"/>
            </p:cNvPicPr>
            <p:nvPr/>
          </p:nvPicPr>
          <p:blipFill>
            <a:blip r:embed="rId3"/>
            <a:stretch>
              <a:fillRect/>
            </a:stretch>
          </p:blipFill>
          <p:spPr>
            <a:xfrm>
              <a:off x="544830" y="3111979"/>
              <a:ext cx="1912620" cy="2020882"/>
            </a:xfrm>
            <a:prstGeom prst="rect">
              <a:avLst/>
            </a:prstGeom>
          </p:spPr>
        </p:pic>
        <p:pic>
          <p:nvPicPr>
            <p:cNvPr id="17" name="Picture 16" descr="Net of a cube">
              <a:extLst>
                <a:ext uri="{FF2B5EF4-FFF2-40B4-BE49-F238E27FC236}">
                  <a16:creationId xmlns:a16="http://schemas.microsoft.com/office/drawing/2014/main" id="{3C0AB3E7-04A1-AC9A-14DA-18BE5B8508ED}"/>
                </a:ext>
              </a:extLst>
            </p:cNvPr>
            <p:cNvPicPr>
              <a:picLocks noChangeAspect="1"/>
            </p:cNvPicPr>
            <p:nvPr/>
          </p:nvPicPr>
          <p:blipFill>
            <a:blip r:embed="rId4"/>
            <a:stretch>
              <a:fillRect/>
            </a:stretch>
          </p:blipFill>
          <p:spPr>
            <a:xfrm>
              <a:off x="2659380" y="2975724"/>
              <a:ext cx="2278380" cy="2899756"/>
            </a:xfrm>
            <a:prstGeom prst="rect">
              <a:avLst/>
            </a:prstGeom>
          </p:spPr>
        </p:pic>
      </p:grpSp>
      <p:grpSp>
        <p:nvGrpSpPr>
          <p:cNvPr id="32" name="Group 31" descr="Square with dimension 5 units">
            <a:extLst>
              <a:ext uri="{FF2B5EF4-FFF2-40B4-BE49-F238E27FC236}">
                <a16:creationId xmlns:a16="http://schemas.microsoft.com/office/drawing/2014/main" id="{28B5CEC5-124A-3209-FABE-A89C199EAD32}"/>
              </a:ext>
            </a:extLst>
          </p:cNvPr>
          <p:cNvGrpSpPr/>
          <p:nvPr/>
        </p:nvGrpSpPr>
        <p:grpSpPr>
          <a:xfrm>
            <a:off x="5662897" y="3162959"/>
            <a:ext cx="2381181" cy="2871416"/>
            <a:chOff x="5524371" y="3452881"/>
            <a:chExt cx="2381181" cy="2871416"/>
          </a:xfrm>
        </p:grpSpPr>
        <p:pic>
          <p:nvPicPr>
            <p:cNvPr id="20" name="Picture 19">
              <a:extLst>
                <a:ext uri="{FF2B5EF4-FFF2-40B4-BE49-F238E27FC236}">
                  <a16:creationId xmlns:a16="http://schemas.microsoft.com/office/drawing/2014/main" id="{B6496D78-E6C1-FC02-13E3-BFCB33D10379}"/>
                </a:ext>
              </a:extLst>
            </p:cNvPr>
            <p:cNvPicPr>
              <a:picLocks noChangeAspect="1"/>
            </p:cNvPicPr>
            <p:nvPr/>
          </p:nvPicPr>
          <p:blipFill>
            <a:blip r:embed="rId5"/>
            <a:stretch>
              <a:fillRect/>
            </a:stretch>
          </p:blipFill>
          <p:spPr>
            <a:xfrm>
              <a:off x="6096000" y="4109294"/>
              <a:ext cx="1157157" cy="1189300"/>
            </a:xfrm>
            <a:prstGeom prst="rect">
              <a:avLst/>
            </a:prstGeom>
          </p:spPr>
        </p:pic>
        <p:sp>
          <p:nvSpPr>
            <p:cNvPr id="21" name="TextBox 20">
              <a:extLst>
                <a:ext uri="{FF2B5EF4-FFF2-40B4-BE49-F238E27FC236}">
                  <a16:creationId xmlns:a16="http://schemas.microsoft.com/office/drawing/2014/main" id="{446CAD34-B6D7-C3DA-FEEF-4AB82A93A7DF}"/>
                </a:ext>
              </a:extLst>
            </p:cNvPr>
            <p:cNvSpPr txBox="1"/>
            <p:nvPr/>
          </p:nvSpPr>
          <p:spPr>
            <a:xfrm>
              <a:off x="6327547" y="3955057"/>
              <a:ext cx="760164" cy="308473"/>
            </a:xfrm>
            <a:prstGeom prst="rect">
              <a:avLst/>
            </a:prstGeom>
            <a:noFill/>
          </p:spPr>
          <p:txBody>
            <a:bodyPr wrap="square" lIns="0" tIns="0" rIns="0" bIns="0" rtlCol="0">
              <a:noAutofit/>
            </a:bodyPr>
            <a:lstStyle/>
            <a:p>
              <a:pPr algn="l"/>
              <a:r>
                <a:rPr lang="en-AU" sz="1800" dirty="0"/>
                <a:t>5 units</a:t>
              </a:r>
            </a:p>
          </p:txBody>
        </p:sp>
        <p:sp>
          <p:nvSpPr>
            <p:cNvPr id="22" name="TextBox 21">
              <a:extLst>
                <a:ext uri="{FF2B5EF4-FFF2-40B4-BE49-F238E27FC236}">
                  <a16:creationId xmlns:a16="http://schemas.microsoft.com/office/drawing/2014/main" id="{E297783E-F327-5027-4A86-95F9E0FF3207}"/>
                </a:ext>
              </a:extLst>
            </p:cNvPr>
            <p:cNvSpPr txBox="1"/>
            <p:nvPr/>
          </p:nvSpPr>
          <p:spPr>
            <a:xfrm rot="5400000">
              <a:off x="6873074" y="4647749"/>
              <a:ext cx="760164" cy="308473"/>
            </a:xfrm>
            <a:prstGeom prst="rect">
              <a:avLst/>
            </a:prstGeom>
            <a:noFill/>
          </p:spPr>
          <p:txBody>
            <a:bodyPr wrap="square" lIns="0" tIns="0" rIns="0" bIns="0" rtlCol="0">
              <a:noAutofit/>
            </a:bodyPr>
            <a:lstStyle/>
            <a:p>
              <a:pPr algn="l"/>
              <a:r>
                <a:rPr lang="en-AU" sz="1800" dirty="0"/>
                <a:t>5 units</a:t>
              </a:r>
            </a:p>
          </p:txBody>
        </p:sp>
        <p:sp>
          <p:nvSpPr>
            <p:cNvPr id="23" name="TextBox 22">
              <a:extLst>
                <a:ext uri="{FF2B5EF4-FFF2-40B4-BE49-F238E27FC236}">
                  <a16:creationId xmlns:a16="http://schemas.microsoft.com/office/drawing/2014/main" id="{78C9CC1A-2154-3D2A-A432-8B1BA57D9CFA}"/>
                </a:ext>
              </a:extLst>
            </p:cNvPr>
            <p:cNvSpPr txBox="1"/>
            <p:nvPr/>
          </p:nvSpPr>
          <p:spPr>
            <a:xfrm>
              <a:off x="6333450" y="5182068"/>
              <a:ext cx="760164" cy="308473"/>
            </a:xfrm>
            <a:prstGeom prst="rect">
              <a:avLst/>
            </a:prstGeom>
            <a:noFill/>
          </p:spPr>
          <p:txBody>
            <a:bodyPr wrap="square" lIns="0" tIns="0" rIns="0" bIns="0" rtlCol="0">
              <a:noAutofit/>
            </a:bodyPr>
            <a:lstStyle/>
            <a:p>
              <a:pPr algn="l"/>
              <a:r>
                <a:rPr lang="en-AU" sz="1800" dirty="0"/>
                <a:t>5 units</a:t>
              </a:r>
            </a:p>
          </p:txBody>
        </p:sp>
        <p:sp>
          <p:nvSpPr>
            <p:cNvPr id="24" name="TextBox 23">
              <a:extLst>
                <a:ext uri="{FF2B5EF4-FFF2-40B4-BE49-F238E27FC236}">
                  <a16:creationId xmlns:a16="http://schemas.microsoft.com/office/drawing/2014/main" id="{9D2AD761-150B-A265-653C-7174CD771581}"/>
                </a:ext>
              </a:extLst>
            </p:cNvPr>
            <p:cNvSpPr txBox="1"/>
            <p:nvPr/>
          </p:nvSpPr>
          <p:spPr>
            <a:xfrm rot="16200000">
              <a:off x="5715918" y="4548275"/>
              <a:ext cx="760164" cy="308473"/>
            </a:xfrm>
            <a:prstGeom prst="rect">
              <a:avLst/>
            </a:prstGeom>
            <a:noFill/>
          </p:spPr>
          <p:txBody>
            <a:bodyPr wrap="square" lIns="0" tIns="0" rIns="0" bIns="0" rtlCol="0">
              <a:noAutofit/>
            </a:bodyPr>
            <a:lstStyle/>
            <a:p>
              <a:pPr algn="l"/>
              <a:r>
                <a:rPr lang="en-AU" sz="1800" dirty="0"/>
                <a:t>5 units</a:t>
              </a:r>
            </a:p>
          </p:txBody>
        </p:sp>
        <p:sp>
          <p:nvSpPr>
            <p:cNvPr id="25" name="TextBox 24">
              <a:extLst>
                <a:ext uri="{FF2B5EF4-FFF2-40B4-BE49-F238E27FC236}">
                  <a16:creationId xmlns:a16="http://schemas.microsoft.com/office/drawing/2014/main" id="{98728CE3-92F6-7FCB-753D-01A19A9E7CE6}"/>
                </a:ext>
              </a:extLst>
            </p:cNvPr>
            <p:cNvSpPr txBox="1"/>
            <p:nvPr/>
          </p:nvSpPr>
          <p:spPr>
            <a:xfrm>
              <a:off x="5627172" y="3452881"/>
              <a:ext cx="2278380" cy="369332"/>
            </a:xfrm>
            <a:prstGeom prst="rect">
              <a:avLst/>
            </a:prstGeom>
            <a:noFill/>
          </p:spPr>
          <p:txBody>
            <a:bodyPr wrap="square">
              <a:spAutoFit/>
            </a:bodyPr>
            <a:lstStyle/>
            <a:p>
              <a:r>
                <a:rPr lang="en-AU" dirty="0">
                  <a:latin typeface="Arial" panose="020B0604020202020204" pitchFamily="34" charset="0"/>
                  <a:cs typeface="Arial" panose="020B0604020202020204" pitchFamily="34" charset="0"/>
                </a:rPr>
                <a:t>Area of one square</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D78358E-7A75-5CB0-DDD3-44DDB4657100}"/>
                    </a:ext>
                  </a:extLst>
                </p:cNvPr>
                <p:cNvSpPr txBox="1"/>
                <p:nvPr/>
              </p:nvSpPr>
              <p:spPr>
                <a:xfrm>
                  <a:off x="5524371" y="5677966"/>
                  <a:ext cx="227838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cs typeface="Arial" panose="020B0604020202020204" pitchFamily="34" charset="0"/>
                          </a:rPr>
                          <m:t>𝐴</m:t>
                        </m:r>
                        <m:r>
                          <a:rPr lang="en-AU" b="0" i="1" smtClean="0">
                            <a:latin typeface="Cambria Math" panose="02040503050406030204" pitchFamily="18" charset="0"/>
                            <a:cs typeface="Arial" panose="020B0604020202020204" pitchFamily="34" charset="0"/>
                          </a:rPr>
                          <m:t>=5×5</m:t>
                        </m:r>
                      </m:oMath>
                    </m:oMathPara>
                  </a14:m>
                  <a:endParaRPr lang="en-AU" b="0" dirty="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cs typeface="Arial" panose="020B0604020202020204" pitchFamily="34" charset="0"/>
                          </a:rPr>
                          <m:t>=25 </m:t>
                        </m:r>
                      </m:oMath>
                    </m:oMathPara>
                  </a14:m>
                  <a:endParaRPr lang="en-AU" dirty="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8D78358E-7A75-5CB0-DDD3-44DDB4657100}"/>
                    </a:ext>
                  </a:extLst>
                </p:cNvPr>
                <p:cNvSpPr txBox="1">
                  <a:spLocks noRot="1" noChangeAspect="1" noMove="1" noResize="1" noEditPoints="1" noAdjustHandles="1" noChangeArrowheads="1" noChangeShapeType="1" noTextEdit="1"/>
                </p:cNvSpPr>
                <p:nvPr/>
              </p:nvSpPr>
              <p:spPr>
                <a:xfrm>
                  <a:off x="5524371" y="5677966"/>
                  <a:ext cx="2278380" cy="646331"/>
                </a:xfrm>
                <a:prstGeom prst="rect">
                  <a:avLst/>
                </a:prstGeom>
                <a:blipFill>
                  <a:blip r:embed="rId6"/>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96A1FD-9CEE-44B0-DB05-0FA14FE816C4}"/>
                  </a:ext>
                </a:extLst>
              </p:cNvPr>
              <p:cNvSpPr txBox="1"/>
              <p:nvPr/>
            </p:nvSpPr>
            <p:spPr>
              <a:xfrm>
                <a:off x="8954045" y="4137002"/>
                <a:ext cx="2889930" cy="923330"/>
              </a:xfrm>
              <a:prstGeom prst="rect">
                <a:avLst/>
              </a:prstGeom>
              <a:noFill/>
            </p:spPr>
            <p:txBody>
              <a:bodyPr wrap="square">
                <a:spAutoFit/>
              </a:bodyPr>
              <a:lstStyle/>
              <a:p>
                <a:r>
                  <a:rPr lang="en-AU" dirty="0">
                    <a:cs typeface="Arial" panose="020B0604020202020204" pitchFamily="34" charset="0"/>
                  </a:rPr>
                  <a:t>Surface area of the cube</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cs typeface="Arial" panose="020B0604020202020204" pitchFamily="34" charset="0"/>
                        </a:rPr>
                        <m:t>=25×6</m:t>
                      </m:r>
                    </m:oMath>
                  </m:oMathPara>
                </a14:m>
                <a:endParaRPr lang="en-AU" b="0" dirty="0">
                  <a:cs typeface="Arial" panose="020B0604020202020204" pitchFamily="34" charset="0"/>
                </a:endParaRPr>
              </a:p>
              <a:p>
                <a14:m>
                  <m:oMath xmlns:m="http://schemas.openxmlformats.org/officeDocument/2006/math">
                    <m:r>
                      <a:rPr lang="en-AU" b="0" i="1" smtClean="0">
                        <a:latin typeface="Cambria Math" panose="02040503050406030204" pitchFamily="18" charset="0"/>
                        <a:cs typeface="Arial" panose="020B0604020202020204" pitchFamily="34" charset="0"/>
                      </a:rPr>
                      <m:t>=150</m:t>
                    </m:r>
                  </m:oMath>
                </a14:m>
                <a:r>
                  <a:rPr lang="en-AU" dirty="0">
                    <a:cs typeface="Arial" panose="020B0604020202020204" pitchFamily="34" charset="0"/>
                  </a:rPr>
                  <a:t> square units</a:t>
                </a:r>
              </a:p>
            </p:txBody>
          </p:sp>
        </mc:Choice>
        <mc:Fallback xmlns="">
          <p:sp>
            <p:nvSpPr>
              <p:cNvPr id="33" name="TextBox 32">
                <a:extLst>
                  <a:ext uri="{FF2B5EF4-FFF2-40B4-BE49-F238E27FC236}">
                    <a16:creationId xmlns:a16="http://schemas.microsoft.com/office/drawing/2014/main" id="{3896A1FD-9CEE-44B0-DB05-0FA14FE816C4}"/>
                  </a:ext>
                </a:extLst>
              </p:cNvPr>
              <p:cNvSpPr txBox="1">
                <a:spLocks noRot="1" noChangeAspect="1" noMove="1" noResize="1" noEditPoints="1" noAdjustHandles="1" noChangeArrowheads="1" noChangeShapeType="1" noTextEdit="1"/>
              </p:cNvSpPr>
              <p:nvPr/>
            </p:nvSpPr>
            <p:spPr>
              <a:xfrm>
                <a:off x="8954045" y="4137002"/>
                <a:ext cx="2889930" cy="923330"/>
              </a:xfrm>
              <a:prstGeom prst="rect">
                <a:avLst/>
              </a:prstGeom>
              <a:blipFill>
                <a:blip r:embed="rId7"/>
                <a:stretch>
                  <a:fillRect l="-1899" t="-3974" b="-9934"/>
                </a:stretch>
              </a:blipFill>
            </p:spPr>
            <p:txBody>
              <a:bodyPr/>
              <a:lstStyle/>
              <a:p>
                <a:r>
                  <a:rPr lang="en-AU">
                    <a:noFill/>
                  </a:rPr>
                  <a:t> </a:t>
                </a:r>
              </a:p>
            </p:txBody>
          </p:sp>
        </mc:Fallback>
      </mc:AlternateContent>
    </p:spTree>
    <p:extLst>
      <p:ext uri="{BB962C8B-B14F-4D97-AF65-F5344CB8AC3E}">
        <p14:creationId xmlns:p14="http://schemas.microsoft.com/office/powerpoint/2010/main" val="46830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4</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Worked example 1</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Calculating the surface area of rectangular prisms</a:t>
            </a:r>
          </a:p>
        </p:txBody>
      </p:sp>
      <mc:AlternateContent xmlns:mc="http://schemas.openxmlformats.org/markup-compatibility/2006" xmlns:a14="http://schemas.microsoft.com/office/drawing/2010/main">
        <mc:Choice Requires="a14">
          <p:sp>
            <p:nvSpPr>
              <p:cNvPr id="42" name="Text Placeholder 5">
                <a:extLst>
                  <a:ext uri="{FF2B5EF4-FFF2-40B4-BE49-F238E27FC236}">
                    <a16:creationId xmlns:a16="http://schemas.microsoft.com/office/drawing/2014/main" id="{C0480D80-3419-988E-6D1A-AF591238C9A6}"/>
                  </a:ext>
                </a:extLst>
              </p:cNvPr>
              <p:cNvSpPr txBox="1">
                <a:spLocks/>
              </p:cNvSpPr>
              <p:nvPr/>
            </p:nvSpPr>
            <p:spPr>
              <a:xfrm>
                <a:off x="406808" y="1559313"/>
                <a:ext cx="4906693" cy="477431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Front: </a:t>
                </a:r>
                <a14:m>
                  <m:oMath xmlns:m="http://schemas.openxmlformats.org/officeDocument/2006/math">
                    <m:r>
                      <a:rPr lang="en-AU" b="0" i="1" smtClean="0">
                        <a:latin typeface="Cambria Math" panose="02040503050406030204" pitchFamily="18" charset="0"/>
                      </a:rPr>
                      <m:t>8×3=24 </m:t>
                    </m:r>
                    <m:r>
                      <m:rPr>
                        <m:sty m:val="p"/>
                      </m:rPr>
                      <a:rPr lang="en-AU" b="0" i="0" smtClean="0">
                        <a:latin typeface="Cambria Math" panose="02040503050406030204" pitchFamily="18" charset="0"/>
                      </a:rPr>
                      <m:t>c</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m</m:t>
                        </m:r>
                      </m:e>
                      <m:sup>
                        <m:r>
                          <a:rPr lang="en-AU" b="0" i="0" smtClean="0">
                            <a:latin typeface="Cambria Math" panose="02040503050406030204" pitchFamily="18" charset="0"/>
                          </a:rPr>
                          <m:t>2</m:t>
                        </m:r>
                      </m:sup>
                    </m:sSup>
                    <m:r>
                      <a:rPr lang="en-AU" b="0" i="1" smtClean="0">
                        <a:latin typeface="Cambria Math" panose="02040503050406030204" pitchFamily="18" charset="0"/>
                      </a:rPr>
                      <m:t> </m:t>
                    </m:r>
                  </m:oMath>
                </a14:m>
                <a:r>
                  <a:rPr lang="en-AU" dirty="0"/>
                  <a:t> </a:t>
                </a:r>
              </a:p>
              <a:p>
                <a:r>
                  <a:rPr lang="en-AU" dirty="0"/>
                  <a:t>Right: </a:t>
                </a:r>
                <a14:m>
                  <m:oMath xmlns:m="http://schemas.openxmlformats.org/officeDocument/2006/math">
                    <m:r>
                      <a:rPr lang="en-AU" i="1">
                        <a:latin typeface="Cambria Math" panose="02040503050406030204" pitchFamily="18" charset="0"/>
                      </a:rPr>
                      <m:t>2</m:t>
                    </m:r>
                    <m:r>
                      <a:rPr lang="en-AU" b="0" i="1" smtClean="0">
                        <a:latin typeface="Cambria Math" panose="02040503050406030204" pitchFamily="18" charset="0"/>
                      </a:rPr>
                      <m:t>×3=6 </m:t>
                    </m:r>
                    <m:r>
                      <m:rPr>
                        <m:sty m:val="p"/>
                      </m:rPr>
                      <a:rPr lang="en-AU" b="0" i="0" smtClean="0">
                        <a:latin typeface="Cambria Math" panose="02040503050406030204" pitchFamily="18" charset="0"/>
                      </a:rPr>
                      <m:t>c</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m</m:t>
                        </m:r>
                      </m:e>
                      <m:sup>
                        <m:r>
                          <a:rPr lang="en-AU" b="0" i="0" smtClean="0">
                            <a:latin typeface="Cambria Math" panose="02040503050406030204" pitchFamily="18" charset="0"/>
                          </a:rPr>
                          <m:t>2</m:t>
                        </m:r>
                      </m:sup>
                    </m:sSup>
                    <m:r>
                      <a:rPr lang="en-AU" b="0" i="1" smtClean="0">
                        <a:latin typeface="Cambria Math" panose="02040503050406030204" pitchFamily="18" charset="0"/>
                      </a:rPr>
                      <m:t> </m:t>
                    </m:r>
                  </m:oMath>
                </a14:m>
                <a:endParaRPr lang="en-AU" dirty="0"/>
              </a:p>
              <a:p>
                <a:r>
                  <a:rPr lang="en-AU" dirty="0"/>
                  <a:t>Left : </a:t>
                </a:r>
                <a14:m>
                  <m:oMath xmlns:m="http://schemas.openxmlformats.org/officeDocument/2006/math">
                    <m:r>
                      <a:rPr lang="en-AU" i="1">
                        <a:latin typeface="Cambria Math" panose="02040503050406030204" pitchFamily="18" charset="0"/>
                      </a:rPr>
                      <m:t>2</m:t>
                    </m:r>
                    <m:r>
                      <a:rPr lang="en-AU" b="0" i="1" smtClean="0">
                        <a:latin typeface="Cambria Math" panose="02040503050406030204" pitchFamily="18" charset="0"/>
                      </a:rPr>
                      <m:t>×3=6 </m:t>
                    </m:r>
                    <m:r>
                      <m:rPr>
                        <m:sty m:val="p"/>
                      </m:rPr>
                      <a:rPr lang="en-AU" b="0" i="0" smtClean="0">
                        <a:latin typeface="Cambria Math" panose="02040503050406030204" pitchFamily="18" charset="0"/>
                      </a:rPr>
                      <m:t>c</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m</m:t>
                        </m:r>
                      </m:e>
                      <m:sup>
                        <m:r>
                          <a:rPr lang="en-AU" b="0" i="0" smtClean="0">
                            <a:latin typeface="Cambria Math" panose="02040503050406030204" pitchFamily="18" charset="0"/>
                          </a:rPr>
                          <m:t>2</m:t>
                        </m:r>
                      </m:sup>
                    </m:sSup>
                    <m:r>
                      <a:rPr lang="en-AU" b="0" i="1" smtClean="0">
                        <a:latin typeface="Cambria Math" panose="02040503050406030204" pitchFamily="18" charset="0"/>
                      </a:rPr>
                      <m:t> </m:t>
                    </m:r>
                  </m:oMath>
                </a14:m>
                <a:endParaRPr lang="en-AU" dirty="0"/>
              </a:p>
              <a:p>
                <a:r>
                  <a:rPr lang="en-AU" dirty="0"/>
                  <a:t>Back : </a:t>
                </a:r>
                <a14:m>
                  <m:oMath xmlns:m="http://schemas.openxmlformats.org/officeDocument/2006/math">
                    <m:r>
                      <a:rPr lang="en-AU" b="0" i="1" smtClean="0">
                        <a:latin typeface="Cambria Math" panose="02040503050406030204" pitchFamily="18" charset="0"/>
                      </a:rPr>
                      <m:t>8×3=24 </m:t>
                    </m:r>
                    <m:r>
                      <m:rPr>
                        <m:sty m:val="p"/>
                      </m:rPr>
                      <a:rPr lang="en-AU" b="0" i="0" smtClean="0">
                        <a:latin typeface="Cambria Math" panose="02040503050406030204" pitchFamily="18" charset="0"/>
                      </a:rPr>
                      <m:t>c</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m</m:t>
                        </m:r>
                      </m:e>
                      <m:sup>
                        <m:r>
                          <a:rPr lang="en-AU" b="0" i="0" smtClean="0">
                            <a:latin typeface="Cambria Math" panose="02040503050406030204" pitchFamily="18" charset="0"/>
                          </a:rPr>
                          <m:t>2</m:t>
                        </m:r>
                      </m:sup>
                    </m:sSup>
                  </m:oMath>
                </a14:m>
                <a:endParaRPr lang="en-AU" dirty="0"/>
              </a:p>
              <a:p>
                <a:r>
                  <a:rPr lang="en-AU" dirty="0"/>
                  <a:t>Base: </a:t>
                </a:r>
                <a14:m>
                  <m:oMath xmlns:m="http://schemas.openxmlformats.org/officeDocument/2006/math">
                    <m:r>
                      <a:rPr lang="en-AU" b="0" i="1" smtClean="0">
                        <a:latin typeface="Cambria Math" panose="02040503050406030204" pitchFamily="18" charset="0"/>
                      </a:rPr>
                      <m:t>8×2=16 </m:t>
                    </m:r>
                    <m:r>
                      <m:rPr>
                        <m:sty m:val="p"/>
                      </m:rPr>
                      <a:rPr lang="en-AU" b="0" i="0" smtClean="0">
                        <a:latin typeface="Cambria Math" panose="02040503050406030204" pitchFamily="18" charset="0"/>
                      </a:rPr>
                      <m:t>c</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m</m:t>
                        </m:r>
                      </m:e>
                      <m:sup>
                        <m:r>
                          <a:rPr lang="en-AU" b="0" i="0" smtClean="0">
                            <a:latin typeface="Cambria Math" panose="02040503050406030204" pitchFamily="18" charset="0"/>
                          </a:rPr>
                          <m:t>2</m:t>
                        </m:r>
                      </m:sup>
                    </m:sSup>
                  </m:oMath>
                </a14:m>
                <a:endParaRPr lang="en-AU" dirty="0"/>
              </a:p>
              <a:p>
                <a:r>
                  <a:rPr lang="en-AU" dirty="0"/>
                  <a:t>Top: </a:t>
                </a:r>
                <a14:m>
                  <m:oMath xmlns:m="http://schemas.openxmlformats.org/officeDocument/2006/math">
                    <m:r>
                      <a:rPr lang="en-AU" b="0" i="1" smtClean="0">
                        <a:latin typeface="Cambria Math" panose="02040503050406030204" pitchFamily="18" charset="0"/>
                      </a:rPr>
                      <m:t>8×2=16 </m:t>
                    </m:r>
                    <m:r>
                      <m:rPr>
                        <m:sty m:val="p"/>
                      </m:rPr>
                      <a:rPr lang="en-AU" b="0" i="0" smtClean="0">
                        <a:latin typeface="Cambria Math" panose="02040503050406030204" pitchFamily="18" charset="0"/>
                      </a:rPr>
                      <m:t>c</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m</m:t>
                        </m:r>
                      </m:e>
                      <m:sup>
                        <m:r>
                          <a:rPr lang="en-AU" b="0" i="0" smtClean="0">
                            <a:latin typeface="Cambria Math" panose="02040503050406030204" pitchFamily="18" charset="0"/>
                          </a:rPr>
                          <m:t>2</m:t>
                        </m:r>
                      </m:sup>
                    </m:sSup>
                  </m:oMath>
                </a14:m>
                <a:endParaRPr lang="en-AU" dirty="0"/>
              </a:p>
              <a:p>
                <a:pP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rPr>
                        <m:t>Surface</m:t>
                      </m:r>
                      <m:r>
                        <a:rPr lang="en-AU" b="0" i="0" smtClean="0">
                          <a:latin typeface="Cambria Math" panose="02040503050406030204" pitchFamily="18" charset="0"/>
                        </a:rPr>
                        <m:t> </m:t>
                      </m:r>
                      <m:r>
                        <m:rPr>
                          <m:sty m:val="p"/>
                        </m:rPr>
                        <a:rPr lang="en-AU" b="0" i="0" smtClean="0">
                          <a:latin typeface="Cambria Math" panose="02040503050406030204" pitchFamily="18" charset="0"/>
                        </a:rPr>
                        <m:t>area</m:t>
                      </m:r>
                      <m:r>
                        <a:rPr lang="en-AU" b="0" i="0" smtClean="0">
                          <a:latin typeface="Cambria Math" panose="02040503050406030204" pitchFamily="18" charset="0"/>
                        </a:rPr>
                        <m:t>= </m:t>
                      </m:r>
                      <m:r>
                        <a:rPr lang="en-AU" b="0" i="1" smtClean="0">
                          <a:latin typeface="Cambria Math" panose="02040503050406030204" pitchFamily="18" charset="0"/>
                        </a:rPr>
                        <m:t>24+6+6+24+16+16</m:t>
                      </m:r>
                    </m:oMath>
                  </m:oMathPara>
                </a14:m>
                <a:endParaRPr lang="en-AU" b="0" dirty="0"/>
              </a:p>
              <a:p>
                <a14:m>
                  <m:oMath xmlns:m="http://schemas.openxmlformats.org/officeDocument/2006/math">
                    <m:r>
                      <a:rPr lang="en-AU" b="0" i="1" smtClean="0">
                        <a:latin typeface="Cambria Math" panose="02040503050406030204" pitchFamily="18" charset="0"/>
                      </a:rPr>
                      <m:t>=92 </m:t>
                    </m:r>
                    <m:r>
                      <m:rPr>
                        <m:sty m:val="p"/>
                      </m:rPr>
                      <a:rPr lang="en-AU" b="0" i="0" smtClean="0">
                        <a:latin typeface="Cambria Math" panose="02040503050406030204" pitchFamily="18" charset="0"/>
                      </a:rPr>
                      <m:t>c</m:t>
                    </m:r>
                    <m:sSup>
                      <m:sSupPr>
                        <m:ctrlPr>
                          <a:rPr lang="en-AU" b="0" i="1" smtClean="0">
                            <a:latin typeface="Cambria Math" panose="02040503050406030204" pitchFamily="18" charset="0"/>
                          </a:rPr>
                        </m:ctrlPr>
                      </m:sSupPr>
                      <m:e>
                        <m:r>
                          <m:rPr>
                            <m:sty m:val="p"/>
                          </m:rPr>
                          <a:rPr lang="en-AU" b="0" i="0" smtClean="0">
                            <a:latin typeface="Cambria Math" panose="02040503050406030204" pitchFamily="18" charset="0"/>
                          </a:rPr>
                          <m:t>m</m:t>
                        </m:r>
                      </m:e>
                      <m:sup>
                        <m:r>
                          <a:rPr lang="en-AU" b="0" i="0" smtClean="0">
                            <a:latin typeface="Cambria Math" panose="02040503050406030204" pitchFamily="18" charset="0"/>
                          </a:rPr>
                          <m:t>2</m:t>
                        </m:r>
                      </m:sup>
                    </m:sSup>
                  </m:oMath>
                </a14:m>
                <a:r>
                  <a:rPr lang="en-AU" dirty="0"/>
                  <a:t> </a:t>
                </a:r>
              </a:p>
              <a:p>
                <a:endParaRPr lang="en-AU" dirty="0"/>
              </a:p>
            </p:txBody>
          </p:sp>
        </mc:Choice>
        <mc:Fallback xmlns="">
          <p:sp>
            <p:nvSpPr>
              <p:cNvPr id="42" name="Text Placeholder 5">
                <a:extLst>
                  <a:ext uri="{FF2B5EF4-FFF2-40B4-BE49-F238E27FC236}">
                    <a16:creationId xmlns:a16="http://schemas.microsoft.com/office/drawing/2014/main" id="{C0480D80-3419-988E-6D1A-AF591238C9A6}"/>
                  </a:ext>
                </a:extLst>
              </p:cNvPr>
              <p:cNvSpPr txBox="1">
                <a:spLocks noRot="1" noChangeAspect="1" noMove="1" noResize="1" noEditPoints="1" noAdjustHandles="1" noChangeArrowheads="1" noChangeShapeType="1" noTextEdit="1"/>
              </p:cNvSpPr>
              <p:nvPr/>
            </p:nvSpPr>
            <p:spPr>
              <a:xfrm>
                <a:off x="406808" y="1559313"/>
                <a:ext cx="4906693" cy="4774317"/>
              </a:xfrm>
              <a:prstGeom prst="rect">
                <a:avLst/>
              </a:prstGeom>
              <a:blipFill>
                <a:blip r:embed="rId3"/>
                <a:stretch>
                  <a:fillRect l="-3230"/>
                </a:stretch>
              </a:blipFill>
            </p:spPr>
            <p:txBody>
              <a:bodyPr/>
              <a:lstStyle/>
              <a:p>
                <a:r>
                  <a:rPr lang="en-AU">
                    <a:noFill/>
                  </a:rPr>
                  <a:t> </a:t>
                </a:r>
              </a:p>
            </p:txBody>
          </p:sp>
        </mc:Fallback>
      </mc:AlternateContent>
      <p:sp>
        <p:nvSpPr>
          <p:cNvPr id="45" name="Speech Bubble: Rectangle with Corners Rounded 44">
            <a:extLst>
              <a:ext uri="{FF2B5EF4-FFF2-40B4-BE49-F238E27FC236}">
                <a16:creationId xmlns:a16="http://schemas.microsoft.com/office/drawing/2014/main" id="{C45E46B8-D4A9-A2C5-C199-177AB120FD9F}"/>
              </a:ext>
              <a:ext uri="{C183D7F6-B498-43B3-948B-1728B52AA6E4}">
                <adec:decorative xmlns:adec="http://schemas.microsoft.com/office/drawing/2017/decorative" val="0"/>
              </a:ext>
            </a:extLst>
          </p:cNvPr>
          <p:cNvSpPr/>
          <p:nvPr/>
        </p:nvSpPr>
        <p:spPr>
          <a:xfrm>
            <a:off x="3260836" y="1391860"/>
            <a:ext cx="2147915" cy="1479970"/>
          </a:xfrm>
          <a:prstGeom prst="wedgeRoundRectCallout">
            <a:avLst>
              <a:gd name="adj1" fmla="val -65560"/>
              <a:gd name="adj2" fmla="val 19485"/>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6213"/>
            <a:r>
              <a:rPr lang="en-AU" sz="1600" dirty="0">
                <a:cs typeface="Arial" panose="020B0604020202020204" pitchFamily="34" charset="0"/>
              </a:rPr>
              <a:t>Which face on the net represents the front?</a:t>
            </a:r>
          </a:p>
        </p:txBody>
      </p:sp>
      <p:sp>
        <p:nvSpPr>
          <p:cNvPr id="14" name="Speech Bubble: Rectangle with Corners Rounded 13">
            <a:extLst>
              <a:ext uri="{FF2B5EF4-FFF2-40B4-BE49-F238E27FC236}">
                <a16:creationId xmlns:a16="http://schemas.microsoft.com/office/drawing/2014/main" id="{605EF9B2-6819-421A-A1EF-5BB516D8428B}"/>
              </a:ext>
              <a:ext uri="{C183D7F6-B498-43B3-948B-1728B52AA6E4}">
                <adec:decorative xmlns:adec="http://schemas.microsoft.com/office/drawing/2017/decorative" val="0"/>
              </a:ext>
            </a:extLst>
          </p:cNvPr>
          <p:cNvSpPr/>
          <p:nvPr/>
        </p:nvSpPr>
        <p:spPr>
          <a:xfrm>
            <a:off x="3260836" y="3064408"/>
            <a:ext cx="2835164" cy="1479970"/>
          </a:xfrm>
          <a:prstGeom prst="wedgeRoundRectCallout">
            <a:avLst>
              <a:gd name="adj1" fmla="val -58392"/>
              <a:gd name="adj2" fmla="val 19485"/>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8900"/>
            <a:r>
              <a:rPr lang="en-AU" sz="1600" dirty="0">
                <a:cs typeface="Arial" panose="020B0604020202020204" pitchFamily="34" charset="0"/>
              </a:rPr>
              <a:t>Are all six of these calculations required to find the surface area?</a:t>
            </a:r>
          </a:p>
        </p:txBody>
      </p:sp>
      <p:sp>
        <p:nvSpPr>
          <p:cNvPr id="51" name="Speech Bubble: Rectangle with Corners Rounded 50">
            <a:extLst>
              <a:ext uri="{FF2B5EF4-FFF2-40B4-BE49-F238E27FC236}">
                <a16:creationId xmlns:a16="http://schemas.microsoft.com/office/drawing/2014/main" id="{D2CC7202-5C1F-0F93-0553-458D2D40C7C5}"/>
              </a:ext>
              <a:ext uri="{C183D7F6-B498-43B3-948B-1728B52AA6E4}">
                <adec:decorative xmlns:adec="http://schemas.microsoft.com/office/drawing/2017/decorative" val="0"/>
              </a:ext>
            </a:extLst>
          </p:cNvPr>
          <p:cNvSpPr/>
          <p:nvPr/>
        </p:nvSpPr>
        <p:spPr>
          <a:xfrm>
            <a:off x="3501798" y="5720730"/>
            <a:ext cx="2720198" cy="991535"/>
          </a:xfrm>
          <a:prstGeom prst="wedgeRoundRectCallout">
            <a:avLst>
              <a:gd name="adj1" fmla="val -21259"/>
              <a:gd name="adj2" fmla="val -63574"/>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a:r>
              <a:rPr lang="en-AU" sz="1600" dirty="0">
                <a:cs typeface="Arial" panose="020B0604020202020204" pitchFamily="34" charset="0"/>
              </a:rPr>
              <a:t>How else could the surface area be calculated?</a:t>
            </a:r>
          </a:p>
        </p:txBody>
      </p:sp>
      <p:pic>
        <p:nvPicPr>
          <p:cNvPr id="50" name="Picture 49" descr="Rectangular prism with dimensions 8cm by 2cm by 3cm">
            <a:extLst>
              <a:ext uri="{FF2B5EF4-FFF2-40B4-BE49-F238E27FC236}">
                <a16:creationId xmlns:a16="http://schemas.microsoft.com/office/drawing/2014/main" id="{C7A3DC7E-8217-DD75-9935-33207F69A6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518610" y="982520"/>
            <a:ext cx="3266582" cy="2453018"/>
          </a:xfrm>
          <a:prstGeom prst="rect">
            <a:avLst/>
          </a:prstGeom>
        </p:spPr>
      </p:pic>
      <p:pic>
        <p:nvPicPr>
          <p:cNvPr id="44" name="Picture 43" descr="Net of a rectangular prism">
            <a:extLst>
              <a:ext uri="{FF2B5EF4-FFF2-40B4-BE49-F238E27FC236}">
                <a16:creationId xmlns:a16="http://schemas.microsoft.com/office/drawing/2014/main" id="{FBB8311A-2AF4-6FA7-51A2-BEC85CF89D93}"/>
              </a:ext>
            </a:extLst>
          </p:cNvPr>
          <p:cNvPicPr>
            <a:picLocks noChangeAspect="1"/>
          </p:cNvPicPr>
          <p:nvPr/>
        </p:nvPicPr>
        <p:blipFill>
          <a:blip r:embed="rId5">
            <a:clrChange>
              <a:clrFrom>
                <a:srgbClr val="FFFFFF"/>
              </a:clrFrom>
              <a:clrTo>
                <a:srgbClr val="FFFFFF">
                  <a:alpha val="0"/>
                </a:srgbClr>
              </a:clrTo>
            </a:clrChange>
          </a:blip>
          <a:stretch>
            <a:fillRect/>
          </a:stretch>
        </p:blipFill>
        <p:spPr>
          <a:xfrm flipH="1">
            <a:off x="5921821" y="3435538"/>
            <a:ext cx="6126480" cy="2898092"/>
          </a:xfrm>
          <a:prstGeom prst="rect">
            <a:avLst/>
          </a:prstGeom>
        </p:spPr>
      </p:pic>
    </p:spTree>
    <p:extLst>
      <p:ext uri="{BB962C8B-B14F-4D97-AF65-F5344CB8AC3E}">
        <p14:creationId xmlns:p14="http://schemas.microsoft.com/office/powerpoint/2010/main" val="220576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5</a:t>
            </a:fld>
            <a:endParaRPr lang="en-AU" dirty="0"/>
          </a:p>
        </p:txBody>
      </p:sp>
      <p:sp>
        <p:nvSpPr>
          <p:cNvPr id="7" name="Title 6">
            <a:extLst>
              <a:ext uri="{FF2B5EF4-FFF2-40B4-BE49-F238E27FC236}">
                <a16:creationId xmlns:a16="http://schemas.microsoft.com/office/drawing/2014/main" id="{165DDA60-BC80-E004-A690-8FD7141139ED}"/>
              </a:ext>
            </a:extLst>
          </p:cNvPr>
          <p:cNvSpPr>
            <a:spLocks noGrp="1"/>
          </p:cNvSpPr>
          <p:nvPr>
            <p:ph type="title"/>
          </p:nvPr>
        </p:nvSpPr>
        <p:spPr>
          <a:xfrm>
            <a:off x="360000" y="360000"/>
            <a:ext cx="10080000" cy="545601"/>
          </a:xfrm>
        </p:spPr>
        <p:txBody>
          <a:bodyPr/>
          <a:lstStyle/>
          <a:p>
            <a:r>
              <a:rPr lang="en-AU" dirty="0"/>
              <a:t>Example 2 – your turn</a:t>
            </a:r>
          </a:p>
        </p:txBody>
      </p:sp>
      <p:sp>
        <p:nvSpPr>
          <p:cNvPr id="9" name="Text Placeholder 8">
            <a:extLst>
              <a:ext uri="{FF2B5EF4-FFF2-40B4-BE49-F238E27FC236}">
                <a16:creationId xmlns:a16="http://schemas.microsoft.com/office/drawing/2014/main" id="{4CD17825-41E4-51F3-90BC-1D2257E04DCC}"/>
              </a:ext>
            </a:extLst>
          </p:cNvPr>
          <p:cNvSpPr>
            <a:spLocks noGrp="1"/>
          </p:cNvSpPr>
          <p:nvPr>
            <p:ph type="body" sz="quarter" idx="18"/>
          </p:nvPr>
        </p:nvSpPr>
        <p:spPr>
          <a:xfrm>
            <a:off x="360000" y="982520"/>
            <a:ext cx="10080000" cy="310015"/>
          </a:xfrm>
        </p:spPr>
        <p:txBody>
          <a:bodyPr/>
          <a:lstStyle/>
          <a:p>
            <a:r>
              <a:rPr lang="en-AU" dirty="0"/>
              <a:t>Calculating the surface area of rectangular prisms</a:t>
            </a:r>
          </a:p>
        </p:txBody>
      </p:sp>
      <p:sp>
        <p:nvSpPr>
          <p:cNvPr id="11" name="Content Placeholder 10">
            <a:extLst>
              <a:ext uri="{FF2B5EF4-FFF2-40B4-BE49-F238E27FC236}">
                <a16:creationId xmlns:a16="http://schemas.microsoft.com/office/drawing/2014/main" id="{B17BB9F8-1A29-F90E-7E9A-D4B10F479059}"/>
              </a:ext>
            </a:extLst>
          </p:cNvPr>
          <p:cNvSpPr>
            <a:spLocks noGrp="1"/>
          </p:cNvSpPr>
          <p:nvPr>
            <p:ph idx="4294967295"/>
          </p:nvPr>
        </p:nvSpPr>
        <p:spPr>
          <a:xfrm>
            <a:off x="360000" y="1639632"/>
            <a:ext cx="5735638" cy="546100"/>
          </a:xfrm>
        </p:spPr>
        <p:txBody>
          <a:bodyPr/>
          <a:lstStyle/>
          <a:p>
            <a:r>
              <a:rPr lang="en-AU" sz="1800" dirty="0"/>
              <a:t>Calculate the surface area of the prism. </a:t>
            </a:r>
          </a:p>
          <a:p>
            <a:endParaRPr lang="en-AU" sz="1800" dirty="0"/>
          </a:p>
        </p:txBody>
      </p:sp>
      <p:sp>
        <p:nvSpPr>
          <p:cNvPr id="17" name="Content Placeholder 10">
            <a:extLst>
              <a:ext uri="{FF2B5EF4-FFF2-40B4-BE49-F238E27FC236}">
                <a16:creationId xmlns:a16="http://schemas.microsoft.com/office/drawing/2014/main" id="{F9B08C3E-4D72-D307-7254-30011AC75B79}"/>
              </a:ext>
            </a:extLst>
          </p:cNvPr>
          <p:cNvSpPr txBox="1">
            <a:spLocks/>
          </p:cNvSpPr>
          <p:nvPr/>
        </p:nvSpPr>
        <p:spPr>
          <a:xfrm>
            <a:off x="360000" y="2260028"/>
            <a:ext cx="5736000" cy="372462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Front</a:t>
            </a:r>
          </a:p>
          <a:p>
            <a:r>
              <a:rPr lang="en-AU" sz="1800" dirty="0"/>
              <a:t>Right</a:t>
            </a:r>
          </a:p>
          <a:p>
            <a:r>
              <a:rPr lang="en-AU" sz="1800" dirty="0"/>
              <a:t>Left</a:t>
            </a:r>
          </a:p>
          <a:p>
            <a:r>
              <a:rPr lang="en-AU" sz="1800" dirty="0"/>
              <a:t>Back</a:t>
            </a:r>
          </a:p>
          <a:p>
            <a:r>
              <a:rPr lang="en-AU" sz="1800" dirty="0"/>
              <a:t>Base</a:t>
            </a:r>
          </a:p>
          <a:p>
            <a:r>
              <a:rPr lang="en-AU" sz="1800" dirty="0"/>
              <a:t>Top</a:t>
            </a:r>
          </a:p>
        </p:txBody>
      </p:sp>
      <p:grpSp>
        <p:nvGrpSpPr>
          <p:cNvPr id="18" name="Group 17" descr="Rectangular prism with dimensions 1cm by 3cm by 4cm and net of a rectangular prism">
            <a:extLst>
              <a:ext uri="{FF2B5EF4-FFF2-40B4-BE49-F238E27FC236}">
                <a16:creationId xmlns:a16="http://schemas.microsoft.com/office/drawing/2014/main" id="{086D7A4D-8BDD-7A23-A590-C667CCBFA501}"/>
              </a:ext>
            </a:extLst>
          </p:cNvPr>
          <p:cNvGrpSpPr/>
          <p:nvPr/>
        </p:nvGrpSpPr>
        <p:grpSpPr>
          <a:xfrm>
            <a:off x="6191315" y="702000"/>
            <a:ext cx="5043360" cy="5282653"/>
            <a:chOff x="6191315" y="702000"/>
            <a:chExt cx="5043360" cy="5282653"/>
          </a:xfrm>
        </p:grpSpPr>
        <p:pic>
          <p:nvPicPr>
            <p:cNvPr id="14" name="Picture 13" descr="Rectangular prism with dimensions 1cm by 3cm by 4cm and net of a rectangular prism">
              <a:extLst>
                <a:ext uri="{FF2B5EF4-FFF2-40B4-BE49-F238E27FC236}">
                  <a16:creationId xmlns:a16="http://schemas.microsoft.com/office/drawing/2014/main" id="{DBC0D639-A7AF-B245-8420-21EDB8712772}"/>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91315" y="702000"/>
              <a:ext cx="5043360" cy="1956925"/>
            </a:xfrm>
            <a:prstGeom prst="rect">
              <a:avLst/>
            </a:prstGeom>
          </p:spPr>
        </p:pic>
        <p:pic>
          <p:nvPicPr>
            <p:cNvPr id="15" name="Picture 14" descr="Rectangular prism with dimensions 1cm by 3cm by 4cm and net of a rectangular prism">
              <a:extLst>
                <a:ext uri="{FF2B5EF4-FFF2-40B4-BE49-F238E27FC236}">
                  <a16:creationId xmlns:a16="http://schemas.microsoft.com/office/drawing/2014/main" id="{B34A0097-0F4D-7BA5-1128-497E53C900D6}"/>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r="-3654"/>
            <a:stretch/>
          </p:blipFill>
          <p:spPr>
            <a:xfrm>
              <a:off x="6217307" y="2532829"/>
              <a:ext cx="4906693" cy="3451824"/>
            </a:xfrm>
            <a:prstGeom prst="rect">
              <a:avLst/>
            </a:prstGeom>
          </p:spPr>
        </p:pic>
      </p:grpSp>
      <p:sp>
        <p:nvSpPr>
          <p:cNvPr id="16" name="Text Placeholder 5">
            <a:extLst>
              <a:ext uri="{FF2B5EF4-FFF2-40B4-BE49-F238E27FC236}">
                <a16:creationId xmlns:a16="http://schemas.microsoft.com/office/drawing/2014/main" id="{57562AD8-21B5-86F6-5059-6BA2EEC4ABBF}"/>
              </a:ext>
            </a:extLst>
          </p:cNvPr>
          <p:cNvSpPr txBox="1">
            <a:spLocks/>
          </p:cNvSpPr>
          <p:nvPr/>
        </p:nvSpPr>
        <p:spPr>
          <a:xfrm>
            <a:off x="6599358" y="5832433"/>
            <a:ext cx="4579980" cy="32356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t>Solutions: </a:t>
            </a:r>
            <a:r>
              <a:rPr lang="en-AU" sz="1200" dirty="0">
                <a:hlinkClick r:id="rId5"/>
              </a:rPr>
              <a:t>bit.ly/surfacearearectprism</a:t>
            </a:r>
            <a:r>
              <a:rPr lang="en-AU" sz="1200" dirty="0"/>
              <a:t> </a:t>
            </a:r>
          </a:p>
        </p:txBody>
      </p:sp>
    </p:spTree>
    <p:extLst>
      <p:ext uri="{BB962C8B-B14F-4D97-AF65-F5344CB8AC3E}">
        <p14:creationId xmlns:p14="http://schemas.microsoft.com/office/powerpoint/2010/main" val="261765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821405-6A70-4BDB-2AEB-E346A507B2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
        <p:nvSpPr>
          <p:cNvPr id="4" name="Title 3">
            <a:extLst>
              <a:ext uri="{FF2B5EF4-FFF2-40B4-BE49-F238E27FC236}">
                <a16:creationId xmlns:a16="http://schemas.microsoft.com/office/drawing/2014/main" id="{ACEDCB54-03E4-22A0-C774-8FD7C08E91A8}"/>
              </a:ext>
            </a:extLst>
          </p:cNvPr>
          <p:cNvSpPr>
            <a:spLocks noGrp="1"/>
          </p:cNvSpPr>
          <p:nvPr>
            <p:ph type="title"/>
          </p:nvPr>
        </p:nvSpPr>
        <p:spPr>
          <a:xfrm>
            <a:off x="360000" y="360000"/>
            <a:ext cx="10080000" cy="545601"/>
          </a:xfrm>
        </p:spPr>
        <p:txBody>
          <a:bodyPr/>
          <a:lstStyle/>
          <a:p>
            <a:r>
              <a:rPr lang="en-GB" dirty="0"/>
              <a:t>Worked example 3</a:t>
            </a:r>
          </a:p>
        </p:txBody>
      </p:sp>
      <p:sp>
        <p:nvSpPr>
          <p:cNvPr id="5" name="Text Placeholder 4">
            <a:extLst>
              <a:ext uri="{FF2B5EF4-FFF2-40B4-BE49-F238E27FC236}">
                <a16:creationId xmlns:a16="http://schemas.microsoft.com/office/drawing/2014/main" id="{C495E685-46DA-0C88-D14A-BB42E5E36465}"/>
              </a:ext>
            </a:extLst>
          </p:cNvPr>
          <p:cNvSpPr>
            <a:spLocks noGrp="1"/>
          </p:cNvSpPr>
          <p:nvPr>
            <p:ph type="body" sz="quarter" idx="18"/>
          </p:nvPr>
        </p:nvSpPr>
        <p:spPr>
          <a:xfrm>
            <a:off x="360000" y="982520"/>
            <a:ext cx="10080000" cy="310015"/>
          </a:xfrm>
        </p:spPr>
        <p:txBody>
          <a:bodyPr/>
          <a:lstStyle/>
          <a:p>
            <a:r>
              <a:rPr lang="en-GB" dirty="0"/>
              <a:t>Calculating surface area of rectangular prisms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4447A3F-7749-BDCD-E5E7-035A0B658943}"/>
                  </a:ext>
                </a:extLst>
              </p:cNvPr>
              <p:cNvSpPr>
                <a:spLocks noGrp="1"/>
              </p:cNvSpPr>
              <p:nvPr>
                <p:ph idx="4294967295"/>
              </p:nvPr>
            </p:nvSpPr>
            <p:spPr>
              <a:xfrm>
                <a:off x="360000" y="1618562"/>
                <a:ext cx="6554788" cy="4897438"/>
              </a:xfrm>
            </p:spPr>
            <p:txBody>
              <a:bodyPr vert="horz" lIns="0" tIns="0" rIns="0" bIns="0" rtlCol="0" anchor="t">
                <a:noAutofit/>
              </a:bodyPr>
              <a:lstStyle/>
              <a:p>
                <a:r>
                  <a:rPr lang="en-GB" sz="1800" dirty="0">
                    <a:cs typeface="Arial" panose="020B0604020202020204" pitchFamily="34" charset="0"/>
                  </a:rPr>
                  <a:t>Let’s revisit the solution for the worked example.</a:t>
                </a:r>
              </a:p>
              <a:p>
                <a:r>
                  <a:rPr lang="en-AU" sz="1800" dirty="0">
                    <a:cs typeface="Arial" panose="020B0604020202020204" pitchFamily="34" charset="0"/>
                  </a:rPr>
                  <a:t>Front: </a:t>
                </a:r>
                <a14:m>
                  <m:oMath xmlns:m="http://schemas.openxmlformats.org/officeDocument/2006/math">
                    <m:r>
                      <a:rPr lang="en-AU" sz="1800" b="0" i="1" smtClean="0">
                        <a:latin typeface="Cambria Math" panose="02040503050406030204" pitchFamily="18" charset="0"/>
                      </a:rPr>
                      <m:t>8×3=24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r>
                      <a:rPr lang="en-AU" sz="1800" b="0" i="1" smtClean="0">
                        <a:latin typeface="Cambria Math" panose="02040503050406030204" pitchFamily="18" charset="0"/>
                      </a:rPr>
                      <m:t> </m:t>
                    </m:r>
                  </m:oMath>
                </a14:m>
                <a:r>
                  <a:rPr lang="en-AU" sz="1800" dirty="0">
                    <a:cs typeface="Arial" panose="020B0604020202020204" pitchFamily="34" charset="0"/>
                  </a:rPr>
                  <a:t> </a:t>
                </a:r>
              </a:p>
              <a:p>
                <a:r>
                  <a:rPr lang="en-AU" sz="1800" dirty="0">
                    <a:cs typeface="Arial" panose="020B0604020202020204" pitchFamily="34" charset="0"/>
                  </a:rPr>
                  <a:t>Right: </a:t>
                </a:r>
                <a14:m>
                  <m:oMath xmlns:m="http://schemas.openxmlformats.org/officeDocument/2006/math">
                    <m:r>
                      <a:rPr lang="en-AU" sz="1800" i="1">
                        <a:latin typeface="Cambria Math" panose="02040503050406030204" pitchFamily="18" charset="0"/>
                      </a:rPr>
                      <m:t>2</m:t>
                    </m:r>
                    <m:r>
                      <a:rPr lang="en-AU" sz="1800" b="0" i="1" smtClean="0">
                        <a:latin typeface="Cambria Math" panose="02040503050406030204" pitchFamily="18" charset="0"/>
                      </a:rPr>
                      <m:t>×3=6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r>
                      <a:rPr lang="en-AU" sz="1800" b="0" i="1" smtClean="0">
                        <a:latin typeface="Cambria Math" panose="02040503050406030204" pitchFamily="18" charset="0"/>
                      </a:rPr>
                      <m:t> </m:t>
                    </m:r>
                  </m:oMath>
                </a14:m>
                <a:endParaRPr lang="en-AU" sz="1800" dirty="0">
                  <a:cs typeface="Arial" panose="020B0604020202020204" pitchFamily="34" charset="0"/>
                </a:endParaRPr>
              </a:p>
              <a:p>
                <a:r>
                  <a:rPr lang="en-AU" sz="1800" dirty="0">
                    <a:cs typeface="Arial" panose="020B0604020202020204" pitchFamily="34" charset="0"/>
                  </a:rPr>
                  <a:t>Left : </a:t>
                </a:r>
                <a14:m>
                  <m:oMath xmlns:m="http://schemas.openxmlformats.org/officeDocument/2006/math">
                    <m:r>
                      <a:rPr lang="en-AU" sz="1800" i="1">
                        <a:latin typeface="Cambria Math" panose="02040503050406030204" pitchFamily="18" charset="0"/>
                      </a:rPr>
                      <m:t>2</m:t>
                    </m:r>
                    <m:r>
                      <a:rPr lang="en-AU" sz="1800" b="0" i="1" smtClean="0">
                        <a:latin typeface="Cambria Math" panose="02040503050406030204" pitchFamily="18" charset="0"/>
                      </a:rPr>
                      <m:t>×3=6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r>
                      <a:rPr lang="en-AU" sz="1800" b="0" i="1" smtClean="0">
                        <a:latin typeface="Cambria Math" panose="02040503050406030204" pitchFamily="18" charset="0"/>
                      </a:rPr>
                      <m:t> </m:t>
                    </m:r>
                  </m:oMath>
                </a14:m>
                <a:endParaRPr lang="en-AU" sz="1800" dirty="0">
                  <a:cs typeface="Arial" panose="020B0604020202020204" pitchFamily="34" charset="0"/>
                </a:endParaRPr>
              </a:p>
              <a:p>
                <a:r>
                  <a:rPr lang="en-AU" sz="1800" dirty="0">
                    <a:cs typeface="Arial" panose="020B0604020202020204" pitchFamily="34" charset="0"/>
                  </a:rPr>
                  <a:t>Back : </a:t>
                </a:r>
                <a14:m>
                  <m:oMath xmlns:m="http://schemas.openxmlformats.org/officeDocument/2006/math">
                    <m:r>
                      <a:rPr lang="en-AU" sz="1800" b="0" i="1" smtClean="0">
                        <a:latin typeface="Cambria Math" panose="02040503050406030204" pitchFamily="18" charset="0"/>
                      </a:rPr>
                      <m:t>8×3=24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oMath>
                </a14:m>
                <a:endParaRPr lang="en-AU" sz="1800" dirty="0">
                  <a:cs typeface="Arial" panose="020B0604020202020204" pitchFamily="34" charset="0"/>
                </a:endParaRPr>
              </a:p>
              <a:p>
                <a:r>
                  <a:rPr lang="en-AU" sz="1800" dirty="0">
                    <a:cs typeface="Arial" panose="020B0604020202020204" pitchFamily="34" charset="0"/>
                  </a:rPr>
                  <a:t>Base: </a:t>
                </a:r>
                <a14:m>
                  <m:oMath xmlns:m="http://schemas.openxmlformats.org/officeDocument/2006/math">
                    <m:r>
                      <a:rPr lang="en-AU" sz="1800" b="0" i="1" smtClean="0">
                        <a:latin typeface="Cambria Math" panose="02040503050406030204" pitchFamily="18" charset="0"/>
                      </a:rPr>
                      <m:t>8×2=16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oMath>
                </a14:m>
                <a:endParaRPr lang="en-AU" sz="1800" dirty="0">
                  <a:cs typeface="Arial" panose="020B0604020202020204" pitchFamily="34" charset="0"/>
                </a:endParaRPr>
              </a:p>
              <a:p>
                <a:r>
                  <a:rPr lang="en-AU" sz="1800" dirty="0">
                    <a:cs typeface="Arial" panose="020B0604020202020204" pitchFamily="34" charset="0"/>
                  </a:rPr>
                  <a:t>Top: </a:t>
                </a:r>
                <a14:m>
                  <m:oMath xmlns:m="http://schemas.openxmlformats.org/officeDocument/2006/math">
                    <m:r>
                      <a:rPr lang="en-AU" sz="1800" b="0" i="1" smtClean="0">
                        <a:latin typeface="Cambria Math" panose="02040503050406030204" pitchFamily="18" charset="0"/>
                      </a:rPr>
                      <m:t>8×2=16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oMath>
                </a14:m>
                <a:endParaRPr lang="en-AU" sz="1800" dirty="0">
                  <a:cs typeface="Arial" panose="020B0604020202020204" pitchFamily="34" charset="0"/>
                </a:endParaRPr>
              </a:p>
              <a:p>
                <a:pPr/>
                <a14:m>
                  <m:oMathPara xmlns:m="http://schemas.openxmlformats.org/officeDocument/2006/math">
                    <m:oMathParaPr>
                      <m:jc m:val="left"/>
                    </m:oMathParaPr>
                    <m:oMath xmlns:m="http://schemas.openxmlformats.org/officeDocument/2006/math">
                      <m:r>
                        <m:rPr>
                          <m:sty m:val="p"/>
                        </m:rPr>
                        <a:rPr lang="en-AU" sz="1800" b="0" i="0" smtClean="0">
                          <a:latin typeface="Cambria Math" panose="02040503050406030204" pitchFamily="18" charset="0"/>
                        </a:rPr>
                        <m:t>Surface</m:t>
                      </m:r>
                      <m:r>
                        <a:rPr lang="en-AU" sz="1800" b="0" i="0" smtClean="0">
                          <a:latin typeface="Cambria Math" panose="02040503050406030204" pitchFamily="18" charset="0"/>
                        </a:rPr>
                        <m:t> </m:t>
                      </m:r>
                      <m:r>
                        <m:rPr>
                          <m:sty m:val="p"/>
                        </m:rPr>
                        <a:rPr lang="en-AU" sz="1800" b="0" i="0" smtClean="0">
                          <a:latin typeface="Cambria Math" panose="02040503050406030204" pitchFamily="18" charset="0"/>
                        </a:rPr>
                        <m:t>area</m:t>
                      </m:r>
                      <m:r>
                        <a:rPr lang="en-AU" sz="1800" b="0" i="0" smtClean="0">
                          <a:latin typeface="Cambria Math" panose="02040503050406030204" pitchFamily="18" charset="0"/>
                        </a:rPr>
                        <m:t>= </m:t>
                      </m:r>
                      <m:r>
                        <a:rPr lang="en-AU" sz="1800" b="0" i="1" smtClean="0">
                          <a:latin typeface="Cambria Math" panose="02040503050406030204" pitchFamily="18" charset="0"/>
                        </a:rPr>
                        <m:t>24+6+6+24+16+16</m:t>
                      </m:r>
                    </m:oMath>
                  </m:oMathPara>
                </a14:m>
                <a:endParaRPr lang="en-AU" sz="1800" b="0" dirty="0">
                  <a:cs typeface="Arial" panose="020B0604020202020204" pitchFamily="34" charset="0"/>
                </a:endParaRPr>
              </a:p>
              <a:p>
                <a14:m>
                  <m:oMath xmlns:m="http://schemas.openxmlformats.org/officeDocument/2006/math">
                    <m:r>
                      <a:rPr lang="en-AU" sz="1800" b="0" i="1" smtClean="0">
                        <a:latin typeface="Cambria Math" panose="02040503050406030204" pitchFamily="18" charset="0"/>
                      </a:rPr>
                      <m:t>=92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oMath>
                </a14:m>
                <a:r>
                  <a:rPr lang="en-AU" sz="1800" dirty="0">
                    <a:cs typeface="Arial" panose="020B0604020202020204" pitchFamily="34" charset="0"/>
                  </a:rPr>
                  <a:t> </a:t>
                </a:r>
              </a:p>
              <a:p>
                <a:endParaRPr lang="en-AU" sz="1800" dirty="0">
                  <a:cs typeface="Arial" panose="020B0604020202020204" pitchFamily="34" charset="0"/>
                </a:endParaRPr>
              </a:p>
              <a:p>
                <a:endParaRPr lang="en-AU" sz="1800" dirty="0">
                  <a:cs typeface="Arial" panose="020B0604020202020204" pitchFamily="34" charset="0"/>
                </a:endParaRPr>
              </a:p>
              <a:p>
                <a:r>
                  <a:rPr lang="en-GB" sz="1800" dirty="0">
                    <a:cs typeface="Arial" panose="020B0604020202020204" pitchFamily="34" charset="0"/>
                  </a:rPr>
                  <a:t> </a:t>
                </a:r>
              </a:p>
            </p:txBody>
          </p:sp>
        </mc:Choice>
        <mc:Fallback xmlns="">
          <p:sp>
            <p:nvSpPr>
              <p:cNvPr id="2" name="Content Placeholder 1">
                <a:extLst>
                  <a:ext uri="{FF2B5EF4-FFF2-40B4-BE49-F238E27FC236}">
                    <a16:creationId xmlns:a16="http://schemas.microsoft.com/office/drawing/2014/main" id="{94447A3F-7749-BDCD-E5E7-035A0B658943}"/>
                  </a:ext>
                </a:extLst>
              </p:cNvPr>
              <p:cNvSpPr>
                <a:spLocks noGrp="1" noRot="1" noChangeAspect="1" noMove="1" noResize="1" noEditPoints="1" noAdjustHandles="1" noChangeArrowheads="1" noChangeShapeType="1" noTextEdit="1"/>
              </p:cNvSpPr>
              <p:nvPr>
                <p:ph idx="4294967295"/>
              </p:nvPr>
            </p:nvSpPr>
            <p:spPr>
              <a:xfrm>
                <a:off x="360000" y="1618562"/>
                <a:ext cx="6554788" cy="4897438"/>
              </a:xfrm>
              <a:blipFill>
                <a:blip r:embed="rId2"/>
                <a:stretch>
                  <a:fillRect l="-2140" b="-125"/>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992BF459-F4BB-83AC-A027-1E2B6360A0D5}"/>
              </a:ext>
              <a:ext uri="{C183D7F6-B498-43B3-948B-1728B52AA6E4}">
                <adec:decorative xmlns:adec="http://schemas.microsoft.com/office/drawing/2017/decorative" val="0"/>
              </a:ext>
            </a:extLst>
          </p:cNvPr>
          <p:cNvSpPr/>
          <p:nvPr/>
        </p:nvSpPr>
        <p:spPr>
          <a:xfrm>
            <a:off x="3337036" y="2969181"/>
            <a:ext cx="2835164" cy="1479970"/>
          </a:xfrm>
          <a:prstGeom prst="wedgeRoundRectCallout">
            <a:avLst>
              <a:gd name="adj1" fmla="val -58801"/>
              <a:gd name="adj2" fmla="val 2026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sz="1600" dirty="0">
                <a:cs typeface="Arial" panose="020B0604020202020204" pitchFamily="34" charset="0"/>
              </a:rPr>
              <a:t>Are all six of these calculations required to find the surface area?</a:t>
            </a:r>
          </a:p>
        </p:txBody>
      </p:sp>
      <p:sp>
        <p:nvSpPr>
          <p:cNvPr id="8" name="Speech Bubble: Rectangle with Corners Rounded 7">
            <a:extLst>
              <a:ext uri="{FF2B5EF4-FFF2-40B4-BE49-F238E27FC236}">
                <a16:creationId xmlns:a16="http://schemas.microsoft.com/office/drawing/2014/main" id="{C50971D9-6BAA-4E1D-2F00-1F0FCC08FB91}"/>
              </a:ext>
              <a:ext uri="{C183D7F6-B498-43B3-948B-1728B52AA6E4}">
                <adec:decorative xmlns:adec="http://schemas.microsoft.com/office/drawing/2017/decorative" val="0"/>
              </a:ext>
            </a:extLst>
          </p:cNvPr>
          <p:cNvSpPr/>
          <p:nvPr/>
        </p:nvSpPr>
        <p:spPr>
          <a:xfrm>
            <a:off x="4920787" y="5017547"/>
            <a:ext cx="2350426" cy="1198537"/>
          </a:xfrm>
          <a:prstGeom prst="wedgeRoundRectCallout">
            <a:avLst>
              <a:gd name="adj1" fmla="val -60721"/>
              <a:gd name="adj2" fmla="val 1904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600" dirty="0">
                <a:cs typeface="Arial" panose="020B0604020202020204" pitchFamily="34" charset="0"/>
              </a:rPr>
              <a:t>How else could this sum be performed?</a:t>
            </a:r>
          </a:p>
        </p:txBody>
      </p:sp>
      <p:pic>
        <p:nvPicPr>
          <p:cNvPr id="10" name="Picture 9" descr="Rectangular prism with dimensions 8cm by 2cm by 3cm">
            <a:extLst>
              <a:ext uri="{FF2B5EF4-FFF2-40B4-BE49-F238E27FC236}">
                <a16:creationId xmlns:a16="http://schemas.microsoft.com/office/drawing/2014/main" id="{0D9B38D7-F770-A10F-6EB7-84293FDF6F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06919" y="905601"/>
            <a:ext cx="4477081" cy="3362034"/>
          </a:xfrm>
          <a:prstGeom prst="rect">
            <a:avLst/>
          </a:prstGeom>
        </p:spPr>
      </p:pic>
    </p:spTree>
    <p:extLst>
      <p:ext uri="{BB962C8B-B14F-4D97-AF65-F5344CB8AC3E}">
        <p14:creationId xmlns:p14="http://schemas.microsoft.com/office/powerpoint/2010/main" val="327598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821405-6A70-4BDB-2AEB-E346A507B2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
        <p:nvSpPr>
          <p:cNvPr id="4" name="Title 3">
            <a:extLst>
              <a:ext uri="{FF2B5EF4-FFF2-40B4-BE49-F238E27FC236}">
                <a16:creationId xmlns:a16="http://schemas.microsoft.com/office/drawing/2014/main" id="{ACEDCB54-03E4-22A0-C774-8FD7C08E91A8}"/>
              </a:ext>
            </a:extLst>
          </p:cNvPr>
          <p:cNvSpPr>
            <a:spLocks noGrp="1"/>
          </p:cNvSpPr>
          <p:nvPr>
            <p:ph type="title"/>
          </p:nvPr>
        </p:nvSpPr>
        <p:spPr/>
        <p:txBody>
          <a:bodyPr/>
          <a:lstStyle/>
          <a:p>
            <a:r>
              <a:rPr lang="en-GB" dirty="0"/>
              <a:t>Using the formula</a:t>
            </a:r>
          </a:p>
        </p:txBody>
      </p:sp>
      <p:sp>
        <p:nvSpPr>
          <p:cNvPr id="5" name="Text Placeholder 4">
            <a:extLst>
              <a:ext uri="{FF2B5EF4-FFF2-40B4-BE49-F238E27FC236}">
                <a16:creationId xmlns:a16="http://schemas.microsoft.com/office/drawing/2014/main" id="{C495E685-46DA-0C88-D14A-BB42E5E36465}"/>
              </a:ext>
            </a:extLst>
          </p:cNvPr>
          <p:cNvSpPr>
            <a:spLocks noGrp="1"/>
          </p:cNvSpPr>
          <p:nvPr>
            <p:ph type="body" sz="quarter" idx="18"/>
          </p:nvPr>
        </p:nvSpPr>
        <p:spPr/>
        <p:txBody>
          <a:bodyPr/>
          <a:lstStyle/>
          <a:p>
            <a:r>
              <a:rPr lang="en-GB" dirty="0"/>
              <a:t>Calculating surface area of rectangular prisms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4447A3F-7749-BDCD-E5E7-035A0B658943}"/>
                  </a:ext>
                </a:extLst>
              </p:cNvPr>
              <p:cNvSpPr>
                <a:spLocks noGrp="1"/>
              </p:cNvSpPr>
              <p:nvPr>
                <p:ph idx="4294967295"/>
              </p:nvPr>
            </p:nvSpPr>
            <p:spPr>
              <a:xfrm>
                <a:off x="360962" y="1621767"/>
                <a:ext cx="10079038" cy="3076575"/>
              </a:xfrm>
            </p:spPr>
            <p:txBody>
              <a:bodyPr vert="horz" lIns="0" tIns="0" rIns="0" bIns="0" rtlCol="0" anchor="t">
                <a:noAutofit/>
              </a:bodyPr>
              <a:lstStyle/>
              <a:p>
                <a:r>
                  <a:rPr lang="en-GB" sz="1800" dirty="0">
                    <a:cs typeface="Arial" panose="020B0604020202020204" pitchFamily="34" charset="0"/>
                  </a:rPr>
                  <a:t>The surface area of a </a:t>
                </a:r>
                <a:r>
                  <a:rPr lang="en-GB" sz="1800" b="1" dirty="0">
                    <a:cs typeface="Arial" panose="020B0604020202020204" pitchFamily="34" charset="0"/>
                  </a:rPr>
                  <a:t>rectangular prism </a:t>
                </a:r>
                <a:r>
                  <a:rPr lang="en-GB" sz="1800" dirty="0">
                    <a:cs typeface="Arial" panose="020B0604020202020204" pitchFamily="34" charset="0"/>
                  </a:rPr>
                  <a:t>can be calculated using the formula:</a:t>
                </a:r>
              </a:p>
              <a:p>
                <a:pPr/>
                <a14:m>
                  <m:oMathPara xmlns:m="http://schemas.openxmlformats.org/officeDocument/2006/math">
                    <m:oMathParaPr>
                      <m:jc m:val="left"/>
                    </m:oMathParaPr>
                    <m:oMath xmlns:m="http://schemas.openxmlformats.org/officeDocument/2006/math">
                      <m:r>
                        <m:rPr>
                          <m:nor/>
                        </m:rPr>
                        <a:rPr lang="en-AU" sz="1800" b="0" i="0" smtClean="0">
                          <a:cs typeface="Arial" panose="020B0604020202020204" pitchFamily="34" charset="0"/>
                        </a:rPr>
                        <m:t>Surface</m:t>
                      </m:r>
                      <m:r>
                        <m:rPr>
                          <m:nor/>
                        </m:rPr>
                        <a:rPr lang="en-AU" sz="1800" b="0" i="0" smtClean="0">
                          <a:cs typeface="Arial" panose="020B0604020202020204" pitchFamily="34" charset="0"/>
                        </a:rPr>
                        <m:t> </m:t>
                      </m:r>
                      <m:r>
                        <m:rPr>
                          <m:nor/>
                        </m:rPr>
                        <a:rPr lang="en-AU" sz="1800" b="0" i="0" smtClean="0">
                          <a:cs typeface="Arial" panose="020B0604020202020204" pitchFamily="34" charset="0"/>
                        </a:rPr>
                        <m:t>area</m:t>
                      </m:r>
                      <m:r>
                        <a:rPr lang="en-AU" sz="1800" b="0" i="1" smtClean="0">
                          <a:latin typeface="Cambria Math" panose="02040503050406030204" pitchFamily="18" charset="0"/>
                          <a:cs typeface="Arial" panose="020B0604020202020204" pitchFamily="34" charset="0"/>
                        </a:rPr>
                        <m:t>=2</m:t>
                      </m:r>
                      <m:r>
                        <m:rPr>
                          <m:nor/>
                        </m:rPr>
                        <a:rPr lang="en-AU" sz="1800">
                          <a:cs typeface="Arial" panose="020B0604020202020204" pitchFamily="34" charset="0"/>
                        </a:rPr>
                        <m:t> (</m:t>
                      </m:r>
                      <m:r>
                        <m:rPr>
                          <m:nor/>
                        </m:rPr>
                        <a:rPr lang="en-AU" sz="1800">
                          <a:cs typeface="Arial" panose="020B0604020202020204" pitchFamily="34" charset="0"/>
                        </a:rPr>
                        <m:t>area</m:t>
                      </m:r>
                      <m:r>
                        <m:rPr>
                          <m:nor/>
                        </m:rPr>
                        <a:rPr lang="en-AU" sz="1800">
                          <a:cs typeface="Arial" panose="020B0604020202020204" pitchFamily="34" charset="0"/>
                        </a:rPr>
                        <m:t> </m:t>
                      </m:r>
                      <m:r>
                        <m:rPr>
                          <m:nor/>
                        </m:rPr>
                        <a:rPr lang="en-AU" sz="1800">
                          <a:cs typeface="Arial" panose="020B0604020202020204" pitchFamily="34" charset="0"/>
                        </a:rPr>
                        <m:t>of</m:t>
                      </m:r>
                      <m:r>
                        <m:rPr>
                          <m:nor/>
                        </m:rPr>
                        <a:rPr lang="en-AU" sz="1800">
                          <a:cs typeface="Arial" panose="020B0604020202020204" pitchFamily="34" charset="0"/>
                        </a:rPr>
                        <m:t> </m:t>
                      </m:r>
                      <m:r>
                        <m:rPr>
                          <m:nor/>
                        </m:rPr>
                        <a:rPr lang="en-AU" sz="1800">
                          <a:cs typeface="Arial" panose="020B0604020202020204" pitchFamily="34" charset="0"/>
                        </a:rPr>
                        <m:t>front</m:t>
                      </m:r>
                      <m:r>
                        <m:rPr>
                          <m:nor/>
                        </m:rPr>
                        <a:rPr lang="en-AU" sz="1800">
                          <a:cs typeface="Arial" panose="020B0604020202020204" pitchFamily="34" charset="0"/>
                        </a:rPr>
                        <m:t> </m:t>
                      </m:r>
                      <m:r>
                        <m:rPr>
                          <m:nor/>
                        </m:rPr>
                        <a:rPr lang="en-AU" sz="1800">
                          <a:cs typeface="Arial" panose="020B0604020202020204" pitchFamily="34" charset="0"/>
                        </a:rPr>
                        <m:t>face</m:t>
                      </m:r>
                      <m:r>
                        <a:rPr lang="en-AU" sz="1800" i="1">
                          <a:latin typeface="Cambria Math" panose="02040503050406030204" pitchFamily="18" charset="0"/>
                          <a:cs typeface="Arial" panose="020B0604020202020204" pitchFamily="34" charset="0"/>
                        </a:rPr>
                        <m:t>+</m:t>
                      </m:r>
                      <m:r>
                        <m:rPr>
                          <m:nor/>
                        </m:rPr>
                        <a:rPr lang="en-AU" sz="1800">
                          <a:cs typeface="Arial" panose="020B0604020202020204" pitchFamily="34" charset="0"/>
                        </a:rPr>
                        <m:t>area</m:t>
                      </m:r>
                      <m:r>
                        <m:rPr>
                          <m:nor/>
                        </m:rPr>
                        <a:rPr lang="en-AU" sz="1800">
                          <a:cs typeface="Arial" panose="020B0604020202020204" pitchFamily="34" charset="0"/>
                        </a:rPr>
                        <m:t> </m:t>
                      </m:r>
                      <m:r>
                        <m:rPr>
                          <m:nor/>
                        </m:rPr>
                        <a:rPr lang="en-AU" sz="1800">
                          <a:cs typeface="Arial" panose="020B0604020202020204" pitchFamily="34" charset="0"/>
                        </a:rPr>
                        <m:t>of</m:t>
                      </m:r>
                      <m:r>
                        <m:rPr>
                          <m:nor/>
                        </m:rPr>
                        <a:rPr lang="en-AU" sz="1800">
                          <a:cs typeface="Arial" panose="020B0604020202020204" pitchFamily="34" charset="0"/>
                        </a:rPr>
                        <m:t> </m:t>
                      </m:r>
                      <m:r>
                        <m:rPr>
                          <m:nor/>
                        </m:rPr>
                        <a:rPr lang="en-AU" sz="1800">
                          <a:cs typeface="Arial" panose="020B0604020202020204" pitchFamily="34" charset="0"/>
                        </a:rPr>
                        <m:t>side</m:t>
                      </m:r>
                      <m:r>
                        <m:rPr>
                          <m:nor/>
                        </m:rPr>
                        <a:rPr lang="en-AU" sz="1800">
                          <a:cs typeface="Arial" panose="020B0604020202020204" pitchFamily="34" charset="0"/>
                        </a:rPr>
                        <m:t> </m:t>
                      </m:r>
                      <m:r>
                        <m:rPr>
                          <m:nor/>
                        </m:rPr>
                        <a:rPr lang="en-AU" sz="1800">
                          <a:cs typeface="Arial" panose="020B0604020202020204" pitchFamily="34" charset="0"/>
                        </a:rPr>
                        <m:t>face</m:t>
                      </m:r>
                      <m:r>
                        <a:rPr lang="en-AU" sz="1800" i="1">
                          <a:latin typeface="Cambria Math" panose="02040503050406030204" pitchFamily="18" charset="0"/>
                          <a:cs typeface="Arial" panose="020B0604020202020204" pitchFamily="34" charset="0"/>
                        </a:rPr>
                        <m:t>+</m:t>
                      </m:r>
                      <m:r>
                        <m:rPr>
                          <m:nor/>
                        </m:rPr>
                        <a:rPr lang="en-AU" sz="1800">
                          <a:cs typeface="Arial" panose="020B0604020202020204" pitchFamily="34" charset="0"/>
                        </a:rPr>
                        <m:t>area</m:t>
                      </m:r>
                      <m:r>
                        <m:rPr>
                          <m:nor/>
                        </m:rPr>
                        <a:rPr lang="en-AU" sz="1800">
                          <a:cs typeface="Arial" panose="020B0604020202020204" pitchFamily="34" charset="0"/>
                        </a:rPr>
                        <m:t> </m:t>
                      </m:r>
                      <m:r>
                        <m:rPr>
                          <m:nor/>
                        </m:rPr>
                        <a:rPr lang="en-AU" sz="1800">
                          <a:cs typeface="Arial" panose="020B0604020202020204" pitchFamily="34" charset="0"/>
                        </a:rPr>
                        <m:t>of</m:t>
                      </m:r>
                      <m:r>
                        <m:rPr>
                          <m:nor/>
                        </m:rPr>
                        <a:rPr lang="en-AU" sz="1800">
                          <a:cs typeface="Arial" panose="020B0604020202020204" pitchFamily="34" charset="0"/>
                        </a:rPr>
                        <m:t> </m:t>
                      </m:r>
                      <m:r>
                        <m:rPr>
                          <m:nor/>
                        </m:rPr>
                        <a:rPr lang="en-AU" sz="1800">
                          <a:cs typeface="Arial" panose="020B0604020202020204" pitchFamily="34" charset="0"/>
                        </a:rPr>
                        <m:t>top</m:t>
                      </m:r>
                      <m:r>
                        <m:rPr>
                          <m:nor/>
                        </m:rPr>
                        <a:rPr lang="en-AU" sz="1800">
                          <a:cs typeface="Arial" panose="020B0604020202020204" pitchFamily="34" charset="0"/>
                        </a:rPr>
                        <m:t> </m:t>
                      </m:r>
                      <m:r>
                        <m:rPr>
                          <m:nor/>
                        </m:rPr>
                        <a:rPr lang="en-AU" sz="1800">
                          <a:cs typeface="Arial" panose="020B0604020202020204" pitchFamily="34" charset="0"/>
                        </a:rPr>
                        <m:t>face</m:t>
                      </m:r>
                      <m:r>
                        <m:rPr>
                          <m:nor/>
                        </m:rPr>
                        <a:rPr lang="en-AU" sz="1800" b="0" i="0" smtClean="0">
                          <a:cs typeface="Arial" panose="020B0604020202020204" pitchFamily="34" charset="0"/>
                        </a:rPr>
                        <m:t>)</m:t>
                      </m:r>
                    </m:oMath>
                  </m:oMathPara>
                </a14:m>
                <a:endParaRPr lang="en-GB" sz="1800" dirty="0">
                  <a:cs typeface="Arial" panose="020B0604020202020204" pitchFamily="34" charset="0"/>
                </a:endParaRPr>
              </a:p>
              <a:p>
                <a:r>
                  <a:rPr lang="en-GB" sz="1800" dirty="0">
                    <a:cs typeface="Arial" panose="020B0604020202020204" pitchFamily="34" charset="0"/>
                  </a:rPr>
                  <a:t>or</a:t>
                </a:r>
              </a:p>
              <a:p>
                <a:pPr/>
                <a14:m>
                  <m:oMathPara xmlns:m="http://schemas.openxmlformats.org/officeDocument/2006/math">
                    <m:oMathParaPr>
                      <m:jc m:val="left"/>
                    </m:oMathParaPr>
                    <m:oMath xmlns:m="http://schemas.openxmlformats.org/officeDocument/2006/math">
                      <m:r>
                        <m:rPr>
                          <m:nor/>
                        </m:rPr>
                        <a:rPr lang="en-AU" sz="1800" b="0" i="0" smtClean="0">
                          <a:cs typeface="Arial" panose="020B0604020202020204" pitchFamily="34" charset="0"/>
                        </a:rPr>
                        <m:t>Surface</m:t>
                      </m:r>
                      <m:r>
                        <m:rPr>
                          <m:nor/>
                        </m:rPr>
                        <a:rPr lang="en-AU" sz="1800" b="0" i="0" smtClean="0">
                          <a:cs typeface="Arial" panose="020B0604020202020204" pitchFamily="34" charset="0"/>
                        </a:rPr>
                        <m:t> </m:t>
                      </m:r>
                      <m:r>
                        <m:rPr>
                          <m:nor/>
                        </m:rPr>
                        <a:rPr lang="en-AU" sz="1800" b="0" i="0" smtClean="0">
                          <a:cs typeface="Arial" panose="020B0604020202020204" pitchFamily="34" charset="0"/>
                        </a:rPr>
                        <m:t>area</m:t>
                      </m:r>
                      <m:r>
                        <a:rPr lang="en-AU" sz="1800" b="0" i="1" smtClean="0">
                          <a:latin typeface="Cambria Math" panose="02040503050406030204" pitchFamily="18" charset="0"/>
                          <a:cs typeface="Arial" panose="020B0604020202020204" pitchFamily="34" charset="0"/>
                        </a:rPr>
                        <m:t>=2×</m:t>
                      </m:r>
                      <m:r>
                        <m:rPr>
                          <m:nor/>
                        </m:rPr>
                        <a:rPr lang="en-AU" sz="1800" b="0" i="0" smtClean="0">
                          <a:cs typeface="Arial" panose="020B0604020202020204" pitchFamily="34" charset="0"/>
                        </a:rPr>
                        <m:t>area</m:t>
                      </m:r>
                      <m:r>
                        <m:rPr>
                          <m:nor/>
                        </m:rPr>
                        <a:rPr lang="en-AU" sz="1800" b="0" i="0" smtClean="0">
                          <a:cs typeface="Arial" panose="020B0604020202020204" pitchFamily="34" charset="0"/>
                        </a:rPr>
                        <m:t> </m:t>
                      </m:r>
                      <m:r>
                        <m:rPr>
                          <m:nor/>
                        </m:rPr>
                        <a:rPr lang="en-AU" sz="1800" b="0" i="0" smtClean="0">
                          <a:cs typeface="Arial" panose="020B0604020202020204" pitchFamily="34" charset="0"/>
                        </a:rPr>
                        <m:t>of</m:t>
                      </m:r>
                      <m:r>
                        <m:rPr>
                          <m:nor/>
                        </m:rPr>
                        <a:rPr lang="en-AU" sz="1800" b="0" i="0" smtClean="0">
                          <a:cs typeface="Arial" panose="020B0604020202020204" pitchFamily="34" charset="0"/>
                        </a:rPr>
                        <m:t> </m:t>
                      </m:r>
                      <m:r>
                        <m:rPr>
                          <m:nor/>
                        </m:rPr>
                        <a:rPr lang="en-AU" sz="1800" b="0" i="0" smtClean="0">
                          <a:cs typeface="Arial" panose="020B0604020202020204" pitchFamily="34" charset="0"/>
                        </a:rPr>
                        <m:t>front</m:t>
                      </m:r>
                      <m:r>
                        <m:rPr>
                          <m:nor/>
                        </m:rPr>
                        <a:rPr lang="en-AU" sz="1800" b="0" i="0" smtClean="0">
                          <a:cs typeface="Arial" panose="020B0604020202020204" pitchFamily="34" charset="0"/>
                        </a:rPr>
                        <m:t> </m:t>
                      </m:r>
                      <m:r>
                        <m:rPr>
                          <m:nor/>
                        </m:rPr>
                        <a:rPr lang="en-AU" sz="1800" b="0" i="0" smtClean="0">
                          <a:cs typeface="Arial" panose="020B0604020202020204" pitchFamily="34" charset="0"/>
                        </a:rPr>
                        <m:t>face</m:t>
                      </m:r>
                      <m:r>
                        <a:rPr lang="en-AU" sz="1800" b="0" i="1" smtClean="0">
                          <a:latin typeface="Cambria Math" panose="02040503050406030204" pitchFamily="18" charset="0"/>
                          <a:cs typeface="Arial" panose="020B0604020202020204" pitchFamily="34" charset="0"/>
                        </a:rPr>
                        <m:t>+2×</m:t>
                      </m:r>
                      <m:r>
                        <m:rPr>
                          <m:nor/>
                        </m:rPr>
                        <a:rPr lang="en-AU" sz="1800" b="0" i="0" smtClean="0">
                          <a:cs typeface="Arial" panose="020B0604020202020204" pitchFamily="34" charset="0"/>
                        </a:rPr>
                        <m:t>area</m:t>
                      </m:r>
                      <m:r>
                        <m:rPr>
                          <m:nor/>
                        </m:rPr>
                        <a:rPr lang="en-AU" sz="1800" b="0" i="0" smtClean="0">
                          <a:cs typeface="Arial" panose="020B0604020202020204" pitchFamily="34" charset="0"/>
                        </a:rPr>
                        <m:t> </m:t>
                      </m:r>
                      <m:r>
                        <m:rPr>
                          <m:nor/>
                        </m:rPr>
                        <a:rPr lang="en-AU" sz="1800" b="0" i="0" smtClean="0">
                          <a:cs typeface="Arial" panose="020B0604020202020204" pitchFamily="34" charset="0"/>
                        </a:rPr>
                        <m:t>of</m:t>
                      </m:r>
                      <m:r>
                        <m:rPr>
                          <m:nor/>
                        </m:rPr>
                        <a:rPr lang="en-AU" sz="1800" b="0" i="0" smtClean="0">
                          <a:cs typeface="Arial" panose="020B0604020202020204" pitchFamily="34" charset="0"/>
                        </a:rPr>
                        <m:t> </m:t>
                      </m:r>
                      <m:r>
                        <m:rPr>
                          <m:nor/>
                        </m:rPr>
                        <a:rPr lang="en-AU" sz="1800" b="0" i="0" smtClean="0">
                          <a:cs typeface="Arial" panose="020B0604020202020204" pitchFamily="34" charset="0"/>
                        </a:rPr>
                        <m:t>side</m:t>
                      </m:r>
                      <m:r>
                        <m:rPr>
                          <m:nor/>
                        </m:rPr>
                        <a:rPr lang="en-AU" sz="1800" b="0" i="0" smtClean="0">
                          <a:cs typeface="Arial" panose="020B0604020202020204" pitchFamily="34" charset="0"/>
                        </a:rPr>
                        <m:t> </m:t>
                      </m:r>
                      <m:r>
                        <m:rPr>
                          <m:nor/>
                        </m:rPr>
                        <a:rPr lang="en-AU" sz="1800" b="0" i="0" smtClean="0">
                          <a:cs typeface="Arial" panose="020B0604020202020204" pitchFamily="34" charset="0"/>
                        </a:rPr>
                        <m:t>face</m:t>
                      </m:r>
                      <m:r>
                        <a:rPr lang="en-AU" sz="1800" b="0" i="1" smtClean="0">
                          <a:latin typeface="Cambria Math" panose="02040503050406030204" pitchFamily="18" charset="0"/>
                          <a:cs typeface="Arial" panose="020B0604020202020204" pitchFamily="34" charset="0"/>
                        </a:rPr>
                        <m:t>+2×</m:t>
                      </m:r>
                      <m:r>
                        <m:rPr>
                          <m:nor/>
                        </m:rPr>
                        <a:rPr lang="en-AU" sz="1800" b="0" i="0" smtClean="0">
                          <a:cs typeface="Arial" panose="020B0604020202020204" pitchFamily="34" charset="0"/>
                        </a:rPr>
                        <m:t>area</m:t>
                      </m:r>
                      <m:r>
                        <m:rPr>
                          <m:nor/>
                        </m:rPr>
                        <a:rPr lang="en-AU" sz="1800" b="0" i="0" smtClean="0">
                          <a:cs typeface="Arial" panose="020B0604020202020204" pitchFamily="34" charset="0"/>
                        </a:rPr>
                        <m:t> </m:t>
                      </m:r>
                      <m:r>
                        <m:rPr>
                          <m:nor/>
                        </m:rPr>
                        <a:rPr lang="en-AU" sz="1800" b="0" i="0" smtClean="0">
                          <a:cs typeface="Arial" panose="020B0604020202020204" pitchFamily="34" charset="0"/>
                        </a:rPr>
                        <m:t>of</m:t>
                      </m:r>
                      <m:r>
                        <m:rPr>
                          <m:nor/>
                        </m:rPr>
                        <a:rPr lang="en-AU" sz="1800" b="0" i="0" smtClean="0">
                          <a:cs typeface="Arial" panose="020B0604020202020204" pitchFamily="34" charset="0"/>
                        </a:rPr>
                        <m:t> </m:t>
                      </m:r>
                      <m:r>
                        <m:rPr>
                          <m:nor/>
                        </m:rPr>
                        <a:rPr lang="en-AU" sz="1800" b="0" i="0" smtClean="0">
                          <a:cs typeface="Arial" panose="020B0604020202020204" pitchFamily="34" charset="0"/>
                        </a:rPr>
                        <m:t>top</m:t>
                      </m:r>
                      <m:r>
                        <m:rPr>
                          <m:nor/>
                        </m:rPr>
                        <a:rPr lang="en-AU" sz="1800" b="0" i="0" smtClean="0">
                          <a:cs typeface="Arial" panose="020B0604020202020204" pitchFamily="34" charset="0"/>
                        </a:rPr>
                        <m:t> </m:t>
                      </m:r>
                      <m:r>
                        <m:rPr>
                          <m:nor/>
                        </m:rPr>
                        <a:rPr lang="en-AU" sz="1800" b="0" i="0" smtClean="0">
                          <a:cs typeface="Arial" panose="020B0604020202020204" pitchFamily="34" charset="0"/>
                        </a:rPr>
                        <m:t>face</m:t>
                      </m:r>
                    </m:oMath>
                  </m:oMathPara>
                </a14:m>
                <a:endParaRPr lang="en-GB" sz="1800" dirty="0">
                  <a:cs typeface="Arial" panose="020B0604020202020204" pitchFamily="34" charset="0"/>
                </a:endParaRPr>
              </a:p>
              <a:p>
                <a:endParaRPr lang="en-GB" sz="1800" dirty="0">
                  <a:cs typeface="Arial" panose="020B0604020202020204" pitchFamily="34" charset="0"/>
                </a:endParaRPr>
              </a:p>
              <a:p>
                <a:endParaRPr lang="en-AU" sz="1800" dirty="0">
                  <a:cs typeface="Arial" panose="020B0604020202020204" pitchFamily="34" charset="0"/>
                </a:endParaRPr>
              </a:p>
              <a:p>
                <a:endParaRPr lang="en-AU" sz="1800" dirty="0">
                  <a:cs typeface="Arial" panose="020B0604020202020204" pitchFamily="34" charset="0"/>
                </a:endParaRPr>
              </a:p>
              <a:p>
                <a:r>
                  <a:rPr lang="en-GB" sz="1800" dirty="0">
                    <a:cs typeface="Arial" panose="020B0604020202020204" pitchFamily="34" charset="0"/>
                  </a:rPr>
                  <a:t> </a:t>
                </a:r>
              </a:p>
            </p:txBody>
          </p:sp>
        </mc:Choice>
        <mc:Fallback xmlns="">
          <p:sp>
            <p:nvSpPr>
              <p:cNvPr id="2" name="Content Placeholder 1">
                <a:extLst>
                  <a:ext uri="{FF2B5EF4-FFF2-40B4-BE49-F238E27FC236}">
                    <a16:creationId xmlns:a16="http://schemas.microsoft.com/office/drawing/2014/main" id="{94447A3F-7749-BDCD-E5E7-035A0B658943}"/>
                  </a:ext>
                </a:extLst>
              </p:cNvPr>
              <p:cNvSpPr>
                <a:spLocks noGrp="1" noRot="1" noChangeAspect="1" noMove="1" noResize="1" noEditPoints="1" noAdjustHandles="1" noChangeArrowheads="1" noChangeShapeType="1" noTextEdit="1"/>
              </p:cNvSpPr>
              <p:nvPr>
                <p:ph idx="4294967295"/>
              </p:nvPr>
            </p:nvSpPr>
            <p:spPr>
              <a:xfrm>
                <a:off x="360962" y="1621767"/>
                <a:ext cx="10079038" cy="3076575"/>
              </a:xfrm>
              <a:blipFill>
                <a:blip r:embed="rId2"/>
                <a:stretch>
                  <a:fillRect l="-1391"/>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8C132B7D-42BA-5341-652E-2BCA8929EA0B}"/>
              </a:ext>
              <a:ext uri="{C183D7F6-B498-43B3-948B-1728B52AA6E4}">
                <adec:decorative xmlns:adec="http://schemas.microsoft.com/office/drawing/2017/decorative" val="0"/>
              </a:ext>
            </a:extLst>
          </p:cNvPr>
          <p:cNvSpPr/>
          <p:nvPr/>
        </p:nvSpPr>
        <p:spPr>
          <a:xfrm>
            <a:off x="359999" y="3986460"/>
            <a:ext cx="2417944" cy="1423764"/>
          </a:xfrm>
          <a:prstGeom prst="wedgeRoundRectCallout">
            <a:avLst>
              <a:gd name="adj1" fmla="val -22269"/>
              <a:gd name="adj2" fmla="val -60257"/>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dirty="0">
                <a:cs typeface="Arial" panose="020B0604020202020204" pitchFamily="34" charset="0"/>
              </a:rPr>
              <a:t>Let’s try this with the first example</a:t>
            </a:r>
          </a:p>
        </p:txBody>
      </p:sp>
    </p:spTree>
    <p:extLst>
      <p:ext uri="{BB962C8B-B14F-4D97-AF65-F5344CB8AC3E}">
        <p14:creationId xmlns:p14="http://schemas.microsoft.com/office/powerpoint/2010/main" val="183144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8</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Worked example 4</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Calculating the surface area of rectangular prisms – using a formula</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27AA5F5-26FB-CAB3-0471-83857027657E}"/>
                  </a:ext>
                </a:extLst>
              </p:cNvPr>
              <p:cNvSpPr txBox="1"/>
              <p:nvPr/>
            </p:nvSpPr>
            <p:spPr>
              <a:xfrm>
                <a:off x="360000" y="1655171"/>
                <a:ext cx="7405686" cy="31393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nor/>
                        </m:rPr>
                        <a:rPr lang="en-AU" sz="1800" b="0" i="0" smtClean="0">
                          <a:cs typeface="Arial" panose="020B0604020202020204" pitchFamily="34" charset="0"/>
                        </a:rPr>
                        <m:t>Surface</m:t>
                      </m:r>
                      <m:r>
                        <m:rPr>
                          <m:nor/>
                        </m:rPr>
                        <a:rPr lang="en-AU" sz="1800" b="0" i="0" smtClean="0">
                          <a:cs typeface="Arial" panose="020B0604020202020204" pitchFamily="34" charset="0"/>
                        </a:rPr>
                        <m:t> </m:t>
                      </m:r>
                      <m:r>
                        <m:rPr>
                          <m:nor/>
                        </m:rPr>
                        <a:rPr lang="en-AU" sz="1800" b="0" i="0" smtClean="0">
                          <a:cs typeface="Arial" panose="020B0604020202020204" pitchFamily="34" charset="0"/>
                        </a:rPr>
                        <m:t>area</m:t>
                      </m:r>
                      <m:r>
                        <a:rPr lang="en-AU" sz="1800" b="0" i="1" smtClean="0">
                          <a:latin typeface="Cambria Math" panose="02040503050406030204" pitchFamily="18" charset="0"/>
                          <a:cs typeface="Arial" panose="020B0604020202020204" pitchFamily="34" charset="0"/>
                        </a:rPr>
                        <m:t>=2</m:t>
                      </m:r>
                      <m:r>
                        <m:rPr>
                          <m:nor/>
                        </m:rPr>
                        <a:rPr lang="en-AU" sz="1800">
                          <a:cs typeface="Arial" panose="020B0604020202020204" pitchFamily="34" charset="0"/>
                        </a:rPr>
                        <m:t> (</m:t>
                      </m:r>
                      <m:r>
                        <m:rPr>
                          <m:nor/>
                        </m:rPr>
                        <a:rPr lang="en-AU" sz="1800">
                          <a:cs typeface="Arial" panose="020B0604020202020204" pitchFamily="34" charset="0"/>
                        </a:rPr>
                        <m:t>area</m:t>
                      </m:r>
                      <m:r>
                        <m:rPr>
                          <m:nor/>
                        </m:rPr>
                        <a:rPr lang="en-AU" sz="1800">
                          <a:cs typeface="Arial" panose="020B0604020202020204" pitchFamily="34" charset="0"/>
                        </a:rPr>
                        <m:t> </m:t>
                      </m:r>
                      <m:r>
                        <m:rPr>
                          <m:nor/>
                        </m:rPr>
                        <a:rPr lang="en-AU" sz="1800">
                          <a:cs typeface="Arial" panose="020B0604020202020204" pitchFamily="34" charset="0"/>
                        </a:rPr>
                        <m:t>of</m:t>
                      </m:r>
                      <m:r>
                        <m:rPr>
                          <m:nor/>
                        </m:rPr>
                        <a:rPr lang="en-AU" sz="1800">
                          <a:cs typeface="Arial" panose="020B0604020202020204" pitchFamily="34" charset="0"/>
                        </a:rPr>
                        <m:t> </m:t>
                      </m:r>
                      <m:r>
                        <m:rPr>
                          <m:nor/>
                        </m:rPr>
                        <a:rPr lang="en-AU" sz="1800">
                          <a:cs typeface="Arial" panose="020B0604020202020204" pitchFamily="34" charset="0"/>
                        </a:rPr>
                        <m:t>front</m:t>
                      </m:r>
                      <m:r>
                        <m:rPr>
                          <m:nor/>
                        </m:rPr>
                        <a:rPr lang="en-AU" sz="1800">
                          <a:cs typeface="Arial" panose="020B0604020202020204" pitchFamily="34" charset="0"/>
                        </a:rPr>
                        <m:t> </m:t>
                      </m:r>
                      <m:r>
                        <m:rPr>
                          <m:nor/>
                        </m:rPr>
                        <a:rPr lang="en-AU" sz="1800">
                          <a:cs typeface="Arial" panose="020B0604020202020204" pitchFamily="34" charset="0"/>
                        </a:rPr>
                        <m:t>face</m:t>
                      </m:r>
                      <m:r>
                        <a:rPr lang="en-AU" sz="1800" i="1">
                          <a:latin typeface="Cambria Math" panose="02040503050406030204" pitchFamily="18" charset="0"/>
                          <a:cs typeface="Arial" panose="020B0604020202020204" pitchFamily="34" charset="0"/>
                        </a:rPr>
                        <m:t>+</m:t>
                      </m:r>
                      <m:r>
                        <m:rPr>
                          <m:nor/>
                        </m:rPr>
                        <a:rPr lang="en-AU" sz="1800">
                          <a:cs typeface="Arial" panose="020B0604020202020204" pitchFamily="34" charset="0"/>
                        </a:rPr>
                        <m:t>area</m:t>
                      </m:r>
                      <m:r>
                        <m:rPr>
                          <m:nor/>
                        </m:rPr>
                        <a:rPr lang="en-AU" sz="1800">
                          <a:cs typeface="Arial" panose="020B0604020202020204" pitchFamily="34" charset="0"/>
                        </a:rPr>
                        <m:t> </m:t>
                      </m:r>
                      <m:r>
                        <m:rPr>
                          <m:nor/>
                        </m:rPr>
                        <a:rPr lang="en-AU" sz="1800">
                          <a:cs typeface="Arial" panose="020B0604020202020204" pitchFamily="34" charset="0"/>
                        </a:rPr>
                        <m:t>of</m:t>
                      </m:r>
                      <m:r>
                        <m:rPr>
                          <m:nor/>
                        </m:rPr>
                        <a:rPr lang="en-AU" sz="1800">
                          <a:cs typeface="Arial" panose="020B0604020202020204" pitchFamily="34" charset="0"/>
                        </a:rPr>
                        <m:t> </m:t>
                      </m:r>
                      <m:r>
                        <m:rPr>
                          <m:nor/>
                        </m:rPr>
                        <a:rPr lang="en-AU" sz="1800">
                          <a:cs typeface="Arial" panose="020B0604020202020204" pitchFamily="34" charset="0"/>
                        </a:rPr>
                        <m:t>side</m:t>
                      </m:r>
                      <m:r>
                        <m:rPr>
                          <m:nor/>
                        </m:rPr>
                        <a:rPr lang="en-AU" sz="1800">
                          <a:cs typeface="Arial" panose="020B0604020202020204" pitchFamily="34" charset="0"/>
                        </a:rPr>
                        <m:t> </m:t>
                      </m:r>
                      <m:r>
                        <m:rPr>
                          <m:nor/>
                        </m:rPr>
                        <a:rPr lang="en-AU" sz="1800">
                          <a:cs typeface="Arial" panose="020B0604020202020204" pitchFamily="34" charset="0"/>
                        </a:rPr>
                        <m:t>face</m:t>
                      </m:r>
                      <m:r>
                        <a:rPr lang="en-AU" sz="1800" i="1">
                          <a:latin typeface="Cambria Math" panose="02040503050406030204" pitchFamily="18" charset="0"/>
                          <a:cs typeface="Arial" panose="020B0604020202020204" pitchFamily="34" charset="0"/>
                        </a:rPr>
                        <m:t>+</m:t>
                      </m:r>
                      <m:r>
                        <m:rPr>
                          <m:nor/>
                        </m:rPr>
                        <a:rPr lang="en-AU" sz="1800">
                          <a:cs typeface="Arial" panose="020B0604020202020204" pitchFamily="34" charset="0"/>
                        </a:rPr>
                        <m:t>area</m:t>
                      </m:r>
                      <m:r>
                        <m:rPr>
                          <m:nor/>
                        </m:rPr>
                        <a:rPr lang="en-AU" sz="1800">
                          <a:cs typeface="Arial" panose="020B0604020202020204" pitchFamily="34" charset="0"/>
                        </a:rPr>
                        <m:t> </m:t>
                      </m:r>
                      <m:r>
                        <m:rPr>
                          <m:nor/>
                        </m:rPr>
                        <a:rPr lang="en-AU" sz="1800">
                          <a:cs typeface="Arial" panose="020B0604020202020204" pitchFamily="34" charset="0"/>
                        </a:rPr>
                        <m:t>of</m:t>
                      </m:r>
                      <m:r>
                        <m:rPr>
                          <m:nor/>
                        </m:rPr>
                        <a:rPr lang="en-AU" sz="1800">
                          <a:cs typeface="Arial" panose="020B0604020202020204" pitchFamily="34" charset="0"/>
                        </a:rPr>
                        <m:t> </m:t>
                      </m:r>
                      <m:r>
                        <m:rPr>
                          <m:nor/>
                        </m:rPr>
                        <a:rPr lang="en-AU" sz="1800">
                          <a:cs typeface="Arial" panose="020B0604020202020204" pitchFamily="34" charset="0"/>
                        </a:rPr>
                        <m:t>top</m:t>
                      </m:r>
                      <m:r>
                        <m:rPr>
                          <m:nor/>
                        </m:rPr>
                        <a:rPr lang="en-AU" sz="1800">
                          <a:cs typeface="Arial" panose="020B0604020202020204" pitchFamily="34" charset="0"/>
                        </a:rPr>
                        <m:t> </m:t>
                      </m:r>
                      <m:r>
                        <m:rPr>
                          <m:nor/>
                        </m:rPr>
                        <a:rPr lang="en-AU" sz="1800">
                          <a:cs typeface="Arial" panose="020B0604020202020204" pitchFamily="34" charset="0"/>
                        </a:rPr>
                        <m:t>face</m:t>
                      </m:r>
                      <m:r>
                        <m:rPr>
                          <m:nor/>
                        </m:rPr>
                        <a:rPr lang="en-AU" sz="1800" b="0" i="0" smtClean="0">
                          <a:cs typeface="Arial" panose="020B0604020202020204" pitchFamily="34" charset="0"/>
                        </a:rPr>
                        <m:t>)</m:t>
                      </m:r>
                    </m:oMath>
                  </m:oMathPara>
                </a14:m>
                <a:endParaRPr lang="en-AU" sz="1800" b="0" dirty="0">
                  <a:cs typeface="Arial" panose="020B0604020202020204" pitchFamily="34" charset="0"/>
                </a:endParaRPr>
              </a:p>
              <a:p>
                <a:endParaRPr lang="en-AU" sz="1800" b="0" i="1" dirty="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=2</m:t>
                      </m:r>
                      <m:d>
                        <m:dPr>
                          <m:begChr m:val="["/>
                          <m:endChr m:val="]"/>
                          <m:ctrlPr>
                            <a:rPr lang="en-AU" sz="1800" b="0" i="1" smtClean="0">
                              <a:latin typeface="Cambria Math" panose="02040503050406030204" pitchFamily="18" charset="0"/>
                              <a:cs typeface="Arial" panose="020B0604020202020204" pitchFamily="34" charset="0"/>
                            </a:rPr>
                          </m:ctrlPr>
                        </m:dPr>
                        <m:e>
                          <m:d>
                            <m:dPr>
                              <m:ctrlPr>
                                <a:rPr lang="en-AU" sz="1800" b="0" i="1" smtClean="0">
                                  <a:latin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cs typeface="Arial" panose="020B0604020202020204" pitchFamily="34" charset="0"/>
                                </a:rPr>
                                <m:t>8×3</m:t>
                              </m:r>
                            </m:e>
                          </m:d>
                          <m:r>
                            <a:rPr lang="en-AU" sz="1800" b="0" i="1" smtClean="0">
                              <a:latin typeface="Cambria Math" panose="02040503050406030204" pitchFamily="18" charset="0"/>
                              <a:cs typeface="Arial" panose="020B0604020202020204" pitchFamily="34" charset="0"/>
                            </a:rPr>
                            <m:t>+</m:t>
                          </m:r>
                          <m:d>
                            <m:dPr>
                              <m:ctrlPr>
                                <a:rPr lang="en-AU" sz="1800" b="0" i="1" smtClean="0">
                                  <a:latin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cs typeface="Arial" panose="020B0604020202020204" pitchFamily="34" charset="0"/>
                                </a:rPr>
                                <m:t>2×3</m:t>
                              </m:r>
                            </m:e>
                          </m:d>
                          <m:r>
                            <a:rPr lang="en-AU" sz="1800" b="0" i="1" smtClean="0">
                              <a:latin typeface="Cambria Math" panose="02040503050406030204" pitchFamily="18" charset="0"/>
                              <a:cs typeface="Arial" panose="020B0604020202020204" pitchFamily="34" charset="0"/>
                            </a:rPr>
                            <m:t>+</m:t>
                          </m:r>
                          <m:d>
                            <m:dPr>
                              <m:ctrlPr>
                                <a:rPr lang="en-AU" sz="1800" b="0" i="1" smtClean="0">
                                  <a:latin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cs typeface="Arial" panose="020B0604020202020204" pitchFamily="34" charset="0"/>
                                </a:rPr>
                                <m:t>8×2</m:t>
                              </m:r>
                            </m:e>
                          </m:d>
                        </m:e>
                      </m:d>
                    </m:oMath>
                  </m:oMathPara>
                </a14:m>
                <a:endParaRPr lang="en-AU" sz="1800" b="0" dirty="0">
                  <a:cs typeface="Arial" panose="020B0604020202020204" pitchFamily="34" charset="0"/>
                </a:endParaRPr>
              </a:p>
              <a:p>
                <a:endParaRPr lang="en-AU" sz="1800" b="0" i="1" dirty="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=2</m:t>
                      </m:r>
                      <m:d>
                        <m:dPr>
                          <m:begChr m:val="["/>
                          <m:endChr m:val="]"/>
                          <m:ctrlPr>
                            <a:rPr lang="en-AU" sz="1800" b="0" i="1" smtClean="0">
                              <a:latin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cs typeface="Arial" panose="020B0604020202020204" pitchFamily="34" charset="0"/>
                            </a:rPr>
                            <m:t>24+6+16</m:t>
                          </m:r>
                        </m:e>
                      </m:d>
                    </m:oMath>
                  </m:oMathPara>
                </a14:m>
                <a:endParaRPr lang="en-AU" sz="1800" b="0" dirty="0">
                  <a:cs typeface="Arial" panose="020B0604020202020204" pitchFamily="34" charset="0"/>
                </a:endParaRPr>
              </a:p>
              <a:p>
                <a:endParaRPr lang="en-AU" sz="1800" b="0" i="1" dirty="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=2</m:t>
                      </m:r>
                      <m:d>
                        <m:dPr>
                          <m:ctrlPr>
                            <a:rPr lang="en-AU" sz="1800" b="0" i="1" smtClean="0">
                              <a:latin typeface="Cambria Math" panose="02040503050406030204" pitchFamily="18" charset="0"/>
                              <a:cs typeface="Arial" panose="020B0604020202020204" pitchFamily="34" charset="0"/>
                            </a:rPr>
                          </m:ctrlPr>
                        </m:dPr>
                        <m:e>
                          <m:r>
                            <a:rPr lang="en-AU" sz="1800" b="0" i="1" smtClean="0">
                              <a:latin typeface="Cambria Math" panose="02040503050406030204" pitchFamily="18" charset="0"/>
                              <a:cs typeface="Arial" panose="020B0604020202020204" pitchFamily="34" charset="0"/>
                            </a:rPr>
                            <m:t>46</m:t>
                          </m:r>
                        </m:e>
                      </m:d>
                    </m:oMath>
                  </m:oMathPara>
                </a14:m>
                <a:endParaRPr lang="en-AU" sz="1800" b="0" dirty="0">
                  <a:cs typeface="Arial" panose="020B0604020202020204" pitchFamily="34" charset="0"/>
                </a:endParaRPr>
              </a:p>
              <a:p>
                <a:endParaRPr lang="en-AU" sz="1800" b="0" i="1" dirty="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=2×46</m:t>
                      </m:r>
                    </m:oMath>
                  </m:oMathPara>
                </a14:m>
                <a:endParaRPr lang="en-AU" sz="1800" b="0" dirty="0">
                  <a:cs typeface="Arial" panose="020B0604020202020204" pitchFamily="34" charset="0"/>
                </a:endParaRPr>
              </a:p>
              <a:p>
                <a:endParaRPr lang="en-AU" sz="1800" b="0" i="1" dirty="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cs typeface="Arial" panose="020B0604020202020204" pitchFamily="34" charset="0"/>
                        </a:rPr>
                        <m:t>=92 </m:t>
                      </m:r>
                      <m:r>
                        <a:rPr lang="en-AU" sz="1800" b="0" i="1" smtClean="0">
                          <a:latin typeface="Cambria Math" panose="02040503050406030204" pitchFamily="18" charset="0"/>
                          <a:cs typeface="Arial" panose="020B0604020202020204" pitchFamily="34" charset="0"/>
                        </a:rPr>
                        <m:t>𝑐</m:t>
                      </m:r>
                      <m:sSup>
                        <m:sSupPr>
                          <m:ctrlPr>
                            <a:rPr lang="en-AU" sz="1800" b="0" i="1" smtClean="0">
                              <a:latin typeface="Cambria Math" panose="02040503050406030204" pitchFamily="18" charset="0"/>
                              <a:cs typeface="Arial" panose="020B0604020202020204" pitchFamily="34" charset="0"/>
                            </a:rPr>
                          </m:ctrlPr>
                        </m:sSupPr>
                        <m:e>
                          <m:r>
                            <a:rPr lang="en-AU" sz="1800" b="0" i="1" smtClean="0">
                              <a:latin typeface="Cambria Math" panose="02040503050406030204" pitchFamily="18" charset="0"/>
                              <a:cs typeface="Arial" panose="020B0604020202020204" pitchFamily="34" charset="0"/>
                            </a:rPr>
                            <m:t>𝑚</m:t>
                          </m:r>
                        </m:e>
                        <m:sup>
                          <m:r>
                            <a:rPr lang="en-AU" sz="1800" b="0" i="1" smtClean="0">
                              <a:latin typeface="Cambria Math" panose="02040503050406030204" pitchFamily="18" charset="0"/>
                              <a:cs typeface="Arial" panose="020B0604020202020204" pitchFamily="34" charset="0"/>
                            </a:rPr>
                            <m:t>2</m:t>
                          </m:r>
                        </m:sup>
                      </m:sSup>
                    </m:oMath>
                  </m:oMathPara>
                </a14:m>
                <a:endParaRPr lang="en-GB" sz="1800" dirty="0">
                  <a:cs typeface="Arial" panose="020B0604020202020204" pitchFamily="34" charset="0"/>
                </a:endParaRPr>
              </a:p>
            </p:txBody>
          </p:sp>
        </mc:Choice>
        <mc:Fallback xmlns="">
          <p:sp>
            <p:nvSpPr>
              <p:cNvPr id="6" name="TextBox 5">
                <a:extLst>
                  <a:ext uri="{FF2B5EF4-FFF2-40B4-BE49-F238E27FC236}">
                    <a16:creationId xmlns:a16="http://schemas.microsoft.com/office/drawing/2014/main" id="{827AA5F5-26FB-CAB3-0471-83857027657E}"/>
                  </a:ext>
                </a:extLst>
              </p:cNvPr>
              <p:cNvSpPr txBox="1">
                <a:spLocks noRot="1" noChangeAspect="1" noMove="1" noResize="1" noEditPoints="1" noAdjustHandles="1" noChangeArrowheads="1" noChangeShapeType="1" noTextEdit="1"/>
              </p:cNvSpPr>
              <p:nvPr/>
            </p:nvSpPr>
            <p:spPr>
              <a:xfrm>
                <a:off x="360000" y="1655171"/>
                <a:ext cx="7405686" cy="3139321"/>
              </a:xfrm>
              <a:prstGeom prst="rect">
                <a:avLst/>
              </a:prstGeom>
              <a:blipFill>
                <a:blip r:embed="rId4"/>
                <a:stretch>
                  <a:fillRect/>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C926C1D2-ACC5-9187-154A-462EEE110EF9}"/>
              </a:ext>
              <a:ext uri="{C183D7F6-B498-43B3-948B-1728B52AA6E4}">
                <adec:decorative xmlns:adec="http://schemas.microsoft.com/office/drawing/2017/decorative" val="0"/>
              </a:ext>
            </a:extLst>
          </p:cNvPr>
          <p:cNvSpPr/>
          <p:nvPr/>
        </p:nvSpPr>
        <p:spPr>
          <a:xfrm>
            <a:off x="7086273" y="1439983"/>
            <a:ext cx="2274892" cy="1004353"/>
          </a:xfrm>
          <a:prstGeom prst="wedgeRoundRectCallout">
            <a:avLst>
              <a:gd name="adj1" fmla="val -57975"/>
              <a:gd name="adj2" fmla="val 2101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sz="1600" dirty="0">
                <a:cs typeface="Arial" panose="020B0604020202020204" pitchFamily="34" charset="0"/>
              </a:rPr>
              <a:t>Is this method more efficient?</a:t>
            </a:r>
          </a:p>
        </p:txBody>
      </p:sp>
      <p:sp>
        <p:nvSpPr>
          <p:cNvPr id="7" name="Speech Bubble: Rectangle with Corners Rounded 6">
            <a:extLst>
              <a:ext uri="{FF2B5EF4-FFF2-40B4-BE49-F238E27FC236}">
                <a16:creationId xmlns:a16="http://schemas.microsoft.com/office/drawing/2014/main" id="{7838D57D-DE84-4E6C-E694-7FEBBF2FEB50}"/>
              </a:ext>
              <a:ext uri="{C183D7F6-B498-43B3-948B-1728B52AA6E4}">
                <adec:decorative xmlns:adec="http://schemas.microsoft.com/office/drawing/2017/decorative" val="0"/>
              </a:ext>
            </a:extLst>
          </p:cNvPr>
          <p:cNvSpPr/>
          <p:nvPr/>
        </p:nvSpPr>
        <p:spPr>
          <a:xfrm>
            <a:off x="1918419" y="3716814"/>
            <a:ext cx="2274892" cy="1591143"/>
          </a:xfrm>
          <a:prstGeom prst="wedgeRoundRectCallout">
            <a:avLst>
              <a:gd name="adj1" fmla="val -66116"/>
              <a:gd name="adj2" fmla="val 2103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2075"/>
            <a:r>
              <a:rPr lang="en-AU" sz="1600" dirty="0">
                <a:cs typeface="Arial" panose="020B0604020202020204" pitchFamily="34" charset="0"/>
              </a:rPr>
              <a:t>Does solving the surface area this way give the same answer?</a:t>
            </a:r>
          </a:p>
        </p:txBody>
      </p:sp>
      <p:pic>
        <p:nvPicPr>
          <p:cNvPr id="50" name="Picture 49" descr="Rectangular prism with dimensions 8cm by 2cm by 3cm">
            <a:extLst>
              <a:ext uri="{FF2B5EF4-FFF2-40B4-BE49-F238E27FC236}">
                <a16:creationId xmlns:a16="http://schemas.microsoft.com/office/drawing/2014/main" id="{C7A3DC7E-8217-DD75-9935-33207F69A641}"/>
              </a:ext>
            </a:extLst>
          </p:cNvPr>
          <p:cNvPicPr>
            <a:picLocks noChangeAspect="1"/>
          </p:cNvPicPr>
          <p:nvPr/>
        </p:nvPicPr>
        <p:blipFill>
          <a:blip r:embed="rId5"/>
          <a:stretch>
            <a:fillRect/>
          </a:stretch>
        </p:blipFill>
        <p:spPr>
          <a:xfrm>
            <a:off x="6424992" y="2806972"/>
            <a:ext cx="5059008" cy="3799028"/>
          </a:xfrm>
          <a:prstGeom prst="rect">
            <a:avLst/>
          </a:prstGeom>
        </p:spPr>
      </p:pic>
    </p:spTree>
    <p:extLst>
      <p:ext uri="{BB962C8B-B14F-4D97-AF65-F5344CB8AC3E}">
        <p14:creationId xmlns:p14="http://schemas.microsoft.com/office/powerpoint/2010/main" val="511406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D481DD-1B85-7DCE-5DFE-8032D808A16E}"/>
              </a:ext>
              <a:ext uri="{C183D7F6-B498-43B3-948B-1728B52AA6E4}">
                <adec:decorative xmlns:adec="http://schemas.microsoft.com/office/drawing/2017/decorative" val="1"/>
              </a:ext>
            </a:extLst>
          </p:cNvPr>
          <p:cNvSpPr>
            <a:spLocks noGrp="1"/>
          </p:cNvSpPr>
          <p:nvPr>
            <p:ph type="sldNum" sz="quarter" idx="12"/>
          </p:nvPr>
        </p:nvSpPr>
        <p:spPr/>
        <p:txBody>
          <a:bodyPr/>
          <a:lstStyle/>
          <a:p>
            <a:fld id="{53F625F3-B677-4D46-AEB5-DC449A9DF797}" type="slidenum">
              <a:rPr lang="en-AU" smtClean="0"/>
              <a:pPr/>
              <a:t>9</a:t>
            </a:fld>
            <a:endParaRPr lang="en-AU" dirty="0"/>
          </a:p>
        </p:txBody>
      </p:sp>
      <p:sp>
        <p:nvSpPr>
          <p:cNvPr id="2" name="Title 1">
            <a:extLst>
              <a:ext uri="{FF2B5EF4-FFF2-40B4-BE49-F238E27FC236}">
                <a16:creationId xmlns:a16="http://schemas.microsoft.com/office/drawing/2014/main" id="{7943CC01-BC6D-249F-D3B5-5B6405380837}"/>
              </a:ext>
            </a:extLst>
          </p:cNvPr>
          <p:cNvSpPr>
            <a:spLocks noGrp="1"/>
          </p:cNvSpPr>
          <p:nvPr>
            <p:ph type="title"/>
          </p:nvPr>
        </p:nvSpPr>
        <p:spPr/>
        <p:txBody>
          <a:bodyPr/>
          <a:lstStyle/>
          <a:p>
            <a:r>
              <a:rPr lang="en-AU" dirty="0"/>
              <a:t>Worked example 5</a:t>
            </a:r>
          </a:p>
        </p:txBody>
      </p:sp>
      <p:sp>
        <p:nvSpPr>
          <p:cNvPr id="5" name="Text Placeholder 4">
            <a:extLst>
              <a:ext uri="{FF2B5EF4-FFF2-40B4-BE49-F238E27FC236}">
                <a16:creationId xmlns:a16="http://schemas.microsoft.com/office/drawing/2014/main" id="{36CBD41B-3A3A-B0EF-B5AA-F5E19CE4E351}"/>
              </a:ext>
            </a:extLst>
          </p:cNvPr>
          <p:cNvSpPr>
            <a:spLocks noGrp="1"/>
          </p:cNvSpPr>
          <p:nvPr>
            <p:ph type="body" sz="quarter" idx="18"/>
          </p:nvPr>
        </p:nvSpPr>
        <p:spPr/>
        <p:txBody>
          <a:bodyPr/>
          <a:lstStyle/>
          <a:p>
            <a:r>
              <a:rPr lang="en-AU" dirty="0"/>
              <a:t>Worked example – Calculating the surface area of triangular prisms</a:t>
            </a:r>
          </a:p>
        </p:txBody>
      </p:sp>
      <p:sp>
        <p:nvSpPr>
          <p:cNvPr id="22" name="Text Placeholder 5">
            <a:extLst>
              <a:ext uri="{FF2B5EF4-FFF2-40B4-BE49-F238E27FC236}">
                <a16:creationId xmlns:a16="http://schemas.microsoft.com/office/drawing/2014/main" id="{F07099C1-3182-080E-CE9D-C174249BA0DF}"/>
              </a:ext>
            </a:extLst>
          </p:cNvPr>
          <p:cNvSpPr txBox="1">
            <a:spLocks/>
          </p:cNvSpPr>
          <p:nvPr/>
        </p:nvSpPr>
        <p:spPr>
          <a:xfrm>
            <a:off x="360000" y="1369454"/>
            <a:ext cx="4906693" cy="6610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Calculate the surface area of the prism. </a:t>
            </a:r>
          </a:p>
        </p:txBody>
      </p:sp>
      <mc:AlternateContent xmlns:mc="http://schemas.openxmlformats.org/markup-compatibility/2006" xmlns:a14="http://schemas.microsoft.com/office/drawing/2010/main">
        <mc:Choice Requires="a14">
          <p:sp>
            <p:nvSpPr>
              <p:cNvPr id="9" name="Text Placeholder 5">
                <a:extLst>
                  <a:ext uri="{FF2B5EF4-FFF2-40B4-BE49-F238E27FC236}">
                    <a16:creationId xmlns:a16="http://schemas.microsoft.com/office/drawing/2014/main" id="{FDF3E70C-374D-9694-50AD-D0E74D0A9A6B}"/>
                  </a:ext>
                </a:extLst>
              </p:cNvPr>
              <p:cNvSpPr txBox="1">
                <a:spLocks/>
              </p:cNvSpPr>
              <p:nvPr/>
            </p:nvSpPr>
            <p:spPr>
              <a:xfrm>
                <a:off x="407024" y="2030538"/>
                <a:ext cx="4906693" cy="466546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Front triangle: </a:t>
                </a:r>
                <a14:m>
                  <m:oMath xmlns:m="http://schemas.openxmlformats.org/officeDocument/2006/math">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1</m:t>
                        </m:r>
                      </m:num>
                      <m:den>
                        <m:r>
                          <a:rPr lang="en-AU" sz="1800" b="0" i="0" smtClean="0">
                            <a:latin typeface="Cambria Math" panose="02040503050406030204" pitchFamily="18" charset="0"/>
                          </a:rPr>
                          <m:t>2</m:t>
                        </m:r>
                      </m:den>
                    </m:f>
                    <m:r>
                      <a:rPr lang="en-AU" sz="1800" b="0" i="1" smtClean="0">
                        <a:latin typeface="Cambria Math" panose="02040503050406030204" pitchFamily="18" charset="0"/>
                      </a:rPr>
                      <m:t>×8×3=12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oMath>
                </a14:m>
                <a:endParaRPr lang="en-AU" sz="1800" b="0" i="1" dirty="0"/>
              </a:p>
              <a:p>
                <a:r>
                  <a:rPr lang="en-AU" sz="1800" dirty="0"/>
                  <a:t>Back triangle: </a:t>
                </a:r>
                <a14:m>
                  <m:oMath xmlns:m="http://schemas.openxmlformats.org/officeDocument/2006/math">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1</m:t>
                        </m:r>
                      </m:num>
                      <m:den>
                        <m:r>
                          <a:rPr lang="en-AU" sz="1800" b="0" i="0" smtClean="0">
                            <a:latin typeface="Cambria Math" panose="02040503050406030204" pitchFamily="18" charset="0"/>
                          </a:rPr>
                          <m:t>2</m:t>
                        </m:r>
                      </m:den>
                    </m:f>
                    <m:r>
                      <a:rPr lang="en-AU" sz="1800" b="0" i="1" smtClean="0">
                        <a:latin typeface="Cambria Math" panose="02040503050406030204" pitchFamily="18" charset="0"/>
                      </a:rPr>
                      <m:t>×</m:t>
                    </m:r>
                    <m:r>
                      <a:rPr lang="en-AU" sz="1800" i="1">
                        <a:latin typeface="Cambria Math" panose="02040503050406030204" pitchFamily="18" charset="0"/>
                      </a:rPr>
                      <m:t>8×3=</m:t>
                    </m:r>
                    <m:r>
                      <a:rPr lang="en-AU" sz="1800" b="0" i="1" smtClean="0">
                        <a:latin typeface="Cambria Math" panose="02040503050406030204" pitchFamily="18" charset="0"/>
                      </a:rPr>
                      <m:t>1</m:t>
                    </m:r>
                    <m:r>
                      <a:rPr lang="en-AU" sz="1800" i="1">
                        <a:latin typeface="Cambria Math" panose="02040503050406030204" pitchFamily="18" charset="0"/>
                      </a:rPr>
                      <m:t>2 </m:t>
                    </m:r>
                    <m:r>
                      <m:rPr>
                        <m:sty m:val="p"/>
                      </m:rPr>
                      <a:rPr lang="en-AU" sz="1800">
                        <a:latin typeface="Cambria Math" panose="02040503050406030204" pitchFamily="18" charset="0"/>
                      </a:rPr>
                      <m:t>c</m:t>
                    </m:r>
                    <m:sSup>
                      <m:sSupPr>
                        <m:ctrlPr>
                          <a:rPr lang="en-AU" sz="1800" i="1">
                            <a:latin typeface="Cambria Math" panose="02040503050406030204" pitchFamily="18" charset="0"/>
                          </a:rPr>
                        </m:ctrlPr>
                      </m:sSupPr>
                      <m:e>
                        <m:r>
                          <m:rPr>
                            <m:sty m:val="p"/>
                          </m:rPr>
                          <a:rPr lang="en-AU" sz="1800">
                            <a:latin typeface="Cambria Math" panose="02040503050406030204" pitchFamily="18" charset="0"/>
                          </a:rPr>
                          <m:t>m</m:t>
                        </m:r>
                      </m:e>
                      <m:sup>
                        <m:r>
                          <a:rPr lang="en-AU" sz="1800">
                            <a:latin typeface="Cambria Math" panose="02040503050406030204" pitchFamily="18" charset="0"/>
                          </a:rPr>
                          <m:t>2</m:t>
                        </m:r>
                      </m:sup>
                    </m:sSup>
                  </m:oMath>
                </a14:m>
                <a:endParaRPr lang="en-AU" sz="1800" dirty="0"/>
              </a:p>
              <a:p>
                <a:r>
                  <a:rPr lang="en-AU" sz="1800" dirty="0"/>
                  <a:t>Left/top : </a:t>
                </a:r>
                <a14:m>
                  <m:oMath xmlns:m="http://schemas.openxmlformats.org/officeDocument/2006/math">
                    <m:r>
                      <a:rPr lang="en-AU" sz="1800" b="0" i="0" smtClean="0">
                        <a:latin typeface="Cambria Math" panose="02040503050406030204" pitchFamily="18" charset="0"/>
                      </a:rPr>
                      <m:t>5</m:t>
                    </m:r>
                    <m:r>
                      <a:rPr lang="en-AU" sz="1800" b="0" i="1" smtClean="0">
                        <a:latin typeface="Cambria Math" panose="02040503050406030204" pitchFamily="18" charset="0"/>
                      </a:rPr>
                      <m:t>×10=50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oMath>
                </a14:m>
                <a:endParaRPr lang="en-AU" sz="1800" dirty="0"/>
              </a:p>
              <a:p>
                <a:r>
                  <a:rPr lang="en-AU" sz="1800" dirty="0"/>
                  <a:t>Right/top: </a:t>
                </a:r>
                <a14:m>
                  <m:oMath xmlns:m="http://schemas.openxmlformats.org/officeDocument/2006/math">
                    <m:r>
                      <a:rPr lang="en-AU" sz="1800" i="1">
                        <a:latin typeface="Cambria Math" panose="02040503050406030204" pitchFamily="18" charset="0"/>
                      </a:rPr>
                      <m:t>5</m:t>
                    </m:r>
                    <m:r>
                      <a:rPr lang="en-AU" sz="1800" b="0" i="1" smtClean="0">
                        <a:latin typeface="Cambria Math" panose="02040503050406030204" pitchFamily="18" charset="0"/>
                      </a:rPr>
                      <m:t>×10=50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r>
                      <a:rPr lang="en-AU" sz="1800" b="0" i="1" smtClean="0">
                        <a:latin typeface="Cambria Math" panose="02040503050406030204" pitchFamily="18" charset="0"/>
                      </a:rPr>
                      <m:t> </m:t>
                    </m:r>
                  </m:oMath>
                </a14:m>
                <a:endParaRPr lang="en-AU" sz="1800" dirty="0"/>
              </a:p>
              <a:p>
                <a:r>
                  <a:rPr lang="en-AU" sz="1800" dirty="0"/>
                  <a:t>Base: </a:t>
                </a:r>
                <a14:m>
                  <m:oMath xmlns:m="http://schemas.openxmlformats.org/officeDocument/2006/math">
                    <m:r>
                      <a:rPr lang="en-AU" sz="1800" b="0" i="1" smtClean="0">
                        <a:latin typeface="Cambria Math" panose="02040503050406030204" pitchFamily="18" charset="0"/>
                      </a:rPr>
                      <m:t>8×10=80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oMath>
                </a14:m>
                <a:endParaRPr lang="en-AU" sz="1800" b="0" i="1" dirty="0"/>
              </a:p>
              <a:p>
                <a:r>
                  <a:rPr lang="en-AU" sz="1800" b="0" dirty="0"/>
                  <a:t>Surface area </a:t>
                </a:r>
                <a14:m>
                  <m:oMath xmlns:m="http://schemas.openxmlformats.org/officeDocument/2006/math">
                    <m:r>
                      <a:rPr lang="en-AU" sz="1800" b="0" i="0" smtClean="0">
                        <a:latin typeface="Cambria Math" panose="02040503050406030204" pitchFamily="18" charset="0"/>
                      </a:rPr>
                      <m:t>=</m:t>
                    </m:r>
                    <m:r>
                      <a:rPr lang="en-AU" sz="1800" b="0" i="1" smtClean="0">
                        <a:latin typeface="Cambria Math" panose="02040503050406030204" pitchFamily="18" charset="0"/>
                      </a:rPr>
                      <m:t>12+12+50+50+80</m:t>
                    </m:r>
                  </m:oMath>
                </a14:m>
                <a:endParaRPr lang="en-AU" sz="1800" b="0" dirty="0"/>
              </a:p>
              <a:p>
                <a14:m>
                  <m:oMath xmlns:m="http://schemas.openxmlformats.org/officeDocument/2006/math">
                    <m:r>
                      <a:rPr lang="en-AU" sz="1800" b="0" i="1" smtClean="0">
                        <a:latin typeface="Cambria Math" panose="02040503050406030204" pitchFamily="18" charset="0"/>
                      </a:rPr>
                      <m:t>=204 </m:t>
                    </m:r>
                    <m:r>
                      <m:rPr>
                        <m:sty m:val="p"/>
                      </m:rPr>
                      <a:rPr lang="en-AU" sz="1800" b="0" i="0" smtClean="0">
                        <a:latin typeface="Cambria Math" panose="02040503050406030204" pitchFamily="18" charset="0"/>
                      </a:rPr>
                      <m:t>c</m:t>
                    </m:r>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m</m:t>
                        </m:r>
                      </m:e>
                      <m:sup>
                        <m:r>
                          <a:rPr lang="en-AU" sz="1800" b="0" i="0" smtClean="0">
                            <a:latin typeface="Cambria Math" panose="02040503050406030204" pitchFamily="18" charset="0"/>
                          </a:rPr>
                          <m:t>2</m:t>
                        </m:r>
                      </m:sup>
                    </m:sSup>
                  </m:oMath>
                </a14:m>
                <a:r>
                  <a:rPr lang="en-AU" sz="1800" dirty="0"/>
                  <a:t> </a:t>
                </a:r>
              </a:p>
              <a:p>
                <a:endParaRPr lang="en-AU" sz="1800" dirty="0"/>
              </a:p>
            </p:txBody>
          </p:sp>
        </mc:Choice>
        <mc:Fallback xmlns="">
          <p:sp>
            <p:nvSpPr>
              <p:cNvPr id="9" name="Text Placeholder 5">
                <a:extLst>
                  <a:ext uri="{FF2B5EF4-FFF2-40B4-BE49-F238E27FC236}">
                    <a16:creationId xmlns:a16="http://schemas.microsoft.com/office/drawing/2014/main" id="{FDF3E70C-374D-9694-50AD-D0E74D0A9A6B}"/>
                  </a:ext>
                </a:extLst>
              </p:cNvPr>
              <p:cNvSpPr txBox="1">
                <a:spLocks noRot="1" noChangeAspect="1" noMove="1" noResize="1" noEditPoints="1" noAdjustHandles="1" noChangeArrowheads="1" noChangeShapeType="1" noTextEdit="1"/>
              </p:cNvSpPr>
              <p:nvPr/>
            </p:nvSpPr>
            <p:spPr>
              <a:xfrm>
                <a:off x="407024" y="2030538"/>
                <a:ext cx="4906693" cy="4665461"/>
              </a:xfrm>
              <a:prstGeom prst="rect">
                <a:avLst/>
              </a:prstGeom>
              <a:blipFill>
                <a:blip r:embed="rId3"/>
                <a:stretch>
                  <a:fillRect l="-2981"/>
                </a:stretch>
              </a:blipFill>
            </p:spPr>
            <p:txBody>
              <a:bodyPr/>
              <a:lstStyle/>
              <a:p>
                <a:r>
                  <a:rPr lang="en-AU">
                    <a:noFill/>
                  </a:rPr>
                  <a:t> </a:t>
                </a:r>
              </a:p>
            </p:txBody>
          </p:sp>
        </mc:Fallback>
      </mc:AlternateContent>
      <p:sp>
        <p:nvSpPr>
          <p:cNvPr id="14" name="Speech Bubble: Rectangle with Corners Rounded 13">
            <a:extLst>
              <a:ext uri="{FF2B5EF4-FFF2-40B4-BE49-F238E27FC236}">
                <a16:creationId xmlns:a16="http://schemas.microsoft.com/office/drawing/2014/main" id="{605EF9B2-6819-421A-A1EF-5BB516D8428B}"/>
              </a:ext>
              <a:ext uri="{C183D7F6-B498-43B3-948B-1728B52AA6E4}">
                <adec:decorative xmlns:adec="http://schemas.microsoft.com/office/drawing/2017/decorative" val="0"/>
              </a:ext>
            </a:extLst>
          </p:cNvPr>
          <p:cNvSpPr/>
          <p:nvPr/>
        </p:nvSpPr>
        <p:spPr>
          <a:xfrm>
            <a:off x="3954017" y="2311827"/>
            <a:ext cx="1867485" cy="1076352"/>
          </a:xfrm>
          <a:prstGeom prst="wedgeRoundRectCallout">
            <a:avLst>
              <a:gd name="adj1" fmla="val -56162"/>
              <a:gd name="adj2" fmla="val 19486"/>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sz="1600" dirty="0">
                <a:cs typeface="Arial" panose="020B0604020202020204" pitchFamily="34" charset="0"/>
              </a:rPr>
              <a:t>Was this calculation required?</a:t>
            </a:r>
          </a:p>
        </p:txBody>
      </p:sp>
      <p:sp>
        <p:nvSpPr>
          <p:cNvPr id="11" name="Speech Bubble: Rectangle with Corners Rounded 10">
            <a:extLst>
              <a:ext uri="{FF2B5EF4-FFF2-40B4-BE49-F238E27FC236}">
                <a16:creationId xmlns:a16="http://schemas.microsoft.com/office/drawing/2014/main" id="{F62D6C57-E65C-E933-245E-91E89DB64450}"/>
              </a:ext>
              <a:ext uri="{C183D7F6-B498-43B3-948B-1728B52AA6E4}">
                <adec:decorative xmlns:adec="http://schemas.microsoft.com/office/drawing/2017/decorative" val="0"/>
              </a:ext>
            </a:extLst>
          </p:cNvPr>
          <p:cNvSpPr/>
          <p:nvPr/>
        </p:nvSpPr>
        <p:spPr>
          <a:xfrm>
            <a:off x="3210639" y="4107743"/>
            <a:ext cx="1867485" cy="1076352"/>
          </a:xfrm>
          <a:prstGeom prst="wedgeRoundRectCallout">
            <a:avLst>
              <a:gd name="adj1" fmla="val -72896"/>
              <a:gd name="adj2" fmla="val 22712"/>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AU" sz="1600" dirty="0">
                <a:cs typeface="Arial" panose="020B0604020202020204" pitchFamily="34" charset="0"/>
              </a:rPr>
              <a:t>Is any face the same as the base?</a:t>
            </a:r>
          </a:p>
        </p:txBody>
      </p:sp>
      <p:sp>
        <p:nvSpPr>
          <p:cNvPr id="12" name="Speech Bubble: Rectangle with Corners Rounded 11">
            <a:extLst>
              <a:ext uri="{FF2B5EF4-FFF2-40B4-BE49-F238E27FC236}">
                <a16:creationId xmlns:a16="http://schemas.microsoft.com/office/drawing/2014/main" id="{74CC9A45-6C04-DF2E-9CE9-99FD364C5A4C}"/>
              </a:ext>
              <a:ext uri="{C183D7F6-B498-43B3-948B-1728B52AA6E4}">
                <adec:decorative xmlns:adec="http://schemas.microsoft.com/office/drawing/2017/decorative" val="0"/>
              </a:ext>
            </a:extLst>
          </p:cNvPr>
          <p:cNvSpPr/>
          <p:nvPr/>
        </p:nvSpPr>
        <p:spPr>
          <a:xfrm>
            <a:off x="5072963" y="5128368"/>
            <a:ext cx="2372281" cy="1126099"/>
          </a:xfrm>
          <a:prstGeom prst="wedgeRoundRectCallout">
            <a:avLst>
              <a:gd name="adj1" fmla="val -76943"/>
              <a:gd name="adj2" fmla="val -24308"/>
              <a:gd name="adj3" fmla="val 16667"/>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a:r>
              <a:rPr lang="en-AU" sz="1600" dirty="0">
                <a:cs typeface="Arial" panose="020B0604020202020204" pitchFamily="34" charset="0"/>
              </a:rPr>
              <a:t>How could this calculation be done more efficiently?</a:t>
            </a:r>
          </a:p>
        </p:txBody>
      </p:sp>
      <p:pic>
        <p:nvPicPr>
          <p:cNvPr id="8" name="Picture 7" descr="Triangular prism with base of 8 by 10 with height of 3 and sloping side of 5">
            <a:extLst>
              <a:ext uri="{FF2B5EF4-FFF2-40B4-BE49-F238E27FC236}">
                <a16:creationId xmlns:a16="http://schemas.microsoft.com/office/drawing/2014/main" id="{C3E210F4-8B6E-EC8B-BFBE-CF6A76110CB2}"/>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04489" y="939136"/>
            <a:ext cx="3431026" cy="2745382"/>
          </a:xfrm>
          <a:prstGeom prst="rect">
            <a:avLst/>
          </a:prstGeom>
        </p:spPr>
      </p:pic>
      <p:pic>
        <p:nvPicPr>
          <p:cNvPr id="3" name="Picture 2" descr="A net of a triangular prism with 3 rectangles and 2 triangles.">
            <a:extLst>
              <a:ext uri="{FF2B5EF4-FFF2-40B4-BE49-F238E27FC236}">
                <a16:creationId xmlns:a16="http://schemas.microsoft.com/office/drawing/2014/main" id="{693EE8A8-CB95-417B-11B0-A18C2F3E2A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5738" y="3109126"/>
            <a:ext cx="3975347" cy="3406874"/>
          </a:xfrm>
          <a:prstGeom prst="rect">
            <a:avLst/>
          </a:prstGeom>
        </p:spPr>
      </p:pic>
    </p:spTree>
    <p:extLst>
      <p:ext uri="{BB962C8B-B14F-4D97-AF65-F5344CB8AC3E}">
        <p14:creationId xmlns:p14="http://schemas.microsoft.com/office/powerpoint/2010/main" val="6460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themeOverride>
</file>

<file path=docProps/app.xml><?xml version="1.0" encoding="utf-8"?>
<Properties xmlns="http://schemas.openxmlformats.org/officeDocument/2006/extended-properties" xmlns:vt="http://schemas.openxmlformats.org/officeDocument/2006/docPropsVTypes">
  <Template/>
  <TotalTime>0</TotalTime>
  <Words>1226</Words>
  <Application>Microsoft Office PowerPoint</Application>
  <PresentationFormat>Widescreen</PresentationFormat>
  <Paragraphs>162</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Cambria Math</vt:lpstr>
      <vt:lpstr>Public Sans</vt:lpstr>
      <vt:lpstr>Public Sans Light</vt:lpstr>
      <vt:lpstr>Calibri</vt:lpstr>
      <vt:lpstr>Times New Roman</vt:lpstr>
      <vt:lpstr>1_NSWG Corporate</vt:lpstr>
      <vt:lpstr>Cube houses</vt:lpstr>
      <vt:lpstr>Rotterdam's Cube Houses</vt:lpstr>
      <vt:lpstr>Surface area of prisms</vt:lpstr>
      <vt:lpstr>Worked example 1</vt:lpstr>
      <vt:lpstr>Example 2 – your turn</vt:lpstr>
      <vt:lpstr>Worked example 3</vt:lpstr>
      <vt:lpstr>Using the formula</vt:lpstr>
      <vt:lpstr>Worked example 4</vt:lpstr>
      <vt:lpstr>Worked example 5</vt:lpstr>
      <vt:lpstr>Worked example 6 – your turn</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Cube houses slide deck</dc:title>
  <dc:creator>NSW Department of Education</dc:creator>
  <dcterms:created xsi:type="dcterms:W3CDTF">2024-03-18T22:08:11Z</dcterms:created>
  <dcterms:modified xsi:type="dcterms:W3CDTF">2024-03-18T22:08:38Z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2024-03-18T22:08:37Z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5c3399d1-874a-4409-ac32-c56d99bac1c9</vt:lpwstr>
  </property>
  <property fmtid="{D5CDD505-2E9C-101B-9397-08002B2CF9AE}" pid="8" name="MSIP_Label_b603dfd7-d93a-4381-a340-2995d8282205_ContentBits">
    <vt:lpwstr>0</vt:lpwstr>
  </property>
</Properties>
</file>