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7" r:id="rId2"/>
    <p:sldId id="362" r:id="rId3"/>
    <p:sldId id="363" r:id="rId4"/>
    <p:sldId id="364" r:id="rId5"/>
    <p:sldId id="365" r:id="rId6"/>
    <p:sldId id="366" r:id="rId7"/>
    <p:sldId id="361" r:id="rId8"/>
  </p:sldIdLst>
  <p:sldSz cx="12192000" cy="6858000"/>
  <p:notesSz cx="6858000" cy="9144000"/>
  <p:embeddedFontLs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
      <p:font typeface="Public Sans SemiBold" panose="020B0604020202020204" charset="0"/>
      <p:bold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281" autoAdjust="0"/>
  </p:normalViewPr>
  <p:slideViewPr>
    <p:cSldViewPr snapToGrid="0">
      <p:cViewPr varScale="1">
        <p:scale>
          <a:sx n="88" d="100"/>
          <a:sy n="88" d="100"/>
        </p:scale>
        <p:origin x="552"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8/10/relationships/authors" Target="authors.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this diagram so students understand how to interpret it. </a:t>
            </a:r>
          </a:p>
          <a:p>
            <a:r>
              <a:rPr lang="en-AU" dirty="0"/>
              <a:t>For example, from this diagram we can see that every rectangle is also a parallelogram. </a:t>
            </a:r>
          </a:p>
          <a:p>
            <a:r>
              <a:rPr lang="en-AU" dirty="0"/>
              <a:t>Students could try to determine the category for each of the circles.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17205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 could be encouraged to draw each title as the shape, for example, put the word trapezium inside or underneath a drawing of a trapezium.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83067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Quadrilateral quest</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Figures</a:t>
            </a:r>
          </a:p>
          <a:p>
            <a:endParaRPr lang="en-AU" dirty="0">
              <a:latin typeface="+mj-lt"/>
            </a:endParaRPr>
          </a:p>
        </p:txBody>
      </p:sp>
      <p:sp>
        <p:nvSpPr>
          <p:cNvPr id="2" name="TextBox 1">
            <a:extLst>
              <a:ext uri="{FF2B5EF4-FFF2-40B4-BE49-F238E27FC236}">
                <a16:creationId xmlns:a16="http://schemas.microsoft.com/office/drawing/2014/main" id="{A4EAB530-5669-5356-17A3-CF10300B1198}"/>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301F92-4511-E48C-7A74-AF69D6F487AC}"/>
              </a:ext>
            </a:extLst>
          </p:cNvPr>
          <p:cNvSpPr>
            <a:spLocks noGrp="1"/>
          </p:cNvSpPr>
          <p:nvPr>
            <p:ph type="title"/>
          </p:nvPr>
        </p:nvSpPr>
        <p:spPr/>
        <p:txBody>
          <a:bodyPr/>
          <a:lstStyle/>
          <a:p>
            <a:r>
              <a:rPr lang="en-AU" dirty="0"/>
              <a:t>Scenario 1 – Jenna</a:t>
            </a:r>
          </a:p>
        </p:txBody>
      </p:sp>
      <p:sp>
        <p:nvSpPr>
          <p:cNvPr id="9" name="Text Placeholder 8">
            <a:extLst>
              <a:ext uri="{FF2B5EF4-FFF2-40B4-BE49-F238E27FC236}">
                <a16:creationId xmlns:a16="http://schemas.microsoft.com/office/drawing/2014/main" id="{F969A0AB-E86C-4D38-4B98-7ACAFA6A1C51}"/>
              </a:ext>
            </a:extLst>
          </p:cNvPr>
          <p:cNvSpPr>
            <a:spLocks noGrp="1"/>
          </p:cNvSpPr>
          <p:nvPr>
            <p:ph type="body" sz="quarter" idx="18"/>
          </p:nvPr>
        </p:nvSpPr>
        <p:spPr/>
        <p:txBody>
          <a:bodyPr/>
          <a:lstStyle/>
          <a:p>
            <a:r>
              <a:rPr lang="en-AU" dirty="0"/>
              <a:t>Launch</a:t>
            </a:r>
          </a:p>
        </p:txBody>
      </p:sp>
      <p:sp>
        <p:nvSpPr>
          <p:cNvPr id="8" name="Content Placeholder 7">
            <a:extLst>
              <a:ext uri="{FF2B5EF4-FFF2-40B4-BE49-F238E27FC236}">
                <a16:creationId xmlns:a16="http://schemas.microsoft.com/office/drawing/2014/main" id="{309F1AC9-C851-1B2F-2C09-D1D1764AE009}"/>
              </a:ext>
            </a:extLst>
          </p:cNvPr>
          <p:cNvSpPr>
            <a:spLocks noGrp="1"/>
          </p:cNvSpPr>
          <p:nvPr>
            <p:ph idx="1"/>
          </p:nvPr>
        </p:nvSpPr>
        <p:spPr/>
        <p:txBody>
          <a:bodyPr/>
          <a:lstStyle/>
          <a:p>
            <a:pPr marL="342900" indent="-342900" algn="l">
              <a:buFont typeface="Arial" panose="020B0604020202020204" pitchFamily="34" charset="0"/>
              <a:buChar char="•"/>
            </a:pPr>
            <a:r>
              <a:rPr lang="en-AU" sz="1800" dirty="0"/>
              <a:t>4 straight sides </a:t>
            </a:r>
          </a:p>
          <a:p>
            <a:pPr marL="342900" indent="-342900" algn="l">
              <a:buFont typeface="Arial" panose="020B0604020202020204" pitchFamily="34" charset="0"/>
              <a:buChar char="•"/>
            </a:pPr>
            <a:r>
              <a:rPr lang="en-AU" sz="1800" dirty="0"/>
              <a:t>Opposite sides are the same length </a:t>
            </a:r>
          </a:p>
          <a:p>
            <a:pPr marL="342900" indent="-342900" algn="l">
              <a:buFont typeface="Arial" panose="020B0604020202020204" pitchFamily="34" charset="0"/>
              <a:buChar char="•"/>
            </a:pPr>
            <a:endParaRPr lang="en-AU" sz="1800" dirty="0"/>
          </a:p>
          <a:p>
            <a:endParaRPr lang="en-AU" dirty="0"/>
          </a:p>
        </p:txBody>
      </p:sp>
      <p:pic>
        <p:nvPicPr>
          <p:cNvPr id="11" name="Content Placeholder 14" descr="Young girl with arms crossed">
            <a:extLst>
              <a:ext uri="{FF2B5EF4-FFF2-40B4-BE49-F238E27FC236}">
                <a16:creationId xmlns:a16="http://schemas.microsoft.com/office/drawing/2014/main" id="{B46C5E76-D2EC-E843-0462-929A912DD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230" y="1620000"/>
            <a:ext cx="1919770" cy="4206240"/>
          </a:xfrm>
          <a:prstGeom prst="rect">
            <a:avLst/>
          </a:prstGeom>
        </p:spPr>
      </p:pic>
      <p:sp>
        <p:nvSpPr>
          <p:cNvPr id="12" name="Slide Number Placeholder 11">
            <a:extLst>
              <a:ext uri="{FF2B5EF4-FFF2-40B4-BE49-F238E27FC236}">
                <a16:creationId xmlns:a16="http://schemas.microsoft.com/office/drawing/2014/main" id="{6FF7FDEA-15B2-74F8-11E2-431389D9B54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40419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301F92-4511-E48C-7A74-AF69D6F487AC}"/>
              </a:ext>
            </a:extLst>
          </p:cNvPr>
          <p:cNvSpPr>
            <a:spLocks noGrp="1"/>
          </p:cNvSpPr>
          <p:nvPr>
            <p:ph type="title"/>
          </p:nvPr>
        </p:nvSpPr>
        <p:spPr/>
        <p:txBody>
          <a:bodyPr/>
          <a:lstStyle/>
          <a:p>
            <a:r>
              <a:rPr lang="en-AU" dirty="0"/>
              <a:t>Scenario 2 – George</a:t>
            </a:r>
          </a:p>
        </p:txBody>
      </p:sp>
      <p:sp>
        <p:nvSpPr>
          <p:cNvPr id="9" name="Text Placeholder 8">
            <a:extLst>
              <a:ext uri="{FF2B5EF4-FFF2-40B4-BE49-F238E27FC236}">
                <a16:creationId xmlns:a16="http://schemas.microsoft.com/office/drawing/2014/main" id="{F969A0AB-E86C-4D38-4B98-7ACAFA6A1C51}"/>
              </a:ext>
            </a:extLst>
          </p:cNvPr>
          <p:cNvSpPr>
            <a:spLocks noGrp="1"/>
          </p:cNvSpPr>
          <p:nvPr>
            <p:ph type="body" sz="quarter" idx="18"/>
          </p:nvPr>
        </p:nvSpPr>
        <p:spPr/>
        <p:txBody>
          <a:bodyPr/>
          <a:lstStyle/>
          <a:p>
            <a:r>
              <a:rPr lang="en-AU" dirty="0"/>
              <a:t>Launch</a:t>
            </a:r>
          </a:p>
        </p:txBody>
      </p:sp>
      <p:sp>
        <p:nvSpPr>
          <p:cNvPr id="8" name="Content Placeholder 7">
            <a:extLst>
              <a:ext uri="{FF2B5EF4-FFF2-40B4-BE49-F238E27FC236}">
                <a16:creationId xmlns:a16="http://schemas.microsoft.com/office/drawing/2014/main" id="{309F1AC9-C851-1B2F-2C09-D1D1764AE009}"/>
              </a:ext>
            </a:extLst>
          </p:cNvPr>
          <p:cNvSpPr>
            <a:spLocks noGrp="1"/>
          </p:cNvSpPr>
          <p:nvPr>
            <p:ph idx="1"/>
          </p:nvPr>
        </p:nvSpPr>
        <p:spPr/>
        <p:txBody>
          <a:bodyPr/>
          <a:lstStyle/>
          <a:p>
            <a:pPr marL="342900" indent="-342900" algn="l">
              <a:buFont typeface="Arial" panose="020B0604020202020204" pitchFamily="34" charset="0"/>
              <a:buChar char="•"/>
            </a:pPr>
            <a:r>
              <a:rPr lang="en-GB" sz="1800" dirty="0"/>
              <a:t>One right angle </a:t>
            </a:r>
          </a:p>
          <a:p>
            <a:pPr marL="342900" indent="-342900" algn="l">
              <a:buFont typeface="Arial" panose="020B0604020202020204" pitchFamily="34" charset="0"/>
              <a:buChar char="•"/>
            </a:pPr>
            <a:r>
              <a:rPr lang="en-GB" sz="1800" dirty="0"/>
              <a:t>Four straight sides</a:t>
            </a:r>
          </a:p>
          <a:p>
            <a:pPr marL="342900" indent="-342900" algn="l">
              <a:buFont typeface="Arial" panose="020B0604020202020204" pitchFamily="34" charset="0"/>
              <a:buChar char="•"/>
            </a:pPr>
            <a:r>
              <a:rPr lang="en-GB" sz="1800" dirty="0"/>
              <a:t>All sides same length</a:t>
            </a:r>
          </a:p>
          <a:p>
            <a:pPr marL="342900" indent="-342900" algn="l">
              <a:buFont typeface="Arial" panose="020B0604020202020204" pitchFamily="34" charset="0"/>
              <a:buChar char="•"/>
            </a:pPr>
            <a:endParaRPr lang="en-GB" sz="1800" dirty="0"/>
          </a:p>
        </p:txBody>
      </p:sp>
      <p:pic>
        <p:nvPicPr>
          <p:cNvPr id="2" name="Picture 1" descr="Young boy arms crossed frowning">
            <a:extLst>
              <a:ext uri="{FF2B5EF4-FFF2-40B4-BE49-F238E27FC236}">
                <a16:creationId xmlns:a16="http://schemas.microsoft.com/office/drawing/2014/main" id="{01C338B8-1407-7833-A7A1-E49A5B5CEF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0055" y="1553126"/>
            <a:ext cx="1429945" cy="4602874"/>
          </a:xfrm>
          <a:prstGeom prst="rect">
            <a:avLst/>
          </a:prstGeom>
        </p:spPr>
      </p:pic>
      <p:sp>
        <p:nvSpPr>
          <p:cNvPr id="3" name="Slide Number Placeholder 2">
            <a:extLst>
              <a:ext uri="{FF2B5EF4-FFF2-40B4-BE49-F238E27FC236}">
                <a16:creationId xmlns:a16="http://schemas.microsoft.com/office/drawing/2014/main" id="{39089BBD-57A4-12C1-9299-CE7524A45CF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423018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97C7B3-CBEB-F79E-16B7-9D6AF183C635}"/>
              </a:ext>
            </a:extLst>
          </p:cNvPr>
          <p:cNvSpPr>
            <a:spLocks noGrp="1"/>
          </p:cNvSpPr>
          <p:nvPr>
            <p:ph type="ctrTitle"/>
          </p:nvPr>
        </p:nvSpPr>
        <p:spPr/>
        <p:txBody>
          <a:bodyPr/>
          <a:lstStyle/>
          <a:p>
            <a:r>
              <a:rPr lang="en-AU" dirty="0"/>
              <a:t>Summarise</a:t>
            </a:r>
          </a:p>
        </p:txBody>
      </p:sp>
      <p:sp>
        <p:nvSpPr>
          <p:cNvPr id="12" name="TextBox 11">
            <a:extLst>
              <a:ext uri="{FF2B5EF4-FFF2-40B4-BE49-F238E27FC236}">
                <a16:creationId xmlns:a16="http://schemas.microsoft.com/office/drawing/2014/main" id="{0CF9233C-3420-5334-1099-139A89749452}"/>
              </a:ext>
            </a:extLst>
          </p:cNvPr>
          <p:cNvSpPr txBox="1"/>
          <p:nvPr/>
        </p:nvSpPr>
        <p:spPr>
          <a:xfrm>
            <a:off x="359998" y="6102755"/>
            <a:ext cx="3972516" cy="424497"/>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105694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B5147B-1660-1AB5-815A-D87BC4CEDC6E}"/>
              </a:ext>
            </a:extLst>
          </p:cNvPr>
          <p:cNvSpPr>
            <a:spLocks noGrp="1"/>
          </p:cNvSpPr>
          <p:nvPr>
            <p:ph type="title"/>
          </p:nvPr>
        </p:nvSpPr>
        <p:spPr/>
        <p:txBody>
          <a:bodyPr/>
          <a:lstStyle/>
          <a:p>
            <a:r>
              <a:rPr lang="en-AU" dirty="0"/>
              <a:t>Quadrilateral hierarchy (1)</a:t>
            </a:r>
          </a:p>
        </p:txBody>
      </p:sp>
      <p:sp>
        <p:nvSpPr>
          <p:cNvPr id="8" name="Text Placeholder 7">
            <a:extLst>
              <a:ext uri="{FF2B5EF4-FFF2-40B4-BE49-F238E27FC236}">
                <a16:creationId xmlns:a16="http://schemas.microsoft.com/office/drawing/2014/main" id="{67BFAF83-2BA4-8C84-E2E5-5342963FC1A6}"/>
              </a:ext>
            </a:extLst>
          </p:cNvPr>
          <p:cNvSpPr>
            <a:spLocks noGrp="1"/>
          </p:cNvSpPr>
          <p:nvPr>
            <p:ph type="body" sz="quarter" idx="18"/>
          </p:nvPr>
        </p:nvSpPr>
        <p:spPr/>
        <p:txBody>
          <a:bodyPr/>
          <a:lstStyle/>
          <a:p>
            <a:r>
              <a:rPr lang="en-AU" dirty="0"/>
              <a:t>Venn diagram</a:t>
            </a:r>
          </a:p>
        </p:txBody>
      </p:sp>
      <p:pic>
        <p:nvPicPr>
          <p:cNvPr id="9" name="Picture 8" descr="A Venn diagram that describes the links between all 6 special quadrilaterals. ">
            <a:extLst>
              <a:ext uri="{FF2B5EF4-FFF2-40B4-BE49-F238E27FC236}">
                <a16:creationId xmlns:a16="http://schemas.microsoft.com/office/drawing/2014/main" id="{63FDA312-39A1-EA2B-B047-BFA179D6CA58}"/>
              </a:ext>
            </a:extLst>
          </p:cNvPr>
          <p:cNvPicPr>
            <a:picLocks noChangeAspect="1"/>
          </p:cNvPicPr>
          <p:nvPr/>
        </p:nvPicPr>
        <p:blipFill rotWithShape="1">
          <a:blip r:embed="rId3"/>
          <a:srcRect l="3766" t="6662" r="4545" b="5380"/>
          <a:stretch/>
        </p:blipFill>
        <p:spPr>
          <a:xfrm>
            <a:off x="2032001" y="1369454"/>
            <a:ext cx="8127997" cy="4919579"/>
          </a:xfrm>
          <a:prstGeom prst="rect">
            <a:avLst/>
          </a:prstGeom>
        </p:spPr>
      </p:pic>
      <p:sp>
        <p:nvSpPr>
          <p:cNvPr id="10" name="Slide Number Placeholder 9">
            <a:extLst>
              <a:ext uri="{FF2B5EF4-FFF2-40B4-BE49-F238E27FC236}">
                <a16:creationId xmlns:a16="http://schemas.microsoft.com/office/drawing/2014/main" id="{29140750-59D8-4869-F63D-C0C5C23F9A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6594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B5147B-1660-1AB5-815A-D87BC4CEDC6E}"/>
              </a:ext>
            </a:extLst>
          </p:cNvPr>
          <p:cNvSpPr>
            <a:spLocks noGrp="1"/>
          </p:cNvSpPr>
          <p:nvPr>
            <p:ph type="title"/>
          </p:nvPr>
        </p:nvSpPr>
        <p:spPr/>
        <p:txBody>
          <a:bodyPr/>
          <a:lstStyle/>
          <a:p>
            <a:r>
              <a:rPr lang="en-AU" dirty="0"/>
              <a:t>Quadrilateral hierarchy (2)</a:t>
            </a:r>
          </a:p>
        </p:txBody>
      </p:sp>
      <p:sp>
        <p:nvSpPr>
          <p:cNvPr id="8" name="Text Placeholder 7">
            <a:extLst>
              <a:ext uri="{FF2B5EF4-FFF2-40B4-BE49-F238E27FC236}">
                <a16:creationId xmlns:a16="http://schemas.microsoft.com/office/drawing/2014/main" id="{67BFAF83-2BA4-8C84-E2E5-5342963FC1A6}"/>
              </a:ext>
            </a:extLst>
          </p:cNvPr>
          <p:cNvSpPr>
            <a:spLocks noGrp="1"/>
          </p:cNvSpPr>
          <p:nvPr>
            <p:ph type="body" sz="quarter" idx="18"/>
          </p:nvPr>
        </p:nvSpPr>
        <p:spPr/>
        <p:txBody>
          <a:bodyPr/>
          <a:lstStyle/>
          <a:p>
            <a:r>
              <a:rPr lang="en-AU" dirty="0"/>
              <a:t>Flow chart</a:t>
            </a:r>
          </a:p>
        </p:txBody>
      </p:sp>
      <p:pic>
        <p:nvPicPr>
          <p:cNvPr id="2" name="Picture 1" descr="Flow chart showing the quadrilateral hierarchy.&#10;First level - Quadrilateral&#10;Second level - Trapezium, Parallelogram, Kite&#10;Third level - Rectangle, Rhombus&#10;Fourth level - Square">
            <a:extLst>
              <a:ext uri="{FF2B5EF4-FFF2-40B4-BE49-F238E27FC236}">
                <a16:creationId xmlns:a16="http://schemas.microsoft.com/office/drawing/2014/main" id="{C2680191-6C85-A9C1-2571-A1169A52FD76}"/>
              </a:ext>
            </a:extLst>
          </p:cNvPr>
          <p:cNvPicPr>
            <a:picLocks noChangeAspect="1"/>
          </p:cNvPicPr>
          <p:nvPr/>
        </p:nvPicPr>
        <p:blipFill rotWithShape="1">
          <a:blip r:embed="rId3"/>
          <a:srcRect b="3024"/>
          <a:stretch/>
        </p:blipFill>
        <p:spPr>
          <a:xfrm>
            <a:off x="2133452" y="905601"/>
            <a:ext cx="7605782" cy="5952399"/>
          </a:xfrm>
          <a:prstGeom prst="rect">
            <a:avLst/>
          </a:prstGeom>
        </p:spPr>
      </p:pic>
      <p:sp>
        <p:nvSpPr>
          <p:cNvPr id="3" name="Slide Number Placeholder 2">
            <a:extLst>
              <a:ext uri="{FF2B5EF4-FFF2-40B4-BE49-F238E27FC236}">
                <a16:creationId xmlns:a16="http://schemas.microsoft.com/office/drawing/2014/main" id="{95C293D0-D505-96B1-2DB2-C56ECEB393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822879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454</Words>
  <Application>Microsoft Office PowerPoint</Application>
  <PresentationFormat>Widescreen</PresentationFormat>
  <Paragraphs>40</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Public Sans SemiBold</vt:lpstr>
      <vt:lpstr>Public Sans Light</vt:lpstr>
      <vt:lpstr>Times New Roman</vt:lpstr>
      <vt:lpstr>Public Sans</vt:lpstr>
      <vt:lpstr>Arial</vt:lpstr>
      <vt:lpstr>NSWG Corporate</vt:lpstr>
      <vt:lpstr>Quadrilateral quest</vt:lpstr>
      <vt:lpstr>Scenario 1 – Jenna</vt:lpstr>
      <vt:lpstr>Scenario 2 – George</vt:lpstr>
      <vt:lpstr>Summarise</vt:lpstr>
      <vt:lpstr>Quadrilateral hierarchy (1)</vt:lpstr>
      <vt:lpstr>Quadrilateral hierarchy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Quadrilateral quest</dc:title>
  <dc:creator>NSW Department of Education</dc:creator>
  <dcterms:created xsi:type="dcterms:W3CDTF">2023-10-25T21:59:40Z</dcterms:created>
  <dcterms:modified xsi:type="dcterms:W3CDTF">2023-10-25T22:00:00Z</dcterms:modified>
</cp:coreProperties>
</file>