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7" r:id="rId2"/>
    <p:sldId id="362" r:id="rId3"/>
    <p:sldId id="363" r:id="rId4"/>
    <p:sldId id="364" r:id="rId5"/>
    <p:sldId id="365" r:id="rId6"/>
    <p:sldId id="366" r:id="rId7"/>
    <p:sldId id="361" r:id="rId8"/>
  </p:sldIdLst>
  <p:sldSz cx="12192000" cy="6858000"/>
  <p:notesSz cx="6858000" cy="9144000"/>
  <p:embeddedFontLst>
    <p:embeddedFont>
      <p:font typeface="Public Sans" panose="020B0604020202020204" charset="0"/>
      <p:regular r:id="rId11"/>
      <p:bold r:id="rId12"/>
      <p:italic r:id="rId13"/>
      <p:boldItalic r:id="rId14"/>
    </p:embeddedFont>
    <p:embeddedFont>
      <p:font typeface="Public Sans Light" panose="020B0604020202020204" charset="0"/>
      <p:regular r:id="rId15"/>
      <p:italic r:id="rId16"/>
    </p:embeddedFont>
    <p:embeddedFont>
      <p:font typeface="Public Sans SemiBold" panose="020B0604020202020204" charset="0"/>
      <p:bold r:id="rId17"/>
      <p:bold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6220" autoAdjust="0"/>
  </p:normalViewPr>
  <p:slideViewPr>
    <p:cSldViewPr snapToGrid="0">
      <p:cViewPr varScale="1">
        <p:scale>
          <a:sx n="81" d="100"/>
          <a:sy n="81" d="100"/>
        </p:scale>
        <p:origin x="513" y="39"/>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microsoft.com/office/2018/10/relationships/authors" Target="authors.xml"/><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10.png"/><Relationship Id="rId1" Type="http://schemas.openxmlformats.org/officeDocument/2006/relationships/slideLayout" Target="../slideLayouts/slideLayout26.xml"/><Relationship Id="rId4" Type="http://schemas.openxmlformats.org/officeDocument/2006/relationships/hyperlink" Target="https://www.desmos.com/terms?lang=e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hyperlink" Target="https://www.desmos.com/terms?lang=e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Tackling trapeziums</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Images</a:t>
            </a:r>
          </a:p>
        </p:txBody>
      </p:sp>
      <p:sp>
        <p:nvSpPr>
          <p:cNvPr id="2" name="TextBox 1">
            <a:extLst>
              <a:ext uri="{FF2B5EF4-FFF2-40B4-BE49-F238E27FC236}">
                <a16:creationId xmlns:a16="http://schemas.microsoft.com/office/drawing/2014/main" id="{8449303A-B896-9C26-F2F2-196E37AF7500}"/>
              </a:ext>
            </a:extLst>
          </p:cNvPr>
          <p:cNvSpPr txBox="1"/>
          <p:nvPr/>
        </p:nvSpPr>
        <p:spPr>
          <a:xfrm>
            <a:off x="359998" y="6286500"/>
            <a:ext cx="3354752" cy="390525"/>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C80163-6373-B87E-D986-D98943B27008}"/>
              </a:ext>
            </a:extLst>
          </p:cNvPr>
          <p:cNvSpPr>
            <a:spLocks noGrp="1"/>
          </p:cNvSpPr>
          <p:nvPr>
            <p:ph type="title"/>
          </p:nvPr>
        </p:nvSpPr>
        <p:spPr/>
        <p:txBody>
          <a:bodyPr/>
          <a:lstStyle/>
          <a:p>
            <a:r>
              <a:rPr lang="en-AU" dirty="0"/>
              <a:t>Figure 1</a:t>
            </a:r>
          </a:p>
        </p:txBody>
      </p:sp>
      <p:pic>
        <p:nvPicPr>
          <p:cNvPr id="9" name="Picture 8" descr="4 by 4 grid of various polygons.">
            <a:extLst>
              <a:ext uri="{FF2B5EF4-FFF2-40B4-BE49-F238E27FC236}">
                <a16:creationId xmlns:a16="http://schemas.microsoft.com/office/drawing/2014/main" id="{9A9F5A09-2926-89ED-E958-CBB030FCEB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3084" y="806506"/>
            <a:ext cx="5548776" cy="5481456"/>
          </a:xfrm>
          <a:prstGeom prst="rect">
            <a:avLst/>
          </a:prstGeom>
        </p:spPr>
      </p:pic>
      <p:sp>
        <p:nvSpPr>
          <p:cNvPr id="10" name="TextBox 9">
            <a:extLst>
              <a:ext uri="{FF2B5EF4-FFF2-40B4-BE49-F238E27FC236}">
                <a16:creationId xmlns:a16="http://schemas.microsoft.com/office/drawing/2014/main" id="{806DD307-3526-0918-02CF-CC7D655FE627}"/>
              </a:ext>
            </a:extLst>
          </p:cNvPr>
          <p:cNvSpPr txBox="1"/>
          <p:nvPr/>
        </p:nvSpPr>
        <p:spPr>
          <a:xfrm>
            <a:off x="3183084" y="6344858"/>
            <a:ext cx="7216067" cy="294632"/>
          </a:xfrm>
          <a:prstGeom prst="rect">
            <a:avLst/>
          </a:prstGeom>
          <a:noFill/>
        </p:spPr>
        <p:txBody>
          <a:bodyPr wrap="square">
            <a:spAutoFit/>
          </a:bodyPr>
          <a:lstStyle/>
          <a:p>
            <a:pPr>
              <a:lnSpc>
                <a:spcPct val="150000"/>
              </a:lnSpc>
              <a:spcBef>
                <a:spcPts val="1200"/>
              </a:spcBef>
            </a:pPr>
            <a:r>
              <a:rPr lang="en-AU" sz="1000" dirty="0">
                <a:effectLst/>
                <a:ea typeface="Calibri" panose="020F0502020204030204" pitchFamily="34" charset="0"/>
              </a:rPr>
              <a:t>Image created using </a:t>
            </a:r>
            <a:r>
              <a:rPr lang="en-AU" sz="1000" u="sng" dirty="0">
                <a:solidFill>
                  <a:srgbClr val="2F5496"/>
                </a:solidFill>
                <a:effectLst/>
                <a:ea typeface="Calibri" panose="020F0502020204030204" pitchFamily="34" charset="0"/>
                <a:hlinkClick r:id="rId3"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4" tooltip="https://www.desmos.com/terms?lang=en"/>
              </a:rPr>
              <a:t>Desmos Terms of Service</a:t>
            </a:r>
            <a:r>
              <a:rPr lang="en-AU" sz="1000" dirty="0">
                <a:effectLst/>
                <a:ea typeface="Calibri" panose="020F0502020204030204" pitchFamily="34" charset="0"/>
              </a:rPr>
              <a:t>.</a:t>
            </a:r>
          </a:p>
        </p:txBody>
      </p:sp>
      <p:sp>
        <p:nvSpPr>
          <p:cNvPr id="11" name="Slide Number Placeholder 10">
            <a:extLst>
              <a:ext uri="{FF2B5EF4-FFF2-40B4-BE49-F238E27FC236}">
                <a16:creationId xmlns:a16="http://schemas.microsoft.com/office/drawing/2014/main" id="{7E3CA6E0-7725-78D9-7D25-3736D377BBC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67637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E0F961-DF01-01E6-A17C-F83C9C331F33}"/>
              </a:ext>
            </a:extLst>
          </p:cNvPr>
          <p:cNvSpPr>
            <a:spLocks noGrp="1"/>
          </p:cNvSpPr>
          <p:nvPr>
            <p:ph type="title"/>
          </p:nvPr>
        </p:nvSpPr>
        <p:spPr/>
        <p:txBody>
          <a:bodyPr/>
          <a:lstStyle/>
          <a:p>
            <a:r>
              <a:rPr lang="en-AU" dirty="0"/>
              <a:t>Figure 2</a:t>
            </a:r>
          </a:p>
        </p:txBody>
      </p:sp>
      <p:pic>
        <p:nvPicPr>
          <p:cNvPr id="5" name="Picture 4" descr="A trapezium in a square.">
            <a:extLst>
              <a:ext uri="{FF2B5EF4-FFF2-40B4-BE49-F238E27FC236}">
                <a16:creationId xmlns:a16="http://schemas.microsoft.com/office/drawing/2014/main" id="{8F78418F-82BB-63A5-A587-5CC918A723F3}"/>
              </a:ext>
            </a:extLst>
          </p:cNvPr>
          <p:cNvPicPr>
            <a:picLocks noChangeAspect="1"/>
          </p:cNvPicPr>
          <p:nvPr/>
        </p:nvPicPr>
        <p:blipFill>
          <a:blip r:embed="rId2"/>
          <a:stretch>
            <a:fillRect/>
          </a:stretch>
        </p:blipFill>
        <p:spPr>
          <a:xfrm>
            <a:off x="3514955" y="1181088"/>
            <a:ext cx="5162090" cy="5007307"/>
          </a:xfrm>
          <a:prstGeom prst="rect">
            <a:avLst/>
          </a:prstGeom>
        </p:spPr>
      </p:pic>
      <p:sp>
        <p:nvSpPr>
          <p:cNvPr id="6" name="TextBox 5">
            <a:extLst>
              <a:ext uri="{FF2B5EF4-FFF2-40B4-BE49-F238E27FC236}">
                <a16:creationId xmlns:a16="http://schemas.microsoft.com/office/drawing/2014/main" id="{F4B3C60A-87A0-39BB-EB37-B7F8E2E4057D}"/>
              </a:ext>
            </a:extLst>
          </p:cNvPr>
          <p:cNvSpPr txBox="1"/>
          <p:nvPr/>
        </p:nvSpPr>
        <p:spPr>
          <a:xfrm>
            <a:off x="3615919" y="6136527"/>
            <a:ext cx="4960163" cy="294632"/>
          </a:xfrm>
          <a:prstGeom prst="rect">
            <a:avLst/>
          </a:prstGeom>
          <a:noFill/>
        </p:spPr>
        <p:txBody>
          <a:bodyPr wrap="square">
            <a:spAutoFit/>
          </a:bodyPr>
          <a:lstStyle/>
          <a:p>
            <a:pPr>
              <a:lnSpc>
                <a:spcPct val="150000"/>
              </a:lnSpc>
              <a:spcBef>
                <a:spcPts val="1200"/>
              </a:spcBef>
            </a:pPr>
            <a:r>
              <a:rPr lang="en-AU" sz="1000" dirty="0">
                <a:effectLst/>
                <a:ea typeface="Calibri" panose="020F0502020204030204" pitchFamily="34" charset="0"/>
              </a:rPr>
              <a:t>Image created using </a:t>
            </a:r>
            <a:r>
              <a:rPr lang="en-AU" sz="1000" u="sng" dirty="0">
                <a:solidFill>
                  <a:srgbClr val="2F5496"/>
                </a:solidFill>
                <a:effectLst/>
                <a:ea typeface="Calibri" panose="020F0502020204030204" pitchFamily="34" charset="0"/>
                <a:hlinkClick r:id="rId3"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4" tooltip="https://www.desmos.com/terms?lang=en"/>
              </a:rPr>
              <a:t>Desmos Terms of Service</a:t>
            </a:r>
            <a:r>
              <a:rPr lang="en-AU" sz="1000" dirty="0">
                <a:effectLst/>
                <a:ea typeface="Calibri" panose="020F0502020204030204" pitchFamily="34" charset="0"/>
              </a:rPr>
              <a:t>.</a:t>
            </a:r>
          </a:p>
        </p:txBody>
      </p:sp>
      <p:sp>
        <p:nvSpPr>
          <p:cNvPr id="2" name="Slide Number Placeholder 1">
            <a:extLst>
              <a:ext uri="{FF2B5EF4-FFF2-40B4-BE49-F238E27FC236}">
                <a16:creationId xmlns:a16="http://schemas.microsoft.com/office/drawing/2014/main" id="{DF6E927E-F78F-077D-FDE5-7E6E4C5404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28857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E0F961-DF01-01E6-A17C-F83C9C331F33}"/>
              </a:ext>
            </a:extLst>
          </p:cNvPr>
          <p:cNvSpPr>
            <a:spLocks noGrp="1"/>
          </p:cNvSpPr>
          <p:nvPr>
            <p:ph type="title"/>
          </p:nvPr>
        </p:nvSpPr>
        <p:spPr/>
        <p:txBody>
          <a:bodyPr/>
          <a:lstStyle/>
          <a:p>
            <a:r>
              <a:rPr lang="en-AU" dirty="0"/>
              <a:t>Figure 3</a:t>
            </a:r>
          </a:p>
        </p:txBody>
      </p:sp>
      <p:pic>
        <p:nvPicPr>
          <p:cNvPr id="5" name="Picture 4" descr="An empty banner above 24 polygons.">
            <a:extLst>
              <a:ext uri="{FF2B5EF4-FFF2-40B4-BE49-F238E27FC236}">
                <a16:creationId xmlns:a16="http://schemas.microsoft.com/office/drawing/2014/main" id="{59054A0B-E880-B827-B214-46060A01011A}"/>
              </a:ext>
            </a:extLst>
          </p:cNvPr>
          <p:cNvPicPr>
            <a:picLocks noChangeAspect="1"/>
          </p:cNvPicPr>
          <p:nvPr/>
        </p:nvPicPr>
        <p:blipFill rotWithShape="1">
          <a:blip r:embed="rId2"/>
          <a:srcRect t="4132"/>
          <a:stretch/>
        </p:blipFill>
        <p:spPr bwMode="auto">
          <a:xfrm>
            <a:off x="3377104" y="800985"/>
            <a:ext cx="5437792" cy="5895015"/>
          </a:xfrm>
          <a:prstGeom prst="rect">
            <a:avLst/>
          </a:prstGeom>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DF6E927E-F78F-077D-FDE5-7E6E4C5404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1043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E0F961-DF01-01E6-A17C-F83C9C331F33}"/>
              </a:ext>
            </a:extLst>
          </p:cNvPr>
          <p:cNvSpPr>
            <a:spLocks noGrp="1"/>
          </p:cNvSpPr>
          <p:nvPr>
            <p:ph type="title"/>
          </p:nvPr>
        </p:nvSpPr>
        <p:spPr/>
        <p:txBody>
          <a:bodyPr/>
          <a:lstStyle/>
          <a:p>
            <a:r>
              <a:rPr lang="en-AU" dirty="0"/>
              <a:t>Figure 4</a:t>
            </a:r>
          </a:p>
        </p:txBody>
      </p:sp>
      <p:pic>
        <p:nvPicPr>
          <p:cNvPr id="5" name="Picture 4" descr="A Venn diagram with 2 sections. One is parallelograms and the other trapeziums.">
            <a:extLst>
              <a:ext uri="{FF2B5EF4-FFF2-40B4-BE49-F238E27FC236}">
                <a16:creationId xmlns:a16="http://schemas.microsoft.com/office/drawing/2014/main" id="{00F822C1-5687-C18D-0224-E001B0E13EB3}"/>
              </a:ext>
            </a:extLst>
          </p:cNvPr>
          <p:cNvPicPr>
            <a:picLocks noChangeAspect="1"/>
          </p:cNvPicPr>
          <p:nvPr/>
        </p:nvPicPr>
        <p:blipFill>
          <a:blip r:embed="rId2"/>
          <a:stretch>
            <a:fillRect/>
          </a:stretch>
        </p:blipFill>
        <p:spPr>
          <a:xfrm>
            <a:off x="2745403" y="1369453"/>
            <a:ext cx="6701194" cy="5142841"/>
          </a:xfrm>
          <a:prstGeom prst="rect">
            <a:avLst/>
          </a:prstGeom>
        </p:spPr>
      </p:pic>
      <p:sp>
        <p:nvSpPr>
          <p:cNvPr id="2" name="Slide Number Placeholder 1">
            <a:extLst>
              <a:ext uri="{FF2B5EF4-FFF2-40B4-BE49-F238E27FC236}">
                <a16:creationId xmlns:a16="http://schemas.microsoft.com/office/drawing/2014/main" id="{DF6E927E-F78F-077D-FDE5-7E6E4C5404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12174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E0F961-DF01-01E6-A17C-F83C9C331F33}"/>
              </a:ext>
            </a:extLst>
          </p:cNvPr>
          <p:cNvSpPr>
            <a:spLocks noGrp="1"/>
          </p:cNvSpPr>
          <p:nvPr>
            <p:ph type="title"/>
          </p:nvPr>
        </p:nvSpPr>
        <p:spPr/>
        <p:txBody>
          <a:bodyPr/>
          <a:lstStyle/>
          <a:p>
            <a:r>
              <a:rPr lang="en-AU" dirty="0"/>
              <a:t>Figure 5</a:t>
            </a:r>
          </a:p>
        </p:txBody>
      </p:sp>
      <p:pic>
        <p:nvPicPr>
          <p:cNvPr id="5" name="Picture 4" descr="A trapezium with a line drawn through it creating a triangle and a parallelogram.">
            <a:extLst>
              <a:ext uri="{FF2B5EF4-FFF2-40B4-BE49-F238E27FC236}">
                <a16:creationId xmlns:a16="http://schemas.microsoft.com/office/drawing/2014/main" id="{C1E1BE30-7128-37CA-5C8C-13AEBB901F11}"/>
              </a:ext>
            </a:extLst>
          </p:cNvPr>
          <p:cNvPicPr>
            <a:picLocks noChangeAspect="1"/>
          </p:cNvPicPr>
          <p:nvPr/>
        </p:nvPicPr>
        <p:blipFill>
          <a:blip r:embed="rId2"/>
          <a:stretch>
            <a:fillRect/>
          </a:stretch>
        </p:blipFill>
        <p:spPr>
          <a:xfrm>
            <a:off x="2295906" y="1989227"/>
            <a:ext cx="7600189" cy="4213610"/>
          </a:xfrm>
          <a:prstGeom prst="rect">
            <a:avLst/>
          </a:prstGeom>
        </p:spPr>
      </p:pic>
      <p:sp>
        <p:nvSpPr>
          <p:cNvPr id="2" name="Slide Number Placeholder 1">
            <a:extLst>
              <a:ext uri="{FF2B5EF4-FFF2-40B4-BE49-F238E27FC236}">
                <a16:creationId xmlns:a16="http://schemas.microsoft.com/office/drawing/2014/main" id="{DF6E927E-F78F-077D-FDE5-7E6E4C5404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0255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374</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Public Sans</vt:lpstr>
      <vt:lpstr>Times New Roman</vt:lpstr>
      <vt:lpstr>Public Sans SemiBold</vt:lpstr>
      <vt:lpstr>Arial</vt:lpstr>
      <vt:lpstr>Public Sans Light</vt:lpstr>
      <vt:lpstr>NSWG Corporate</vt:lpstr>
      <vt:lpstr>Tackling trapeziums</vt:lpstr>
      <vt:lpstr>Figure 1</vt:lpstr>
      <vt:lpstr>Figure 2</vt:lpstr>
      <vt:lpstr>Figure 3</vt:lpstr>
      <vt:lpstr>Figure 4</vt:lpstr>
      <vt:lpstr>Figure 5</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Tackling trapeziums</dc:title>
  <dc:creator>NSW Department of Education</dc:creator>
  <dcterms:created xsi:type="dcterms:W3CDTF">2023-10-25T21:39:55Z</dcterms:created>
  <dcterms:modified xsi:type="dcterms:W3CDTF">2023-10-25T22:04:20Z</dcterms:modified>
</cp:coreProperties>
</file>