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0" r:id="rId3"/>
    <p:sldId id="271" r:id="rId4"/>
    <p:sldId id="259" r:id="rId5"/>
    <p:sldId id="266" r:id="rId6"/>
    <p:sldId id="267" r:id="rId7"/>
    <p:sldId id="262" r:id="rId8"/>
    <p:sldId id="268" r:id="rId9"/>
    <p:sldId id="263" r:id="rId10"/>
    <p:sldId id="264" r:id="rId11"/>
    <p:sldId id="269" r:id="rId12"/>
  </p:sldIdLst>
  <p:sldSz cx="12192000" cy="6858000"/>
  <p:notesSz cx="6858000" cy="9144000"/>
  <p:embeddedFontLst>
    <p:embeddedFont>
      <p:font typeface="Cambria Math" panose="02040503050406030204" pitchFamily="18" charset="0"/>
      <p:regular r:id="rId15"/>
    </p:embeddedFont>
    <p:embeddedFont>
      <p:font typeface="Public Sans" panose="020B0604020202020204" charset="0"/>
      <p:regular r:id="rId16"/>
      <p:bold r:id="rId17"/>
      <p:italic r:id="rId18"/>
      <p:boldItalic r:id="rId19"/>
    </p:embeddedFont>
    <p:embeddedFont>
      <p:font typeface="Public Sans Light" panose="020B0604020202020204" charset="0"/>
      <p:regular r:id="rId20"/>
      <p:italic r:id="rId21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8"/>
            <p14:sldId id="270"/>
            <p14:sldId id="271"/>
            <p14:sldId id="259"/>
            <p14:sldId id="266"/>
            <p14:sldId id="267"/>
            <p14:sldId id="262"/>
            <p14:sldId id="268"/>
            <p14:sldId id="263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1" d="100"/>
          <a:sy n="61" d="100"/>
        </p:scale>
        <p:origin x="239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7/09/2023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7/09/2023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860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492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220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836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820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967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1471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08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 dirty="0"/>
              <a:t>NSW Department of Education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 fair share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65603BB-33E3-F275-41EA-17270D79CD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6F68DB5-BC5F-CC61-36D4-791DF1100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3CF8210-832F-F269-EFFE-2420C4D4E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552D-EFFA-5A9C-656E-67E0E798C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(9)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75D447D-E4F1-B9EC-21F7-54B13700BB7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283357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dirty="0"/>
                  <a:t>Decrease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$720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38%</m:t>
                    </m:r>
                  </m:oMath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A75D447D-E4F1-B9EC-21F7-54B13700B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2833576" cy="444060"/>
              </a:xfrm>
              <a:prstGeom prst="rect">
                <a:avLst/>
              </a:prstGeom>
              <a:blipFill>
                <a:blip r:embed="rId3"/>
                <a:stretch>
                  <a:fillRect l="-5376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(10)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8D76322-B805-5ED9-C884-58DE777226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620000"/>
                <a:ext cx="283357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dirty="0"/>
                  <a:t>Decrease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$720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38%</m:t>
                    </m:r>
                  </m:oMath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48D76322-B805-5ED9-C884-58DE77722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620000"/>
                <a:ext cx="2833576" cy="444060"/>
              </a:xfrm>
              <a:prstGeom prst="rect">
                <a:avLst/>
              </a:prstGeom>
              <a:blipFill>
                <a:blip r:embed="rId3"/>
                <a:stretch>
                  <a:fillRect l="-5376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29CD076B-8839-D475-6ECB-2268D6EAB4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6153332"/>
                <a:ext cx="2833576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720−273.60=$446.40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29CD076B-8839-D475-6ECB-2268D6EAB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6153332"/>
                <a:ext cx="2833576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n image from Desmos of two rectangles, each divided into 10 parts by 9 vertical lines. The first rectangle is labelled as Step 1, and the second is labelled as Step 2. Each of the vertical lines in the top rectangle is marked with a percentage, from left to right, 10%, 20%, 30%, 40%, 50%, 60%, 70%, 80% and 90%, and the lines on the lower rectangle are in the same places. There is a section of the top rectangle shaded labelled as 38% of $720 = 0.38 x 720. The entire rectangle is labelled as $720, and a section the same size as the shaded area is taken from the end of the second rectangle, labelled as $273.60. ">
            <a:extLst>
              <a:ext uri="{FF2B5EF4-FFF2-40B4-BE49-F238E27FC236}">
                <a16:creationId xmlns:a16="http://schemas.microsoft.com/office/drawing/2014/main" id="{F0B5ECA7-3A36-BDAE-CA7D-4B91D6AA72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8676" y="1898202"/>
            <a:ext cx="65341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(1)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2A3DC8F-1492-778B-E916-A0CBFD8A74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Launch</a:t>
            </a:r>
          </a:p>
        </p:txBody>
      </p:sp>
      <p:pic>
        <p:nvPicPr>
          <p:cNvPr id="3" name="Picture 2" descr="An image of a table with two columns and two rows. The top left cell has the text &quot;A taxi driver earns $420 per week&quot;. The top right cell has the text &quot;A teenager delivers newspapers 3 days a week and receives $130. The bottom left cell has the text &quot;A teacher earns $1842 per week&quot;. The bottom right cell has the text &quot;A doctor earns $3187 per week&quot;. ">
            <a:extLst>
              <a:ext uri="{FF2B5EF4-FFF2-40B4-BE49-F238E27FC236}">
                <a16:creationId xmlns:a16="http://schemas.microsoft.com/office/drawing/2014/main" id="{2D1D6D8D-8F69-EA1C-D99A-26FC395A3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99" y="2749808"/>
            <a:ext cx="10250898" cy="1358384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7848E21-AEA6-E391-EA72-9CB5D8D9A668}"/>
              </a:ext>
            </a:extLst>
          </p:cNvPr>
          <p:cNvSpPr/>
          <p:nvPr/>
        </p:nvSpPr>
        <p:spPr>
          <a:xfrm>
            <a:off x="359999" y="4547185"/>
            <a:ext cx="4153007" cy="1893663"/>
          </a:xfrm>
          <a:prstGeom prst="wedgeEllipseCallout">
            <a:avLst>
              <a:gd name="adj1" fmla="val 50150"/>
              <a:gd name="adj2" fmla="val -659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Each of these people will receive a pay increase of $100 per week.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65A9E70-DEE8-1CC9-1FD3-11037C91BB1A}"/>
              </a:ext>
            </a:extLst>
          </p:cNvPr>
          <p:cNvSpPr/>
          <p:nvPr/>
        </p:nvSpPr>
        <p:spPr>
          <a:xfrm>
            <a:off x="7466865" y="4660256"/>
            <a:ext cx="2973135" cy="1893663"/>
          </a:xfrm>
          <a:prstGeom prst="wedgeEllipseCallout">
            <a:avLst>
              <a:gd name="adj1" fmla="val -50715"/>
              <a:gd name="adj2" fmla="val -711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Is the $100 the same for each person?</a:t>
            </a:r>
          </a:p>
        </p:txBody>
      </p:sp>
    </p:spTree>
    <p:extLst>
      <p:ext uri="{BB962C8B-B14F-4D97-AF65-F5344CB8AC3E}">
        <p14:creationId xmlns:p14="http://schemas.microsoft.com/office/powerpoint/2010/main" val="196905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(2)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2A3DC8F-1492-778B-E916-A0CBFD8A74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Launch 2</a:t>
            </a:r>
          </a:p>
        </p:txBody>
      </p:sp>
      <p:pic>
        <p:nvPicPr>
          <p:cNvPr id="12" name="Picture 11" descr="An image of a table with two rows and two columns. In the top left cell is the text &quot;An iPad costs $549&quot;. In the top right cell is the text &quot;A washing machine costs $999&quot;. In the bottom left cell is the text &quot;A smart TV costs $3459&quot;. In the bottom right cell is the text &quot;A wireless charger costs $101&quot;. ">
            <a:extLst>
              <a:ext uri="{FF2B5EF4-FFF2-40B4-BE49-F238E27FC236}">
                <a16:creationId xmlns:a16="http://schemas.microsoft.com/office/drawing/2014/main" id="{E44FAD6C-14CC-6F41-A024-AD8E7B9E3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14" y="2685884"/>
            <a:ext cx="11291659" cy="1030710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7848E21-AEA6-E391-EA72-9CB5D8D9A668}"/>
              </a:ext>
            </a:extLst>
          </p:cNvPr>
          <p:cNvSpPr/>
          <p:nvPr/>
        </p:nvSpPr>
        <p:spPr>
          <a:xfrm>
            <a:off x="359999" y="4161421"/>
            <a:ext cx="4153007" cy="1893663"/>
          </a:xfrm>
          <a:prstGeom prst="wedgeEllipseCallout">
            <a:avLst>
              <a:gd name="adj1" fmla="val 50150"/>
              <a:gd name="adj2" fmla="val -6594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Each of these products will be reduced by $100 for a sale. 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65A9E70-DEE8-1CC9-1FD3-11037C91BB1A}"/>
              </a:ext>
            </a:extLst>
          </p:cNvPr>
          <p:cNvSpPr/>
          <p:nvPr/>
        </p:nvSpPr>
        <p:spPr>
          <a:xfrm>
            <a:off x="7466865" y="4274492"/>
            <a:ext cx="2973135" cy="1893663"/>
          </a:xfrm>
          <a:prstGeom prst="wedgeEllipseCallout">
            <a:avLst>
              <a:gd name="adj1" fmla="val -50715"/>
              <a:gd name="adj2" fmla="val -711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Is it fair to decrease all products by $100?</a:t>
            </a:r>
          </a:p>
        </p:txBody>
      </p:sp>
    </p:spTree>
    <p:extLst>
      <p:ext uri="{BB962C8B-B14F-4D97-AF65-F5344CB8AC3E}">
        <p14:creationId xmlns:p14="http://schemas.microsoft.com/office/powerpoint/2010/main" val="120025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(3)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2A3DC8F-1492-778B-E916-A0CBFD8A74C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Percentage increase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EB2DE1AD-A01B-BDA4-9AC6-9D362BDF19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7191174" cy="444060"/>
              </a:xfrm>
            </p:spPr>
            <p:txBody>
              <a:bodyPr/>
              <a:lstStyle/>
              <a:p>
                <a:r>
                  <a:rPr lang="en-AU" dirty="0"/>
                  <a:t>Increase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$30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12%</m:t>
                    </m:r>
                  </m:oMath>
                </a14:m>
                <a:r>
                  <a:rPr lang="en-AU" dirty="0"/>
                  <a:t>. </a:t>
                </a:r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EB2DE1AD-A01B-BDA4-9AC6-9D362BDF19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7191174" cy="444060"/>
              </a:xfrm>
              <a:blipFill>
                <a:blip r:embed="rId4"/>
                <a:stretch>
                  <a:fillRect l="-2119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12% of $30 = 0.12 x 30. The entire rectangle is labelled as $30, and an extension the same size as the shaded area is added onto the end of the second rectangle, labelled as $3.60. ">
            <a:extLst>
              <a:ext uri="{FF2B5EF4-FFF2-40B4-BE49-F238E27FC236}">
                <a16:creationId xmlns:a16="http://schemas.microsoft.com/office/drawing/2014/main" id="{17F863DB-7BFD-BE84-F466-29CBFC130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193" y="2064060"/>
            <a:ext cx="7191174" cy="3832743"/>
          </a:xfrm>
          <a:prstGeom prst="rect">
            <a:avLst/>
          </a:prstGeom>
        </p:spPr>
      </p:pic>
      <p:pic>
        <p:nvPicPr>
          <p:cNvPr id="7" name="Picture 6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12% of $30 = 0.12 x 30. The entire rectangle is labelled as $30, and an extension the same size as the shaded area is added onto the end of the second rectangle, labelled as $3.60. ">
            <a:extLst>
              <a:ext uri="{FF2B5EF4-FFF2-40B4-BE49-F238E27FC236}">
                <a16:creationId xmlns:a16="http://schemas.microsoft.com/office/drawing/2014/main" id="{9FFEDC5D-779A-554F-9868-BA875FFEC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193" y="2156527"/>
            <a:ext cx="7191174" cy="38327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9402BA1C-30CA-35FF-3D19-6F2735FC52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59127" y="6224268"/>
                <a:ext cx="2609342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30+3.60=$33.60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9402BA1C-30CA-35FF-3D19-6F2735FC5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27" y="6224268"/>
                <a:ext cx="2609342" cy="444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(4)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84FAE60D-6D74-5127-5B3F-9C5FB88843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Percentage increase – self-explanation prompts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22D370B-D28E-78F0-821B-7B225B663D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1712467"/>
                <a:ext cx="7191174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dirty="0"/>
                  <a:t>Increase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$30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12%</m:t>
                    </m:r>
                  </m:oMath>
                </a14:m>
                <a:r>
                  <a:rPr lang="en-AU" dirty="0"/>
                  <a:t>. </a:t>
                </a:r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22D370B-D28E-78F0-821B-7B225B663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712467"/>
                <a:ext cx="7191174" cy="444060"/>
              </a:xfrm>
              <a:prstGeom prst="rect">
                <a:avLst/>
              </a:prstGeom>
              <a:blipFill>
                <a:blip r:embed="rId5"/>
                <a:stretch>
                  <a:fillRect l="-2119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C333AA1E-88CF-B8A9-17A1-10B99932125C}"/>
              </a:ext>
            </a:extLst>
          </p:cNvPr>
          <p:cNvSpPr/>
          <p:nvPr/>
        </p:nvSpPr>
        <p:spPr>
          <a:xfrm>
            <a:off x="9851" y="2929092"/>
            <a:ext cx="2609342" cy="1647825"/>
          </a:xfrm>
          <a:prstGeom prst="wedgeEllipseCallout">
            <a:avLst>
              <a:gd name="adj1" fmla="val 58062"/>
              <a:gd name="adj2" fmla="val 74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How can we find 12% of $30?</a:t>
            </a:r>
          </a:p>
        </p:txBody>
      </p:sp>
      <p:pic>
        <p:nvPicPr>
          <p:cNvPr id="6" name="Picture 5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12% of $30 = 0.12 x 30. The entire rectangle is labelled as $30, and an extension the same size as the shaded area is added onto the end of the second rectangle, labelled as $3.60. ">
            <a:extLst>
              <a:ext uri="{FF2B5EF4-FFF2-40B4-BE49-F238E27FC236}">
                <a16:creationId xmlns:a16="http://schemas.microsoft.com/office/drawing/2014/main" id="{58633D35-509F-4DEF-C293-BE306574DB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6368" y="2156527"/>
            <a:ext cx="7191174" cy="3832743"/>
          </a:xfrm>
          <a:prstGeom prst="rect">
            <a:avLst/>
          </a:prstGeom>
        </p:spPr>
      </p:pic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3FFD3D7E-0BBE-E9B8-C4D6-4ABBC588F520}"/>
              </a:ext>
            </a:extLst>
          </p:cNvPr>
          <p:cNvSpPr/>
          <p:nvPr/>
        </p:nvSpPr>
        <p:spPr>
          <a:xfrm>
            <a:off x="9758545" y="2195366"/>
            <a:ext cx="2131086" cy="2467268"/>
          </a:xfrm>
          <a:prstGeom prst="wedgeEllipseCallout">
            <a:avLst>
              <a:gd name="adj1" fmla="val -54432"/>
              <a:gd name="adj2" fmla="val 6903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Why is this being added onto the total?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FF265219-5D6C-15AB-A1E3-D64E8C1A4A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59127" y="6224268"/>
                <a:ext cx="2609342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30+3.60=$33.60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4" name="Content Placeholder 11">
                <a:extLst>
                  <a:ext uri="{FF2B5EF4-FFF2-40B4-BE49-F238E27FC236}">
                    <a16:creationId xmlns:a16="http://schemas.microsoft.com/office/drawing/2014/main" id="{FF265219-5D6C-15AB-A1E3-D64E8C1A4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27" y="6224268"/>
                <a:ext cx="2609342" cy="444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869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(5)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7E1F7F2-4DC3-1D14-9D86-92D9B1720F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D40FA65A-D34A-67A5-C7AF-601122A70C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778985" cy="444060"/>
              </a:xfrm>
            </p:spPr>
            <p:txBody>
              <a:bodyPr/>
              <a:lstStyle/>
              <a:p>
                <a:r>
                  <a:rPr lang="en-AU" dirty="0"/>
                  <a:t>Increase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$150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21%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9" name="Content Placeholder 11">
                <a:extLst>
                  <a:ext uri="{FF2B5EF4-FFF2-40B4-BE49-F238E27FC236}">
                    <a16:creationId xmlns:a16="http://schemas.microsoft.com/office/drawing/2014/main" id="{D40FA65A-D34A-67A5-C7AF-601122A70C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778985" cy="444060"/>
              </a:xfrm>
              <a:blipFill>
                <a:blip r:embed="rId3"/>
                <a:stretch>
                  <a:fillRect l="-5482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5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(6)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BB8FFD40-7B65-6947-9FA0-A224EA542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982520"/>
            <a:ext cx="10080000" cy="310015"/>
          </a:xfrm>
        </p:spPr>
        <p:txBody>
          <a:bodyPr/>
          <a:lstStyle/>
          <a:p>
            <a:r>
              <a:rPr lang="en-AU" dirty="0"/>
              <a:t>Your turn – solutions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11">
                <a:extLst>
                  <a:ext uri="{FF2B5EF4-FFF2-40B4-BE49-F238E27FC236}">
                    <a16:creationId xmlns:a16="http://schemas.microsoft.com/office/drawing/2014/main" id="{4660871D-6839-906C-1901-E51EF9A74D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2778985" cy="444060"/>
              </a:xfrm>
            </p:spPr>
            <p:txBody>
              <a:bodyPr/>
              <a:lstStyle/>
              <a:p>
                <a:r>
                  <a:rPr lang="en-AU" dirty="0"/>
                  <a:t>Increase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$150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21%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17" name="Content Placeholder 11">
                <a:extLst>
                  <a:ext uri="{FF2B5EF4-FFF2-40B4-BE49-F238E27FC236}">
                    <a16:creationId xmlns:a16="http://schemas.microsoft.com/office/drawing/2014/main" id="{4660871D-6839-906C-1901-E51EF9A74D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2778985" cy="444060"/>
              </a:xfrm>
              <a:blipFill>
                <a:blip r:embed="rId3"/>
                <a:stretch>
                  <a:fillRect l="-5482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21% of $150 = 0.21 x 150. The entire rectangle is labelled as $150, and an extension the same size as the shaded area is added onto the end of the second rectangle, labelled as $31.50. ">
            <a:extLst>
              <a:ext uri="{FF2B5EF4-FFF2-40B4-BE49-F238E27FC236}">
                <a16:creationId xmlns:a16="http://schemas.microsoft.com/office/drawing/2014/main" id="{3B16F365-C37A-C596-A868-26818E1E2C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984" y="1733846"/>
            <a:ext cx="7745054" cy="39517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11">
                <a:extLst>
                  <a:ext uri="{FF2B5EF4-FFF2-40B4-BE49-F238E27FC236}">
                    <a16:creationId xmlns:a16="http://schemas.microsoft.com/office/drawing/2014/main" id="{BCDEB576-CA0E-E649-F1F1-6CF121891B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18347" y="6053940"/>
                <a:ext cx="2778985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150+31.50=$180.50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8" name="Content Placeholder 11">
                <a:extLst>
                  <a:ext uri="{FF2B5EF4-FFF2-40B4-BE49-F238E27FC236}">
                    <a16:creationId xmlns:a16="http://schemas.microsoft.com/office/drawing/2014/main" id="{BCDEB576-CA0E-E649-F1F1-6CF121891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347" y="6053940"/>
                <a:ext cx="2778985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 (7)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Percentage decrease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1B223EE1-1131-D1A3-A5AC-7E42057ABC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57797"/>
                <a:ext cx="7191174" cy="444060"/>
              </a:xfrm>
            </p:spPr>
            <p:txBody>
              <a:bodyPr/>
              <a:lstStyle/>
              <a:p>
                <a:r>
                  <a:rPr lang="en-AU" dirty="0"/>
                  <a:t>Decrease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$250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15%</m:t>
                    </m:r>
                  </m:oMath>
                </a14:m>
                <a:r>
                  <a:rPr lang="en-AU" dirty="0"/>
                  <a:t>. </a:t>
                </a:r>
              </a:p>
            </p:txBody>
          </p:sp>
        </mc:Choice>
        <mc:Fallback xmlns="">
          <p:sp>
            <p:nvSpPr>
              <p:cNvPr id="2" name="Content Placeholder 11">
                <a:extLst>
                  <a:ext uri="{FF2B5EF4-FFF2-40B4-BE49-F238E27FC236}">
                    <a16:creationId xmlns:a16="http://schemas.microsoft.com/office/drawing/2014/main" id="{1B223EE1-1131-D1A3-A5AC-7E42057ABC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57797"/>
                <a:ext cx="7191174" cy="444060"/>
              </a:xfrm>
              <a:blipFill>
                <a:blip r:embed="rId3"/>
                <a:stretch>
                  <a:fillRect l="-2119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15% of $250 = 0.15 x 250. The entire rectangle is labelled as $250, and a section the same size as the shaded area is taken from the end of the second rectangle, labelled as $37.50. ">
            <a:extLst>
              <a:ext uri="{FF2B5EF4-FFF2-40B4-BE49-F238E27FC236}">
                <a16:creationId xmlns:a16="http://schemas.microsoft.com/office/drawing/2014/main" id="{5B19FC02-33A2-6DB2-BEBC-A6156E056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030" y="1995948"/>
            <a:ext cx="6829425" cy="4124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856B1F00-E536-AC2C-6B73-E646F307EF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91329" y="6236394"/>
                <a:ext cx="2609342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250−37.50=$212.50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856B1F00-E536-AC2C-6B73-E646F307E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329" y="6236394"/>
                <a:ext cx="2609342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40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fair share(8)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Percentage decrease – self-explanation prompts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A1A54EC6-A5DC-426A-8C9A-08167D212A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57797"/>
                <a:ext cx="7191174" cy="444060"/>
              </a:xfrm>
            </p:spPr>
            <p:txBody>
              <a:bodyPr/>
              <a:lstStyle/>
              <a:p>
                <a:r>
                  <a:rPr lang="en-AU" dirty="0"/>
                  <a:t>Decrease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$250</m:t>
                    </m:r>
                  </m:oMath>
                </a14:m>
                <a:r>
                  <a:rPr lang="en-AU" dirty="0"/>
                  <a:t> by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15%</m:t>
                    </m:r>
                  </m:oMath>
                </a14:m>
                <a:r>
                  <a:rPr lang="en-AU" dirty="0"/>
                  <a:t>. </a:t>
                </a:r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A1A54EC6-A5DC-426A-8C9A-08167D212A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57797"/>
                <a:ext cx="7191174" cy="444060"/>
              </a:xfrm>
              <a:blipFill>
                <a:blip r:embed="rId5"/>
                <a:stretch>
                  <a:fillRect l="-2119" t="-19178" b="-1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EC868424-271F-68EE-61A2-FF534F73E0D5}"/>
              </a:ext>
            </a:extLst>
          </p:cNvPr>
          <p:cNvSpPr/>
          <p:nvPr/>
        </p:nvSpPr>
        <p:spPr>
          <a:xfrm>
            <a:off x="142598" y="2126608"/>
            <a:ext cx="2609342" cy="3155807"/>
          </a:xfrm>
          <a:prstGeom prst="wedgeEllipseCallout">
            <a:avLst>
              <a:gd name="adj1" fmla="val 13729"/>
              <a:gd name="adj2" fmla="val -552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If the original price was $300, do we need a larger rectangle?</a:t>
            </a:r>
          </a:p>
        </p:txBody>
      </p:sp>
      <p:pic>
        <p:nvPicPr>
          <p:cNvPr id="12" name="Picture 11" descr="An image from Desmos of two rectangles, each divided into 10 parts by 9 vertical lines. The first rectangle is labelled as Step 1 and the second as Step 2. Each of the vertical lines in the top rectangle is marked with a percentage, from left to right, 10%, 20%, 30%, 40%, 50%, 60%, 70%, 80% and 90%, and the lines on the lower rectangle are in the same places. There is a section of the top rectangle shaded labelled as 15% of $250 = 0.15 x 250. The entire rectangle is labelled as $250, and a section the same size as the shaded area is taken from the end of the second rectangle, labelled as $37.50. ">
            <a:extLst>
              <a:ext uri="{FF2B5EF4-FFF2-40B4-BE49-F238E27FC236}">
                <a16:creationId xmlns:a16="http://schemas.microsoft.com/office/drawing/2014/main" id="{D3DB39A5-83C5-5918-51C5-ABD868AE8F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5536" y="2047858"/>
            <a:ext cx="6829425" cy="4124325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B2FFAA08-8F68-86A9-4538-70A08921A2EB}"/>
              </a:ext>
            </a:extLst>
          </p:cNvPr>
          <p:cNvSpPr/>
          <p:nvPr/>
        </p:nvSpPr>
        <p:spPr>
          <a:xfrm>
            <a:off x="9975246" y="2101857"/>
            <a:ext cx="2063298" cy="2824661"/>
          </a:xfrm>
          <a:prstGeom prst="wedgeEllipseCallout">
            <a:avLst>
              <a:gd name="adj1" fmla="val -50633"/>
              <a:gd name="adj2" fmla="val 440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How do we know to subtract from the total?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7D277C9A-D1CF-CCCF-E516-8725B95C48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91329" y="6236394"/>
                <a:ext cx="2609342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250−37.50=$212.50</m:t>
                      </m:r>
                    </m:oMath>
                  </m:oMathPara>
                </a14:m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dirty="0"/>
              </a:p>
            </p:txBody>
          </p:sp>
        </mc:Choice>
        <mc:Fallback xmlns="">
          <p:sp>
            <p:nvSpPr>
              <p:cNvPr id="10" name="Content Placeholder 11">
                <a:extLst>
                  <a:ext uri="{FF2B5EF4-FFF2-40B4-BE49-F238E27FC236}">
                    <a16:creationId xmlns:a16="http://schemas.microsoft.com/office/drawing/2014/main" id="{7D277C9A-D1CF-CCCF-E516-8725B95C4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329" y="6236394"/>
                <a:ext cx="2609342" cy="444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Widescreen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Cambria Math</vt:lpstr>
      <vt:lpstr>Arial</vt:lpstr>
      <vt:lpstr>Public Sans Light</vt:lpstr>
      <vt:lpstr>Public Sans</vt:lpstr>
      <vt:lpstr>NSWG Corporate</vt:lpstr>
      <vt:lpstr>A fair share</vt:lpstr>
      <vt:lpstr>A fair share (1)</vt:lpstr>
      <vt:lpstr>A fair share (2)</vt:lpstr>
      <vt:lpstr>A fair share (3)</vt:lpstr>
      <vt:lpstr>A fair share (4)</vt:lpstr>
      <vt:lpstr>A fair share (5)</vt:lpstr>
      <vt:lpstr>A fair share (6)</vt:lpstr>
      <vt:lpstr>A fair share (7)</vt:lpstr>
      <vt:lpstr>A fair share(8)</vt:lpstr>
      <vt:lpstr>A fair share (9)</vt:lpstr>
      <vt:lpstr>A fair share (10)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fair share</dc:title>
  <dc:creator>NSW Department of Education</dc:creator>
  <cp:keywords/>
  <cp:revision>2</cp:revision>
  <dcterms:created xsi:type="dcterms:W3CDTF">2023-09-07T04:56:26Z</dcterms:created>
  <dcterms:modified xsi:type="dcterms:W3CDTF">2023-09-07T04:56:58Z</dcterms:modified>
</cp:coreProperties>
</file>