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275" r:id="rId3"/>
    <p:sldId id="276" r:id="rId4"/>
    <p:sldId id="277" r:id="rId5"/>
    <p:sldId id="27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embeddedFontLst>
    <p:embeddedFont>
      <p:font typeface="Cambria Math" panose="02040503050406030204" pitchFamily="18" charset="0"/>
      <p:regular r:id="rId23"/>
    </p:embeddedFont>
    <p:embeddedFont>
      <p:font typeface="Public Sans" panose="020B0604020202020204" charset="0"/>
      <p:regular r:id="rId24"/>
      <p:bold r:id="rId25"/>
      <p:italic r:id="rId26"/>
      <p:boldItalic r:id="rId27"/>
    </p:embeddedFont>
    <p:embeddedFont>
      <p:font typeface="Public Sans Light" panose="020B0604020202020204" charset="0"/>
      <p:regular r:id="rId28"/>
      <p:italic r:id="rId29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1" d="100"/>
          <a:sy n="61" d="100"/>
        </p:scale>
        <p:origin x="239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7/09/2023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7/09/2023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3744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9035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654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1540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171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012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625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04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62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7533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824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684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1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Cooking for one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291686-5B5F-2C66-8B28-8C0C9F5DBFEC}"/>
              </a:ext>
            </a:extLst>
          </p:cNvPr>
          <p:cNvSpPr txBox="1"/>
          <p:nvPr/>
        </p:nvSpPr>
        <p:spPr>
          <a:xfrm>
            <a:off x="354000" y="6340642"/>
            <a:ext cx="3435948" cy="2175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AU" sz="1400" dirty="0">
                <a:solidFill>
                  <a:schemeClr val="accent1"/>
                </a:solidFill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fractions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1" y="1640053"/>
                <a:ext cx="1803097" cy="901401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640053"/>
                <a:ext cx="1803097" cy="9014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5191E79-304C-E1AF-9FDA-8EF4795ED2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1" y="3186433"/>
                <a:ext cx="2280744" cy="1471157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5191E79-304C-E1AF-9FDA-8EF4795ED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3186433"/>
                <a:ext cx="2280744" cy="14711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2" y="5302569"/>
                <a:ext cx="1803097" cy="901401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2" y="5302569"/>
                <a:ext cx="1803097" cy="9014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Desmos of a square broken vertically into 6 equal parts by 5 horizontal lines and another identical square attached beneath and divided similarly, with four parts shaded across both squares, multiplied by another square broken horizontally into 8 equal parts by 7 vertical lines, with 7 parts shaded. This multiplication is shown to be equal to another 2 squares, broken into 12 rows of 8 equal rectangles by 7 vertical and 11 horizontal lines, with 49 rectangles shaded. ">
            <a:extLst>
              <a:ext uri="{FF2B5EF4-FFF2-40B4-BE49-F238E27FC236}">
                <a16:creationId xmlns:a16="http://schemas.microsoft.com/office/drawing/2014/main" id="{4394B922-14DD-2B80-6EBD-F1BB3592FC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054" y="1640053"/>
            <a:ext cx="7945821" cy="32774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E2B4F3-1302-4F69-42FB-40FA3DF77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931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fractions– prompts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38DD547A-0824-F355-6718-C9F010C309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1" y="1571933"/>
                <a:ext cx="1803097" cy="901401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38DD547A-0824-F355-6718-C9F010C30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571933"/>
                <a:ext cx="1803097" cy="9014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1">
                <a:extLst>
                  <a:ext uri="{FF2B5EF4-FFF2-40B4-BE49-F238E27FC236}">
                    <a16:creationId xmlns:a16="http://schemas.microsoft.com/office/drawing/2014/main" id="{A69B218D-C962-1361-C778-9927BDB2F3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1" y="2924034"/>
                <a:ext cx="2280744" cy="901401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52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14" name="Content Placeholder 11">
                <a:extLst>
                  <a:ext uri="{FF2B5EF4-FFF2-40B4-BE49-F238E27FC236}">
                    <a16:creationId xmlns:a16="http://schemas.microsoft.com/office/drawing/2014/main" id="{A69B218D-C962-1361-C778-9927BDB2F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2924034"/>
                <a:ext cx="2280744" cy="901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D0B53431-EE61-FD9B-13F3-3B3ADE2036A5}"/>
                  </a:ext>
                </a:extLst>
              </p:cNvPr>
              <p:cNvSpPr/>
              <p:nvPr/>
            </p:nvSpPr>
            <p:spPr>
              <a:xfrm>
                <a:off x="319380" y="3933965"/>
                <a:ext cx="2723365" cy="1300483"/>
              </a:xfrm>
              <a:prstGeom prst="wedgeRoundRectCallout">
                <a:avLst>
                  <a:gd name="adj1" fmla="val 21426"/>
                  <a:gd name="adj2" fmla="val -65177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3038">
                  <a:lnSpc>
                    <a:spcPct val="150000"/>
                  </a:lnSpc>
                </a:pPr>
                <a:r>
                  <a:rPr lang="en-AU" sz="2000" dirty="0"/>
                  <a:t>Where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sz="2000" dirty="0"/>
                  <a:t> come from?</a:t>
                </a:r>
              </a:p>
            </p:txBody>
          </p:sp>
        </mc:Choice>
        <mc:Fallback xmlns="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D0B53431-EE61-FD9B-13F3-3B3ADE203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80" y="3933965"/>
                <a:ext cx="2723365" cy="1300483"/>
              </a:xfrm>
              <a:prstGeom prst="wedgeRoundRectCallout">
                <a:avLst>
                  <a:gd name="adj1" fmla="val 21426"/>
                  <a:gd name="adj2" fmla="val -65177"/>
                  <a:gd name="adj3" fmla="val 16667"/>
                </a:avLst>
              </a:prstGeom>
              <a:blipFill>
                <a:blip r:embed="rId5"/>
                <a:stretch>
                  <a:fillRect b="-16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44CAF8CB-2376-A75B-EFBD-9C6E5244A2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001" y="5614599"/>
                <a:ext cx="1803098" cy="901401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400" b="0" i="0" dirty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sz="2400" b="0" i="0" dirty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U" sz="2400" b="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44CAF8CB-2376-A75B-EFBD-9C6E5244A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5614599"/>
                <a:ext cx="1803098" cy="901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n image from Desmos of a square broken vertically into 6 equal parts by 5 horizontal lines and another identical square attached beneath and divided similarly, with four parts shaded across both squares, multiplied by another square broken horizontally into 8 equal parts by 7 vertical lines, with 7 parts shaded. This multiplication is shown to be equal to another 2 squares, broken into 12 rows of 8 equal rectangles by 7 vertical and 11 horizontal lines, with 49 rectangles shaded. ">
            <a:extLst>
              <a:ext uri="{FF2B5EF4-FFF2-40B4-BE49-F238E27FC236}">
                <a16:creationId xmlns:a16="http://schemas.microsoft.com/office/drawing/2014/main" id="{C93761E3-E2D8-A707-E7B9-CD9AD19FCD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8054" y="1640053"/>
            <a:ext cx="7945821" cy="3277467"/>
          </a:xfrm>
          <a:prstGeom prst="rect">
            <a:avLst/>
          </a:prstGeom>
        </p:spPr>
      </p:pic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5167235" y="3457569"/>
            <a:ext cx="3598393" cy="1367090"/>
          </a:xfrm>
          <a:prstGeom prst="wedgeRoundRectCallout">
            <a:avLst>
              <a:gd name="adj1" fmla="val 21227"/>
              <a:gd name="adj2" fmla="val -5974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What value does one large black square represent?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peech Bubble: Rectangle with Corners Rounded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7330964" y="5113746"/>
                <a:ext cx="4367058" cy="1402254"/>
              </a:xfrm>
              <a:prstGeom prst="wedgeRoundRectCallout">
                <a:avLst>
                  <a:gd name="adj1" fmla="val 21254"/>
                  <a:gd name="adj2" fmla="val -65276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5250">
                  <a:lnSpc>
                    <a:spcPct val="150000"/>
                  </a:lnSpc>
                </a:pPr>
                <a:r>
                  <a:rPr lang="en-AU" sz="2000" dirty="0"/>
                  <a:t>How does this image,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en-AU" sz="2000" dirty="0"/>
                  <a:t>, represent more than one whole?</a:t>
                </a:r>
              </a:p>
            </p:txBody>
          </p:sp>
        </mc:Choice>
        <mc:Fallback xmlns="">
          <p:sp>
            <p:nvSpPr>
              <p:cNvPr id="20" name="Speech Bubble: Rectangle with Corners Rounded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964" y="5113746"/>
                <a:ext cx="4367058" cy="1402254"/>
              </a:xfrm>
              <a:prstGeom prst="wedgeRoundRectCallout">
                <a:avLst>
                  <a:gd name="adj1" fmla="val 21254"/>
                  <a:gd name="adj2" fmla="val -65276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8A5A8-E18A-486A-2945-A59F64539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824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18887"/>
                <a:ext cx="2638838" cy="43063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18887"/>
                <a:ext cx="2638838" cy="430630"/>
              </a:xfrm>
              <a:prstGeom prst="rect">
                <a:avLst/>
              </a:prstGeom>
              <a:blipFill>
                <a:blip r:embed="rId2"/>
                <a:stretch>
                  <a:fillRect b="-614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C1A4BE-AF4F-598D-E1D0-405A61743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410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6363E3C5-15D7-62F7-F83B-83823D9C3F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97554"/>
                <a:ext cx="3171476" cy="102988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6363E3C5-15D7-62F7-F83B-83823D9C3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97554"/>
                <a:ext cx="3171476" cy="1029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Desmos of a square broken vertically into 9 equal parts by 8 horizontal lines and another identical square attached beneath and divided similarly, with 14 parts shaded across both squares, multiplied by another square broken horizontally into 5 equal parts by 4 vertical lines, with 2 parts shaded. This multiplication is shown to be equal to another 2 squares, broken into 18 rows of 5 equal rectangles by 4 vertical and 17 horizontal lines, with 28 rectangles shaded. ">
            <a:extLst>
              <a:ext uri="{FF2B5EF4-FFF2-40B4-BE49-F238E27FC236}">
                <a16:creationId xmlns:a16="http://schemas.microsoft.com/office/drawing/2014/main" id="{5BECBD18-B90B-1C43-E732-01566940B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0468" y="1697554"/>
            <a:ext cx="6881628" cy="283548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53853-5C2D-9060-A993-F71039804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129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decimals –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180309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0.6×1.2=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1803097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n image from Desmos of a square broken vertically into 10 equal parts by 9 horizontal lines with 6 parts shaded, multiplied by another square broken horizontally into 10 equal parts by 9 vertical lines, with another identical square beside it, with 12 parts shaded across both squares. This multiplication is shown to be equal to another 2 squares, broken into 10 rows of 20 equal squares by 19 vertical and 9 horizontal lines, with 72 squares shaded. ">
            <a:extLst>
              <a:ext uri="{FF2B5EF4-FFF2-40B4-BE49-F238E27FC236}">
                <a16:creationId xmlns:a16="http://schemas.microsoft.com/office/drawing/2014/main" id="{5A3EC39C-FCBD-1230-4703-1EE725606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09" y="2777936"/>
            <a:ext cx="11759381" cy="18200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297169"/>
                <a:ext cx="2635448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0.6×1.2=0.72</m:t>
                      </m:r>
                    </m:oMath>
                  </m:oMathPara>
                </a14:m>
                <a:endParaRPr lang="en-AU" sz="2400" dirty="0"/>
              </a:p>
              <a:p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297169"/>
                <a:ext cx="2635448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E4F9AD-D251-16C7-2060-FE48F2E6D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161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decimals – prompts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ECA1DE7-0F36-5FA8-E7C3-20CF6D845EF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200749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0.6×1.2=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ECA1DE7-0F36-5FA8-E7C3-20CF6D845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2007497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Desmos of a square broken vertically into 10 equal parts by 9 horizontal lines with 6 parts shaded, multiplied by another square broken horizontally into 10 equal parts by 9 vertical lines, with another identical square beside it, with 12 parts shaded across both squares. This multiplication is shown to be equal to another 2 squares, broken into 10 rows of 20 equal squares by 19 vertical and 9 horizontal lines, with 72 squares shaded. ">
            <a:extLst>
              <a:ext uri="{FF2B5EF4-FFF2-40B4-BE49-F238E27FC236}">
                <a16:creationId xmlns:a16="http://schemas.microsoft.com/office/drawing/2014/main" id="{3160E183-A5D1-A96D-9BCB-B6C75523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09" y="2777936"/>
            <a:ext cx="11759381" cy="18200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7CD80E8F-16A8-BA5E-C421-460EC5A16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297169"/>
                <a:ext cx="2335903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0.6×1.2=0.72</m:t>
                      </m:r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7CD80E8F-16A8-BA5E-C421-460EC5A16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297169"/>
                <a:ext cx="2335903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2367497" y="1116771"/>
            <a:ext cx="4327458" cy="1367090"/>
          </a:xfrm>
          <a:prstGeom prst="wedgeRoundRectCallout">
            <a:avLst>
              <a:gd name="adj1" fmla="val -52893"/>
              <a:gd name="adj2" fmla="val 85565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When multiplying decimals, how do we split our whole?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6924817" y="4869335"/>
            <a:ext cx="4907183" cy="1200389"/>
          </a:xfrm>
          <a:prstGeom prst="wedgeRoundRectCallout">
            <a:avLst>
              <a:gd name="adj1" fmla="val 20611"/>
              <a:gd name="adj2" fmla="val -6818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2000" dirty="0"/>
              <a:t>What is the value of each square? How many squares are highlighted purple?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73E912-D41D-0AEC-0728-E578657D2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799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2638838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0.3×1.8=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2638838" cy="444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0E00EE-7A99-4462-0324-E017104B2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094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6363E3C5-15D7-62F7-F83B-83823D9C3F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2638838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0.3×1.8=0.54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6363E3C5-15D7-62F7-F83B-83823D9C3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2638838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n image from Desmos of a square broken vertically into 10 equal parts by 9 horizontal lines with 3 parts shaded, multiplied by another square broken horizontally into 10 equal parts by 9 vertical lines, with another identical square beside it, with 18 parts shaded across both squares. This multiplication is shown to be equal to another 2 squares, broken into 10 rows of 20 equal squares by 19 vertical and 9 horizontal lines, with 54 squares shaded. ">
            <a:extLst>
              <a:ext uri="{FF2B5EF4-FFF2-40B4-BE49-F238E27FC236}">
                <a16:creationId xmlns:a16="http://schemas.microsoft.com/office/drawing/2014/main" id="{F3019A85-B56D-7A07-15A0-9E667D807B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303" y="2428205"/>
            <a:ext cx="11641394" cy="177818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F9C24-8FBE-C8D6-4648-955542703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779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Open middle problem</a:t>
            </a:r>
          </a:p>
        </p:txBody>
      </p:sp>
      <p:pic>
        <p:nvPicPr>
          <p:cNvPr id="6" name="Picture 5" descr="This is an image of four empty boxes forming two fractions, multiplied together to get a result which is made of three empty boxes that form a fraction and a whole number that make a mixed number.  ">
            <a:extLst>
              <a:ext uri="{FF2B5EF4-FFF2-40B4-BE49-F238E27FC236}">
                <a16:creationId xmlns:a16="http://schemas.microsoft.com/office/drawing/2014/main" id="{9EA690CB-CECC-8C95-C304-5FD4E9212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10" y="1543459"/>
            <a:ext cx="7687996" cy="4830065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95C1A96-F011-8BC9-A905-A73F8B0E9F85}"/>
              </a:ext>
            </a:extLst>
          </p:cNvPr>
          <p:cNvSpPr/>
          <p:nvPr/>
        </p:nvSpPr>
        <p:spPr>
          <a:xfrm>
            <a:off x="8687845" y="3429000"/>
            <a:ext cx="3156155" cy="1899745"/>
          </a:xfrm>
          <a:prstGeom prst="wedgeRoundRectCallout">
            <a:avLst>
              <a:gd name="adj1" fmla="val -56798"/>
              <a:gd name="adj2" fmla="val 2133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Use the integers 1–9 at most once each to make a true equation.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75EFF-9B07-5019-2742-F58F2A30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09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Open middle problem – sample solution</a:t>
            </a:r>
          </a:p>
        </p:txBody>
      </p:sp>
      <p:pic>
        <p:nvPicPr>
          <p:cNvPr id="2" name="Picture 1" descr="This is an image of four empty boxes forming two fractions, multiplied together to get a result which is made of three empty boxes that form a fraction and a whole number that make a mixed number. These boxes are now filled, with the result showing 3/2 multiplied by 5/4 equalling 1 and 7/8. ">
            <a:extLst>
              <a:ext uri="{FF2B5EF4-FFF2-40B4-BE49-F238E27FC236}">
                <a16:creationId xmlns:a16="http://schemas.microsoft.com/office/drawing/2014/main" id="{980023FE-3CEC-B231-6CF6-FCDF372FA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66" y="1563122"/>
            <a:ext cx="7609340" cy="479217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044ECD-6594-78EB-09B5-177C497A8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216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Quarters paper folding – part 1</a:t>
            </a:r>
          </a:p>
        </p:txBody>
      </p:sp>
      <p:pic>
        <p:nvPicPr>
          <p:cNvPr id="2" name="Picture 1" descr="An image from Desmos that shows a sheet of paper, followed by a step where the paper is folded in approximately one quarter. ">
            <a:extLst>
              <a:ext uri="{FF2B5EF4-FFF2-40B4-BE49-F238E27FC236}">
                <a16:creationId xmlns:a16="http://schemas.microsoft.com/office/drawing/2014/main" id="{41F77216-045D-95DB-AA59-D6E7D0329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84" y="2298628"/>
            <a:ext cx="10705745" cy="22607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F45C2-57ED-7996-D120-92BB097BC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848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Quarters paper folding – part 2</a:t>
            </a:r>
          </a:p>
        </p:txBody>
      </p:sp>
      <p:pic>
        <p:nvPicPr>
          <p:cNvPr id="3" name="Picture 2" descr="An image from Desmos that shows a sheet of paper, followed by a step where the paper is folded in approximately one quarter, twice. The paper then has a step where it is folded in over again.">
            <a:extLst>
              <a:ext uri="{FF2B5EF4-FFF2-40B4-BE49-F238E27FC236}">
                <a16:creationId xmlns:a16="http://schemas.microsoft.com/office/drawing/2014/main" id="{A11335F2-DB31-50FC-E0BE-F9CB20CE6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2411899"/>
            <a:ext cx="10976714" cy="20342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3B7C21-F47D-0350-051D-BC77B2175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95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Quarters paper folding – part 3</a:t>
            </a:r>
          </a:p>
        </p:txBody>
      </p:sp>
      <p:pic>
        <p:nvPicPr>
          <p:cNvPr id="4" name="Picture 3" descr="An image from Desmos that shows a sheet of paper, followed by a step whee the paper is folded in half. The paper then has a step where it is folded in half again, and then unfolded to reveal four equal parts. One of these parts is then shaded blue. ">
            <a:extLst>
              <a:ext uri="{FF2B5EF4-FFF2-40B4-BE49-F238E27FC236}">
                <a16:creationId xmlns:a16="http://schemas.microsoft.com/office/drawing/2014/main" id="{A92C6B59-69C2-09CA-2F7E-B1EBFEE41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2526583"/>
            <a:ext cx="10730964" cy="180483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7E7A2-8E0A-0636-9CB3-226E0BDE8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11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Quarters paper folding – part 4</a:t>
            </a:r>
          </a:p>
        </p:txBody>
      </p:sp>
      <p:pic>
        <p:nvPicPr>
          <p:cNvPr id="2" name="Picture 1" descr="An image from Desmos that displays a sheet of A4 paper, folded three times to make four equal partitions, and then folded again three times in the opposite direction to eventually make 4 by 4 equal spaces. Three of these 16 spaces are coloured blue, and one is coloured red. ">
            <a:extLst>
              <a:ext uri="{FF2B5EF4-FFF2-40B4-BE49-F238E27FC236}">
                <a16:creationId xmlns:a16="http://schemas.microsoft.com/office/drawing/2014/main" id="{EBC5BF62-63C9-A70C-CFFE-278C1CC7A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415" y="932690"/>
            <a:ext cx="5233169" cy="499262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86AE35-B4C9-E4CB-1FE1-A3994A5F2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310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fractions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421482"/>
                <a:ext cx="1803097" cy="91890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421482"/>
                <a:ext cx="1803097" cy="9189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An image from Desmos of a square broken vertically into 5 equal parts by 4 horizontal lines with 3 parts shaded, multiplied by another square broken horizontally into 4 equal parts by 3 vertical lines with 1 part shaded. This multiplication is shown to be equal to another square, broken into 5 rows of 4 equal rectangles by three vertical and four horizontal lines, with three rectangles shaded. ">
            <a:extLst>
              <a:ext uri="{FF2B5EF4-FFF2-40B4-BE49-F238E27FC236}">
                <a16:creationId xmlns:a16="http://schemas.microsoft.com/office/drawing/2014/main" id="{C991305F-B2C5-790F-A14A-B3E022625C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679515"/>
            <a:ext cx="10239375" cy="2181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349307"/>
                <a:ext cx="1973297" cy="80408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B3775729-5315-9E96-131B-BA8BB054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349307"/>
                <a:ext cx="1973297" cy="8040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3D1763-79E7-A35D-FE3B-F5600E1FD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Multiplying fractions –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913205C4-B2A7-D561-141B-5B3626C944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421482"/>
                <a:ext cx="1803097" cy="91890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913205C4-B2A7-D561-141B-5B3626C94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421482"/>
                <a:ext cx="1803097" cy="9189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n image from Desmos of a square broken vertically into 5 equal parts by 4 horizontal lines with 3 parts shaded, multiplied by another square broken horizontally into 4 equal parts by 3 vertical lines with 1 part shaded. This multiplication is shown to be equal to another square, broken into 5 rows of 4 equal rectangles by three vertical and four horizontal lines, with three rectangles shaded. ">
            <a:extLst>
              <a:ext uri="{FF2B5EF4-FFF2-40B4-BE49-F238E27FC236}">
                <a16:creationId xmlns:a16="http://schemas.microsoft.com/office/drawing/2014/main" id="{0A4BCB6A-FF3D-F7BF-4F11-A1CB85645A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679515"/>
            <a:ext cx="10239375" cy="2181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1DEF1F8B-59F0-7055-2BF1-DAAC3FC64F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349307"/>
                <a:ext cx="1973297" cy="804086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1DEF1F8B-59F0-7055-2BF1-DAAC3FC64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349307"/>
                <a:ext cx="1973297" cy="8040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1839055" y="1244732"/>
            <a:ext cx="5093160" cy="1095652"/>
          </a:xfrm>
          <a:prstGeom prst="wedgeRoundRectCallout">
            <a:avLst>
              <a:gd name="adj1" fmla="val -35382"/>
              <a:gd name="adj2" fmla="val 8665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Why do we represent one fraction horizontally and the other vertically?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238C6E91-F171-AF7E-AF3D-3E0A8B587B48}"/>
              </a:ext>
            </a:extLst>
          </p:cNvPr>
          <p:cNvSpPr/>
          <p:nvPr/>
        </p:nvSpPr>
        <p:spPr>
          <a:xfrm>
            <a:off x="2333297" y="5072523"/>
            <a:ext cx="2960974" cy="1080870"/>
          </a:xfrm>
          <a:prstGeom prst="wedgeRoundRectCallout">
            <a:avLst>
              <a:gd name="adj1" fmla="val -60766"/>
              <a:gd name="adj2" fmla="val 1874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Where have the 3 and the 20 come from?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7075275" y="5062382"/>
            <a:ext cx="3524100" cy="1091011"/>
          </a:xfrm>
          <a:prstGeom prst="wedgeRoundRectCallout">
            <a:avLst>
              <a:gd name="adj1" fmla="val 20489"/>
              <a:gd name="adj2" fmla="val -6335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Why is the denominator in the answer equal to 4 x 5?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35B9AE-9267-D324-03C9-D876C7241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1803097" cy="74594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F11038C-D008-E7C6-8A56-C18525959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1803097" cy="74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17A94C-0F81-C670-D5B4-611D9D3E2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BCA5B30F-88B1-105A-E1CA-6F61AE98F9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34653"/>
                <a:ext cx="1803097" cy="95089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AU" sz="2400" b="0" i="0" dirty="0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2400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BCA5B30F-88B1-105A-E1CA-6F61AE98F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34653"/>
                <a:ext cx="1803097" cy="9508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n image from Desmos of a square broken vertically into 7 equal parts by 6 horizontal lines, with four parts shaded, multiplied by another square broken horizontally into 3 equal parts by 2 vertical lines, with 2 parts shaded. This multiplication is shown to be equal to another square, broken into 7 rows of 3 equal rectangles by 2 vertical and 6 horizontal lines, with 8 rectangles shaded. ">
            <a:extLst>
              <a:ext uri="{FF2B5EF4-FFF2-40B4-BE49-F238E27FC236}">
                <a16:creationId xmlns:a16="http://schemas.microsoft.com/office/drawing/2014/main" id="{F787DBD9-6694-2A97-2AC8-98299B36E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3061172"/>
            <a:ext cx="10220325" cy="216217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C93FA6-45BF-8F06-7CB5-FE921DC06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Widescreen</PresentationFormat>
  <Paragraphs>86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Cambria Math</vt:lpstr>
      <vt:lpstr>Arial</vt:lpstr>
      <vt:lpstr>Public Sans Light</vt:lpstr>
      <vt:lpstr>Public Sans</vt:lpstr>
      <vt:lpstr>NSWG Corporate</vt:lpstr>
      <vt:lpstr>Cooking for one</vt:lpstr>
      <vt:lpstr>Quarters paper folding – part 1</vt:lpstr>
      <vt:lpstr>Quarters paper folding – part 2</vt:lpstr>
      <vt:lpstr>Quarters paper folding – part 3</vt:lpstr>
      <vt:lpstr>Quarters paper folding – part 4</vt:lpstr>
      <vt:lpstr>Multiplying fractions – example 1</vt:lpstr>
      <vt:lpstr>Multiplying fractions – prompts</vt:lpstr>
      <vt:lpstr>Your turn – question 1</vt:lpstr>
      <vt:lpstr>Your turn – solution 1</vt:lpstr>
      <vt:lpstr>Multiplying fractions – example 2</vt:lpstr>
      <vt:lpstr>Multiplying fractions– prompts 2</vt:lpstr>
      <vt:lpstr>Your turn – question 2</vt:lpstr>
      <vt:lpstr>Your turn – solution 2</vt:lpstr>
      <vt:lpstr>Multiplying decimals – example 3</vt:lpstr>
      <vt:lpstr>Multiplying decimals – prompts 3</vt:lpstr>
      <vt:lpstr>Your turn – question 3</vt:lpstr>
      <vt:lpstr>Your turn – solution 3</vt:lpstr>
      <vt:lpstr>Open middle problem</vt:lpstr>
      <vt:lpstr>Open middle problem – sample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for one</dc:title>
  <dc:creator>NSW Department of Education</dc:creator>
  <cp:revision>2</cp:revision>
  <dcterms:created xsi:type="dcterms:W3CDTF">2023-09-07T04:50:58Z</dcterms:created>
  <dcterms:modified xsi:type="dcterms:W3CDTF">2023-09-07T04:51:30Z</dcterms:modified>
</cp:coreProperties>
</file>