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8" r:id="rId2"/>
    <p:sldId id="265" r:id="rId3"/>
    <p:sldId id="267" r:id="rId4"/>
    <p:sldId id="268" r:id="rId5"/>
    <p:sldId id="266" r:id="rId6"/>
    <p:sldId id="269" r:id="rId7"/>
    <p:sldId id="259" r:id="rId8"/>
    <p:sldId id="262" r:id="rId9"/>
    <p:sldId id="263" r:id="rId10"/>
    <p:sldId id="264" r:id="rId11"/>
    <p:sldId id="270" r:id="rId12"/>
  </p:sldIdLst>
  <p:sldSz cx="12192000" cy="6858000"/>
  <p:notesSz cx="6858000" cy="9144000"/>
  <p:embeddedFontLst>
    <p:embeddedFont>
      <p:font typeface="Cambria Math" panose="02040503050406030204" pitchFamily="18" charset="0"/>
      <p:regular r:id="rId15"/>
    </p:embeddedFont>
    <p:embeddedFont>
      <p:font typeface="Public Sans" panose="020B0604020202020204" charset="0"/>
      <p:regular r:id="rId16"/>
      <p:bold r:id="rId17"/>
      <p:italic r:id="rId18"/>
      <p:boldItalic r:id="rId19"/>
    </p:embeddedFont>
    <p:embeddedFont>
      <p:font typeface="Public Sans Light" panose="020B0604020202020204" charset="0"/>
      <p:regular r:id="rId20"/>
      <p:italic r:id="rId21"/>
    </p:embeddedFont>
  </p:embeddedFontLst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6CFD"/>
    <a:srgbClr val="0070C0"/>
    <a:srgbClr val="CBEDFD"/>
    <a:srgbClr val="00296C"/>
    <a:srgbClr val="002664"/>
    <a:srgbClr val="0046B8"/>
    <a:srgbClr val="FFFFFF"/>
    <a:srgbClr val="F6ACB6"/>
    <a:srgbClr val="630019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A111915-BE36-4E01-A7E5-04B1672EAD3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118" autoAdjust="0"/>
  </p:normalViewPr>
  <p:slideViewPr>
    <p:cSldViewPr snapToGrid="0">
      <p:cViewPr varScale="1">
        <p:scale>
          <a:sx n="61" d="100"/>
          <a:sy n="61" d="100"/>
        </p:scale>
        <p:origin x="1335" y="4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3F5A19-4E20-4EDB-9EC8-DF02AC748E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B4FC2-E151-470D-9291-01D2A5A6D3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F4B7B-ADA4-42BE-A113-1D67CA67812F}" type="datetimeFigureOut">
              <a:rPr lang="en-AU" smtClean="0">
                <a:latin typeface="Public Sans" pitchFamily="2" charset="0"/>
              </a:rPr>
              <a:t>12/09/2023</a:t>
            </a:fld>
            <a:endParaRPr lang="en-AU" dirty="0">
              <a:latin typeface="Public Sans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7DE46-ED0B-49F3-8199-C129451A46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A6684-5527-4DB9-88B5-C4F66FB5F7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F8501-5769-46EC-B8B9-363B75FA9999}" type="slidenum">
              <a:rPr lang="en-AU" smtClean="0">
                <a:latin typeface="Public Sans" pitchFamily="2" charset="0"/>
              </a:rPr>
              <a:t>‹#›</a:t>
            </a:fld>
            <a:endParaRPr lang="en-AU" dirty="0"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93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EC6F825C-382E-4C1A-82AB-BCE4AFD21ABE}" type="datetimeFigureOut">
              <a:rPr lang="en-AU" smtClean="0"/>
              <a:pPr/>
              <a:t>12/09/2023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B07158C4-A119-4B78-9DE8-A50001BC31D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10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9023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8711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68267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4477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6951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4013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8064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1690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Game rules: </a:t>
            </a:r>
          </a:p>
          <a:p>
            <a:pPr marL="342900" lvl="0" indent="-3429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Keep students in their groups of 3, and hand each group a deck of cards. </a:t>
            </a:r>
          </a:p>
          <a:p>
            <a:pPr marL="342900" lvl="0" indent="-3429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On each turn, all players take three cards. </a:t>
            </a:r>
          </a:p>
          <a:p>
            <a:pPr marL="342900" lvl="0" indent="-3429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Players are to place these three cards somewhere on their game board to gain obtain the highest possible multiplication. </a:t>
            </a:r>
          </a:p>
          <a:p>
            <a:pPr marL="342900" lvl="0" indent="-3429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player with the highest multiplication wins the round and collects all used cards from that round. </a:t>
            </a:r>
          </a:p>
          <a:p>
            <a:pPr marL="342900" lvl="0" indent="-3429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game ends when all cards are played. </a:t>
            </a:r>
          </a:p>
          <a:p>
            <a:pPr marL="342900" lvl="0" indent="-3429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At the end of the game, the player with the most cards wins.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990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6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4384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324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2_Image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7EB2D-0002-4493-AE06-E07C29922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50" y="360000"/>
            <a:ext cx="678225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4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1879F4BE-E182-4B87-821C-1C8EF66674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565172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2D0BD54-7D0B-4891-A21E-B22F9DA5CC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179446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C0AB9A-5EB0-4C01-AB6A-268E21FF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7511D4D-B7CF-4565-A769-9BC0C0A0A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057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45360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ACF727-AE7E-47EA-8835-DCF4CB035E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04076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CB3A0F-511B-451A-8458-A90B8C25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454035-2B61-4AA5-B92D-AE7B4F8DA6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97119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245FC77-E959-4B3D-936D-71858DF4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4530E4-39F1-41F1-B2DC-30ACB1CA59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10216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83723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3CD5AEC-C258-42AE-85FE-5BEE6B1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6A8778F-1369-47FD-AB66-0F42629BE0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23972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9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677D244-6A00-4BD3-ACE8-5EC2A13C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01DC35-DB3A-4874-A68A-8636093233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072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9994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1800225"/>
            <a:ext cx="4680000" cy="449977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1800225"/>
            <a:ext cx="6624000" cy="4499774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A0FCAAA-70E2-4960-89F7-E534C41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916A36C-ED56-48CD-A0DE-B0EE6F84BB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10867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146CFD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9342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743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2CE7-BAAF-4A0F-BCDC-D1B8B984B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363" y="1800001"/>
            <a:ext cx="6588125" cy="45357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E72A7D1-A5EB-4D09-AD47-B0A275B7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8488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B9D695-CA75-41BE-8E93-58026D854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64663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88B2F92-9E9A-44B6-B1AC-D5D3E09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7995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C2837A2-1CBF-4261-8400-72B50306E6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3919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13180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knowledgement of Countr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22922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cknowledgement of Country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AB367-DE01-40E9-A368-655F816DA3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327" y="348916"/>
            <a:ext cx="653673" cy="6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928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B7A21B1-08A4-421B-AA52-B0854A5F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8840D4-8AFA-479E-9A68-568C2F1499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37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7055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70140A7-B494-4ADF-8485-E52C7306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4CF964-0D7A-4F66-8FE1-E2E50D870B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969581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86C865E-A068-4FBE-B21E-C9D86195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E794027-C1B1-4CB9-8AFE-582EC29DB3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623457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2768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753531B-D8A9-4B37-924D-FCDE48E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EE53A05-3D7E-4414-B822-57F7C3CD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1862383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4599791-EF19-4673-AA81-5D6FF85F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E07C0E9-CC6F-48B9-A5AB-2914FBDFD3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927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878998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4BC1C-28FA-438D-B02E-F022AA59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0FD63DB-4575-4B45-9A01-C99009246C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4654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735954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C25D5C-75DB-4279-AC00-2D32074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9046FC8-7C55-4C92-84EC-77EF486F4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250978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87384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512198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5BC5410-7E55-4593-BA28-5E8E6B37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AC8508-E60B-446A-8E8E-4CDD0947B7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321364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9691CFB-7E44-4ABC-B663-13EAB9E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8" y="360000"/>
            <a:ext cx="9900251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1B4D21B-6662-499E-B4B3-F33ABC0C0C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48" y="1016704"/>
            <a:ext cx="9900252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636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86268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AU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AU" dirty="0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741BC9-5810-4402-AD5B-2DD451F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60000"/>
            <a:ext cx="990025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6173B19-BDA0-4232-B1D7-D85D6B594E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016704"/>
            <a:ext cx="990025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125962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F2CB1FCA-D1E5-416B-B1F2-710F1C8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324E8E-03E6-4838-9622-D9823630F7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659563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8C2E4-E0FA-4F11-9270-098EDFE8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65DF8EF-3190-4490-9931-2111E9229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668512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970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795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3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941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944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8287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2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8AFF8C-6EAC-4301-9800-49DD3EDD3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-2622931" y="14626"/>
            <a:ext cx="2544960" cy="55399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OPEN IN DESKTOP APP</a:t>
            </a:r>
          </a:p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will enable full functionality of the template.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BACKGROUND/COLOUR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colour from palette 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Format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 dropdown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497C0B-0C24-4334-9150-A2D01FE29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22931" y="1682950"/>
            <a:ext cx="632972" cy="21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3" r:id="rId2"/>
    <p:sldLayoutId id="2147483702" r:id="rId3"/>
    <p:sldLayoutId id="2147483688" r:id="rId4"/>
    <p:sldLayoutId id="2147483705" r:id="rId5"/>
    <p:sldLayoutId id="2147483668" r:id="rId6"/>
    <p:sldLayoutId id="2147483671" r:id="rId7"/>
    <p:sldLayoutId id="2147483706" r:id="rId8"/>
    <p:sldLayoutId id="2147483673" r:id="rId9"/>
    <p:sldLayoutId id="2147483674" r:id="rId10"/>
    <p:sldLayoutId id="2147483707" r:id="rId11"/>
    <p:sldLayoutId id="2147483711" r:id="rId12"/>
    <p:sldLayoutId id="2147483675" r:id="rId13"/>
    <p:sldLayoutId id="2147483712" r:id="rId14"/>
    <p:sldLayoutId id="2147483676" r:id="rId15"/>
    <p:sldLayoutId id="2147483662" r:id="rId16"/>
    <p:sldLayoutId id="2147483690" r:id="rId17"/>
    <p:sldLayoutId id="2147483672" r:id="rId18"/>
    <p:sldLayoutId id="2147483691" r:id="rId19"/>
    <p:sldLayoutId id="2147483677" r:id="rId20"/>
    <p:sldLayoutId id="2147483692" r:id="rId21"/>
    <p:sldLayoutId id="2147483678" r:id="rId22"/>
    <p:sldLayoutId id="2147483710" r:id="rId23"/>
    <p:sldLayoutId id="2147483698" r:id="rId24"/>
    <p:sldLayoutId id="2147483699" r:id="rId25"/>
    <p:sldLayoutId id="2147483689" r:id="rId26"/>
    <p:sldLayoutId id="2147483713" r:id="rId27"/>
    <p:sldLayoutId id="2147483714" r:id="rId28"/>
    <p:sldLayoutId id="2147483664" r:id="rId29"/>
    <p:sldLayoutId id="2147483693" r:id="rId30"/>
    <p:sldLayoutId id="2147483684" r:id="rId31"/>
    <p:sldLayoutId id="2147483694" r:id="rId32"/>
    <p:sldLayoutId id="2147483687" r:id="rId33"/>
    <p:sldLayoutId id="2147483696" r:id="rId34"/>
    <p:sldLayoutId id="2147483680" r:id="rId35"/>
    <p:sldLayoutId id="2147483681" r:id="rId36"/>
    <p:sldLayoutId id="2147483697" r:id="rId37"/>
    <p:sldLayoutId id="2147483709" r:id="rId38"/>
    <p:sldLayoutId id="2147483685" r:id="rId39"/>
    <p:sldLayoutId id="2147483686" r:id="rId40"/>
    <p:sldLayoutId id="2147483665" r:id="rId41"/>
    <p:sldLayoutId id="2147483666" r:id="rId42"/>
    <p:sldLayoutId id="2147483667" r:id="rId43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www.desmos.com/terms?lang=en" TargetMode="External"/><Relationship Id="rId5" Type="http://schemas.openxmlformats.org/officeDocument/2006/relationships/hyperlink" Target="https://www.desmos.com/?lang=en" TargetMode="Externa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www.pngall.com/playing-cards-png/" TargetMode="Externa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s://designbolts.deviantart.com/art/Chips-Packaging-Mock-PSD-Template-26051560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www.desmos.com/terms?lang=en" TargetMode="External"/><Relationship Id="rId5" Type="http://schemas.openxmlformats.org/officeDocument/2006/relationships/hyperlink" Target="https://www.desmos.com/?lang=en" TargetMode="Externa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www.desmos.com/terms?lang=en" TargetMode="External"/><Relationship Id="rId5" Type="http://schemas.openxmlformats.org/officeDocument/2006/relationships/hyperlink" Target="https://www.desmos.com/?lang=en" TargetMode="Externa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BA3B2A6-BFB1-7E9F-3A9E-A94F7B3F2D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A quick guess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80F012C-82F8-CD73-FF8D-288DD57719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Explicit teaching</a:t>
            </a:r>
          </a:p>
        </p:txBody>
      </p:sp>
      <p:sp>
        <p:nvSpPr>
          <p:cNvPr id="2" name="Footer Placeholder 6">
            <a:extLst>
              <a:ext uri="{FF2B5EF4-FFF2-40B4-BE49-F238E27FC236}">
                <a16:creationId xmlns:a16="http://schemas.microsoft.com/office/drawing/2014/main" id="{9A4174B2-8858-6AD8-ED09-24CFE5C66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</p:spPr>
        <p:txBody>
          <a:bodyPr/>
          <a:lstStyle/>
          <a:p>
            <a:r>
              <a:rPr lang="en-US" dirty="0"/>
              <a:t>NSW Department of Education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9813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Your turn – solution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6FA6467F-6F61-2180-292F-5C2A5D08CF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9999" y="1249313"/>
                <a:ext cx="2852433" cy="44406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AU" sz="2800" dirty="0"/>
                  <a:t> of $180 = $150</a:t>
                </a:r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6FA6467F-6F61-2180-292F-5C2A5D08CF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9999" y="1249313"/>
                <a:ext cx="2852433" cy="444060"/>
              </a:xfrm>
              <a:blipFill>
                <a:blip r:embed="rId3"/>
                <a:stretch>
                  <a:fillRect t="-5479" r="-1068" b="-6301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 descr="An image from Desmos of a rectangle divided into 6 equal parts. The rectangle is labelled as being equal to $180. The first part of the rectangle is labelled as being equal to 1 sixth, which is equal to $180 divided by 6 which is equal to $30. The fifth rectangle is labelled as being equal to 5 sixths, which is equal to $30 multiplied by 5 which is equal to $150.">
            <a:extLst>
              <a:ext uri="{FF2B5EF4-FFF2-40B4-BE49-F238E27FC236}">
                <a16:creationId xmlns:a16="http://schemas.microsoft.com/office/drawing/2014/main" id="{1926C0F6-F43A-BC25-1E85-C50400890B34}"/>
              </a:ext>
            </a:extLst>
          </p:cNvPr>
          <p:cNvGrpSpPr/>
          <p:nvPr/>
        </p:nvGrpSpPr>
        <p:grpSpPr>
          <a:xfrm>
            <a:off x="359999" y="2037085"/>
            <a:ext cx="7440282" cy="4160578"/>
            <a:chOff x="359999" y="2037085"/>
            <a:chExt cx="7440282" cy="4160578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B6DECAD-0179-B08E-72E3-4182CAD0E6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9999" y="2037085"/>
              <a:ext cx="6022089" cy="3935226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4240925A-9819-8914-C54E-120E93B73CE2}"/>
                </a:ext>
              </a:extLst>
            </p:cNvPr>
            <p:cNvSpPr txBox="1"/>
            <p:nvPr/>
          </p:nvSpPr>
          <p:spPr>
            <a:xfrm>
              <a:off x="359999" y="5966831"/>
              <a:ext cx="7440282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AU" sz="900" dirty="0"/>
                <a:t>Image created using </a:t>
              </a:r>
              <a:r>
                <a:rPr lang="en-AU" sz="900" u="sng" dirty="0">
                  <a:solidFill>
                    <a:srgbClr val="2F5496"/>
                  </a:solidFill>
                  <a:effectLst/>
                  <a:ea typeface="Calibri" panose="020F0502020204030204" pitchFamily="34" charset="0"/>
                  <a:hlinkClick r:id="rId5" tooltip="https://www.desmos.com/?lang=en"/>
                </a:rPr>
                <a:t>Desmos</a:t>
              </a:r>
              <a:r>
                <a:rPr lang="en-AU" sz="900" dirty="0">
                  <a:effectLst/>
                  <a:ea typeface="Calibri" panose="020F0502020204030204" pitchFamily="34" charset="0"/>
                </a:rPr>
                <a:t> and is licensed under the </a:t>
              </a:r>
              <a:r>
                <a:rPr lang="en-AU" sz="900" u="sng" dirty="0">
                  <a:solidFill>
                    <a:srgbClr val="2F5496"/>
                  </a:solidFill>
                  <a:effectLst/>
                  <a:ea typeface="Calibri" panose="020F0502020204030204" pitchFamily="34" charset="0"/>
                  <a:hlinkClick r:id="rId6" tooltip="https://www.desmos.com/terms?lang=en"/>
                </a:rPr>
                <a:t>Desmos Terms of Service</a:t>
              </a:r>
              <a:r>
                <a:rPr lang="en-AU" sz="900" dirty="0">
                  <a:effectLst/>
                  <a:ea typeface="Calibri" panose="020F0502020204030204" pitchFamily="34" charset="0"/>
                </a:rPr>
                <a:t>.</a:t>
              </a:r>
              <a:endParaRPr lang="en-AU" sz="900" dirty="0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4F9EC6-1B7D-7DED-62C9-837CFF77C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226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Cardcraft</a:t>
            </a:r>
            <a:r>
              <a:rPr lang="en-AU" dirty="0"/>
              <a:t> – fraction frenzy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11">
                <a:extLst>
                  <a:ext uri="{FF2B5EF4-FFF2-40B4-BE49-F238E27FC236}">
                    <a16:creationId xmlns:a16="http://schemas.microsoft.com/office/drawing/2014/main" id="{B8468796-BEAA-5466-75B4-F69DD849A8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160603"/>
                <a:ext cx="7446813" cy="444060"/>
              </a:xfrm>
            </p:spPr>
            <p:txBody>
              <a:bodyPr/>
              <a:lstStyle/>
              <a:p>
                <a:r>
                  <a:rPr lang="en-AU" b="0" dirty="0"/>
                  <a:t>A move with the cards 2, 4 and 7, showing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AU" b="0" i="1" smtClean="0">
                        <a:latin typeface="Cambria Math" panose="02040503050406030204" pitchFamily="18" charset="0"/>
                      </a:rPr>
                      <m:t>×7</m:t>
                    </m:r>
                  </m:oMath>
                </a14:m>
                <a:r>
                  <a:rPr lang="en-AU" dirty="0"/>
                  <a:t>.</a:t>
                </a:r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7" name="Content Placeholder 11">
                <a:extLst>
                  <a:ext uri="{FF2B5EF4-FFF2-40B4-BE49-F238E27FC236}">
                    <a16:creationId xmlns:a16="http://schemas.microsoft.com/office/drawing/2014/main" id="{B8468796-BEAA-5466-75B4-F69DD849A8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160603"/>
                <a:ext cx="7446813" cy="444060"/>
              </a:xfrm>
              <a:blipFill>
                <a:blip r:embed="rId3"/>
                <a:stretch>
                  <a:fillRect l="-2046" t="-5479" b="-1643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An image of three playing cards, arranged to form a fraction multiplied by a whole number. The 2 of diamonds, the 4 of hearts and the 7 of clubs have been arranged to make the calculation 2 quarters multiplied by 7.">
            <a:extLst>
              <a:ext uri="{FF2B5EF4-FFF2-40B4-BE49-F238E27FC236}">
                <a16:creationId xmlns:a16="http://schemas.microsoft.com/office/drawing/2014/main" id="{CF8E66AA-8523-C1D2-740B-ECF612DCB0AF}"/>
              </a:ext>
            </a:extLst>
          </p:cNvPr>
          <p:cNvGrpSpPr/>
          <p:nvPr/>
        </p:nvGrpSpPr>
        <p:grpSpPr>
          <a:xfrm>
            <a:off x="360000" y="1853003"/>
            <a:ext cx="4669746" cy="4644997"/>
            <a:chOff x="360000" y="1853003"/>
            <a:chExt cx="4669746" cy="4644997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5BA6E46-2520-CC14-8A2E-870355514F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0000" y="1853003"/>
              <a:ext cx="4472603" cy="4306839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33B47DC-C67E-F5D9-772E-6D6CD4F37D4F}"/>
                </a:ext>
              </a:extLst>
            </p:cNvPr>
            <p:cNvSpPr txBox="1"/>
            <p:nvPr/>
          </p:nvSpPr>
          <p:spPr>
            <a:xfrm>
              <a:off x="360000" y="6223630"/>
              <a:ext cx="4669746" cy="27437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AU" sz="900" dirty="0">
                  <a:effectLst/>
                  <a:ea typeface="Calibri" panose="020F0502020204030204" pitchFamily="34" charset="0"/>
                </a:rPr>
                <a:t>‘</a:t>
              </a:r>
              <a:r>
                <a:rPr lang="en-AU" sz="900" u="sng" dirty="0">
                  <a:solidFill>
                    <a:srgbClr val="2F5496"/>
                  </a:solidFill>
                  <a:effectLst/>
                  <a:ea typeface="Calibri" panose="020F0502020204030204" pitchFamily="34" charset="0"/>
                  <a:hlinkClick r:id="rId5"/>
                </a:rPr>
                <a:t>Playing Cards PNG Transparent Images</a:t>
              </a:r>
              <a:r>
                <a:rPr lang="en-AU" sz="900" dirty="0">
                  <a:effectLst/>
                  <a:ea typeface="Calibri" panose="020F0502020204030204" pitchFamily="34" charset="0"/>
                </a:rPr>
                <a:t>’ by </a:t>
              </a:r>
              <a:r>
                <a:rPr lang="en-AU" sz="900" dirty="0" err="1">
                  <a:effectLst/>
                  <a:ea typeface="Calibri" panose="020F0502020204030204" pitchFamily="34" charset="0"/>
                </a:rPr>
                <a:t>Rojal</a:t>
              </a:r>
              <a:r>
                <a:rPr lang="en-AU" sz="900" dirty="0">
                  <a:effectLst/>
                  <a:ea typeface="Calibri" panose="020F0502020204030204" pitchFamily="34" charset="0"/>
                </a:rPr>
                <a:t> is licensed under </a:t>
              </a:r>
              <a:r>
                <a:rPr lang="en-AU" sz="900" u="sng" dirty="0">
                  <a:solidFill>
                    <a:srgbClr val="2F5496"/>
                  </a:solidFill>
                  <a:effectLst/>
                  <a:ea typeface="Calibri" panose="020F0502020204030204" pitchFamily="34" charset="0"/>
                  <a:hlinkClick r:id="rId6"/>
                </a:rPr>
                <a:t>CC BY-NC 4.0</a:t>
              </a:r>
              <a:endParaRPr lang="en-AU" sz="900" dirty="0">
                <a:effectLst/>
                <a:ea typeface="Calibri" panose="020F0502020204030204" pitchFamily="34" charset="0"/>
              </a:endParaRP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02C3A1-C164-1CBE-A543-20BA1A6CD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05710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Multi-packs of potato chips</a:t>
            </a:r>
          </a:p>
        </p:txBody>
      </p:sp>
      <p:grpSp>
        <p:nvGrpSpPr>
          <p:cNvPr id="3" name="Group 2" descr="An image of 3 identical multi-packs of potato chips. The 3 packets are labelled A, B and C. A has a description that it contains 6 packets of 32 grams each. B has a description that it contains 8 packets of 21 grams each. C has a description that it contains 14 packets of 11 grams each. ">
            <a:extLst>
              <a:ext uri="{FF2B5EF4-FFF2-40B4-BE49-F238E27FC236}">
                <a16:creationId xmlns:a16="http://schemas.microsoft.com/office/drawing/2014/main" id="{24E7C704-1AF5-E363-E4E6-21ACF35A0E6F}"/>
              </a:ext>
            </a:extLst>
          </p:cNvPr>
          <p:cNvGrpSpPr/>
          <p:nvPr/>
        </p:nvGrpSpPr>
        <p:grpSpPr>
          <a:xfrm>
            <a:off x="360000" y="2250852"/>
            <a:ext cx="8631703" cy="4444920"/>
            <a:chOff x="360000" y="2250852"/>
            <a:chExt cx="8631703" cy="4444920"/>
          </a:xfrm>
        </p:grpSpPr>
        <p:pic>
          <p:nvPicPr>
            <p:cNvPr id="4" name="Picture 3" descr="An image of 3 identical multi-packs of potato chips. The 3 packets are labelled A, B and C. A has a description that it contains 6 packets of 32 grams each. B has a description that it contains 8 packets of 21 grams each. C has a description that it contains 14 packets of 11 grams each. ">
              <a:extLst>
                <a:ext uri="{FF2B5EF4-FFF2-40B4-BE49-F238E27FC236}">
                  <a16:creationId xmlns:a16="http://schemas.microsoft.com/office/drawing/2014/main" id="{D82A8E52-5365-5219-5EA7-17930D1BEA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0000" y="2250852"/>
              <a:ext cx="8631703" cy="4076912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A735974-38A9-21BF-FAB3-7E9379861DBE}"/>
                </a:ext>
              </a:extLst>
            </p:cNvPr>
            <p:cNvSpPr txBox="1"/>
            <p:nvPr/>
          </p:nvSpPr>
          <p:spPr>
            <a:xfrm>
              <a:off x="360000" y="6421081"/>
              <a:ext cx="8563356" cy="2746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spcBef>
                  <a:spcPts val="1200"/>
                </a:spcBef>
              </a:pPr>
              <a:r>
                <a:rPr lang="en-AU" sz="900" dirty="0">
                  <a:effectLst/>
                  <a:ea typeface="Calibri" panose="020F0502020204030204" pitchFamily="34" charset="0"/>
                </a:rPr>
                <a:t>‘</a:t>
              </a:r>
              <a:r>
                <a:rPr lang="en-AU" sz="900" u="sng" dirty="0">
                  <a:solidFill>
                    <a:srgbClr val="2F5496"/>
                  </a:solidFill>
                  <a:effectLst/>
                  <a:ea typeface="Calibri" panose="020F0502020204030204" pitchFamily="34" charset="0"/>
                  <a:hlinkClick r:id="rId4"/>
                </a:rPr>
                <a:t>Chips Packaging Mock PSD Template</a:t>
              </a:r>
              <a:r>
                <a:rPr lang="en-AU" sz="900" dirty="0">
                  <a:effectLst/>
                  <a:ea typeface="Calibri" panose="020F0502020204030204" pitchFamily="34" charset="0"/>
                </a:rPr>
                <a:t>’ by </a:t>
              </a:r>
              <a:r>
                <a:rPr lang="en-AU" sz="900" dirty="0" err="1">
                  <a:effectLst/>
                  <a:ea typeface="Calibri" panose="020F0502020204030204" pitchFamily="34" charset="0"/>
                </a:rPr>
                <a:t>Designbolts</a:t>
              </a:r>
              <a:r>
                <a:rPr lang="en-AU" sz="900" dirty="0">
                  <a:effectLst/>
                  <a:ea typeface="Calibri" panose="020F0502020204030204" pitchFamily="34" charset="0"/>
                </a:rPr>
                <a:t> is licensed under </a:t>
              </a:r>
              <a:r>
                <a:rPr lang="en-AU" sz="900" u="sng" dirty="0">
                  <a:solidFill>
                    <a:srgbClr val="2F5496"/>
                  </a:solidFill>
                  <a:effectLst/>
                  <a:ea typeface="Calibri" panose="020F0502020204030204" pitchFamily="34" charset="0"/>
                  <a:hlinkClick r:id="rId5"/>
                </a:rPr>
                <a:t>CC BY-NC-ND 3.0</a:t>
              </a:r>
              <a:endParaRPr lang="en-AU" sz="900" dirty="0">
                <a:effectLst/>
                <a:ea typeface="Calibri" panose="020F0502020204030204" pitchFamily="34" charset="0"/>
              </a:endParaRPr>
            </a:p>
          </p:txBody>
        </p:sp>
      </p:grp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68A44AC7-9782-6657-A5FA-D540C5CDC9AF}"/>
              </a:ext>
            </a:extLst>
          </p:cNvPr>
          <p:cNvSpPr/>
          <p:nvPr/>
        </p:nvSpPr>
        <p:spPr>
          <a:xfrm>
            <a:off x="7024494" y="905601"/>
            <a:ext cx="2711662" cy="1164167"/>
          </a:xfrm>
          <a:prstGeom prst="wedgeRoundRect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dirty="0"/>
              <a:t>A, B and C are all the same price. 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C16E0E74-6445-0F6A-C3A7-4A6588C8D399}"/>
              </a:ext>
            </a:extLst>
          </p:cNvPr>
          <p:cNvSpPr/>
          <p:nvPr/>
        </p:nvSpPr>
        <p:spPr>
          <a:xfrm>
            <a:off x="9113791" y="3465396"/>
            <a:ext cx="2960974" cy="1647825"/>
          </a:xfrm>
          <a:prstGeom prst="wedgeRoundRectCallout">
            <a:avLst>
              <a:gd name="adj1" fmla="val -57597"/>
              <a:gd name="adj2" fmla="val -21177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dirty="0"/>
              <a:t>Which multi-pack is the best value?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DA046A-5FE5-5EE6-3AAA-BF12610AB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8849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Would you rather? – part 1</a:t>
            </a:r>
          </a:p>
        </p:txBody>
      </p:sp>
      <p:graphicFrame>
        <p:nvGraphicFramePr>
          <p:cNvPr id="10" name="Table 11" descr="A table with 2 columns and 1 row. The first column reads &quot;Share a chocolate bar with one friend.&quot; The second column reads &quot;Share a box of chocolates with 9 friends.&quot;">
            <a:extLst>
              <a:ext uri="{FF2B5EF4-FFF2-40B4-BE49-F238E27FC236}">
                <a16:creationId xmlns:a16="http://schemas.microsoft.com/office/drawing/2014/main" id="{1C69BF89-B5C9-6F14-9B5A-E276189C55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082814"/>
              </p:ext>
            </p:extLst>
          </p:nvPr>
        </p:nvGraphicFramePr>
        <p:xfrm>
          <a:off x="809522" y="1876458"/>
          <a:ext cx="10572956" cy="31050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6478">
                  <a:extLst>
                    <a:ext uri="{9D8B030D-6E8A-4147-A177-3AD203B41FA5}">
                      <a16:colId xmlns:a16="http://schemas.microsoft.com/office/drawing/2014/main" val="4251865765"/>
                    </a:ext>
                  </a:extLst>
                </a:gridCol>
                <a:gridCol w="5286478">
                  <a:extLst>
                    <a:ext uri="{9D8B030D-6E8A-4147-A177-3AD203B41FA5}">
                      <a16:colId xmlns:a16="http://schemas.microsoft.com/office/drawing/2014/main" val="1797358424"/>
                    </a:ext>
                  </a:extLst>
                </a:gridCol>
              </a:tblGrid>
              <a:tr h="3105083">
                <a:tc>
                  <a:txBody>
                    <a:bodyPr/>
                    <a:lstStyle/>
                    <a:p>
                      <a:pPr marL="363538" indent="0" algn="l"/>
                      <a:r>
                        <a:rPr lang="en-AU" sz="5000" dirty="0"/>
                        <a:t>Share a chocolate bar with one friend.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61938" indent="0" algn="l"/>
                      <a:r>
                        <a:rPr lang="en-AU" sz="5000" dirty="0"/>
                        <a:t>Share a box of chocolates with 9 friends.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0424889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10E28C0-E176-C249-C2C4-0457FEA9B1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534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Would you rather? – part 2</a:t>
            </a:r>
          </a:p>
        </p:txBody>
      </p:sp>
      <p:graphicFrame>
        <p:nvGraphicFramePr>
          <p:cNvPr id="10" name="Table 11" descr="A table with 2 columns and 1 row. The first column reads &quot;Win $1000 on your own.&quot; The second column reads &quot;Win $10 000 with 3 friends.&quot;">
            <a:extLst>
              <a:ext uri="{FF2B5EF4-FFF2-40B4-BE49-F238E27FC236}">
                <a16:creationId xmlns:a16="http://schemas.microsoft.com/office/drawing/2014/main" id="{1C69BF89-B5C9-6F14-9B5A-E276189C55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620589"/>
              </p:ext>
            </p:extLst>
          </p:nvPr>
        </p:nvGraphicFramePr>
        <p:xfrm>
          <a:off x="809522" y="1876458"/>
          <a:ext cx="10572956" cy="31050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6478">
                  <a:extLst>
                    <a:ext uri="{9D8B030D-6E8A-4147-A177-3AD203B41FA5}">
                      <a16:colId xmlns:a16="http://schemas.microsoft.com/office/drawing/2014/main" val="4251865765"/>
                    </a:ext>
                  </a:extLst>
                </a:gridCol>
                <a:gridCol w="5286478">
                  <a:extLst>
                    <a:ext uri="{9D8B030D-6E8A-4147-A177-3AD203B41FA5}">
                      <a16:colId xmlns:a16="http://schemas.microsoft.com/office/drawing/2014/main" val="1797358424"/>
                    </a:ext>
                  </a:extLst>
                </a:gridCol>
              </a:tblGrid>
              <a:tr h="3105083">
                <a:tc>
                  <a:txBody>
                    <a:bodyPr/>
                    <a:lstStyle/>
                    <a:p>
                      <a:pPr marL="536575" indent="0" algn="l"/>
                      <a:r>
                        <a:rPr lang="en-AU" sz="5000" dirty="0"/>
                        <a:t>Win $1000 on your own.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36575" indent="0" algn="l"/>
                      <a:r>
                        <a:rPr lang="en-AU" sz="5000" dirty="0"/>
                        <a:t>Win $10 000 with 3 friends.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0424889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3C2C9FC-FE1E-E51E-13C7-A37C9237B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9002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Would you rather? – part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11" descr="A table with 2 columns and 1 row. The first column reads &quot;Have one regular slice of round cake.&quot; The second column reads &quot;Have 1 1/2 fun size chocolate bars.&quot;">
                <a:extLst>
                  <a:ext uri="{FF2B5EF4-FFF2-40B4-BE49-F238E27FC236}">
                    <a16:creationId xmlns:a16="http://schemas.microsoft.com/office/drawing/2014/main" id="{1C69BF89-B5C9-6F14-9B5A-E276189C556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99532962"/>
                  </p:ext>
                </p:extLst>
              </p:nvPr>
            </p:nvGraphicFramePr>
            <p:xfrm>
              <a:off x="809522" y="1876458"/>
              <a:ext cx="10572956" cy="310508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286478">
                      <a:extLst>
                        <a:ext uri="{9D8B030D-6E8A-4147-A177-3AD203B41FA5}">
                          <a16:colId xmlns:a16="http://schemas.microsoft.com/office/drawing/2014/main" val="4251865765"/>
                        </a:ext>
                      </a:extLst>
                    </a:gridCol>
                    <a:gridCol w="5286478">
                      <a:extLst>
                        <a:ext uri="{9D8B030D-6E8A-4147-A177-3AD203B41FA5}">
                          <a16:colId xmlns:a16="http://schemas.microsoft.com/office/drawing/2014/main" val="1797358424"/>
                        </a:ext>
                      </a:extLst>
                    </a:gridCol>
                  </a:tblGrid>
                  <a:tr h="3105083">
                    <a:tc>
                      <a:txBody>
                        <a:bodyPr/>
                        <a:lstStyle/>
                        <a:p>
                          <a:pPr marL="363538" indent="0" algn="l"/>
                          <a:r>
                            <a:rPr lang="en-AU" sz="5000" dirty="0"/>
                            <a:t>Have one regular slice of round cake.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87313" indent="0" algn="l"/>
                          <a:r>
                            <a:rPr lang="en-AU" sz="5000" dirty="0"/>
                            <a:t>Have </a:t>
                          </a:r>
                          <a14:m>
                            <m:oMath xmlns:m="http://schemas.openxmlformats.org/officeDocument/2006/math">
                              <m:r>
                                <a:rPr lang="en-AU" sz="50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en-AU" sz="5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5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U" sz="5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AU" sz="5000" dirty="0"/>
                            <a:t> fun size chocolate</a:t>
                          </a:r>
                          <a:r>
                            <a:rPr lang="en-AU" sz="5000" baseline="0" dirty="0"/>
                            <a:t> bars.</a:t>
                          </a:r>
                          <a:endParaRPr lang="en-AU" sz="5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004248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11" descr="A table with 2 columns and 1 row. The first column reads &quot;Have one regular slice of round cake.&quot; The second column reads &quot;Have 1 1/2 fun size chocolate bars.&quot;">
                <a:extLst>
                  <a:ext uri="{FF2B5EF4-FFF2-40B4-BE49-F238E27FC236}">
                    <a16:creationId xmlns:a16="http://schemas.microsoft.com/office/drawing/2014/main" id="{1C69BF89-B5C9-6F14-9B5A-E276189C556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99532962"/>
                  </p:ext>
                </p:extLst>
              </p:nvPr>
            </p:nvGraphicFramePr>
            <p:xfrm>
              <a:off x="809522" y="1876458"/>
              <a:ext cx="10572956" cy="310508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286478">
                      <a:extLst>
                        <a:ext uri="{9D8B030D-6E8A-4147-A177-3AD203B41FA5}">
                          <a16:colId xmlns:a16="http://schemas.microsoft.com/office/drawing/2014/main" val="4251865765"/>
                        </a:ext>
                      </a:extLst>
                    </a:gridCol>
                    <a:gridCol w="5286478">
                      <a:extLst>
                        <a:ext uri="{9D8B030D-6E8A-4147-A177-3AD203B41FA5}">
                          <a16:colId xmlns:a16="http://schemas.microsoft.com/office/drawing/2014/main" val="1797358424"/>
                        </a:ext>
                      </a:extLst>
                    </a:gridCol>
                  </a:tblGrid>
                  <a:tr h="3105083">
                    <a:tc>
                      <a:txBody>
                        <a:bodyPr/>
                        <a:lstStyle/>
                        <a:p>
                          <a:pPr marL="363538" indent="0" algn="l"/>
                          <a:r>
                            <a:rPr lang="en-AU" sz="5000" dirty="0"/>
                            <a:t>Have one regular slice of round cake.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115" t="-196" r="-230" b="-3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0042488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DCED69-224B-5BBA-8F0D-792BCE1682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75680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Would you rather? – part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Table 11" descr="A table with 2 columns and 1 row. The first column reads &quot;Share a lottery ticket with 9 friends that costs $10, with a 1/1000 chance of winning $1 000 000&quot; The second column reads &quot;Flip a coin where you win $1000 if it shows heads and lose $5 if it shows tails.&quot;">
                <a:extLst>
                  <a:ext uri="{FF2B5EF4-FFF2-40B4-BE49-F238E27FC236}">
                    <a16:creationId xmlns:a16="http://schemas.microsoft.com/office/drawing/2014/main" id="{1C69BF89-B5C9-6F14-9B5A-E276189C556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5302357"/>
                  </p:ext>
                </p:extLst>
              </p:nvPr>
            </p:nvGraphicFramePr>
            <p:xfrm>
              <a:off x="809522" y="1731772"/>
              <a:ext cx="10572956" cy="339445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286478">
                      <a:extLst>
                        <a:ext uri="{9D8B030D-6E8A-4147-A177-3AD203B41FA5}">
                          <a16:colId xmlns:a16="http://schemas.microsoft.com/office/drawing/2014/main" val="4251865765"/>
                        </a:ext>
                      </a:extLst>
                    </a:gridCol>
                    <a:gridCol w="5286478">
                      <a:extLst>
                        <a:ext uri="{9D8B030D-6E8A-4147-A177-3AD203B41FA5}">
                          <a16:colId xmlns:a16="http://schemas.microsoft.com/office/drawing/2014/main" val="1797358424"/>
                        </a:ext>
                      </a:extLst>
                    </a:gridCol>
                  </a:tblGrid>
                  <a:tr h="3105083">
                    <a:tc>
                      <a:txBody>
                        <a:bodyPr/>
                        <a:lstStyle/>
                        <a:p>
                          <a:pPr marL="179388" indent="0" algn="l"/>
                          <a:r>
                            <a:rPr lang="en-AU" sz="4000" dirty="0"/>
                            <a:t>Share a lottery ticket with 9 friends that costs $10, with a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AU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4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U" sz="4000" b="0" i="1" smtClean="0">
                                      <a:latin typeface="Cambria Math" panose="02040503050406030204" pitchFamily="18" charset="0"/>
                                    </a:rPr>
                                    <m:t>1000</m:t>
                                  </m:r>
                                </m:den>
                              </m:f>
                            </m:oMath>
                          </a14:m>
                          <a:r>
                            <a:rPr lang="en-AU" sz="4000" dirty="0"/>
                            <a:t> chance of winning $1</a:t>
                          </a:r>
                          <a:r>
                            <a:rPr lang="en-AU" sz="4000" baseline="0" dirty="0"/>
                            <a:t> 000 000</a:t>
                          </a:r>
                          <a:endParaRPr lang="en-AU" sz="4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87313" indent="0" algn="l"/>
                          <a:r>
                            <a:rPr lang="en-AU" sz="4000" dirty="0"/>
                            <a:t>Flip a coin where you win $1000 if it shows heads and lose $5 if it shows tails.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0042488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Table 11" descr="A table with 2 columns and 1 row. The first column reads &quot;Share a lottery ticket with 9 friends that costs $10, with a 1/1000 chance of winning $1 000 000&quot; The second column reads &quot;Flip a coin where you win $1000 if it shows heads and lose $5 if it shows tails.&quot;">
                <a:extLst>
                  <a:ext uri="{FF2B5EF4-FFF2-40B4-BE49-F238E27FC236}">
                    <a16:creationId xmlns:a16="http://schemas.microsoft.com/office/drawing/2014/main" id="{1C69BF89-B5C9-6F14-9B5A-E276189C556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5302357"/>
                  </p:ext>
                </p:extLst>
              </p:nvPr>
            </p:nvGraphicFramePr>
            <p:xfrm>
              <a:off x="809522" y="1731772"/>
              <a:ext cx="10572956" cy="339445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286478">
                      <a:extLst>
                        <a:ext uri="{9D8B030D-6E8A-4147-A177-3AD203B41FA5}">
                          <a16:colId xmlns:a16="http://schemas.microsoft.com/office/drawing/2014/main" val="4251865765"/>
                        </a:ext>
                      </a:extLst>
                    </a:gridCol>
                    <a:gridCol w="5286478">
                      <a:extLst>
                        <a:ext uri="{9D8B030D-6E8A-4147-A177-3AD203B41FA5}">
                          <a16:colId xmlns:a16="http://schemas.microsoft.com/office/drawing/2014/main" val="1797358424"/>
                        </a:ext>
                      </a:extLst>
                    </a:gridCol>
                  </a:tblGrid>
                  <a:tr h="33944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15" t="-3232" r="-100230" b="-77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87313" indent="0" algn="l"/>
                          <a:r>
                            <a:rPr lang="en-AU" sz="4000" dirty="0"/>
                            <a:t>Flip a coin where you win $1000 if it shows heads and lose $5 if it shows tails.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0042488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A5B58B-2365-0740-B562-C63452A4E8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55536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Fractions of quantities 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11">
                <a:extLst>
                  <a:ext uri="{FF2B5EF4-FFF2-40B4-BE49-F238E27FC236}">
                    <a16:creationId xmlns:a16="http://schemas.microsoft.com/office/drawing/2014/main" id="{5981070D-80E9-C78D-09FA-662E935A759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1417591"/>
                <a:ext cx="1803097" cy="680748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f>
                      <m:fPr>
                        <m:ctrlPr>
                          <a:rPr lang="en-AU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sz="280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AU" sz="2800" dirty="0"/>
                  <a:t> </a:t>
                </a:r>
                <a:r>
                  <a:rPr lang="en-AU" dirty="0"/>
                  <a:t>of $250</a:t>
                </a:r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9" name="Content Placeholder 11">
                <a:extLst>
                  <a:ext uri="{FF2B5EF4-FFF2-40B4-BE49-F238E27FC236}">
                    <a16:creationId xmlns:a16="http://schemas.microsoft.com/office/drawing/2014/main" id="{5981070D-80E9-C78D-09FA-662E935A7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417591"/>
                <a:ext cx="1803097" cy="6807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 descr="An image from Desmos of a rectangle divided into 5 equal parts. The rectangle is labelled as being equal to $250. The first part of the rectangle is labelled as being equal to 1 fifth, which is equal to $250 divided by 5 which is equal to $50. The second rectangle is labelled as being equal to 2 fifths, which is equal to $50 multiplied by 2 which is equal to $100.">
            <a:extLst>
              <a:ext uri="{FF2B5EF4-FFF2-40B4-BE49-F238E27FC236}">
                <a16:creationId xmlns:a16="http://schemas.microsoft.com/office/drawing/2014/main" id="{4D24E40E-F584-6C77-B1EF-647F5A492C79}"/>
              </a:ext>
            </a:extLst>
          </p:cNvPr>
          <p:cNvGrpSpPr/>
          <p:nvPr/>
        </p:nvGrpSpPr>
        <p:grpSpPr>
          <a:xfrm>
            <a:off x="356700" y="2212274"/>
            <a:ext cx="7440282" cy="3645395"/>
            <a:chOff x="356700" y="2212274"/>
            <a:chExt cx="7440282" cy="364539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0AF04FF-38B9-670B-40FD-F4C081E427A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0000" y="2212274"/>
              <a:ext cx="4950369" cy="3416044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8EF3693-7BBF-4E26-7641-BEBC02C7331D}"/>
                </a:ext>
              </a:extLst>
            </p:cNvPr>
            <p:cNvSpPr txBox="1"/>
            <p:nvPr/>
          </p:nvSpPr>
          <p:spPr>
            <a:xfrm>
              <a:off x="356700" y="5626837"/>
              <a:ext cx="7440282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AU" sz="900" dirty="0"/>
                <a:t>Image created using </a:t>
              </a:r>
              <a:r>
                <a:rPr lang="en-AU" sz="900" u="sng" dirty="0">
                  <a:solidFill>
                    <a:srgbClr val="2F5496"/>
                  </a:solidFill>
                  <a:effectLst/>
                  <a:ea typeface="Calibri" panose="020F0502020204030204" pitchFamily="34" charset="0"/>
                  <a:hlinkClick r:id="rId5" tooltip="https://www.desmos.com/?lang=en"/>
                </a:rPr>
                <a:t>Desmos</a:t>
              </a:r>
              <a:r>
                <a:rPr lang="en-AU" sz="900" dirty="0">
                  <a:effectLst/>
                  <a:ea typeface="Calibri" panose="020F0502020204030204" pitchFamily="34" charset="0"/>
                </a:rPr>
                <a:t> and is licensed under the </a:t>
              </a:r>
              <a:r>
                <a:rPr lang="en-AU" sz="900" u="sng" dirty="0">
                  <a:solidFill>
                    <a:srgbClr val="2F5496"/>
                  </a:solidFill>
                  <a:effectLst/>
                  <a:ea typeface="Calibri" panose="020F0502020204030204" pitchFamily="34" charset="0"/>
                  <a:hlinkClick r:id="rId6" tooltip="https://www.desmos.com/terms?lang=en"/>
                </a:rPr>
                <a:t>Desmos Terms of Service</a:t>
              </a:r>
              <a:r>
                <a:rPr lang="en-AU" sz="900" dirty="0">
                  <a:effectLst/>
                  <a:ea typeface="Calibri" panose="020F0502020204030204" pitchFamily="34" charset="0"/>
                </a:rPr>
                <a:t>.</a:t>
              </a:r>
              <a:endParaRPr lang="en-AU" sz="9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11">
                <a:extLst>
                  <a:ext uri="{FF2B5EF4-FFF2-40B4-BE49-F238E27FC236}">
                    <a16:creationId xmlns:a16="http://schemas.microsoft.com/office/drawing/2014/main" id="{A6AFA2C0-83D4-4419-4514-5361F66898E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89497" y="6015252"/>
                <a:ext cx="2206219" cy="680748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f>
                      <m:fPr>
                        <m:ctrlPr>
                          <a:rPr lang="en-AU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sz="280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AU" dirty="0"/>
                  <a:t> of $250 = $100</a:t>
                </a:r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10" name="Content Placeholder 11">
                <a:extLst>
                  <a:ext uri="{FF2B5EF4-FFF2-40B4-BE49-F238E27FC236}">
                    <a16:creationId xmlns:a16="http://schemas.microsoft.com/office/drawing/2014/main" id="{A6AFA2C0-83D4-4419-4514-5361F66898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497" y="6015252"/>
                <a:ext cx="2206219" cy="680748"/>
              </a:xfrm>
              <a:prstGeom prst="rect">
                <a:avLst/>
              </a:prstGeom>
              <a:blipFill>
                <a:blip r:embed="rId7"/>
                <a:stretch>
                  <a:fillRect l="-27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447ED7-DFE0-4039-E4E5-FB9F94198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9025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Using zero pairs 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26C14CD6-724C-969D-D63C-29A8ED0996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417591"/>
                <a:ext cx="1803097" cy="68074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AU" sz="2800" dirty="0"/>
                  <a:t> </a:t>
                </a:r>
                <a:r>
                  <a:rPr lang="en-AU" dirty="0"/>
                  <a:t>of $250</a:t>
                </a:r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26C14CD6-724C-969D-D63C-29A8ED0996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417591"/>
                <a:ext cx="1803097" cy="680748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 descr="An image from Desmos of a rectangle divided into 5 equal parts. The rectangle is labelled as being equal to $250. The first part of the rectangle is labelled as being equal to 1 fifth, which is equal to $250 divided by 5 which is equal to $50. The second rectangle is labelled as being equal to 2 fifths, which is equal to $50 multiplied by 2 which is equal to $100.">
            <a:extLst>
              <a:ext uri="{FF2B5EF4-FFF2-40B4-BE49-F238E27FC236}">
                <a16:creationId xmlns:a16="http://schemas.microsoft.com/office/drawing/2014/main" id="{54A541F7-7018-CC4A-5497-9F214D7DFD2A}"/>
              </a:ext>
            </a:extLst>
          </p:cNvPr>
          <p:cNvGrpSpPr/>
          <p:nvPr/>
        </p:nvGrpSpPr>
        <p:grpSpPr>
          <a:xfrm>
            <a:off x="356700" y="2212274"/>
            <a:ext cx="7440282" cy="3645395"/>
            <a:chOff x="356700" y="2212274"/>
            <a:chExt cx="7440282" cy="3645395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F22397E2-339D-CEAA-C67C-12F44D0A45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0000" y="2212274"/>
              <a:ext cx="4950369" cy="3416044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A7183B44-C899-716A-32C7-E911F532E94E}"/>
                </a:ext>
              </a:extLst>
            </p:cNvPr>
            <p:cNvSpPr txBox="1"/>
            <p:nvPr/>
          </p:nvSpPr>
          <p:spPr>
            <a:xfrm>
              <a:off x="356700" y="5626837"/>
              <a:ext cx="7440282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AU" sz="900" dirty="0"/>
                <a:t>Image created using </a:t>
              </a:r>
              <a:r>
                <a:rPr lang="en-AU" sz="900" u="sng" dirty="0">
                  <a:solidFill>
                    <a:srgbClr val="2F5496"/>
                  </a:solidFill>
                  <a:effectLst/>
                  <a:ea typeface="Calibri" panose="020F0502020204030204" pitchFamily="34" charset="0"/>
                  <a:hlinkClick r:id="rId5" tooltip="https://www.desmos.com/?lang=en"/>
                </a:rPr>
                <a:t>Desmos</a:t>
              </a:r>
              <a:r>
                <a:rPr lang="en-AU" sz="900" dirty="0">
                  <a:effectLst/>
                  <a:ea typeface="Calibri" panose="020F0502020204030204" pitchFamily="34" charset="0"/>
                </a:rPr>
                <a:t> and is licensed under the </a:t>
              </a:r>
              <a:r>
                <a:rPr lang="en-AU" sz="900" u="sng" dirty="0">
                  <a:solidFill>
                    <a:srgbClr val="2F5496"/>
                  </a:solidFill>
                  <a:effectLst/>
                  <a:ea typeface="Calibri" panose="020F0502020204030204" pitchFamily="34" charset="0"/>
                  <a:hlinkClick r:id="rId6" tooltip="https://www.desmos.com/terms?lang=en"/>
                </a:rPr>
                <a:t>Desmos Terms of Service</a:t>
              </a:r>
              <a:r>
                <a:rPr lang="en-AU" sz="900" dirty="0">
                  <a:effectLst/>
                  <a:ea typeface="Calibri" panose="020F0502020204030204" pitchFamily="34" charset="0"/>
                </a:rPr>
                <a:t>.</a:t>
              </a:r>
              <a:endParaRPr lang="en-AU" sz="9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11">
                <a:extLst>
                  <a:ext uri="{FF2B5EF4-FFF2-40B4-BE49-F238E27FC236}">
                    <a16:creationId xmlns:a16="http://schemas.microsoft.com/office/drawing/2014/main" id="{29F1530C-78D6-3BB8-5B84-AE88C93CF5E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89497" y="6015252"/>
                <a:ext cx="2206219" cy="680748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f>
                      <m:fPr>
                        <m:ctrlPr>
                          <a:rPr lang="en-AU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sz="280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AU" dirty="0"/>
                  <a:t> of $250 = $100</a:t>
                </a:r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7" name="Content Placeholder 11">
                <a:extLst>
                  <a:ext uri="{FF2B5EF4-FFF2-40B4-BE49-F238E27FC236}">
                    <a16:creationId xmlns:a16="http://schemas.microsoft.com/office/drawing/2014/main" id="{29F1530C-78D6-3BB8-5B84-AE88C93CF5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497" y="6015252"/>
                <a:ext cx="2206219" cy="680748"/>
              </a:xfrm>
              <a:prstGeom prst="rect">
                <a:avLst/>
              </a:prstGeom>
              <a:blipFill>
                <a:blip r:embed="rId7"/>
                <a:stretch>
                  <a:fillRect l="-27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340EBB94-4379-C445-C829-249AB0036406}"/>
              </a:ext>
            </a:extLst>
          </p:cNvPr>
          <p:cNvSpPr/>
          <p:nvPr/>
        </p:nvSpPr>
        <p:spPr>
          <a:xfrm>
            <a:off x="3781559" y="1757965"/>
            <a:ext cx="2960974" cy="1082187"/>
          </a:xfrm>
          <a:prstGeom prst="wedgeRoundRectCallout">
            <a:avLst>
              <a:gd name="adj1" fmla="val -79869"/>
              <a:gd name="adj2" fmla="val 20841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4625"/>
            <a:r>
              <a:rPr lang="en-AU" dirty="0"/>
              <a:t>How do we know to divide by 5?</a:t>
            </a:r>
          </a:p>
        </p:txBody>
      </p:sp>
      <p:sp>
        <p:nvSpPr>
          <p:cNvPr id="19" name="Speech Bubble: Rectangle with Corners Rounded 18">
            <a:extLst>
              <a:ext uri="{FF2B5EF4-FFF2-40B4-BE49-F238E27FC236}">
                <a16:creationId xmlns:a16="http://schemas.microsoft.com/office/drawing/2014/main" id="{9BE37E1C-2975-E5A0-B9E2-E8F0E2CA0142}"/>
              </a:ext>
            </a:extLst>
          </p:cNvPr>
          <p:cNvSpPr/>
          <p:nvPr/>
        </p:nvSpPr>
        <p:spPr>
          <a:xfrm>
            <a:off x="6546710" y="2976763"/>
            <a:ext cx="3553190" cy="1256731"/>
          </a:xfrm>
          <a:prstGeom prst="wedgeRoundRectCallout">
            <a:avLst>
              <a:gd name="adj1" fmla="val -96649"/>
              <a:gd name="adj2" fmla="val -17521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87313"/>
            <a:r>
              <a:rPr lang="en-AU" dirty="0"/>
              <a:t>What does the entire rectangle represent?</a:t>
            </a:r>
          </a:p>
        </p:txBody>
      </p:sp>
      <p:sp>
        <p:nvSpPr>
          <p:cNvPr id="18" name="Speech Bubble: Rectangle with Corners Rounded 17">
            <a:extLst>
              <a:ext uri="{FF2B5EF4-FFF2-40B4-BE49-F238E27FC236}">
                <a16:creationId xmlns:a16="http://schemas.microsoft.com/office/drawing/2014/main" id="{238C6E91-F171-AF7E-AF3D-3E0A8B587B48}"/>
              </a:ext>
            </a:extLst>
          </p:cNvPr>
          <p:cNvSpPr/>
          <p:nvPr/>
        </p:nvSpPr>
        <p:spPr>
          <a:xfrm>
            <a:off x="6546710" y="4732203"/>
            <a:ext cx="3553190" cy="1444264"/>
          </a:xfrm>
          <a:prstGeom prst="wedgeRoundRectCallout">
            <a:avLst>
              <a:gd name="adj1" fmla="val -108249"/>
              <a:gd name="adj2" fmla="val -62115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4625"/>
            <a:r>
              <a:rPr lang="en-AU" dirty="0"/>
              <a:t>What do you know about the remainder of $250?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62E2A0-1D08-886A-30EF-DDEE565E43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0133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Your turn 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Question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1803097" cy="44406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AU" sz="2800" dirty="0"/>
                  <a:t> of $180</a:t>
                </a:r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1803097" cy="444060"/>
              </a:xfrm>
              <a:blipFill>
                <a:blip r:embed="rId2"/>
                <a:stretch>
                  <a:fillRect t="-5479" b="-6301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0EFCC77-FD29-B577-7B0D-4025421BF3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5335859"/>
      </p:ext>
    </p:extLst>
  </p:cSld>
  <p:clrMapOvr>
    <a:masterClrMapping/>
  </p:clrMapOvr>
</p:sld>
</file>

<file path=ppt/theme/theme1.xml><?xml version="1.0" encoding="utf-8"?>
<a:theme xmlns:a="http://schemas.openxmlformats.org/drawingml/2006/main" name="NSWG Corporate">
  <a:themeElements>
    <a:clrScheme name="Custom 1">
      <a:dk1>
        <a:srgbClr val="22272B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146CFD"/>
      </a:hlink>
      <a:folHlink>
        <a:srgbClr val="146CFD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urriculum-reform-7-10-syllabus-sws-december-2022.potx  -  Read-Only" id="{4B7518B7-7928-4400-889E-427E9DE28E01}" vid="{F7238460-63C4-40E6-AE58-06ED0ED9CA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432</Words>
  <Application>Microsoft Office PowerPoint</Application>
  <PresentationFormat>Widescreen</PresentationFormat>
  <Paragraphs>67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Public Sans Light</vt:lpstr>
      <vt:lpstr>Public Sans</vt:lpstr>
      <vt:lpstr>Times New Roman</vt:lpstr>
      <vt:lpstr>Cambria Math</vt:lpstr>
      <vt:lpstr>Arial</vt:lpstr>
      <vt:lpstr>NSWG Corporate</vt:lpstr>
      <vt:lpstr>A quick guess</vt:lpstr>
      <vt:lpstr>Multi-packs of potato chips</vt:lpstr>
      <vt:lpstr>Would you rather? – part 1</vt:lpstr>
      <vt:lpstr>Would you rather? – part 2</vt:lpstr>
      <vt:lpstr>Would you rather? – part 3</vt:lpstr>
      <vt:lpstr>Would you rather? – part 4</vt:lpstr>
      <vt:lpstr>Fractions of quantities </vt:lpstr>
      <vt:lpstr>Using zero pairs </vt:lpstr>
      <vt:lpstr>Your turn </vt:lpstr>
      <vt:lpstr>Your turn – solution 1</vt:lpstr>
      <vt:lpstr>Cardcraft – fraction frenzy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quick guess</dc:title>
  <dc:creator>NSW Department of Education</dc:creator>
  <dcterms:created xsi:type="dcterms:W3CDTF">2023-09-11T23:23:16Z</dcterms:created>
  <dcterms:modified xsi:type="dcterms:W3CDTF">2023-09-11T23:23:48Z</dcterms:modified>
</cp:coreProperties>
</file>