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8" r:id="rId2"/>
    <p:sldId id="26452" r:id="rId3"/>
    <p:sldId id="26453" r:id="rId4"/>
    <p:sldId id="26456" r:id="rId5"/>
    <p:sldId id="283" r:id="rId6"/>
    <p:sldId id="26457" r:id="rId7"/>
    <p:sldId id="26458" r:id="rId8"/>
    <p:sldId id="26424" r:id="rId9"/>
    <p:sldId id="26427" r:id="rId10"/>
    <p:sldId id="26425" r:id="rId11"/>
    <p:sldId id="26430" r:id="rId12"/>
    <p:sldId id="26429" r:id="rId13"/>
    <p:sldId id="26431" r:id="rId14"/>
    <p:sldId id="26432" r:id="rId15"/>
    <p:sldId id="26434" r:id="rId16"/>
    <p:sldId id="26433" r:id="rId17"/>
    <p:sldId id="26435" r:id="rId18"/>
    <p:sldId id="26436" r:id="rId19"/>
    <p:sldId id="26438" r:id="rId20"/>
    <p:sldId id="26441" r:id="rId21"/>
  </p:sldIdLst>
  <p:sldSz cx="12192000" cy="6858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Public Sans" panose="020B0604020202020204" charset="0"/>
      <p:regular r:id="rId25"/>
      <p:bold r:id="rId26"/>
      <p:italic r:id="rId27"/>
      <p:boldItalic r:id="rId28"/>
    </p:embeddedFont>
    <p:embeddedFont>
      <p:font typeface="Public Sans Light" panose="020B0604020202020204" charset="0"/>
      <p:regular r:id="rId29"/>
      <p:italic r:id="rId30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96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  <p15:guide id="4" orient="horz" pos="26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146CFD"/>
    <a:srgbClr val="0070C0"/>
    <a:srgbClr val="CBEDFD"/>
    <a:srgbClr val="00296C"/>
    <a:srgbClr val="002664"/>
    <a:srgbClr val="0046B8"/>
    <a:srgbClr val="FFFFFF"/>
    <a:srgbClr val="F6ACB6"/>
    <a:srgbClr val="63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40" autoAdjust="0"/>
  </p:normalViewPr>
  <p:slideViewPr>
    <p:cSldViewPr snapToGrid="0">
      <p:cViewPr varScale="1">
        <p:scale>
          <a:sx n="84" d="100"/>
          <a:sy n="84" d="100"/>
        </p:scale>
        <p:origin x="876" y="45"/>
      </p:cViewPr>
      <p:guideLst>
        <p:guide orient="horz" pos="2160"/>
        <p:guide pos="3296"/>
        <p:guide orient="horz" pos="822"/>
        <p:guide orient="horz" pos="268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F5A19-4E20-4EDB-9EC8-DF02AC748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4FC2-E151-470D-9291-01D2A5A6D3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4B7B-ADA4-42BE-A113-1D67CA67812F}" type="datetimeFigureOut">
              <a:rPr lang="en-AU" smtClean="0">
                <a:latin typeface="Public Sans" pitchFamily="2" charset="0"/>
              </a:rPr>
              <a:t>12/09/2023</a:t>
            </a:fld>
            <a:endParaRPr lang="en-AU" dirty="0">
              <a:latin typeface="Public Sans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7DE46-ED0B-49F3-8199-C129451A4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A6684-5527-4DB9-88B5-C4F66FB5F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8501-5769-46EC-B8B9-363B75FA9999}" type="slidenum">
              <a:rPr lang="en-AU" smtClean="0">
                <a:latin typeface="Public Sans" pitchFamily="2" charset="0"/>
              </a:rPr>
              <a:t>‹#›</a:t>
            </a:fld>
            <a:endParaRPr lang="en-AU" dirty="0"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93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EC6F825C-382E-4C1A-82AB-BCE4AFD21ABE}" type="datetimeFigureOut">
              <a:rPr lang="en-AU" smtClean="0"/>
              <a:pPr/>
              <a:t>12/09/2023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B07158C4-A119-4B78-9DE8-A50001BC31DC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10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243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36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4384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_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343602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343602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D048189-D626-F31B-A3F0-9BF80BDF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3240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2_Image">
    <p:bg>
      <p:bgPr>
        <a:solidFill>
          <a:srgbClr val="002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343602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343602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D048189-D626-F31B-A3F0-9BF80BDF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7EB2D-0002-4493-AE06-E07C29922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50" y="360000"/>
            <a:ext cx="678225" cy="7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1"/>
            <a:ext cx="10080000" cy="548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6" name="Table Placeholder 9">
            <a:extLst>
              <a:ext uri="{FF2B5EF4-FFF2-40B4-BE49-F238E27FC236}">
                <a16:creationId xmlns:a16="http://schemas.microsoft.com/office/drawing/2014/main" id="{41FBA3B0-0275-0235-9CEA-C5CEA00EBD48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60362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5" name="Table Placeholder 9">
            <a:extLst>
              <a:ext uri="{FF2B5EF4-FFF2-40B4-BE49-F238E27FC236}">
                <a16:creationId xmlns:a16="http://schemas.microsoft.com/office/drawing/2014/main" id="{3A833504-810D-E90D-EEAD-6FD03511C6AA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7" name="Table Placeholder 9">
            <a:extLst>
              <a:ext uri="{FF2B5EF4-FFF2-40B4-BE49-F238E27FC236}">
                <a16:creationId xmlns:a16="http://schemas.microsoft.com/office/drawing/2014/main" id="{45BE7F48-2F3F-5684-3640-86C10E7CF41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28000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77C0E-B1B9-7F5F-3A8D-575B8D4B55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879F4BE-E182-4B87-821C-1C8EF66674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6517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1"/>
            <a:ext cx="10080000" cy="54870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6" name="Table Placeholder 9">
            <a:extLst>
              <a:ext uri="{FF2B5EF4-FFF2-40B4-BE49-F238E27FC236}">
                <a16:creationId xmlns:a16="http://schemas.microsoft.com/office/drawing/2014/main" id="{41FBA3B0-0275-0235-9CEA-C5CEA00EBD48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60362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5" name="Table Placeholder 9">
            <a:extLst>
              <a:ext uri="{FF2B5EF4-FFF2-40B4-BE49-F238E27FC236}">
                <a16:creationId xmlns:a16="http://schemas.microsoft.com/office/drawing/2014/main" id="{3A833504-810D-E90D-EEAD-6FD03511C6AA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7" name="Table Placeholder 9">
            <a:extLst>
              <a:ext uri="{FF2B5EF4-FFF2-40B4-BE49-F238E27FC236}">
                <a16:creationId xmlns:a16="http://schemas.microsoft.com/office/drawing/2014/main" id="{45BE7F48-2F3F-5684-3640-86C10E7CF41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28000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77C0E-B1B9-7F5F-3A8D-575B8D4B55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D0BD54-7D0B-4891-A21E-B22F9DA5CC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79446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2" name="Table Placeholder 9">
            <a:extLst>
              <a:ext uri="{FF2B5EF4-FFF2-40B4-BE49-F238E27FC236}">
                <a16:creationId xmlns:a16="http://schemas.microsoft.com/office/drawing/2014/main" id="{92BD0FCE-0804-4AAE-615C-566A4F2FAFE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A8057-F61F-CB11-BD7F-686904EB0E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8C0AB9A-5EB0-4C01-AB6A-268E21FF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7511D4D-B7CF-4565-A769-9BC0C0A0A2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05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36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620000"/>
            <a:ext cx="11484000" cy="4536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C68106-4483-643D-2F20-EDD5AEDB9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AACF727-AE7E-47EA-8835-DCF4CB035E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7CB3A0F-511B-451A-8458-A90B8C25F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454035-2B61-4AA5-B92D-AE7B4F8DA6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9711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DA8821-872D-DA98-FD86-2667B05FA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245FC77-E959-4B3D-936D-71858DF4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618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4530E4-39F1-41F1-B2DC-30ACB1CA59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10216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8372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3CD5AEC-C258-42AE-85FE-5BEE6B15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6A8778F-1369-47FD-AB66-0F42629BE0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23972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F677D244-6A00-4BD3-ACE8-5EC2A13C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01DC35-DB3A-4874-A68A-8636093233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80728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9994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box and 2 Column Content box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800225"/>
            <a:ext cx="4680000" cy="449977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1800225"/>
            <a:ext cx="6624000" cy="4499774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0FCAAA-70E2-4960-89F7-E534C412D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916A36C-ED56-48CD-A0DE-B0EE6F84BB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1086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7997" cy="4140000"/>
          </a:xfrm>
        </p:spPr>
        <p:txBody>
          <a:bodyPr>
            <a:noAutofit/>
          </a:bodyPr>
          <a:lstStyle>
            <a:lvl1pPr>
              <a:defRPr sz="3600">
                <a:solidFill>
                  <a:srgbClr val="146CFD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6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934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E143F9-7EC0-4AAA-8FBE-0E958CF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39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DFE73-8EDC-49F9-98CE-69EE49E536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00675" y="1800000"/>
            <a:ext cx="6407150" cy="453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67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5E2CE7-BAAF-4A0F-BCDC-D1B8B984B0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363" y="1800001"/>
            <a:ext cx="6588125" cy="45357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E72A7D1-A5EB-4D09-AD47-B0A275B7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588488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B9D695-CA75-41BE-8E93-58026D854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48336"/>
            <a:ext cx="6588125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64663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88B2F92-9E9A-44B6-B1AC-D5D3E091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6587995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C2837A2-1CBF-4261-8400-72B50306E6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48336"/>
            <a:ext cx="6588125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39195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1318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knowledgement of Countr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2292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knowledgement of Country">
    <p:bg>
      <p:bgPr>
        <a:solidFill>
          <a:srgbClr val="002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AB367-DE01-40E9-A368-655F816DA3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327" y="348916"/>
            <a:ext cx="653673" cy="6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2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9BCDB-A0CC-B54C-ECE2-9EFE4F58B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B7A21B1-08A4-421B-AA52-B0854A5F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8840D4-8AFA-479E-9A68-568C2F1499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50888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41F1C-5173-8DB5-B1C6-8E93B9C8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-5532"/>
            <a:ext cx="12192001" cy="2220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1648741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293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205288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385288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2385288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2673288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2205288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2385288"/>
            <a:ext cx="2772000" cy="287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042575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059119"/>
            <a:ext cx="630000" cy="684882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E3745DC-AC8E-A131-2A57-EFBCFFD5C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924000"/>
            <a:ext cx="12192000" cy="2934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05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70140A7-B494-4ADF-8485-E52C7306B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94CF964-0D7A-4F66-8FE1-E2E50D870B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69581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B6C8A-6222-B0CE-D530-EA6C14EF2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86C865E-A068-4FBE-B21E-C9D86195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E794027-C1B1-4CB9-8AFE-582EC29DB3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623457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16276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lower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9750"/>
            <a:ext cx="5616000" cy="4310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9750"/>
            <a:ext cx="5616000" cy="4310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753531B-D8A9-4B37-924D-FCDE48E2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EE53A05-3D7E-4414-B822-57F7C3CD67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86238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4599791-EF19-4673-AA81-5D6FF85F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E07C0E9-CC6F-48B9-A5AB-2914FBDFD3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89275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8789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 box with three column text box and image box_no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FF4BC1C-28FA-438D-B02E-F022AA59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273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0FD63DB-4575-4B45-9A01-C99009246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46545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73595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48000"/>
            <a:ext cx="5976000" cy="4680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48000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000" y="1728000"/>
            <a:ext cx="5688000" cy="900000"/>
          </a:xfrm>
        </p:spPr>
        <p:txBody>
          <a:bodyPr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1999"/>
            <a:ext cx="5688000" cy="324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28000"/>
            <a:ext cx="56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6E195-08D8-B578-8FC3-04019FAB28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FC25D5C-75DB-4279-AC00-2D320745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9046FC8-7C55-4C92-84EC-77EF486F47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25097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59998"/>
            <a:ext cx="2520000" cy="5976002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976000"/>
          </a:xfrm>
        </p:spPr>
        <p:txBody>
          <a:bodyPr numCol="1" spcCol="180000"/>
          <a:lstStyle>
            <a:lvl1pPr>
              <a:defRPr sz="3600">
                <a:solidFill>
                  <a:schemeClr val="accent1"/>
                </a:solidFill>
              </a:defRPr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8738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4B69FB63-5913-44B0-9BCA-4B6E66CE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8" y="360000"/>
            <a:ext cx="10260002" cy="522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905C52-CF4B-447B-B93D-A86FD20940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51219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5BC5410-7E55-4593-BA28-5E8E6B37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AC8508-E60B-446A-8E8E-4CDD0947B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16704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32136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937FAD-09C4-B9AC-E0F8-D88B1E980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60721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6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7999"/>
            <a:ext cx="4715997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3924000"/>
            <a:ext cx="4715996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8" y="6048000"/>
            <a:ext cx="4716000" cy="288000"/>
          </a:xfrm>
        </p:spPr>
        <p:txBody>
          <a:bodyPr anchor="b" anchorCtr="0"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6739-5371-B762-58B3-DA849DE6A7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9691CFB-7E44-4ABC-B663-13EAB9E1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8" y="360000"/>
            <a:ext cx="9900251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1B4D21B-6662-499E-B4B3-F33ABC0C0C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1016704"/>
            <a:ext cx="9900252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636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8626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96714-DAB5-89E1-9A49-F9D9F3DE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47999"/>
            <a:ext cx="7560000" cy="3888000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AU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544000"/>
            <a:ext cx="7560000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28000" y="3276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08000" y="3276000"/>
            <a:ext cx="2736000" cy="2159999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AU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8000" y="5544000"/>
            <a:ext cx="273599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38D5-1269-AD49-5ECE-E3F740C2007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741BC9-5810-4402-AD5B-2DD451F8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60000"/>
            <a:ext cx="990025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6173B19-BDA0-4232-B1D7-D85D6B594E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9750" y="1016704"/>
            <a:ext cx="990025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12596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AADAD-B302-2C54-28BE-DE627A15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0920B-AC4B-0EAF-B89F-B7D590469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2CB1FCA-D1E5-416B-B1F2-710F1C82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4324E8E-03E6-4838-9622-D9823630F7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050888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8C2E4-E0FA-4F11-9270-098EDFE8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54560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5DF8EF-3190-4490-9931-2111E92293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982520"/>
            <a:ext cx="10080000" cy="310015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795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941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944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8287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20000"/>
            <a:ext cx="1148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4000" y="651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-2622931" y="14626"/>
            <a:ext cx="254496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IN DESKTOP APP</a:t>
            </a:r>
          </a:p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will enable full functionality of the template.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2931" y="1682950"/>
            <a:ext cx="632972" cy="2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702" r:id="rId3"/>
    <p:sldLayoutId id="2147483688" r:id="rId4"/>
    <p:sldLayoutId id="2147483705" r:id="rId5"/>
    <p:sldLayoutId id="2147483668" r:id="rId6"/>
    <p:sldLayoutId id="2147483671" r:id="rId7"/>
    <p:sldLayoutId id="2147483706" r:id="rId8"/>
    <p:sldLayoutId id="2147483673" r:id="rId9"/>
    <p:sldLayoutId id="2147483674" r:id="rId10"/>
    <p:sldLayoutId id="2147483707" r:id="rId11"/>
    <p:sldLayoutId id="2147483711" r:id="rId12"/>
    <p:sldLayoutId id="2147483675" r:id="rId13"/>
    <p:sldLayoutId id="2147483712" r:id="rId14"/>
    <p:sldLayoutId id="2147483676" r:id="rId15"/>
    <p:sldLayoutId id="2147483662" r:id="rId16"/>
    <p:sldLayoutId id="2147483690" r:id="rId17"/>
    <p:sldLayoutId id="2147483672" r:id="rId18"/>
    <p:sldLayoutId id="2147483691" r:id="rId19"/>
    <p:sldLayoutId id="2147483677" r:id="rId20"/>
    <p:sldLayoutId id="2147483692" r:id="rId21"/>
    <p:sldLayoutId id="2147483678" r:id="rId22"/>
    <p:sldLayoutId id="2147483710" r:id="rId23"/>
    <p:sldLayoutId id="2147483698" r:id="rId24"/>
    <p:sldLayoutId id="2147483699" r:id="rId25"/>
    <p:sldLayoutId id="2147483689" r:id="rId26"/>
    <p:sldLayoutId id="2147483713" r:id="rId27"/>
    <p:sldLayoutId id="2147483714" r:id="rId28"/>
    <p:sldLayoutId id="2147483664" r:id="rId29"/>
    <p:sldLayoutId id="2147483693" r:id="rId30"/>
    <p:sldLayoutId id="2147483684" r:id="rId31"/>
    <p:sldLayoutId id="2147483694" r:id="rId32"/>
    <p:sldLayoutId id="2147483687" r:id="rId33"/>
    <p:sldLayoutId id="2147483696" r:id="rId34"/>
    <p:sldLayoutId id="2147483680" r:id="rId35"/>
    <p:sldLayoutId id="2147483681" r:id="rId36"/>
    <p:sldLayoutId id="2147483697" r:id="rId37"/>
    <p:sldLayoutId id="2147483709" r:id="rId38"/>
    <p:sldLayoutId id="2147483685" r:id="rId39"/>
    <p:sldLayoutId id="2147483686" r:id="rId40"/>
    <p:sldLayoutId id="2147483665" r:id="rId41"/>
    <p:sldLayoutId id="2147483666" r:id="rId42"/>
    <p:sldLayoutId id="2147483667" r:id="rId4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umber7cloud/52624924268/in/album-7217772030520096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creativecommons.org/licenses/by/2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lickr.com/photos/number7cloud/52624924268/in/album-72177720305200960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7" Type="http://schemas.microsoft.com/office/2007/relationships/hdphoto" Target="../media/hdphoto1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BA3B2A6-BFB1-7E9F-3A9E-A94F7B3F2D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80F012C-82F8-CD73-FF8D-288DD57719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Launch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52552D-EFFA-5A9C-656E-67E0E798C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NSW Department of Education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9813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6B6817-D6DB-0F34-7871-49BB336C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Factor trees: Your turn 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FFDBB-8096-C1ED-9B51-B60E24EB9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708D99-B2DC-8B3C-E1B1-1DE95C7DC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Use a factor tree to write the number 180 as a product of its prime factors, in index form.</a:t>
            </a:r>
          </a:p>
          <a:p>
            <a:endParaRPr lang="en-AU" dirty="0"/>
          </a:p>
        </p:txBody>
      </p:sp>
      <p:pic>
        <p:nvPicPr>
          <p:cNvPr id="11" name="Picture 10" descr="An image of a factor tree. The factor tree show 180 branching out to 2 times 90, then 90 branching out to 3 times 30, the 30 branching out to 3 times 10 and the 10 branching out to 2 times 5.">
            <a:extLst>
              <a:ext uri="{FF2B5EF4-FFF2-40B4-BE49-F238E27FC236}">
                <a16:creationId xmlns:a16="http://schemas.microsoft.com/office/drawing/2014/main" id="{5338E7CB-CE39-368F-3265-AD366742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93" y="2071709"/>
            <a:ext cx="2352027" cy="4430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4E5964-91DD-09E0-76AB-C4DA16C58D90}"/>
                  </a:ext>
                </a:extLst>
              </p:cNvPr>
              <p:cNvSpPr txBox="1"/>
              <p:nvPr/>
            </p:nvSpPr>
            <p:spPr>
              <a:xfrm>
                <a:off x="6035921" y="2314491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=2×2×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4E5964-91DD-09E0-76AB-C4DA16C58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921" y="2314491"/>
                <a:ext cx="386412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5ABADE-E70D-0456-2363-A4E4F42492C5}"/>
                  </a:ext>
                </a:extLst>
              </p:cNvPr>
              <p:cNvSpPr txBox="1"/>
              <p:nvPr/>
            </p:nvSpPr>
            <p:spPr>
              <a:xfrm>
                <a:off x="6035921" y="3409092"/>
                <a:ext cx="3864125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5ABADE-E70D-0456-2363-A4E4F4249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921" y="3409092"/>
                <a:ext cx="3864125" cy="4070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A1FF3-3AD8-27BE-2A59-B54B4D39C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53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8513FF-4D55-A3FA-3CD0-128E210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Square roots (1)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966D5-FE70-010E-E6E3-0678E0C696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20000"/>
                <a:ext cx="3671087" cy="424826"/>
              </a:xfrm>
            </p:spPr>
            <p:txBody>
              <a:bodyPr/>
              <a:lstStyle/>
              <a:p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196</m:t>
                        </m:r>
                      </m:e>
                    </m:rad>
                  </m:oMath>
                </a14:m>
                <a:r>
                  <a:rPr lang="en-AU" dirty="0"/>
                  <a:t>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20000"/>
                <a:ext cx="3671087" cy="424826"/>
              </a:xfrm>
              <a:blipFill>
                <a:blip r:embed="rId2"/>
                <a:stretch>
                  <a:fillRect l="-4153" t="-13043" r="-1661" b="-144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n image of a factor tree. The factor tree show 196 branching out to 2 times 98, then 98 branching out to 2 times 49 and 49 branching out to 7 times 7.">
            <a:extLst>
              <a:ext uri="{FF2B5EF4-FFF2-40B4-BE49-F238E27FC236}">
                <a16:creationId xmlns:a16="http://schemas.microsoft.com/office/drawing/2014/main" id="{33F0CFD9-4864-D7F8-352A-BBCE340A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1" y="2368838"/>
            <a:ext cx="2333625" cy="3895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6874F7-52A9-34EF-D01A-71C720391681}"/>
                  </a:ext>
                </a:extLst>
              </p:cNvPr>
              <p:cNvSpPr txBox="1"/>
              <p:nvPr/>
            </p:nvSpPr>
            <p:spPr>
              <a:xfrm>
                <a:off x="6096000" y="2368838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=2×2×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6874F7-52A9-34EF-D01A-71C720391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368838"/>
                <a:ext cx="386412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7DBB46-96A8-EC4E-3503-41CEA701038B}"/>
                  </a:ext>
                </a:extLst>
              </p:cNvPr>
              <p:cNvSpPr txBox="1"/>
              <p:nvPr/>
            </p:nvSpPr>
            <p:spPr>
              <a:xfrm>
                <a:off x="6096000" y="3211147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7)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7)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7DBB46-96A8-EC4E-3503-41CEA7010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211147"/>
                <a:ext cx="3864125" cy="400110"/>
              </a:xfrm>
              <a:prstGeom prst="rect">
                <a:avLst/>
              </a:prstGeom>
              <a:blipFill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0E0609-9EAF-E784-9BE0-567E610F595A}"/>
                  </a:ext>
                </a:extLst>
              </p:cNvPr>
              <p:cNvSpPr txBox="1"/>
              <p:nvPr/>
            </p:nvSpPr>
            <p:spPr>
              <a:xfrm>
                <a:off x="6096000" y="4053456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0E0609-9EAF-E784-9BE0-567E610F5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053456"/>
                <a:ext cx="386412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BFE3C-13A6-B508-B109-321FAE2379BB}"/>
                  </a:ext>
                </a:extLst>
              </p:cNvPr>
              <p:cNvSpPr txBox="1"/>
              <p:nvPr/>
            </p:nvSpPr>
            <p:spPr>
              <a:xfrm>
                <a:off x="6096000" y="4895765"/>
                <a:ext cx="3864125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BFE3C-13A6-B508-B109-321FAE237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895765"/>
                <a:ext cx="3864125" cy="407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ACD0F2-C57F-3A65-2D3F-3FF5F5C7ED1F}"/>
                  </a:ext>
                </a:extLst>
              </p:cNvPr>
              <p:cNvSpPr txBox="1"/>
              <p:nvPr/>
            </p:nvSpPr>
            <p:spPr>
              <a:xfrm>
                <a:off x="6096000" y="5746408"/>
                <a:ext cx="3864125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196</m:t>
                          </m:r>
                        </m:e>
                      </m:rad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ACD0F2-C57F-3A65-2D3F-3FF5F5C7E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746408"/>
                <a:ext cx="3864125" cy="4364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CA1A5-41D9-CF9D-D70F-1ED8E1D0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568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8513FF-4D55-A3FA-3CD0-128E210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Square roots (2)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966D5-FE70-010E-E6E3-0678E0C696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 – self explanation prompts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20000"/>
                <a:ext cx="11484000" cy="436402"/>
              </a:xfrm>
            </p:spPr>
            <p:txBody>
              <a:bodyPr/>
              <a:lstStyle/>
              <a:p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196</m:t>
                        </m:r>
                      </m:e>
                    </m:rad>
                  </m:oMath>
                </a14:m>
                <a:r>
                  <a:rPr lang="en-AU" dirty="0"/>
                  <a:t>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20000"/>
                <a:ext cx="11484000" cy="436402"/>
              </a:xfrm>
              <a:blipFill>
                <a:blip r:embed="rId2"/>
                <a:stretch>
                  <a:fillRect l="-1327" t="-12676" b="-1126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n image of a factor tree. The factor tree show 196 branching out to 2 times 98, then 98 branching out to 2 times 49 and 49 branching out to 7 times 7.">
            <a:extLst>
              <a:ext uri="{FF2B5EF4-FFF2-40B4-BE49-F238E27FC236}">
                <a16:creationId xmlns:a16="http://schemas.microsoft.com/office/drawing/2014/main" id="{05C48171-C941-53CC-5107-D332EDC6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1" y="2368838"/>
            <a:ext cx="2333625" cy="3895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032DEE-4833-1990-4B57-F8585930B77D}"/>
                  </a:ext>
                </a:extLst>
              </p:cNvPr>
              <p:cNvSpPr txBox="1"/>
              <p:nvPr/>
            </p:nvSpPr>
            <p:spPr>
              <a:xfrm>
                <a:off x="6096000" y="2368838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=2×2×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A032DEE-4833-1990-4B57-F8585930B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368838"/>
                <a:ext cx="386412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FFCBDE-188E-D2B4-0F1F-9553E8A656E6}"/>
                  </a:ext>
                </a:extLst>
              </p:cNvPr>
              <p:cNvSpPr txBox="1"/>
              <p:nvPr/>
            </p:nvSpPr>
            <p:spPr>
              <a:xfrm>
                <a:off x="6096000" y="3211147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7)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7)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FFCBDE-188E-D2B4-0F1F-9553E8A6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211147"/>
                <a:ext cx="3864125" cy="400110"/>
              </a:xfrm>
              <a:prstGeom prst="rect">
                <a:avLst/>
              </a:prstGeom>
              <a:blipFill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Oval 16" descr="A call-out box pointing to the 2nd equation, 'Why have the numbers been grouped?'">
            <a:extLst>
              <a:ext uri="{FF2B5EF4-FFF2-40B4-BE49-F238E27FC236}">
                <a16:creationId xmlns:a16="http://schemas.microsoft.com/office/drawing/2014/main" id="{52D98F9D-0C8C-0CA3-4F54-B79D5E078048}"/>
              </a:ext>
            </a:extLst>
          </p:cNvPr>
          <p:cNvSpPr/>
          <p:nvPr/>
        </p:nvSpPr>
        <p:spPr>
          <a:xfrm>
            <a:off x="9369778" y="2383867"/>
            <a:ext cx="2562234" cy="2350669"/>
          </a:xfrm>
          <a:prstGeom prst="wedgeEllipseCallout">
            <a:avLst>
              <a:gd name="adj1" fmla="val -67233"/>
              <a:gd name="adj2" fmla="val -34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en-AU" sz="2000" dirty="0"/>
              <a:t>Why have the numbers been grouped?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F5AEAF-EA34-DDE7-DEF7-B6B3C78EBB51}"/>
                  </a:ext>
                </a:extLst>
              </p:cNvPr>
              <p:cNvSpPr txBox="1"/>
              <p:nvPr/>
            </p:nvSpPr>
            <p:spPr>
              <a:xfrm>
                <a:off x="6096000" y="4053456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F5AEAF-EA34-DDE7-DEF7-B6B3C78EB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053456"/>
                <a:ext cx="386412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5EFC9E-48EB-54B7-F12D-EE6D2B3A45CD}"/>
                  </a:ext>
                </a:extLst>
              </p:cNvPr>
              <p:cNvSpPr txBox="1"/>
              <p:nvPr/>
            </p:nvSpPr>
            <p:spPr>
              <a:xfrm>
                <a:off x="6096000" y="4895765"/>
                <a:ext cx="3864125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5EFC9E-48EB-54B7-F12D-EE6D2B3A4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895765"/>
                <a:ext cx="3864125" cy="407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F3AB9A-740C-1A75-F1ED-6464A5C5936D}"/>
                  </a:ext>
                </a:extLst>
              </p:cNvPr>
              <p:cNvSpPr txBox="1"/>
              <p:nvPr/>
            </p:nvSpPr>
            <p:spPr>
              <a:xfrm>
                <a:off x="6096000" y="5746408"/>
                <a:ext cx="3864125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196</m:t>
                          </m:r>
                        </m:e>
                      </m:rad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F3AB9A-740C-1A75-F1ED-6464A5C59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746408"/>
                <a:ext cx="3864125" cy="4364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peech Bubble: Oval 15" descr="A call-out box pointing to the 5th equation to the 3 dots. 'Why is this symbol used here?'">
            <a:extLst>
              <a:ext uri="{FF2B5EF4-FFF2-40B4-BE49-F238E27FC236}">
                <a16:creationId xmlns:a16="http://schemas.microsoft.com/office/drawing/2014/main" id="{39762C24-39CD-D401-5211-D680B5C61425}"/>
              </a:ext>
            </a:extLst>
          </p:cNvPr>
          <p:cNvSpPr/>
          <p:nvPr/>
        </p:nvSpPr>
        <p:spPr>
          <a:xfrm>
            <a:off x="3586338" y="4316700"/>
            <a:ext cx="2222028" cy="1520789"/>
          </a:xfrm>
          <a:prstGeom prst="wedgeEllipseCallout">
            <a:avLst>
              <a:gd name="adj1" fmla="val 56151"/>
              <a:gd name="adj2" fmla="val 56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en-AU" sz="2000" dirty="0"/>
              <a:t>Why is this symbol used here?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CA1A5-41D9-CF9D-D70F-1ED8E1D0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790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8513FF-4D55-A3FA-3CD0-128E210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Perfect square: Your turn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966D5-FE70-010E-E6E3-0678E0C696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225</m:t>
                        </m:r>
                      </m:e>
                    </m:rad>
                  </m:oMath>
                </a14:m>
                <a:r>
                  <a:rPr lang="en-AU" dirty="0"/>
                  <a:t>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7" t="-10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n image of a factor tree. The factor tree show 225 branching out to 5 times 45, then 45 branching out to 5 times 9 and 9 branching out to 3 times 3.">
            <a:extLst>
              <a:ext uri="{FF2B5EF4-FFF2-40B4-BE49-F238E27FC236}">
                <a16:creationId xmlns:a16="http://schemas.microsoft.com/office/drawing/2014/main" id="{548573E5-6B02-FC69-4780-82C467EF8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0" y="2368800"/>
            <a:ext cx="2286000" cy="4019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CA1A5-41D9-CF9D-D70F-1ED8E1D0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651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8513FF-4D55-A3FA-3CD0-128E210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Perfect square: Your turn 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966D5-FE70-010E-E6E3-0678E0C696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20000"/>
                <a:ext cx="11484000" cy="518155"/>
              </a:xfrm>
            </p:spPr>
            <p:txBody>
              <a:bodyPr/>
              <a:lstStyle/>
              <a:p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225</m:t>
                        </m:r>
                      </m:e>
                    </m:rad>
                  </m:oMath>
                </a14:m>
                <a:r>
                  <a:rPr lang="en-AU" dirty="0"/>
                  <a:t>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C02A37A-1BE0-F18A-DAB4-27E6CA00D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20000"/>
                <a:ext cx="11484000" cy="518155"/>
              </a:xfrm>
              <a:blipFill>
                <a:blip r:embed="rId2"/>
                <a:stretch>
                  <a:fillRect l="-1327" t="-941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n image of a factor tree. The factor tree show 225 branching out to 5 times 45, then 45 branching out to 5 times 9 and 9 branching out to 3 times 3.">
            <a:extLst>
              <a:ext uri="{FF2B5EF4-FFF2-40B4-BE49-F238E27FC236}">
                <a16:creationId xmlns:a16="http://schemas.microsoft.com/office/drawing/2014/main" id="{8660B9D2-015D-EEFA-D6CD-2B9C861D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0" y="2368800"/>
            <a:ext cx="2286000" cy="4019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2F1519-8138-63C2-BF42-4D42F8A1D55E}"/>
                  </a:ext>
                </a:extLst>
              </p:cNvPr>
              <p:cNvSpPr txBox="1"/>
              <p:nvPr/>
            </p:nvSpPr>
            <p:spPr>
              <a:xfrm>
                <a:off x="5157443" y="2368800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225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2F1519-8138-63C2-BF42-4D42F8A1D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443" y="2368800"/>
                <a:ext cx="386412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C2A482-6F8A-6164-4892-625D64E2A957}"/>
                  </a:ext>
                </a:extLst>
              </p:cNvPr>
              <p:cNvSpPr txBox="1"/>
              <p:nvPr/>
            </p:nvSpPr>
            <p:spPr>
              <a:xfrm>
                <a:off x="5157443" y="3261269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225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5)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5)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C2A482-6F8A-6164-4892-625D64E2A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443" y="3261269"/>
                <a:ext cx="3864125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00C94E-A7FC-3BB5-DC2E-A54E054AF913}"/>
                  </a:ext>
                </a:extLst>
              </p:cNvPr>
              <p:cNvSpPr txBox="1"/>
              <p:nvPr/>
            </p:nvSpPr>
            <p:spPr>
              <a:xfrm>
                <a:off x="5157443" y="4153738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225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00C94E-A7FC-3BB5-DC2E-A54E054AF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443" y="4153738"/>
                <a:ext cx="386412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1CF78A-864A-EBE7-9357-6448C78E0A4E}"/>
                  </a:ext>
                </a:extLst>
              </p:cNvPr>
              <p:cNvSpPr txBox="1"/>
              <p:nvPr/>
            </p:nvSpPr>
            <p:spPr>
              <a:xfrm>
                <a:off x="5157443" y="5046207"/>
                <a:ext cx="3864125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225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1CF78A-864A-EBE7-9357-6448C78E0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443" y="5046207"/>
                <a:ext cx="3864125" cy="407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E07372-47F7-18A8-2900-6D838FD42854}"/>
                  </a:ext>
                </a:extLst>
              </p:cNvPr>
              <p:cNvSpPr txBox="1"/>
              <p:nvPr/>
            </p:nvSpPr>
            <p:spPr>
              <a:xfrm>
                <a:off x="5157443" y="5945665"/>
                <a:ext cx="3864125" cy="442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225</m:t>
                          </m:r>
                        </m:e>
                      </m:rad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E07372-47F7-18A8-2900-6D838FD42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443" y="5945665"/>
                <a:ext cx="3864125" cy="4426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ACA1A5-41D9-CF9D-D70F-1ED8E1D0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593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E9FEF-69CF-D908-5AB9-18B4C223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Cubic numbers (1)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A57AE-F6EF-21A1-4742-6C02CBD04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20000"/>
                <a:ext cx="3774118" cy="461665"/>
              </a:xfrm>
              <a:noFill/>
            </p:spPr>
            <p:txBody>
              <a:bodyPr wrap="square">
                <a:noAutofit/>
              </a:bodyPr>
              <a:lstStyle/>
              <a:p>
                <a:pPr defTabSz="609585"/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AU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AU">
                            <a:latin typeface="Cambria Math" panose="02040503050406030204" pitchFamily="18" charset="0"/>
                          </a:rPr>
                          <m:t>216</m:t>
                        </m:r>
                      </m:e>
                    </m:rad>
                  </m:oMath>
                </a14:m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20000"/>
                <a:ext cx="3774118" cy="461665"/>
              </a:xfrm>
              <a:blipFill>
                <a:blip r:embed="rId2"/>
                <a:stretch>
                  <a:fillRect l="-4039" t="-12000" b="-5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n image of a factor tree. The factor tree show 216 branching out to 2 times 108, then 108 branching out to 2 times 54, 54 branching out to 6 times 9, 6 branching out to 2 times 3 and 9 branching out to 3 times 3.">
            <a:extLst>
              <a:ext uri="{FF2B5EF4-FFF2-40B4-BE49-F238E27FC236}">
                <a16:creationId xmlns:a16="http://schemas.microsoft.com/office/drawing/2014/main" id="{F125C340-DFA7-FBF0-B324-FBCB63BB0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4" y="2070000"/>
            <a:ext cx="2536983" cy="44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8F3D72-0471-1984-50AE-DCCABFFEC771}"/>
                  </a:ext>
                </a:extLst>
              </p:cNvPr>
              <p:cNvSpPr txBox="1"/>
              <p:nvPr/>
            </p:nvSpPr>
            <p:spPr>
              <a:xfrm>
                <a:off x="5165133" y="2349500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216=2×2×2×3×3×3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8F3D72-0471-1984-50AE-DCCABFFEC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2349500"/>
                <a:ext cx="386412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4CB664-7701-CEE4-0445-BB7748D51ED6}"/>
                  </a:ext>
                </a:extLst>
              </p:cNvPr>
              <p:cNvSpPr txBox="1"/>
              <p:nvPr/>
            </p:nvSpPr>
            <p:spPr>
              <a:xfrm>
                <a:off x="5165133" y="3275777"/>
                <a:ext cx="47060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216=(2×3)×(2×3)×(2×3)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4CB664-7701-CEE4-0445-BB7748D51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3275777"/>
                <a:ext cx="4706046" cy="400110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A1790C-AE18-FCF8-9BDF-8AF48F020274}"/>
                  </a:ext>
                </a:extLst>
              </p:cNvPr>
              <p:cNvSpPr txBox="1"/>
              <p:nvPr/>
            </p:nvSpPr>
            <p:spPr>
              <a:xfrm>
                <a:off x="5165133" y="4202054"/>
                <a:ext cx="47060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216=6×6×6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A1790C-AE18-FCF8-9BDF-8AF48F020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4202054"/>
                <a:ext cx="470604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B0A03A-A27B-1A25-3827-14916B1F5163}"/>
                  </a:ext>
                </a:extLst>
              </p:cNvPr>
              <p:cNvSpPr txBox="1"/>
              <p:nvPr/>
            </p:nvSpPr>
            <p:spPr>
              <a:xfrm>
                <a:off x="5165133" y="5128331"/>
                <a:ext cx="1256434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AU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B0A03A-A27B-1A25-3827-14916B1F5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5128331"/>
                <a:ext cx="1256434" cy="407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2B29A1-7772-7FAD-282F-F905085C7048}"/>
                  </a:ext>
                </a:extLst>
              </p:cNvPr>
              <p:cNvSpPr txBox="1"/>
              <p:nvPr/>
            </p:nvSpPr>
            <p:spPr>
              <a:xfrm>
                <a:off x="5165133" y="6061598"/>
                <a:ext cx="4706046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∴</m:t>
                      </m:r>
                      <m:rad>
                        <m:ra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AU">
                              <a:latin typeface="Cambria Math" panose="02040503050406030204" pitchFamily="18" charset="0"/>
                            </a:rPr>
                            <m:t>216</m:t>
                          </m:r>
                        </m:e>
                      </m:rad>
                      <m:r>
                        <a:rPr lang="en-AU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2B29A1-7772-7FAD-282F-F905085C7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6061598"/>
                <a:ext cx="4706046" cy="4364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C862A-2023-AB8F-FE6A-27B36024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7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E9FEF-69CF-D908-5AB9-18B4C223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Cubic numbers (2)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A57AE-F6EF-21A1-4742-6C02CBD04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 – self explanation prompts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20000"/>
                <a:ext cx="3986620" cy="407099"/>
              </a:xfrm>
            </p:spPr>
            <p:txBody>
              <a:bodyPr/>
              <a:lstStyle/>
              <a:p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A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216</m:t>
                        </m:r>
                      </m:e>
                    </m:rad>
                  </m:oMath>
                </a14:m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20000"/>
                <a:ext cx="3986620" cy="407099"/>
              </a:xfrm>
              <a:blipFill>
                <a:blip r:embed="rId2"/>
                <a:stretch>
                  <a:fillRect l="-3823" t="-13433" b="-1791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n image of a factor tree. The factor tree show 216 branching out to 2 times 108, then 108 branching out to 2 times 54, 54 branching out to 6 times 9, 6 branching out to 2 times 3 and 9 branching out to 3 times 3.">
            <a:extLst>
              <a:ext uri="{FF2B5EF4-FFF2-40B4-BE49-F238E27FC236}">
                <a16:creationId xmlns:a16="http://schemas.microsoft.com/office/drawing/2014/main" id="{F125C340-DFA7-FBF0-B324-FBCB63BB0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4" y="2070000"/>
            <a:ext cx="2588339" cy="453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890DDC-123D-18F0-FDC8-329BFC3ACE4D}"/>
                  </a:ext>
                </a:extLst>
              </p:cNvPr>
              <p:cNvSpPr txBox="1"/>
              <p:nvPr/>
            </p:nvSpPr>
            <p:spPr>
              <a:xfrm>
                <a:off x="5165133" y="2349500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216=2×2×2×3×3×3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890DDC-123D-18F0-FDC8-329BFC3AC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2349500"/>
                <a:ext cx="386412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A8AEA5-0097-DC13-D8A1-C351B723D5E2}"/>
                  </a:ext>
                </a:extLst>
              </p:cNvPr>
              <p:cNvSpPr txBox="1"/>
              <p:nvPr/>
            </p:nvSpPr>
            <p:spPr>
              <a:xfrm>
                <a:off x="5165133" y="3275777"/>
                <a:ext cx="47060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216=(2×3)×(2×3)×(2×3)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A8AEA5-0097-DC13-D8A1-C351B723D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3275777"/>
                <a:ext cx="4706046" cy="400110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488BC58-E361-B411-FD94-0EAD44184D6B}"/>
              </a:ext>
            </a:extLst>
          </p:cNvPr>
          <p:cNvSpPr/>
          <p:nvPr/>
        </p:nvSpPr>
        <p:spPr>
          <a:xfrm>
            <a:off x="8864590" y="1573803"/>
            <a:ext cx="2967410" cy="1512225"/>
          </a:xfrm>
          <a:prstGeom prst="wedgeEllipseCallout">
            <a:avLst>
              <a:gd name="adj1" fmla="val -44394"/>
              <a:gd name="adj2" fmla="val 709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en-AU" sz="2000" dirty="0"/>
              <a:t>How do we know how to group the factors?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620E2-FC3B-DCCE-7340-9DDB4C4BF099}"/>
                  </a:ext>
                </a:extLst>
              </p:cNvPr>
              <p:cNvSpPr txBox="1"/>
              <p:nvPr/>
            </p:nvSpPr>
            <p:spPr>
              <a:xfrm>
                <a:off x="5165133" y="4202054"/>
                <a:ext cx="47060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216=6×6×6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620E2-FC3B-DCCE-7340-9DDB4C4BF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4202054"/>
                <a:ext cx="470604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485321-DDDE-3022-5344-DD074E6EA7F8}"/>
                  </a:ext>
                </a:extLst>
              </p:cNvPr>
              <p:cNvSpPr txBox="1"/>
              <p:nvPr/>
            </p:nvSpPr>
            <p:spPr>
              <a:xfrm>
                <a:off x="5165133" y="5128331"/>
                <a:ext cx="1256434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216=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AU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485321-DDDE-3022-5344-DD074E6EA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5128331"/>
                <a:ext cx="1256434" cy="407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Oval 5" descr="A call-out box pointing to the equation '216 = 6 to the power of 3. 'Why does this line tell us what the next line is?'">
            <a:extLst>
              <a:ext uri="{FF2B5EF4-FFF2-40B4-BE49-F238E27FC236}">
                <a16:creationId xmlns:a16="http://schemas.microsoft.com/office/drawing/2014/main" id="{07D438F8-1CC4-C457-1A69-6D76446D6514}"/>
              </a:ext>
            </a:extLst>
          </p:cNvPr>
          <p:cNvSpPr/>
          <p:nvPr/>
        </p:nvSpPr>
        <p:spPr>
          <a:xfrm>
            <a:off x="7860936" y="4559368"/>
            <a:ext cx="3263063" cy="1720431"/>
          </a:xfrm>
          <a:prstGeom prst="wedgeEllipseCallout">
            <a:avLst>
              <a:gd name="adj1" fmla="val -64684"/>
              <a:gd name="adj2" fmla="val -142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en-AU" sz="2000" dirty="0"/>
              <a:t>Why does this line tell us what the next line 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BE8D1A-25AB-B519-9D1C-949412B0F7DB}"/>
                  </a:ext>
                </a:extLst>
              </p:cNvPr>
              <p:cNvSpPr txBox="1"/>
              <p:nvPr/>
            </p:nvSpPr>
            <p:spPr>
              <a:xfrm>
                <a:off x="5165133" y="6061598"/>
                <a:ext cx="4706046" cy="4364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0" i="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>
                          <a:latin typeface="Cambria Math" panose="02040503050406030204" pitchFamily="18" charset="0"/>
                        </a:rPr>
                        <m:t>∴</m:t>
                      </m:r>
                      <m:rad>
                        <m:rad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AU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AU">
                              <a:latin typeface="Cambria Math" panose="02040503050406030204" pitchFamily="18" charset="0"/>
                            </a:rPr>
                            <m:t>216</m:t>
                          </m:r>
                        </m:e>
                      </m:rad>
                      <m:r>
                        <a:rPr lang="en-AU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BE8D1A-25AB-B519-9D1C-949412B0F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133" y="6061598"/>
                <a:ext cx="4706046" cy="4364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C862A-2023-AB8F-FE6A-27B36024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5485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E9FEF-69CF-D908-5AB9-18B4C223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Cubic numbers: Your turn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A57AE-F6EF-21A1-4742-6C02CBD04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A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3375</m:t>
                        </m:r>
                      </m:e>
                    </m:rad>
                  </m:oMath>
                </a14:m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7" t="-10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n image of a factor tree. The factor tree shows 3375 branching out to 25 times 135, then 25 branching out to 5 times 5, 135 branching out to 5 times 27, 27 branching out to 3 times 9 and 9 branching out to 3 times 3.">
            <a:extLst>
              <a:ext uri="{FF2B5EF4-FFF2-40B4-BE49-F238E27FC236}">
                <a16:creationId xmlns:a16="http://schemas.microsoft.com/office/drawing/2014/main" id="{E4CBA444-10FF-88DC-0705-B38F2BC6D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00" y="2070000"/>
            <a:ext cx="3093243" cy="46441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C862A-2023-AB8F-FE6A-27B36024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38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E9FEF-69CF-D908-5AB9-18B4C223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Cubic numbers: Your turn 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A57AE-F6EF-21A1-4742-6C02CBD043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Use a factor tree to find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AU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3375</m:t>
                        </m:r>
                      </m:e>
                    </m:rad>
                  </m:oMath>
                </a14:m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1859D4-440D-729A-89CD-AA4881B1C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27" t="-10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n image of a factor tree. The factor tree shows 3375 branching out to 25 times 135, then 25 branching out to 5 times 5, 135 branching out to 5 times 27, 27 branching out to 3 times 9 and 9 branching out to 3 times 3.">
            <a:extLst>
              <a:ext uri="{FF2B5EF4-FFF2-40B4-BE49-F238E27FC236}">
                <a16:creationId xmlns:a16="http://schemas.microsoft.com/office/drawing/2014/main" id="{E4CBA444-10FF-88DC-0705-B38F2BC6D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00" y="2070000"/>
            <a:ext cx="3093243" cy="46441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E9DFAD-1540-75F2-E53C-49048EDF7837}"/>
                  </a:ext>
                </a:extLst>
              </p:cNvPr>
              <p:cNvSpPr txBox="1"/>
              <p:nvPr/>
            </p:nvSpPr>
            <p:spPr>
              <a:xfrm>
                <a:off x="5158971" y="2319771"/>
                <a:ext cx="45966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375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E9DFAD-1540-75F2-E53C-49048EDF7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971" y="2319771"/>
                <a:ext cx="459668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1F5875-09ED-5458-6991-2048C0407C78}"/>
                  </a:ext>
                </a:extLst>
              </p:cNvPr>
              <p:cNvSpPr txBox="1"/>
              <p:nvPr/>
            </p:nvSpPr>
            <p:spPr>
              <a:xfrm>
                <a:off x="5158969" y="3234405"/>
                <a:ext cx="512038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375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5)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</m:t>
                      </m:r>
                      <m:r>
                        <a:rPr lang="en-AU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5)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(3</m:t>
                      </m:r>
                      <m:r>
                        <a:rPr lang="en-AU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5)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1F5875-09ED-5458-6991-2048C0407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969" y="3234405"/>
                <a:ext cx="5120383" cy="400110"/>
              </a:xfrm>
              <a:prstGeom prst="rect">
                <a:avLst/>
              </a:prstGeom>
              <a:blipFill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694081-24A3-3AD1-D9E9-53C51C48B95B}"/>
                  </a:ext>
                </a:extLst>
              </p:cNvPr>
              <p:cNvSpPr txBox="1"/>
              <p:nvPr/>
            </p:nvSpPr>
            <p:spPr>
              <a:xfrm>
                <a:off x="5158970" y="4149039"/>
                <a:ext cx="47060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3375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694081-24A3-3AD1-D9E9-53C51C48B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970" y="4149039"/>
                <a:ext cx="470604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3C93E4-8956-7CEE-0ED2-11F9B6730DF5}"/>
                  </a:ext>
                </a:extLst>
              </p:cNvPr>
              <p:cNvSpPr txBox="1"/>
              <p:nvPr/>
            </p:nvSpPr>
            <p:spPr>
              <a:xfrm>
                <a:off x="5158970" y="5063673"/>
                <a:ext cx="4706046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3375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3C93E4-8956-7CEE-0ED2-11F9B673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970" y="5063673"/>
                <a:ext cx="4706046" cy="4070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20A24F-4157-540A-DAAA-D9AA0A02FDC5}"/>
                  </a:ext>
                </a:extLst>
              </p:cNvPr>
              <p:cNvSpPr txBox="1"/>
              <p:nvPr/>
            </p:nvSpPr>
            <p:spPr>
              <a:xfrm>
                <a:off x="5147494" y="5985296"/>
                <a:ext cx="4706046" cy="44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ad>
                        <m:radPr>
                          <m:ctrlP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3375</m:t>
                          </m:r>
                        </m:e>
                      </m:rad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20A24F-4157-540A-DAAA-D9AA0A02F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494" y="5985296"/>
                <a:ext cx="4706046" cy="4445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C862A-2023-AB8F-FE6A-27B360245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4166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83236F-FDEB-7BCD-C58F-26551A6F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Two truths, one lie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0D09-3EAC-005B-779A-A79357E49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0000" y="982520"/>
            <a:ext cx="10277044" cy="310015"/>
          </a:xfrm>
        </p:spPr>
        <p:txBody>
          <a:bodyPr/>
          <a:lstStyle/>
          <a:p>
            <a:r>
              <a:rPr lang="en-AU" dirty="0"/>
              <a:t>Can you figure out which of the following are true and which one is the lie?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A32B6-D555-7299-5947-7BD383DD8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19</a:t>
            </a:fld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332B6F-96E3-7D69-0623-4F658B4869FA}"/>
                  </a:ext>
                </a:extLst>
              </p:cNvPr>
              <p:cNvSpPr txBox="1"/>
              <p:nvPr/>
            </p:nvSpPr>
            <p:spPr>
              <a:xfrm>
                <a:off x="1308268" y="1670756"/>
                <a:ext cx="1621200" cy="728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457200" indent="-457200">
                  <a:lnSpc>
                    <a:spcPct val="250000"/>
                  </a:lnSpc>
                  <a:buFont typeface="+mj-lt"/>
                  <a:buAutoNum type="alphaLcParenR"/>
                </a:pPr>
                <a:r>
                  <a:rPr lang="en-AU" sz="2000" i="1" dirty="0">
                    <a:effectLst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b="0" i="1" smtClean="0">
                            <a:effectLst/>
                            <a:latin typeface="Cambria Math" panose="02040503050406030204" pitchFamily="18" charset="0"/>
                          </a:rPr>
                          <m:t>36</m:t>
                        </m:r>
                      </m:e>
                    </m:rad>
                    <m:r>
                      <a:rPr lang="en-AU" sz="2000" b="0" i="1" smtClean="0">
                        <a:effectLst/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endParaRPr lang="en-AU" sz="2000" i="1" dirty="0">
                  <a:effectLst/>
                  <a:ea typeface="Calibri" panose="020F0502020204030204" pitchFamily="34" charset="0"/>
                </a:endParaRPr>
              </a:p>
              <a:p>
                <a:endParaRPr lang="en-AU" sz="2000" dirty="0"/>
              </a:p>
              <a:p>
                <a:pPr algn="l"/>
                <a:endParaRPr lang="en-AU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332B6F-96E3-7D69-0623-4F658B486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268" y="1670756"/>
                <a:ext cx="1621200" cy="728133"/>
              </a:xfrm>
              <a:prstGeom prst="rect">
                <a:avLst/>
              </a:prstGeom>
              <a:blipFill>
                <a:blip r:embed="rId2"/>
                <a:stretch>
                  <a:fillRect l="-9398" b="-141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69320-84AD-03A5-C18B-B57BDBB669AD}"/>
                  </a:ext>
                </a:extLst>
              </p:cNvPr>
              <p:cNvSpPr txBox="1"/>
              <p:nvPr/>
            </p:nvSpPr>
            <p:spPr>
              <a:xfrm>
                <a:off x="1308267" y="2717163"/>
                <a:ext cx="5301378" cy="678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457200" indent="-457200">
                  <a:lnSpc>
                    <a:spcPct val="250000"/>
                  </a:lnSpc>
                  <a:buFont typeface="+mj-lt"/>
                  <a:buAutoNum type="alphaLcParenR" startAt="2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>
                            <a:latin typeface="Cambria Math" panose="02040503050406030204" pitchFamily="18" charset="0"/>
                          </a:rPr>
                          <m:t>36</m:t>
                        </m:r>
                      </m:e>
                    </m:rad>
                    <m:r>
                      <a:rPr lang="en-AU" sz="2000" i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>
                            <a:latin typeface="Cambria Math" panose="02040503050406030204" pitchFamily="18" charset="0"/>
                          </a:rPr>
                          <m:t>16+16+4</m:t>
                        </m:r>
                      </m:e>
                    </m:rad>
                    <m:r>
                      <a:rPr lang="en-AU" sz="2000" i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</m:rad>
                    <m:r>
                      <a:rPr lang="en-AU" sz="2000" i="0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</m:rad>
                    <m:r>
                      <a:rPr lang="en-AU" sz="2000" i="0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endParaRPr lang="en-AU" sz="2000" dirty="0"/>
              </a:p>
              <a:p>
                <a:pPr marL="457200" indent="-457200">
                  <a:lnSpc>
                    <a:spcPct val="250000"/>
                  </a:lnSpc>
                  <a:buFont typeface="+mj-lt"/>
                  <a:buAutoNum type="alphaLcParenR" startAt="2"/>
                </a:pPr>
                <a:endParaRPr lang="en-AU" sz="2000" dirty="0">
                  <a:ea typeface="Calibri" panose="020F0502020204030204" pitchFamily="34" charset="0"/>
                </a:endParaRPr>
              </a:p>
              <a:p>
                <a:endParaRPr lang="en-AU" sz="2000" dirty="0"/>
              </a:p>
              <a:p>
                <a:pPr algn="l"/>
                <a:endParaRPr lang="en-AU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69320-84AD-03A5-C18B-B57BDBB66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267" y="2717163"/>
                <a:ext cx="5301378" cy="678137"/>
              </a:xfrm>
              <a:prstGeom prst="rect">
                <a:avLst/>
              </a:prstGeom>
              <a:blipFill>
                <a:blip r:embed="rId3"/>
                <a:stretch>
                  <a:fillRect l="-2877" b="-2342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665EBB-4C3A-8F7D-922B-3AFA5E0A140D}"/>
                  </a:ext>
                </a:extLst>
              </p:cNvPr>
              <p:cNvSpPr txBox="1"/>
              <p:nvPr/>
            </p:nvSpPr>
            <p:spPr>
              <a:xfrm>
                <a:off x="1305638" y="3858649"/>
                <a:ext cx="4097800" cy="588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457200" indent="-457200">
                  <a:lnSpc>
                    <a:spcPct val="250000"/>
                  </a:lnSpc>
                  <a:buFont typeface="+mj-lt"/>
                  <a:buAutoNum type="alphaLcParenR" startAt="3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>
                            <a:latin typeface="Cambria Math" panose="02040503050406030204" pitchFamily="18" charset="0"/>
                          </a:rPr>
                          <m:t>36</m:t>
                        </m:r>
                      </m:e>
                    </m:rad>
                    <m:r>
                      <a:rPr lang="en-AU" sz="2000" i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AU" sz="20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×9</m:t>
                        </m:r>
                      </m:e>
                    </m:rad>
                    <m:r>
                      <a:rPr lang="en-AU" sz="2000" i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  <m:r>
                      <a:rPr lang="en-AU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AU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AU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endParaRPr lang="en-AU" sz="2000" dirty="0">
                  <a:ea typeface="Calibri" panose="020F0502020204030204" pitchFamily="34" charset="0"/>
                </a:endParaRPr>
              </a:p>
              <a:p>
                <a:endParaRPr lang="en-AU" sz="2000" dirty="0"/>
              </a:p>
              <a:p>
                <a:pPr algn="l"/>
                <a:endParaRPr lang="en-AU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665EBB-4C3A-8F7D-922B-3AFA5E0A1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638" y="3858649"/>
                <a:ext cx="4097800" cy="588860"/>
              </a:xfrm>
              <a:prstGeom prst="rect">
                <a:avLst/>
              </a:prstGeom>
              <a:blipFill>
                <a:blip r:embed="rId4"/>
                <a:stretch>
                  <a:fillRect l="-3720" b="-412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08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CB545D-865D-CA08-5010-FB1801F5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‘Grass roots square’ (1)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66657D1-9E94-F6A7-7A79-45F5F221CD36}"/>
              </a:ext>
            </a:extLst>
          </p:cNvPr>
          <p:cNvSpPr txBox="1">
            <a:spLocks/>
          </p:cNvSpPr>
          <p:nvPr/>
        </p:nvSpPr>
        <p:spPr>
          <a:xfrm>
            <a:off x="360000" y="982520"/>
            <a:ext cx="10080000" cy="3100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B</a:t>
            </a:r>
            <a:r>
              <a:rPr lang="en-AU" b="0" i="0" kern="1200" dirty="0">
                <a:effectLst/>
                <a:ea typeface="+mn-ea"/>
                <a:cs typeface="+mn-cs"/>
              </a:rPr>
              <a:t>y Korean-American artist Do Ho Suh in Oslo, Norway</a:t>
            </a:r>
            <a:endParaRPr lang="en-AU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656E9-7841-1A61-9D46-7CBB7A88AD40}"/>
              </a:ext>
            </a:extLst>
          </p:cNvPr>
          <p:cNvSpPr txBox="1"/>
          <p:nvPr/>
        </p:nvSpPr>
        <p:spPr>
          <a:xfrm>
            <a:off x="360000" y="1757002"/>
            <a:ext cx="3879056" cy="9338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AU" sz="2000" dirty="0"/>
              <a:t>What do you notice?</a:t>
            </a:r>
          </a:p>
          <a:p>
            <a:pPr algn="l">
              <a:lnSpc>
                <a:spcPct val="150000"/>
              </a:lnSpc>
            </a:pPr>
            <a:r>
              <a:rPr lang="en-AU" sz="2000" dirty="0"/>
              <a:t>What do you wonder?</a:t>
            </a:r>
          </a:p>
        </p:txBody>
      </p:sp>
      <p:pic>
        <p:nvPicPr>
          <p:cNvPr id="9" name="Picture 8" descr="A picture of an art installation called Grass Roots Square by Korean-American artist Do Ho Suh in Oslo, Norway.">
            <a:extLst>
              <a:ext uri="{FF2B5EF4-FFF2-40B4-BE49-F238E27FC236}">
                <a16:creationId xmlns:a16="http://schemas.microsoft.com/office/drawing/2014/main" id="{97BBE0A7-8C12-B791-7E0A-85FBC9054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283" y="1757002"/>
            <a:ext cx="6155100" cy="4103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5DB6E-6508-A0DC-3792-A761D1AF83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8901" y="5914692"/>
            <a:ext cx="6155100" cy="410178"/>
          </a:xfrm>
        </p:spPr>
        <p:txBody>
          <a:bodyPr anchor="t" anchorCtr="0"/>
          <a:lstStyle/>
          <a:p>
            <a:pPr>
              <a:spcAft>
                <a:spcPts val="0"/>
              </a:spcAft>
            </a:pPr>
            <a:r>
              <a:rPr lang="en-AU" sz="1200" b="0" i="0" dirty="0">
                <a:effectLst/>
                <a:latin typeface="+mn-lt"/>
              </a:rPr>
              <a:t>‘</a:t>
            </a:r>
            <a:r>
              <a:rPr lang="en-AU" sz="1200" b="0" i="0" dirty="0"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Grass Roots Square by Korean-American artist Do Ho Suh in Oslo, Norway</a:t>
            </a:r>
            <a:r>
              <a:rPr lang="en-AU" sz="1200" b="0" i="0" dirty="0">
                <a:effectLst/>
                <a:latin typeface="+mn-lt"/>
              </a:rPr>
              <a:t>’ 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</a:rPr>
              <a:t>by Lorie </a:t>
            </a:r>
            <a:r>
              <a:rPr lang="en-AU" sz="1200" b="0" i="0" dirty="0" err="1">
                <a:solidFill>
                  <a:srgbClr val="30272E"/>
                </a:solidFill>
                <a:effectLst/>
                <a:latin typeface="+mn-lt"/>
              </a:rPr>
              <a:t>Shaull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</a:rPr>
              <a:t> licensed under 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  <a:hlinkClick r:id="rId4"/>
              </a:rPr>
              <a:t>CC BY 2.0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</a:rPr>
              <a:t>.</a:t>
            </a:r>
            <a:endParaRPr lang="en-AU" sz="12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94AFBC-9410-095E-14F3-B83405842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149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83236F-FDEB-7BCD-C58F-26551A6F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Two truths, one lie 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C0D09-3EAC-005B-779A-A79357E49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0000" y="982520"/>
            <a:ext cx="10277044" cy="310015"/>
          </a:xfrm>
        </p:spPr>
        <p:txBody>
          <a:bodyPr/>
          <a:lstStyle/>
          <a:p>
            <a:r>
              <a:rPr lang="en-AU" dirty="0"/>
              <a:t>Did you figure out which of the following are true and which one is the lie?</a:t>
            </a:r>
          </a:p>
        </p:txBody>
      </p:sp>
      <p:grpSp>
        <p:nvGrpSpPr>
          <p:cNvPr id="14" name="Group 13" descr="√36=6 is true.">
            <a:extLst>
              <a:ext uri="{FF2B5EF4-FFF2-40B4-BE49-F238E27FC236}">
                <a16:creationId xmlns:a16="http://schemas.microsoft.com/office/drawing/2014/main" id="{715BCC28-6825-F2FF-9C3D-A6E9399B324D}"/>
              </a:ext>
            </a:extLst>
          </p:cNvPr>
          <p:cNvGrpSpPr/>
          <p:nvPr/>
        </p:nvGrpSpPr>
        <p:grpSpPr>
          <a:xfrm>
            <a:off x="496089" y="1670756"/>
            <a:ext cx="2433379" cy="805487"/>
            <a:chOff x="-452178" y="1670756"/>
            <a:chExt cx="2433379" cy="805487"/>
          </a:xfrm>
        </p:grpSpPr>
        <p:pic>
          <p:nvPicPr>
            <p:cNvPr id="6" name="Picture 5" descr="A green tick, a) is a truth.">
              <a:extLst>
                <a:ext uri="{FF2B5EF4-FFF2-40B4-BE49-F238E27FC236}">
                  <a16:creationId xmlns:a16="http://schemas.microsoft.com/office/drawing/2014/main" id="{61DA0443-7C01-C9FE-1B96-E07149557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-452178" y="1814139"/>
              <a:ext cx="662104" cy="662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09C248-F11C-D1CC-A306-2A8ACD021309}"/>
                    </a:ext>
                  </a:extLst>
                </p:cNvPr>
                <p:cNvSpPr txBox="1"/>
                <p:nvPr/>
              </p:nvSpPr>
              <p:spPr>
                <a:xfrm>
                  <a:off x="360001" y="1670756"/>
                  <a:ext cx="1621200" cy="7281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L="457200" indent="-457200">
                    <a:lnSpc>
                      <a:spcPct val="250000"/>
                    </a:lnSpc>
                    <a:buFont typeface="+mj-lt"/>
                    <a:buAutoNum type="alphaLcParenR"/>
                  </a:pPr>
                  <a:r>
                    <a:rPr lang="en-AU" sz="2000" i="1" dirty="0">
                      <a:effectLst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AU" sz="2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b="0" i="1" smtClean="0">
                              <a:effectLst/>
                              <a:latin typeface="Cambria Math" panose="02040503050406030204" pitchFamily="18" charset="0"/>
                            </a:rPr>
                            <m:t>36</m:t>
                          </m:r>
                        </m:e>
                      </m:rad>
                      <m:r>
                        <a:rPr lang="en-AU" sz="2000" b="0" i="1" smtClean="0">
                          <a:effectLst/>
                          <a:latin typeface="Cambria Math" panose="02040503050406030204" pitchFamily="18" charset="0"/>
                        </a:rPr>
                        <m:t>=6</m:t>
                      </m:r>
                    </m:oMath>
                  </a14:m>
                  <a:endParaRPr lang="en-AU" sz="2000" i="1" dirty="0">
                    <a:effectLst/>
                    <a:ea typeface="Calibri" panose="020F0502020204030204" pitchFamily="34" charset="0"/>
                  </a:endParaRPr>
                </a:p>
                <a:p>
                  <a:endParaRPr lang="en-AU" sz="2000" i="1" dirty="0"/>
                </a:p>
                <a:p>
                  <a:pPr algn="l"/>
                  <a:endParaRPr lang="en-AU" sz="2000" i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09C248-F11C-D1CC-A306-2A8ACD0213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01" y="1670756"/>
                  <a:ext cx="1621200" cy="728133"/>
                </a:xfrm>
                <a:prstGeom prst="rect">
                  <a:avLst/>
                </a:prstGeom>
                <a:blipFill>
                  <a:blip r:embed="rId4"/>
                  <a:stretch>
                    <a:fillRect l="-9398" b="-1416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 descr="√36=√(16+16+4)=√16+√16+√4 is a lie.">
            <a:extLst>
              <a:ext uri="{FF2B5EF4-FFF2-40B4-BE49-F238E27FC236}">
                <a16:creationId xmlns:a16="http://schemas.microsoft.com/office/drawing/2014/main" id="{AF45F371-092E-2A23-BF62-4DDA3F81F9EB}"/>
              </a:ext>
            </a:extLst>
          </p:cNvPr>
          <p:cNvGrpSpPr/>
          <p:nvPr/>
        </p:nvGrpSpPr>
        <p:grpSpPr>
          <a:xfrm>
            <a:off x="494152" y="2717163"/>
            <a:ext cx="6115493" cy="827323"/>
            <a:chOff x="-454115" y="2707124"/>
            <a:chExt cx="6115493" cy="827323"/>
          </a:xfrm>
        </p:grpSpPr>
        <p:sp>
          <p:nvSpPr>
            <p:cNvPr id="2" name="Cross 1" descr="A red cross, b) is a lie.">
              <a:extLst>
                <a:ext uri="{FF2B5EF4-FFF2-40B4-BE49-F238E27FC236}">
                  <a16:creationId xmlns:a16="http://schemas.microsoft.com/office/drawing/2014/main" id="{7D66E697-DBE5-55F7-E997-67EB5D367BD5}"/>
                </a:ext>
              </a:extLst>
            </p:cNvPr>
            <p:cNvSpPr/>
            <p:nvPr/>
          </p:nvSpPr>
          <p:spPr>
            <a:xfrm rot="2647160">
              <a:off x="-454115" y="2886447"/>
              <a:ext cx="648000" cy="648000"/>
            </a:xfrm>
            <a:prstGeom prst="plus">
              <a:avLst>
                <a:gd name="adj" fmla="val 423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E06D12D-4E1E-DDF1-EB3D-364CF418AD6B}"/>
                    </a:ext>
                  </a:extLst>
                </p:cNvPr>
                <p:cNvSpPr txBox="1"/>
                <p:nvPr/>
              </p:nvSpPr>
              <p:spPr>
                <a:xfrm>
                  <a:off x="360000" y="2707124"/>
                  <a:ext cx="5301378" cy="6781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L="457200" indent="-457200">
                    <a:lnSpc>
                      <a:spcPct val="250000"/>
                    </a:lnSpc>
                    <a:buFont typeface="+mj-lt"/>
                    <a:buAutoNum type="alphaLcParenR" startAt="2"/>
                  </a:pP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>
                              <a:latin typeface="Cambria Math" panose="02040503050406030204" pitchFamily="18" charset="0"/>
                            </a:rPr>
                            <m:t>36</m:t>
                          </m:r>
                        </m:e>
                      </m:rad>
                      <m:r>
                        <a:rPr lang="en-AU" sz="200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>
                              <a:latin typeface="Cambria Math" panose="02040503050406030204" pitchFamily="18" charset="0"/>
                            </a:rPr>
                            <m:t>16+16+4</m:t>
                          </m:r>
                        </m:e>
                      </m:rad>
                      <m:r>
                        <a:rPr lang="en-AU" sz="200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rad>
                      <m:r>
                        <a:rPr lang="en-AU" sz="2000" i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rad>
                      <m:r>
                        <a:rPr lang="en-AU" sz="2000" i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</m:oMath>
                  </a14:m>
                  <a:endParaRPr lang="en-AU" sz="2000" dirty="0"/>
                </a:p>
                <a:p>
                  <a:pPr marL="457200" indent="-457200">
                    <a:lnSpc>
                      <a:spcPct val="250000"/>
                    </a:lnSpc>
                    <a:buFont typeface="+mj-lt"/>
                    <a:buAutoNum type="alphaLcParenR" startAt="2"/>
                  </a:pPr>
                  <a:endParaRPr lang="en-AU" sz="2000" dirty="0">
                    <a:ea typeface="Calibri" panose="020F0502020204030204" pitchFamily="34" charset="0"/>
                  </a:endParaRPr>
                </a:p>
                <a:p>
                  <a:endParaRPr lang="en-AU" sz="2000" dirty="0"/>
                </a:p>
                <a:p>
                  <a:pPr algn="l"/>
                  <a:endParaRPr lang="en-AU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E06D12D-4E1E-DDF1-EB3D-364CF418AD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00" y="2707124"/>
                  <a:ext cx="5301378" cy="678137"/>
                </a:xfrm>
                <a:prstGeom prst="rect">
                  <a:avLst/>
                </a:prstGeom>
                <a:blipFill>
                  <a:blip r:embed="rId5"/>
                  <a:stretch>
                    <a:fillRect l="-2877" b="-23423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 descr="√36=√(4×9)=√4×√9 is true.">
            <a:extLst>
              <a:ext uri="{FF2B5EF4-FFF2-40B4-BE49-F238E27FC236}">
                <a16:creationId xmlns:a16="http://schemas.microsoft.com/office/drawing/2014/main" id="{5E2AD1DB-D21B-CD7A-D8D4-E2DFF58C9870}"/>
              </a:ext>
            </a:extLst>
          </p:cNvPr>
          <p:cNvGrpSpPr/>
          <p:nvPr/>
        </p:nvGrpSpPr>
        <p:grpSpPr>
          <a:xfrm>
            <a:off x="496089" y="3858649"/>
            <a:ext cx="4907349" cy="768184"/>
            <a:chOff x="-452178" y="3858649"/>
            <a:chExt cx="4907349" cy="768184"/>
          </a:xfrm>
        </p:grpSpPr>
        <p:pic>
          <p:nvPicPr>
            <p:cNvPr id="7" name="Picture 6" descr="A green tick, c) is a truth.">
              <a:extLst>
                <a:ext uri="{FF2B5EF4-FFF2-40B4-BE49-F238E27FC236}">
                  <a16:creationId xmlns:a16="http://schemas.microsoft.com/office/drawing/2014/main" id="{409E6806-0948-2D88-1FD1-357CDDEEF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-452178" y="3964729"/>
              <a:ext cx="662104" cy="662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3711B1-0214-2750-92B0-587E3FBFF327}"/>
                    </a:ext>
                  </a:extLst>
                </p:cNvPr>
                <p:cNvSpPr txBox="1"/>
                <p:nvPr/>
              </p:nvSpPr>
              <p:spPr>
                <a:xfrm>
                  <a:off x="357371" y="3858649"/>
                  <a:ext cx="4097800" cy="58886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L="457200" indent="-457200">
                    <a:lnSpc>
                      <a:spcPct val="250000"/>
                    </a:lnSpc>
                    <a:buFont typeface="+mj-lt"/>
                    <a:buAutoNum type="alphaLcParenR" startAt="3"/>
                  </a:pP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>
                              <a:latin typeface="Cambria Math" panose="02040503050406030204" pitchFamily="18" charset="0"/>
                            </a:rPr>
                            <m:t>36</m:t>
                          </m:r>
                        </m:e>
                      </m:rad>
                      <m:r>
                        <a:rPr lang="en-AU" sz="200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AU" sz="2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×9</m:t>
                          </m:r>
                        </m:e>
                      </m:rad>
                      <m:r>
                        <a:rPr lang="en-AU" sz="200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en-AU" sz="20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AU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0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e>
                      </m:rad>
                    </m:oMath>
                  </a14:m>
                  <a:endParaRPr lang="en-AU" sz="2000" dirty="0">
                    <a:ea typeface="Calibri" panose="020F0502020204030204" pitchFamily="34" charset="0"/>
                  </a:endParaRPr>
                </a:p>
                <a:p>
                  <a:endParaRPr lang="en-AU" sz="2000" dirty="0"/>
                </a:p>
                <a:p>
                  <a:pPr algn="l"/>
                  <a:endParaRPr lang="en-AU" sz="20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3711B1-0214-2750-92B0-587E3FBFF3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371" y="3858649"/>
                  <a:ext cx="4097800" cy="588860"/>
                </a:xfrm>
                <a:prstGeom prst="rect">
                  <a:avLst/>
                </a:prstGeom>
                <a:blipFill>
                  <a:blip r:embed="rId6"/>
                  <a:stretch>
                    <a:fillRect l="-3720" b="-4123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9A32B6-D555-7299-5947-7BD383DD8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601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CB545D-865D-CA08-5010-FB1801F5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‘Grass roots square’ (2)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F27DCDC-C233-7BF0-7754-E46FD01B0929}"/>
              </a:ext>
            </a:extLst>
          </p:cNvPr>
          <p:cNvSpPr txBox="1">
            <a:spLocks/>
          </p:cNvSpPr>
          <p:nvPr/>
        </p:nvSpPr>
        <p:spPr>
          <a:xfrm>
            <a:off x="360000" y="982520"/>
            <a:ext cx="10080000" cy="3100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B</a:t>
            </a:r>
            <a:r>
              <a:rPr lang="en-AU" b="0" i="0" kern="1200" dirty="0">
                <a:effectLst/>
                <a:ea typeface="+mn-ea"/>
                <a:cs typeface="+mn-cs"/>
              </a:rPr>
              <a:t>y Korean-American artist Do Ho Suh in Oslo, Norway</a:t>
            </a:r>
            <a:endParaRPr lang="en-AU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656E9-7841-1A61-9D46-7CBB7A88AD40}"/>
              </a:ext>
            </a:extLst>
          </p:cNvPr>
          <p:cNvSpPr txBox="1"/>
          <p:nvPr/>
        </p:nvSpPr>
        <p:spPr>
          <a:xfrm>
            <a:off x="360000" y="1756800"/>
            <a:ext cx="3879056" cy="9338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AU" sz="2000" dirty="0"/>
              <a:t>What do you notice?</a:t>
            </a:r>
          </a:p>
          <a:p>
            <a:pPr algn="l">
              <a:lnSpc>
                <a:spcPct val="150000"/>
              </a:lnSpc>
            </a:pPr>
            <a:r>
              <a:rPr lang="en-AU" sz="2000" dirty="0"/>
              <a:t>What do you wonder?</a:t>
            </a:r>
          </a:p>
        </p:txBody>
      </p:sp>
      <p:pic>
        <p:nvPicPr>
          <p:cNvPr id="9" name="Picture 8" descr="A picture of an art installation called Grass Roots Square by Korean-American artist Do Ho Suh in Oslo, Norway.">
            <a:extLst>
              <a:ext uri="{FF2B5EF4-FFF2-40B4-BE49-F238E27FC236}">
                <a16:creationId xmlns:a16="http://schemas.microsoft.com/office/drawing/2014/main" id="{97BBE0A7-8C12-B791-7E0A-85FBC9054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1" y="1304924"/>
            <a:ext cx="3048000" cy="1931771"/>
          </a:xfrm>
          <a:prstGeom prst="rect">
            <a:avLst/>
          </a:prstGeom>
        </p:spPr>
      </p:pic>
      <p:pic>
        <p:nvPicPr>
          <p:cNvPr id="11" name="Picture 10" descr="A picture of a group of small statues under a stone paver in an art installation called Grass Roots Square by Korean-American artist Do Ho Suh in Oslo, Norway.">
            <a:extLst>
              <a:ext uri="{FF2B5EF4-FFF2-40B4-BE49-F238E27FC236}">
                <a16:creationId xmlns:a16="http://schemas.microsoft.com/office/drawing/2014/main" id="{1159A198-C1FC-82FB-F422-80B4365C20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01282"/>
            <a:ext cx="6096000" cy="3122217"/>
          </a:xfrm>
          <a:prstGeom prst="rect">
            <a:avLst/>
          </a:prstGeom>
        </p:spPr>
      </p:pic>
      <p:pic>
        <p:nvPicPr>
          <p:cNvPr id="7" name="Picture 6" descr="A picture of a group of small statues in an art installation called Grass Roots Square by Korean-American artist Do Ho Suh in Oslo, Norway.&#10;">
            <a:extLst>
              <a:ext uri="{FF2B5EF4-FFF2-40B4-BE49-F238E27FC236}">
                <a16:creationId xmlns:a16="http://schemas.microsoft.com/office/drawing/2014/main" id="{4BA5D670-1AC8-F20E-9A37-4CF3615327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201282"/>
            <a:ext cx="6096000" cy="3122217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ADE1CB6-636E-A73C-A81C-7AC98B3B65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0000" y="6484799"/>
            <a:ext cx="10549467" cy="242402"/>
          </a:xfrm>
        </p:spPr>
        <p:txBody>
          <a:bodyPr anchor="t" anchorCtr="0"/>
          <a:lstStyle/>
          <a:p>
            <a:pPr>
              <a:spcAft>
                <a:spcPts val="0"/>
              </a:spcAft>
            </a:pPr>
            <a:r>
              <a:rPr lang="en-AU" sz="1200" b="0" i="0" dirty="0">
                <a:effectLst/>
                <a:latin typeface="+mn-lt"/>
              </a:rPr>
              <a:t>‘</a:t>
            </a:r>
            <a:r>
              <a:rPr lang="en-AU" sz="1200" b="0" i="0" dirty="0">
                <a:effectLst/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Grass Roots Square by Korean-American artist Do Ho Suh in Oslo, Norway</a:t>
            </a:r>
            <a:r>
              <a:rPr lang="en-AU" sz="1200" b="0" i="0" dirty="0">
                <a:effectLst/>
                <a:latin typeface="+mn-lt"/>
              </a:rPr>
              <a:t>’ 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</a:rPr>
              <a:t>by Lorie </a:t>
            </a:r>
            <a:r>
              <a:rPr lang="en-AU" sz="1200" b="0" i="0" dirty="0" err="1">
                <a:solidFill>
                  <a:srgbClr val="30272E"/>
                </a:solidFill>
                <a:effectLst/>
                <a:latin typeface="+mn-lt"/>
              </a:rPr>
              <a:t>Shaull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</a:rPr>
              <a:t> licensed under 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  <a:hlinkClick r:id="rId7"/>
              </a:rPr>
              <a:t>CC BY 2.0</a:t>
            </a:r>
            <a:r>
              <a:rPr lang="en-AU" sz="1200" b="0" i="0" dirty="0">
                <a:solidFill>
                  <a:srgbClr val="30272E"/>
                </a:solidFill>
                <a:effectLst/>
                <a:latin typeface="+mn-lt"/>
              </a:rPr>
              <a:t>.</a:t>
            </a:r>
            <a:endParaRPr lang="en-AU" sz="12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94AFBC-9410-095E-14F3-B83405842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8565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CB545D-865D-CA08-5010-FB1801F5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‘Grass roots square’ scenario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B5ADE4-A02A-7AF7-D9F2-29381E9D3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144142"/>
            <a:ext cx="5736000" cy="545602"/>
          </a:xfrm>
        </p:spPr>
        <p:txBody>
          <a:bodyPr numCol="1"/>
          <a:lstStyle/>
          <a:p>
            <a:pPr>
              <a:lnSpc>
                <a:spcPct val="150000"/>
              </a:lnSpc>
            </a:pPr>
            <a:r>
              <a:rPr lang="en-AU" sz="2000" dirty="0">
                <a:solidFill>
                  <a:srgbClr val="000000"/>
                </a:solidFill>
                <a:ea typeface="Calibri" panose="020F0502020204030204" pitchFamily="34" charset="0"/>
              </a:rPr>
              <a:t>There are 784 students at the school.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66B53C-6D0B-98EF-CA64-9F38C8C5CF42}"/>
              </a:ext>
            </a:extLst>
          </p:cNvPr>
          <p:cNvSpPr/>
          <p:nvPr/>
        </p:nvSpPr>
        <p:spPr>
          <a:xfrm>
            <a:off x="360001" y="3438013"/>
            <a:ext cx="5062006" cy="7524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AU" sz="2000" dirty="0"/>
              <a:t>How many figurines will be in each row?</a:t>
            </a:r>
          </a:p>
        </p:txBody>
      </p:sp>
      <p:pic>
        <p:nvPicPr>
          <p:cNvPr id="2" name="Picture 1" descr="A picture of a group of small statues in an art installation called Grass Roots Square by Korean-American artist Do Ho Suh in Oslo, Norway.&#10;">
            <a:extLst>
              <a:ext uri="{FF2B5EF4-FFF2-40B4-BE49-F238E27FC236}">
                <a16:creationId xmlns:a16="http://schemas.microsoft.com/office/drawing/2014/main" id="{28F64CFE-A200-ADF2-3F67-16308C28B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144142"/>
            <a:ext cx="6096000" cy="31222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94AFBC-9410-095E-14F3-B83405842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83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1658D2-51C5-9CD3-8A4C-916924C4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Finding the cube root (1)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E280B-4F3B-CB0C-5AD7-9E3C63A170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0658F7-AD6F-6874-E0C4-695C9A8D2487}"/>
                  </a:ext>
                </a:extLst>
              </p:cNvPr>
              <p:cNvSpPr txBox="1"/>
              <p:nvPr/>
            </p:nvSpPr>
            <p:spPr>
              <a:xfrm>
                <a:off x="2877046" y="2382592"/>
                <a:ext cx="6437909" cy="20928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2000" tIns="36000" rIns="72000" bIns="36000" rtlCol="0" anchor="ctr" anchorCtr="0">
                <a:no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en-AU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AU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AU" sz="9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e>
                      </m:rad>
                      <m:r>
                        <a:rPr lang="en-AU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AU" sz="1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0658F7-AD6F-6874-E0C4-695C9A8D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046" y="2382592"/>
                <a:ext cx="6437909" cy="20928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53739-C2AC-5486-27B6-B1F7B9DC4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2020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1658D2-51C5-9CD3-8A4C-916924C4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Finding the cube root (2)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E280B-4F3B-CB0C-5AD7-9E3C63A170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0658F7-AD6F-6874-E0C4-695C9A8D2487}"/>
                  </a:ext>
                </a:extLst>
              </p:cNvPr>
              <p:cNvSpPr txBox="1"/>
              <p:nvPr/>
            </p:nvSpPr>
            <p:spPr>
              <a:xfrm>
                <a:off x="360001" y="1513014"/>
                <a:ext cx="6040800" cy="9468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72000" tIns="36000" rIns="72000" bIns="36000" rtlCol="0">
                <a:no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AU" sz="2000" dirty="0">
                    <a:solidFill>
                      <a:schemeClr val="tx1"/>
                    </a:solidFill>
                  </a:rPr>
                  <a:t>The volume of the cube is  64 cubic units because</a:t>
                </a:r>
              </a:p>
              <a:p>
                <a:pPr algn="l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A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×4×4=64</m:t>
                      </m:r>
                    </m:oMath>
                  </m:oMathPara>
                </a14:m>
                <a:endParaRPr lang="en-AU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0658F7-AD6F-6874-E0C4-695C9A8D2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1" y="1513014"/>
                <a:ext cx="6040800" cy="946852"/>
              </a:xfrm>
              <a:prstGeom prst="rect">
                <a:avLst/>
              </a:prstGeom>
              <a:blipFill>
                <a:blip r:embed="rId2"/>
                <a:stretch>
                  <a:fillRect l="-1413" r="-5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E6B6B1-810C-DA16-3AED-3DD30457FFDF}"/>
                  </a:ext>
                </a:extLst>
              </p:cNvPr>
              <p:cNvSpPr txBox="1"/>
              <p:nvPr/>
            </p:nvSpPr>
            <p:spPr>
              <a:xfrm>
                <a:off x="360000" y="3339745"/>
                <a:ext cx="6498000" cy="9981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AU" sz="2000" dirty="0">
                    <a:solidFill>
                      <a:schemeClr val="tx1"/>
                    </a:solidFill>
                  </a:rPr>
                  <a:t>We write:</a:t>
                </a:r>
              </a:p>
              <a:p>
                <a:pPr algn="l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e>
                      </m:rad>
                      <m:r>
                        <a:rPr lang="en-A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AU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E6B6B1-810C-DA16-3AED-3DD30457F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3339745"/>
                <a:ext cx="6498000" cy="998113"/>
              </a:xfrm>
              <a:prstGeom prst="rect">
                <a:avLst/>
              </a:prstGeom>
              <a:blipFill>
                <a:blip r:embed="rId5"/>
                <a:stretch>
                  <a:fillRect l="-234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1AD56BC-4AB1-31BC-4F05-E80228109BEA}"/>
              </a:ext>
            </a:extLst>
          </p:cNvPr>
          <p:cNvSpPr txBox="1"/>
          <p:nvPr/>
        </p:nvSpPr>
        <p:spPr>
          <a:xfrm>
            <a:off x="360000" y="5217736"/>
            <a:ext cx="5318975" cy="4121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000" dirty="0">
                <a:solidFill>
                  <a:schemeClr val="tx1"/>
                </a:solidFill>
              </a:rPr>
              <a:t>We say: ‘The cube root of 64 is </a:t>
            </a:r>
            <a:r>
              <a:rPr lang="en-AU" sz="2000" dirty="0"/>
              <a:t>4’</a:t>
            </a:r>
            <a:r>
              <a:rPr lang="en-AU" sz="2000" dirty="0">
                <a:solidFill>
                  <a:schemeClr val="tx1"/>
                </a:solidFill>
              </a:rPr>
              <a:t>.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11" name="Picture 10" descr="Cube with side length of 4.">
            <a:extLst>
              <a:ext uri="{FF2B5EF4-FFF2-40B4-BE49-F238E27FC236}">
                <a16:creationId xmlns:a16="http://schemas.microsoft.com/office/drawing/2014/main" id="{56DEBF0D-DBAF-5840-3D4E-147D1416C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8775" y="2058624"/>
            <a:ext cx="3705225" cy="30194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B53739-C2AC-5486-27B6-B1F7B9DC4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2384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89AD46-7C7F-FFAB-897F-53977B2D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Factor trees (1)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3586E-34F1-7F62-C02B-AFE96D9F80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5C76D8-17F6-9E75-13A1-DD2D913CCD60}"/>
              </a:ext>
            </a:extLst>
          </p:cNvPr>
          <p:cNvSpPr txBox="1">
            <a:spLocks/>
          </p:cNvSpPr>
          <p:nvPr/>
        </p:nvSpPr>
        <p:spPr>
          <a:xfrm>
            <a:off x="360000" y="1620000"/>
            <a:ext cx="1148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Use a factor tree to write the number 72 as a product of its prime factors, in index form.</a:t>
            </a:r>
          </a:p>
          <a:p>
            <a:endParaRPr lang="en-AU" dirty="0"/>
          </a:p>
        </p:txBody>
      </p:sp>
      <p:pic>
        <p:nvPicPr>
          <p:cNvPr id="2" name="Content Placeholder 6" descr="An image of a factor tree. The factor tree shows 72 branching out to 9 times 8, then 9 branching out to 3 times 3 and 8 branching out to 2 times 4. The 4 then branches out to 2 times 2.">
            <a:extLst>
              <a:ext uri="{FF2B5EF4-FFF2-40B4-BE49-F238E27FC236}">
                <a16:creationId xmlns:a16="http://schemas.microsoft.com/office/drawing/2014/main" id="{BBE11998-2C1A-EE03-A826-CD29B0D53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0800" y="2197935"/>
            <a:ext cx="3256707" cy="413503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A6C-01F2-C77C-FB5D-48DCD0E54DC7}"/>
                  </a:ext>
                </a:extLst>
              </p:cNvPr>
              <p:cNvSpPr txBox="1"/>
              <p:nvPr/>
            </p:nvSpPr>
            <p:spPr>
              <a:xfrm>
                <a:off x="6147507" y="2272427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=2×2×2×3×3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EFCA6C-01F2-C77C-FB5D-48DCD0E54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507" y="2272427"/>
                <a:ext cx="386412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94AB73-6503-CBAA-7B3F-E5672BC0C68A}"/>
                  </a:ext>
                </a:extLst>
              </p:cNvPr>
              <p:cNvSpPr txBox="1"/>
              <p:nvPr/>
            </p:nvSpPr>
            <p:spPr>
              <a:xfrm>
                <a:off x="6147507" y="3480901"/>
                <a:ext cx="3864125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94AB73-6503-CBAA-7B3F-E5672BC0C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507" y="3480901"/>
                <a:ext cx="3864125" cy="4070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7DDA8C-BEF2-41B1-1225-7D01649FB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342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89AD46-7C7F-FFAB-897F-53977B2D6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Factor trees (2)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3586E-34F1-7F62-C02B-AFE96D9F80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 – self explanation prompts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5C76D8-17F6-9E75-13A1-DD2D913CCD60}"/>
              </a:ext>
            </a:extLst>
          </p:cNvPr>
          <p:cNvSpPr txBox="1">
            <a:spLocks/>
          </p:cNvSpPr>
          <p:nvPr/>
        </p:nvSpPr>
        <p:spPr>
          <a:xfrm>
            <a:off x="360000" y="1620000"/>
            <a:ext cx="1148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Use a factor tree to write the number 72 as a product of its prime factors, in index form.</a:t>
            </a:r>
          </a:p>
          <a:p>
            <a:endParaRPr lang="en-AU" dirty="0"/>
          </a:p>
        </p:txBody>
      </p:sp>
      <p:pic>
        <p:nvPicPr>
          <p:cNvPr id="19" name="Content Placeholder 6" descr="An image of a factor tree. The factor tree shows 72 branching out to 9 times 8, then 9 branching out to 3 times 3 and 8 branching out to 2 times 4. The 4 then branches out to 2 times 2.">
            <a:extLst>
              <a:ext uri="{FF2B5EF4-FFF2-40B4-BE49-F238E27FC236}">
                <a16:creationId xmlns:a16="http://schemas.microsoft.com/office/drawing/2014/main" id="{C0466DCE-983C-8CAB-6DDA-801D627B7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0428" y="2197935"/>
            <a:ext cx="3256707" cy="4135031"/>
          </a:xfrm>
        </p:spPr>
      </p:pic>
      <p:sp>
        <p:nvSpPr>
          <p:cNvPr id="2" name="Speech Bubble: Oval 1" descr="Call-out box pointing to the number '9' in the factor tree. 'What other numbers could we start the factor tree with?'&#10;">
            <a:extLst>
              <a:ext uri="{FF2B5EF4-FFF2-40B4-BE49-F238E27FC236}">
                <a16:creationId xmlns:a16="http://schemas.microsoft.com/office/drawing/2014/main" id="{1A657D1C-C804-1A11-9199-4F42678CBF68}"/>
              </a:ext>
            </a:extLst>
          </p:cNvPr>
          <p:cNvSpPr/>
          <p:nvPr/>
        </p:nvSpPr>
        <p:spPr>
          <a:xfrm>
            <a:off x="348000" y="2234882"/>
            <a:ext cx="2833081" cy="2345403"/>
          </a:xfrm>
          <a:prstGeom prst="wedgeEllipseCallout">
            <a:avLst>
              <a:gd name="adj1" fmla="val 59617"/>
              <a:gd name="adj2" fmla="val 128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en-AU" sz="1800" dirty="0"/>
              <a:t>What other numbers could we start the factor tree with?</a:t>
            </a:r>
          </a:p>
        </p:txBody>
      </p:sp>
      <p:sp>
        <p:nvSpPr>
          <p:cNvPr id="13" name="Speech Bubble: Oval 12" descr="A call-out box pointing to the bottom of the tree on the left. 'Why did we stop here?'">
            <a:extLst>
              <a:ext uri="{FF2B5EF4-FFF2-40B4-BE49-F238E27FC236}">
                <a16:creationId xmlns:a16="http://schemas.microsoft.com/office/drawing/2014/main" id="{D0DF5511-FADB-46CB-E911-6B6F623BA5E9}"/>
              </a:ext>
            </a:extLst>
          </p:cNvPr>
          <p:cNvSpPr/>
          <p:nvPr/>
        </p:nvSpPr>
        <p:spPr>
          <a:xfrm>
            <a:off x="506703" y="4913290"/>
            <a:ext cx="2597105" cy="1584710"/>
          </a:xfrm>
          <a:prstGeom prst="wedgeEllipseCallout">
            <a:avLst>
              <a:gd name="adj1" fmla="val 51426"/>
              <a:gd name="adj2" fmla="val -335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en-AU" sz="1800" dirty="0"/>
              <a:t>Why did we stop here?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04D8D9-2FE3-BB03-52CA-6F816A5EA65A}"/>
                  </a:ext>
                </a:extLst>
              </p:cNvPr>
              <p:cNvSpPr txBox="1"/>
              <p:nvPr/>
            </p:nvSpPr>
            <p:spPr>
              <a:xfrm>
                <a:off x="6147507" y="2272427"/>
                <a:ext cx="386412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=2×2×2×3×3</m:t>
                      </m:r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04D8D9-2FE3-BB03-52CA-6F816A5EA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507" y="2272427"/>
                <a:ext cx="386412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Oval 5" descr="A call-out box pointing to the equation: '72 = 2 x 2 x 2 x 3 x 3'. 'Why did we write the numbers in this order?'">
            <a:extLst>
              <a:ext uri="{FF2B5EF4-FFF2-40B4-BE49-F238E27FC236}">
                <a16:creationId xmlns:a16="http://schemas.microsoft.com/office/drawing/2014/main" id="{930A5E4C-FC53-4FDD-5AE4-0DAB76B8B131}"/>
              </a:ext>
            </a:extLst>
          </p:cNvPr>
          <p:cNvSpPr/>
          <p:nvPr/>
        </p:nvSpPr>
        <p:spPr>
          <a:xfrm>
            <a:off x="8577329" y="2666997"/>
            <a:ext cx="2689404" cy="1913288"/>
          </a:xfrm>
          <a:prstGeom prst="wedgeEllipseCallout">
            <a:avLst>
              <a:gd name="adj1" fmla="val -42591"/>
              <a:gd name="adj2" fmla="val -495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150000"/>
              </a:lnSpc>
            </a:pPr>
            <a:r>
              <a:rPr lang="en-AU" sz="1800" dirty="0"/>
              <a:t>Why did we write the numbers in this order?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CCDA90-95CB-31EC-7969-01D70576E1A9}"/>
                  </a:ext>
                </a:extLst>
              </p:cNvPr>
              <p:cNvSpPr txBox="1"/>
              <p:nvPr/>
            </p:nvSpPr>
            <p:spPr>
              <a:xfrm>
                <a:off x="6147507" y="3480901"/>
                <a:ext cx="3864125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AU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CCDA90-95CB-31EC-7969-01D70576E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507" y="3480901"/>
                <a:ext cx="3864125" cy="407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7DDA8C-BEF2-41B1-1225-7D01649FB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34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6B6817-D6DB-0F34-7871-49BB336C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Factor trees: Your turn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FFDBB-8096-C1ED-9B51-B60E24EB9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The magical factor trees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708D99-B2DC-8B3C-E1B1-1DE95C7DC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Use a factor tree to write the number 180 as a product of its prime factors, in index form.</a:t>
            </a:r>
          </a:p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A1FF3-3AD8-27BE-2A59-B54B4D39C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7520156"/>
      </p:ext>
    </p:extLst>
  </p:cSld>
  <p:clrMapOvr>
    <a:masterClrMapping/>
  </p:clrMapOvr>
</p:sld>
</file>

<file path=ppt/theme/theme1.xml><?xml version="1.0" encoding="utf-8"?>
<a:theme xmlns:a="http://schemas.openxmlformats.org/drawingml/2006/main" name="NSWG Corporate">
  <a:themeElements>
    <a:clrScheme name="Custom 1">
      <a:dk1>
        <a:srgbClr val="22272B"/>
      </a:dk1>
      <a:lt1>
        <a:srgbClr val="FFFFFF"/>
      </a:lt1>
      <a:dk2>
        <a:srgbClr val="D7153A"/>
      </a:dk2>
      <a:lt2>
        <a:srgbClr val="EBEBEB"/>
      </a:lt2>
      <a:accent1>
        <a:srgbClr val="002664"/>
      </a:accent1>
      <a:accent2>
        <a:srgbClr val="146CFD"/>
      </a:accent2>
      <a:accent3>
        <a:srgbClr val="8CE0FF"/>
      </a:accent3>
      <a:accent4>
        <a:srgbClr val="CBEDFD"/>
      </a:accent4>
      <a:accent5>
        <a:srgbClr val="495054"/>
      </a:accent5>
      <a:accent6>
        <a:srgbClr val="FFE6EA"/>
      </a:accent6>
      <a:hlink>
        <a:srgbClr val="146CFD"/>
      </a:hlink>
      <a:folHlink>
        <a:srgbClr val="146CFD"/>
      </a:folHlink>
    </a:clrScheme>
    <a:fontScheme name="NSW Gov PP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urriculum-reform-7-10-syllabus-sws-december-2022.potx  -  Read-Only" id="{4B7518B7-7928-4400-889E-427E9DE28E01}" vid="{F7238460-63C4-40E6-AE58-06ED0ED9CA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746</Words>
  <Application>Microsoft Office PowerPoint</Application>
  <PresentationFormat>Widescreen</PresentationFormat>
  <Paragraphs>138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Cambria Math</vt:lpstr>
      <vt:lpstr>Arial</vt:lpstr>
      <vt:lpstr>Public Sans</vt:lpstr>
      <vt:lpstr>Public Sans Light</vt:lpstr>
      <vt:lpstr>Times New Roman</vt:lpstr>
      <vt:lpstr>NSWG Corporate</vt:lpstr>
      <vt:lpstr>The magical factor trees</vt:lpstr>
      <vt:lpstr>‘Grass roots square’ (1)</vt:lpstr>
      <vt:lpstr>‘Grass roots square’ (2)</vt:lpstr>
      <vt:lpstr>‘Grass roots square’ scenario</vt:lpstr>
      <vt:lpstr>Finding the cube root (1)</vt:lpstr>
      <vt:lpstr>Finding the cube root (2)</vt:lpstr>
      <vt:lpstr>Factor trees (1)</vt:lpstr>
      <vt:lpstr>Factor trees (2)</vt:lpstr>
      <vt:lpstr>Factor trees: Your turn</vt:lpstr>
      <vt:lpstr>Factor trees: Your turn solution</vt:lpstr>
      <vt:lpstr>Square roots (1)</vt:lpstr>
      <vt:lpstr>Square roots (2)</vt:lpstr>
      <vt:lpstr>Perfect square: Your turn</vt:lpstr>
      <vt:lpstr>Perfect square: Your turn solution</vt:lpstr>
      <vt:lpstr>Cubic numbers (1)</vt:lpstr>
      <vt:lpstr>Cubic numbers (2)</vt:lpstr>
      <vt:lpstr>Cubic numbers: Your turn</vt:lpstr>
      <vt:lpstr>Cubic numbers: Your turn solution</vt:lpstr>
      <vt:lpstr>Two truths, one lie</vt:lpstr>
      <vt:lpstr>Two truths, one lie 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magical factor trees</dc:title>
  <dc:creator>NSW Department of Education</dc:creator>
  <dcterms:created xsi:type="dcterms:W3CDTF">2023-09-11T23:30:29Z</dcterms:created>
  <dcterms:modified xsi:type="dcterms:W3CDTF">2023-09-11T23:30:49Z</dcterms:modified>
</cp:coreProperties>
</file>