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268" r:id="rId4"/>
    <p:sldId id="270" r:id="rId5"/>
    <p:sldId id="263" r:id="rId6"/>
    <p:sldId id="314" r:id="rId7"/>
    <p:sldId id="266" r:id="rId8"/>
    <p:sldId id="267" r:id="rId9"/>
    <p:sldId id="273" r:id="rId10"/>
    <p:sldId id="275" r:id="rId11"/>
    <p:sldId id="281" r:id="rId12"/>
    <p:sldId id="289" r:id="rId13"/>
    <p:sldId id="291" r:id="rId14"/>
    <p:sldId id="298" r:id="rId15"/>
    <p:sldId id="283" r:id="rId16"/>
    <p:sldId id="295" r:id="rId17"/>
    <p:sldId id="297" r:id="rId18"/>
    <p:sldId id="278" r:id="rId19"/>
    <p:sldId id="287" r:id="rId20"/>
    <p:sldId id="286" r:id="rId21"/>
    <p:sldId id="285" r:id="rId22"/>
    <p:sldId id="313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Public Sans" panose="020B0604020202020204" charset="0"/>
      <p:regular r:id="rId31"/>
      <p:bold r:id="rId32"/>
      <p:italic r:id="rId33"/>
      <p:boldItalic r:id="rId34"/>
    </p:embeddedFont>
    <p:embeddedFont>
      <p:font typeface="Public Sans Light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0" autoAdjust="0"/>
  </p:normalViewPr>
  <p:slideViewPr>
    <p:cSldViewPr snapToGrid="0">
      <p:cViewPr varScale="1">
        <p:scale>
          <a:sx n="80" d="100"/>
          <a:sy n="80" d="100"/>
        </p:scale>
        <p:origin x="1197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12/09/2023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12/09/2023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VideoAntsGoMarch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Encourage students to discuss things they see in common and things that are different between the numbers and the arrays.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88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Explain to the students that using the theme of the song “The ants go marching” encourages them to visualise a formation of a square array.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students aren’t required to remember the words to the song.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age-appropriate version of the song can be viewed on ‘YouTube’ (</a:t>
            </a:r>
            <a:r>
              <a:rPr lang="en-AU" sz="1800" u="sng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bit.ly/</a:t>
            </a:r>
            <a:r>
              <a:rPr lang="en-AU" sz="1800" u="sng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VideoAntsGoMarching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2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Students will be able to refer to the arrays from Appendix A to complete the first half of the table.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However, once students reach 6 by 6, they will need to calculate the value.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Encourage students to visualise an array and use their multiplicative strategies to calculate the value.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56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11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620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ants go marching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5603BB-33E3-F275-41EA-17270D79C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F68DB5-BC5F-CC61-36D4-791DF1100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CF8210-832F-F269-EFFE-2420C4D4E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981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92347-C9CB-DAA5-4DFA-955434FF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Cubing a number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65A95-90AF-7F96-8713-E8F715DFC6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72000"/>
            <a:ext cx="10080000" cy="310015"/>
          </a:xfrm>
        </p:spPr>
        <p:txBody>
          <a:bodyPr/>
          <a:lstStyle/>
          <a:p>
            <a:r>
              <a:rPr lang="en-AU" dirty="0"/>
              <a:t>Finding the volume of a cube.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537D05-20FD-B4E8-C348-7DC47956135A}"/>
              </a:ext>
            </a:extLst>
          </p:cNvPr>
          <p:cNvSpPr/>
          <p:nvPr/>
        </p:nvSpPr>
        <p:spPr>
          <a:xfrm>
            <a:off x="359999" y="1696948"/>
            <a:ext cx="6215779" cy="1689719"/>
          </a:xfrm>
          <a:prstGeom prst="roundRect">
            <a:avLst>
              <a:gd name="adj" fmla="val 1212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chemeClr val="bg1"/>
                </a:solidFill>
              </a:rPr>
              <a:t>Jo tried to count the number of small cubes but found it difficult because many can’t be seen.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0A92BC-E9A8-3453-305C-BB02498380B0}"/>
              </a:ext>
            </a:extLst>
          </p:cNvPr>
          <p:cNvSpPr/>
          <p:nvPr/>
        </p:nvSpPr>
        <p:spPr>
          <a:xfrm>
            <a:off x="360000" y="3471334"/>
            <a:ext cx="6215778" cy="1231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en-AU" sz="2000" dirty="0"/>
              <a:t>What do you know about the volume of the cube?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3C0532-B804-1102-25C0-799DEA305804}"/>
              </a:ext>
            </a:extLst>
          </p:cNvPr>
          <p:cNvSpPr/>
          <p:nvPr/>
        </p:nvSpPr>
        <p:spPr>
          <a:xfrm>
            <a:off x="359999" y="4793782"/>
            <a:ext cx="6215779" cy="14718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bg1"/>
                </a:solidFill>
              </a:rPr>
              <a:t>Ari said there’s an easier way to know that there are 64 cubic units.</a:t>
            </a:r>
          </a:p>
        </p:txBody>
      </p:sp>
      <p:pic>
        <p:nvPicPr>
          <p:cNvPr id="7" name="Content Placeholder 6" descr="By 4 by 4 cube.">
            <a:extLst>
              <a:ext uri="{FF2B5EF4-FFF2-40B4-BE49-F238E27FC236}">
                <a16:creationId xmlns:a16="http://schemas.microsoft.com/office/drawing/2014/main" id="{536B4D20-D2A2-DCB9-2D3F-A8133E43C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93" r="2055"/>
          <a:stretch/>
        </p:blipFill>
        <p:spPr>
          <a:xfrm>
            <a:off x="7336475" y="2008668"/>
            <a:ext cx="3545955" cy="375340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9F5CC-1346-29AC-164A-D9937D45E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65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600000"/>
            <a:ext cx="6983422" cy="25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The ants go marching: Summarise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Summarise</a:t>
            </a:r>
          </a:p>
        </p:txBody>
      </p:sp>
    </p:spTree>
    <p:extLst>
      <p:ext uri="{BB962C8B-B14F-4D97-AF65-F5344CB8AC3E}">
        <p14:creationId xmlns:p14="http://schemas.microsoft.com/office/powerpoint/2010/main" val="174546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658D2-51C5-9CD3-8A4C-916924C4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Squaring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E280B-4F3B-CB0C-5AD7-9E3C63A17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Squaring and cubing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B4120-C051-34EC-A62A-8EA1B35D849D}"/>
                  </a:ext>
                </a:extLst>
              </p:cNvPr>
              <p:cNvSpPr txBox="1"/>
              <p:nvPr/>
            </p:nvSpPr>
            <p:spPr>
              <a:xfrm>
                <a:off x="360000" y="1502617"/>
                <a:ext cx="7443580" cy="1432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area of the square is calculated by multiplying the length of the sides: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×5=25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B4120-C051-34EC-A62A-8EA1B35D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02617"/>
                <a:ext cx="7443580" cy="1432493"/>
              </a:xfrm>
              <a:prstGeom prst="rect">
                <a:avLst/>
              </a:prstGeom>
              <a:blipFill>
                <a:blip r:embed="rId2"/>
                <a:stretch>
                  <a:fillRect l="-20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51A27-AB96-675F-DED2-E068151B7276}"/>
                  </a:ext>
                </a:extLst>
              </p:cNvPr>
              <p:cNvSpPr txBox="1"/>
              <p:nvPr/>
            </p:nvSpPr>
            <p:spPr>
              <a:xfrm>
                <a:off x="360000" y="3660891"/>
                <a:ext cx="1489744" cy="988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51A27-AB96-675F-DED2-E068151B7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660891"/>
                <a:ext cx="1489744" cy="988913"/>
              </a:xfrm>
              <a:prstGeom prst="rect">
                <a:avLst/>
              </a:prstGeom>
              <a:blipFill>
                <a:blip r:embed="rId3"/>
                <a:stretch>
                  <a:fillRect l="-102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D31EFA-C02A-4956-FBA1-773AD37E43AC}"/>
              </a:ext>
            </a:extLst>
          </p:cNvPr>
          <p:cNvSpPr txBox="1"/>
          <p:nvPr/>
        </p:nvSpPr>
        <p:spPr>
          <a:xfrm>
            <a:off x="360000" y="5375585"/>
            <a:ext cx="4994852" cy="49989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say: ‘5 squared equals 25’.</a:t>
            </a:r>
            <a:endParaRPr lang="en-AU" sz="2000" dirty="0">
              <a:solidFill>
                <a:schemeClr val="bg1"/>
              </a:solidFill>
            </a:endParaRPr>
          </a:p>
        </p:txBody>
      </p:sp>
      <p:grpSp>
        <p:nvGrpSpPr>
          <p:cNvPr id="9" name="Group 8" descr="A 5 sided square, with grid lines showing the units. There is a 5 written to the left and beneath the 5 sided square.&#10;">
            <a:extLst>
              <a:ext uri="{FF2B5EF4-FFF2-40B4-BE49-F238E27FC236}">
                <a16:creationId xmlns:a16="http://schemas.microsoft.com/office/drawing/2014/main" id="{8A350C82-F17D-3062-27D6-DFB9BA25B0EB}"/>
              </a:ext>
            </a:extLst>
          </p:cNvPr>
          <p:cNvGrpSpPr/>
          <p:nvPr/>
        </p:nvGrpSpPr>
        <p:grpSpPr>
          <a:xfrm>
            <a:off x="7803580" y="2628906"/>
            <a:ext cx="2908085" cy="3083447"/>
            <a:chOff x="7803580" y="2163658"/>
            <a:chExt cx="2908085" cy="3083447"/>
          </a:xfrm>
        </p:grpSpPr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A6925127-B0E1-59E5-229C-34DA21D8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461" y="2163658"/>
              <a:ext cx="2714204" cy="26868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776B75-AA98-74F3-FC68-9EBCB76F124F}"/>
                </a:ext>
              </a:extLst>
            </p:cNvPr>
            <p:cNvSpPr txBox="1"/>
            <p:nvPr/>
          </p:nvSpPr>
          <p:spPr>
            <a:xfrm>
              <a:off x="7803580" y="3352090"/>
              <a:ext cx="255970" cy="3100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258946-3756-64A7-7D7C-1350B7601A49}"/>
                </a:ext>
              </a:extLst>
            </p:cNvPr>
            <p:cNvSpPr txBox="1"/>
            <p:nvPr/>
          </p:nvSpPr>
          <p:spPr>
            <a:xfrm>
              <a:off x="9304336" y="4850538"/>
              <a:ext cx="670273" cy="3965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53739-C2AC-5486-27B6-B1F7B9DC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04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D1264-3C0A-3D72-DEA9-76C84401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Squaring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ACB16-327E-A84F-2567-D6C6585D86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994C8C-99FF-29D8-02AC-878775BCF656}"/>
                  </a:ext>
                </a:extLst>
              </p:cNvPr>
              <p:cNvSpPr txBox="1"/>
              <p:nvPr/>
            </p:nvSpPr>
            <p:spPr>
              <a:xfrm>
                <a:off x="360000" y="1482414"/>
                <a:ext cx="5081244" cy="961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area of the square is: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×6=36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994C8C-99FF-29D8-02AC-878775BC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82414"/>
                <a:ext cx="5081244" cy="961630"/>
              </a:xfrm>
              <a:prstGeom prst="rect">
                <a:avLst/>
              </a:prstGeom>
              <a:blipFill>
                <a:blip r:embed="rId2"/>
                <a:stretch>
                  <a:fillRect l="-29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64B42F-7651-3E25-A8B0-998D20D22E37}"/>
                  </a:ext>
                </a:extLst>
              </p:cNvPr>
              <p:cNvSpPr txBox="1"/>
              <p:nvPr/>
            </p:nvSpPr>
            <p:spPr>
              <a:xfrm>
                <a:off x="360000" y="3356880"/>
                <a:ext cx="1489744" cy="1105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64B42F-7651-3E25-A8B0-998D20D22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356880"/>
                <a:ext cx="1489744" cy="1105869"/>
              </a:xfrm>
              <a:prstGeom prst="rect">
                <a:avLst/>
              </a:prstGeom>
              <a:blipFill>
                <a:blip r:embed="rId3"/>
                <a:stretch>
                  <a:fillRect l="-102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FE32A9F-34B0-5581-6074-379980ADF3C6}"/>
              </a:ext>
            </a:extLst>
          </p:cNvPr>
          <p:cNvSpPr txBox="1"/>
          <p:nvPr/>
        </p:nvSpPr>
        <p:spPr>
          <a:xfrm>
            <a:off x="360000" y="5375585"/>
            <a:ext cx="4994852" cy="63886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say: </a:t>
            </a:r>
            <a:r>
              <a:rPr lang="en-AU" sz="2000" dirty="0"/>
              <a:t>‘6 squared equals 36.’</a:t>
            </a:r>
            <a:endParaRPr lang="en-AU" sz="2000" dirty="0">
              <a:solidFill>
                <a:schemeClr val="tx1"/>
              </a:solidFill>
            </a:endParaRPr>
          </a:p>
        </p:txBody>
      </p:sp>
      <p:grpSp>
        <p:nvGrpSpPr>
          <p:cNvPr id="32" name="Group 31" descr="A 6 sided square, with grid lines showing the units. 6 is written along the left side of the square, and underneath the square.">
            <a:extLst>
              <a:ext uri="{FF2B5EF4-FFF2-40B4-BE49-F238E27FC236}">
                <a16:creationId xmlns:a16="http://schemas.microsoft.com/office/drawing/2014/main" id="{D8BBFC1A-8497-2FCB-D325-E564F7CD27FA}"/>
              </a:ext>
            </a:extLst>
          </p:cNvPr>
          <p:cNvGrpSpPr/>
          <p:nvPr/>
        </p:nvGrpSpPr>
        <p:grpSpPr>
          <a:xfrm>
            <a:off x="7552800" y="1800000"/>
            <a:ext cx="3931200" cy="4176321"/>
            <a:chOff x="7552800" y="1800000"/>
            <a:chExt cx="3931200" cy="4176321"/>
          </a:xfrm>
        </p:grpSpPr>
        <p:pic>
          <p:nvPicPr>
            <p:cNvPr id="7" name="Picture 6" descr="A 6 sided square, with grid lines showing the units.">
              <a:extLst>
                <a:ext uri="{FF2B5EF4-FFF2-40B4-BE49-F238E27FC236}">
                  <a16:creationId xmlns:a16="http://schemas.microsoft.com/office/drawing/2014/main" id="{A3727A5F-8FA9-97B5-D587-30E351F5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6400" y="1800000"/>
              <a:ext cx="3657600" cy="3667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3D72C7-5EE6-C4B3-AC6C-3B62D6F3759C}"/>
                </a:ext>
              </a:extLst>
            </p:cNvPr>
            <p:cNvSpPr txBox="1"/>
            <p:nvPr/>
          </p:nvSpPr>
          <p:spPr>
            <a:xfrm>
              <a:off x="7552800" y="3520800"/>
              <a:ext cx="356574" cy="453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76088-A75D-D908-25EB-CD70B5E7C93E}"/>
                </a:ext>
              </a:extLst>
            </p:cNvPr>
            <p:cNvSpPr txBox="1"/>
            <p:nvPr/>
          </p:nvSpPr>
          <p:spPr>
            <a:xfrm>
              <a:off x="9550800" y="5522400"/>
              <a:ext cx="356574" cy="453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6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613F8-3F5C-EA0A-1051-42FA14CE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01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D1264-3C0A-3D72-DEA9-76C84401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Squaring (3)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ACB16-327E-A84F-2567-D6C6585D86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28EE91-39B3-6018-7073-C387490419D6}"/>
                  </a:ext>
                </a:extLst>
              </p:cNvPr>
              <p:cNvSpPr txBox="1"/>
              <p:nvPr/>
            </p:nvSpPr>
            <p:spPr>
              <a:xfrm>
                <a:off x="360000" y="1482414"/>
                <a:ext cx="8060266" cy="151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area of the square is: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×6=36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28EE91-39B3-6018-7073-C38749041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82414"/>
                <a:ext cx="8060266" cy="1514786"/>
              </a:xfrm>
              <a:prstGeom prst="rect">
                <a:avLst/>
              </a:prstGeom>
              <a:blipFill>
                <a:blip r:embed="rId2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2A636E-9BA2-FAB8-BC00-659B35594A41}"/>
                  </a:ext>
                </a:extLst>
              </p:cNvPr>
              <p:cNvSpPr txBox="1"/>
              <p:nvPr/>
            </p:nvSpPr>
            <p:spPr>
              <a:xfrm>
                <a:off x="360000" y="3227487"/>
                <a:ext cx="1489744" cy="1105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A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2A636E-9BA2-FAB8-BC00-659B35594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227487"/>
                <a:ext cx="1489744" cy="1105869"/>
              </a:xfrm>
              <a:prstGeom prst="rect">
                <a:avLst/>
              </a:prstGeom>
              <a:blipFill>
                <a:blip r:embed="rId3"/>
                <a:stretch>
                  <a:fillRect l="-102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9B93EC4-8770-E21F-E54F-B52B08E5DD44}"/>
              </a:ext>
            </a:extLst>
          </p:cNvPr>
          <p:cNvSpPr/>
          <p:nvPr/>
        </p:nvSpPr>
        <p:spPr>
          <a:xfrm>
            <a:off x="2356476" y="2590734"/>
            <a:ext cx="4675811" cy="1036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number 6 is called the base.</a:t>
            </a: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E393BC3-C8EF-18FB-5C22-D596DB61C36E}"/>
              </a:ext>
            </a:extLst>
          </p:cNvPr>
          <p:cNvSpPr/>
          <p:nvPr/>
        </p:nvSpPr>
        <p:spPr>
          <a:xfrm>
            <a:off x="2356476" y="3756875"/>
            <a:ext cx="4675811" cy="140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small numbe</a:t>
            </a:r>
            <a:r>
              <a:rPr lang="en-A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called the index, the power or the exponent.</a:t>
            </a: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E66FF9-0F7E-05C0-B32F-7423E83E8B96}"/>
              </a:ext>
            </a:extLst>
          </p:cNvPr>
          <p:cNvSpPr txBox="1"/>
          <p:nvPr/>
        </p:nvSpPr>
        <p:spPr>
          <a:xfrm>
            <a:off x="360000" y="5375585"/>
            <a:ext cx="4994852" cy="63886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say: </a:t>
            </a:r>
            <a:r>
              <a:rPr lang="en-AU" sz="2000" dirty="0"/>
              <a:t>‘6 squared equals 36.’</a:t>
            </a:r>
            <a:endParaRPr lang="en-AU" sz="2000" dirty="0">
              <a:solidFill>
                <a:schemeClr val="tx1"/>
              </a:solidFill>
            </a:endParaRPr>
          </a:p>
        </p:txBody>
      </p:sp>
      <p:grpSp>
        <p:nvGrpSpPr>
          <p:cNvPr id="78" name="Group 77" descr="A 6 sided square, with grid lines showing the units. 6 is written along the left side of the square, and underneath the square.">
            <a:extLst>
              <a:ext uri="{FF2B5EF4-FFF2-40B4-BE49-F238E27FC236}">
                <a16:creationId xmlns:a16="http://schemas.microsoft.com/office/drawing/2014/main" id="{A56D31AE-7C04-E531-9876-1EFC43BAF787}"/>
              </a:ext>
            </a:extLst>
          </p:cNvPr>
          <p:cNvGrpSpPr/>
          <p:nvPr/>
        </p:nvGrpSpPr>
        <p:grpSpPr>
          <a:xfrm>
            <a:off x="7553716" y="1800000"/>
            <a:ext cx="3930284" cy="4174590"/>
            <a:chOff x="7553716" y="1800000"/>
            <a:chExt cx="3930284" cy="41745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727A5F-8FA9-97B5-D587-30E351F5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6400" y="1800000"/>
              <a:ext cx="3657600" cy="3667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3D72C7-5EE6-C4B3-AC6C-3B62D6F3759C}"/>
                </a:ext>
              </a:extLst>
            </p:cNvPr>
            <p:cNvSpPr txBox="1"/>
            <p:nvPr/>
          </p:nvSpPr>
          <p:spPr>
            <a:xfrm>
              <a:off x="7553716" y="3521748"/>
              <a:ext cx="356574" cy="453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76088-A75D-D908-25EB-CD70B5E7C93E}"/>
                </a:ext>
              </a:extLst>
            </p:cNvPr>
            <p:cNvSpPr txBox="1"/>
            <p:nvPr/>
          </p:nvSpPr>
          <p:spPr>
            <a:xfrm>
              <a:off x="9551694" y="5520669"/>
              <a:ext cx="356574" cy="453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b="1" dirty="0"/>
                <a:t>6</a:t>
              </a:r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912E79A-2CBA-8ADC-807F-A32266DD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640" y="3708400"/>
            <a:ext cx="499156" cy="54560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613F8-3F5C-EA0A-1051-42FA14CE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44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658D2-51C5-9CD3-8A4C-916924C4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Cubing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E280B-4F3B-CB0C-5AD7-9E3C63A17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Squaring and cubing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8C9FD-AFAF-F7F8-C3C8-8BC831D823E1}"/>
                  </a:ext>
                </a:extLst>
              </p:cNvPr>
              <p:cNvSpPr txBox="1"/>
              <p:nvPr/>
            </p:nvSpPr>
            <p:spPr>
              <a:xfrm>
                <a:off x="360000" y="1482414"/>
                <a:ext cx="6402044" cy="151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volume of the cube is calculated by multiplying the lengths together: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×3×3=27</m:t>
                      </m:r>
                    </m:oMath>
                  </m:oMathPara>
                </a14:m>
                <a:endParaRPr lang="en-AU" sz="2000" dirty="0">
                  <a:ea typeface="Cambria Math" panose="02040503050406030204" pitchFamily="18" charset="0"/>
                </a:endParaRPr>
              </a:p>
              <a:p>
                <a:pPr algn="l"/>
                <a:endParaRPr lang="en-A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8C9FD-AFAF-F7F8-C3C8-8BC831D8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82414"/>
                <a:ext cx="6402044" cy="1514786"/>
              </a:xfrm>
              <a:prstGeom prst="rect">
                <a:avLst/>
              </a:prstGeom>
              <a:blipFill>
                <a:blip r:embed="rId2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C540DC-8699-782F-F12F-1A80B25EEF14}"/>
                  </a:ext>
                </a:extLst>
              </p:cNvPr>
              <p:cNvSpPr txBox="1"/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C540DC-8699-782F-F12F-1A80B25E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blipFill>
                <a:blip r:embed="rId3"/>
                <a:stretch>
                  <a:fillRect l="-47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F5DBCBF-53FE-3852-5C56-9E3F1E068C6A}"/>
              </a:ext>
            </a:extLst>
          </p:cNvPr>
          <p:cNvSpPr txBox="1"/>
          <p:nvPr/>
        </p:nvSpPr>
        <p:spPr>
          <a:xfrm>
            <a:off x="360000" y="5375585"/>
            <a:ext cx="4994852" cy="63886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say: ‘3 cubed equals 27’.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cube with lengths of 3, with grid lines showing the cubic units.">
            <a:extLst>
              <a:ext uri="{FF2B5EF4-FFF2-40B4-BE49-F238E27FC236}">
                <a16:creationId xmlns:a16="http://schemas.microsoft.com/office/drawing/2014/main" id="{1BD87180-3B67-D2C7-1CB6-3D17AB14B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49" y="1737035"/>
            <a:ext cx="3733800" cy="3638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53739-C2AC-5486-27B6-B1F7B9DC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02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658D2-51C5-9CD3-8A4C-916924C4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Cubing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E280B-4F3B-CB0C-5AD7-9E3C63A17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BC456-0F09-3F6C-4D15-901F3D7C65CF}"/>
                  </a:ext>
                </a:extLst>
              </p:cNvPr>
              <p:cNvSpPr txBox="1"/>
              <p:nvPr/>
            </p:nvSpPr>
            <p:spPr>
              <a:xfrm>
                <a:off x="360000" y="1482414"/>
                <a:ext cx="8060266" cy="1247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volume of the cube is calculated by multiplying the lengths together: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×4×4=64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 algn="l"/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BC456-0F09-3F6C-4D15-901F3D7C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82414"/>
                <a:ext cx="8060266" cy="1247423"/>
              </a:xfrm>
              <a:prstGeom prst="rect">
                <a:avLst/>
              </a:prstGeom>
              <a:blipFill>
                <a:blip r:embed="rId2"/>
                <a:stretch>
                  <a:fillRect l="-1891" b="-73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0640C-2EF2-BFFA-F773-8EA6DCE2CA3B}"/>
                  </a:ext>
                </a:extLst>
              </p:cNvPr>
              <p:cNvSpPr txBox="1"/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0640C-2EF2-BFFA-F773-8EA6DCE2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blipFill>
                <a:blip r:embed="rId3"/>
                <a:stretch>
                  <a:fillRect l="-47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8616BAB-93E4-6832-6AB0-2E41FAFEBE8F}"/>
              </a:ext>
            </a:extLst>
          </p:cNvPr>
          <p:cNvSpPr txBox="1"/>
          <p:nvPr/>
        </p:nvSpPr>
        <p:spPr>
          <a:xfrm>
            <a:off x="360000" y="5375585"/>
            <a:ext cx="4994852" cy="63886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</a:t>
            </a:r>
            <a:r>
              <a:rPr lang="en-AU" sz="2000" dirty="0"/>
              <a:t>: ‘</a:t>
            </a:r>
            <a:r>
              <a:rPr lang="en-AU" sz="2000" dirty="0">
                <a:solidFill>
                  <a:schemeClr val="tx1"/>
                </a:solidFill>
              </a:rPr>
              <a:t>4 cubed equals 64’.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cube with lengths of 4, with grid lines showing the cubic units.">
            <a:extLst>
              <a:ext uri="{FF2B5EF4-FFF2-40B4-BE49-F238E27FC236}">
                <a16:creationId xmlns:a16="http://schemas.microsoft.com/office/drawing/2014/main" id="{67B2CE1B-9153-BB39-3380-9F5728412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7" t="3210"/>
          <a:stretch/>
        </p:blipFill>
        <p:spPr>
          <a:xfrm>
            <a:off x="7315200" y="1868400"/>
            <a:ext cx="3632096" cy="35687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53739-C2AC-5486-27B6-B1F7B9DC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56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658D2-51C5-9CD3-8A4C-916924C4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Cubing (3)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E280B-4F3B-CB0C-5AD7-9E3C63A17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688A5-B3C0-4D11-C4D7-B9088FAF4207}"/>
                  </a:ext>
                </a:extLst>
              </p:cNvPr>
              <p:cNvSpPr txBox="1"/>
              <p:nvPr/>
            </p:nvSpPr>
            <p:spPr>
              <a:xfrm>
                <a:off x="360000" y="1482414"/>
                <a:ext cx="8060266" cy="1247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The volume of the cube is calculated by multiplying the lengths together:</a:t>
                </a: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×4×4=64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 algn="l"/>
                <a:endParaRPr lang="en-A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688A5-B3C0-4D11-C4D7-B9088FAF4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82414"/>
                <a:ext cx="8060266" cy="1247423"/>
              </a:xfrm>
              <a:prstGeom prst="rect">
                <a:avLst/>
              </a:prstGeom>
              <a:blipFill>
                <a:blip r:embed="rId2"/>
                <a:stretch>
                  <a:fillRect l="-1891" b="-73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6C279-002B-3A57-F79C-DB5F4FE28FFF}"/>
                  </a:ext>
                </a:extLst>
              </p:cNvPr>
              <p:cNvSpPr txBox="1"/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>
                    <a:solidFill>
                      <a:schemeClr val="tx1"/>
                    </a:solidFill>
                  </a:rPr>
                  <a:t>We write: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6C279-002B-3A57-F79C-DB5F4FE28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499777"/>
                <a:ext cx="3224222" cy="1105869"/>
              </a:xfrm>
              <a:prstGeom prst="rect">
                <a:avLst/>
              </a:prstGeom>
              <a:blipFill>
                <a:blip r:embed="rId3"/>
                <a:stretch>
                  <a:fillRect l="-47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 descr="A call out box stating 'Why is this called a 'numerical term'? With an arrow pointing to 'We write: 4 cubed =64. 'cubed' is a small 3. ">
            <a:extLst>
              <a:ext uri="{FF2B5EF4-FFF2-40B4-BE49-F238E27FC236}">
                <a16:creationId xmlns:a16="http://schemas.microsoft.com/office/drawing/2014/main" id="{4B12D717-2930-9DB3-AD50-EDAFEC5058A2}"/>
              </a:ext>
            </a:extLst>
          </p:cNvPr>
          <p:cNvGrpSpPr/>
          <p:nvPr/>
        </p:nvGrpSpPr>
        <p:grpSpPr>
          <a:xfrm>
            <a:off x="1857022" y="3335867"/>
            <a:ext cx="5102578" cy="1342585"/>
            <a:chOff x="1857022" y="3335867"/>
            <a:chExt cx="5102578" cy="134258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1760B83-EB39-66D8-AEE6-94C2888F8A94}"/>
                </a:ext>
              </a:extLst>
            </p:cNvPr>
            <p:cNvSpPr/>
            <p:nvPr/>
          </p:nvSpPr>
          <p:spPr>
            <a:xfrm>
              <a:off x="4047965" y="3335867"/>
              <a:ext cx="2911635" cy="134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Why is this called a ‘numerical term’?</a:t>
              </a:r>
              <a:endParaRPr lang="en-A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30B2DF-508C-6AC1-2786-11A4B5EE8B28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1857022" y="4007160"/>
              <a:ext cx="219094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0658F7-AD6F-6874-E0C4-695C9A8D2487}"/>
              </a:ext>
            </a:extLst>
          </p:cNvPr>
          <p:cNvSpPr txBox="1"/>
          <p:nvPr/>
        </p:nvSpPr>
        <p:spPr>
          <a:xfrm>
            <a:off x="360000" y="5375585"/>
            <a:ext cx="4994852" cy="63886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We say</a:t>
            </a:r>
            <a:r>
              <a:rPr lang="en-AU" sz="2000" dirty="0"/>
              <a:t>: ‘</a:t>
            </a:r>
            <a:r>
              <a:rPr lang="en-AU" sz="2000" dirty="0">
                <a:solidFill>
                  <a:schemeClr val="tx1"/>
                </a:solidFill>
              </a:rPr>
              <a:t>4 cubed equals 64’.</a:t>
            </a:r>
            <a:endParaRPr lang="en-AU" sz="2000" dirty="0">
              <a:solidFill>
                <a:schemeClr val="bg1"/>
              </a:solidFill>
            </a:endParaRPr>
          </a:p>
        </p:txBody>
      </p:sp>
      <p:grpSp>
        <p:nvGrpSpPr>
          <p:cNvPr id="22" name="Group 21" descr="A callout box stating 'WHy can we say, '4 cubed' or '4 to the power of 3'? An arrow points to 'We say: '4 cubed equals 64'.">
            <a:extLst>
              <a:ext uri="{FF2B5EF4-FFF2-40B4-BE49-F238E27FC236}">
                <a16:creationId xmlns:a16="http://schemas.microsoft.com/office/drawing/2014/main" id="{88CFBD86-8802-8D11-2A9C-F52E4A5E0E61}"/>
              </a:ext>
            </a:extLst>
          </p:cNvPr>
          <p:cNvGrpSpPr/>
          <p:nvPr/>
        </p:nvGrpSpPr>
        <p:grpSpPr>
          <a:xfrm>
            <a:off x="3781778" y="4859868"/>
            <a:ext cx="3177822" cy="1575318"/>
            <a:chOff x="3781778" y="4859868"/>
            <a:chExt cx="3177822" cy="15753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42555D9-7EFD-5E40-7E44-48A0EB280636}"/>
                </a:ext>
              </a:extLst>
            </p:cNvPr>
            <p:cNvSpPr/>
            <p:nvPr/>
          </p:nvSpPr>
          <p:spPr>
            <a:xfrm>
              <a:off x="4047965" y="4859868"/>
              <a:ext cx="2911635" cy="157531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AU" sz="2000" dirty="0"/>
                <a:t>Why can we say, ‘4 cubed’ or ‘4 to the power of 3’?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C65F4B-2C89-08AE-8F16-B514539C8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1778" y="5672273"/>
              <a:ext cx="41858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blue cube with lengths of 4, with grid lines showing the cubic units.">
            <a:extLst>
              <a:ext uri="{FF2B5EF4-FFF2-40B4-BE49-F238E27FC236}">
                <a16:creationId xmlns:a16="http://schemas.microsoft.com/office/drawing/2014/main" id="{0E48F5C3-C67B-84E0-EBD9-975F9140E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7" t="3210"/>
          <a:stretch/>
        </p:blipFill>
        <p:spPr>
          <a:xfrm>
            <a:off x="7315200" y="1868400"/>
            <a:ext cx="3632096" cy="35687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53739-C2AC-5486-27B6-B1F7B9DC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61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6EE53-0037-AB73-C6CB-970E5038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 Powers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35A06-7CC8-22BB-8DB3-D0DD8EE63F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Index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8B62238-B416-32FD-1D2C-35FC9DBAA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797380"/>
                  </p:ext>
                </p:extLst>
              </p:nvPr>
            </p:nvGraphicFramePr>
            <p:xfrm>
              <a:off x="360000" y="1833747"/>
              <a:ext cx="10697466" cy="26528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565822">
                      <a:extLst>
                        <a:ext uri="{9D8B030D-6E8A-4147-A177-3AD203B41FA5}">
                          <a16:colId xmlns:a16="http://schemas.microsoft.com/office/drawing/2014/main" val="303794165"/>
                        </a:ext>
                      </a:extLst>
                    </a:gridCol>
                    <a:gridCol w="3565822">
                      <a:extLst>
                        <a:ext uri="{9D8B030D-6E8A-4147-A177-3AD203B41FA5}">
                          <a16:colId xmlns:a16="http://schemas.microsoft.com/office/drawing/2014/main" val="3885532008"/>
                        </a:ext>
                      </a:extLst>
                    </a:gridCol>
                    <a:gridCol w="3565822">
                      <a:extLst>
                        <a:ext uri="{9D8B030D-6E8A-4147-A177-3AD203B41FA5}">
                          <a16:colId xmlns:a16="http://schemas.microsoft.com/office/drawing/2014/main" val="3249801954"/>
                        </a:ext>
                      </a:extLst>
                    </a:gridCol>
                  </a:tblGrid>
                  <a:tr h="5182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Calculation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What we write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What we say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107006"/>
                      </a:ext>
                    </a:extLst>
                  </a:tr>
                  <a:tr h="42985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7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×7</m:t>
                                </m:r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Seven squared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86719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×6×6</m:t>
                                </m:r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Six cubed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163209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×2×2×2</m:t>
                                </m:r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Two to the power of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2091676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Three to the power of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489087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×4×4×4×4×4</m:t>
                                </m:r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712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8B62238-B416-32FD-1D2C-35FC9DBAA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797380"/>
                  </p:ext>
                </p:extLst>
              </p:nvPr>
            </p:nvGraphicFramePr>
            <p:xfrm>
              <a:off x="360000" y="1833747"/>
              <a:ext cx="10697466" cy="26528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565822">
                      <a:extLst>
                        <a:ext uri="{9D8B030D-6E8A-4147-A177-3AD203B41FA5}">
                          <a16:colId xmlns:a16="http://schemas.microsoft.com/office/drawing/2014/main" val="303794165"/>
                        </a:ext>
                      </a:extLst>
                    </a:gridCol>
                    <a:gridCol w="3565822">
                      <a:extLst>
                        <a:ext uri="{9D8B030D-6E8A-4147-A177-3AD203B41FA5}">
                          <a16:colId xmlns:a16="http://schemas.microsoft.com/office/drawing/2014/main" val="3885532008"/>
                        </a:ext>
                      </a:extLst>
                    </a:gridCol>
                    <a:gridCol w="3565822">
                      <a:extLst>
                        <a:ext uri="{9D8B030D-6E8A-4147-A177-3AD203B41FA5}">
                          <a16:colId xmlns:a16="http://schemas.microsoft.com/office/drawing/2014/main" val="3249801954"/>
                        </a:ext>
                      </a:extLst>
                    </a:gridCol>
                  </a:tblGrid>
                  <a:tr h="5182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Calculation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What we write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solidFill>
                                <a:schemeClr val="bg1"/>
                              </a:solidFill>
                            </a:rPr>
                            <a:t>What we say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02D6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107006"/>
                      </a:ext>
                    </a:extLst>
                  </a:tr>
                  <a:tr h="429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" t="-121127" r="-200855" b="-3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1" t="-121127" r="-100855" b="-3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Seven squared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14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86719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" t="-224286" r="-200855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1" t="-224286" r="-100855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Six cubed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163209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" t="-324286" r="-200855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1" t="-324286" r="-100855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Two to the power of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2091676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1" t="-424286" r="-100855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2000" dirty="0">
                              <a:latin typeface="+mn-lt"/>
                            </a:rPr>
                            <a:t>Three to the power of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B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489087"/>
                      </a:ext>
                    </a:extLst>
                  </a:tr>
                  <a:tr h="426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" t="-524286" r="-200855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AU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71252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 descr="A callout box stating 'Why are only 2 shapes used when talking about powers?' An arrow points to the 3rd column of the table, where squared and cubed are referenced. ">
            <a:extLst>
              <a:ext uri="{FF2B5EF4-FFF2-40B4-BE49-F238E27FC236}">
                <a16:creationId xmlns:a16="http://schemas.microsoft.com/office/drawing/2014/main" id="{436C32D5-98D4-4082-2418-BC48CBE2FCBD}"/>
              </a:ext>
            </a:extLst>
          </p:cNvPr>
          <p:cNvGrpSpPr/>
          <p:nvPr/>
        </p:nvGrpSpPr>
        <p:grpSpPr>
          <a:xfrm>
            <a:off x="360000" y="4486579"/>
            <a:ext cx="10764000" cy="1501845"/>
            <a:chOff x="360000" y="4761434"/>
            <a:chExt cx="10764000" cy="15018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01F3617-8A7A-4D27-085B-D10897142966}"/>
                </a:ext>
              </a:extLst>
            </p:cNvPr>
            <p:cNvSpPr/>
            <p:nvPr/>
          </p:nvSpPr>
          <p:spPr>
            <a:xfrm>
              <a:off x="360000" y="5302646"/>
              <a:ext cx="10764000" cy="9606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>
                <a:lnSpc>
                  <a:spcPct val="150000"/>
                </a:lnSpc>
              </a:pPr>
              <a:r>
                <a:rPr lang="en-AU" sz="2000" dirty="0"/>
                <a:t>Why are only 2 shapes used when talking about powers?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0CDBA55-DC91-86FB-69CE-619E58B57996}"/>
                </a:ext>
              </a:extLst>
            </p:cNvPr>
            <p:cNvCxnSpPr/>
            <p:nvPr/>
          </p:nvCxnSpPr>
          <p:spPr>
            <a:xfrm flipV="1">
              <a:off x="9223022" y="4761434"/>
              <a:ext cx="0" cy="54121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6E907-C5CC-FDA2-4317-7094EAB17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63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F9A33-DCB6-303C-F9BE-B72D41A4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Chatterbox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CFBEF-2AFF-9561-1A38-A493B0E2B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Powers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7657B-77C8-196B-5E36-D45A7E1CAB84}"/>
              </a:ext>
            </a:extLst>
          </p:cNvPr>
          <p:cNvSpPr/>
          <p:nvPr/>
        </p:nvSpPr>
        <p:spPr>
          <a:xfrm>
            <a:off x="359999" y="1483200"/>
            <a:ext cx="4482933" cy="1499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2000" dirty="0"/>
              <a:t>Copy the information onto your chatterbox.</a:t>
            </a:r>
          </a:p>
        </p:txBody>
      </p:sp>
      <p:pic>
        <p:nvPicPr>
          <p:cNvPr id="7" name="Picture 6" descr="A picture of a square divided into sections showing how a chatterbox would be folded. The corner squares have power values of 2, 3, 4 and 5. Sections with base values of 2, 3 and 4 are in triangular sections.">
            <a:extLst>
              <a:ext uri="{FF2B5EF4-FFF2-40B4-BE49-F238E27FC236}">
                <a16:creationId xmlns:a16="http://schemas.microsoft.com/office/drawing/2014/main" id="{B786FDD0-FC09-AE4C-9E0F-08316D21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00" y="1154475"/>
            <a:ext cx="5334000" cy="53435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B0C11-13B4-F7B2-0C41-8842B32E3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94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The ants go marching: Launch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</p:spTree>
    <p:extLst>
      <p:ext uri="{BB962C8B-B14F-4D97-AF65-F5344CB8AC3E}">
        <p14:creationId xmlns:p14="http://schemas.microsoft.com/office/powerpoint/2010/main" val="300724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F9A33-DCB6-303C-F9BE-B72D41A4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Chatterbox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CFBEF-2AFF-9561-1A38-A493B0E2B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Powers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21D7FD-B28E-94F3-6A83-A87E34173B35}"/>
              </a:ext>
            </a:extLst>
          </p:cNvPr>
          <p:cNvSpPr/>
          <p:nvPr/>
        </p:nvSpPr>
        <p:spPr>
          <a:xfrm>
            <a:off x="360000" y="1482985"/>
            <a:ext cx="3967701" cy="1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your chatterbox by filling in the blanks. Use the example as a guide.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290C1AF-5D2F-BBBD-0F7D-946D9CC7E60D}"/>
                  </a:ext>
                </a:extLst>
              </p:cNvPr>
              <p:cNvSpPr/>
              <p:nvPr/>
            </p:nvSpPr>
            <p:spPr>
              <a:xfrm>
                <a:off x="360000" y="3869835"/>
                <a:ext cx="3957061" cy="17238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A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A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‘3 to the power of 5’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3×3×</m:t>
                      </m:r>
                      <m:r>
                        <a:rPr lang="en-AU" sz="20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3×3</m:t>
                      </m:r>
                      <m:r>
                        <a:rPr lang="en-AU" sz="20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×3=</m:t>
                      </m:r>
                      <m:sSup>
                        <m:sSupPr>
                          <m:ctrlPr>
                            <a:rPr lang="en-AU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20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AU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290C1AF-5D2F-BBBD-0F7D-946D9CC7E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869835"/>
                <a:ext cx="3957061" cy="17238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A picture of a square divided into sections showing how a chatterbox would be folded. The corner squares have power values of 2, 3, 4 and 5. Sections with base values of 2, 3 and 4 are in triangular sections. One section shows a value of 243.">
            <a:extLst>
              <a:ext uri="{FF2B5EF4-FFF2-40B4-BE49-F238E27FC236}">
                <a16:creationId xmlns:a16="http://schemas.microsoft.com/office/drawing/2014/main" id="{2CF12594-A910-89D3-23F1-6C682E34AB4F}"/>
              </a:ext>
            </a:extLst>
          </p:cNvPr>
          <p:cNvGrpSpPr/>
          <p:nvPr/>
        </p:nvGrpSpPr>
        <p:grpSpPr>
          <a:xfrm>
            <a:off x="5104800" y="1155600"/>
            <a:ext cx="5334000" cy="5343525"/>
            <a:chOff x="5104800" y="1155600"/>
            <a:chExt cx="5334000" cy="53435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86FDD0-FC09-AE4C-9E0F-08316D21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00" y="1155600"/>
              <a:ext cx="5334000" cy="5343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: Rounded Corners 1" descr="A text box with 3 to the power of 5, 3 times 3 times 3 times 3 times 3 equals 3 to the power of 5.">
                  <a:extLst>
                    <a:ext uri="{FF2B5EF4-FFF2-40B4-BE49-F238E27FC236}">
                      <a16:creationId xmlns:a16="http://schemas.microsoft.com/office/drawing/2014/main" id="{B8C6048F-8A2C-0B95-71A3-AFC49757A0AC}"/>
                    </a:ext>
                  </a:extLst>
                </p:cNvPr>
                <p:cNvSpPr/>
                <p:nvPr/>
              </p:nvSpPr>
              <p:spPr>
                <a:xfrm rot="13789047">
                  <a:off x="5149795" y="3945017"/>
                  <a:ext cx="1892409" cy="699713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z="1100" b="1" kern="100" dirty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‘3 to the power of 5’</a:t>
                  </a:r>
                  <a:endParaRPr lang="en-AU" sz="11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1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AU" sz="11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AU" sz="11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AU" sz="11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AU" sz="1100" b="1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AU" sz="11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AU" sz="1100" b="1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AU" sz="11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AU" sz="11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en-AU" sz="11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1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AU" sz="1100" b="1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AU" sz="1100" b="1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AU" sz="1100" b="1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oMath>
                    </m:oMathPara>
                  </a14:m>
                  <a:endParaRPr lang="en-AU" sz="11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: Rounded Corners 1" descr="A text box with 3 to the power of 5, 3 times 3 times 3 times 3 times 3 equals 3 to the power of 5.">
                  <a:extLst>
                    <a:ext uri="{FF2B5EF4-FFF2-40B4-BE49-F238E27FC236}">
                      <a16:creationId xmlns:a16="http://schemas.microsoft.com/office/drawing/2014/main" id="{B8C6048F-8A2C-0B95-71A3-AFC49757A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789047">
                  <a:off x="5149795" y="3945017"/>
                  <a:ext cx="1892409" cy="69971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F9D7BB1D-0222-BD36-A711-B4EA8ECAC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890146">
              <a:off x="6575201" y="3875436"/>
              <a:ext cx="797203" cy="4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243</a:t>
              </a:r>
              <a:endPara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B0C11-13B4-F7B2-0C41-8842B32E3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18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600000"/>
            <a:ext cx="6622178" cy="25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The ants go marching: Apply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Apply</a:t>
            </a:r>
          </a:p>
        </p:txBody>
      </p:sp>
    </p:spTree>
    <p:extLst>
      <p:ext uri="{BB962C8B-B14F-4D97-AF65-F5344CB8AC3E}">
        <p14:creationId xmlns:p14="http://schemas.microsoft.com/office/powerpoint/2010/main" val="87134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B5791-0E30-4989-B5BA-EEC7674F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ants go marching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2AD26-8B7D-359F-EEB8-05517C466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How to play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F49DE-6416-0098-8D98-A2741C96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515600"/>
            <a:ext cx="6605733" cy="4490459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To start, Player 1 deals 2 cards to each player.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Arrange your cards, using the example as a guide.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Calculate the value of the term and write it on the scorecard.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Replace the cards in the deck.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Player 2 shuffles and deals two cards.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Arrange the cards, record the score and calculate a progressive score.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Repeat for 10 rounds.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/>
              <a:t>The winner is the player with the highest score after 10 rounds.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E4320C8-5D57-0479-50C4-F7754C29ADD8}"/>
                  </a:ext>
                </a:extLst>
              </p:cNvPr>
              <p:cNvSpPr/>
              <p:nvPr/>
            </p:nvSpPr>
            <p:spPr>
              <a:xfrm>
                <a:off x="6976533" y="1514093"/>
                <a:ext cx="3979572" cy="16933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A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 3 is the base, the 2 is the power, the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20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0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E4320C8-5D57-0479-50C4-F7754C29A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3" y="1514093"/>
                <a:ext cx="3979572" cy="16933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A picture of two game cards placed one on top of the other. The 3 card is on top of the 2 card. The 2 numbers are highlighted.">
            <a:extLst>
              <a:ext uri="{FF2B5EF4-FFF2-40B4-BE49-F238E27FC236}">
                <a16:creationId xmlns:a16="http://schemas.microsoft.com/office/drawing/2014/main" id="{8BEDEA4C-6D5B-4AA3-D438-5A1DEA74F0AA}"/>
              </a:ext>
            </a:extLst>
          </p:cNvPr>
          <p:cNvGrpSpPr/>
          <p:nvPr/>
        </p:nvGrpSpPr>
        <p:grpSpPr>
          <a:xfrm>
            <a:off x="8452499" y="3547230"/>
            <a:ext cx="2503606" cy="2787713"/>
            <a:chOff x="8452499" y="3547230"/>
            <a:chExt cx="2503606" cy="2787713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92437C38-7213-D37A-A8B2-33E74F9D3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2499" y="3547230"/>
              <a:ext cx="2432756" cy="2787713"/>
            </a:xfrm>
            <a:prstGeom prst="rect">
              <a:avLst/>
            </a:prstGeom>
          </p:spPr>
        </p:pic>
        <p:sp>
          <p:nvSpPr>
            <p:cNvPr id="9" name="Rectangle: Rounded Corners 8" descr="A box circling the 2 and the 3 on the playing cards.">
              <a:extLst>
                <a:ext uri="{FF2B5EF4-FFF2-40B4-BE49-F238E27FC236}">
                  <a16:creationId xmlns:a16="http://schemas.microsoft.com/office/drawing/2014/main" id="{7F3112D3-2A78-63C0-4B76-E6ACAFE2F33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0109438" y="3547230"/>
              <a:ext cx="846667" cy="82012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FC13E-93DF-E51D-A4B1-887F119D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552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74543-D547-C0F5-3E77-58C43B44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Arrays and counters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F9BDD-A50E-8309-22CD-248E3BD0A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Four counters in 2 different arrays.</a:t>
            </a:r>
          </a:p>
        </p:txBody>
      </p:sp>
      <p:pic>
        <p:nvPicPr>
          <p:cNvPr id="9" name="Content Placeholder 8" descr="A row of 4 blue circles.">
            <a:extLst>
              <a:ext uri="{FF2B5EF4-FFF2-40B4-BE49-F238E27FC236}">
                <a16:creationId xmlns:a16="http://schemas.microsoft.com/office/drawing/2014/main" id="{7EE3FB40-383C-7F11-C12F-06C825818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155" y="2792572"/>
            <a:ext cx="4585923" cy="1343911"/>
          </a:xfrm>
        </p:spPr>
      </p:pic>
      <p:pic>
        <p:nvPicPr>
          <p:cNvPr id="11" name="Picture 10" descr="A group of 4 blue circles in a 2 by 2 formation.">
            <a:extLst>
              <a:ext uri="{FF2B5EF4-FFF2-40B4-BE49-F238E27FC236}">
                <a16:creationId xmlns:a16="http://schemas.microsoft.com/office/drawing/2014/main" id="{AF99C0C1-95BB-B502-AFFA-21AB27C31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468" y="2271329"/>
            <a:ext cx="2444603" cy="23863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8409C9-2C0B-AC80-0C52-B2200FA493EC}"/>
              </a:ext>
            </a:extLst>
          </p:cNvPr>
          <p:cNvSpPr txBox="1"/>
          <p:nvPr/>
        </p:nvSpPr>
        <p:spPr>
          <a:xfrm>
            <a:off x="567155" y="5206702"/>
            <a:ext cx="10901238" cy="6687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2000" dirty="0"/>
              <a:t>How else might you arrange 4 counters to make an array?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E6463-CE63-FF98-57E0-0964BB51A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22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The ants go marching: Explore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36649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0793553" cy="545601"/>
          </a:xfrm>
        </p:spPr>
        <p:txBody>
          <a:bodyPr/>
          <a:lstStyle/>
          <a:p>
            <a:r>
              <a:rPr lang="en-AU" dirty="0"/>
              <a:t>The ants go marching one by one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The little one stops to suck his thumb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664B1E-FF99-9ABE-B94B-415B3D36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761111"/>
            <a:ext cx="5736001" cy="4536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Do you know the song?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According to the song, the ants are marching to get out of the rain. Meanwhile, the little one keeps getting up to mischief.</a:t>
            </a:r>
          </a:p>
          <a:p>
            <a:pPr>
              <a:lnSpc>
                <a:spcPct val="150000"/>
              </a:lnSpc>
            </a:pPr>
            <a:endParaRPr lang="en-AU" dirty="0"/>
          </a:p>
        </p:txBody>
      </p:sp>
      <p:pic>
        <p:nvPicPr>
          <p:cNvPr id="4" name="Picture 3" descr="A cartoon of a red ant marching.">
            <a:extLst>
              <a:ext uri="{FF2B5EF4-FFF2-40B4-BE49-F238E27FC236}">
                <a16:creationId xmlns:a16="http://schemas.microsoft.com/office/drawing/2014/main" id="{4FD99DC3-D30B-61C0-6166-9D03C384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195" y="1893554"/>
            <a:ext cx="2436805" cy="3437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41876-673E-7A87-CC92-DBDD06BC1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53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They all go marching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 Down, to the ground, to get out, of the rain.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BF700-7217-5D56-C7ED-471596C19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70420"/>
              </p:ext>
            </p:extLst>
          </p:nvPr>
        </p:nvGraphicFramePr>
        <p:xfrm>
          <a:off x="360000" y="1584038"/>
          <a:ext cx="4890054" cy="493196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45027">
                  <a:extLst>
                    <a:ext uri="{9D8B030D-6E8A-4147-A177-3AD203B41FA5}">
                      <a16:colId xmlns:a16="http://schemas.microsoft.com/office/drawing/2014/main" val="2388977403"/>
                    </a:ext>
                  </a:extLst>
                </a:gridCol>
                <a:gridCol w="2445027">
                  <a:extLst>
                    <a:ext uri="{9D8B030D-6E8A-4147-A177-3AD203B41FA5}">
                      <a16:colId xmlns:a16="http://schemas.microsoft.com/office/drawing/2014/main" val="103105411"/>
                    </a:ext>
                  </a:extLst>
                </a:gridCol>
              </a:tblGrid>
              <a:tr h="435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Formation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Number of ants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9325796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 by 1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6123098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2 by 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0920971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3 by 3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3032439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4 by 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5622233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5 by 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8872860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6 by 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9338594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7 by 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4434471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8 by 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1653179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9 by 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7142545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10 by 10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9534422"/>
                  </a:ext>
                </a:extLst>
              </a:tr>
            </a:tbl>
          </a:graphicData>
        </a:graphic>
      </p:graphicFrame>
      <p:pic>
        <p:nvPicPr>
          <p:cNvPr id="10" name="Picture 9" descr="A group of 4 ants, arranged in a 2 by 2 formation.">
            <a:extLst>
              <a:ext uri="{FF2B5EF4-FFF2-40B4-BE49-F238E27FC236}">
                <a16:creationId xmlns:a16="http://schemas.microsoft.com/office/drawing/2014/main" id="{A24A39DB-A4E2-A2D1-C179-CB3D740F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09" y="1584038"/>
            <a:ext cx="1460886" cy="2213690"/>
          </a:xfrm>
          <a:prstGeom prst="rect">
            <a:avLst/>
          </a:prstGeom>
        </p:spPr>
      </p:pic>
      <p:pic>
        <p:nvPicPr>
          <p:cNvPr id="5" name="Picture 4" descr="A group of 9 ants, arranged in a 3 by 3 formation.">
            <a:extLst>
              <a:ext uri="{FF2B5EF4-FFF2-40B4-BE49-F238E27FC236}">
                <a16:creationId xmlns:a16="http://schemas.microsoft.com/office/drawing/2014/main" id="{6EF1F3C9-A5C4-7D61-D607-EB82CC14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850" y="3277500"/>
            <a:ext cx="2343150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A3498-8393-E6B8-B6D9-DD971047F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48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They all go marching: Solutions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 Down, to the ground, to get out, of the rain.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BF700-7217-5D56-C7ED-471596C19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84620"/>
              </p:ext>
            </p:extLst>
          </p:nvPr>
        </p:nvGraphicFramePr>
        <p:xfrm>
          <a:off x="360000" y="1581892"/>
          <a:ext cx="4890054" cy="493196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45027">
                  <a:extLst>
                    <a:ext uri="{9D8B030D-6E8A-4147-A177-3AD203B41FA5}">
                      <a16:colId xmlns:a16="http://schemas.microsoft.com/office/drawing/2014/main" val="2388977403"/>
                    </a:ext>
                  </a:extLst>
                </a:gridCol>
                <a:gridCol w="2445027">
                  <a:extLst>
                    <a:ext uri="{9D8B030D-6E8A-4147-A177-3AD203B41FA5}">
                      <a16:colId xmlns:a16="http://schemas.microsoft.com/office/drawing/2014/main" val="103105411"/>
                    </a:ext>
                  </a:extLst>
                </a:gridCol>
              </a:tblGrid>
              <a:tr h="435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Formation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Number of ants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9325796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 by 1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6123098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2 by 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0920971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3 by 3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3032439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4 by 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5622233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5 by 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25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8872860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6 by 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36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9338594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7 by 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49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4434471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8 by 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64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1653179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9 by 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81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7142545"/>
                  </a:ext>
                </a:extLst>
              </a:tr>
              <a:tr h="449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10 by 10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100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57" marR="62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9534422"/>
                  </a:ext>
                </a:extLst>
              </a:tr>
            </a:tbl>
          </a:graphicData>
        </a:graphic>
      </p:graphicFrame>
      <p:pic>
        <p:nvPicPr>
          <p:cNvPr id="10" name="Picture 9" descr="A group of 4 ants, arranged in a 2 by 2 formation.">
            <a:extLst>
              <a:ext uri="{FF2B5EF4-FFF2-40B4-BE49-F238E27FC236}">
                <a16:creationId xmlns:a16="http://schemas.microsoft.com/office/drawing/2014/main" id="{A24A39DB-A4E2-A2D1-C179-CB3D740F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09" y="1581892"/>
            <a:ext cx="1460886" cy="2213690"/>
          </a:xfrm>
          <a:prstGeom prst="rect">
            <a:avLst/>
          </a:prstGeom>
        </p:spPr>
      </p:pic>
      <p:pic>
        <p:nvPicPr>
          <p:cNvPr id="5" name="Picture 4" descr="A group of 9 ants, arranged in a 3 by 3 formation.">
            <a:extLst>
              <a:ext uri="{FF2B5EF4-FFF2-40B4-BE49-F238E27FC236}">
                <a16:creationId xmlns:a16="http://schemas.microsoft.com/office/drawing/2014/main" id="{6EF1F3C9-A5C4-7D61-D607-EB82CC14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50" y="3275354"/>
            <a:ext cx="2343150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2EF56-1CDE-9DF1-76B2-59DC56FE8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14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B3E08-A111-695B-BBEA-B5A3BAD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 anchor="t">
            <a:normAutofit/>
          </a:bodyPr>
          <a:lstStyle/>
          <a:p>
            <a:r>
              <a:rPr lang="en-AU" dirty="0"/>
              <a:t>Squares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E74BD-0DE9-9832-0F7C-B77C51F01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70141"/>
            <a:ext cx="10080000" cy="310015"/>
          </a:xfrm>
        </p:spPr>
        <p:txBody>
          <a:bodyPr anchor="b">
            <a:normAutofit/>
          </a:bodyPr>
          <a:lstStyle/>
          <a:p>
            <a:r>
              <a:rPr lang="en-AU" dirty="0"/>
              <a:t>How many squares?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C5F0E-3854-5C77-02D0-199E849AD2B4}"/>
              </a:ext>
            </a:extLst>
          </p:cNvPr>
          <p:cNvSpPr txBox="1"/>
          <p:nvPr/>
        </p:nvSpPr>
        <p:spPr>
          <a:xfrm>
            <a:off x="358800" y="1515586"/>
            <a:ext cx="2694844" cy="95917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What do you notice?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What do you think?</a:t>
            </a:r>
          </a:p>
        </p:txBody>
      </p:sp>
      <p:pic>
        <p:nvPicPr>
          <p:cNvPr id="7" name="Content Placeholder 6" descr="Four squares. The first square is 1 unit, the second square has 4 units, the third square has 9 units and the fourth square has 25 units.">
            <a:extLst>
              <a:ext uri="{FF2B5EF4-FFF2-40B4-BE49-F238E27FC236}">
                <a16:creationId xmlns:a16="http://schemas.microsoft.com/office/drawing/2014/main" id="{3FC86A17-39E1-8BB8-ECE3-92FF5565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11" y="2758858"/>
            <a:ext cx="11244978" cy="3008031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ED454-6754-A206-6239-5DCB29AD4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7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DA890-3646-EFB0-4AA7-DB57599A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Squaring a number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909C1-2C5D-6BCA-DDBB-048485C03F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72000"/>
            <a:ext cx="10080000" cy="310015"/>
          </a:xfrm>
        </p:spPr>
        <p:txBody>
          <a:bodyPr/>
          <a:lstStyle/>
          <a:p>
            <a:r>
              <a:rPr lang="en-AU" dirty="0"/>
              <a:t>How many squares?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1DBA5E-4A67-800F-802B-A88F03009E2C}"/>
              </a:ext>
            </a:extLst>
          </p:cNvPr>
          <p:cNvSpPr>
            <a:spLocks/>
          </p:cNvSpPr>
          <p:nvPr/>
        </p:nvSpPr>
        <p:spPr>
          <a:xfrm>
            <a:off x="360000" y="1800175"/>
            <a:ext cx="5736000" cy="1422802"/>
          </a:xfrm>
          <a:prstGeom prst="roundRect">
            <a:avLst>
              <a:gd name="adj" fmla="val 1212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Jo counted the small squares and said there are 25 squares.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4A10CF-6789-0A60-EB64-97EF8E74D913}"/>
              </a:ext>
            </a:extLst>
          </p:cNvPr>
          <p:cNvSpPr/>
          <p:nvPr/>
        </p:nvSpPr>
        <p:spPr>
          <a:xfrm>
            <a:off x="359999" y="3758071"/>
            <a:ext cx="5735999" cy="1355313"/>
          </a:xfrm>
          <a:prstGeom prst="roundRect">
            <a:avLst>
              <a:gd name="adj" fmla="val 1212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Ari said the area is ‘5 squared’.</a:t>
            </a:r>
          </a:p>
        </p:txBody>
      </p:sp>
      <p:grpSp>
        <p:nvGrpSpPr>
          <p:cNvPr id="12" name="Group 11" descr="A 5 by 5 square grid. The number 5 is written at the bottom of the grid. ">
            <a:extLst>
              <a:ext uri="{FF2B5EF4-FFF2-40B4-BE49-F238E27FC236}">
                <a16:creationId xmlns:a16="http://schemas.microsoft.com/office/drawing/2014/main" id="{F0AD74EF-9BFF-C6DD-A0AD-866FA2779C29}"/>
              </a:ext>
            </a:extLst>
          </p:cNvPr>
          <p:cNvGrpSpPr/>
          <p:nvPr/>
        </p:nvGrpSpPr>
        <p:grpSpPr>
          <a:xfrm>
            <a:off x="7601550" y="1800175"/>
            <a:ext cx="2838450" cy="3384961"/>
            <a:chOff x="6733824" y="2355239"/>
            <a:chExt cx="2838450" cy="33849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830DCA-7A42-F728-903F-1077395AD6D1}"/>
                </a:ext>
              </a:extLst>
            </p:cNvPr>
            <p:cNvSpPr txBox="1"/>
            <p:nvPr/>
          </p:nvSpPr>
          <p:spPr>
            <a:xfrm>
              <a:off x="8102249" y="5209865"/>
              <a:ext cx="580445" cy="5303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b="1" dirty="0"/>
                <a:t>5</a:t>
              </a:r>
            </a:p>
          </p:txBody>
        </p:sp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3E31063A-D298-5CE5-A88E-5AA613BCB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824" y="2355239"/>
              <a:ext cx="2838450" cy="280987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E4ED0-46F3-F624-A416-855788244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939587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Widescreen</PresentationFormat>
  <Paragraphs>204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Public Sans Light</vt:lpstr>
      <vt:lpstr>Cambria Math</vt:lpstr>
      <vt:lpstr>Arial</vt:lpstr>
      <vt:lpstr>Calibri</vt:lpstr>
      <vt:lpstr>Public Sans</vt:lpstr>
      <vt:lpstr>Times New Roman</vt:lpstr>
      <vt:lpstr>NSWG Corporate</vt:lpstr>
      <vt:lpstr>The ants go marching</vt:lpstr>
      <vt:lpstr>The ants go marching: Launch</vt:lpstr>
      <vt:lpstr>Arrays and counters</vt:lpstr>
      <vt:lpstr>The ants go marching: Explore</vt:lpstr>
      <vt:lpstr>The ants go marching one by one</vt:lpstr>
      <vt:lpstr>They all go marching</vt:lpstr>
      <vt:lpstr>They all go marching: Solutions</vt:lpstr>
      <vt:lpstr>Squares</vt:lpstr>
      <vt:lpstr>Squaring a number</vt:lpstr>
      <vt:lpstr>Cubing a number</vt:lpstr>
      <vt:lpstr>The ants go marching: Summarise</vt:lpstr>
      <vt:lpstr>Squaring (1)</vt:lpstr>
      <vt:lpstr>Squaring (2)</vt:lpstr>
      <vt:lpstr>Squaring (3)</vt:lpstr>
      <vt:lpstr>Cubing (1)</vt:lpstr>
      <vt:lpstr>Cubing (2)</vt:lpstr>
      <vt:lpstr>Cubing (3)</vt:lpstr>
      <vt:lpstr>Bigger Powers</vt:lpstr>
      <vt:lpstr>Chatterbox (1)</vt:lpstr>
      <vt:lpstr>Chatterbox (2)</vt:lpstr>
      <vt:lpstr>The ants go marching: Apply</vt:lpstr>
      <vt:lpstr>The ants go marching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ants go marching</dc:title>
  <dc:creator>NSW Department of Education</dc:creator>
  <dcterms:created xsi:type="dcterms:W3CDTF">2023-09-11T23:29:01Z</dcterms:created>
  <dcterms:modified xsi:type="dcterms:W3CDTF">2023-09-11T23:29:20Z</dcterms:modified>
</cp:coreProperties>
</file>