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handoutMasterIdLst>
    <p:handoutMasterId r:id="rId13"/>
  </p:handoutMasterIdLst>
  <p:sldIdLst>
    <p:sldId id="258" r:id="rId2"/>
    <p:sldId id="262" r:id="rId3"/>
    <p:sldId id="263" r:id="rId4"/>
    <p:sldId id="264" r:id="rId5"/>
    <p:sldId id="266" r:id="rId6"/>
    <p:sldId id="268" r:id="rId7"/>
    <p:sldId id="267" r:id="rId8"/>
    <p:sldId id="269" r:id="rId9"/>
    <p:sldId id="270" r:id="rId10"/>
    <p:sldId id="271" r:id="rId11"/>
  </p:sldIdLst>
  <p:sldSz cx="12192000" cy="6858000"/>
  <p:notesSz cx="6858000" cy="9144000"/>
  <p:embeddedFontLst>
    <p:embeddedFont>
      <p:font typeface="Cambria Math" panose="02040503050406030204" pitchFamily="18" charset="0"/>
      <p:regular r:id="rId14"/>
    </p:embeddedFont>
    <p:embeddedFont>
      <p:font typeface="Public Sans" panose="020B0604020202020204" charset="0"/>
      <p:regular r:id="rId15"/>
      <p:bold r:id="rId16"/>
      <p:italic r:id="rId17"/>
      <p:boldItalic r:id="rId18"/>
    </p:embeddedFont>
    <p:embeddedFont>
      <p:font typeface="Public Sans Light" panose="020B0604020202020204" charset="0"/>
      <p:regular r:id="rId19"/>
      <p: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18" autoAdjust="0"/>
  </p:normalViewPr>
  <p:slideViewPr>
    <p:cSldViewPr snapToGrid="0">
      <p:cViewPr varScale="1">
        <p:scale>
          <a:sx n="61" d="100"/>
          <a:sy n="61" d="100"/>
        </p:scale>
        <p:origin x="2394" y="11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1/09/2023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86815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09806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Problem to read to students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“Michael is having a movie night with his best friend Allen and wants to invite some other friends. He has a 640 gram bucket of tiny coloured chocolate treats to share, but he knows that Allen gets upset if there isn’t enough for everyone to have exactly the same amount. Michael knows the bucket has 708 chocolate treats inside.”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85169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77660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22140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42858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42700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06797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70196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6517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79446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defRPr>
                <a:latin typeface="+mn-lt"/>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a:p>
            <a:pPr lvl="1"/>
            <a:r>
              <a:rPr lang="en-US" dirty="0"/>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67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dirty="0"/>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dirty="0"/>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hyperlink" Target="https://www.desmos.com/terms?lang=en" TargetMode="External"/><Relationship Id="rId4" Type="http://schemas.openxmlformats.org/officeDocument/2006/relationships/hyperlink" Target="https://www.desmos.com/?lang=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https://www.pexels.com/de/foto/gebuhrenfrei-linsen-smarties-susswaren-8645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www.pexels.com/de/foto/gebuhrenfrei-linsen-smarties-susswaren-8645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hyperlink" Target="https://www.desmos.com/terms?lang=en" TargetMode="External"/><Relationship Id="rId4" Type="http://schemas.openxmlformats.org/officeDocument/2006/relationships/hyperlink" Target="https://www.desmos.com/?lang=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desmos.com/terms?lang=en" TargetMode="External"/><Relationship Id="rId5" Type="http://schemas.openxmlformats.org/officeDocument/2006/relationships/hyperlink" Target="https://www.desmos.com/?lang=en"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hyperlink" Target="https://www.desmos.com/terms?lang=en" TargetMode="External"/><Relationship Id="rId4" Type="http://schemas.openxmlformats.org/officeDocument/2006/relationships/hyperlink" Target="https://www.desmos.com/?lang=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hyperlink" Target="https://www.desmos.com/terms?lang=en" TargetMode="External"/><Relationship Id="rId4" Type="http://schemas.openxmlformats.org/officeDocument/2006/relationships/hyperlink" Target="https://www.desmos.com/?lang=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Area models and divisibility tests</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0"/>
          </p:nvPr>
        </p:nvSpPr>
        <p:spPr/>
        <p:txBody>
          <a:bodyPr/>
          <a:lstStyle/>
          <a:p>
            <a:r>
              <a:rPr lang="en-AU" dirty="0"/>
              <a:t>Explicit teaching</a:t>
            </a:r>
          </a:p>
        </p:txBody>
      </p:sp>
      <p:sp>
        <p:nvSpPr>
          <p:cNvPr id="3" name="TextBox 2">
            <a:extLst>
              <a:ext uri="{FF2B5EF4-FFF2-40B4-BE49-F238E27FC236}">
                <a16:creationId xmlns:a16="http://schemas.microsoft.com/office/drawing/2014/main" id="{AC990054-F9A7-CF85-D570-645ECB409DFD}"/>
              </a:ext>
            </a:extLst>
          </p:cNvPr>
          <p:cNvSpPr txBox="1"/>
          <p:nvPr/>
        </p:nvSpPr>
        <p:spPr>
          <a:xfrm>
            <a:off x="354000" y="6340642"/>
            <a:ext cx="3435948" cy="217514"/>
          </a:xfrm>
          <a:prstGeom prst="rect">
            <a:avLst/>
          </a:prstGeom>
          <a:noFill/>
        </p:spPr>
        <p:txBody>
          <a:bodyPr wrap="square" lIns="0" tIns="0" rIns="0" bIns="0" rtlCol="0">
            <a:noAutofit/>
          </a:bodyPr>
          <a:lstStyle/>
          <a:p>
            <a:pPr algn="l"/>
            <a:r>
              <a:rPr lang="en-AU" sz="1400" dirty="0">
                <a:solidFill>
                  <a:schemeClr val="accent1"/>
                </a:solidFill>
              </a:rPr>
              <a:t>NSW Department of Education</a:t>
            </a:r>
          </a:p>
        </p:txBody>
      </p:sp>
    </p:spTree>
    <p:extLst>
      <p:ext uri="{BB962C8B-B14F-4D97-AF65-F5344CB8AC3E}">
        <p14:creationId xmlns:p14="http://schemas.microsoft.com/office/powerpoint/2010/main" val="342981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GB" dirty="0"/>
              <a:t>154 divided by 11 – self explanation prompts</a:t>
            </a:r>
          </a:p>
        </p:txBody>
      </p:sp>
      <p:grpSp>
        <p:nvGrpSpPr>
          <p:cNvPr id="7" name="Group 6" descr="An image of a table with four columns and four images in each cell. The first cell shows an image from Desmos of a multiplication grid with 11 displayed across the top and represented by a horizontal line of 10 blocks followed by an individual orange block. Underneath the row of 10 blocks inside the area model grid, is a 10 by 10, one hundred block. The second cell has an image from Desmos of a multiplication grid with 11 displayed across the top and represented by a horizontal line of 10 blocks followed by an individual orange block. Underneath the row of 10 blocks inside the area model grid, is a 10 by 10, one hundred block. There is now a ten block shown underneath the one block in the area model space. The third cell has an image from Desmos of a multiplication grid with 11 displayed across the top and represented by a horizontal line of 10 blocks followed by an individual orange block. Underneath the row of 10 blocks inside the area model grid, is a 10 by 10, one hundred block. There is now a ten block shown underneath the one block in the area model space. Underneath the hundred block is now 4 rows of 10 blocks, and four individual blocks in the bottom right corner. The final cell The image is then from Desmos of a multiplication grid with 11 displayed across the top and represented by a horizontal line of 10 blocks followed by an individual orange block. Underneath the row of 10 blocks inside the area model grid, is a 10 by 10, one hundred block. There is now a ten block shown underneath the one block in the area model space. Underneath the hundred block is now 4 rows of 10 blocks, and four individual blocks in the bottom right corner. There are now 14 blocks displayed down the left hand side, showing the 154 divided by 11 is equal to 14. ">
            <a:extLst>
              <a:ext uri="{FF2B5EF4-FFF2-40B4-BE49-F238E27FC236}">
                <a16:creationId xmlns:a16="http://schemas.microsoft.com/office/drawing/2014/main" id="{E92A9E4B-B2BE-5AA9-8345-FB24A8D6950B}"/>
              </a:ext>
            </a:extLst>
          </p:cNvPr>
          <p:cNvGrpSpPr/>
          <p:nvPr/>
        </p:nvGrpSpPr>
        <p:grpSpPr>
          <a:xfrm>
            <a:off x="360000" y="2917745"/>
            <a:ext cx="11097976" cy="3105684"/>
            <a:chOff x="360000" y="2653206"/>
            <a:chExt cx="11097976" cy="3105684"/>
          </a:xfrm>
        </p:grpSpPr>
        <p:pic>
          <p:nvPicPr>
            <p:cNvPr id="5" name="Picture 4" descr="An image of a table with four columns and four images in each cell. The first cell shows an image from Desmos of a multiplication grid with 11 displayed across the top and represented by a horizontal line of 10 blocks followed by an individual orange block. Underneath the row of 10 blocks inside the area model grid, is a 10 by 10, one hundred block. The second cell has an image from Desmos of a multiplication grid with 11 displayed across the top and represented by a horizontal line of 10 blocks followed by an individual orange block. Underneath the row of 10 blocks inside the area model grid, is a 10 by 10, one hundred block. There is now a ten block shown underneath the one block in the area model space. The third cell has an image from Desmos of a multiplication grid with 11 displayed across the top and represented by a horizontal line of 10 blocks followed by an individual orange block. Underneath the row of 10 blocks inside the area model grid, is a 10 by 10, one hundred block. There is now a ten block shown underneath the one block in the area model space. Underneath the hundred block is now 4 rows of 10 blocks, and four individual blocks in the bottom right corner. The final cell The image is then from Desmos of a multiplication grid with 11 displayed across the top and represented by a horizontal line of 10 blocks followed by an individual orange block. Underneath the row of 10 blocks inside the area model grid, is a 10 by 10, one hundred block. There is now a ten block shown underneath the one block in the area model space. Underneath the hundred block is now 4 rows of 10 blocks, and four individual blocks in the bottom right corner. There are now 14 blocks displayed down the left hand side, showing the 154 divided by 11 is equal to 14. ">
              <a:extLst>
                <a:ext uri="{FF2B5EF4-FFF2-40B4-BE49-F238E27FC236}">
                  <a16:creationId xmlns:a16="http://schemas.microsoft.com/office/drawing/2014/main" id="{069DAC23-DFAB-CE06-FAEF-AAD25D82A0EF}"/>
                </a:ext>
              </a:extLst>
            </p:cNvPr>
            <p:cNvPicPr>
              <a:picLocks noChangeAspect="1"/>
            </p:cNvPicPr>
            <p:nvPr/>
          </p:nvPicPr>
          <p:blipFill>
            <a:blip r:embed="rId3"/>
            <a:stretch>
              <a:fillRect/>
            </a:stretch>
          </p:blipFill>
          <p:spPr>
            <a:xfrm>
              <a:off x="360000" y="2653206"/>
              <a:ext cx="11097976" cy="2790470"/>
            </a:xfrm>
            <a:prstGeom prst="rect">
              <a:avLst/>
            </a:prstGeom>
          </p:spPr>
        </p:pic>
        <p:sp>
          <p:nvSpPr>
            <p:cNvPr id="3" name="TextBox 2">
              <a:extLst>
                <a:ext uri="{FF2B5EF4-FFF2-40B4-BE49-F238E27FC236}">
                  <a16:creationId xmlns:a16="http://schemas.microsoft.com/office/drawing/2014/main" id="{A98B3EAF-942E-3F0E-DD08-7F5E14B5B8C3}"/>
                </a:ext>
              </a:extLst>
            </p:cNvPr>
            <p:cNvSpPr txBox="1"/>
            <p:nvPr/>
          </p:nvSpPr>
          <p:spPr>
            <a:xfrm>
              <a:off x="360000" y="5443676"/>
              <a:ext cx="5736000" cy="315214"/>
            </a:xfrm>
            <a:prstGeom prst="rect">
              <a:avLst/>
            </a:prstGeom>
            <a:noFill/>
          </p:spPr>
          <p:txBody>
            <a:bodyPr wrap="square">
              <a:spAutoFit/>
            </a:bodyPr>
            <a:lstStyle/>
            <a:p>
              <a:pPr marL="228600" indent="-228600">
                <a:lnSpc>
                  <a:spcPct val="150000"/>
                </a:lnSpc>
                <a:spcBef>
                  <a:spcPts val="1200"/>
                </a:spcBef>
                <a:tabLst>
                  <a:tab pos="228600" algn="l"/>
                  <a:tab pos="457200" algn="l"/>
                </a:tabLst>
              </a:pPr>
              <a:r>
                <a:rPr lang="en-AU" sz="1100" dirty="0">
                  <a:effectLst/>
                  <a:ea typeface="Calibri" panose="020F0502020204030204" pitchFamily="34" charset="0"/>
                </a:rPr>
                <a:t>Image created using </a:t>
              </a:r>
              <a:r>
                <a:rPr lang="en-AU" sz="1100" u="sng" dirty="0">
                  <a:solidFill>
                    <a:srgbClr val="2F5496"/>
                  </a:solidFill>
                  <a:effectLst/>
                  <a:ea typeface="Calibri" panose="020F0502020204030204" pitchFamily="34" charset="0"/>
                  <a:hlinkClick r:id="rId4" tooltip="https://www.desmos.com/?lang=en"/>
                </a:rPr>
                <a:t>Desmos</a:t>
              </a:r>
              <a:r>
                <a:rPr lang="en-AU" sz="1100" dirty="0">
                  <a:effectLst/>
                  <a:ea typeface="Calibri" panose="020F0502020204030204" pitchFamily="34" charset="0"/>
                </a:rPr>
                <a:t> and is licensed under the </a:t>
              </a:r>
              <a:r>
                <a:rPr lang="en-AU" sz="1100" u="sng" dirty="0">
                  <a:solidFill>
                    <a:srgbClr val="2F5496"/>
                  </a:solidFill>
                  <a:effectLst/>
                  <a:ea typeface="Calibri" panose="020F0502020204030204" pitchFamily="34" charset="0"/>
                  <a:hlinkClick r:id="rId5" tooltip="https://www.desmos.com/terms?lang=en"/>
                </a:rPr>
                <a:t>Desmos Terms of Service</a:t>
              </a:r>
              <a:r>
                <a:rPr lang="en-AU" sz="1100" dirty="0">
                  <a:effectLst/>
                  <a:ea typeface="Calibri" panose="020F0502020204030204" pitchFamily="34" charset="0"/>
                </a:rPr>
                <a:t>.</a:t>
              </a:r>
            </a:p>
          </p:txBody>
        </p:sp>
      </p:grpSp>
      <p:sp>
        <p:nvSpPr>
          <p:cNvPr id="4" name="Speech Bubble: Rectangle with Corners Rounded 3">
            <a:extLst>
              <a:ext uri="{FF2B5EF4-FFF2-40B4-BE49-F238E27FC236}">
                <a16:creationId xmlns:a16="http://schemas.microsoft.com/office/drawing/2014/main" id="{2863E4C2-14CB-BD21-FF0F-1A8CB0970EA2}"/>
              </a:ext>
            </a:extLst>
          </p:cNvPr>
          <p:cNvSpPr/>
          <p:nvPr/>
        </p:nvSpPr>
        <p:spPr>
          <a:xfrm>
            <a:off x="1606845" y="1387366"/>
            <a:ext cx="4035268" cy="1269971"/>
          </a:xfrm>
          <a:prstGeom prst="wedgeRoundRectCallout">
            <a:avLst>
              <a:gd name="adj1" fmla="val 21362"/>
              <a:gd name="adj2" fmla="val 7359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38">
              <a:lnSpc>
                <a:spcPct val="150000"/>
              </a:lnSpc>
            </a:pPr>
            <a:r>
              <a:rPr lang="en-AU" sz="2000" dirty="0"/>
              <a:t>How many ‘tens’ do we still have to place after this?</a:t>
            </a:r>
          </a:p>
        </p:txBody>
      </p:sp>
      <p:sp>
        <p:nvSpPr>
          <p:cNvPr id="2" name="Speech Bubble: Rectangle with Corners Rounded 1">
            <a:extLst>
              <a:ext uri="{FF2B5EF4-FFF2-40B4-BE49-F238E27FC236}">
                <a16:creationId xmlns:a16="http://schemas.microsoft.com/office/drawing/2014/main" id="{04C16E38-00D6-53CE-DD0C-AA9F3265FA5A}"/>
              </a:ext>
            </a:extLst>
          </p:cNvPr>
          <p:cNvSpPr/>
          <p:nvPr/>
        </p:nvSpPr>
        <p:spPr>
          <a:xfrm>
            <a:off x="6404732" y="1387136"/>
            <a:ext cx="4035268" cy="1271653"/>
          </a:xfrm>
          <a:prstGeom prst="wedgeRoundRectCallout">
            <a:avLst>
              <a:gd name="adj1" fmla="val 20971"/>
              <a:gd name="adj2" fmla="val 725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2000" dirty="0"/>
              <a:t>How do we know the solution is 14?</a:t>
            </a:r>
          </a:p>
        </p:txBody>
      </p:sp>
      <p:sp>
        <p:nvSpPr>
          <p:cNvPr id="6" name="Slide Number Placeholder 5">
            <a:extLst>
              <a:ext uri="{FF2B5EF4-FFF2-40B4-BE49-F238E27FC236}">
                <a16:creationId xmlns:a16="http://schemas.microsoft.com/office/drawing/2014/main" id="{98393C38-713D-1CDB-1FA3-076B8FF64D6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88962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err="1"/>
              <a:t>Blockout</a:t>
            </a:r>
            <a:r>
              <a:rPr lang="en-AU" dirty="0"/>
              <a:t> – an example turn</a:t>
            </a:r>
          </a:p>
        </p:txBody>
      </p:sp>
      <p:pic>
        <p:nvPicPr>
          <p:cNvPr id="5" name="Picture 4" descr="An image of two dice showing a 5 and a 2, and a table with two rows and four columns. The first column says 2 by 5, and has a 10 by 10 grid with two rows of five shaded. The second column says 5 by 2, and has a 10 by 10 grid with five rows of two shaded. The third column says 1 by 10, and has a 10 by 10 grid with 1 row of 10 shaded. The fourth column says 10 by 1, and has a 10 by 10 grid with 10 rows of 1 shaded. ">
            <a:extLst>
              <a:ext uri="{FF2B5EF4-FFF2-40B4-BE49-F238E27FC236}">
                <a16:creationId xmlns:a16="http://schemas.microsoft.com/office/drawing/2014/main" id="{E2CCAD74-B43A-57F3-3EBA-6EFA5C1D664E}"/>
              </a:ext>
            </a:extLst>
          </p:cNvPr>
          <p:cNvPicPr>
            <a:picLocks noChangeAspect="1"/>
          </p:cNvPicPr>
          <p:nvPr/>
        </p:nvPicPr>
        <p:blipFill>
          <a:blip r:embed="rId3"/>
          <a:stretch>
            <a:fillRect/>
          </a:stretch>
        </p:blipFill>
        <p:spPr>
          <a:xfrm>
            <a:off x="360000" y="1611691"/>
            <a:ext cx="10080000" cy="4681358"/>
          </a:xfrm>
          <a:prstGeom prst="rect">
            <a:avLst/>
          </a:prstGeom>
        </p:spPr>
      </p:pic>
      <p:sp>
        <p:nvSpPr>
          <p:cNvPr id="19" name="Speech Bubble: Rectangle with Corners Rounded 18">
            <a:extLst>
              <a:ext uri="{FF2B5EF4-FFF2-40B4-BE49-F238E27FC236}">
                <a16:creationId xmlns:a16="http://schemas.microsoft.com/office/drawing/2014/main" id="{9BE37E1C-2975-E5A0-B9E2-E8F0E2CA0142}"/>
              </a:ext>
            </a:extLst>
          </p:cNvPr>
          <p:cNvSpPr/>
          <p:nvPr/>
        </p:nvSpPr>
        <p:spPr>
          <a:xfrm>
            <a:off x="2946461" y="1340071"/>
            <a:ext cx="2960974" cy="1414712"/>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38">
              <a:lnSpc>
                <a:spcPct val="150000"/>
              </a:lnSpc>
            </a:pPr>
            <a:r>
              <a:rPr lang="en-AU" sz="2000" dirty="0"/>
              <a:t>There are 4 ways to play this turn. </a:t>
            </a:r>
          </a:p>
        </p:txBody>
      </p:sp>
      <p:sp>
        <p:nvSpPr>
          <p:cNvPr id="6" name="Speech Bubble: Rectangle with Corners Rounded 5">
            <a:extLst>
              <a:ext uri="{FF2B5EF4-FFF2-40B4-BE49-F238E27FC236}">
                <a16:creationId xmlns:a16="http://schemas.microsoft.com/office/drawing/2014/main" id="{98AF111F-76AD-EEBE-0F24-78D29E198664}"/>
              </a:ext>
            </a:extLst>
          </p:cNvPr>
          <p:cNvSpPr/>
          <p:nvPr/>
        </p:nvSpPr>
        <p:spPr>
          <a:xfrm>
            <a:off x="6905668" y="1340070"/>
            <a:ext cx="3534332" cy="1414712"/>
          </a:xfrm>
          <a:prstGeom prst="wedgeRoundRectCallout">
            <a:avLst>
              <a:gd name="adj1" fmla="val 20651"/>
              <a:gd name="adj2" fmla="val 6387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3038">
              <a:lnSpc>
                <a:spcPct val="150000"/>
              </a:lnSpc>
            </a:pPr>
            <a:r>
              <a:rPr lang="en-AU" sz="2000" dirty="0"/>
              <a:t>The rectangle can be placed anywhere that it fits. </a:t>
            </a:r>
          </a:p>
        </p:txBody>
      </p:sp>
      <p:sp>
        <p:nvSpPr>
          <p:cNvPr id="2" name="Slide Number Placeholder 1">
            <a:extLst>
              <a:ext uri="{FF2B5EF4-FFF2-40B4-BE49-F238E27FC236}">
                <a16:creationId xmlns:a16="http://schemas.microsoft.com/office/drawing/2014/main" id="{E20D45DD-7D83-AECE-8D3E-697DBE4A1B1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54013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GB" sz="3200" dirty="0" err="1"/>
              <a:t>Blockout</a:t>
            </a:r>
            <a:r>
              <a:rPr lang="en-GB" sz="3200" dirty="0"/>
              <a:t> – an example turn that can’t be played</a:t>
            </a:r>
          </a:p>
        </p:txBody>
      </p:sp>
      <p:pic>
        <p:nvPicPr>
          <p:cNvPr id="4" name="Picture 3" descr="An image of two dice showing a 5 and a 6. There is then a 10 by 10 gameboard, with squares shaded in blue and green, and white square spread throughout. There is no space with white squares where a 5 by 6 or 3 by 10 rectangle could fit. ">
            <a:extLst>
              <a:ext uri="{FF2B5EF4-FFF2-40B4-BE49-F238E27FC236}">
                <a16:creationId xmlns:a16="http://schemas.microsoft.com/office/drawing/2014/main" id="{6F8BF67A-FB99-EFFE-C78B-7D5CEC4D6A3E}"/>
              </a:ext>
            </a:extLst>
          </p:cNvPr>
          <p:cNvPicPr>
            <a:picLocks noChangeAspect="1"/>
          </p:cNvPicPr>
          <p:nvPr/>
        </p:nvPicPr>
        <p:blipFill>
          <a:blip r:embed="rId2"/>
          <a:stretch>
            <a:fillRect/>
          </a:stretch>
        </p:blipFill>
        <p:spPr>
          <a:xfrm>
            <a:off x="360000" y="1395600"/>
            <a:ext cx="3172039" cy="4566372"/>
          </a:xfrm>
          <a:prstGeom prst="rect">
            <a:avLst/>
          </a:prstGeom>
        </p:spPr>
      </p:pic>
      <p:sp>
        <p:nvSpPr>
          <p:cNvPr id="5" name="Speech Bubble: Rectangle with Corners Rounded 4">
            <a:extLst>
              <a:ext uri="{FF2B5EF4-FFF2-40B4-BE49-F238E27FC236}">
                <a16:creationId xmlns:a16="http://schemas.microsoft.com/office/drawing/2014/main" id="{D6AEB79B-7B68-1656-5E95-2ACD7DDED557}"/>
              </a:ext>
            </a:extLst>
          </p:cNvPr>
          <p:cNvSpPr/>
          <p:nvPr/>
        </p:nvSpPr>
        <p:spPr>
          <a:xfrm>
            <a:off x="4130425" y="4272455"/>
            <a:ext cx="5628429" cy="1689517"/>
          </a:xfrm>
          <a:prstGeom prst="wedgeRoundRectCallout">
            <a:avLst>
              <a:gd name="adj1" fmla="val -54737"/>
              <a:gd name="adj2" fmla="val 2073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95250">
              <a:lnSpc>
                <a:spcPct val="150000"/>
              </a:lnSpc>
            </a:pPr>
            <a:r>
              <a:rPr lang="en-AU" sz="2000" dirty="0"/>
              <a:t>This turn can’t be played because there is no remaining space that is 5 by 6, 3 by 10 or </a:t>
            </a:r>
            <a:br>
              <a:rPr lang="en-AU" sz="2000" dirty="0"/>
            </a:br>
            <a:r>
              <a:rPr lang="en-AU" sz="2000" dirty="0"/>
              <a:t>2 by 15.</a:t>
            </a:r>
          </a:p>
        </p:txBody>
      </p:sp>
      <p:sp>
        <p:nvSpPr>
          <p:cNvPr id="2" name="Slide Number Placeholder 1">
            <a:extLst>
              <a:ext uri="{FF2B5EF4-FFF2-40B4-BE49-F238E27FC236}">
                <a16:creationId xmlns:a16="http://schemas.microsoft.com/office/drawing/2014/main" id="{A8C74772-7087-0D6B-0D00-500AF7F901A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409533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Sharing problem</a:t>
            </a:r>
          </a:p>
        </p:txBody>
      </p:sp>
      <p:sp>
        <p:nvSpPr>
          <p:cNvPr id="7" name="TextBox 6">
            <a:extLst>
              <a:ext uri="{FF2B5EF4-FFF2-40B4-BE49-F238E27FC236}">
                <a16:creationId xmlns:a16="http://schemas.microsoft.com/office/drawing/2014/main" id="{2C11EBAE-EDFE-DFCE-1A23-3A606F16AD6C}"/>
              </a:ext>
            </a:extLst>
          </p:cNvPr>
          <p:cNvSpPr txBox="1"/>
          <p:nvPr/>
        </p:nvSpPr>
        <p:spPr>
          <a:xfrm>
            <a:off x="360000" y="1467050"/>
            <a:ext cx="4884050" cy="1113062"/>
          </a:xfrm>
          <a:prstGeom prst="rect">
            <a:avLst/>
          </a:prstGeom>
          <a:noFill/>
        </p:spPr>
        <p:txBody>
          <a:bodyPr wrap="square">
            <a:spAutoFit/>
          </a:bodyPr>
          <a:lstStyle/>
          <a:p>
            <a:pPr marL="342900" indent="-342900">
              <a:lnSpc>
                <a:spcPct val="150000"/>
              </a:lnSpc>
              <a:spcBef>
                <a:spcPts val="1200"/>
              </a:spcBef>
              <a:buFont typeface="Arial" panose="020B0604020202020204" pitchFamily="34" charset="0"/>
              <a:buChar char="•"/>
            </a:pPr>
            <a:r>
              <a:rPr lang="en-AU" sz="2000" dirty="0">
                <a:effectLst/>
                <a:ea typeface="Calibri" panose="020F0502020204030204" pitchFamily="34" charset="0"/>
              </a:rPr>
              <a:t>640-gram bucket of chocolates </a:t>
            </a:r>
          </a:p>
          <a:p>
            <a:pPr marL="342900" indent="-342900">
              <a:lnSpc>
                <a:spcPct val="150000"/>
              </a:lnSpc>
              <a:spcBef>
                <a:spcPts val="1200"/>
              </a:spcBef>
              <a:buFont typeface="Arial" panose="020B0604020202020204" pitchFamily="34" charset="0"/>
              <a:buChar char="•"/>
            </a:pPr>
            <a:r>
              <a:rPr lang="en-AU" sz="2000" dirty="0">
                <a:effectLst/>
                <a:ea typeface="Calibri" panose="020F0502020204030204" pitchFamily="34" charset="0"/>
              </a:rPr>
              <a:t>708 chocolates in total</a:t>
            </a:r>
          </a:p>
        </p:txBody>
      </p:sp>
      <p:pic>
        <p:nvPicPr>
          <p:cNvPr id="2" name="Picture 1" descr="An image of  large pile of tiny coloured chocolate treats. ">
            <a:extLst>
              <a:ext uri="{FF2B5EF4-FFF2-40B4-BE49-F238E27FC236}">
                <a16:creationId xmlns:a16="http://schemas.microsoft.com/office/drawing/2014/main" id="{9D3F1EE0-EB9C-B44C-FFBF-A5BEA866EA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98677" y="1467050"/>
            <a:ext cx="5885323" cy="3923899"/>
          </a:xfrm>
          <a:prstGeom prst="rect">
            <a:avLst/>
          </a:prstGeom>
        </p:spPr>
      </p:pic>
      <p:sp>
        <p:nvSpPr>
          <p:cNvPr id="3" name="Slide Number Placeholder 2">
            <a:extLst>
              <a:ext uri="{FF2B5EF4-FFF2-40B4-BE49-F238E27FC236}">
                <a16:creationId xmlns:a16="http://schemas.microsoft.com/office/drawing/2014/main" id="{B3050F79-6DC2-F106-FFB5-01D6C9327A6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3522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Sharing problem – Think-Pair-Share</a:t>
            </a:r>
          </a:p>
        </p:txBody>
      </p:sp>
      <p:sp>
        <p:nvSpPr>
          <p:cNvPr id="4" name="TextBox 3">
            <a:extLst>
              <a:ext uri="{FF2B5EF4-FFF2-40B4-BE49-F238E27FC236}">
                <a16:creationId xmlns:a16="http://schemas.microsoft.com/office/drawing/2014/main" id="{CFD7DA81-54F3-42DD-D020-C0F7C44E54EF}"/>
              </a:ext>
            </a:extLst>
          </p:cNvPr>
          <p:cNvSpPr txBox="1"/>
          <p:nvPr/>
        </p:nvSpPr>
        <p:spPr>
          <a:xfrm>
            <a:off x="360000" y="1478863"/>
            <a:ext cx="6982714" cy="4498604"/>
          </a:xfrm>
          <a:prstGeom prst="rect">
            <a:avLst/>
          </a:prstGeom>
          <a:noFill/>
        </p:spPr>
        <p:txBody>
          <a:bodyPr wrap="square">
            <a:spAutoFit/>
          </a:bodyPr>
          <a:lstStyle/>
          <a:p>
            <a:pPr marL="342900" lvl="0" indent="-342900">
              <a:lnSpc>
                <a:spcPct val="150000"/>
              </a:lnSpc>
              <a:spcBef>
                <a:spcPts val="600"/>
              </a:spcBef>
              <a:spcAft>
                <a:spcPts val="600"/>
              </a:spcAft>
              <a:buFont typeface="Arial" panose="020B0604020202020204" pitchFamily="34" charset="0"/>
              <a:buChar char="•"/>
            </a:pPr>
            <a:r>
              <a:rPr lang="en-AU" sz="2000" dirty="0">
                <a:effectLst/>
                <a:ea typeface="Calibri" panose="020F0502020204030204" pitchFamily="34" charset="0"/>
              </a:rPr>
              <a:t>Can Michael and Allen share the chocolates equally between the 2 of them? How do you know? </a:t>
            </a:r>
          </a:p>
          <a:p>
            <a:pPr marL="342900" lvl="0" indent="-342900">
              <a:lnSpc>
                <a:spcPct val="150000"/>
              </a:lnSpc>
              <a:spcBef>
                <a:spcPts val="600"/>
              </a:spcBef>
              <a:spcAft>
                <a:spcPts val="600"/>
              </a:spcAft>
              <a:buFont typeface="Arial" panose="020B0604020202020204" pitchFamily="34" charset="0"/>
              <a:buChar char="•"/>
            </a:pPr>
            <a:r>
              <a:rPr lang="en-AU" sz="2000" dirty="0">
                <a:effectLst/>
                <a:ea typeface="Calibri" panose="020F0502020204030204" pitchFamily="34" charset="0"/>
              </a:rPr>
              <a:t>Can Michael invite one more friend and share the chocolates equally among three people? How do you know?</a:t>
            </a:r>
          </a:p>
          <a:p>
            <a:pPr marL="342900" lvl="0" indent="-342900">
              <a:lnSpc>
                <a:spcPct val="150000"/>
              </a:lnSpc>
              <a:spcBef>
                <a:spcPts val="600"/>
              </a:spcBef>
              <a:spcAft>
                <a:spcPts val="600"/>
              </a:spcAft>
              <a:buFont typeface="Arial" panose="020B0604020202020204" pitchFamily="34" charset="0"/>
              <a:buChar char="•"/>
            </a:pPr>
            <a:r>
              <a:rPr lang="en-AU" sz="2000" dirty="0">
                <a:effectLst/>
                <a:ea typeface="Calibri" panose="020F0502020204030204" pitchFamily="34" charset="0"/>
              </a:rPr>
              <a:t>Michael has enough chairs for 10 people, including himself and Allen. What is the largest number of people he can have at the movie night and still share the chocolates equally? </a:t>
            </a:r>
          </a:p>
        </p:txBody>
      </p:sp>
      <p:pic>
        <p:nvPicPr>
          <p:cNvPr id="2" name="Picture 1" descr="An image of  large pile of tiny coloured chocolate treats. ">
            <a:extLst>
              <a:ext uri="{FF2B5EF4-FFF2-40B4-BE49-F238E27FC236}">
                <a16:creationId xmlns:a16="http://schemas.microsoft.com/office/drawing/2014/main" id="{9D3F1EE0-EB9C-B44C-FFBF-A5BEA866EA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40001" y="1478863"/>
            <a:ext cx="4591999" cy="3061606"/>
          </a:xfrm>
          <a:prstGeom prst="rect">
            <a:avLst/>
          </a:prstGeom>
        </p:spPr>
      </p:pic>
      <p:sp>
        <p:nvSpPr>
          <p:cNvPr id="3" name="Slide Number Placeholder 2">
            <a:extLst>
              <a:ext uri="{FF2B5EF4-FFF2-40B4-BE49-F238E27FC236}">
                <a16:creationId xmlns:a16="http://schemas.microsoft.com/office/drawing/2014/main" id="{D4A0864C-C318-EE34-E619-73FB36A24D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26214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60000" y="360000"/>
            <a:ext cx="10281724" cy="545601"/>
          </a:xfrm>
        </p:spPr>
        <p:txBody>
          <a:bodyPr/>
          <a:lstStyle/>
          <a:p>
            <a:r>
              <a:rPr lang="en-GB" sz="3200" dirty="0"/>
              <a:t>Area model multiplication with base-10 blocks – part 1</a:t>
            </a:r>
          </a:p>
        </p:txBody>
      </p:sp>
      <p:grpSp>
        <p:nvGrpSpPr>
          <p:cNvPr id="5" name="Group 4" descr="An image from Desmos showing two sets of base ten blocks, lined up horizontally and vertically. The horizontal number shows two lines of 10 and another line of 4. The vertical number shows one line of 10 and another line of 7. There is space inside the two lines of numbers for a multiplication. ">
            <a:extLst>
              <a:ext uri="{FF2B5EF4-FFF2-40B4-BE49-F238E27FC236}">
                <a16:creationId xmlns:a16="http://schemas.microsoft.com/office/drawing/2014/main" id="{62F546A4-6BAD-11A6-0CAD-4A813D9EDE94}"/>
              </a:ext>
            </a:extLst>
          </p:cNvPr>
          <p:cNvGrpSpPr/>
          <p:nvPr/>
        </p:nvGrpSpPr>
        <p:grpSpPr>
          <a:xfrm>
            <a:off x="360000" y="1229455"/>
            <a:ext cx="7002497" cy="5420832"/>
            <a:chOff x="360000" y="1229455"/>
            <a:chExt cx="7002497" cy="5420832"/>
          </a:xfrm>
        </p:grpSpPr>
        <p:pic>
          <p:nvPicPr>
            <p:cNvPr id="3" name="Picture 2">
              <a:extLst>
                <a:ext uri="{FF2B5EF4-FFF2-40B4-BE49-F238E27FC236}">
                  <a16:creationId xmlns:a16="http://schemas.microsoft.com/office/drawing/2014/main" id="{06F0EA6A-FF4C-E8B3-733C-8A82336E0E65}"/>
                </a:ext>
              </a:extLst>
            </p:cNvPr>
            <p:cNvPicPr>
              <a:picLocks noChangeAspect="1"/>
            </p:cNvPicPr>
            <p:nvPr/>
          </p:nvPicPr>
          <p:blipFill>
            <a:blip r:embed="rId3"/>
            <a:stretch>
              <a:fillRect/>
            </a:stretch>
          </p:blipFill>
          <p:spPr>
            <a:xfrm>
              <a:off x="360000" y="1229455"/>
              <a:ext cx="7002497" cy="5105618"/>
            </a:xfrm>
            <a:prstGeom prst="rect">
              <a:avLst/>
            </a:prstGeom>
          </p:spPr>
        </p:pic>
        <p:sp>
          <p:nvSpPr>
            <p:cNvPr id="4" name="TextBox 3">
              <a:extLst>
                <a:ext uri="{FF2B5EF4-FFF2-40B4-BE49-F238E27FC236}">
                  <a16:creationId xmlns:a16="http://schemas.microsoft.com/office/drawing/2014/main" id="{0F4F4B3C-384B-CBD5-6EDC-C14DEE6FD047}"/>
                </a:ext>
              </a:extLst>
            </p:cNvPr>
            <p:cNvSpPr txBox="1"/>
            <p:nvPr/>
          </p:nvSpPr>
          <p:spPr>
            <a:xfrm>
              <a:off x="360000" y="6335073"/>
              <a:ext cx="5736000" cy="315214"/>
            </a:xfrm>
            <a:prstGeom prst="rect">
              <a:avLst/>
            </a:prstGeom>
            <a:noFill/>
          </p:spPr>
          <p:txBody>
            <a:bodyPr wrap="square">
              <a:spAutoFit/>
            </a:bodyPr>
            <a:lstStyle/>
            <a:p>
              <a:pPr marL="228600" indent="-228600">
                <a:lnSpc>
                  <a:spcPct val="150000"/>
                </a:lnSpc>
                <a:spcBef>
                  <a:spcPts val="1200"/>
                </a:spcBef>
                <a:tabLst>
                  <a:tab pos="228600" algn="l"/>
                  <a:tab pos="457200" algn="l"/>
                </a:tabLst>
              </a:pPr>
              <a:r>
                <a:rPr lang="en-AU" sz="1100" dirty="0">
                  <a:effectLst/>
                  <a:ea typeface="Calibri" panose="020F0502020204030204" pitchFamily="34" charset="0"/>
                </a:rPr>
                <a:t>Image created using </a:t>
              </a:r>
              <a:r>
                <a:rPr lang="en-AU" sz="1100" u="sng" dirty="0">
                  <a:solidFill>
                    <a:srgbClr val="2F5496"/>
                  </a:solidFill>
                  <a:effectLst/>
                  <a:ea typeface="Calibri" panose="020F0502020204030204" pitchFamily="34" charset="0"/>
                  <a:hlinkClick r:id="rId4" tooltip="https://www.desmos.com/?lang=en"/>
                </a:rPr>
                <a:t>Desmos</a:t>
              </a:r>
              <a:r>
                <a:rPr lang="en-AU" sz="1100" dirty="0">
                  <a:effectLst/>
                  <a:ea typeface="Calibri" panose="020F0502020204030204" pitchFamily="34" charset="0"/>
                </a:rPr>
                <a:t> and is licensed under the </a:t>
              </a:r>
              <a:r>
                <a:rPr lang="en-AU" sz="1100" u="sng" dirty="0">
                  <a:solidFill>
                    <a:srgbClr val="2F5496"/>
                  </a:solidFill>
                  <a:effectLst/>
                  <a:ea typeface="Calibri" panose="020F0502020204030204" pitchFamily="34" charset="0"/>
                  <a:hlinkClick r:id="rId5" tooltip="https://www.desmos.com/terms?lang=en"/>
                </a:rPr>
                <a:t>Desmos Terms of Service</a:t>
              </a:r>
              <a:r>
                <a:rPr lang="en-AU" sz="1100" dirty="0">
                  <a:effectLst/>
                  <a:ea typeface="Calibri" panose="020F0502020204030204" pitchFamily="34" charset="0"/>
                </a:rPr>
                <a:t>.</a:t>
              </a:r>
            </a:p>
          </p:txBody>
        </p:sp>
      </p:grpSp>
      <p:sp>
        <p:nvSpPr>
          <p:cNvPr id="2" name="Slide Number Placeholder 1">
            <a:extLst>
              <a:ext uri="{FF2B5EF4-FFF2-40B4-BE49-F238E27FC236}">
                <a16:creationId xmlns:a16="http://schemas.microsoft.com/office/drawing/2014/main" id="{11F64D8B-9590-03CE-77E5-ACF6A070917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25293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a:xfrm>
            <a:off x="360000" y="360000"/>
            <a:ext cx="10549738" cy="545601"/>
          </a:xfrm>
        </p:spPr>
        <p:txBody>
          <a:bodyPr/>
          <a:lstStyle/>
          <a:p>
            <a:r>
              <a:rPr lang="en-GB" sz="3200" dirty="0"/>
              <a:t>Area model multiplication with base-10 blocks – part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1C7A65-1FE8-AD59-2166-61BBED44C03E}"/>
                  </a:ext>
                </a:extLst>
              </p:cNvPr>
              <p:cNvSpPr txBox="1"/>
              <p:nvPr/>
            </p:nvSpPr>
            <p:spPr>
              <a:xfrm>
                <a:off x="360000" y="1185536"/>
                <a:ext cx="7554910" cy="2585545"/>
              </a:xfrm>
              <a:prstGeom prst="rect">
                <a:avLst/>
              </a:prstGeom>
              <a:noFill/>
            </p:spPr>
            <p:txBody>
              <a:bodyPr wrap="square" lIns="0" tIns="0" rIns="0" bIns="0" rtlCol="0">
                <a:noAutofit/>
              </a:bodyPr>
              <a:lstStyle/>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24</m:t>
                      </m:r>
                      <m:r>
                        <a:rPr lang="en-AU" b="0" i="0" smtClean="0">
                          <a:latin typeface="Cambria Math" panose="02040503050406030204" pitchFamily="18" charset="0"/>
                          <a:ea typeface="Cambria Math" panose="02040503050406030204" pitchFamily="18" charset="0"/>
                        </a:rPr>
                        <m:t>×17=2 </m:t>
                      </m:r>
                      <m:r>
                        <m:rPr>
                          <m:sty m:val="p"/>
                        </m:rPr>
                        <a:rPr lang="en-AU" b="0" i="0" smtClean="0">
                          <a:latin typeface="Cambria Math" panose="02040503050406030204" pitchFamily="18" charset="0"/>
                          <a:ea typeface="Cambria Math" panose="02040503050406030204" pitchFamily="18" charset="0"/>
                        </a:rPr>
                        <m:t>hundreds</m:t>
                      </m:r>
                      <m:r>
                        <a:rPr lang="en-AU" b="0" i="0" smtClean="0">
                          <a:latin typeface="Cambria Math" panose="02040503050406030204" pitchFamily="18" charset="0"/>
                          <a:ea typeface="Cambria Math" panose="02040503050406030204" pitchFamily="18" charset="0"/>
                        </a:rPr>
                        <m:t>+4 </m:t>
                      </m:r>
                      <m:r>
                        <m:rPr>
                          <m:sty m:val="p"/>
                        </m:rPr>
                        <a:rPr lang="en-AU" b="0" i="0" smtClean="0">
                          <a:latin typeface="Cambria Math" panose="02040503050406030204" pitchFamily="18" charset="0"/>
                          <a:ea typeface="Cambria Math" panose="02040503050406030204" pitchFamily="18" charset="0"/>
                        </a:rPr>
                        <m:t>tens</m:t>
                      </m:r>
                      <m:r>
                        <a:rPr lang="en-AU" b="0" i="0" smtClean="0">
                          <a:latin typeface="Cambria Math" panose="02040503050406030204" pitchFamily="18" charset="0"/>
                          <a:ea typeface="Cambria Math" panose="02040503050406030204" pitchFamily="18" charset="0"/>
                        </a:rPr>
                        <m:t>+14 </m:t>
                      </m:r>
                      <m:r>
                        <m:rPr>
                          <m:sty m:val="p"/>
                        </m:rPr>
                        <a:rPr lang="en-AU" b="0" i="0" smtClean="0">
                          <a:latin typeface="Cambria Math" panose="02040503050406030204" pitchFamily="18" charset="0"/>
                          <a:ea typeface="Cambria Math" panose="02040503050406030204" pitchFamily="18" charset="0"/>
                        </a:rPr>
                        <m:t>tens</m:t>
                      </m:r>
                      <m:r>
                        <a:rPr lang="en-AU" b="0" i="0" smtClean="0">
                          <a:latin typeface="Cambria Math" panose="02040503050406030204" pitchFamily="18" charset="0"/>
                          <a:ea typeface="Cambria Math" panose="02040503050406030204" pitchFamily="18" charset="0"/>
                        </a:rPr>
                        <m:t>+28 </m:t>
                      </m:r>
                      <m:r>
                        <m:rPr>
                          <m:sty m:val="p"/>
                        </m:rPr>
                        <a:rPr lang="en-AU" b="0" i="0" smtClean="0">
                          <a:latin typeface="Cambria Math" panose="02040503050406030204" pitchFamily="18" charset="0"/>
                          <a:ea typeface="Cambria Math" panose="02040503050406030204" pitchFamily="18" charset="0"/>
                        </a:rPr>
                        <m:t>ones</m:t>
                      </m:r>
                    </m:oMath>
                  </m:oMathPara>
                </a14:m>
                <a:endParaRPr lang="en-AU" b="0" dirty="0">
                  <a:ea typeface="Cambria Math" panose="02040503050406030204" pitchFamily="18"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b="0" i="0" smtClean="0">
                          <a:latin typeface="Cambria Math" panose="02040503050406030204" pitchFamily="18" charset="0"/>
                        </a:rPr>
                        <m:t>24</m:t>
                      </m:r>
                      <m:r>
                        <a:rPr lang="en-AU" b="0" i="0" smtClean="0">
                          <a:latin typeface="Cambria Math" panose="02040503050406030204" pitchFamily="18" charset="0"/>
                          <a:ea typeface="Cambria Math" panose="02040503050406030204" pitchFamily="18" charset="0"/>
                        </a:rPr>
                        <m:t>×17=408</m:t>
                      </m:r>
                    </m:oMath>
                  </m:oMathPara>
                </a14:m>
                <a:endParaRPr lang="en-AU" dirty="0"/>
              </a:p>
            </p:txBody>
          </p:sp>
        </mc:Choice>
        <mc:Fallback xmlns="">
          <p:sp>
            <p:nvSpPr>
              <p:cNvPr id="5" name="TextBox 4">
                <a:extLst>
                  <a:ext uri="{FF2B5EF4-FFF2-40B4-BE49-F238E27FC236}">
                    <a16:creationId xmlns:a16="http://schemas.microsoft.com/office/drawing/2014/main" id="{D91C7A65-1FE8-AD59-2166-61BBED44C03E}"/>
                  </a:ext>
                </a:extLst>
              </p:cNvPr>
              <p:cNvSpPr txBox="1">
                <a:spLocks noRot="1" noChangeAspect="1" noMove="1" noResize="1" noEditPoints="1" noAdjustHandles="1" noChangeArrowheads="1" noChangeShapeType="1" noTextEdit="1"/>
              </p:cNvSpPr>
              <p:nvPr/>
            </p:nvSpPr>
            <p:spPr>
              <a:xfrm>
                <a:off x="360000" y="1185536"/>
                <a:ext cx="7554910" cy="2585545"/>
              </a:xfrm>
              <a:prstGeom prst="rect">
                <a:avLst/>
              </a:prstGeom>
              <a:blipFill>
                <a:blip r:embed="rId3"/>
                <a:stretch>
                  <a:fillRect/>
                </a:stretch>
              </a:blipFill>
            </p:spPr>
            <p:txBody>
              <a:bodyPr/>
              <a:lstStyle/>
              <a:p>
                <a:r>
                  <a:rPr lang="en-AU">
                    <a:noFill/>
                  </a:rPr>
                  <a:t> </a:t>
                </a:r>
              </a:p>
            </p:txBody>
          </p:sp>
        </mc:Fallback>
      </mc:AlternateContent>
      <p:grpSp>
        <p:nvGrpSpPr>
          <p:cNvPr id="6" name="Group 5" descr="An image from Desmos showing two sets of base ten blocks, lined up horizontally and vertically. The horizontal number shows two lines of 10 and another line of 4. The vertical number shows one line of 10 and another line of 7. The space inside the two lines of numbers shows two grids of 100 aligning to lines of 10 and 10 from the horizontal and vertical lines. There are two grids of 70 which align to a 10 and a 7, and another grid of 40 aligning to lines of 4 and 10. There is then a grid of 28 which aligns to a line of 4 and a line of 7. Above the diagram is a calculation showing that 24x17=2 hundreds + 4 tens + 14 tens + 28 ones and then that 24 x 17 = 408. ">
            <a:extLst>
              <a:ext uri="{FF2B5EF4-FFF2-40B4-BE49-F238E27FC236}">
                <a16:creationId xmlns:a16="http://schemas.microsoft.com/office/drawing/2014/main" id="{B8B0BE36-3D59-C41F-3989-37B899E40058}"/>
              </a:ext>
            </a:extLst>
          </p:cNvPr>
          <p:cNvGrpSpPr/>
          <p:nvPr/>
        </p:nvGrpSpPr>
        <p:grpSpPr>
          <a:xfrm>
            <a:off x="360000" y="2478308"/>
            <a:ext cx="8216441" cy="4038012"/>
            <a:chOff x="360000" y="2478308"/>
            <a:chExt cx="8216441" cy="4038012"/>
          </a:xfrm>
        </p:grpSpPr>
        <p:pic>
          <p:nvPicPr>
            <p:cNvPr id="2" name="Picture 1">
              <a:extLst>
                <a:ext uri="{FF2B5EF4-FFF2-40B4-BE49-F238E27FC236}">
                  <a16:creationId xmlns:a16="http://schemas.microsoft.com/office/drawing/2014/main" id="{E3FEFD8A-A9DF-CF43-FFCF-C2D771657956}"/>
                </a:ext>
              </a:extLst>
            </p:cNvPr>
            <p:cNvPicPr>
              <a:picLocks noChangeAspect="1"/>
            </p:cNvPicPr>
            <p:nvPr/>
          </p:nvPicPr>
          <p:blipFill rotWithShape="1">
            <a:blip r:embed="rId4"/>
            <a:srcRect t="34617"/>
            <a:stretch/>
          </p:blipFill>
          <p:spPr>
            <a:xfrm>
              <a:off x="360000" y="2478308"/>
              <a:ext cx="8216441" cy="3673079"/>
            </a:xfrm>
            <a:prstGeom prst="rect">
              <a:avLst/>
            </a:prstGeom>
          </p:spPr>
        </p:pic>
        <p:sp>
          <p:nvSpPr>
            <p:cNvPr id="3" name="TextBox 2">
              <a:extLst>
                <a:ext uri="{FF2B5EF4-FFF2-40B4-BE49-F238E27FC236}">
                  <a16:creationId xmlns:a16="http://schemas.microsoft.com/office/drawing/2014/main" id="{0F142B2B-7B08-3DC7-5FB5-0C0E2771CD1B}"/>
                </a:ext>
              </a:extLst>
            </p:cNvPr>
            <p:cNvSpPr txBox="1"/>
            <p:nvPr/>
          </p:nvSpPr>
          <p:spPr>
            <a:xfrm>
              <a:off x="360000" y="6201106"/>
              <a:ext cx="5567834" cy="315214"/>
            </a:xfrm>
            <a:prstGeom prst="rect">
              <a:avLst/>
            </a:prstGeom>
            <a:noFill/>
          </p:spPr>
          <p:txBody>
            <a:bodyPr wrap="square">
              <a:spAutoFit/>
            </a:bodyPr>
            <a:lstStyle/>
            <a:p>
              <a:pPr marL="228600" indent="-228600">
                <a:lnSpc>
                  <a:spcPct val="150000"/>
                </a:lnSpc>
                <a:spcBef>
                  <a:spcPts val="1200"/>
                </a:spcBef>
                <a:tabLst>
                  <a:tab pos="228600" algn="l"/>
                  <a:tab pos="457200" algn="l"/>
                </a:tabLst>
              </a:pPr>
              <a:r>
                <a:rPr lang="en-AU" sz="1100" dirty="0">
                  <a:effectLst/>
                  <a:ea typeface="Calibri" panose="020F0502020204030204" pitchFamily="34" charset="0"/>
                </a:rPr>
                <a:t>Image created using </a:t>
              </a:r>
              <a:r>
                <a:rPr lang="en-AU" sz="1100" u="sng" dirty="0">
                  <a:solidFill>
                    <a:srgbClr val="2F5496"/>
                  </a:solidFill>
                  <a:effectLst/>
                  <a:ea typeface="Calibri" panose="020F0502020204030204" pitchFamily="34" charset="0"/>
                  <a:hlinkClick r:id="rId5" tooltip="https://www.desmos.com/?lang=en"/>
                </a:rPr>
                <a:t>Desmos</a:t>
              </a:r>
              <a:r>
                <a:rPr lang="en-AU" sz="1100" dirty="0">
                  <a:effectLst/>
                  <a:ea typeface="Calibri" panose="020F0502020204030204" pitchFamily="34" charset="0"/>
                </a:rPr>
                <a:t> and is licensed under the </a:t>
              </a:r>
              <a:r>
                <a:rPr lang="en-AU" sz="1100" u="sng" dirty="0">
                  <a:solidFill>
                    <a:srgbClr val="2F5496"/>
                  </a:solidFill>
                  <a:effectLst/>
                  <a:ea typeface="Calibri" panose="020F0502020204030204" pitchFamily="34" charset="0"/>
                  <a:hlinkClick r:id="rId6" tooltip="https://www.desmos.com/terms?lang=en"/>
                </a:rPr>
                <a:t>Desmos Terms of Service</a:t>
              </a:r>
              <a:r>
                <a:rPr lang="en-AU" sz="1100" dirty="0">
                  <a:effectLst/>
                  <a:ea typeface="Calibri" panose="020F0502020204030204" pitchFamily="34" charset="0"/>
                </a:rPr>
                <a:t>.</a:t>
              </a:r>
            </a:p>
          </p:txBody>
        </p:sp>
      </p:grpSp>
      <p:sp>
        <p:nvSpPr>
          <p:cNvPr id="4" name="Slide Number Placeholder 3">
            <a:extLst>
              <a:ext uri="{FF2B5EF4-FFF2-40B4-BE49-F238E27FC236}">
                <a16:creationId xmlns:a16="http://schemas.microsoft.com/office/drawing/2014/main" id="{5DC4199E-F653-A755-7F9E-B7D1E20F4B4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079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GB" dirty="0"/>
              <a:t>154 divided by 11 – area model</a:t>
            </a:r>
          </a:p>
        </p:txBody>
      </p:sp>
      <p:grpSp>
        <p:nvGrpSpPr>
          <p:cNvPr id="5" name="Group 4" descr="An image from Desmos of a multiplication grid with 11 displayed across the top and represented by a horizontal line of 10 blocks followed by an individual orange block. To the right of the grid is the number 154, represented by 1 hundred block, 5 ten blocks and 4 one blocks. ">
            <a:extLst>
              <a:ext uri="{FF2B5EF4-FFF2-40B4-BE49-F238E27FC236}">
                <a16:creationId xmlns:a16="http://schemas.microsoft.com/office/drawing/2014/main" id="{A151BBCB-AE54-6E12-2DD2-714A5DF740F4}"/>
              </a:ext>
            </a:extLst>
          </p:cNvPr>
          <p:cNvGrpSpPr/>
          <p:nvPr/>
        </p:nvGrpSpPr>
        <p:grpSpPr>
          <a:xfrm>
            <a:off x="360000" y="1542596"/>
            <a:ext cx="9111623" cy="4390815"/>
            <a:chOff x="360000" y="1542596"/>
            <a:chExt cx="9111623" cy="4390815"/>
          </a:xfrm>
        </p:grpSpPr>
        <p:pic>
          <p:nvPicPr>
            <p:cNvPr id="2" name="Picture 1">
              <a:extLst>
                <a:ext uri="{FF2B5EF4-FFF2-40B4-BE49-F238E27FC236}">
                  <a16:creationId xmlns:a16="http://schemas.microsoft.com/office/drawing/2014/main" id="{2E927CF4-AE51-7CCE-0062-017ACDA88C25}"/>
                </a:ext>
              </a:extLst>
            </p:cNvPr>
            <p:cNvPicPr>
              <a:picLocks noChangeAspect="1"/>
            </p:cNvPicPr>
            <p:nvPr/>
          </p:nvPicPr>
          <p:blipFill>
            <a:blip r:embed="rId3"/>
            <a:stretch>
              <a:fillRect/>
            </a:stretch>
          </p:blipFill>
          <p:spPr>
            <a:xfrm>
              <a:off x="360000" y="1542596"/>
              <a:ext cx="9111623" cy="4068811"/>
            </a:xfrm>
            <a:prstGeom prst="rect">
              <a:avLst/>
            </a:prstGeom>
          </p:spPr>
        </p:pic>
        <p:sp>
          <p:nvSpPr>
            <p:cNvPr id="3" name="TextBox 2">
              <a:extLst>
                <a:ext uri="{FF2B5EF4-FFF2-40B4-BE49-F238E27FC236}">
                  <a16:creationId xmlns:a16="http://schemas.microsoft.com/office/drawing/2014/main" id="{43604361-4081-F7DE-24CF-9379534D3F3A}"/>
                </a:ext>
              </a:extLst>
            </p:cNvPr>
            <p:cNvSpPr txBox="1"/>
            <p:nvPr/>
          </p:nvSpPr>
          <p:spPr>
            <a:xfrm>
              <a:off x="360000" y="5618197"/>
              <a:ext cx="5520538" cy="315214"/>
            </a:xfrm>
            <a:prstGeom prst="rect">
              <a:avLst/>
            </a:prstGeom>
            <a:noFill/>
          </p:spPr>
          <p:txBody>
            <a:bodyPr wrap="square">
              <a:spAutoFit/>
            </a:bodyPr>
            <a:lstStyle/>
            <a:p>
              <a:pPr marL="228600" indent="-228600">
                <a:lnSpc>
                  <a:spcPct val="150000"/>
                </a:lnSpc>
                <a:spcBef>
                  <a:spcPts val="1200"/>
                </a:spcBef>
                <a:tabLst>
                  <a:tab pos="228600" algn="l"/>
                  <a:tab pos="457200" algn="l"/>
                </a:tabLst>
              </a:pPr>
              <a:r>
                <a:rPr lang="en-AU" sz="1100" dirty="0">
                  <a:effectLst/>
                  <a:ea typeface="Calibri" panose="020F0502020204030204" pitchFamily="34" charset="0"/>
                </a:rPr>
                <a:t>Image created using </a:t>
              </a:r>
              <a:r>
                <a:rPr lang="en-AU" sz="1100" u="sng" dirty="0">
                  <a:solidFill>
                    <a:srgbClr val="2F5496"/>
                  </a:solidFill>
                  <a:effectLst/>
                  <a:ea typeface="Calibri" panose="020F0502020204030204" pitchFamily="34" charset="0"/>
                  <a:hlinkClick r:id="rId4" tooltip="https://www.desmos.com/?lang=en"/>
                </a:rPr>
                <a:t>Desmos</a:t>
              </a:r>
              <a:r>
                <a:rPr lang="en-AU" sz="1100" dirty="0">
                  <a:effectLst/>
                  <a:ea typeface="Calibri" panose="020F0502020204030204" pitchFamily="34" charset="0"/>
                </a:rPr>
                <a:t> and is licensed under the </a:t>
              </a:r>
              <a:r>
                <a:rPr lang="en-AU" sz="1100" u="sng" dirty="0">
                  <a:solidFill>
                    <a:srgbClr val="2F5496"/>
                  </a:solidFill>
                  <a:effectLst/>
                  <a:ea typeface="Calibri" panose="020F0502020204030204" pitchFamily="34" charset="0"/>
                  <a:hlinkClick r:id="rId5" tooltip="https://www.desmos.com/terms?lang=en"/>
                </a:rPr>
                <a:t>Desmos Terms of Service</a:t>
              </a:r>
              <a:r>
                <a:rPr lang="en-AU" sz="1100" dirty="0">
                  <a:effectLst/>
                  <a:ea typeface="Calibri" panose="020F0502020204030204" pitchFamily="34" charset="0"/>
                </a:rPr>
                <a:t>.</a:t>
              </a:r>
            </a:p>
          </p:txBody>
        </p:sp>
      </p:grpSp>
      <p:sp>
        <p:nvSpPr>
          <p:cNvPr id="4" name="Slide Number Placeholder 3">
            <a:extLst>
              <a:ext uri="{FF2B5EF4-FFF2-40B4-BE49-F238E27FC236}">
                <a16:creationId xmlns:a16="http://schemas.microsoft.com/office/drawing/2014/main" id="{99DD120A-18E9-B4AB-269B-F64026145D3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69086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GB" dirty="0"/>
              <a:t>154 divided by 11 – area model solution</a:t>
            </a:r>
          </a:p>
        </p:txBody>
      </p:sp>
      <p:grpSp>
        <p:nvGrpSpPr>
          <p:cNvPr id="4" name="Group 3" descr="An image of a table with four columns and four images in each cell. The first cell shows an image from Desmos of a multiplication grid with 11 displayed across the top and represented by a horizontal line of 10 blocks followed by an individual orange block. Underneath the row of 10 blocks inside the area model grid, is a 10 by 10, one hundred block. The second cell has an image from Desmos of a multiplication grid with 11 displayed across the top and represented by a horizontal line of 10 blocks followed by an individual orange block. Underneath the row of 10 blocks inside the area model grid, is a 10 by 10, one hundred block. There is now a ten block shown underneath the one block in the area model space. The third cell has an image from Desmos of a multiplication grid with 11 displayed across the top and represented by a horizontal line of 10 blocks followed by an individual orange block. Underneath the row of 10 blocks inside the area model grid, is a 10 by 10, one hundred block. There is now a ten block shown underneath the one block in the area model space. Underneath the hundred block is now 4 rows of 10 blocks, and four individual blocks in the bottom right corner. The final cell The image is then from Desmos of a multiplication grid with 11 displayed across the top and represented by a horizontal line of 10 blocks followed by an individual orange block. Underneath the row of 10 blocks inside the area model grid, is a 10 by 10, one hundred block. There is now a ten block shown underneath the one block in the area model space. Underneath the hundred block is now 4 rows of 10 blocks, and four individual blocks in the bottom right corner. There are now 14 blocks displayed down the left hand side, showing the 154 divided by 11 is equal to 14. ">
            <a:extLst>
              <a:ext uri="{FF2B5EF4-FFF2-40B4-BE49-F238E27FC236}">
                <a16:creationId xmlns:a16="http://schemas.microsoft.com/office/drawing/2014/main" id="{6312F1FE-A609-C276-C3E9-DC6D6A8032C3}"/>
              </a:ext>
            </a:extLst>
          </p:cNvPr>
          <p:cNvGrpSpPr/>
          <p:nvPr/>
        </p:nvGrpSpPr>
        <p:grpSpPr>
          <a:xfrm>
            <a:off x="360000" y="2033765"/>
            <a:ext cx="11097976" cy="3228047"/>
            <a:chOff x="360000" y="2033765"/>
            <a:chExt cx="11097976" cy="3228047"/>
          </a:xfrm>
        </p:grpSpPr>
        <p:pic>
          <p:nvPicPr>
            <p:cNvPr id="6" name="Picture 5">
              <a:extLst>
                <a:ext uri="{FF2B5EF4-FFF2-40B4-BE49-F238E27FC236}">
                  <a16:creationId xmlns:a16="http://schemas.microsoft.com/office/drawing/2014/main" id="{74FFEB62-48B7-2156-9D86-F5B0BF72C2D1}"/>
                </a:ext>
              </a:extLst>
            </p:cNvPr>
            <p:cNvPicPr>
              <a:picLocks noChangeAspect="1"/>
            </p:cNvPicPr>
            <p:nvPr/>
          </p:nvPicPr>
          <p:blipFill>
            <a:blip r:embed="rId3"/>
            <a:stretch>
              <a:fillRect/>
            </a:stretch>
          </p:blipFill>
          <p:spPr>
            <a:xfrm>
              <a:off x="360000" y="2033765"/>
              <a:ext cx="11097976" cy="2790470"/>
            </a:xfrm>
            <a:prstGeom prst="rect">
              <a:avLst/>
            </a:prstGeom>
          </p:spPr>
        </p:pic>
        <p:sp>
          <p:nvSpPr>
            <p:cNvPr id="2" name="TextBox 1">
              <a:extLst>
                <a:ext uri="{FF2B5EF4-FFF2-40B4-BE49-F238E27FC236}">
                  <a16:creationId xmlns:a16="http://schemas.microsoft.com/office/drawing/2014/main" id="{60E9CAF1-36A7-7DB8-112F-1A3C58DD1817}"/>
                </a:ext>
              </a:extLst>
            </p:cNvPr>
            <p:cNvSpPr txBox="1"/>
            <p:nvPr/>
          </p:nvSpPr>
          <p:spPr>
            <a:xfrm>
              <a:off x="360000" y="4946598"/>
              <a:ext cx="5536303" cy="315214"/>
            </a:xfrm>
            <a:prstGeom prst="rect">
              <a:avLst/>
            </a:prstGeom>
            <a:noFill/>
          </p:spPr>
          <p:txBody>
            <a:bodyPr wrap="square">
              <a:spAutoFit/>
            </a:bodyPr>
            <a:lstStyle/>
            <a:p>
              <a:pPr marL="228600" indent="-228600">
                <a:lnSpc>
                  <a:spcPct val="150000"/>
                </a:lnSpc>
                <a:spcBef>
                  <a:spcPts val="1200"/>
                </a:spcBef>
                <a:tabLst>
                  <a:tab pos="228600" algn="l"/>
                  <a:tab pos="457200" algn="l"/>
                </a:tabLst>
              </a:pPr>
              <a:r>
                <a:rPr lang="en-AU" sz="1100" dirty="0">
                  <a:effectLst/>
                  <a:ea typeface="Calibri" panose="020F0502020204030204" pitchFamily="34" charset="0"/>
                </a:rPr>
                <a:t>Image created using </a:t>
              </a:r>
              <a:r>
                <a:rPr lang="en-AU" sz="1100" u="sng" dirty="0">
                  <a:solidFill>
                    <a:srgbClr val="2F5496"/>
                  </a:solidFill>
                  <a:effectLst/>
                  <a:ea typeface="Calibri" panose="020F0502020204030204" pitchFamily="34" charset="0"/>
                  <a:hlinkClick r:id="rId4" tooltip="https://www.desmos.com/?lang=en"/>
                </a:rPr>
                <a:t>Desmos</a:t>
              </a:r>
              <a:r>
                <a:rPr lang="en-AU" sz="1100" dirty="0">
                  <a:effectLst/>
                  <a:ea typeface="Calibri" panose="020F0502020204030204" pitchFamily="34" charset="0"/>
                </a:rPr>
                <a:t> and is licensed under the </a:t>
              </a:r>
              <a:r>
                <a:rPr lang="en-AU" sz="1100" u="sng" dirty="0">
                  <a:solidFill>
                    <a:srgbClr val="2F5496"/>
                  </a:solidFill>
                  <a:effectLst/>
                  <a:ea typeface="Calibri" panose="020F0502020204030204" pitchFamily="34" charset="0"/>
                  <a:hlinkClick r:id="rId5" tooltip="https://www.desmos.com/terms?lang=en"/>
                </a:rPr>
                <a:t>Desmos Terms of Service</a:t>
              </a:r>
              <a:r>
                <a:rPr lang="en-AU" sz="1100" dirty="0">
                  <a:effectLst/>
                  <a:ea typeface="Calibri" panose="020F0502020204030204" pitchFamily="34" charset="0"/>
                </a:rPr>
                <a:t>.</a:t>
              </a:r>
            </a:p>
          </p:txBody>
        </p:sp>
      </p:grpSp>
      <p:sp>
        <p:nvSpPr>
          <p:cNvPr id="3" name="Slide Number Placeholder 2">
            <a:extLst>
              <a:ext uri="{FF2B5EF4-FFF2-40B4-BE49-F238E27FC236}">
                <a16:creationId xmlns:a16="http://schemas.microsoft.com/office/drawing/2014/main" id="{C1C5EAFD-4A62-15EF-8F9E-AF0ED1BEAA96}"/>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728236917"/>
      </p:ext>
    </p:extLst>
  </p:cSld>
  <p:clrMapOvr>
    <a:masterClrMapping/>
  </p:clrMapOvr>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390</Words>
  <Application>Microsoft Office PowerPoint</Application>
  <PresentationFormat>Widescreen</PresentationFormat>
  <Paragraphs>49</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Public Sans Light</vt:lpstr>
      <vt:lpstr>Public Sans</vt:lpstr>
      <vt:lpstr>Times New Roman</vt:lpstr>
      <vt:lpstr>Cambria Math</vt:lpstr>
      <vt:lpstr>Arial</vt:lpstr>
      <vt:lpstr>NSWG Corporate</vt:lpstr>
      <vt:lpstr>Area models and divisibility tests</vt:lpstr>
      <vt:lpstr>Blockout – an example turn</vt:lpstr>
      <vt:lpstr>Blockout – an example turn that can’t be played</vt:lpstr>
      <vt:lpstr>Sharing problem</vt:lpstr>
      <vt:lpstr>Sharing problem – Think-Pair-Share</vt:lpstr>
      <vt:lpstr>Area model multiplication with base-10 blocks – part 1</vt:lpstr>
      <vt:lpstr>Area model multiplication with base-10 blocks – part 2</vt:lpstr>
      <vt:lpstr>154 divided by 11 – area model</vt:lpstr>
      <vt:lpstr>154 divided by 11 – area model solution</vt:lpstr>
      <vt:lpstr>154 divided by 11 – self explanation prompts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models and divisibility tests</dc:title>
  <dc:creator>NSW Department of Education</dc:creator>
  <cp:revision>2</cp:revision>
  <dcterms:created xsi:type="dcterms:W3CDTF">2023-09-01T05:44:59Z</dcterms:created>
  <dcterms:modified xsi:type="dcterms:W3CDTF">2023-09-01T05:45:18Z</dcterms:modified>
</cp:coreProperties>
</file>