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8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59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2192000" cy="6858000"/>
  <p:notesSz cx="6858000" cy="9144000"/>
  <p:embeddedFontLst>
    <p:embeddedFont>
      <p:font typeface="Cambria Math" panose="02040503050406030204" pitchFamily="18" charset="0"/>
      <p:regular r:id="rId27"/>
    </p:embeddedFont>
    <p:embeddedFont>
      <p:font typeface="Public Sans" panose="020B0604020202020204" charset="0"/>
      <p:regular r:id="rId28"/>
      <p:bold r:id="rId29"/>
      <p:italic r:id="rId30"/>
      <p:boldItalic r:id="rId31"/>
    </p:embeddedFont>
    <p:embeddedFont>
      <p:font typeface="Public Sans Light" panose="020B0604020202020204" charset="0"/>
      <p:regular r:id="rId32"/>
      <p:italic r:id="rId33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18" autoAdjust="0"/>
  </p:normalViewPr>
  <p:slideViewPr>
    <p:cSldViewPr snapToGrid="0">
      <p:cViewPr varScale="1">
        <p:scale>
          <a:sx n="61" d="100"/>
          <a:sy n="61" d="100"/>
        </p:scale>
        <p:origin x="2394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7.fntdata"/><Relationship Id="rId38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1/09/2023</a:t>
            </a:fld>
            <a:endParaRPr lang="en-AU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4002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7796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AU" dirty="0"/>
                  <a:t>Teacher notes: Step 1 should be seen as making (-12). </a:t>
                </a:r>
              </a:p>
              <a:p>
                <a:r>
                  <a:rPr lang="en-AU" dirty="0"/>
                  <a:t>Step 2 should be seen as sharing this into 3 equal groups.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013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Teacher notes: Step 1 should be seen as making (-12). </a:t>
            </a:r>
          </a:p>
          <a:p>
            <a:r>
              <a:rPr lang="en-AU" dirty="0"/>
              <a:t>Step 2 should be seen as sharing this into 3 equal groups.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6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690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AU" dirty="0"/>
                  <a:t>Teacher notes: Step 1 should be seen as making (-15). </a:t>
                </a:r>
              </a:p>
              <a:p>
                <a:r>
                  <a:rPr lang="en-AU" dirty="0"/>
                  <a:t>Step 2 should be seen as sharing this into groups of (-3), of which there are exactly 5. </a:t>
                </a: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9154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Teacher notes: Step 1 should be seen as making (-15). </a:t>
            </a:r>
          </a:p>
          <a:p>
            <a:r>
              <a:rPr lang="en-AU" dirty="0"/>
              <a:t>Step 2 should be seen as sharing this into groups of (-3), of which there are exactly 5.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085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6302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AU" dirty="0"/>
                  <a:t>Teacher notes: Step 1 should be seen as making 8. </a:t>
                </a:r>
              </a:p>
              <a:p>
                <a:r>
                  <a:rPr lang="en-AU" dirty="0"/>
                  <a:t>Step 2 should be seen as sharing this into 2 equal groups. </a:t>
                </a:r>
              </a:p>
              <a:p>
                <a:pPr marL="0" marR="0" lvl="0" indent="0" algn="l" defTabSz="121917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dirty="0"/>
                  <a:t>Step 3 should be seen as negating these 2 equal groups. </a:t>
                </a: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4006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Teacher notes: Step 1 should be seen as making 8. </a:t>
            </a:r>
          </a:p>
          <a:p>
            <a:r>
              <a:rPr lang="en-AU" dirty="0"/>
              <a:t>Step 2 should be seen as sharing this into 2 equal groups. </a:t>
            </a:r>
          </a:p>
          <a:p>
            <a:pPr marL="0" marR="0" lvl="0" indent="0" algn="l" defTabSz="121917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Step 3 should be seen as negating these 2 equal groups.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3633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16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342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4891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097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1631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838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9192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4446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endParaRPr lang="en-A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Divide negatives with counters as repeated addition.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15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can be sorting 15 into 3 groups(of 5), or sorting 15 into groups of 3(5 groups), or considering as a multiplication problem(what do I multiply with 3 to make 15, answer 5). 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e best shown as sorting -15 into 3 groups, as we can’t make groups of 3. 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</a:rPr>
                  <a:t>−15÷−3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would be best shown as making groups of -3, as “-3” groups doesn’t make logical sense. </a:t>
                </a: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15÷−3</a:t>
                </a:r>
                <a:r>
                  <a:rPr lang="en-AU" sz="18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requires thinking as a multiplication problem, “what do we multiply with -3 to get 15?”. </a:t>
                </a:r>
                <a:endParaRPr lang="en-A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681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mathigon.org/polypad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mathigon.org/polypad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5" Type="http://schemas.openxmlformats.org/officeDocument/2006/relationships/hyperlink" Target="https://mathigon.org/polypad/" TargetMode="Externa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5" Type="http://schemas.openxmlformats.org/officeDocument/2006/relationships/hyperlink" Target="https://mathigon.org/polypad/" TargetMode="Externa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mathigon.org/polypad/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16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7.png"/><Relationship Id="rId5" Type="http://schemas.openxmlformats.org/officeDocument/2006/relationships/hyperlink" Target="https://mathigon.org/polypad/" TargetMode="Externa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7.png"/><Relationship Id="rId5" Type="http://schemas.openxmlformats.org/officeDocument/2006/relationships/hyperlink" Target="https://mathigon.org/polypad/" TargetMode="Externa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mathigon.org/polypad/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3.png"/><Relationship Id="rId5" Type="http://schemas.openxmlformats.org/officeDocument/2006/relationships/hyperlink" Target="https://mathigon.org/polypad/" TargetMode="External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3.png"/><Relationship Id="rId5" Type="http://schemas.openxmlformats.org/officeDocument/2006/relationships/hyperlink" Target="https://mathigon.org/polypad/" TargetMode="Externa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mathigon.org/polypad/" TargetMode="Externa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mathigon.org/polypa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mathigon.org/polypad/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mathigon.org/polypad/" TargetMode="Externa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Sharing, grouping and negating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4D7D36-46D7-D754-120B-BE4713667CE9}"/>
              </a:ext>
            </a:extLst>
          </p:cNvPr>
          <p:cNvSpPr txBox="1"/>
          <p:nvPr/>
        </p:nvSpPr>
        <p:spPr>
          <a:xfrm>
            <a:off x="354000" y="6340642"/>
            <a:ext cx="3435948" cy="2175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AU" sz="1400" dirty="0">
                <a:solidFill>
                  <a:schemeClr val="accent1"/>
                </a:solidFill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Representing sized groups with negatives – part 1</a:t>
            </a:r>
          </a:p>
        </p:txBody>
      </p:sp>
      <p:grpSp>
        <p:nvGrpSpPr>
          <p:cNvPr id="5" name="Group 4" descr="An image from Polypad showing four rows of 10 'negative ones'. ">
            <a:extLst>
              <a:ext uri="{FF2B5EF4-FFF2-40B4-BE49-F238E27FC236}">
                <a16:creationId xmlns:a16="http://schemas.microsoft.com/office/drawing/2014/main" id="{6FC0CBEE-156A-E579-9FBA-032FB471F06C}"/>
              </a:ext>
            </a:extLst>
          </p:cNvPr>
          <p:cNvGrpSpPr/>
          <p:nvPr/>
        </p:nvGrpSpPr>
        <p:grpSpPr>
          <a:xfrm>
            <a:off x="360000" y="1965571"/>
            <a:ext cx="8359403" cy="3700256"/>
            <a:chOff x="360000" y="1965571"/>
            <a:chExt cx="8359403" cy="370025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FC22932-7988-D72E-F04F-3200B595C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000" y="1965571"/>
              <a:ext cx="8359403" cy="3385042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1CF969C-B747-1076-50D2-0AA7F25F8DEA}"/>
                </a:ext>
              </a:extLst>
            </p:cNvPr>
            <p:cNvSpPr txBox="1"/>
            <p:nvPr/>
          </p:nvSpPr>
          <p:spPr>
            <a:xfrm>
              <a:off x="360000" y="5350613"/>
              <a:ext cx="4653434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4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69D21-F5D7-DDE2-7A30-C0C5C9409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35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Representing sized groups with negatives – part 2</a:t>
            </a:r>
          </a:p>
        </p:txBody>
      </p:sp>
      <p:grpSp>
        <p:nvGrpSpPr>
          <p:cNvPr id="5" name="Group 4" descr="An image from Polypad of negative 1 tiles, in 5 groups with 8 tiles in each group. ">
            <a:extLst>
              <a:ext uri="{FF2B5EF4-FFF2-40B4-BE49-F238E27FC236}">
                <a16:creationId xmlns:a16="http://schemas.microsoft.com/office/drawing/2014/main" id="{68DDCC8E-571E-04F9-23A6-B3C2C521DF13}"/>
              </a:ext>
            </a:extLst>
          </p:cNvPr>
          <p:cNvGrpSpPr/>
          <p:nvPr/>
        </p:nvGrpSpPr>
        <p:grpSpPr>
          <a:xfrm>
            <a:off x="359999" y="2019877"/>
            <a:ext cx="10560659" cy="3430658"/>
            <a:chOff x="359999" y="2019877"/>
            <a:chExt cx="10560659" cy="343065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A06E972-4607-34E0-0DDA-304AE7C51E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000" y="2019877"/>
              <a:ext cx="10560658" cy="311544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5832700-FCA8-F7DC-8BBF-24AA419F8A7D}"/>
                </a:ext>
              </a:extLst>
            </p:cNvPr>
            <p:cNvSpPr txBox="1"/>
            <p:nvPr/>
          </p:nvSpPr>
          <p:spPr>
            <a:xfrm>
              <a:off x="359999" y="5135321"/>
              <a:ext cx="4637669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4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4DF11A-E2F3-8445-B04F-3A665D0CC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888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Sharing division –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5174" y="1378224"/>
                <a:ext cx="2141884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(−12)÷3=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174" y="1378224"/>
                <a:ext cx="2141884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n image of a table with two rows, and two columns. The first row is labelled as &quot;step 1&quot;. It then shows 1 group of 12 red tiles in a line, each labelled with a number '-1'. The second row is then titled as &quot;step 2&quot; It then shows 3 groups of 4 red tiles with '-1' on each tile. ">
            <a:extLst>
              <a:ext uri="{FF2B5EF4-FFF2-40B4-BE49-F238E27FC236}">
                <a16:creationId xmlns:a16="http://schemas.microsoft.com/office/drawing/2014/main" id="{0B6FF6D9-2037-50E2-4B4B-F8C9C9AA1C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109327"/>
            <a:ext cx="11456826" cy="2639346"/>
          </a:xfrm>
          <a:prstGeom prst="rect">
            <a:avLst/>
          </a:prstGeom>
        </p:spPr>
      </p:pic>
      <p:sp>
        <p:nvSpPr>
          <p:cNvPr id="2" name="TextBox 1" descr="An image of a table with two rows, and two columns. The first row is labelled as &quot;step 1&quot;. It then shows 1 group of 12 red tiles in a line, each labelled with a number '-1'. The second row is then titled as &quot;step 2&quot; It then shows 3 groups of 4 red tiles with '-1' on each tile. ">
            <a:extLst>
              <a:ext uri="{FF2B5EF4-FFF2-40B4-BE49-F238E27FC236}">
                <a16:creationId xmlns:a16="http://schemas.microsoft.com/office/drawing/2014/main" id="{0DE546A2-0AB3-2C21-6079-7ACEB5A2B7EF}"/>
              </a:ext>
            </a:extLst>
          </p:cNvPr>
          <p:cNvSpPr txBox="1"/>
          <p:nvPr/>
        </p:nvSpPr>
        <p:spPr>
          <a:xfrm>
            <a:off x="375174" y="4720822"/>
            <a:ext cx="4669792" cy="31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sz="1100" dirty="0">
                <a:effectLst/>
                <a:ea typeface="Calibri" panose="020F0502020204030204" pitchFamily="34" charset="0"/>
              </a:rPr>
              <a:t>Images created using the free virtual manipulatives at </a:t>
            </a:r>
            <a:r>
              <a:rPr lang="en-AU" sz="1100" u="sng" dirty="0">
                <a:solidFill>
                  <a:srgbClr val="2F5496"/>
                </a:solidFill>
                <a:effectLst/>
                <a:ea typeface="Calibri" panose="020F0502020204030204" pitchFamily="34" charset="0"/>
                <a:hlinkClick r:id="rId5"/>
              </a:rPr>
              <a:t>Polypad.org</a:t>
            </a:r>
            <a:r>
              <a:rPr lang="en-AU" sz="1100" dirty="0">
                <a:effectLst/>
                <a:ea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5174" y="5188276"/>
                <a:ext cx="3111483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(−12)÷3=(−4)</m:t>
                      </m:r>
                    </m:oMath>
                  </m:oMathPara>
                </a14:m>
                <a:endParaRPr lang="en-AU" sz="2800" dirty="0"/>
              </a:p>
              <a:p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74" y="5188276"/>
                <a:ext cx="3111483" cy="444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2E9A4E-D21D-DA3C-8007-F7C7298E3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9025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Sharing division – self-explanation prompts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4217FCD3-5706-77EF-D3D7-4D649D818C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1" y="1476736"/>
                <a:ext cx="219075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(−12)÷3=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4217FCD3-5706-77EF-D3D7-4D649D818C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1" y="1476736"/>
                <a:ext cx="219075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An image of a table with two rows, and two columns. The first row is labelled as &quot;step 1&quot;. It then shows 1 group of 12 red tiles in a line, each labelled with a number '-1'. The second row is then titled as &quot;step 2&quot; It then shows 3 groups of 4 red tiles with '-1' on each tile. ">
            <a:extLst>
              <a:ext uri="{FF2B5EF4-FFF2-40B4-BE49-F238E27FC236}">
                <a16:creationId xmlns:a16="http://schemas.microsoft.com/office/drawing/2014/main" id="{2DA8DDF9-A8E5-B8FE-10C0-AC7E69CFC4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025287"/>
            <a:ext cx="11456826" cy="2639346"/>
          </a:xfrm>
          <a:prstGeom prst="rect">
            <a:avLst/>
          </a:prstGeom>
        </p:spPr>
      </p:pic>
      <p:sp>
        <p:nvSpPr>
          <p:cNvPr id="3" name="TextBox 2" descr="An image of a table with two rows, and two columns. The first row is labelled as &quot;step 1&quot;. It then shows 1 group of 12 red tiles in a line, each labelled with a number '-1'. The second row is then titled as &quot;step 2&quot; It then shows 3 groups of 4 red tiles with '-1' on each tile. ">
            <a:extLst>
              <a:ext uri="{FF2B5EF4-FFF2-40B4-BE49-F238E27FC236}">
                <a16:creationId xmlns:a16="http://schemas.microsoft.com/office/drawing/2014/main" id="{CFFB45F7-9F0C-B002-9E27-F3E40B27BA9D}"/>
              </a:ext>
            </a:extLst>
          </p:cNvPr>
          <p:cNvSpPr txBox="1"/>
          <p:nvPr/>
        </p:nvSpPr>
        <p:spPr>
          <a:xfrm>
            <a:off x="359999" y="4664633"/>
            <a:ext cx="4536003" cy="31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sz="1100" dirty="0">
                <a:effectLst/>
                <a:ea typeface="Calibri" panose="020F0502020204030204" pitchFamily="34" charset="0"/>
              </a:rPr>
              <a:t>Images created using the free virtual manipulatives at </a:t>
            </a:r>
            <a:r>
              <a:rPr lang="en-AU" sz="1100" u="sng" dirty="0">
                <a:solidFill>
                  <a:srgbClr val="2F5496"/>
                </a:solidFill>
                <a:effectLst/>
                <a:ea typeface="Calibri" panose="020F0502020204030204" pitchFamily="34" charset="0"/>
                <a:hlinkClick r:id="rId5"/>
              </a:rPr>
              <a:t>Polypad.org</a:t>
            </a:r>
            <a:r>
              <a:rPr lang="en-AU" sz="1100" dirty="0">
                <a:effectLst/>
                <a:ea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D4F864FF-948B-1B3D-4827-BAF72287086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5073768"/>
                <a:ext cx="2960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(−12)÷3=(−4)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D4F864FF-948B-1B3D-4827-BAF722870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073768"/>
                <a:ext cx="2960974" cy="444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E98F393F-36E2-294C-8EB0-933463DC3BDB}"/>
              </a:ext>
            </a:extLst>
          </p:cNvPr>
          <p:cNvSpPr/>
          <p:nvPr/>
        </p:nvSpPr>
        <p:spPr>
          <a:xfrm>
            <a:off x="7404852" y="905601"/>
            <a:ext cx="2881953" cy="1015837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3038">
              <a:lnSpc>
                <a:spcPct val="150000"/>
              </a:lnSpc>
            </a:pPr>
            <a:r>
              <a:rPr lang="en-AU" sz="2000" dirty="0"/>
              <a:t>Why don’t we make groups of 3?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F577AF4F-2715-8C18-D8E8-198ED198E9A2}"/>
              </a:ext>
            </a:extLst>
          </p:cNvPr>
          <p:cNvSpPr/>
          <p:nvPr/>
        </p:nvSpPr>
        <p:spPr>
          <a:xfrm>
            <a:off x="5795300" y="4758957"/>
            <a:ext cx="2602074" cy="1073681"/>
          </a:xfrm>
          <a:prstGeom prst="wedgeRoundRectCallout">
            <a:avLst>
              <a:gd name="adj1" fmla="val -20833"/>
              <a:gd name="adj2" fmla="val -69653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2000" dirty="0"/>
              <a:t>How do we know to make 3 groups?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peech Bubble: Rectangle with Corners Rounded 17">
                <a:extLst>
                  <a:ext uri="{FF2B5EF4-FFF2-40B4-BE49-F238E27FC236}">
                    <a16:creationId xmlns:a16="http://schemas.microsoft.com/office/drawing/2014/main" id="{238C6E91-F171-AF7E-AF3D-3E0A8B587B48}"/>
                  </a:ext>
                </a:extLst>
              </p:cNvPr>
              <p:cNvSpPr/>
              <p:nvPr/>
            </p:nvSpPr>
            <p:spPr>
              <a:xfrm>
                <a:off x="1935029" y="5622319"/>
                <a:ext cx="2960974" cy="1073681"/>
              </a:xfrm>
              <a:prstGeom prst="wedgeRoundRectCallout">
                <a:avLst>
                  <a:gd name="adj1" fmla="val -21365"/>
                  <a:gd name="adj2" fmla="val -59374"/>
                  <a:gd name="adj3" fmla="val 16667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3038">
                  <a:lnSpc>
                    <a:spcPct val="150000"/>
                  </a:lnSpc>
                </a:pPr>
                <a:r>
                  <a:rPr lang="en-AU" sz="2000" dirty="0"/>
                  <a:t>Where has the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(−4)</m:t>
                    </m:r>
                  </m:oMath>
                </a14:m>
                <a:r>
                  <a:rPr lang="en-AU" sz="2000" dirty="0"/>
                  <a:t> come from?</a:t>
                </a:r>
              </a:p>
            </p:txBody>
          </p:sp>
        </mc:Choice>
        <mc:Fallback xmlns="">
          <p:sp>
            <p:nvSpPr>
              <p:cNvPr id="18" name="Speech Bubble: Rectangle with Corners Rounded 17">
                <a:extLst>
                  <a:ext uri="{FF2B5EF4-FFF2-40B4-BE49-F238E27FC236}">
                    <a16:creationId xmlns:a16="http://schemas.microsoft.com/office/drawing/2014/main" id="{238C6E91-F171-AF7E-AF3D-3E0A8B587B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029" y="5622319"/>
                <a:ext cx="2960974" cy="1073681"/>
              </a:xfrm>
              <a:prstGeom prst="wedgeRoundRectCallout">
                <a:avLst>
                  <a:gd name="adj1" fmla="val -21365"/>
                  <a:gd name="adj2" fmla="val -59374"/>
                  <a:gd name="adj3" fmla="val 16667"/>
                </a:avLst>
              </a:prstGeom>
              <a:blipFill>
                <a:blip r:embed="rId7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9ACE2-99FD-13ED-3378-5C5214D38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0133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636773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÷5=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636773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E19E34-DEAD-DCB5-36C8-4337802C3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533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solution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E86774DF-628C-E38E-D5F2-16C10086DA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3346152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÷5=(−2)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E86774DF-628C-E38E-D5F2-16C10086DA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3346152" cy="444060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An image of a table with two rows, and two columns. The first row is labelled as &quot;step 1&quot;. It then shows 1 group of 10 red tiles in a line, each labelled with a number '-1'. The second row is then titled as &quot;step 2&quot; It then shows 5 groups of 2 red tiles with '-1' on each tile. ">
            <a:extLst>
              <a:ext uri="{FF2B5EF4-FFF2-40B4-BE49-F238E27FC236}">
                <a16:creationId xmlns:a16="http://schemas.microsoft.com/office/drawing/2014/main" id="{AE7EC291-6AD9-4C91-2A07-F152D27454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000" y="2156021"/>
            <a:ext cx="11324110" cy="2637920"/>
          </a:xfrm>
          <a:prstGeom prst="rect">
            <a:avLst/>
          </a:prstGeom>
        </p:spPr>
      </p:pic>
      <p:sp>
        <p:nvSpPr>
          <p:cNvPr id="2" name="TextBox 1" descr="An image of a table with two rows, and two columns. The first row is labelled as &quot;step 1&quot;. It then shows 1 group of 10 red tiles in a line, each labelled with a number '-1'. The second row is then titled as &quot;step 2&quot; It then shows 5 groups of 2 red tiles with '-1' on each tile. ">
            <a:extLst>
              <a:ext uri="{FF2B5EF4-FFF2-40B4-BE49-F238E27FC236}">
                <a16:creationId xmlns:a16="http://schemas.microsoft.com/office/drawing/2014/main" id="{5FF63467-5E68-49B6-1235-DE1A17FE1D22}"/>
              </a:ext>
            </a:extLst>
          </p:cNvPr>
          <p:cNvSpPr txBox="1"/>
          <p:nvPr/>
        </p:nvSpPr>
        <p:spPr>
          <a:xfrm>
            <a:off x="359999" y="4793941"/>
            <a:ext cx="4637669" cy="31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sz="1100" dirty="0">
                <a:effectLst/>
                <a:ea typeface="Calibri" panose="020F0502020204030204" pitchFamily="34" charset="0"/>
              </a:rPr>
              <a:t>Images created using the free virtual manipulatives at </a:t>
            </a:r>
            <a:r>
              <a:rPr lang="en-AU" sz="1100" u="sng" dirty="0">
                <a:solidFill>
                  <a:srgbClr val="2F5496"/>
                </a:solidFill>
                <a:effectLst/>
                <a:ea typeface="Calibri" panose="020F0502020204030204" pitchFamily="34" charset="0"/>
                <a:hlinkClick r:id="rId6"/>
              </a:rPr>
              <a:t>Polypad.org</a:t>
            </a:r>
            <a:r>
              <a:rPr lang="en-AU" sz="1100" dirty="0">
                <a:effectLst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961616-C12C-88C5-1E42-168AB486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226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Grouping division –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427118"/>
                <a:ext cx="2892998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(−15)÷(−3)=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427118"/>
                <a:ext cx="2892998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 descr="An image of a table with two rows, and two columns. The first row is labelled as &quot;step 1&quot;. It then shows 1 group of 15 red tiles in a line, each labelled with a number '-1'. The second row is then titled as &quot;step 2&quot; It then shows 5 groups of 3 red tiles with '-1' on each tile. ">
            <a:extLst>
              <a:ext uri="{FF2B5EF4-FFF2-40B4-BE49-F238E27FC236}">
                <a16:creationId xmlns:a16="http://schemas.microsoft.com/office/drawing/2014/main" id="{C78C4E21-6486-2725-7E28-24DE28A03A4E}"/>
              </a:ext>
            </a:extLst>
          </p:cNvPr>
          <p:cNvGrpSpPr/>
          <p:nvPr/>
        </p:nvGrpSpPr>
        <p:grpSpPr>
          <a:xfrm>
            <a:off x="359999" y="2064059"/>
            <a:ext cx="10967635" cy="2986655"/>
            <a:chOff x="359999" y="2064059"/>
            <a:chExt cx="10967635" cy="29866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9E945FF-26C3-798C-5865-EB8133851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0000" y="2064059"/>
              <a:ext cx="10967634" cy="2600573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4FA961E-4695-225B-B5D5-12B6D3977881}"/>
                </a:ext>
              </a:extLst>
            </p:cNvPr>
            <p:cNvSpPr txBox="1"/>
            <p:nvPr/>
          </p:nvSpPr>
          <p:spPr>
            <a:xfrm>
              <a:off x="359999" y="4735500"/>
              <a:ext cx="4621903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557DEED7-096E-A1AC-64B8-42FD4A4B1F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5146256"/>
                <a:ext cx="308720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(−15)÷(−3)=5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557DEED7-096E-A1AC-64B8-42FD4A4B1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146256"/>
                <a:ext cx="3087207" cy="444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9F839A-C714-863D-8FB9-260989D34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6537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Grouping division – self-explanation prompts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FFECFB90-0723-7DCF-D6E3-119E90E482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427118"/>
                <a:ext cx="2892998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(−15)÷(−3)=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FFECFB90-0723-7DCF-D6E3-119E90E48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427118"/>
                <a:ext cx="2892998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 descr="An image of a table with two rows, and two columns. The first row is labelled as &quot;step 1&quot;. It then shows 1 group of 15 red tiles in a line, each labelled with a number '-1'. The second row is then titled as &quot;step 2&quot; It then shows 5 groups of 3 red tiles with '-1' on each tile. ">
            <a:extLst>
              <a:ext uri="{FF2B5EF4-FFF2-40B4-BE49-F238E27FC236}">
                <a16:creationId xmlns:a16="http://schemas.microsoft.com/office/drawing/2014/main" id="{F937DD88-5653-F0DF-0892-7357B0CE9E8A}"/>
              </a:ext>
            </a:extLst>
          </p:cNvPr>
          <p:cNvGrpSpPr/>
          <p:nvPr/>
        </p:nvGrpSpPr>
        <p:grpSpPr>
          <a:xfrm>
            <a:off x="359999" y="2064059"/>
            <a:ext cx="10967635" cy="2986655"/>
            <a:chOff x="359999" y="2064059"/>
            <a:chExt cx="10967635" cy="298665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19987C5-1A6B-9154-9FF7-C782C12F78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0000" y="2064059"/>
              <a:ext cx="10967634" cy="260057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A8236B-B055-FA13-F5CD-34116306C565}"/>
                </a:ext>
              </a:extLst>
            </p:cNvPr>
            <p:cNvSpPr txBox="1"/>
            <p:nvPr/>
          </p:nvSpPr>
          <p:spPr>
            <a:xfrm>
              <a:off x="359999" y="4735500"/>
              <a:ext cx="4621903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306A162F-249C-6C5D-9C62-D03F31812AB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5146256"/>
                <a:ext cx="308720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(−15)÷(−3)=5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306A162F-249C-6C5D-9C62-D03F31812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146256"/>
                <a:ext cx="3087207" cy="444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peech Bubble: Rectangle with Corners Rounded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/>
              <p:nvPr/>
            </p:nvSpPr>
            <p:spPr>
              <a:xfrm>
                <a:off x="6657898" y="4709343"/>
                <a:ext cx="4093719" cy="1118399"/>
              </a:xfrm>
              <a:prstGeom prst="wedgeRoundRectCallout">
                <a:avLst>
                  <a:gd name="adj1" fmla="val -21603"/>
                  <a:gd name="adj2" fmla="val -70007"/>
                  <a:gd name="adj3" fmla="val 16667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5250">
                  <a:lnSpc>
                    <a:spcPct val="150000"/>
                  </a:lnSpc>
                </a:pPr>
                <a:r>
                  <a:rPr lang="en-AU" sz="2000" dirty="0"/>
                  <a:t>How do we know to have three </a:t>
                </a:r>
                <a14:m>
                  <m:oMath xmlns:m="http://schemas.openxmlformats.org/officeDocument/2006/math">
                    <m:r>
                      <a:rPr lang="en-AU" sz="2000" b="0" i="1" dirty="0" smtClean="0">
                        <a:latin typeface="Cambria Math" panose="02040503050406030204" pitchFamily="18" charset="0"/>
                      </a:rPr>
                      <m:t>(−1)</m:t>
                    </m:r>
                  </m:oMath>
                </a14:m>
                <a:r>
                  <a:rPr lang="en-AU" sz="2000" dirty="0"/>
                  <a:t> tiles in each group?</a:t>
                </a:r>
              </a:p>
            </p:txBody>
          </p:sp>
        </mc:Choice>
        <mc:Fallback xmlns="">
          <p:sp>
            <p:nvSpPr>
              <p:cNvPr id="20" name="Speech Bubble: Rectangle with Corners Rounded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898" y="4709343"/>
                <a:ext cx="4093719" cy="1118399"/>
              </a:xfrm>
              <a:prstGeom prst="wedgeRoundRectCallout">
                <a:avLst>
                  <a:gd name="adj1" fmla="val -21603"/>
                  <a:gd name="adj2" fmla="val -70007"/>
                  <a:gd name="adj3" fmla="val 16667"/>
                </a:avLst>
              </a:prstGeom>
              <a:blipFill>
                <a:blip r:embed="rId7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peech Bubble: Rectangle with Corners Rounded 17">
                <a:extLst>
                  <a:ext uri="{FF2B5EF4-FFF2-40B4-BE49-F238E27FC236}">
                    <a16:creationId xmlns:a16="http://schemas.microsoft.com/office/drawing/2014/main" id="{238C6E91-F171-AF7E-AF3D-3E0A8B587B48}"/>
                  </a:ext>
                </a:extLst>
              </p:cNvPr>
              <p:cNvSpPr/>
              <p:nvPr/>
            </p:nvSpPr>
            <p:spPr>
              <a:xfrm>
                <a:off x="2181806" y="5728713"/>
                <a:ext cx="3087207" cy="967287"/>
              </a:xfrm>
              <a:prstGeom prst="wedgeRoundRectCallout">
                <a:avLst>
                  <a:gd name="adj1" fmla="val -21854"/>
                  <a:gd name="adj2" fmla="val -66889"/>
                  <a:gd name="adj3" fmla="val 16667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5250">
                  <a:lnSpc>
                    <a:spcPct val="150000"/>
                  </a:lnSpc>
                </a:pPr>
                <a:r>
                  <a:rPr lang="en-AU" sz="2000" dirty="0"/>
                  <a:t>Where has the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AU" sz="2000" dirty="0"/>
                  <a:t> come from?</a:t>
                </a:r>
              </a:p>
            </p:txBody>
          </p:sp>
        </mc:Choice>
        <mc:Fallback xmlns="">
          <p:sp>
            <p:nvSpPr>
              <p:cNvPr id="18" name="Speech Bubble: Rectangle with Corners Rounded 17">
                <a:extLst>
                  <a:ext uri="{FF2B5EF4-FFF2-40B4-BE49-F238E27FC236}">
                    <a16:creationId xmlns:a16="http://schemas.microsoft.com/office/drawing/2014/main" id="{238C6E91-F171-AF7E-AF3D-3E0A8B587B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806" y="5728713"/>
                <a:ext cx="3087207" cy="967287"/>
              </a:xfrm>
              <a:prstGeom prst="wedgeRoundRectCallout">
                <a:avLst>
                  <a:gd name="adj1" fmla="val -21854"/>
                  <a:gd name="adj2" fmla="val -66889"/>
                  <a:gd name="adj3" fmla="val 16667"/>
                </a:avLst>
              </a:prstGeom>
              <a:blipFill>
                <a:blip r:embed="rId8"/>
                <a:stretch>
                  <a:fillRect b="-80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E8F227-7D67-A07A-D818-CF4F5E44A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907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question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3143919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÷(−4)=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3143919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C35C9B-3200-C7FD-B16D-B7EC98120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9253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solution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B689E455-BD31-1EEE-3AAF-57C55168E6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9999" y="1620000"/>
                <a:ext cx="3624109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÷(−4)=3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B689E455-BD31-1EEE-3AAF-57C55168E6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999" y="1620000"/>
                <a:ext cx="3624109" cy="444060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An image of a table with two rows, and two columns. The first row is labelled as &quot;step 1&quot;. It then shows 1 group of 12 red tiles in a line, each labelled with a number '-1'. The second row is then titled as &quot;step 2&quot; It then shows 3 groups of 4 red tiles with '-1' on each tile. ">
            <a:extLst>
              <a:ext uri="{FF2B5EF4-FFF2-40B4-BE49-F238E27FC236}">
                <a16:creationId xmlns:a16="http://schemas.microsoft.com/office/drawing/2014/main" id="{31646C59-1B90-917D-934F-00E458E6B05A}"/>
              </a:ext>
            </a:extLst>
          </p:cNvPr>
          <p:cNvGrpSpPr/>
          <p:nvPr/>
        </p:nvGrpSpPr>
        <p:grpSpPr>
          <a:xfrm>
            <a:off x="359998" y="2140916"/>
            <a:ext cx="11205763" cy="3593716"/>
            <a:chOff x="359998" y="2140916"/>
            <a:chExt cx="11205763" cy="35937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34479C8-807D-B010-310D-02DCFBAEF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0000" y="2140916"/>
              <a:ext cx="11205761" cy="3201646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662691F-11C0-BC7F-B179-D0F99BD64696}"/>
                </a:ext>
              </a:extLst>
            </p:cNvPr>
            <p:cNvSpPr txBox="1"/>
            <p:nvPr/>
          </p:nvSpPr>
          <p:spPr>
            <a:xfrm>
              <a:off x="359998" y="5419418"/>
              <a:ext cx="4684967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6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DBD83E-981D-4869-965B-F2B10EEE17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93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Think-Pair-Share</a:t>
            </a:r>
          </a:p>
        </p:txBody>
      </p:sp>
      <p:pic>
        <p:nvPicPr>
          <p:cNvPr id="4" name="Picture 3" descr="An image of a table with two columns and three rows. The first row is for headings, with the first heading &quot;Scenario&quot; and the second column heading &quot;Solution&quot;. The first row under the heading &quot;Scenario&quot; contains the text &quot;$21 is shared equally among 3 children. How much will each child receive?&quot;. The second row under the heading &quot;Scenario&quot; contains the text &quot;James has $30 and wants to buy boxes of chocolates for friends that cost $6. How many boxes of chocolate can he buy?&quot;. The cells under the heading &quot;Solution&quot; are empty, awaiting a solution. ">
            <a:extLst>
              <a:ext uri="{FF2B5EF4-FFF2-40B4-BE49-F238E27FC236}">
                <a16:creationId xmlns:a16="http://schemas.microsoft.com/office/drawing/2014/main" id="{1A62CB54-7F01-A06C-C212-DF79FE462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1585632"/>
            <a:ext cx="11484000" cy="273509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4638D6-C13E-9576-E37C-05F45F656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730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Negating division – 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9999" y="1126571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8÷(−2)=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999" y="1126571"/>
                <a:ext cx="1803097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An image of a table with three rows, and two columns. The first row is labelled as &quot;step 1&quot;. It then shows 1 group of 8 black tiles in a line, each labelled with a number '1'. The second row is then titled as &quot;step 2&quot; It then shows 2 groups of 4 black tiles with '1' on each tile. The third row is then titled as &quot;step 3&quot; It then shows 2 groups of 4 red tiles with '-1' on each tile. ">
            <a:extLst>
              <a:ext uri="{FF2B5EF4-FFF2-40B4-BE49-F238E27FC236}">
                <a16:creationId xmlns:a16="http://schemas.microsoft.com/office/drawing/2014/main" id="{A3101965-417B-E476-8994-BFFB12CAE168}"/>
              </a:ext>
            </a:extLst>
          </p:cNvPr>
          <p:cNvGrpSpPr/>
          <p:nvPr/>
        </p:nvGrpSpPr>
        <p:grpSpPr>
          <a:xfrm>
            <a:off x="359999" y="1741052"/>
            <a:ext cx="8657713" cy="3847918"/>
            <a:chOff x="359999" y="1741052"/>
            <a:chExt cx="8657713" cy="384791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F84FA2C-1D5E-BEB3-FE13-D3C33B45D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9999" y="1741052"/>
              <a:ext cx="8657713" cy="3570191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ACF5724-3DFB-1BE4-57B0-7D118BC0BA82}"/>
                </a:ext>
              </a:extLst>
            </p:cNvPr>
            <p:cNvSpPr txBox="1"/>
            <p:nvPr/>
          </p:nvSpPr>
          <p:spPr>
            <a:xfrm>
              <a:off x="359999" y="5273756"/>
              <a:ext cx="4716498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9999" y="5653450"/>
                <a:ext cx="3119575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8÷(−2)=(−4)</m:t>
                      </m:r>
                    </m:oMath>
                  </m:oMathPara>
                </a14:m>
                <a:endParaRPr lang="en-AU" sz="2800" dirty="0"/>
              </a:p>
              <a:p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5653450"/>
                <a:ext cx="3119575" cy="444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24FFC-DB26-5F08-73A0-DD5A276727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7767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Negating division – self-explanation prompts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BA4DFF1B-A83F-1B7F-4AF2-F4FB61EA3F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9999" y="1126571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8÷(−2)=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BA4DFF1B-A83F-1B7F-4AF2-F4FB61EA3F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999" y="1126571"/>
                <a:ext cx="1803097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 descr="An image of a table with three rows, and two columns. The first row is labelled as &quot;step 1&quot;. It then shows 1 group of 8 black tiles in a line, each labelled with a number '1'. The second row is then titled as &quot;step 2&quot; It then shows 2 groups of 4 black tiles with '1' on each tile. The third row is then titled as &quot;step 3&quot; It then shows 2 groups of 4 red tiles with '-1' on each tile. ">
            <a:extLst>
              <a:ext uri="{FF2B5EF4-FFF2-40B4-BE49-F238E27FC236}">
                <a16:creationId xmlns:a16="http://schemas.microsoft.com/office/drawing/2014/main" id="{9437ED00-621B-59E9-0775-B35F12E82622}"/>
              </a:ext>
            </a:extLst>
          </p:cNvPr>
          <p:cNvGrpSpPr/>
          <p:nvPr/>
        </p:nvGrpSpPr>
        <p:grpSpPr>
          <a:xfrm>
            <a:off x="359998" y="1741052"/>
            <a:ext cx="8657714" cy="3847918"/>
            <a:chOff x="359998" y="1741052"/>
            <a:chExt cx="8657714" cy="384791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2A965F6-DA08-99B6-FCA6-1B7E55F5A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9999" y="1741052"/>
              <a:ext cx="8657713" cy="3570191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31B6C0-050C-CD79-FEB3-BEE6A0FF8A26}"/>
                </a:ext>
              </a:extLst>
            </p:cNvPr>
            <p:cNvSpPr txBox="1"/>
            <p:nvPr/>
          </p:nvSpPr>
          <p:spPr>
            <a:xfrm>
              <a:off x="359998" y="5273756"/>
              <a:ext cx="4606139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1">
                <a:extLst>
                  <a:ext uri="{FF2B5EF4-FFF2-40B4-BE49-F238E27FC236}">
                    <a16:creationId xmlns:a16="http://schemas.microsoft.com/office/drawing/2014/main" id="{5C2F8E0B-ECA3-2282-FE6A-A7BCE84F621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9999" y="5653450"/>
                <a:ext cx="3119575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8÷(−2)=(−4)</m:t>
                      </m:r>
                    </m:oMath>
                  </m:oMathPara>
                </a14:m>
                <a:endParaRPr lang="en-AU" sz="2800" dirty="0"/>
              </a:p>
              <a:p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4" name="Content Placeholder 11">
                <a:extLst>
                  <a:ext uri="{FF2B5EF4-FFF2-40B4-BE49-F238E27FC236}">
                    <a16:creationId xmlns:a16="http://schemas.microsoft.com/office/drawing/2014/main" id="{5C2F8E0B-ECA3-2282-FE6A-A7BCE84F6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5653450"/>
                <a:ext cx="3119575" cy="444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26086095-375B-C3A6-4D1D-39B251CFF7FF}"/>
              </a:ext>
            </a:extLst>
          </p:cNvPr>
          <p:cNvSpPr/>
          <p:nvPr/>
        </p:nvSpPr>
        <p:spPr>
          <a:xfrm>
            <a:off x="8476373" y="1570631"/>
            <a:ext cx="3355627" cy="850100"/>
          </a:xfrm>
          <a:prstGeom prst="wedgeRoundRectCallout">
            <a:avLst>
              <a:gd name="adj1" fmla="val -61108"/>
              <a:gd name="adj2" fmla="val 19845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5250">
              <a:lnSpc>
                <a:spcPct val="150000"/>
              </a:lnSpc>
            </a:pPr>
            <a:r>
              <a:rPr lang="en-AU" sz="2000" dirty="0"/>
              <a:t>Why do we start with 8?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F577AF4F-2715-8C18-D8E8-198ED198E9A2}"/>
              </a:ext>
            </a:extLst>
          </p:cNvPr>
          <p:cNvSpPr/>
          <p:nvPr/>
        </p:nvSpPr>
        <p:spPr>
          <a:xfrm>
            <a:off x="8476374" y="2807756"/>
            <a:ext cx="3355627" cy="1242488"/>
          </a:xfrm>
          <a:prstGeom prst="wedgeRoundRectCallout">
            <a:avLst>
              <a:gd name="adj1" fmla="val -59359"/>
              <a:gd name="adj2" fmla="val -2251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5250">
              <a:lnSpc>
                <a:spcPct val="150000"/>
              </a:lnSpc>
            </a:pPr>
            <a:r>
              <a:rPr lang="en-AU" sz="2000" dirty="0"/>
              <a:t>What question has been answered in step 2?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37E370E3-21D9-3BBE-F376-2E8DDC547486}"/>
                  </a:ext>
                </a:extLst>
              </p:cNvPr>
              <p:cNvSpPr/>
              <p:nvPr/>
            </p:nvSpPr>
            <p:spPr>
              <a:xfrm>
                <a:off x="3303547" y="5733860"/>
                <a:ext cx="3381033" cy="727300"/>
              </a:xfrm>
              <a:prstGeom prst="wedgeRoundRectCallout">
                <a:avLst>
                  <a:gd name="adj1" fmla="val -53940"/>
                  <a:gd name="adj2" fmla="val -22039"/>
                  <a:gd name="adj3" fmla="val 16667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95250">
                  <a:lnSpc>
                    <a:spcPct val="150000"/>
                  </a:lnSpc>
                </a:pPr>
                <a:r>
                  <a:rPr lang="en-AU" sz="2000" dirty="0"/>
                  <a:t>Why is the answer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(−4)</m:t>
                    </m:r>
                  </m:oMath>
                </a14:m>
                <a:r>
                  <a:rPr lang="en-AU" sz="2000" dirty="0"/>
                  <a:t>?</a:t>
                </a:r>
              </a:p>
            </p:txBody>
          </p:sp>
        </mc:Choice>
        <mc:Fallback xmlns="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37E370E3-21D9-3BBE-F376-2E8DDC5474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547" y="5733860"/>
                <a:ext cx="3381033" cy="727300"/>
              </a:xfrm>
              <a:prstGeom prst="wedgeRoundRectCallout">
                <a:avLst>
                  <a:gd name="adj1" fmla="val -53940"/>
                  <a:gd name="adj2" fmla="val -22039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2E694-9F07-15BE-8D46-0372C5B8D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922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question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÷(−3)=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7FBB28-2C04-A21D-402A-94C95F08B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5318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– solution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0AA80910-BFA6-F819-D5FC-E19A1DAA16D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119363"/>
                <a:ext cx="3216680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6÷(−3)=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(−2)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0AA80910-BFA6-F819-D5FC-E19A1DAA1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119363"/>
                <a:ext cx="3216680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 descr="An image of a table with three rows, and two columns. The first row is labelled as &quot;step 1&quot;. It then shows 1 group of 6 black tiles in a line, each labelled with a number '1'. The second row is then titled as &quot;step 2&quot; It then shows 3 groups of 2 black tiles with '1' on each tile. The third row is then titled as &quot;step 3&quot; It then shows 3 groups of 2 red tiles with '-1' on each tile. ">
            <a:extLst>
              <a:ext uri="{FF2B5EF4-FFF2-40B4-BE49-F238E27FC236}">
                <a16:creationId xmlns:a16="http://schemas.microsoft.com/office/drawing/2014/main" id="{705DBED1-9A37-2F0F-2E60-791454BC6C49}"/>
              </a:ext>
            </a:extLst>
          </p:cNvPr>
          <p:cNvGrpSpPr/>
          <p:nvPr/>
        </p:nvGrpSpPr>
        <p:grpSpPr>
          <a:xfrm>
            <a:off x="360000" y="1627731"/>
            <a:ext cx="10325124" cy="4978589"/>
            <a:chOff x="360000" y="1627731"/>
            <a:chExt cx="10325124" cy="497858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0CCE576-A587-87CF-6D5D-1050D0783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0000" y="1627731"/>
              <a:ext cx="10325124" cy="4730687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138F3BC-386E-6BDE-2753-408F56D939A7}"/>
                </a:ext>
              </a:extLst>
            </p:cNvPr>
            <p:cNvSpPr txBox="1"/>
            <p:nvPr/>
          </p:nvSpPr>
          <p:spPr>
            <a:xfrm>
              <a:off x="360000" y="6291106"/>
              <a:ext cx="4606138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C4F1E-9D90-80BE-2BFB-53AF7BBD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864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Think-Pair-Share – solution</a:t>
            </a:r>
          </a:p>
        </p:txBody>
      </p:sp>
      <p:pic>
        <p:nvPicPr>
          <p:cNvPr id="6" name="Picture 5" descr="An image of a table with two columns and three rows. The first row is for headings, with the first heading &quot;Scenario&quot; and the second column heading &quot;Solution&quot;. The first row under the heading &quot;Scenario&quot; contains the text &quot;$21 is shared equally among 3 children. How much will each child receive?&quot;. The second row under the heading &quot;Scenario&quot; contains the text &quot;James has $30 and wants to buy boxes of chocolates for friends that cost $6. How many boxes of chocolate can he buy?&quot;. The cells under the heading &quot;Solution&quot; contain the answers &quot;$7&quot; and &quot;5 boxes&quot; respectively. ">
            <a:extLst>
              <a:ext uri="{FF2B5EF4-FFF2-40B4-BE49-F238E27FC236}">
                <a16:creationId xmlns:a16="http://schemas.microsoft.com/office/drawing/2014/main" id="{E2847063-8147-1521-8720-23A074B78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99" y="1585632"/>
            <a:ext cx="11483999" cy="2735096"/>
          </a:xfrm>
          <a:prstGeom prst="rect">
            <a:avLst/>
          </a:prstGeom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18D27481-47AC-E0D6-37DD-51DEC3023FFE}"/>
              </a:ext>
            </a:extLst>
          </p:cNvPr>
          <p:cNvSpPr/>
          <p:nvPr/>
        </p:nvSpPr>
        <p:spPr>
          <a:xfrm>
            <a:off x="360000" y="4750421"/>
            <a:ext cx="4648690" cy="1356764"/>
          </a:xfrm>
          <a:prstGeom prst="wedgeRoundRectCallout">
            <a:avLst>
              <a:gd name="adj1" fmla="val -21172"/>
              <a:gd name="adj2" fmla="val -7048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3038">
              <a:lnSpc>
                <a:spcPct val="150000"/>
              </a:lnSpc>
            </a:pPr>
            <a:r>
              <a:rPr lang="en-AU" sz="2000" dirty="0"/>
              <a:t>What was the same in these questions? What was different?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224BF5-B032-8008-3C8A-101A54B10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992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Representations</a:t>
            </a:r>
          </a:p>
        </p:txBody>
      </p:sp>
      <p:grpSp>
        <p:nvGrpSpPr>
          <p:cNvPr id="4" name="Group 3" descr="An image of a table with two columns and three rows. The first row is for headings, with the first heading &quot;Scenario&quot; and the second column heading &quot;Solution&quot;. The first row under the heading &quot;Scenario&quot; contains the text &quot;$21 is shared equally among 3 children. How much will each child receive?&quot;. The second row under the heading &quot;Scenario&quot; contains the text &quot;James has $30 and wants to buy boxes of chocolates for friends that cost $6. How many boxes of chocolate can he buy?&quot;. The first cell under the heading &quot;Solution&quot; contain an image made in Polypad, which includes 3 groups of 7 'one' tiles. The second cell shows another image from Polypad, with 5 groups of 6 'one' tiles. ">
            <a:extLst>
              <a:ext uri="{FF2B5EF4-FFF2-40B4-BE49-F238E27FC236}">
                <a16:creationId xmlns:a16="http://schemas.microsoft.com/office/drawing/2014/main" id="{58B4B843-C403-20C0-3F0F-63B39D37C765}"/>
              </a:ext>
            </a:extLst>
          </p:cNvPr>
          <p:cNvGrpSpPr/>
          <p:nvPr/>
        </p:nvGrpSpPr>
        <p:grpSpPr>
          <a:xfrm>
            <a:off x="360000" y="1007185"/>
            <a:ext cx="9012600" cy="4378363"/>
            <a:chOff x="360000" y="1007185"/>
            <a:chExt cx="9012600" cy="437836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E4BCE29-BBFB-E931-2A1D-CF90EAB431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000" y="1007185"/>
              <a:ext cx="9012600" cy="4125973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BAF8BCD-5633-6778-F9D0-CB11D76423A9}"/>
                </a:ext>
              </a:extLst>
            </p:cNvPr>
            <p:cNvSpPr txBox="1"/>
            <p:nvPr/>
          </p:nvSpPr>
          <p:spPr>
            <a:xfrm>
              <a:off x="360000" y="5070334"/>
              <a:ext cx="4631098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4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18D27481-47AC-E0D6-37DD-51DEC3023FFE}"/>
              </a:ext>
            </a:extLst>
          </p:cNvPr>
          <p:cNvSpPr/>
          <p:nvPr/>
        </p:nvSpPr>
        <p:spPr>
          <a:xfrm>
            <a:off x="5659821" y="5324982"/>
            <a:ext cx="3712778" cy="1371018"/>
          </a:xfrm>
          <a:prstGeom prst="wedgeRoundRectCallout">
            <a:avLst>
              <a:gd name="adj1" fmla="val 21801"/>
              <a:gd name="adj2" fmla="val -6690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5250">
              <a:lnSpc>
                <a:spcPct val="150000"/>
              </a:lnSpc>
            </a:pPr>
            <a:r>
              <a:rPr lang="en-AU" sz="2000" dirty="0"/>
              <a:t>What is different about the representations for each question?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31D711-17AA-9CF0-3A63-035344B0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299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Representations – part 2</a:t>
            </a:r>
          </a:p>
        </p:txBody>
      </p:sp>
      <p:pic>
        <p:nvPicPr>
          <p:cNvPr id="4" name="Picture 3" descr="An image of a table in word, with four columns and three rows. The first row is the headings division, scenario, operation and solutions. In the second row, the division is &quot;equal sharing&quot;, with a scenario that reads &quot;$21 is shared equally among 3 children How much will each child receive?, an operation that shows 21 divided by 3 and a solution of $7. In the third row, the division is &quot;sized grouping&quot;, with a scenario that reads &quot;James has $30 and wants to buy boxes of chocolates for his friends that $6. How many boxes can he buy?&quot;, an operation that shows 30 divided by 6 and a solution of 5 boxes. ">
            <a:extLst>
              <a:ext uri="{FF2B5EF4-FFF2-40B4-BE49-F238E27FC236}">
                <a16:creationId xmlns:a16="http://schemas.microsoft.com/office/drawing/2014/main" id="{3FFD832B-BBAE-2204-816E-C33F6545F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2037250"/>
            <a:ext cx="10822914" cy="3169664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2D7ABA69-2104-5ABE-F020-E7057875BB55}"/>
              </a:ext>
            </a:extLst>
          </p:cNvPr>
          <p:cNvSpPr/>
          <p:nvPr/>
        </p:nvSpPr>
        <p:spPr>
          <a:xfrm>
            <a:off x="360000" y="5368724"/>
            <a:ext cx="5140009" cy="1250189"/>
          </a:xfrm>
          <a:prstGeom prst="wedgeRoundRectCallout">
            <a:avLst>
              <a:gd name="adj1" fmla="val 21801"/>
              <a:gd name="adj2" fmla="val -7348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3038">
              <a:lnSpc>
                <a:spcPct val="150000"/>
              </a:lnSpc>
            </a:pPr>
            <a:r>
              <a:rPr lang="en-AU" sz="2000" dirty="0"/>
              <a:t>Division as grouping is where we form groups of a certain size. 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18D27481-47AC-E0D6-37DD-51DEC3023FFE}"/>
              </a:ext>
            </a:extLst>
          </p:cNvPr>
          <p:cNvSpPr/>
          <p:nvPr/>
        </p:nvSpPr>
        <p:spPr>
          <a:xfrm>
            <a:off x="6448097" y="5368724"/>
            <a:ext cx="3635379" cy="1250189"/>
          </a:xfrm>
          <a:prstGeom prst="wedgeRoundRectCallout">
            <a:avLst>
              <a:gd name="adj1" fmla="val 20836"/>
              <a:gd name="adj2" fmla="val -7661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8288">
              <a:lnSpc>
                <a:spcPct val="150000"/>
              </a:lnSpc>
            </a:pPr>
            <a:r>
              <a:rPr lang="en-AU" sz="2000" dirty="0"/>
              <a:t>Division as sharing is where we share equally.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16A4E-7DB5-3D90-F09A-685CFCD421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346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Equal sharing with negatives</a:t>
            </a:r>
          </a:p>
        </p:txBody>
      </p:sp>
      <p:pic>
        <p:nvPicPr>
          <p:cNvPr id="4" name="Picture 3" descr="A table with four cells across in a single row. The first cell ha the script &quot;Julianna owes her friend $20. She and her sisters agree that they will all pay an equal amount back. What is the amount of each girl's debt?&quot;. The second cell has the text &quot;Equal sharing&quot;. The third cell is empty. The fourth cell has the equation &quot;(-20) divided by 4 =&quot;. ">
            <a:extLst>
              <a:ext uri="{FF2B5EF4-FFF2-40B4-BE49-F238E27FC236}">
                <a16:creationId xmlns:a16="http://schemas.microsoft.com/office/drawing/2014/main" id="{53B484AE-64E5-CF89-FCD4-CE71DD6B8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60" y="3429000"/>
            <a:ext cx="10767140" cy="22528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48CF83F1-8113-397D-5F75-7F59DE24DAA0}"/>
                  </a:ext>
                </a:extLst>
              </p:cNvPr>
              <p:cNvSpPr/>
              <p:nvPr/>
            </p:nvSpPr>
            <p:spPr>
              <a:xfrm>
                <a:off x="5983991" y="1739785"/>
                <a:ext cx="5140009" cy="1374240"/>
              </a:xfrm>
              <a:prstGeom prst="wedgeRoundRectCallout">
                <a:avLst>
                  <a:gd name="adj1" fmla="val 20881"/>
                  <a:gd name="adj2" fmla="val 69623"/>
                  <a:gd name="adj3" fmla="val 16667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:r>
                  <a:rPr lang="en-AU" sz="2000" dirty="0"/>
                  <a:t>Why might the expression now include a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(−20)</m:t>
                    </m:r>
                  </m:oMath>
                </a14:m>
                <a:r>
                  <a:rPr lang="en-AU" sz="2000" dirty="0"/>
                  <a:t>?</a:t>
                </a:r>
              </a:p>
            </p:txBody>
          </p:sp>
        </mc:Choice>
        <mc:Fallback xmlns="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48CF83F1-8113-397D-5F75-7F59DE24D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991" y="1739785"/>
                <a:ext cx="5140009" cy="1374240"/>
              </a:xfrm>
              <a:prstGeom prst="wedgeRoundRectCallout">
                <a:avLst>
                  <a:gd name="adj1" fmla="val 20881"/>
                  <a:gd name="adj2" fmla="val 69623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E8E005-A899-9EF0-C5BE-D4BC04FD6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853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Representing equal sharing with negatives – part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61443446-6474-425C-38E5-773743F0FE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(−20)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61443446-6474-425C-38E5-773743F0FE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 descr="An image from Polypad showing two rows of 10 'negative ones'. ">
            <a:extLst>
              <a:ext uri="{FF2B5EF4-FFF2-40B4-BE49-F238E27FC236}">
                <a16:creationId xmlns:a16="http://schemas.microsoft.com/office/drawing/2014/main" id="{55442F4A-DA09-9730-012C-6DE15E1B6D81}"/>
              </a:ext>
            </a:extLst>
          </p:cNvPr>
          <p:cNvGrpSpPr/>
          <p:nvPr/>
        </p:nvGrpSpPr>
        <p:grpSpPr>
          <a:xfrm>
            <a:off x="360000" y="2778459"/>
            <a:ext cx="8835861" cy="2161392"/>
            <a:chOff x="360000" y="2778459"/>
            <a:chExt cx="8835861" cy="216139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121B738-77A3-1727-FAC2-220D17840A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0000" y="2778459"/>
              <a:ext cx="8835861" cy="1846178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9288BAF-1171-E93F-1860-54CB836D8575}"/>
                </a:ext>
              </a:extLst>
            </p:cNvPr>
            <p:cNvSpPr txBox="1"/>
            <p:nvPr/>
          </p:nvSpPr>
          <p:spPr>
            <a:xfrm>
              <a:off x="360000" y="4624637"/>
              <a:ext cx="4684966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D3312-A952-C0C2-F865-98771B156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258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Representing equal sharing with negatives – part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1A418FA5-EEA5-2494-845F-4E95408EE3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6880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÷4=−5</m:t>
                      </m:r>
                    </m:oMath>
                  </m:oMathPara>
                </a14:m>
                <a:endParaRPr lang="en-AU" sz="2800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1A418FA5-EEA5-2494-845F-4E95408EE3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6880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An image from Polypad of four groups of five negative ones. ">
            <a:extLst>
              <a:ext uri="{FF2B5EF4-FFF2-40B4-BE49-F238E27FC236}">
                <a16:creationId xmlns:a16="http://schemas.microsoft.com/office/drawing/2014/main" id="{D30A372C-24AE-4D9C-1E21-C75B53688035}"/>
              </a:ext>
            </a:extLst>
          </p:cNvPr>
          <p:cNvGrpSpPr/>
          <p:nvPr/>
        </p:nvGrpSpPr>
        <p:grpSpPr>
          <a:xfrm>
            <a:off x="360000" y="2525674"/>
            <a:ext cx="8630755" cy="2712646"/>
            <a:chOff x="360000" y="2525674"/>
            <a:chExt cx="8630755" cy="271264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D85B32C-741F-52BD-F531-6338701B75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0000" y="2525674"/>
              <a:ext cx="8630755" cy="239743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80677EA-2F7E-ABC7-6068-0DCA327F734B}"/>
                </a:ext>
              </a:extLst>
            </p:cNvPr>
            <p:cNvSpPr txBox="1"/>
            <p:nvPr/>
          </p:nvSpPr>
          <p:spPr>
            <a:xfrm>
              <a:off x="360000" y="4923106"/>
              <a:ext cx="4684966" cy="31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n-AU" sz="1100" dirty="0">
                  <a:effectLst/>
                  <a:ea typeface="Calibri" panose="020F0502020204030204" pitchFamily="34" charset="0"/>
                </a:rPr>
                <a:t>Images created using the free virtual manipulatives at </a:t>
              </a:r>
              <a:r>
                <a:rPr lang="en-AU" sz="1100" u="sng" dirty="0">
                  <a:solidFill>
                    <a:srgbClr val="2F5496"/>
                  </a:solidFill>
                  <a:effectLst/>
                  <a:ea typeface="Calibri" panose="020F0502020204030204" pitchFamily="34" charset="0"/>
                  <a:hlinkClick r:id="rId5"/>
                </a:rPr>
                <a:t>Polypad.org</a:t>
              </a:r>
              <a:r>
                <a:rPr lang="en-AU" sz="1100" dirty="0">
                  <a:effectLst/>
                  <a:ea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0E6FA-2107-FE0D-E3B5-8ADFD2DB5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34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Sized groups with negatives</a:t>
            </a:r>
          </a:p>
        </p:txBody>
      </p:sp>
      <p:pic>
        <p:nvPicPr>
          <p:cNvPr id="5" name="Picture 4" descr="A table with four cells across in a single row. The first cell ha the script &quot;Mark borrowed $8 a week from his parents until he owed them $40. How many weeks did he borrow money for?&quot;. The second cell has the text &quot;Sized groups&quot;. The third cell is empty. The fourth cell has the equation &quot;(-40) divided by (-8) =&quot;. ">
            <a:extLst>
              <a:ext uri="{FF2B5EF4-FFF2-40B4-BE49-F238E27FC236}">
                <a16:creationId xmlns:a16="http://schemas.microsoft.com/office/drawing/2014/main" id="{9592C9BA-A631-9C16-BC6B-E942477DF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83" y="3429000"/>
            <a:ext cx="10537224" cy="1775030"/>
          </a:xfrm>
          <a:prstGeom prst="rect">
            <a:avLst/>
          </a:prstGeo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47BF5E89-1E56-E8E1-4520-C1E502C2ADAF}"/>
              </a:ext>
            </a:extLst>
          </p:cNvPr>
          <p:cNvSpPr/>
          <p:nvPr/>
        </p:nvSpPr>
        <p:spPr>
          <a:xfrm>
            <a:off x="6810702" y="1653970"/>
            <a:ext cx="4313297" cy="1328011"/>
          </a:xfrm>
          <a:prstGeom prst="wedgeRoundRectCallout">
            <a:avLst>
              <a:gd name="adj1" fmla="val 20574"/>
              <a:gd name="adj2" fmla="val 63687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3038">
              <a:lnSpc>
                <a:spcPct val="150000"/>
              </a:lnSpc>
            </a:pPr>
            <a:r>
              <a:rPr lang="en-AU" sz="2000" dirty="0"/>
              <a:t>Why might the both values be negative here?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B74C78-4109-97E5-8F41-EB159B7A3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017277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792</Words>
  <Application>Microsoft Office PowerPoint</Application>
  <PresentationFormat>Widescreen</PresentationFormat>
  <Paragraphs>131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Public Sans Light</vt:lpstr>
      <vt:lpstr>Public Sans</vt:lpstr>
      <vt:lpstr>Times New Roman</vt:lpstr>
      <vt:lpstr>Cambria Math</vt:lpstr>
      <vt:lpstr>Arial</vt:lpstr>
      <vt:lpstr>NSWG Corporate</vt:lpstr>
      <vt:lpstr>Sharing, grouping and negating</vt:lpstr>
      <vt:lpstr>Think-Pair-Share</vt:lpstr>
      <vt:lpstr>Think-Pair-Share – solution</vt:lpstr>
      <vt:lpstr>Representations</vt:lpstr>
      <vt:lpstr>Representations – part 2</vt:lpstr>
      <vt:lpstr>Equal sharing with negatives</vt:lpstr>
      <vt:lpstr>Representing equal sharing with negatives – part 1</vt:lpstr>
      <vt:lpstr>Representing equal sharing with negatives – part 2</vt:lpstr>
      <vt:lpstr>Sized groups with negatives</vt:lpstr>
      <vt:lpstr>Representing sized groups with negatives – part 1</vt:lpstr>
      <vt:lpstr>Representing sized groups with negatives – part 2</vt:lpstr>
      <vt:lpstr>Sharing division – example 1</vt:lpstr>
      <vt:lpstr>Sharing division – self-explanation prompts</vt:lpstr>
      <vt:lpstr>Your turn – question 1</vt:lpstr>
      <vt:lpstr>Your turn – solution 1</vt:lpstr>
      <vt:lpstr>Grouping division – example 2</vt:lpstr>
      <vt:lpstr>Grouping division – self-explanation prompts</vt:lpstr>
      <vt:lpstr>Your turn – question 2</vt:lpstr>
      <vt:lpstr>Your turn – solution 2</vt:lpstr>
      <vt:lpstr>Negating division – example 3</vt:lpstr>
      <vt:lpstr>Negating division – self-explanation prompts</vt:lpstr>
      <vt:lpstr>Your turn – question 3</vt:lpstr>
      <vt:lpstr>Your turn – solution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Sharing, grouping and negating</dc:title>
  <dc:creator>NSW Department of Education</dc:creator>
  <cp:revision>2</cp:revision>
  <dcterms:created xsi:type="dcterms:W3CDTF">2023-09-01T05:45:30Z</dcterms:created>
  <dcterms:modified xsi:type="dcterms:W3CDTF">2023-09-01T05:45:46Z</dcterms:modified>
</cp:coreProperties>
</file>