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handoutMasterIdLst>
    <p:handoutMasterId r:id="rId21"/>
  </p:handoutMasterIdLst>
  <p:sldIdLst>
    <p:sldId id="258" r:id="rId2"/>
    <p:sldId id="266" r:id="rId3"/>
    <p:sldId id="267" r:id="rId4"/>
    <p:sldId id="268" r:id="rId5"/>
    <p:sldId id="259" r:id="rId6"/>
    <p:sldId id="262" r:id="rId7"/>
    <p:sldId id="263" r:id="rId8"/>
    <p:sldId id="264" r:id="rId9"/>
    <p:sldId id="270" r:id="rId10"/>
    <p:sldId id="271" r:id="rId11"/>
    <p:sldId id="272" r:id="rId12"/>
    <p:sldId id="273" r:id="rId13"/>
    <p:sldId id="274" r:id="rId14"/>
    <p:sldId id="275" r:id="rId15"/>
    <p:sldId id="276" r:id="rId16"/>
    <p:sldId id="277" r:id="rId17"/>
    <p:sldId id="269" r:id="rId18"/>
    <p:sldId id="278" r:id="rId19"/>
  </p:sldIdLst>
  <p:sldSz cx="12192000" cy="6858000"/>
  <p:notesSz cx="6858000" cy="9144000"/>
  <p:embeddedFontLst>
    <p:embeddedFont>
      <p:font typeface="Cambria Math" panose="02040503050406030204" pitchFamily="18" charset="0"/>
      <p:regular r:id="rId22"/>
    </p:embeddedFont>
    <p:embeddedFont>
      <p:font typeface="Public Sans" panose="020B0604020202020204" charset="0"/>
      <p:regular r:id="rId23"/>
      <p:bold r:id="rId24"/>
      <p:italic r:id="rId25"/>
      <p:boldItalic r:id="rId26"/>
    </p:embeddedFont>
    <p:embeddedFont>
      <p:font typeface="Public Sans Light" panose="020B0604020202020204" charset="0"/>
      <p:regular r:id="rId27"/>
      <p: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71" autoAdjust="0"/>
  </p:normalViewPr>
  <p:slideViewPr>
    <p:cSldViewPr snapToGrid="0">
      <p:cViewPr varScale="1">
        <p:scale>
          <a:sx n="80" d="100"/>
          <a:sy n="80" d="100"/>
        </p:scale>
        <p:origin x="1674" y="13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1/09/2023</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1/09/2023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4181809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creating 3 groups of 2 zero pairs. </a:t>
            </a:r>
          </a:p>
          <a:p>
            <a:endParaRPr lang="en-AU" dirty="0"/>
          </a:p>
          <a:p>
            <a:r>
              <a:rPr lang="en-AU" dirty="0"/>
              <a:t>Step 2 should be seen as ‘uncounting’ 3 groups of 2 ‘1’s. </a:t>
            </a:r>
          </a:p>
          <a:p>
            <a:endParaRPr lang="en-AU" dirty="0"/>
          </a:p>
          <a:p>
            <a:r>
              <a:rPr lang="en-AU" dirty="0"/>
              <a:t>Step 3 should be seen as counting the remaining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28550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creating 3 groups of 2 zero pairs. </a:t>
            </a:r>
          </a:p>
          <a:p>
            <a:endParaRPr lang="en-AU" dirty="0"/>
          </a:p>
          <a:p>
            <a:r>
              <a:rPr lang="en-AU" dirty="0"/>
              <a:t>Step 2 should be seen as ‘uncounting’ 3 groups of 2 ‘1’s. </a:t>
            </a:r>
          </a:p>
          <a:p>
            <a:endParaRPr lang="en-AU" dirty="0"/>
          </a:p>
          <a:p>
            <a:r>
              <a:rPr lang="en-AU" dirty="0"/>
              <a:t>Step 3 should be seen as counting the remaining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97560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creating 3 groups of 3 zero pairs. </a:t>
            </a:r>
          </a:p>
          <a:p>
            <a:endParaRPr lang="en-AU" dirty="0"/>
          </a:p>
          <a:p>
            <a:r>
              <a:rPr lang="en-AU" dirty="0"/>
              <a:t>Step 2 should be seen as ‘uncounting’ 3 groups of 3‘1’s. </a:t>
            </a:r>
          </a:p>
          <a:p>
            <a:endParaRPr lang="en-AU" dirty="0"/>
          </a:p>
          <a:p>
            <a:r>
              <a:rPr lang="en-AU" dirty="0"/>
              <a:t>Step 3 should be seen as counting the remaining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40516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18768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95161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47181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20542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5 groups of 3 negative ‘1’s, or ‘-1’s.</a:t>
            </a:r>
          </a:p>
          <a:p>
            <a:endParaRPr lang="en-AU" dirty="0"/>
          </a:p>
          <a:p>
            <a:r>
              <a:rPr lang="en-AU" dirty="0"/>
              <a:t>Step 2 should be seen as counting the negative ‘1’s.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72401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5 groups of 3 negative ‘1’s, or ‘-1’s</a:t>
            </a:r>
            <a:r>
              <a:rPr lang="en-AU"/>
              <a:t>. </a:t>
            </a:r>
          </a:p>
          <a:p>
            <a:endParaRPr lang="en-AU"/>
          </a:p>
          <a:p>
            <a:r>
              <a:rPr lang="en-AU"/>
              <a:t>Step 2 should be seen as counting the negative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09806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2 groups of 6 negative ‘1’s, or ‘-1’s. </a:t>
            </a:r>
          </a:p>
          <a:p>
            <a:endParaRPr lang="en-AU" dirty="0"/>
          </a:p>
          <a:p>
            <a:r>
              <a:rPr lang="en-AU" dirty="0"/>
              <a:t>Step 2 should be seen as counting the negative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85169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creating 4 groups of 3 zero pairs. </a:t>
            </a:r>
          </a:p>
          <a:p>
            <a:endParaRPr lang="en-AU" dirty="0"/>
          </a:p>
          <a:p>
            <a:r>
              <a:rPr lang="en-AU" dirty="0"/>
              <a:t>Step 2 should be seen as ‘uncounting’ 4 groups of 3 ‘1’s. </a:t>
            </a:r>
          </a:p>
          <a:p>
            <a:endParaRPr lang="en-AU" dirty="0"/>
          </a:p>
          <a:p>
            <a:r>
              <a:rPr lang="en-AU" dirty="0"/>
              <a:t>Step 3 should be seen as counting the remaining negative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72828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creating 4 groups of 3 zero pairs. </a:t>
            </a:r>
          </a:p>
          <a:p>
            <a:endParaRPr lang="en-AU" dirty="0"/>
          </a:p>
          <a:p>
            <a:r>
              <a:rPr lang="en-AU" dirty="0"/>
              <a:t>Step 2 should be seen as ‘uncounting’ 4 groups of 3 ‘1’s. </a:t>
            </a:r>
          </a:p>
          <a:p>
            <a:endParaRPr lang="en-AU" dirty="0"/>
          </a:p>
          <a:p>
            <a:r>
              <a:rPr lang="en-AU" dirty="0"/>
              <a:t>Step 3 should be seen as counting the remaining negative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88680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Step 1 should be seen as creating 5 groups of 4 zero pairs. </a:t>
            </a:r>
          </a:p>
          <a:p>
            <a:endParaRPr lang="en-AU" dirty="0"/>
          </a:p>
          <a:p>
            <a:r>
              <a:rPr lang="en-AU" dirty="0"/>
              <a:t>Step 2 should be seen as ‘uncounting’ 5 groups of 4 ‘1’s. </a:t>
            </a:r>
          </a:p>
          <a:p>
            <a:endParaRPr lang="en-AU" dirty="0"/>
          </a:p>
          <a:p>
            <a:r>
              <a:rPr lang="en-AU" dirty="0"/>
              <a:t>Step 3 should be seen as counting the remaining negative ‘1’s.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31861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dirty="0"/>
              <a:t>Click icon to add picture</a:t>
            </a:r>
            <a:endParaRPr lang="en-AU" dirty="0"/>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dirty="0"/>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dirty="0"/>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dirty="0"/>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dirty="0"/>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dirty="0"/>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dirty="0"/>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Negative groups of negatives</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0"/>
          </p:nvPr>
        </p:nvSpPr>
        <p:spPr/>
        <p:txBody>
          <a:bodyPr/>
          <a:lstStyle/>
          <a:p>
            <a:r>
              <a:rPr lang="en-AU" dirty="0"/>
              <a:t>Explicit teaching</a:t>
            </a:r>
          </a:p>
        </p:txBody>
      </p:sp>
      <p:sp>
        <p:nvSpPr>
          <p:cNvPr id="2" name="TextBox 1">
            <a:extLst>
              <a:ext uri="{FF2B5EF4-FFF2-40B4-BE49-F238E27FC236}">
                <a16:creationId xmlns:a16="http://schemas.microsoft.com/office/drawing/2014/main" id="{AA49AE7F-DE14-8213-EB21-943CD5793384}"/>
              </a:ext>
            </a:extLst>
          </p:cNvPr>
          <p:cNvSpPr txBox="1"/>
          <p:nvPr/>
        </p:nvSpPr>
        <p:spPr>
          <a:xfrm>
            <a:off x="354000" y="6340642"/>
            <a:ext cx="3435948" cy="217514"/>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42981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Negative groups – prompts</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04BBD78A-774C-0BDB-7E9C-23437F5EECF4}"/>
                  </a:ext>
                </a:extLst>
              </p:cNvPr>
              <p:cNvSpPr>
                <a:spLocks noGrp="1"/>
              </p:cNvSpPr>
              <p:nvPr>
                <p:ph idx="1"/>
              </p:nvPr>
            </p:nvSpPr>
            <p:spPr>
              <a:xfrm>
                <a:off x="360000" y="1214248"/>
                <a:ext cx="2884645" cy="444060"/>
              </a:xfrm>
            </p:spPr>
            <p:txBody>
              <a:body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m:t>
                          </m:r>
                        </m:e>
                      </m:d>
                      <m:r>
                        <a:rPr lang="en-AU" b="0" i="1" smtClean="0">
                          <a:latin typeface="Cambria Math" panose="02040503050406030204" pitchFamily="18" charset="0"/>
                        </a:rPr>
                        <m:t>×3=</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5" name="Content Placeholder 11">
                <a:extLst>
                  <a:ext uri="{FF2B5EF4-FFF2-40B4-BE49-F238E27FC236}">
                    <a16:creationId xmlns:a16="http://schemas.microsoft.com/office/drawing/2014/main" id="{04BBD78A-774C-0BDB-7E9C-23437F5EECF4}"/>
                  </a:ext>
                </a:extLst>
              </p:cNvPr>
              <p:cNvSpPr>
                <a:spLocks noGrp="1" noRot="1" noChangeAspect="1" noMove="1" noResize="1" noEditPoints="1" noAdjustHandles="1" noChangeArrowheads="1" noChangeShapeType="1" noTextEdit="1"/>
              </p:cNvSpPr>
              <p:nvPr>
                <p:ph idx="1"/>
              </p:nvPr>
            </p:nvSpPr>
            <p:spPr>
              <a:xfrm>
                <a:off x="360000" y="1214248"/>
                <a:ext cx="2884645" cy="444060"/>
              </a:xfrm>
              <a:blipFill>
                <a:blip r:embed="rId3"/>
                <a:stretch>
                  <a:fillRect/>
                </a:stretch>
              </a:blipFill>
            </p:spPr>
            <p:txBody>
              <a:bodyPr/>
              <a:lstStyle/>
              <a:p>
                <a:r>
                  <a:rPr lang="en-AU">
                    <a:noFill/>
                  </a:rPr>
                  <a:t> </a:t>
                </a:r>
              </a:p>
            </p:txBody>
          </p:sp>
        </mc:Fallback>
      </mc:AlternateContent>
      <p:pic>
        <p:nvPicPr>
          <p:cNvPr id="2" name="Picture 1" descr="An image of a table with three rows, and two columns. The first row is labelled as &quot;Step 1&quot;. It then shows 4 groups of six tiles, 3 black labelled with a number '1' and three red labelled with '-1' in each group. The second row is then titled as &quot;Step 2&quot;. It then shows the same groups as before, but with the '1' tiles all crossed out. The third row is titled &quot;Step 3&quot;. It has four groups of three red tiles, each labelled with a '-1'. ">
            <a:extLst>
              <a:ext uri="{FF2B5EF4-FFF2-40B4-BE49-F238E27FC236}">
                <a16:creationId xmlns:a16="http://schemas.microsoft.com/office/drawing/2014/main" id="{9A2B1D2E-56B1-3A4C-28E8-A983CFF72983}"/>
              </a:ext>
            </a:extLst>
          </p:cNvPr>
          <p:cNvPicPr>
            <a:picLocks noChangeAspect="1"/>
          </p:cNvPicPr>
          <p:nvPr/>
        </p:nvPicPr>
        <p:blipFill>
          <a:blip r:embed="rId4"/>
          <a:stretch>
            <a:fillRect/>
          </a:stretch>
        </p:blipFill>
        <p:spPr>
          <a:xfrm>
            <a:off x="360000" y="1658308"/>
            <a:ext cx="4955632" cy="4309015"/>
          </a:xfrm>
          <a:prstGeom prst="rect">
            <a:avLst/>
          </a:prstGeom>
        </p:spPr>
      </p:pic>
      <mc:AlternateContent xmlns:mc="http://schemas.openxmlformats.org/markup-compatibility/2006" xmlns:a14="http://schemas.microsoft.com/office/drawing/2010/main">
        <mc:Choice Requires="a14">
          <p:sp>
            <p:nvSpPr>
              <p:cNvPr id="6" name="Content Placeholder 11">
                <a:extLst>
                  <a:ext uri="{FF2B5EF4-FFF2-40B4-BE49-F238E27FC236}">
                    <a16:creationId xmlns:a16="http://schemas.microsoft.com/office/drawing/2014/main" id="{5C93DF89-3EA1-7CBB-A9DD-814DC1249001}"/>
                  </a:ext>
                </a:extLst>
              </p:cNvPr>
              <p:cNvSpPr txBox="1">
                <a:spLocks/>
              </p:cNvSpPr>
              <p:nvPr/>
            </p:nvSpPr>
            <p:spPr>
              <a:xfrm>
                <a:off x="360000" y="6161940"/>
                <a:ext cx="2275046"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m:t>
                          </m:r>
                        </m:e>
                      </m:d>
                      <m:r>
                        <a:rPr lang="en-AU" b="0" i="1" smtClean="0">
                          <a:latin typeface="Cambria Math" panose="02040503050406030204" pitchFamily="18" charset="0"/>
                        </a:rPr>
                        <m:t>×3=(−12)</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6" name="Content Placeholder 11">
                <a:extLst>
                  <a:ext uri="{FF2B5EF4-FFF2-40B4-BE49-F238E27FC236}">
                    <a16:creationId xmlns:a16="http://schemas.microsoft.com/office/drawing/2014/main" id="{5C93DF89-3EA1-7CBB-A9DD-814DC1249001}"/>
                  </a:ext>
                </a:extLst>
              </p:cNvPr>
              <p:cNvSpPr txBox="1">
                <a:spLocks noRot="1" noChangeAspect="1" noMove="1" noResize="1" noEditPoints="1" noAdjustHandles="1" noChangeArrowheads="1" noChangeShapeType="1" noTextEdit="1"/>
              </p:cNvSpPr>
              <p:nvPr/>
            </p:nvSpPr>
            <p:spPr>
              <a:xfrm>
                <a:off x="360000" y="6161940"/>
                <a:ext cx="2275046" cy="444060"/>
              </a:xfrm>
              <a:prstGeom prst="rect">
                <a:avLst/>
              </a:prstGeom>
              <a:blipFill>
                <a:blip r:embed="rId5"/>
                <a:stretch>
                  <a:fillRect/>
                </a:stretch>
              </a:blipFill>
            </p:spPr>
            <p:txBody>
              <a:bodyPr/>
              <a:lstStyle/>
              <a:p>
                <a:r>
                  <a:rPr lang="en-AU">
                    <a:noFill/>
                  </a:rPr>
                  <a:t> </a:t>
                </a:r>
              </a:p>
            </p:txBody>
          </p:sp>
        </mc:Fallback>
      </mc:AlternateContent>
      <p:sp>
        <p:nvSpPr>
          <p:cNvPr id="20" name="Speech Bubble: Rectangle with Corners Rounded 19">
            <a:extLst>
              <a:ext uri="{FF2B5EF4-FFF2-40B4-BE49-F238E27FC236}">
                <a16:creationId xmlns:a16="http://schemas.microsoft.com/office/drawing/2014/main" id="{F577AF4F-2715-8C18-D8E8-198ED198E9A2}"/>
              </a:ext>
            </a:extLst>
          </p:cNvPr>
          <p:cNvSpPr/>
          <p:nvPr/>
        </p:nvSpPr>
        <p:spPr>
          <a:xfrm>
            <a:off x="5765839" y="2521262"/>
            <a:ext cx="3196041" cy="1094874"/>
          </a:xfrm>
          <a:prstGeom prst="wedgeRoundRectCallout">
            <a:avLst>
              <a:gd name="adj1" fmla="val -73002"/>
              <a:gd name="adj2" fmla="val 3392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How many groups are being removed?</a:t>
            </a:r>
          </a:p>
        </p:txBody>
      </p:sp>
      <p:sp>
        <p:nvSpPr>
          <p:cNvPr id="19" name="Speech Bubble: Rectangle with Corners Rounded 18">
            <a:extLst>
              <a:ext uri="{FF2B5EF4-FFF2-40B4-BE49-F238E27FC236}">
                <a16:creationId xmlns:a16="http://schemas.microsoft.com/office/drawing/2014/main" id="{9BE37E1C-2975-E5A0-B9E2-E8F0E2CA0142}"/>
              </a:ext>
            </a:extLst>
          </p:cNvPr>
          <p:cNvSpPr/>
          <p:nvPr/>
        </p:nvSpPr>
        <p:spPr>
          <a:xfrm>
            <a:off x="5765839" y="3777916"/>
            <a:ext cx="3196041" cy="1332987"/>
          </a:xfrm>
          <a:prstGeom prst="wedgeRoundRectCallout">
            <a:avLst>
              <a:gd name="adj1" fmla="val -72407"/>
              <a:gd name="adj2" fmla="val -3588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Why do we need to start by creating zero pairs?</a:t>
            </a:r>
          </a:p>
        </p:txBody>
      </p:sp>
      <p:sp>
        <p:nvSpPr>
          <p:cNvPr id="3" name="Slide Number Placeholder 2">
            <a:extLst>
              <a:ext uri="{FF2B5EF4-FFF2-40B4-BE49-F238E27FC236}">
                <a16:creationId xmlns:a16="http://schemas.microsoft.com/office/drawing/2014/main" id="{4DC6965D-AECA-75A1-593F-69086FA0331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39162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1803097" cy="444060"/>
              </a:xfrm>
            </p:spPr>
            <p:txBody>
              <a:body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−5</m:t>
                          </m:r>
                        </m:e>
                      </m:d>
                      <m:r>
                        <a:rPr lang="en-AU" b="0" i="1" smtClean="0">
                          <a:latin typeface="Cambria Math" panose="02040503050406030204" pitchFamily="18" charset="0"/>
                        </a:rPr>
                        <m:t>×4=</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360000" y="1620000"/>
                <a:ext cx="1803097" cy="444060"/>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0C6E3A5-1AF2-8678-F16D-8B6687929F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35309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02D997DE-DF22-951D-BAAD-876D7E4A1F93}"/>
                  </a:ext>
                </a:extLst>
              </p:cNvPr>
              <p:cNvSpPr>
                <a:spLocks noGrp="1"/>
              </p:cNvSpPr>
              <p:nvPr>
                <p:ph idx="1"/>
              </p:nvPr>
            </p:nvSpPr>
            <p:spPr>
              <a:xfrm>
                <a:off x="360000" y="1175940"/>
                <a:ext cx="2275045" cy="444060"/>
              </a:xfrm>
            </p:spPr>
            <p:txBody>
              <a:body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−5</m:t>
                          </m:r>
                        </m:e>
                      </m:d>
                      <m:r>
                        <a:rPr lang="en-AU" b="0" i="1" smtClean="0">
                          <a:latin typeface="Cambria Math" panose="02040503050406030204" pitchFamily="18" charset="0"/>
                        </a:rPr>
                        <m:t>×4=(−15)</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5" name="Content Placeholder 11">
                <a:extLst>
                  <a:ext uri="{FF2B5EF4-FFF2-40B4-BE49-F238E27FC236}">
                    <a16:creationId xmlns:a16="http://schemas.microsoft.com/office/drawing/2014/main" id="{02D997DE-DF22-951D-BAAD-876D7E4A1F93}"/>
                  </a:ext>
                </a:extLst>
              </p:cNvPr>
              <p:cNvSpPr>
                <a:spLocks noGrp="1" noRot="1" noChangeAspect="1" noMove="1" noResize="1" noEditPoints="1" noAdjustHandles="1" noChangeArrowheads="1" noChangeShapeType="1" noTextEdit="1"/>
              </p:cNvSpPr>
              <p:nvPr>
                <p:ph idx="1"/>
              </p:nvPr>
            </p:nvSpPr>
            <p:spPr>
              <a:xfrm>
                <a:off x="360000" y="1175940"/>
                <a:ext cx="2275045" cy="444060"/>
              </a:xfrm>
              <a:blipFill>
                <a:blip r:embed="rId3"/>
                <a:stretch>
                  <a:fillRect/>
                </a:stretch>
              </a:blipFill>
            </p:spPr>
            <p:txBody>
              <a:bodyPr/>
              <a:lstStyle/>
              <a:p>
                <a:r>
                  <a:rPr lang="en-AU">
                    <a:noFill/>
                  </a:rPr>
                  <a:t> </a:t>
                </a:r>
              </a:p>
            </p:txBody>
          </p:sp>
        </mc:Fallback>
      </mc:AlternateContent>
      <p:pic>
        <p:nvPicPr>
          <p:cNvPr id="9" name="Picture 8" descr="An image of a table with three rows, and two columns. The first row is labelled as &quot;step 1&quot;. It then shows 5 groups of eight tiles, 4 black labelled with a number '1' and 4 red labelled with '-1' in each group. The second row is then titled as &quot;step 2&quot;. It then shows the same groups as before, but with the '1' tiles all crossed out. The third row is titled &quot;Step 3&quot;. It has five groups of 4 red tiles, each labelled with a '-1'. ">
            <a:extLst>
              <a:ext uri="{FF2B5EF4-FFF2-40B4-BE49-F238E27FC236}">
                <a16:creationId xmlns:a16="http://schemas.microsoft.com/office/drawing/2014/main" id="{879BE270-B956-9856-16EF-098D6AF72EF4}"/>
              </a:ext>
            </a:extLst>
          </p:cNvPr>
          <p:cNvPicPr>
            <a:picLocks noChangeAspect="1"/>
          </p:cNvPicPr>
          <p:nvPr/>
        </p:nvPicPr>
        <p:blipFill>
          <a:blip r:embed="rId4"/>
          <a:stretch>
            <a:fillRect/>
          </a:stretch>
        </p:blipFill>
        <p:spPr>
          <a:xfrm>
            <a:off x="360000" y="1620000"/>
            <a:ext cx="7278976" cy="4806734"/>
          </a:xfrm>
          <a:prstGeom prst="rect">
            <a:avLst/>
          </a:prstGeom>
        </p:spPr>
      </p:pic>
      <p:sp>
        <p:nvSpPr>
          <p:cNvPr id="2" name="Slide Number Placeholder 1">
            <a:extLst>
              <a:ext uri="{FF2B5EF4-FFF2-40B4-BE49-F238E27FC236}">
                <a16:creationId xmlns:a16="http://schemas.microsoft.com/office/drawing/2014/main" id="{D1A603A2-0A07-2508-69ED-0ACAE5AD2E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16143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Negative groups of negatives – example</a:t>
            </a:r>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91FFEB1E-EF51-C53F-7237-F22A71C812AC}"/>
                  </a:ext>
                </a:extLst>
              </p:cNvPr>
              <p:cNvSpPr txBox="1">
                <a:spLocks/>
              </p:cNvSpPr>
              <p:nvPr/>
            </p:nvSpPr>
            <p:spPr>
              <a:xfrm>
                <a:off x="361073" y="1282707"/>
                <a:ext cx="1803097"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d>
                        <m:dPr>
                          <m:ctrlPr>
                            <a:rPr lang="en-AU" i="1" smtClean="0">
                              <a:latin typeface="Cambria Math" panose="02040503050406030204" pitchFamily="18" charset="0"/>
                            </a:rPr>
                          </m:ctrlPr>
                        </m:dPr>
                        <m:e>
                          <m:r>
                            <a:rPr lang="en-AU" i="1" smtClean="0">
                              <a:latin typeface="Cambria Math" panose="02040503050406030204" pitchFamily="18" charset="0"/>
                            </a:rPr>
                            <m:t>−3</m:t>
                          </m:r>
                        </m:e>
                      </m:d>
                      <m:r>
                        <a:rPr lang="en-AU" i="1" smtClean="0">
                          <a:latin typeface="Cambria Math" panose="02040503050406030204" pitchFamily="18" charset="0"/>
                        </a:rPr>
                        <m:t>×</m:t>
                      </m:r>
                      <m:d>
                        <m:dPr>
                          <m:ctrlPr>
                            <a:rPr lang="en-AU" i="1" smtClean="0">
                              <a:latin typeface="Cambria Math" panose="02040503050406030204" pitchFamily="18" charset="0"/>
                            </a:rPr>
                          </m:ctrlPr>
                        </m:dPr>
                        <m:e>
                          <m:r>
                            <a:rPr lang="en-AU" i="1" smtClean="0">
                              <a:latin typeface="Cambria Math" panose="02040503050406030204" pitchFamily="18" charset="0"/>
                            </a:rPr>
                            <m:t>−2</m:t>
                          </m:r>
                        </m:e>
                      </m:d>
                      <m:r>
                        <a:rPr lang="en-AU" i="1" smtClean="0">
                          <a:latin typeface="Cambria Math" panose="02040503050406030204" pitchFamily="18" charset="0"/>
                        </a:rPr>
                        <m:t>=</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7" name="Content Placeholder 11">
                <a:extLst>
                  <a:ext uri="{FF2B5EF4-FFF2-40B4-BE49-F238E27FC236}">
                    <a16:creationId xmlns:a16="http://schemas.microsoft.com/office/drawing/2014/main" id="{91FFEB1E-EF51-C53F-7237-F22A71C812AC}"/>
                  </a:ext>
                </a:extLst>
              </p:cNvPr>
              <p:cNvSpPr txBox="1">
                <a:spLocks noRot="1" noChangeAspect="1" noMove="1" noResize="1" noEditPoints="1" noAdjustHandles="1" noChangeArrowheads="1" noChangeShapeType="1" noTextEdit="1"/>
              </p:cNvSpPr>
              <p:nvPr/>
            </p:nvSpPr>
            <p:spPr>
              <a:xfrm>
                <a:off x="361073" y="1282707"/>
                <a:ext cx="1803097" cy="444060"/>
              </a:xfrm>
              <a:prstGeom prst="rect">
                <a:avLst/>
              </a:prstGeom>
              <a:blipFill>
                <a:blip r:embed="rId3"/>
                <a:stretch>
                  <a:fillRect/>
                </a:stretch>
              </a:blipFill>
            </p:spPr>
            <p:txBody>
              <a:bodyPr/>
              <a:lstStyle/>
              <a:p>
                <a:r>
                  <a:rPr lang="en-AU">
                    <a:noFill/>
                  </a:rPr>
                  <a:t> </a:t>
                </a:r>
              </a:p>
            </p:txBody>
          </p:sp>
        </mc:Fallback>
      </mc:AlternateContent>
      <p:pic>
        <p:nvPicPr>
          <p:cNvPr id="6" name="Picture 5" descr="An image of a table with three rows, and two columns. The first row is labelled as &quot;step 1&quot;. It then shows 3 groups of four tiles, 2 black labelled with a number '1' and 2 red labelled with '-1' in each group. The second row is then titled as &quot;step 2&quot;. It then shows the same groups as before, but with the '-1' tiles all crossed out. The third row is titled &quot;Step 3&quot;. It has 3 groups of 2 black tiles, each labelled with a '1'. ">
            <a:extLst>
              <a:ext uri="{FF2B5EF4-FFF2-40B4-BE49-F238E27FC236}">
                <a16:creationId xmlns:a16="http://schemas.microsoft.com/office/drawing/2014/main" id="{C9D9E277-9B32-8DDE-493B-D6AC48C65426}"/>
              </a:ext>
            </a:extLst>
          </p:cNvPr>
          <p:cNvPicPr>
            <a:picLocks noChangeAspect="1"/>
          </p:cNvPicPr>
          <p:nvPr/>
        </p:nvPicPr>
        <p:blipFill>
          <a:blip r:embed="rId4"/>
          <a:stretch>
            <a:fillRect/>
          </a:stretch>
        </p:blipFill>
        <p:spPr>
          <a:xfrm>
            <a:off x="360000" y="1942527"/>
            <a:ext cx="8943975" cy="3619500"/>
          </a:xfrm>
          <a:prstGeom prst="rect">
            <a:avLst/>
          </a:prstGeom>
        </p:spPr>
      </p:pic>
      <mc:AlternateContent xmlns:mc="http://schemas.openxmlformats.org/markup-compatibility/2006" xmlns:a14="http://schemas.microsoft.com/office/drawing/2010/main">
        <mc:Choice Requires="a14">
          <p:sp>
            <p:nvSpPr>
              <p:cNvPr id="8" name="Content Placeholder 11">
                <a:extLst>
                  <a:ext uri="{FF2B5EF4-FFF2-40B4-BE49-F238E27FC236}">
                    <a16:creationId xmlns:a16="http://schemas.microsoft.com/office/drawing/2014/main" id="{C5CCBF8F-12D7-5F5E-EBD4-CE7CB070D91B}"/>
                  </a:ext>
                </a:extLst>
              </p:cNvPr>
              <p:cNvSpPr txBox="1">
                <a:spLocks/>
              </p:cNvSpPr>
              <p:nvPr/>
            </p:nvSpPr>
            <p:spPr>
              <a:xfrm>
                <a:off x="360000" y="5948210"/>
                <a:ext cx="2088233"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=6</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8" name="Content Placeholder 11">
                <a:extLst>
                  <a:ext uri="{FF2B5EF4-FFF2-40B4-BE49-F238E27FC236}">
                    <a16:creationId xmlns:a16="http://schemas.microsoft.com/office/drawing/2014/main" id="{C5CCBF8F-12D7-5F5E-EBD4-CE7CB070D91B}"/>
                  </a:ext>
                </a:extLst>
              </p:cNvPr>
              <p:cNvSpPr txBox="1">
                <a:spLocks noRot="1" noChangeAspect="1" noMove="1" noResize="1" noEditPoints="1" noAdjustHandles="1" noChangeArrowheads="1" noChangeShapeType="1" noTextEdit="1"/>
              </p:cNvSpPr>
              <p:nvPr/>
            </p:nvSpPr>
            <p:spPr>
              <a:xfrm>
                <a:off x="360000" y="5948210"/>
                <a:ext cx="2088233" cy="444060"/>
              </a:xfrm>
              <a:prstGeom prst="rect">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F272090-5861-6437-44C4-04E69EE81E7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68193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Negative groups of negatives – prompts</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F89C4615-0E6F-1E1A-CA2C-7056B1BDBE5C}"/>
                  </a:ext>
                </a:extLst>
              </p:cNvPr>
              <p:cNvSpPr>
                <a:spLocks noGrp="1"/>
              </p:cNvSpPr>
              <p:nvPr>
                <p:ph idx="1"/>
              </p:nvPr>
            </p:nvSpPr>
            <p:spPr>
              <a:xfrm>
                <a:off x="361073" y="1282707"/>
                <a:ext cx="1803097" cy="444060"/>
              </a:xfrm>
            </p:spPr>
            <p:txBody>
              <a:bodyPr/>
              <a:lstStyle/>
              <a:p>
                <a:pPr/>
                <a14:m>
                  <m:oMathPara xmlns:m="http://schemas.openxmlformats.org/officeDocument/2006/math">
                    <m:oMathParaPr>
                      <m:jc m:val="left"/>
                    </m:oMathParaPr>
                    <m:oMath xmlns:m="http://schemas.openxmlformats.org/officeDocument/2006/math">
                      <m:d>
                        <m:dPr>
                          <m:ctrlPr>
                            <a:rPr lang="en-AU"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d>
                        <m:dPr>
                          <m:ctrlPr>
                            <a:rPr lang="en-AU"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m:t>
                      </m:r>
                    </m:oMath>
                  </m:oMathPara>
                </a14:m>
                <a:endParaRPr lang="en-AU" dirty="0"/>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5" name="Content Placeholder 11">
                <a:extLst>
                  <a:ext uri="{FF2B5EF4-FFF2-40B4-BE49-F238E27FC236}">
                    <a16:creationId xmlns:a16="http://schemas.microsoft.com/office/drawing/2014/main" id="{F89C4615-0E6F-1E1A-CA2C-7056B1BDBE5C}"/>
                  </a:ext>
                </a:extLst>
              </p:cNvPr>
              <p:cNvSpPr>
                <a:spLocks noGrp="1" noRot="1" noChangeAspect="1" noMove="1" noResize="1" noEditPoints="1" noAdjustHandles="1" noChangeArrowheads="1" noChangeShapeType="1" noTextEdit="1"/>
              </p:cNvSpPr>
              <p:nvPr>
                <p:ph idx="1"/>
              </p:nvPr>
            </p:nvSpPr>
            <p:spPr>
              <a:xfrm>
                <a:off x="361073" y="1282707"/>
                <a:ext cx="1803097" cy="444060"/>
              </a:xfrm>
              <a:blipFill>
                <a:blip r:embed="rId3"/>
                <a:stretch>
                  <a:fillRect/>
                </a:stretch>
              </a:blipFill>
            </p:spPr>
            <p:txBody>
              <a:bodyPr/>
              <a:lstStyle/>
              <a:p>
                <a:r>
                  <a:rPr lang="en-AU">
                    <a:noFill/>
                  </a:rPr>
                  <a:t> </a:t>
                </a:r>
              </a:p>
            </p:txBody>
          </p:sp>
        </mc:Fallback>
      </mc:AlternateContent>
      <p:pic>
        <p:nvPicPr>
          <p:cNvPr id="3" name="Picture 2" descr="An image of a table with three rows, and two columns. The first row is labelled as &quot;step 1&quot;. It then shows 3 groups of four tiles, 2 black labelled with a number '1' and 2 red labelled with '-1' in each group. The second row is then titled as &quot;step 2&quot;. It then shows the same groups as before, but with the '-1' tiles all crossed out. The third row is titled &quot;Step 3&quot;. It has 3 groups of 2 black tiles, each labelled with a '1'. ">
            <a:extLst>
              <a:ext uri="{FF2B5EF4-FFF2-40B4-BE49-F238E27FC236}">
                <a16:creationId xmlns:a16="http://schemas.microsoft.com/office/drawing/2014/main" id="{FAD69725-0474-748F-9A5C-2648566A368D}"/>
              </a:ext>
            </a:extLst>
          </p:cNvPr>
          <p:cNvPicPr>
            <a:picLocks noChangeAspect="1"/>
          </p:cNvPicPr>
          <p:nvPr/>
        </p:nvPicPr>
        <p:blipFill>
          <a:blip r:embed="rId4"/>
          <a:stretch>
            <a:fillRect/>
          </a:stretch>
        </p:blipFill>
        <p:spPr>
          <a:xfrm>
            <a:off x="360000" y="1942527"/>
            <a:ext cx="8943975" cy="3619500"/>
          </a:xfrm>
          <a:prstGeom prst="rect">
            <a:avLst/>
          </a:prstGeom>
        </p:spPr>
      </p:pic>
      <mc:AlternateContent xmlns:mc="http://schemas.openxmlformats.org/markup-compatibility/2006" xmlns:a14="http://schemas.microsoft.com/office/drawing/2010/main">
        <mc:Choice Requires="a14">
          <p:sp>
            <p:nvSpPr>
              <p:cNvPr id="6" name="Content Placeholder 11">
                <a:extLst>
                  <a:ext uri="{FF2B5EF4-FFF2-40B4-BE49-F238E27FC236}">
                    <a16:creationId xmlns:a16="http://schemas.microsoft.com/office/drawing/2014/main" id="{27B96C2A-DEF6-004C-B29A-4D3DEB784510}"/>
                  </a:ext>
                </a:extLst>
              </p:cNvPr>
              <p:cNvSpPr txBox="1">
                <a:spLocks/>
              </p:cNvSpPr>
              <p:nvPr/>
            </p:nvSpPr>
            <p:spPr>
              <a:xfrm>
                <a:off x="360000" y="5948210"/>
                <a:ext cx="2088233"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=6</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6" name="Content Placeholder 11">
                <a:extLst>
                  <a:ext uri="{FF2B5EF4-FFF2-40B4-BE49-F238E27FC236}">
                    <a16:creationId xmlns:a16="http://schemas.microsoft.com/office/drawing/2014/main" id="{27B96C2A-DEF6-004C-B29A-4D3DEB784510}"/>
                  </a:ext>
                </a:extLst>
              </p:cNvPr>
              <p:cNvSpPr txBox="1">
                <a:spLocks noRot="1" noChangeAspect="1" noMove="1" noResize="1" noEditPoints="1" noAdjustHandles="1" noChangeArrowheads="1" noChangeShapeType="1" noTextEdit="1"/>
              </p:cNvSpPr>
              <p:nvPr/>
            </p:nvSpPr>
            <p:spPr>
              <a:xfrm>
                <a:off x="360000" y="5948210"/>
                <a:ext cx="2088233" cy="444060"/>
              </a:xfrm>
              <a:prstGeom prst="rect">
                <a:avLst/>
              </a:prstGeom>
              <a:blipFill>
                <a:blip r:embed="rId5"/>
                <a:stretch>
                  <a:fillRect/>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9BE37E1C-2975-E5A0-B9E2-E8F0E2CA0142}"/>
              </a:ext>
            </a:extLst>
          </p:cNvPr>
          <p:cNvSpPr/>
          <p:nvPr/>
        </p:nvSpPr>
        <p:spPr>
          <a:xfrm>
            <a:off x="8040009" y="1282707"/>
            <a:ext cx="2960974" cy="1035533"/>
          </a:xfrm>
          <a:prstGeom prst="wedgeRoundRectCallout">
            <a:avLst>
              <a:gd name="adj1" fmla="val -79346"/>
              <a:gd name="adj2" fmla="val 6250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4138">
              <a:lnSpc>
                <a:spcPct val="150000"/>
              </a:lnSpc>
            </a:pPr>
            <a:r>
              <a:rPr lang="en-AU" sz="2000" dirty="0"/>
              <a:t>Why do we need the zero pairs?</a:t>
            </a:r>
          </a:p>
        </p:txBody>
      </p:sp>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F577AF4F-2715-8C18-D8E8-198ED198E9A2}"/>
                  </a:ext>
                </a:extLst>
              </p:cNvPr>
              <p:cNvSpPr/>
              <p:nvPr/>
            </p:nvSpPr>
            <p:spPr>
              <a:xfrm>
                <a:off x="8040009" y="2419096"/>
                <a:ext cx="2960974" cy="1035533"/>
              </a:xfrm>
              <a:prstGeom prst="wedgeRoundRectCallout">
                <a:avLst>
                  <a:gd name="adj1" fmla="val -77720"/>
                  <a:gd name="adj2" fmla="val -2115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4138">
                  <a:lnSpc>
                    <a:spcPct val="150000"/>
                  </a:lnSpc>
                </a:pPr>
                <a:r>
                  <a:rPr lang="en-AU" sz="2000" dirty="0"/>
                  <a:t>Where is the </a:t>
                </a:r>
                <a14:m>
                  <m:oMath xmlns:m="http://schemas.openxmlformats.org/officeDocument/2006/math">
                    <m:r>
                      <a:rPr lang="en-AU" sz="2000" b="0" i="1" smtClean="0">
                        <a:latin typeface="Cambria Math" panose="02040503050406030204" pitchFamily="18" charset="0"/>
                      </a:rPr>
                      <m:t>(−2)</m:t>
                    </m:r>
                  </m:oMath>
                </a14:m>
                <a:r>
                  <a:rPr lang="en-AU" sz="2000" dirty="0"/>
                  <a:t> used? </a:t>
                </a:r>
              </a:p>
            </p:txBody>
          </p:sp>
        </mc:Choice>
        <mc:Fallback xmlns="">
          <p:sp>
            <p:nvSpPr>
              <p:cNvPr id="20" name="Speech Bubble: Rectangle with Corners Rounded 19">
                <a:extLst>
                  <a:ext uri="{FF2B5EF4-FFF2-40B4-BE49-F238E27FC236}">
                    <a16:creationId xmlns:a16="http://schemas.microsoft.com/office/drawing/2014/main" id="{F577AF4F-2715-8C18-D8E8-198ED198E9A2}"/>
                  </a:ext>
                </a:extLst>
              </p:cNvPr>
              <p:cNvSpPr>
                <a:spLocks noRot="1" noChangeAspect="1" noMove="1" noResize="1" noEditPoints="1" noAdjustHandles="1" noChangeArrowheads="1" noChangeShapeType="1" noTextEdit="1"/>
              </p:cNvSpPr>
              <p:nvPr/>
            </p:nvSpPr>
            <p:spPr>
              <a:xfrm>
                <a:off x="8040009" y="2419096"/>
                <a:ext cx="2960974" cy="1035533"/>
              </a:xfrm>
              <a:prstGeom prst="wedgeRoundRectCallout">
                <a:avLst>
                  <a:gd name="adj1" fmla="val -77720"/>
                  <a:gd name="adj2" fmla="val -21155"/>
                  <a:gd name="adj3" fmla="val 16667"/>
                </a:avLst>
              </a:prstGeom>
              <a:blipFill>
                <a:blip r:embed="rId6"/>
                <a:stretch>
                  <a:fillRect b="-52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238C6E91-F171-AF7E-AF3D-3E0A8B587B48}"/>
                  </a:ext>
                </a:extLst>
              </p:cNvPr>
              <p:cNvSpPr/>
              <p:nvPr/>
            </p:nvSpPr>
            <p:spPr>
              <a:xfrm>
                <a:off x="8040008" y="3752277"/>
                <a:ext cx="2960974" cy="976656"/>
              </a:xfrm>
              <a:prstGeom prst="wedgeRoundRectCallout">
                <a:avLst>
                  <a:gd name="adj1" fmla="val -76095"/>
                  <a:gd name="adj2" fmla="val 2307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4138">
                  <a:lnSpc>
                    <a:spcPct val="150000"/>
                  </a:lnSpc>
                </a:pPr>
                <a:r>
                  <a:rPr lang="en-AU" sz="2000" dirty="0"/>
                  <a:t>Where is the </a:t>
                </a:r>
                <a14:m>
                  <m:oMath xmlns:m="http://schemas.openxmlformats.org/officeDocument/2006/math">
                    <m:r>
                      <a:rPr lang="en-AU" sz="2000" b="0" i="1" smtClean="0">
                        <a:latin typeface="Cambria Math" panose="02040503050406030204" pitchFamily="18" charset="0"/>
                      </a:rPr>
                      <m:t>(−3)</m:t>
                    </m:r>
                  </m:oMath>
                </a14:m>
                <a:r>
                  <a:rPr lang="en-AU" sz="2000" dirty="0"/>
                  <a:t> used?</a:t>
                </a:r>
              </a:p>
            </p:txBody>
          </p:sp>
        </mc:Choice>
        <mc:Fallback xmlns="">
          <p:sp>
            <p:nvSpPr>
              <p:cNvPr id="18" name="Speech Bubble: Rectangle with Corners Rounded 17">
                <a:extLst>
                  <a:ext uri="{FF2B5EF4-FFF2-40B4-BE49-F238E27FC236}">
                    <a16:creationId xmlns:a16="http://schemas.microsoft.com/office/drawing/2014/main" id="{238C6E91-F171-AF7E-AF3D-3E0A8B587B48}"/>
                  </a:ext>
                </a:extLst>
              </p:cNvPr>
              <p:cNvSpPr>
                <a:spLocks noRot="1" noChangeAspect="1" noMove="1" noResize="1" noEditPoints="1" noAdjustHandles="1" noChangeArrowheads="1" noChangeShapeType="1" noTextEdit="1"/>
              </p:cNvSpPr>
              <p:nvPr/>
            </p:nvSpPr>
            <p:spPr>
              <a:xfrm>
                <a:off x="8040008" y="3752277"/>
                <a:ext cx="2960974" cy="976656"/>
              </a:xfrm>
              <a:prstGeom prst="wedgeRoundRectCallout">
                <a:avLst>
                  <a:gd name="adj1" fmla="val -76095"/>
                  <a:gd name="adj2" fmla="val 23079"/>
                  <a:gd name="adj3" fmla="val 16667"/>
                </a:avLst>
              </a:prstGeom>
              <a:blipFill>
                <a:blip r:embed="rId7"/>
                <a:stretch>
                  <a:fillRect b="-864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B95C499-669E-2331-160C-D7FA88D1F05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47899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question 3</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1803097" cy="444060"/>
              </a:xfrm>
            </p:spPr>
            <p:txBody>
              <a:body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360000" y="1620000"/>
                <a:ext cx="1803097" cy="444060"/>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5B3B4F9-C61B-2EA0-49B1-514F85C5261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48188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solution 3</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ACC88E87-A6A9-1789-DFA5-7F6725A53115}"/>
                  </a:ext>
                </a:extLst>
              </p:cNvPr>
              <p:cNvSpPr>
                <a:spLocks noGrp="1"/>
              </p:cNvSpPr>
              <p:nvPr>
                <p:ph idx="1"/>
              </p:nvPr>
            </p:nvSpPr>
            <p:spPr>
              <a:xfrm>
                <a:off x="360000" y="1620000"/>
                <a:ext cx="2157058" cy="444060"/>
              </a:xfrm>
            </p:spPr>
            <p:txBody>
              <a:body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=9</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5" name="Content Placeholder 11">
                <a:extLst>
                  <a:ext uri="{FF2B5EF4-FFF2-40B4-BE49-F238E27FC236}">
                    <a16:creationId xmlns:a16="http://schemas.microsoft.com/office/drawing/2014/main" id="{ACC88E87-A6A9-1789-DFA5-7F6725A53115}"/>
                  </a:ext>
                </a:extLst>
              </p:cNvPr>
              <p:cNvSpPr>
                <a:spLocks noGrp="1" noRot="1" noChangeAspect="1" noMove="1" noResize="1" noEditPoints="1" noAdjustHandles="1" noChangeArrowheads="1" noChangeShapeType="1" noTextEdit="1"/>
              </p:cNvSpPr>
              <p:nvPr>
                <p:ph idx="1"/>
              </p:nvPr>
            </p:nvSpPr>
            <p:spPr>
              <a:xfrm>
                <a:off x="360000" y="1620000"/>
                <a:ext cx="2157058" cy="444060"/>
              </a:xfrm>
              <a:blipFill>
                <a:blip r:embed="rId4"/>
                <a:stretch>
                  <a:fillRect/>
                </a:stretch>
              </a:blipFill>
            </p:spPr>
            <p:txBody>
              <a:bodyPr/>
              <a:lstStyle/>
              <a:p>
                <a:r>
                  <a:rPr lang="en-AU">
                    <a:noFill/>
                  </a:rPr>
                  <a:t> </a:t>
                </a:r>
              </a:p>
            </p:txBody>
          </p:sp>
        </mc:Fallback>
      </mc:AlternateContent>
      <p:pic>
        <p:nvPicPr>
          <p:cNvPr id="3" name="Picture 2" descr="An image of a table with three rows, and two columns. The first row is labelled as &quot;step 1&quot;. It then shows 3 groups of six tiles, 3 black labelled with a number '1' and 3 red labelled with '-1' in each group. The second row is then titled as &quot;step 2&quot;. It then shows the same groups as before, but with the '-1' tiles all crossed out. The third row is titled &quot;Step 3&quot;. It has 3 groups of 3 black tiles, each labelled with a '1'. ">
            <a:extLst>
              <a:ext uri="{FF2B5EF4-FFF2-40B4-BE49-F238E27FC236}">
                <a16:creationId xmlns:a16="http://schemas.microsoft.com/office/drawing/2014/main" id="{B2D37134-BE67-D958-940E-BF43143A1E13}"/>
              </a:ext>
            </a:extLst>
          </p:cNvPr>
          <p:cNvPicPr>
            <a:picLocks noChangeAspect="1"/>
          </p:cNvPicPr>
          <p:nvPr/>
        </p:nvPicPr>
        <p:blipFill>
          <a:blip r:embed="rId5"/>
          <a:stretch>
            <a:fillRect/>
          </a:stretch>
        </p:blipFill>
        <p:spPr>
          <a:xfrm>
            <a:off x="360000" y="2391525"/>
            <a:ext cx="8953500" cy="3000375"/>
          </a:xfrm>
          <a:prstGeom prst="rect">
            <a:avLst/>
          </a:prstGeom>
        </p:spPr>
      </p:pic>
      <p:sp>
        <p:nvSpPr>
          <p:cNvPr id="2" name="Slide Number Placeholder 1">
            <a:extLst>
              <a:ext uri="{FF2B5EF4-FFF2-40B4-BE49-F238E27FC236}">
                <a16:creationId xmlns:a16="http://schemas.microsoft.com/office/drawing/2014/main" id="{793830D4-0B30-35DD-0597-A67CC301007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79272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Adding and subtracting integers – part 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Open middle problem</a:t>
            </a:r>
          </a:p>
        </p:txBody>
      </p:sp>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10652129" cy="680748"/>
          </a:xfrm>
        </p:spPr>
        <p:txBody>
          <a:bodyPr/>
          <a:lstStyle/>
          <a:p>
            <a:pPr>
              <a:lnSpc>
                <a:spcPct val="150000"/>
              </a:lnSpc>
            </a:pPr>
            <a:r>
              <a:rPr lang="en-AU" sz="1800" dirty="0"/>
              <a:t>Use the integers -9 to 9 at most once to fill the empty boxes to create the largest possible answer.</a:t>
            </a:r>
          </a:p>
          <a:p>
            <a:pPr marL="457200" indent="-457200">
              <a:lnSpc>
                <a:spcPct val="150000"/>
              </a:lnSpc>
              <a:buAutoNum type="arabicPeriod"/>
            </a:pPr>
            <a:endParaRPr lang="en-AU" sz="1800" dirty="0"/>
          </a:p>
        </p:txBody>
      </p:sp>
      <p:pic>
        <p:nvPicPr>
          <p:cNvPr id="4" name="Picture 3" descr="This is an image of three empty boxes, multiplied together to get a result. ">
            <a:extLst>
              <a:ext uri="{FF2B5EF4-FFF2-40B4-BE49-F238E27FC236}">
                <a16:creationId xmlns:a16="http://schemas.microsoft.com/office/drawing/2014/main" id="{1352B017-4BA2-2708-4EED-D1B596D1D561}"/>
              </a:ext>
            </a:extLst>
          </p:cNvPr>
          <p:cNvPicPr>
            <a:picLocks noChangeAspect="1"/>
          </p:cNvPicPr>
          <p:nvPr/>
        </p:nvPicPr>
        <p:blipFill rotWithShape="1">
          <a:blip r:embed="rId3"/>
          <a:srcRect r="19305"/>
          <a:stretch/>
        </p:blipFill>
        <p:spPr bwMode="auto">
          <a:xfrm>
            <a:off x="941627" y="2427390"/>
            <a:ext cx="8310657" cy="2997269"/>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2B0FF3C2-D04A-F7B1-01C8-F7C6320EC10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348436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Adding and subtracting integers – part 2</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Open middle problem – solution</a:t>
            </a:r>
          </a:p>
        </p:txBody>
      </p:sp>
      <p:pic>
        <p:nvPicPr>
          <p:cNvPr id="7" name="Picture 6" descr="This is an image of three boxes, multiplied together to get a result. The three boxes have been filled with the integers 9, -9 and -8 to obtain a result in a fourth box of 748. ">
            <a:extLst>
              <a:ext uri="{FF2B5EF4-FFF2-40B4-BE49-F238E27FC236}">
                <a16:creationId xmlns:a16="http://schemas.microsoft.com/office/drawing/2014/main" id="{CC2D85DB-B4E6-83C3-2E1B-B71773FE7F24}"/>
              </a:ext>
            </a:extLst>
          </p:cNvPr>
          <p:cNvPicPr>
            <a:picLocks noChangeAspect="1"/>
          </p:cNvPicPr>
          <p:nvPr/>
        </p:nvPicPr>
        <p:blipFill>
          <a:blip r:embed="rId3"/>
          <a:stretch>
            <a:fillRect/>
          </a:stretch>
        </p:blipFill>
        <p:spPr>
          <a:xfrm>
            <a:off x="941627" y="2427390"/>
            <a:ext cx="10308746" cy="2965691"/>
          </a:xfrm>
          <a:prstGeom prst="rect">
            <a:avLst/>
          </a:prstGeom>
        </p:spPr>
      </p:pic>
      <p:sp>
        <p:nvSpPr>
          <p:cNvPr id="2" name="Slide Number Placeholder 1">
            <a:extLst>
              <a:ext uri="{FF2B5EF4-FFF2-40B4-BE49-F238E27FC236}">
                <a16:creationId xmlns:a16="http://schemas.microsoft.com/office/drawing/2014/main" id="{88462933-6372-5D10-007A-EE6314272DC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87857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Rolling a dice and drawing a card</a:t>
            </a:r>
          </a:p>
        </p:txBody>
      </p:sp>
      <p:grpSp>
        <p:nvGrpSpPr>
          <p:cNvPr id="6" name="Group 5" descr="An image of a dice showing the number 3 on the upper face and a playing card showing the five of hearts. ">
            <a:extLst>
              <a:ext uri="{FF2B5EF4-FFF2-40B4-BE49-F238E27FC236}">
                <a16:creationId xmlns:a16="http://schemas.microsoft.com/office/drawing/2014/main" id="{5E494262-1A4E-E9B0-4619-FB1B498D9B76}"/>
              </a:ext>
            </a:extLst>
          </p:cNvPr>
          <p:cNvGrpSpPr/>
          <p:nvPr/>
        </p:nvGrpSpPr>
        <p:grpSpPr>
          <a:xfrm>
            <a:off x="360000" y="2102100"/>
            <a:ext cx="5489823" cy="3544135"/>
            <a:chOff x="360000" y="1572711"/>
            <a:chExt cx="5489823" cy="3544135"/>
          </a:xfrm>
        </p:grpSpPr>
        <p:pic>
          <p:nvPicPr>
            <p:cNvPr id="7" name="Picture 6">
              <a:extLst>
                <a:ext uri="{FF2B5EF4-FFF2-40B4-BE49-F238E27FC236}">
                  <a16:creationId xmlns:a16="http://schemas.microsoft.com/office/drawing/2014/main" id="{7C9AE593-CA06-90F8-552E-08623CF7E098}"/>
                </a:ext>
              </a:extLst>
            </p:cNvPr>
            <p:cNvPicPr>
              <a:picLocks noChangeAspect="1"/>
            </p:cNvPicPr>
            <p:nvPr/>
          </p:nvPicPr>
          <p:blipFill rotWithShape="1">
            <a:blip r:embed="rId3"/>
            <a:srcRect l="45622"/>
            <a:stretch/>
          </p:blipFill>
          <p:spPr>
            <a:xfrm>
              <a:off x="2892353" y="1572711"/>
              <a:ext cx="2957470" cy="3544135"/>
            </a:xfrm>
            <a:prstGeom prst="rect">
              <a:avLst/>
            </a:prstGeom>
          </p:spPr>
        </p:pic>
        <p:pic>
          <p:nvPicPr>
            <p:cNvPr id="8" name="Picture 7" descr="An image of a dice showing the number 3 on the upper face and a playing card showing the five of hearts. ">
              <a:extLst>
                <a:ext uri="{FF2B5EF4-FFF2-40B4-BE49-F238E27FC236}">
                  <a16:creationId xmlns:a16="http://schemas.microsoft.com/office/drawing/2014/main" id="{BAE2443C-7EF6-04D9-B2A5-24BBC3E8DB53}"/>
                </a:ext>
              </a:extLst>
            </p:cNvPr>
            <p:cNvPicPr>
              <a:picLocks noChangeAspect="1"/>
            </p:cNvPicPr>
            <p:nvPr/>
          </p:nvPicPr>
          <p:blipFill rotWithShape="1">
            <a:blip r:embed="rId3"/>
            <a:srcRect t="29066" r="53439"/>
            <a:stretch/>
          </p:blipFill>
          <p:spPr>
            <a:xfrm>
              <a:off x="360000" y="1572711"/>
              <a:ext cx="2532353" cy="2514014"/>
            </a:xfrm>
            <a:prstGeom prst="rect">
              <a:avLst/>
            </a:prstGeom>
          </p:spPr>
        </p:pic>
      </p:grpSp>
      <p:sp>
        <p:nvSpPr>
          <p:cNvPr id="9" name="Speech Bubble: Rectangle with Corners Rounded 8">
            <a:extLst>
              <a:ext uri="{FF2B5EF4-FFF2-40B4-BE49-F238E27FC236}">
                <a16:creationId xmlns:a16="http://schemas.microsoft.com/office/drawing/2014/main" id="{A37555B6-284E-F038-6B7E-0D43D80FBD27}"/>
              </a:ext>
            </a:extLst>
          </p:cNvPr>
          <p:cNvSpPr/>
          <p:nvPr/>
        </p:nvSpPr>
        <p:spPr>
          <a:xfrm>
            <a:off x="6866301" y="2102100"/>
            <a:ext cx="3252898" cy="1238467"/>
          </a:xfrm>
          <a:prstGeom prst="wedgeRoundRectCallout">
            <a:avLst>
              <a:gd name="adj1" fmla="val -57210"/>
              <a:gd name="adj2" fmla="val -2219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60363">
              <a:lnSpc>
                <a:spcPct val="150000"/>
              </a:lnSpc>
            </a:pPr>
            <a:r>
              <a:rPr lang="en-AU" sz="2000" dirty="0"/>
              <a:t>This means 3 x 5 or 3 groups of 5. </a:t>
            </a:r>
          </a:p>
        </p:txBody>
      </p:sp>
      <p:sp>
        <p:nvSpPr>
          <p:cNvPr id="5" name="Slide Number Placeholder 4">
            <a:extLst>
              <a:ext uri="{FF2B5EF4-FFF2-40B4-BE49-F238E27FC236}">
                <a16:creationId xmlns:a16="http://schemas.microsoft.com/office/drawing/2014/main" id="{9C17998A-9990-207F-7BFC-CDC39FCB29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205951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Rolling a dice and drawing a card – result</a:t>
            </a:r>
          </a:p>
        </p:txBody>
      </p:sp>
      <p:grpSp>
        <p:nvGrpSpPr>
          <p:cNvPr id="2" name="Group 1" descr="An image of a dice showing the number 3 on the upper face and a playing card showing the five of hearts. ">
            <a:extLst>
              <a:ext uri="{FF2B5EF4-FFF2-40B4-BE49-F238E27FC236}">
                <a16:creationId xmlns:a16="http://schemas.microsoft.com/office/drawing/2014/main" id="{3BD179BB-E7D1-A850-82F8-00CB091A8C22}"/>
              </a:ext>
            </a:extLst>
          </p:cNvPr>
          <p:cNvGrpSpPr/>
          <p:nvPr/>
        </p:nvGrpSpPr>
        <p:grpSpPr>
          <a:xfrm>
            <a:off x="360000" y="2102100"/>
            <a:ext cx="5489823" cy="3544135"/>
            <a:chOff x="360000" y="1572711"/>
            <a:chExt cx="5489823" cy="3544135"/>
          </a:xfrm>
        </p:grpSpPr>
        <p:pic>
          <p:nvPicPr>
            <p:cNvPr id="6" name="Picture 5">
              <a:extLst>
                <a:ext uri="{FF2B5EF4-FFF2-40B4-BE49-F238E27FC236}">
                  <a16:creationId xmlns:a16="http://schemas.microsoft.com/office/drawing/2014/main" id="{10936C29-9E9F-8F6A-3B46-36660D02B659}"/>
                </a:ext>
              </a:extLst>
            </p:cNvPr>
            <p:cNvPicPr>
              <a:picLocks noChangeAspect="1"/>
            </p:cNvPicPr>
            <p:nvPr/>
          </p:nvPicPr>
          <p:blipFill rotWithShape="1">
            <a:blip r:embed="rId3"/>
            <a:srcRect l="45622"/>
            <a:stretch/>
          </p:blipFill>
          <p:spPr>
            <a:xfrm>
              <a:off x="2892353" y="1572711"/>
              <a:ext cx="2957470" cy="3544135"/>
            </a:xfrm>
            <a:prstGeom prst="rect">
              <a:avLst/>
            </a:prstGeom>
          </p:spPr>
        </p:pic>
        <p:pic>
          <p:nvPicPr>
            <p:cNvPr id="7" name="Picture 6" descr="An image of a dice showing the number 3 on the upper face and a playing card showing the five of hearts. ">
              <a:extLst>
                <a:ext uri="{FF2B5EF4-FFF2-40B4-BE49-F238E27FC236}">
                  <a16:creationId xmlns:a16="http://schemas.microsoft.com/office/drawing/2014/main" id="{0FE85584-90BC-E263-D66C-AFB682A54DC3}"/>
                </a:ext>
              </a:extLst>
            </p:cNvPr>
            <p:cNvPicPr>
              <a:picLocks noChangeAspect="1"/>
            </p:cNvPicPr>
            <p:nvPr/>
          </p:nvPicPr>
          <p:blipFill rotWithShape="1">
            <a:blip r:embed="rId3"/>
            <a:srcRect t="29066" r="53439"/>
            <a:stretch/>
          </p:blipFill>
          <p:spPr>
            <a:xfrm>
              <a:off x="360000" y="1572711"/>
              <a:ext cx="2532353" cy="2514014"/>
            </a:xfrm>
            <a:prstGeom prst="rect">
              <a:avLst/>
            </a:prstGeom>
          </p:spPr>
        </p:pic>
      </p:grpSp>
      <p:sp>
        <p:nvSpPr>
          <p:cNvPr id="3" name="Speech Bubble: Rectangle with Corners Rounded 2">
            <a:extLst>
              <a:ext uri="{FF2B5EF4-FFF2-40B4-BE49-F238E27FC236}">
                <a16:creationId xmlns:a16="http://schemas.microsoft.com/office/drawing/2014/main" id="{89D14AEB-5DBA-9791-7AA2-DF9204A51862}"/>
              </a:ext>
            </a:extLst>
          </p:cNvPr>
          <p:cNvSpPr/>
          <p:nvPr/>
        </p:nvSpPr>
        <p:spPr>
          <a:xfrm>
            <a:off x="6866299" y="2102100"/>
            <a:ext cx="3685395" cy="1447216"/>
          </a:xfrm>
          <a:prstGeom prst="wedgeRoundRectCallout">
            <a:avLst>
              <a:gd name="adj1" fmla="val -20832"/>
              <a:gd name="adj2" fmla="val 7342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4138">
              <a:lnSpc>
                <a:spcPct val="150000"/>
              </a:lnSpc>
            </a:pPr>
            <a:r>
              <a:rPr lang="en-AU" sz="2000" dirty="0"/>
              <a:t>3 groups of 5 would look like this with counters.</a:t>
            </a:r>
          </a:p>
        </p:txBody>
      </p:sp>
      <p:pic>
        <p:nvPicPr>
          <p:cNvPr id="5" name="Picture 4" descr="An image from desmos, showing three green circles in a horizontal line. Inside each circle are five black dots, each showing a white number 1. ">
            <a:extLst>
              <a:ext uri="{FF2B5EF4-FFF2-40B4-BE49-F238E27FC236}">
                <a16:creationId xmlns:a16="http://schemas.microsoft.com/office/drawing/2014/main" id="{1D87A6AB-5E44-49A2-F793-90139E161D20}"/>
              </a:ext>
            </a:extLst>
          </p:cNvPr>
          <p:cNvPicPr>
            <a:picLocks noChangeAspect="1"/>
          </p:cNvPicPr>
          <p:nvPr/>
        </p:nvPicPr>
        <p:blipFill>
          <a:blip r:embed="rId4"/>
          <a:stretch>
            <a:fillRect/>
          </a:stretch>
        </p:blipFill>
        <p:spPr>
          <a:xfrm>
            <a:off x="6866300" y="4007300"/>
            <a:ext cx="4965700" cy="1638935"/>
          </a:xfrm>
          <a:prstGeom prst="rect">
            <a:avLst/>
          </a:prstGeom>
        </p:spPr>
      </p:pic>
      <p:sp>
        <p:nvSpPr>
          <p:cNvPr id="8" name="Slide Number Placeholder 7">
            <a:extLst>
              <a:ext uri="{FF2B5EF4-FFF2-40B4-BE49-F238E27FC236}">
                <a16:creationId xmlns:a16="http://schemas.microsoft.com/office/drawing/2014/main" id="{F44EE88A-D7A6-F17A-922C-DA808CFF0D1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70232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Drawing two cards – result</a:t>
            </a:r>
          </a:p>
        </p:txBody>
      </p:sp>
      <p:pic>
        <p:nvPicPr>
          <p:cNvPr id="4" name="Picture 3" descr="A table with two rows and two columns. The top left cell of the table is called 'Turn 1' and has two playing cards, the two of clubs and the three of clubs. The top right cell of the table is called 'Turn 2' and has two playing cards, the two of clubs and the three of hearts. The bottom left cell of the table is called 'Turn 3' and has two playing cards, the two of hearts and the three of hearts. The bottom right cell of the table is called 'Turn 4' and has two playing cards, the two of hearts and the three of clubs. ">
            <a:extLst>
              <a:ext uri="{FF2B5EF4-FFF2-40B4-BE49-F238E27FC236}">
                <a16:creationId xmlns:a16="http://schemas.microsoft.com/office/drawing/2014/main" id="{C59A3DE2-677B-83F1-C82A-82ED4B122EA7}"/>
              </a:ext>
            </a:extLst>
          </p:cNvPr>
          <p:cNvPicPr>
            <a:picLocks noChangeAspect="1"/>
          </p:cNvPicPr>
          <p:nvPr/>
        </p:nvPicPr>
        <p:blipFill>
          <a:blip r:embed="rId3"/>
          <a:stretch>
            <a:fillRect/>
          </a:stretch>
        </p:blipFill>
        <p:spPr>
          <a:xfrm>
            <a:off x="360000" y="1593332"/>
            <a:ext cx="5896421" cy="4904668"/>
          </a:xfrm>
          <a:prstGeom prst="rect">
            <a:avLst/>
          </a:prstGeom>
        </p:spPr>
      </p:pic>
      <p:sp>
        <p:nvSpPr>
          <p:cNvPr id="3" name="Speech Bubble: Rectangle with Corners Rounded 2">
            <a:extLst>
              <a:ext uri="{FF2B5EF4-FFF2-40B4-BE49-F238E27FC236}">
                <a16:creationId xmlns:a16="http://schemas.microsoft.com/office/drawing/2014/main" id="{89D14AEB-5DBA-9791-7AA2-DF9204A51862}"/>
              </a:ext>
            </a:extLst>
          </p:cNvPr>
          <p:cNvSpPr/>
          <p:nvPr/>
        </p:nvSpPr>
        <p:spPr>
          <a:xfrm>
            <a:off x="7187102" y="1593332"/>
            <a:ext cx="3252898" cy="1394824"/>
          </a:xfrm>
          <a:prstGeom prst="wedgeRoundRectCallout">
            <a:avLst>
              <a:gd name="adj1" fmla="val -57820"/>
              <a:gd name="adj2" fmla="val -2097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Each of these will either be 6 or (-6). </a:t>
            </a:r>
          </a:p>
        </p:txBody>
      </p:sp>
      <p:sp>
        <p:nvSpPr>
          <p:cNvPr id="2" name="Slide Number Placeholder 1">
            <a:extLst>
              <a:ext uri="{FF2B5EF4-FFF2-40B4-BE49-F238E27FC236}">
                <a16:creationId xmlns:a16="http://schemas.microsoft.com/office/drawing/2014/main" id="{A1755479-225F-24E7-09B9-16077C1666C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57517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Groups of negatives – example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214674"/>
                <a:ext cx="1803098" cy="444060"/>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360000" y="1214674"/>
                <a:ext cx="1803098" cy="444060"/>
              </a:xfrm>
              <a:blipFill>
                <a:blip r:embed="rId3"/>
                <a:stretch>
                  <a:fillRect/>
                </a:stretch>
              </a:blipFill>
            </p:spPr>
            <p:txBody>
              <a:bodyPr/>
              <a:lstStyle/>
              <a:p>
                <a:r>
                  <a:rPr lang="en-AU">
                    <a:noFill/>
                  </a:rPr>
                  <a:t> </a:t>
                </a:r>
              </a:p>
            </p:txBody>
          </p:sp>
        </mc:Fallback>
      </mc:AlternateContent>
      <p:pic>
        <p:nvPicPr>
          <p:cNvPr id="5" name="Picture 4" descr="An image of a table with two rows, and two columns. The first row is labelled as &quot;step 1&quot;. It then shows 5 groups of three red tiles, each labelled with a number '-1'. The second row is then titled as &quot;step 2&quot; It then shows five rows of three red tiles with '-1' on each tile. ">
            <a:extLst>
              <a:ext uri="{FF2B5EF4-FFF2-40B4-BE49-F238E27FC236}">
                <a16:creationId xmlns:a16="http://schemas.microsoft.com/office/drawing/2014/main" id="{ABE04CAA-6181-17CC-0A83-923C632CD0F8}"/>
              </a:ext>
            </a:extLst>
          </p:cNvPr>
          <p:cNvPicPr>
            <a:picLocks noChangeAspect="1"/>
          </p:cNvPicPr>
          <p:nvPr/>
        </p:nvPicPr>
        <p:blipFill>
          <a:blip r:embed="rId4"/>
          <a:stretch>
            <a:fillRect/>
          </a:stretch>
        </p:blipFill>
        <p:spPr>
          <a:xfrm>
            <a:off x="360000" y="1887532"/>
            <a:ext cx="6493562" cy="3955610"/>
          </a:xfrm>
          <a:prstGeom prst="rect">
            <a:avLst/>
          </a:prstGeom>
        </p:spPr>
      </p:pic>
      <mc:AlternateContent xmlns:mc="http://schemas.openxmlformats.org/markup-compatibility/2006" xmlns:a14="http://schemas.microsoft.com/office/drawing/2010/main">
        <mc:Choice Requires="a14">
          <p:sp>
            <p:nvSpPr>
              <p:cNvPr id="20" name="Content Placeholder 11">
                <a:extLst>
                  <a:ext uri="{FF2B5EF4-FFF2-40B4-BE49-F238E27FC236}">
                    <a16:creationId xmlns:a16="http://schemas.microsoft.com/office/drawing/2014/main" id="{88EE6A88-B3E2-E27A-03E0-1B4358DCF6EB}"/>
                  </a:ext>
                </a:extLst>
              </p:cNvPr>
              <p:cNvSpPr txBox="1">
                <a:spLocks/>
              </p:cNvSpPr>
              <p:nvPr/>
            </p:nvSpPr>
            <p:spPr>
              <a:xfrm>
                <a:off x="360000" y="6071940"/>
                <a:ext cx="2560181"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=(−15)</m:t>
                      </m:r>
                    </m:oMath>
                  </m:oMathPara>
                </a14:m>
                <a:endParaRPr lang="en-AU" dirty="0"/>
              </a:p>
            </p:txBody>
          </p:sp>
        </mc:Choice>
        <mc:Fallback xmlns="">
          <p:sp>
            <p:nvSpPr>
              <p:cNvPr id="20" name="Content Placeholder 11">
                <a:extLst>
                  <a:ext uri="{FF2B5EF4-FFF2-40B4-BE49-F238E27FC236}">
                    <a16:creationId xmlns:a16="http://schemas.microsoft.com/office/drawing/2014/main" id="{88EE6A88-B3E2-E27A-03E0-1B4358DCF6EB}"/>
                  </a:ext>
                </a:extLst>
              </p:cNvPr>
              <p:cNvSpPr txBox="1">
                <a:spLocks noRot="1" noChangeAspect="1" noMove="1" noResize="1" noEditPoints="1" noAdjustHandles="1" noChangeArrowheads="1" noChangeShapeType="1" noTextEdit="1"/>
              </p:cNvSpPr>
              <p:nvPr/>
            </p:nvSpPr>
            <p:spPr>
              <a:xfrm>
                <a:off x="360000" y="6071940"/>
                <a:ext cx="2560181" cy="44406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86B8405-059F-41CB-5C65-19808463212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277902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Groups of negatives – prompts</a:t>
            </a:r>
          </a:p>
        </p:txBody>
      </p:sp>
      <mc:AlternateContent xmlns:mc="http://schemas.openxmlformats.org/markup-compatibility/2006" xmlns:a14="http://schemas.microsoft.com/office/drawing/2010/main">
        <mc:Choice Requires="a14">
          <p:sp>
            <p:nvSpPr>
              <p:cNvPr id="8" name="Content Placeholder 11">
                <a:extLst>
                  <a:ext uri="{FF2B5EF4-FFF2-40B4-BE49-F238E27FC236}">
                    <a16:creationId xmlns:a16="http://schemas.microsoft.com/office/drawing/2014/main" id="{866262BF-8F8E-6C8F-C9F9-A9F91C0DEAB8}"/>
                  </a:ext>
                </a:extLst>
              </p:cNvPr>
              <p:cNvSpPr>
                <a:spLocks noGrp="1"/>
              </p:cNvSpPr>
              <p:nvPr>
                <p:ph idx="1"/>
              </p:nvPr>
            </p:nvSpPr>
            <p:spPr>
              <a:xfrm>
                <a:off x="360000" y="1214674"/>
                <a:ext cx="1803098" cy="444060"/>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8" name="Content Placeholder 11">
                <a:extLst>
                  <a:ext uri="{FF2B5EF4-FFF2-40B4-BE49-F238E27FC236}">
                    <a16:creationId xmlns:a16="http://schemas.microsoft.com/office/drawing/2014/main" id="{866262BF-8F8E-6C8F-C9F9-A9F91C0DEAB8}"/>
                  </a:ext>
                </a:extLst>
              </p:cNvPr>
              <p:cNvSpPr>
                <a:spLocks noGrp="1" noRot="1" noChangeAspect="1" noMove="1" noResize="1" noEditPoints="1" noAdjustHandles="1" noChangeArrowheads="1" noChangeShapeType="1" noTextEdit="1"/>
              </p:cNvSpPr>
              <p:nvPr>
                <p:ph idx="1"/>
              </p:nvPr>
            </p:nvSpPr>
            <p:spPr>
              <a:xfrm>
                <a:off x="360000" y="1214674"/>
                <a:ext cx="1803098" cy="444060"/>
              </a:xfrm>
              <a:blipFill>
                <a:blip r:embed="rId3"/>
                <a:stretch>
                  <a:fillRect/>
                </a:stretch>
              </a:blipFill>
            </p:spPr>
            <p:txBody>
              <a:bodyPr/>
              <a:lstStyle/>
              <a:p>
                <a:r>
                  <a:rPr lang="en-AU">
                    <a:noFill/>
                  </a:rPr>
                  <a:t> </a:t>
                </a:r>
              </a:p>
            </p:txBody>
          </p:sp>
        </mc:Fallback>
      </mc:AlternateContent>
      <p:pic>
        <p:nvPicPr>
          <p:cNvPr id="10" name="Picture 9" descr="An image of a table with two rows, and two columns. The first row is labelled as &quot;step 1&quot;. It then shows 5 groups of three red tiles, each labelled with a number '-1'. The second row is then titled as &quot;step 2&quot; It then shows five rows of three red tiles with '-1' on each tile. ">
            <a:extLst>
              <a:ext uri="{FF2B5EF4-FFF2-40B4-BE49-F238E27FC236}">
                <a16:creationId xmlns:a16="http://schemas.microsoft.com/office/drawing/2014/main" id="{2100DA6B-213B-55A0-31B8-9CBE6A253F97}"/>
              </a:ext>
            </a:extLst>
          </p:cNvPr>
          <p:cNvPicPr>
            <a:picLocks noChangeAspect="1"/>
          </p:cNvPicPr>
          <p:nvPr/>
        </p:nvPicPr>
        <p:blipFill>
          <a:blip r:embed="rId4"/>
          <a:stretch>
            <a:fillRect/>
          </a:stretch>
        </p:blipFill>
        <p:spPr>
          <a:xfrm>
            <a:off x="360000" y="1887532"/>
            <a:ext cx="6493562" cy="3955610"/>
          </a:xfrm>
          <a:prstGeom prst="rect">
            <a:avLst/>
          </a:prstGeom>
        </p:spPr>
      </p:pic>
      <mc:AlternateContent xmlns:mc="http://schemas.openxmlformats.org/markup-compatibility/2006" xmlns:a14="http://schemas.microsoft.com/office/drawing/2010/main">
        <mc:Choice Requires="a14">
          <p:sp>
            <p:nvSpPr>
              <p:cNvPr id="9" name="Content Placeholder 11">
                <a:extLst>
                  <a:ext uri="{FF2B5EF4-FFF2-40B4-BE49-F238E27FC236}">
                    <a16:creationId xmlns:a16="http://schemas.microsoft.com/office/drawing/2014/main" id="{59129442-6B25-372F-2BB3-48EF5FAA8D7E}"/>
                  </a:ext>
                </a:extLst>
              </p:cNvPr>
              <p:cNvSpPr txBox="1">
                <a:spLocks/>
              </p:cNvSpPr>
              <p:nvPr/>
            </p:nvSpPr>
            <p:spPr>
              <a:xfrm>
                <a:off x="360000" y="6071940"/>
                <a:ext cx="2560181"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=(−15)</m:t>
                      </m:r>
                    </m:oMath>
                  </m:oMathPara>
                </a14:m>
                <a:endParaRPr lang="en-AU" dirty="0"/>
              </a:p>
            </p:txBody>
          </p:sp>
        </mc:Choice>
        <mc:Fallback xmlns="">
          <p:sp>
            <p:nvSpPr>
              <p:cNvPr id="9" name="Content Placeholder 11">
                <a:extLst>
                  <a:ext uri="{FF2B5EF4-FFF2-40B4-BE49-F238E27FC236}">
                    <a16:creationId xmlns:a16="http://schemas.microsoft.com/office/drawing/2014/main" id="{59129442-6B25-372F-2BB3-48EF5FAA8D7E}"/>
                  </a:ext>
                </a:extLst>
              </p:cNvPr>
              <p:cNvSpPr txBox="1">
                <a:spLocks noRot="1" noChangeAspect="1" noMove="1" noResize="1" noEditPoints="1" noAdjustHandles="1" noChangeArrowheads="1" noChangeShapeType="1" noTextEdit="1"/>
              </p:cNvSpPr>
              <p:nvPr/>
            </p:nvSpPr>
            <p:spPr>
              <a:xfrm>
                <a:off x="360000" y="6071940"/>
                <a:ext cx="2560181" cy="444060"/>
              </a:xfrm>
              <a:prstGeom prst="rect">
                <a:avLst/>
              </a:prstGeom>
              <a:blipFill>
                <a:blip r:embed="rId5"/>
                <a:stretch>
                  <a:fillRect/>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9BE37E1C-2975-E5A0-B9E2-E8F0E2CA0142}"/>
              </a:ext>
            </a:extLst>
          </p:cNvPr>
          <p:cNvSpPr/>
          <p:nvPr/>
        </p:nvSpPr>
        <p:spPr>
          <a:xfrm>
            <a:off x="6955828" y="2064059"/>
            <a:ext cx="3498604" cy="1629635"/>
          </a:xfrm>
          <a:prstGeom prst="wedgeRoundRectCallout">
            <a:avLst>
              <a:gd name="adj1" fmla="val -62100"/>
              <a:gd name="adj2" fmla="val -2417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0975">
              <a:lnSpc>
                <a:spcPct val="150000"/>
              </a:lnSpc>
            </a:pPr>
            <a:r>
              <a:rPr lang="en-AU" sz="2000" dirty="0"/>
              <a:t>Is there another way to represent this multiplication?</a:t>
            </a:r>
          </a:p>
        </p:txBody>
      </p:sp>
      <p:sp>
        <p:nvSpPr>
          <p:cNvPr id="18" name="Speech Bubble: Rectangle with Corners Rounded 17">
            <a:extLst>
              <a:ext uri="{FF2B5EF4-FFF2-40B4-BE49-F238E27FC236}">
                <a16:creationId xmlns:a16="http://schemas.microsoft.com/office/drawing/2014/main" id="{238C6E91-F171-AF7E-AF3D-3E0A8B587B48}"/>
              </a:ext>
            </a:extLst>
          </p:cNvPr>
          <p:cNvSpPr/>
          <p:nvPr/>
        </p:nvSpPr>
        <p:spPr>
          <a:xfrm>
            <a:off x="6955828" y="4586625"/>
            <a:ext cx="3484172" cy="1271580"/>
          </a:xfrm>
          <a:prstGeom prst="wedgeRoundRectCallout">
            <a:avLst>
              <a:gd name="adj1" fmla="val -62029"/>
              <a:gd name="adj2" fmla="val -2151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What is the quickest way to count these tiles?</a:t>
            </a:r>
          </a:p>
        </p:txBody>
      </p:sp>
      <p:sp>
        <p:nvSpPr>
          <p:cNvPr id="2" name="Slide Number Placeholder 1">
            <a:extLst>
              <a:ext uri="{FF2B5EF4-FFF2-40B4-BE49-F238E27FC236}">
                <a16:creationId xmlns:a16="http://schemas.microsoft.com/office/drawing/2014/main" id="{F537DC7A-52D9-26F5-5590-25C0648BBF8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54013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1803097" cy="444060"/>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d>
                        <m:dPr>
                          <m:ctrlPr>
                            <a:rPr lang="en-AU" i="1" smtClean="0">
                              <a:latin typeface="Cambria Math" panose="02040503050406030204" pitchFamily="18" charset="0"/>
                            </a:rPr>
                          </m:ctrlPr>
                        </m:dPr>
                        <m:e>
                          <m:r>
                            <a:rPr lang="en-AU" b="0" i="1" smtClean="0">
                              <a:latin typeface="Cambria Math" panose="02040503050406030204" pitchFamily="18" charset="0"/>
                            </a:rPr>
                            <m:t>−6</m:t>
                          </m:r>
                        </m:e>
                      </m:d>
                      <m:r>
                        <a:rPr lang="en-AU" b="0" i="1" smtClean="0">
                          <a:latin typeface="Cambria Math" panose="02040503050406030204" pitchFamily="18" charset="0"/>
                        </a:rPr>
                        <m:t>=</m:t>
                      </m:r>
                    </m:oMath>
                  </m:oMathPara>
                </a14:m>
                <a:endParaRPr lang="en-AU" dirty="0"/>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360000" y="1620000"/>
                <a:ext cx="1803097" cy="444060"/>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F496F07-A50A-CCA2-5408-5451A21428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409533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D4CD9A3E-BB8B-C809-A839-9FFAD8521F94}"/>
                  </a:ext>
                </a:extLst>
              </p:cNvPr>
              <p:cNvSpPr>
                <a:spLocks noGrp="1"/>
              </p:cNvSpPr>
              <p:nvPr>
                <p:ph idx="1"/>
              </p:nvPr>
            </p:nvSpPr>
            <p:spPr>
              <a:xfrm>
                <a:off x="360000" y="1620000"/>
                <a:ext cx="2265213" cy="444060"/>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d>
                        <m:dPr>
                          <m:ctrlPr>
                            <a:rPr lang="en-AU" i="1" smtClean="0">
                              <a:latin typeface="Cambria Math" panose="02040503050406030204" pitchFamily="18" charset="0"/>
                            </a:rPr>
                          </m:ctrlPr>
                        </m:dPr>
                        <m:e>
                          <m:r>
                            <a:rPr lang="en-AU" b="0" i="1" smtClean="0">
                              <a:latin typeface="Cambria Math" panose="02040503050406030204" pitchFamily="18" charset="0"/>
                            </a:rPr>
                            <m:t>−6</m:t>
                          </m:r>
                        </m:e>
                      </m:d>
                      <m:r>
                        <a:rPr lang="en-AU" b="0" i="1" smtClean="0">
                          <a:latin typeface="Cambria Math" panose="02040503050406030204" pitchFamily="18" charset="0"/>
                        </a:rPr>
                        <m:t>=(−12)</m:t>
                      </m:r>
                    </m:oMath>
                  </m:oMathPara>
                </a14:m>
                <a:endParaRPr lang="en-AU" dirty="0"/>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5" name="Content Placeholder 11">
                <a:extLst>
                  <a:ext uri="{FF2B5EF4-FFF2-40B4-BE49-F238E27FC236}">
                    <a16:creationId xmlns:a16="http://schemas.microsoft.com/office/drawing/2014/main" id="{D4CD9A3E-BB8B-C809-A839-9FFAD8521F94}"/>
                  </a:ext>
                </a:extLst>
              </p:cNvPr>
              <p:cNvSpPr>
                <a:spLocks noGrp="1" noRot="1" noChangeAspect="1" noMove="1" noResize="1" noEditPoints="1" noAdjustHandles="1" noChangeArrowheads="1" noChangeShapeType="1" noTextEdit="1"/>
              </p:cNvSpPr>
              <p:nvPr>
                <p:ph idx="1"/>
              </p:nvPr>
            </p:nvSpPr>
            <p:spPr>
              <a:xfrm>
                <a:off x="360000" y="1620000"/>
                <a:ext cx="2265213" cy="444060"/>
              </a:xfrm>
              <a:blipFill>
                <a:blip r:embed="rId4"/>
                <a:stretch>
                  <a:fillRect/>
                </a:stretch>
              </a:blipFill>
            </p:spPr>
            <p:txBody>
              <a:bodyPr/>
              <a:lstStyle/>
              <a:p>
                <a:r>
                  <a:rPr lang="en-AU">
                    <a:noFill/>
                  </a:rPr>
                  <a:t> </a:t>
                </a:r>
              </a:p>
            </p:txBody>
          </p:sp>
        </mc:Fallback>
      </mc:AlternateContent>
      <p:pic>
        <p:nvPicPr>
          <p:cNvPr id="3" name="Picture 2" descr="An image of a table with two rows, and two columns. The first row is labelled as &quot;step 1&quot;. It then shows 2 groups of six red tiles, each labelled with a number '-1'. The second row is then titled as &quot;step 2.&quot; It then shows 2 rows of 6 red tiles with '-1' on each tile. ">
            <a:extLst>
              <a:ext uri="{FF2B5EF4-FFF2-40B4-BE49-F238E27FC236}">
                <a16:creationId xmlns:a16="http://schemas.microsoft.com/office/drawing/2014/main" id="{72D929AC-FECB-1D99-DB7C-308ADCCF4DF3}"/>
              </a:ext>
            </a:extLst>
          </p:cNvPr>
          <p:cNvPicPr>
            <a:picLocks noChangeAspect="1"/>
          </p:cNvPicPr>
          <p:nvPr/>
        </p:nvPicPr>
        <p:blipFill>
          <a:blip r:embed="rId5"/>
          <a:stretch>
            <a:fillRect/>
          </a:stretch>
        </p:blipFill>
        <p:spPr>
          <a:xfrm>
            <a:off x="360000" y="2064060"/>
            <a:ext cx="8924925" cy="3314700"/>
          </a:xfrm>
          <a:prstGeom prst="rect">
            <a:avLst/>
          </a:prstGeom>
        </p:spPr>
      </p:pic>
      <p:sp>
        <p:nvSpPr>
          <p:cNvPr id="2" name="Slide Number Placeholder 1">
            <a:extLst>
              <a:ext uri="{FF2B5EF4-FFF2-40B4-BE49-F238E27FC236}">
                <a16:creationId xmlns:a16="http://schemas.microsoft.com/office/drawing/2014/main" id="{86CDDDEC-2097-70C5-398D-BC0A6AB138C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3522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Negative groups – example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214248"/>
                <a:ext cx="2884645" cy="444060"/>
              </a:xfrm>
            </p:spPr>
            <p:txBody>
              <a:body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m:t>
                          </m:r>
                        </m:e>
                      </m:d>
                      <m:r>
                        <a:rPr lang="en-AU" b="0" i="1" smtClean="0">
                          <a:latin typeface="Cambria Math" panose="02040503050406030204" pitchFamily="18" charset="0"/>
                        </a:rPr>
                        <m:t>×3=</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360000" y="1214248"/>
                <a:ext cx="2884645" cy="444060"/>
              </a:xfrm>
              <a:blipFill>
                <a:blip r:embed="rId3"/>
                <a:stretch>
                  <a:fillRect/>
                </a:stretch>
              </a:blipFill>
            </p:spPr>
            <p:txBody>
              <a:bodyPr/>
              <a:lstStyle/>
              <a:p>
                <a:r>
                  <a:rPr lang="en-AU">
                    <a:noFill/>
                  </a:rPr>
                  <a:t> </a:t>
                </a:r>
              </a:p>
            </p:txBody>
          </p:sp>
        </mc:Fallback>
      </mc:AlternateContent>
      <p:pic>
        <p:nvPicPr>
          <p:cNvPr id="3" name="Picture 2" descr="An image of a table with three rows, and two columns. The first row is labelled as &quot;Step 1&quot;. It then shows 4 groups of six tiles, 3 black labelled with a number '1' and three red labelled with '-1' in each group. The second row is then titled as &quot;Step 2&quot;. It then shows the same groups as before, but with the '1' tiles all crossed out. The third row is titled &quot;Step 3&quot;. It has four groups of three red tiles, each labelled with a '-1'. ">
            <a:extLst>
              <a:ext uri="{FF2B5EF4-FFF2-40B4-BE49-F238E27FC236}">
                <a16:creationId xmlns:a16="http://schemas.microsoft.com/office/drawing/2014/main" id="{736C145F-D677-F555-C642-C07375C89F8F}"/>
              </a:ext>
            </a:extLst>
          </p:cNvPr>
          <p:cNvPicPr>
            <a:picLocks noChangeAspect="1"/>
          </p:cNvPicPr>
          <p:nvPr/>
        </p:nvPicPr>
        <p:blipFill>
          <a:blip r:embed="rId4"/>
          <a:stretch>
            <a:fillRect/>
          </a:stretch>
        </p:blipFill>
        <p:spPr>
          <a:xfrm>
            <a:off x="360000" y="1658308"/>
            <a:ext cx="4955632" cy="4309015"/>
          </a:xfrm>
          <a:prstGeom prst="rect">
            <a:avLst/>
          </a:prstGeom>
        </p:spPr>
      </p:pic>
      <mc:AlternateContent xmlns:mc="http://schemas.openxmlformats.org/markup-compatibility/2006" xmlns:a14="http://schemas.microsoft.com/office/drawing/2010/main">
        <mc:Choice Requires="a14">
          <p:sp>
            <p:nvSpPr>
              <p:cNvPr id="20" name="Content Placeholder 11">
                <a:extLst>
                  <a:ext uri="{FF2B5EF4-FFF2-40B4-BE49-F238E27FC236}">
                    <a16:creationId xmlns:a16="http://schemas.microsoft.com/office/drawing/2014/main" id="{88EE6A88-B3E2-E27A-03E0-1B4358DCF6EB}"/>
                  </a:ext>
                </a:extLst>
              </p:cNvPr>
              <p:cNvSpPr txBox="1">
                <a:spLocks/>
              </p:cNvSpPr>
              <p:nvPr/>
            </p:nvSpPr>
            <p:spPr>
              <a:xfrm>
                <a:off x="360000" y="6161940"/>
                <a:ext cx="2275046"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m:t>
                          </m:r>
                        </m:e>
                      </m:d>
                      <m:r>
                        <a:rPr lang="en-AU" b="0" i="1" smtClean="0">
                          <a:latin typeface="Cambria Math" panose="02040503050406030204" pitchFamily="18" charset="0"/>
                        </a:rPr>
                        <m:t>×3=(−12)</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20" name="Content Placeholder 11">
                <a:extLst>
                  <a:ext uri="{FF2B5EF4-FFF2-40B4-BE49-F238E27FC236}">
                    <a16:creationId xmlns:a16="http://schemas.microsoft.com/office/drawing/2014/main" id="{88EE6A88-B3E2-E27A-03E0-1B4358DCF6EB}"/>
                  </a:ext>
                </a:extLst>
              </p:cNvPr>
              <p:cNvSpPr txBox="1">
                <a:spLocks noRot="1" noChangeAspect="1" noMove="1" noResize="1" noEditPoints="1" noAdjustHandles="1" noChangeArrowheads="1" noChangeShapeType="1" noTextEdit="1"/>
              </p:cNvSpPr>
              <p:nvPr/>
            </p:nvSpPr>
            <p:spPr>
              <a:xfrm>
                <a:off x="360000" y="6161940"/>
                <a:ext cx="2275046" cy="44406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407C646-0706-A651-EFAD-DD206D19DEC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267165681"/>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725</Words>
  <Application>Microsoft Office PowerPoint</Application>
  <PresentationFormat>Widescreen</PresentationFormat>
  <Paragraphs>125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Public Sans Light</vt:lpstr>
      <vt:lpstr>Public Sans</vt:lpstr>
      <vt:lpstr>Times New Roman</vt:lpstr>
      <vt:lpstr>Cambria Math</vt:lpstr>
      <vt:lpstr>Arial</vt:lpstr>
      <vt:lpstr>NSWG Corporate</vt:lpstr>
      <vt:lpstr>Negative groups of negatives</vt:lpstr>
      <vt:lpstr>Rolling a dice and drawing a card</vt:lpstr>
      <vt:lpstr>Rolling a dice and drawing a card – result</vt:lpstr>
      <vt:lpstr>Drawing two cards – result</vt:lpstr>
      <vt:lpstr>Groups of negatives – example</vt:lpstr>
      <vt:lpstr>Groups of negatives – prompts</vt:lpstr>
      <vt:lpstr>Your turn – question 1</vt:lpstr>
      <vt:lpstr>Your turn – solution 1</vt:lpstr>
      <vt:lpstr>Negative groups – example</vt:lpstr>
      <vt:lpstr>Negative groups – prompts</vt:lpstr>
      <vt:lpstr>Your turn – question 2</vt:lpstr>
      <vt:lpstr>Your turn – solution 2</vt:lpstr>
      <vt:lpstr>Negative groups of negatives – example</vt:lpstr>
      <vt:lpstr>Negative groups of negatives – prompts</vt:lpstr>
      <vt:lpstr>Your turn – question 3</vt:lpstr>
      <vt:lpstr>Your turn – solution 3</vt:lpstr>
      <vt:lpstr>Adding and subtracting integers – part 1</vt:lpstr>
      <vt:lpstr>Adding and subtracting integers –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Negative groups of negatives</dc:title>
  <dc:creator>NSW Department of Education</dc:creator>
  <dcterms:created xsi:type="dcterms:W3CDTF">2023-09-01T05:43:50Z</dcterms:created>
  <dcterms:modified xsi:type="dcterms:W3CDTF">2023-09-01T05:44:18Z</dcterms:modified>
</cp:coreProperties>
</file>