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93" r:id="rId3"/>
    <p:sldId id="294" r:id="rId4"/>
    <p:sldId id="295" r:id="rId5"/>
    <p:sldId id="296" r:id="rId6"/>
    <p:sldId id="286" r:id="rId7"/>
    <p:sldId id="300" r:id="rId8"/>
    <p:sldId id="338" r:id="rId9"/>
    <p:sldId id="303" r:id="rId10"/>
    <p:sldId id="305" r:id="rId11"/>
    <p:sldId id="331" r:id="rId12"/>
    <p:sldId id="339" r:id="rId13"/>
    <p:sldId id="310" r:id="rId14"/>
    <p:sldId id="311" r:id="rId15"/>
    <p:sldId id="333" r:id="rId16"/>
    <p:sldId id="340" r:id="rId17"/>
    <p:sldId id="336" r:id="rId18"/>
    <p:sldId id="337" r:id="rId19"/>
    <p:sldId id="292" r:id="rId20"/>
  </p:sldIdLst>
  <p:sldSz cx="12192000" cy="6858000"/>
  <p:notesSz cx="6858000" cy="9144000"/>
  <p:embeddedFontLst>
    <p:embeddedFont>
      <p:font typeface="Cambria Math" panose="02040503050406030204" pitchFamily="18" charset="0"/>
      <p:regular r:id="rId23"/>
    </p:embeddedFont>
    <p:embeddedFont>
      <p:font typeface="Public Sans" panose="020B0604020202020204" charset="0"/>
      <p:regular r:id="rId24"/>
      <p:bold r:id="rId25"/>
      <p:italic r:id="rId26"/>
      <p:boldItalic r:id="rId27"/>
    </p:embeddedFont>
    <p:embeddedFont>
      <p:font typeface="Public Sans Light" panose="020B0604020202020204" charset="0"/>
      <p:regular r:id="rId28"/>
      <p:italic r:id="rId29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18" autoAdjust="0"/>
  </p:normalViewPr>
  <p:slideViewPr>
    <p:cSldViewPr snapToGrid="0">
      <p:cViewPr varScale="1">
        <p:scale>
          <a:sx n="61" d="100"/>
          <a:sy n="61" d="100"/>
        </p:scale>
        <p:origin x="2394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22/06/2023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22/06/2023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middle.com/adding-fractions-6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openmiddle.com/adding-fractions-6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additionoffraction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Using the bar model from the previous lesson, we can see that regardless of which partition we use, the sum is less than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3602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 point of this example is to emphasise that subtraction works exactly like addition. Students simply subtract the how many (numerators) once the how much (denominators) are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8462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568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604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1948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79346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9050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2476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AU" sz="1800" u="sng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hlinkClick r:id="rId3"/>
                  </a:rPr>
                  <a:t>https://www.openmiddle.com/adding-fractions-6/</a:t>
                </a:r>
                <a:endParaRPr lang="en-AU" sz="1800" u="sng" dirty="0">
                  <a:solidFill>
                    <a:srgbClr val="2F5496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endParaRPr lang="en-AU" sz="1800" u="sng" dirty="0">
                  <a:solidFill>
                    <a:srgbClr val="2F5496"/>
                  </a:solidFill>
                  <a:effectLst/>
                  <a:latin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There are many answers. Here are three possibilities:</a:t>
                </a: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8</m:t>
                        </m:r>
                      </m:num>
                      <m:den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num>
                      <m:den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=7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Yu Mincho" panose="02020400000000000000" pitchFamily="18" charset="-128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</m:ctrlPr>
                      </m:fPr>
                      <m:num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  <m:t>3</m:t>
                        </m:r>
                      </m:num>
                      <m:den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  <m:t>1</m:t>
                        </m:r>
                      </m:den>
                    </m:f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Yu Mincho" panose="02020400000000000000" pitchFamily="18" charset="-128"/>
                      </a:rPr>
                      <m:t>+</m:t>
                    </m:r>
                    <m:f>
                      <m:f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</m:ctrlPr>
                      </m:fPr>
                      <m:num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  <m:t>4</m:t>
                        </m:r>
                      </m:num>
                      <m:den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  <m:t>2</m:t>
                        </m:r>
                      </m:den>
                    </m:f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Yu Mincho" panose="02020400000000000000" pitchFamily="18" charset="-128"/>
                      </a:rPr>
                      <m:t>=5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Yu Mincho" panose="02020400000000000000" pitchFamily="18" charset="-128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</m:ctrlPr>
                      </m:fPr>
                      <m:num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  <m:t>2</m:t>
                        </m:r>
                      </m:num>
                      <m:den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  <m:t>4</m:t>
                        </m:r>
                      </m:den>
                    </m:f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Yu Mincho" panose="02020400000000000000" pitchFamily="18" charset="-128"/>
                      </a:rPr>
                      <m:t>+</m:t>
                    </m:r>
                    <m:f>
                      <m:fPr>
                        <m:ctrlP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</m:ctrlPr>
                      </m:fPr>
                      <m:num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  <m:t>3</m:t>
                        </m:r>
                      </m:num>
                      <m:den>
                        <m:r>
                          <a:rPr lang="en-AU" sz="1800" i="1">
                            <a:effectLst/>
                            <a:latin typeface="Cambria Math" panose="02040503050406030204" pitchFamily="18" charset="0"/>
                            <a:ea typeface="Yu Mincho" panose="02020400000000000000" pitchFamily="18" charset="-128"/>
                          </a:rPr>
                          <m:t>6</m:t>
                        </m:r>
                      </m:den>
                    </m:f>
                    <m:r>
                      <a:rPr lang="en-AU" sz="1800" i="1">
                        <a:effectLst/>
                        <a:latin typeface="Cambria Math" panose="02040503050406030204" pitchFamily="18" charset="0"/>
                        <a:ea typeface="Yu Mincho" panose="02020400000000000000" pitchFamily="18" charset="-128"/>
                      </a:rPr>
                      <m:t>=1</m:t>
                    </m:r>
                  </m:oMath>
                </a14:m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AU" sz="1800" u="sng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hlinkClick r:id="rId4"/>
                  </a:rPr>
                  <a:t>https://www.openmiddle.com/adding-fractions-6/</a:t>
                </a:r>
                <a:endParaRPr lang="en-AU" sz="1800" u="sng" dirty="0">
                  <a:solidFill>
                    <a:srgbClr val="2F5496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endParaRPr lang="en-AU" sz="1800" u="sng" dirty="0">
                  <a:solidFill>
                    <a:srgbClr val="2F5496"/>
                  </a:solidFill>
                  <a:effectLst/>
                  <a:latin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There are many answers. Here are three possibilities:</a:t>
                </a: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8/2+9/3=7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Yu Mincho" panose="02020400000000000000" pitchFamily="18" charset="-128"/>
                  </a:rPr>
                  <a:t>   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Yu Mincho" panose="02020400000000000000" pitchFamily="18" charset="-128"/>
                  </a:rPr>
                  <a:t>3/1+4/2=5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Yu Mincho" panose="02020400000000000000" pitchFamily="18" charset="-128"/>
                  </a:rPr>
                  <a:t>   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Yu Mincho" panose="02020400000000000000" pitchFamily="18" charset="-128"/>
                  </a:rPr>
                  <a:t>2/4+3/6=1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885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Using the bar model from the previous lesson, we can see that regardless of which partition we use, the sum is less than 1, and the inequality is incorrect(a lie).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09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Using the bar model from the previous lesson, we can see that regardless of which partition we use, the sum is less than 1.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537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Using this Desmos graph: </a:t>
            </a:r>
            <a:r>
              <a:rPr lang="en-AU" sz="1800" u="sng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bit.ly/additionoffractions</a:t>
            </a: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1474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7/12 is the sum of 1/3 and ¼. And is in its simplest form.</a:t>
            </a:r>
          </a:p>
          <a:p>
            <a:r>
              <a:rPr lang="en-AU" dirty="0"/>
              <a:t>You could verify this using the Desmos graph.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69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7/12 is the sum of 1/3 and ¼. And is in its simplest form.</a:t>
            </a:r>
          </a:p>
          <a:p>
            <a:r>
              <a:rPr lang="en-AU" dirty="0"/>
              <a:t>You could verify this using the Desmos graph.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2093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66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4464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 point of this example is to emphasise that subtraction works exactly like addition. Students simply subtract the how many (numerators) once the how much (denominators) are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094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additionoffrac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999" y="2637000"/>
            <a:ext cx="11484001" cy="792000"/>
          </a:xfrm>
        </p:spPr>
        <p:txBody>
          <a:bodyPr/>
          <a:lstStyle/>
          <a:p>
            <a:r>
              <a:rPr lang="en-AU" dirty="0"/>
              <a:t>How to deal with different denominators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NSW Department of Education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your turn 1 – solution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AU" sz="2400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456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example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br>
                  <a:rPr lang="en-AU" dirty="0"/>
                </a:br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0311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self-explanation prompts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br>
                  <a:rPr lang="en-AU" dirty="0"/>
                </a:br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B1AEC475-B4DE-FA99-ACEA-3B19BFF79487}"/>
              </a:ext>
            </a:extLst>
          </p:cNvPr>
          <p:cNvSpPr/>
          <p:nvPr/>
        </p:nvSpPr>
        <p:spPr>
          <a:xfrm>
            <a:off x="2916678" y="2547152"/>
            <a:ext cx="4594411" cy="1763696"/>
          </a:xfrm>
          <a:prstGeom prst="wedgeEllipseCallout">
            <a:avLst>
              <a:gd name="adj1" fmla="val -57902"/>
              <a:gd name="adj2" fmla="val 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000" dirty="0"/>
              <a:t>What do we do differently when we subtract?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6690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your turn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113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your turn 2 – solution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AU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490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example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000" y="1458372"/>
                <a:ext cx="11484000" cy="4878000"/>
              </a:xfrm>
            </p:spPr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br>
                  <a:rPr lang="en-AU" dirty="0"/>
                </a:br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000" y="1458372"/>
                <a:ext cx="11484000" cy="4878000"/>
              </a:xfrm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565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self-explanation prompts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1484000" cy="4878000"/>
              </a:xfrm>
            </p:spPr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br>
                  <a:rPr lang="en-AU" dirty="0"/>
                </a:br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1484000" cy="4878000"/>
              </a:xfrm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16</a:t>
            </a:fld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peech Bubble: Oval 7">
                <a:extLst>
                  <a:ext uri="{FF2B5EF4-FFF2-40B4-BE49-F238E27FC236}">
                    <a16:creationId xmlns:a16="http://schemas.microsoft.com/office/drawing/2014/main" id="{8197915A-7BBA-37E0-5EA4-5F2ED5F478D8}"/>
                  </a:ext>
                </a:extLst>
              </p:cNvPr>
              <p:cNvSpPr/>
              <p:nvPr/>
            </p:nvSpPr>
            <p:spPr>
              <a:xfrm>
                <a:off x="2979741" y="1563730"/>
                <a:ext cx="4366990" cy="2093724"/>
              </a:xfrm>
              <a:prstGeom prst="wedgeEllipseCallout">
                <a:avLst>
                  <a:gd name="adj1" fmla="val -62234"/>
                  <a:gd name="adj2" fmla="val -1233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3038"/>
                <a:r>
                  <a:rPr lang="en-AU" sz="2000" dirty="0"/>
                  <a:t>How is this expression the same/different to example 1:</a:t>
                </a:r>
                <a:br>
                  <a:rPr lang="en-AU" sz="20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8" name="Speech Bubble: Oval 7">
                <a:extLst>
                  <a:ext uri="{FF2B5EF4-FFF2-40B4-BE49-F238E27FC236}">
                    <a16:creationId xmlns:a16="http://schemas.microsoft.com/office/drawing/2014/main" id="{8197915A-7BBA-37E0-5EA4-5F2ED5F478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741" y="1563730"/>
                <a:ext cx="4366990" cy="2093724"/>
              </a:xfrm>
              <a:prstGeom prst="wedgeEllipseCallout">
                <a:avLst>
                  <a:gd name="adj1" fmla="val -62234"/>
                  <a:gd name="adj2" fmla="val -12338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peech Bubble: Oval 8">
                <a:extLst>
                  <a:ext uri="{FF2B5EF4-FFF2-40B4-BE49-F238E27FC236}">
                    <a16:creationId xmlns:a16="http://schemas.microsoft.com/office/drawing/2014/main" id="{6DCB4148-1622-B2D4-33A1-CB8458F5C973}"/>
                  </a:ext>
                </a:extLst>
              </p:cNvPr>
              <p:cNvSpPr/>
              <p:nvPr/>
            </p:nvSpPr>
            <p:spPr>
              <a:xfrm>
                <a:off x="7117010" y="3928649"/>
                <a:ext cx="4366990" cy="1631627"/>
              </a:xfrm>
              <a:prstGeom prst="wedgeEllipseCallout">
                <a:avLst>
                  <a:gd name="adj1" fmla="val -39851"/>
                  <a:gd name="adj2" fmla="val -5098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000" dirty="0"/>
                  <a:t>How would you add </a:t>
                </a:r>
                <a14:m>
                  <m:oMath xmlns:m="http://schemas.openxmlformats.org/officeDocument/2006/math">
                    <m:r>
                      <a:rPr lang="en-AU" sz="20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A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AU" sz="2000" dirty="0"/>
                  <a:t>?</a:t>
                </a:r>
              </a:p>
            </p:txBody>
          </p:sp>
        </mc:Choice>
        <mc:Fallback>
          <p:sp>
            <p:nvSpPr>
              <p:cNvPr id="9" name="Speech Bubble: Oval 8">
                <a:extLst>
                  <a:ext uri="{FF2B5EF4-FFF2-40B4-BE49-F238E27FC236}">
                    <a16:creationId xmlns:a16="http://schemas.microsoft.com/office/drawing/2014/main" id="{6DCB4148-1622-B2D4-33A1-CB8458F5C9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010" y="3928649"/>
                <a:ext cx="4366990" cy="1631627"/>
              </a:xfrm>
              <a:prstGeom prst="wedgeEllipseCallout">
                <a:avLst>
                  <a:gd name="adj1" fmla="val -39851"/>
                  <a:gd name="adj2" fmla="val -50988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3367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your turn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br>
                  <a:rPr lang="en-AU" dirty="0"/>
                </a:br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4715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your turn 3 – solution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AU" b="0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br>
                  <a:rPr lang="en-AU" dirty="0"/>
                </a:br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308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9616E4-D731-E3B5-9E23-A9359B41E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Apply – Open Middle problem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19A06-3A43-E5B7-319F-8F26EBFB5AE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C75B49-12AA-6EF4-DDBB-EEFC565CE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786650"/>
          </a:xfrm>
        </p:spPr>
        <p:txBody>
          <a:bodyPr/>
          <a:lstStyle/>
          <a:p>
            <a:r>
              <a:rPr lang="en-AU" sz="1800" b="1" dirty="0">
                <a:effectLst/>
                <a:latin typeface="+mj-lt"/>
                <a:ea typeface="Calibri" panose="020F0502020204030204" pitchFamily="34" charset="0"/>
              </a:rPr>
              <a:t>Directions</a:t>
            </a:r>
          </a:p>
          <a:p>
            <a:r>
              <a:rPr lang="en-AU" sz="1800" dirty="0">
                <a:effectLst/>
                <a:ea typeface="Calibri" panose="020F0502020204030204" pitchFamily="34" charset="0"/>
              </a:rPr>
              <a:t>Using the digits 1 to 9 at most one time each, fill in the boxes to make a true statement.</a:t>
            </a:r>
            <a:endParaRPr lang="en-AU" dirty="0"/>
          </a:p>
        </p:txBody>
      </p:sp>
      <p:pic>
        <p:nvPicPr>
          <p:cNvPr id="6" name="Picture 5" descr="Fraction + Fraction = Whole number.&#10;Boxes are in place for each numerator and denominator, as well as the whole number answer. ">
            <a:extLst>
              <a:ext uri="{FF2B5EF4-FFF2-40B4-BE49-F238E27FC236}">
                <a16:creationId xmlns:a16="http://schemas.microsoft.com/office/drawing/2014/main" id="{5A8F90CE-407B-163D-33C5-25F9A0151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04" y="3044130"/>
            <a:ext cx="6805792" cy="28313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3DD8CE-32B3-6C82-888A-058E45B27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283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99B5074-F61F-731A-35B3-66ED31BD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Launch – Two truths and a lie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0C6EC3F-CAD0-4D0B-544C-DB51E3ABA93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AF95A631-A657-ACFC-0916-A22DE75E72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lvl="0" indent="-285750">
                  <a:lnSpc>
                    <a:spcPct val="15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Two of the expressions are true and one is a lie (untrue).</a:t>
                </a:r>
              </a:p>
              <a:p>
                <a:pPr marL="285750" lvl="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A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Work in pairs to determine which expression is a lie.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spcBef>
                    <a:spcPts val="1200"/>
                  </a:spcBef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AU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en-AU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&lt;1</m:t>
                    </m:r>
                  </m:oMath>
                </a14:m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spcBef>
                    <a:spcPts val="1200"/>
                  </a:spcBef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den>
                    </m:f>
                    <m:r>
                      <a:rPr lang="en-AU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en-AU" b="0" i="0">
                        <a:effectLst/>
                        <a:latin typeface="Cambria Math" panose="02040503050406030204" pitchFamily="18" charset="0"/>
                        <a:ea typeface="Yu Mincho" panose="02020400000000000000" pitchFamily="18" charset="-128"/>
                      </a:rPr>
                      <m:t>&gt;1</m:t>
                    </m:r>
                  </m:oMath>
                </a14:m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spcBef>
                    <a:spcPts val="1200"/>
                  </a:spcBef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  <m:r>
                      <a:rPr lang="en-AU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AU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en-AU" b="0" i="0">
                        <a:effectLst/>
                        <a:latin typeface="Cambria Math" panose="02040503050406030204" pitchFamily="18" charset="0"/>
                        <a:ea typeface="Yu Mincho" panose="02020400000000000000" pitchFamily="18" charset="-128"/>
                      </a:rPr>
                      <m:t>&lt;1</m:t>
                    </m:r>
                  </m:oMath>
                </a14:m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AF95A631-A657-ACFC-0916-A22DE75E72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23BAB-5E72-7A87-1F86-E5732704E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534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28307F-B290-9502-88DE-556C2667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Launch – Two truths and a lie – visual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F90DC-AC44-8A88-72FF-16853E1887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EACEEAE-13B5-C8D2-61F4-96DA7978A8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1419357" cy="622173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AU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AU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A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AU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en-AU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&lt;1</m:t>
                    </m:r>
                  </m:oMath>
                </a14:m>
                <a:endParaRPr lang="en-AU" dirty="0">
                  <a:effectLst/>
                  <a:ea typeface="Calibri" panose="020F0502020204030204" pitchFamily="34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EACEEAE-13B5-C8D2-61F4-96DA7978A8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1419357" cy="62217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Fractions model showing one half +one third in a halves model">
            <a:extLst>
              <a:ext uri="{FF2B5EF4-FFF2-40B4-BE49-F238E27FC236}">
                <a16:creationId xmlns:a16="http://schemas.microsoft.com/office/drawing/2014/main" id="{3563149B-5EF8-796C-1DC7-D96BB87B6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835" y="2242174"/>
            <a:ext cx="5242582" cy="4363825"/>
          </a:xfrm>
          <a:prstGeom prst="rect">
            <a:avLst/>
          </a:prstGeom>
        </p:spPr>
      </p:pic>
      <p:pic>
        <p:nvPicPr>
          <p:cNvPr id="9" name="Picture 8" descr="Fractions model showing one half +one third in a thirds model">
            <a:extLst>
              <a:ext uri="{FF2B5EF4-FFF2-40B4-BE49-F238E27FC236}">
                <a16:creationId xmlns:a16="http://schemas.microsoft.com/office/drawing/2014/main" id="{816B14C8-075E-87B7-5940-461D37A159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3553"/>
          <a:stretch/>
        </p:blipFill>
        <p:spPr>
          <a:xfrm>
            <a:off x="6285487" y="2242173"/>
            <a:ext cx="5493870" cy="436382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00590-1165-3AF6-154B-A1D002711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442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BAC2F9-D733-437E-4FB3-1EB2CD23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Launch – Two truths and a lie – visual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2EE704-A5F5-9281-9C02-5D183ED1E2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8956BE0-BE77-316E-906C-9B2E6EE8BE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1484000" cy="553511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AU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den>
                    </m:f>
                    <m:r>
                      <a:rPr lang="en-AU" sz="200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AU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en-AU" sz="2000" i="0">
                        <a:effectLst/>
                        <a:latin typeface="Cambria Math" panose="02040503050406030204" pitchFamily="18" charset="0"/>
                        <a:ea typeface="Yu Mincho" panose="02020400000000000000" pitchFamily="18" charset="-128"/>
                      </a:rPr>
                      <m:t>&gt;1</m:t>
                    </m:r>
                  </m:oMath>
                </a14:m>
                <a:endParaRPr lang="en-AU" sz="2000" dirty="0">
                  <a:effectLst/>
                  <a:ea typeface="Calibri" panose="020F0502020204030204" pitchFamily="34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8956BE0-BE77-316E-906C-9B2E6EE8BE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1484000" cy="55351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Fractions model showing one quarter + two thirds in a quarters model">
            <a:extLst>
              <a:ext uri="{FF2B5EF4-FFF2-40B4-BE49-F238E27FC236}">
                <a16:creationId xmlns:a16="http://schemas.microsoft.com/office/drawing/2014/main" id="{97787DC2-40CA-CCDF-7696-F68CAB5ED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480" y="2173511"/>
            <a:ext cx="5656764" cy="4602475"/>
          </a:xfrm>
          <a:prstGeom prst="rect">
            <a:avLst/>
          </a:prstGeom>
        </p:spPr>
      </p:pic>
      <p:pic>
        <p:nvPicPr>
          <p:cNvPr id="7" name="Picture 6" descr="Fractions model showing one quarter + two thirds in a thirds model">
            <a:extLst>
              <a:ext uri="{FF2B5EF4-FFF2-40B4-BE49-F238E27FC236}">
                <a16:creationId xmlns:a16="http://schemas.microsoft.com/office/drawing/2014/main" id="{D1CC6C75-072C-A88D-2FA6-CDD5A931B2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6758" y="2117111"/>
            <a:ext cx="5656762" cy="45940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6C39B1-958C-5E40-B208-3A29732E4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531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711A57-32EB-9B4A-FF1C-13150137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Launch - Two truths and a lie – visual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8003C2-C124-A207-8493-C30836B8066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27950C7-B865-9057-7401-D27CD3B314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1484000" cy="651613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lphaLcPeriod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AU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  <m:r>
                      <a:rPr lang="en-AU" sz="200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AU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AU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en-AU" sz="2000" i="0">
                        <a:effectLst/>
                        <a:latin typeface="Cambria Math" panose="02040503050406030204" pitchFamily="18" charset="0"/>
                        <a:ea typeface="Yu Mincho" panose="02020400000000000000" pitchFamily="18" charset="-128"/>
                      </a:rPr>
                      <m:t>&lt;1</m:t>
                    </m:r>
                  </m:oMath>
                </a14:m>
                <a:endParaRPr lang="en-AU" sz="2000" dirty="0">
                  <a:effectLst/>
                  <a:ea typeface="Calibri" panose="020F0502020204030204" pitchFamily="34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27950C7-B865-9057-7401-D27CD3B314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1484000" cy="65161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Fractions model showing one fifth + two thirds in a fifths model">
            <a:extLst>
              <a:ext uri="{FF2B5EF4-FFF2-40B4-BE49-F238E27FC236}">
                <a16:creationId xmlns:a16="http://schemas.microsoft.com/office/drawing/2014/main" id="{90C8A0A3-9DA8-4CED-8E14-7A6C4C090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202" y="2271613"/>
            <a:ext cx="5591268" cy="4605834"/>
          </a:xfrm>
          <a:prstGeom prst="rect">
            <a:avLst/>
          </a:prstGeom>
        </p:spPr>
      </p:pic>
      <p:pic>
        <p:nvPicPr>
          <p:cNvPr id="9" name="Picture 8" descr="Fractions model showing one fifth + two thirds in a thirds model">
            <a:extLst>
              <a:ext uri="{FF2B5EF4-FFF2-40B4-BE49-F238E27FC236}">
                <a16:creationId xmlns:a16="http://schemas.microsoft.com/office/drawing/2014/main" id="{D877502A-72CD-5FFA-A5CF-F07D9D7A2D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7130" y="2102469"/>
            <a:ext cx="5591268" cy="468106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A1D01-6A7C-E875-893B-7A803811D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324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3A6E-AAA7-6233-99D7-415CE4A4C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Explore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E5A134-EE24-9573-ED1A-81F9E7BEDB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6443611D-80CE-3BAC-7FFE-BDD8B8B128DF}"/>
              </a:ext>
            </a:extLst>
          </p:cNvPr>
          <p:cNvSpPr txBox="1">
            <a:spLocks/>
          </p:cNvSpPr>
          <p:nvPr/>
        </p:nvSpPr>
        <p:spPr>
          <a:xfrm>
            <a:off x="348000" y="2376000"/>
            <a:ext cx="5616000" cy="30315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Represent each fraction in the Desmos graph: </a:t>
            </a:r>
            <a:r>
              <a:rPr lang="en-AU" sz="1800" u="sng" dirty="0">
                <a:solidFill>
                  <a:srgbClr val="2F5496"/>
                </a:solidFill>
                <a:effectLst/>
                <a:ea typeface="Calibri" panose="020F0502020204030204" pitchFamily="34" charset="0"/>
                <a:hlinkClick r:id="rId3"/>
              </a:rPr>
              <a:t>bit.ly/additionoffractions</a:t>
            </a:r>
            <a:r>
              <a:rPr lang="en-AU" sz="1800" dirty="0">
                <a:effectLst/>
                <a:ea typeface="Calibri" panose="020F0502020204030204" pitchFamily="34" charset="0"/>
              </a:rPr>
              <a:t> </a:t>
            </a:r>
            <a:endParaRPr lang="en-A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Find equivalent fractions with the lowest common denominator.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Write the original sum and the equivalent sum in their notes.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970EC0C-08C8-D052-A3C5-0936B1FCD2B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7614745" y="2376000"/>
                <a:ext cx="1027986" cy="3031572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  <m:r>
                        <a:rPr lang="en-A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a:rPr lang="en-A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a:rPr lang="en-A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970EC0C-08C8-D052-A3C5-0936B1FCD2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614745" y="2376000"/>
                <a:ext cx="1027986" cy="3031572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1">
                <a:extLst>
                  <a:ext uri="{FF2B5EF4-FFF2-40B4-BE49-F238E27FC236}">
                    <a16:creationId xmlns:a16="http://schemas.microsoft.com/office/drawing/2014/main" id="{67F47E03-8B89-B239-1BC6-8F9FF41A5DC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975752" y="1973977"/>
                <a:ext cx="1364504" cy="3741021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br>
                  <a:rPr lang="en-AU" sz="1800" dirty="0">
                    <a:effectLst/>
                    <a:latin typeface="Arial" panose="020B0604020202020204" pitchFamily="34" charset="0"/>
                    <a:ea typeface="Yu Mincho" panose="02020400000000000000" pitchFamily="18" charset="-128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a:rPr lang="en-A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a:rPr lang="en-A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6</m:t>
                          </m:r>
                        </m:den>
                      </m:f>
                      <m:r>
                        <a:rPr lang="en-AU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A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8" name="Content Placeholder 1">
                <a:extLst>
                  <a:ext uri="{FF2B5EF4-FFF2-40B4-BE49-F238E27FC236}">
                    <a16:creationId xmlns:a16="http://schemas.microsoft.com/office/drawing/2014/main" id="{67F47E03-8B89-B239-1BC6-8F9FF41A5D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975752" y="1973977"/>
                <a:ext cx="1364504" cy="3741021"/>
              </a:xfr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991B9B-0337-5A4A-F0C0-D043DA81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754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example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:r>
                  <a:rPr lang="en-AU" dirty="0"/>
                  <a:t>Multiples of 3: 		3, 6, 9, </a:t>
                </a:r>
                <a:r>
                  <a:rPr lang="en-AU" dirty="0">
                    <a:highlight>
                      <a:srgbClr val="FFFF00"/>
                    </a:highlight>
                  </a:rPr>
                  <a:t>12</a:t>
                </a:r>
                <a:r>
                  <a:rPr lang="en-AU" dirty="0"/>
                  <a:t>, 15, 18, …</a:t>
                </a:r>
              </a:p>
              <a:p>
                <a:pPr>
                  <a:lnSpc>
                    <a:spcPct val="150000"/>
                  </a:lnSpc>
                </a:pPr>
                <a:r>
                  <a:rPr lang="en-AU" dirty="0"/>
                  <a:t>Multiples of 4: 		4, 8, </a:t>
                </a:r>
                <a:r>
                  <a:rPr lang="en-AU" dirty="0">
                    <a:highlight>
                      <a:srgbClr val="FFFF00"/>
                    </a:highlight>
                  </a:rPr>
                  <a:t>12</a:t>
                </a:r>
                <a:r>
                  <a:rPr lang="en-AU" dirty="0"/>
                  <a:t>, …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4490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self-explanation prompts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:r>
                  <a:rPr lang="en-AU" dirty="0"/>
                  <a:t>Multiples of 3: 		3, 6, 9, </a:t>
                </a:r>
                <a:r>
                  <a:rPr lang="en-AU" dirty="0">
                    <a:highlight>
                      <a:srgbClr val="FFFF00"/>
                    </a:highlight>
                  </a:rPr>
                  <a:t>12</a:t>
                </a:r>
                <a:r>
                  <a:rPr lang="en-AU" dirty="0"/>
                  <a:t>, 15, 18, …</a:t>
                </a:r>
              </a:p>
              <a:p>
                <a:pPr>
                  <a:lnSpc>
                    <a:spcPct val="150000"/>
                  </a:lnSpc>
                </a:pPr>
                <a:r>
                  <a:rPr lang="en-AU" dirty="0"/>
                  <a:t>Multiples of 4: 		4, 8, </a:t>
                </a:r>
                <a:r>
                  <a:rPr lang="en-AU" dirty="0">
                    <a:highlight>
                      <a:srgbClr val="FFFF00"/>
                    </a:highlight>
                  </a:rPr>
                  <a:t>12</a:t>
                </a:r>
                <a:r>
                  <a:rPr lang="en-AU" dirty="0"/>
                  <a:t>, …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peech Bubble: Oval 5">
                <a:extLst>
                  <a:ext uri="{FF2B5EF4-FFF2-40B4-BE49-F238E27FC236}">
                    <a16:creationId xmlns:a16="http://schemas.microsoft.com/office/drawing/2014/main" id="{7528DC6D-349A-D4B2-9F1A-B5D30A9A01A7}"/>
                  </a:ext>
                </a:extLst>
              </p:cNvPr>
              <p:cNvSpPr/>
              <p:nvPr/>
            </p:nvSpPr>
            <p:spPr>
              <a:xfrm>
                <a:off x="5845589" y="1852312"/>
                <a:ext cx="4594411" cy="1763696"/>
              </a:xfrm>
              <a:prstGeom prst="wedgeEllipseCallout">
                <a:avLst>
                  <a:gd name="adj1" fmla="val -117122"/>
                  <a:gd name="adj2" fmla="val -4157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000" dirty="0"/>
                  <a:t>What would change if the expression was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6" name="Speech Bubble: Oval 5">
                <a:extLst>
                  <a:ext uri="{FF2B5EF4-FFF2-40B4-BE49-F238E27FC236}">
                    <a16:creationId xmlns:a16="http://schemas.microsoft.com/office/drawing/2014/main" id="{7528DC6D-349A-D4B2-9F1A-B5D30A9A01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589" y="1852312"/>
                <a:ext cx="4594411" cy="1763696"/>
              </a:xfrm>
              <a:prstGeom prst="wedgeEllipseCallout">
                <a:avLst>
                  <a:gd name="adj1" fmla="val -117122"/>
                  <a:gd name="adj2" fmla="val -41579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BA6ED8A0-3FDB-2A02-ABE5-1826579CDFF6}"/>
              </a:ext>
            </a:extLst>
          </p:cNvPr>
          <p:cNvSpPr/>
          <p:nvPr/>
        </p:nvSpPr>
        <p:spPr>
          <a:xfrm>
            <a:off x="2047568" y="4752304"/>
            <a:ext cx="4594411" cy="1763696"/>
          </a:xfrm>
          <a:prstGeom prst="wedgeEllipseCallout">
            <a:avLst>
              <a:gd name="adj1" fmla="val -10848"/>
              <a:gd name="adj2" fmla="val -110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000" dirty="0"/>
              <a:t>Why is it helpful to list out the multiples of 3 and 4?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912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00147B-66D4-D59B-C43B-BB679DB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Summarise – your turn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77441-DBA4-BAF4-AF29-2B703DAC79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Addition and subtraction of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b="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E86149-9201-4033-087E-4432B2D45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27" t="-5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FF963-2947-6CC2-F00F-9D1C9F8CC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9100764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947</Words>
  <Application>Microsoft Office PowerPoint</Application>
  <PresentationFormat>Widescreen</PresentationFormat>
  <Paragraphs>180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 New Roman</vt:lpstr>
      <vt:lpstr>Public Sans</vt:lpstr>
      <vt:lpstr>Public Sans Light</vt:lpstr>
      <vt:lpstr>Arial</vt:lpstr>
      <vt:lpstr>Cambria Math</vt:lpstr>
      <vt:lpstr>NSWG Corporate</vt:lpstr>
      <vt:lpstr>How to deal with different denominators</vt:lpstr>
      <vt:lpstr>Launch – Two truths and a lie</vt:lpstr>
      <vt:lpstr>Launch – Two truths and a lie – visual 1</vt:lpstr>
      <vt:lpstr>Launch – Two truths and a lie – visual 2</vt:lpstr>
      <vt:lpstr>Launch - Two truths and a lie – visual 3</vt:lpstr>
      <vt:lpstr>Explore</vt:lpstr>
      <vt:lpstr>Summarise – example 1</vt:lpstr>
      <vt:lpstr>Summarise – self-explanation prompts 1</vt:lpstr>
      <vt:lpstr>Summarise – your turn 1</vt:lpstr>
      <vt:lpstr>Summarise – your turn 1 – solution</vt:lpstr>
      <vt:lpstr>Summarise – example 2</vt:lpstr>
      <vt:lpstr>Summarise – self-explanation prompts 2</vt:lpstr>
      <vt:lpstr>Summarise – your turn 2</vt:lpstr>
      <vt:lpstr>Summarise – your turn 2 – solution</vt:lpstr>
      <vt:lpstr>Summarise – example 3</vt:lpstr>
      <vt:lpstr>Summarise – self-explanation prompts 3</vt:lpstr>
      <vt:lpstr>Summarise – your turn 3</vt:lpstr>
      <vt:lpstr>Summarise – your turn 3 – solution</vt:lpstr>
      <vt:lpstr>Apply – Open Middle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deal with different denominators</dc:title>
  <dc:creator>Department of Education</dc:creator>
  <cp:revision>2</cp:revision>
  <dcterms:created xsi:type="dcterms:W3CDTF">2023-06-21T23:25:09Z</dcterms:created>
  <dcterms:modified xsi:type="dcterms:W3CDTF">2023-06-21T23:25:26Z</dcterms:modified>
</cp:coreProperties>
</file>