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1"/>
  </p:notesMasterIdLst>
  <p:handoutMasterIdLst>
    <p:handoutMasterId r:id="rId22"/>
  </p:handoutMasterIdLst>
  <p:sldIdLst>
    <p:sldId id="257" r:id="rId2"/>
    <p:sldId id="261" r:id="rId3"/>
    <p:sldId id="309" r:id="rId4"/>
    <p:sldId id="263" r:id="rId5"/>
    <p:sldId id="310" r:id="rId6"/>
    <p:sldId id="312" r:id="rId7"/>
    <p:sldId id="313" r:id="rId8"/>
    <p:sldId id="298" r:id="rId9"/>
    <p:sldId id="287" r:id="rId10"/>
    <p:sldId id="289" r:id="rId11"/>
    <p:sldId id="314" r:id="rId12"/>
    <p:sldId id="301" r:id="rId13"/>
    <p:sldId id="303" r:id="rId14"/>
    <p:sldId id="302" r:id="rId15"/>
    <p:sldId id="304" r:id="rId16"/>
    <p:sldId id="305" r:id="rId17"/>
    <p:sldId id="306" r:id="rId18"/>
    <p:sldId id="307" r:id="rId19"/>
    <p:sldId id="308" r:id="rId20"/>
  </p:sldIdLst>
  <p:sldSz cx="12192000" cy="6858000"/>
  <p:notesSz cx="6858000" cy="9144000"/>
  <p:embeddedFontLst>
    <p:embeddedFont>
      <p:font typeface="Cambria Math" panose="02040503050406030204" pitchFamily="18" charset="0"/>
      <p:regular r:id="rId23"/>
    </p:embeddedFont>
    <p:embeddedFont>
      <p:font typeface="Public Sans" panose="020B0604020202020204" charset="0"/>
      <p:regular r:id="rId24"/>
      <p:bold r:id="rId25"/>
      <p:italic r:id="rId26"/>
      <p:boldItalic r:id="rId27"/>
    </p:embeddedFont>
    <p:embeddedFont>
      <p:font typeface="Public Sans Light" panose="020B0604020202020204" charset="0"/>
      <p:regular r:id="rId28"/>
      <p:italic r:id="rId29"/>
    </p:embeddedFont>
    <p:embeddedFont>
      <p:font typeface="Segoe UI" panose="020B0502040204020203" pitchFamily="34" charset="0"/>
      <p:regular r:id="rId30"/>
      <p:bold r:id="rId31"/>
      <p:italic r:id="rId32"/>
      <p:boldItalic r:id="rId3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0070C0"/>
    <a:srgbClr val="CBEDFD"/>
    <a:srgbClr val="00296C"/>
    <a:srgbClr val="002664"/>
    <a:srgbClr val="0046B8"/>
    <a:srgbClr val="FFFFFF"/>
    <a:srgbClr val="F6ACB6"/>
    <a:srgbClr val="630019"/>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718" autoAdjust="0"/>
  </p:normalViewPr>
  <p:slideViewPr>
    <p:cSldViewPr snapToGrid="0">
      <p:cViewPr varScale="1">
        <p:scale>
          <a:sx n="61" d="100"/>
          <a:sy n="61" d="100"/>
        </p:scale>
        <p:origin x="1674" y="7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22/06/2023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22/06/2023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906904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Where do we end up? 3/5 – 1/5 = 2/5</a:t>
            </a:r>
          </a:p>
          <a:p>
            <a:r>
              <a:rPr lang="en-AU" dirty="0"/>
              <a:t>Where the red and blue arrows overlap is a zero pair, meaning they cancel each other out.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427036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Where do we end up? 3/5 – 1/5 = 2/5</a:t>
            </a:r>
          </a:p>
          <a:p>
            <a:r>
              <a:rPr lang="en-AU" dirty="0"/>
              <a:t>Where the red and blue arrows overlap is a zero pair, meaning they cancel each other out.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84154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Where do we end up? 4/6 – 1/6 = 3/6 (which is the same as ½)</a:t>
            </a:r>
          </a:p>
          <a:p>
            <a:r>
              <a:rPr lang="en-AU" dirty="0"/>
              <a:t>Where the red and blue arrows overlap is a zero pair, meaning they cancel each other out.</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480286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Where do we end up? 4/6 – 1/6 = 3/6 (which is the same as ½)</a:t>
            </a:r>
          </a:p>
          <a:p>
            <a:r>
              <a:rPr lang="en-AU" dirty="0"/>
              <a:t>Where the red and blue arrows overlap is a zero pair, meaning they cancel each other out.</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342753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812368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50000"/>
              </a:lnSpc>
              <a:spcBef>
                <a:spcPts val="1200"/>
              </a:spcBef>
              <a:spcAft>
                <a:spcPts val="0"/>
              </a:spcAft>
              <a:buClrTx/>
              <a:buSzTx/>
              <a:buFontTx/>
              <a:buNone/>
              <a:tabLst/>
              <a:defRPr/>
            </a:pPr>
            <a:r>
              <a:rPr lang="en-US" sz="1800" dirty="0">
                <a:effectLst/>
                <a:latin typeface="Segoe UI" panose="020B0502040204020203" pitchFamily="34" charset="0"/>
              </a:rPr>
              <a:t>This example is about making explicit that the three is the quantity (how many) and the 2 is the size (how much). This is to remind students that multiplication is repeated addition. Then when considering a fraction like 3 fifths, the same skill applies, and they should remember that 3 is a quantity and fifths is the size.</a:t>
            </a:r>
            <a:endParaRPr lang="en-AU" sz="1800" dirty="0"/>
          </a:p>
          <a:p>
            <a:pPr>
              <a:lnSpc>
                <a:spcPct val="150000"/>
              </a:lnSpc>
              <a:spcBef>
                <a:spcPts val="1200"/>
              </a:spcBef>
            </a:pPr>
            <a:br>
              <a:rPr lang="en-AU" sz="1800" dirty="0">
                <a:effectLst/>
                <a:latin typeface="Arial" panose="020B0604020202020204" pitchFamily="34" charset="0"/>
                <a:ea typeface="Calibri" panose="020F0502020204030204" pitchFamily="34" charset="0"/>
              </a:rPr>
            </a:br>
            <a:r>
              <a:rPr lang="en-AU" sz="1800" dirty="0">
                <a:effectLst/>
                <a:latin typeface="Arial" panose="020B0604020202020204" pitchFamily="34" charset="0"/>
                <a:ea typeface="Calibri" panose="020F0502020204030204" pitchFamily="34" charset="0"/>
              </a:rPr>
              <a:t>Ask students:</a:t>
            </a:r>
            <a:br>
              <a:rPr lang="en-AU" sz="1800" dirty="0">
                <a:effectLst/>
                <a:latin typeface="Arial" panose="020B0604020202020204" pitchFamily="34" charset="0"/>
                <a:ea typeface="Calibri" panose="020F0502020204030204" pitchFamily="34" charset="0"/>
              </a:rPr>
            </a:br>
            <a:r>
              <a:rPr lang="en-AU" sz="1800" dirty="0">
                <a:effectLst/>
                <a:latin typeface="Arial" panose="020B0604020202020204" pitchFamily="34" charset="0"/>
                <a:ea typeface="Calibri" panose="020F0502020204030204" pitchFamily="34" charset="0"/>
              </a:rPr>
              <a:t>How would you say 3 x 2? (Students should be encouraged to read this as 3 twos, where 3 is how many and two is how much)</a:t>
            </a:r>
          </a:p>
          <a:p>
            <a:pPr>
              <a:lnSpc>
                <a:spcPct val="150000"/>
              </a:lnSpc>
              <a:spcBef>
                <a:spcPts val="1200"/>
              </a:spcBef>
            </a:pPr>
            <a:r>
              <a:rPr lang="en-AU" sz="1800" dirty="0">
                <a:effectLst/>
                <a:latin typeface="Arial" panose="020B0604020202020204" pitchFamily="34" charset="0"/>
                <a:ea typeface="Calibri" panose="020F0502020204030204" pitchFamily="34" charset="0"/>
              </a:rPr>
              <a:t>How would you represent 3 twos on a number line? Where would you start from?</a:t>
            </a:r>
          </a:p>
          <a:p>
            <a:pPr>
              <a:lnSpc>
                <a:spcPct val="150000"/>
              </a:lnSpc>
              <a:spcBef>
                <a:spcPts val="1200"/>
              </a:spcBef>
            </a:pPr>
            <a:r>
              <a:rPr lang="en-AU" sz="1800" dirty="0">
                <a:effectLst/>
                <a:latin typeface="Arial" panose="020B0604020202020204" pitchFamily="34" charset="0"/>
                <a:ea typeface="Calibri" panose="020F0502020204030204" pitchFamily="34" charset="0"/>
              </a:rPr>
              <a:t>Refer to the previous lesson in which students developed vector notation to use with directed numbers on a number line. Encourage students to show quantities using vector notation.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706467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50000"/>
              </a:lnSpc>
              <a:spcBef>
                <a:spcPts val="1200"/>
              </a:spcBef>
              <a:spcAft>
                <a:spcPts val="0"/>
              </a:spcAft>
              <a:buClrTx/>
              <a:buSzTx/>
              <a:buFontTx/>
              <a:buNone/>
              <a:tabLst/>
              <a:defRPr/>
            </a:pPr>
            <a:r>
              <a:rPr lang="en-US" sz="1800" dirty="0">
                <a:effectLst/>
                <a:latin typeface="Segoe UI" panose="020B0502040204020203" pitchFamily="34" charset="0"/>
              </a:rPr>
              <a:t>This example is about making explicit that the three is the quantity (how many) and the 2 is the size (how much). This is to remind students that multiplication is repeated addition. Then when considering a fraction like 3 fifths, the same skill applies and they should remember that 3 is a quantity and fifths is the size.</a:t>
            </a:r>
            <a:endParaRPr lang="en-AU" sz="1800" dirty="0"/>
          </a:p>
          <a:p>
            <a:pPr>
              <a:lnSpc>
                <a:spcPct val="150000"/>
              </a:lnSpc>
              <a:spcBef>
                <a:spcPts val="1200"/>
              </a:spcBef>
            </a:pPr>
            <a:br>
              <a:rPr lang="en-AU" sz="1800" dirty="0">
                <a:effectLst/>
                <a:latin typeface="Arial" panose="020B0604020202020204" pitchFamily="34" charset="0"/>
                <a:ea typeface="Calibri" panose="020F0502020204030204" pitchFamily="34" charset="0"/>
              </a:rPr>
            </a:br>
            <a:br>
              <a:rPr lang="en-AU" sz="1800" dirty="0">
                <a:effectLst/>
                <a:latin typeface="Arial" panose="020B0604020202020204" pitchFamily="34" charset="0"/>
                <a:ea typeface="Calibri" panose="020F0502020204030204" pitchFamily="34" charset="0"/>
              </a:rPr>
            </a:br>
            <a:r>
              <a:rPr lang="en-AU" sz="1800" dirty="0">
                <a:effectLst/>
                <a:latin typeface="Arial" panose="020B0604020202020204" pitchFamily="34" charset="0"/>
                <a:ea typeface="Calibri" panose="020F0502020204030204" pitchFamily="34" charset="0"/>
              </a:rPr>
              <a:t>How would you say 3 x 2? (Students should be encouraged to read this as 3 twos, where 3 is how many and two is how much)</a:t>
            </a:r>
          </a:p>
          <a:p>
            <a:pPr>
              <a:lnSpc>
                <a:spcPct val="150000"/>
              </a:lnSpc>
              <a:spcBef>
                <a:spcPts val="1200"/>
              </a:spcBef>
            </a:pPr>
            <a:r>
              <a:rPr lang="en-AU" sz="1800" dirty="0">
                <a:effectLst/>
                <a:latin typeface="Arial" panose="020B0604020202020204" pitchFamily="34" charset="0"/>
                <a:ea typeface="Calibri" panose="020F0502020204030204" pitchFamily="34" charset="0"/>
              </a:rPr>
              <a:t>How would you show 3 twos on a number line? Where would you start from?</a:t>
            </a:r>
          </a:p>
          <a:p>
            <a:pPr>
              <a:lnSpc>
                <a:spcPct val="150000"/>
              </a:lnSpc>
              <a:spcBef>
                <a:spcPts val="1200"/>
              </a:spcBef>
            </a:pPr>
            <a:r>
              <a:rPr lang="en-AU" sz="1800" dirty="0">
                <a:effectLst/>
                <a:latin typeface="Arial" panose="020B0604020202020204" pitchFamily="34" charset="0"/>
                <a:ea typeface="Calibri" panose="020F0502020204030204" pitchFamily="34" charset="0"/>
              </a:rPr>
              <a:t>Refer to the previous lesson in which students developed vector notation to use with directed numbers on a number line. Encourage students to show quantities using vector notation.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893037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139806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Students should read this as 2 fives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449823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740130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250763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is 2/6 + 1/6 the same as?</a:t>
            </a:r>
          </a:p>
          <a:p>
            <a:r>
              <a:rPr lang="en-AU" dirty="0"/>
              <a:t>3/6 which is the same as 1/2</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769565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is 2/6 + 1/6 the same as?</a:t>
            </a:r>
          </a:p>
          <a:p>
            <a:r>
              <a:rPr lang="en-AU" dirty="0"/>
              <a:t>3/6 which is the same as 1/2</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513265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bg>
      <p:bgPr>
        <a:solidFill>
          <a:srgbClr val="00266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9402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65172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179446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defRPr>
                <a:latin typeface="+mn-lt"/>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9994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10867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dirty="0"/>
              <a:t>Edit Master text styles</a:t>
            </a:r>
          </a:p>
          <a:p>
            <a:pPr lvl="1"/>
            <a:r>
              <a:rPr lang="en-US" dirty="0"/>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5674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646634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dirty="0"/>
              <a:t>Click to edit Master title style</a:t>
            </a:r>
            <a:endParaRPr lang="en-AU" dirty="0"/>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919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chemeClr val="accent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12292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cknowledgement of Country">
    <p:bg>
      <p:bgPr>
        <a:solidFill>
          <a:srgbClr val="00266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672192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37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69581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276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86238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87899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35954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5097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512198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3213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dirty="0"/>
              <a:t>Click to edit Master title style</a:t>
            </a:r>
            <a:endParaRPr lang="en-AU" dirty="0"/>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636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dirty="0"/>
              <a:t>Click to edit Master title style</a:t>
            </a:r>
            <a:endParaRPr lang="en-AU" dirty="0"/>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2596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659563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6851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5"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6">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671" r:id="rId7"/>
    <p:sldLayoutId id="2147483706" r:id="rId8"/>
    <p:sldLayoutId id="2147483673" r:id="rId9"/>
    <p:sldLayoutId id="2147483674" r:id="rId10"/>
    <p:sldLayoutId id="2147483707" r:id="rId11"/>
    <p:sldLayoutId id="2147483711" r:id="rId12"/>
    <p:sldLayoutId id="2147483675" r:id="rId13"/>
    <p:sldLayoutId id="2147483712" r:id="rId14"/>
    <p:sldLayoutId id="2147483676" r:id="rId15"/>
    <p:sldLayoutId id="2147483662" r:id="rId16"/>
    <p:sldLayoutId id="2147483690" r:id="rId17"/>
    <p:sldLayoutId id="2147483672" r:id="rId18"/>
    <p:sldLayoutId id="2147483691" r:id="rId19"/>
    <p:sldLayoutId id="2147483677" r:id="rId20"/>
    <p:sldLayoutId id="2147483692" r:id="rId21"/>
    <p:sldLayoutId id="2147483678" r:id="rId22"/>
    <p:sldLayoutId id="2147483710" r:id="rId23"/>
    <p:sldLayoutId id="2147483698" r:id="rId24"/>
    <p:sldLayoutId id="2147483699" r:id="rId25"/>
    <p:sldLayoutId id="2147483689" r:id="rId26"/>
    <p:sldLayoutId id="2147483713" r:id="rId27"/>
    <p:sldLayoutId id="2147483714" r:id="rId28"/>
    <p:sldLayoutId id="2147483664" r:id="rId29"/>
    <p:sldLayoutId id="2147483693" r:id="rId30"/>
    <p:sldLayoutId id="2147483684" r:id="rId31"/>
    <p:sldLayoutId id="2147483694" r:id="rId32"/>
    <p:sldLayoutId id="2147483687" r:id="rId33"/>
    <p:sldLayoutId id="2147483696" r:id="rId34"/>
    <p:sldLayoutId id="2147483680" r:id="rId35"/>
    <p:sldLayoutId id="2147483681" r:id="rId36"/>
    <p:sldLayoutId id="2147483697" r:id="rId37"/>
    <p:sldLayoutId id="2147483709" r:id="rId38"/>
    <p:sldLayoutId id="2147483685" r:id="rId39"/>
    <p:sldLayoutId id="2147483686" r:id="rId40"/>
    <p:sldLayoutId id="2147483665" r:id="rId41"/>
    <p:sldLayoutId id="2147483666" r:id="rId42"/>
    <p:sldLayoutId id="2147483667" r:id="rId43"/>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A3B2A6-BFB1-7E9F-3A9E-A94F7B3F2DD2}"/>
              </a:ext>
            </a:extLst>
          </p:cNvPr>
          <p:cNvSpPr>
            <a:spLocks noGrp="1"/>
          </p:cNvSpPr>
          <p:nvPr>
            <p:ph type="ctrTitle"/>
          </p:nvPr>
        </p:nvSpPr>
        <p:spPr>
          <a:xfrm>
            <a:off x="359999" y="2744118"/>
            <a:ext cx="11484001" cy="684882"/>
          </a:xfrm>
        </p:spPr>
        <p:txBody>
          <a:bodyPr/>
          <a:lstStyle/>
          <a:p>
            <a:r>
              <a:rPr lang="en-AU" dirty="0"/>
              <a:t>Same </a:t>
            </a:r>
            <a:r>
              <a:rPr lang="en-AU" dirty="0" err="1"/>
              <a:t>same</a:t>
            </a:r>
            <a:endParaRPr lang="en-AU" dirty="0"/>
          </a:p>
        </p:txBody>
      </p:sp>
      <p:sp>
        <p:nvSpPr>
          <p:cNvPr id="14" name="Text Placeholder 13">
            <a:extLst>
              <a:ext uri="{FF2B5EF4-FFF2-40B4-BE49-F238E27FC236}">
                <a16:creationId xmlns:a16="http://schemas.microsoft.com/office/drawing/2014/main" id="{280F012C-82F8-CD73-FF8D-288DD577190D}"/>
              </a:ext>
            </a:extLst>
          </p:cNvPr>
          <p:cNvSpPr>
            <a:spLocks noGrp="1"/>
          </p:cNvSpPr>
          <p:nvPr>
            <p:ph type="body" sz="quarter" idx="10"/>
          </p:nvPr>
        </p:nvSpPr>
        <p:spPr/>
        <p:txBody>
          <a:bodyPr/>
          <a:lstStyle/>
          <a:p>
            <a:r>
              <a:rPr lang="en-AU" dirty="0"/>
              <a:t>Explicit teaching</a:t>
            </a:r>
          </a:p>
        </p:txBody>
      </p:sp>
      <p:sp>
        <p:nvSpPr>
          <p:cNvPr id="7" name="Footer Placeholder 6">
            <a:extLst>
              <a:ext uri="{FF2B5EF4-FFF2-40B4-BE49-F238E27FC236}">
                <a16:creationId xmlns:a16="http://schemas.microsoft.com/office/drawing/2014/main" id="{7D52552D-EFFA-5A9C-656E-67E0E798CF6A}"/>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1658889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7938E1-B831-787F-8537-85FE11B0F106}"/>
              </a:ext>
            </a:extLst>
          </p:cNvPr>
          <p:cNvSpPr>
            <a:spLocks noGrp="1"/>
          </p:cNvSpPr>
          <p:nvPr>
            <p:ph type="title"/>
          </p:nvPr>
        </p:nvSpPr>
        <p:spPr/>
        <p:txBody>
          <a:bodyPr/>
          <a:lstStyle/>
          <a:p>
            <a:r>
              <a:rPr lang="en-AU" dirty="0"/>
              <a:t>Explore – your turn 2 – solution</a:t>
            </a:r>
          </a:p>
        </p:txBody>
      </p:sp>
      <p:sp>
        <p:nvSpPr>
          <p:cNvPr id="5" name="Text Placeholder 4">
            <a:extLst>
              <a:ext uri="{FF2B5EF4-FFF2-40B4-BE49-F238E27FC236}">
                <a16:creationId xmlns:a16="http://schemas.microsoft.com/office/drawing/2014/main" id="{60E80ED4-EA96-9C51-D98A-4FE6D5E93115}"/>
              </a:ext>
            </a:extLst>
          </p:cNvPr>
          <p:cNvSpPr>
            <a:spLocks noGrp="1"/>
          </p:cNvSpPr>
          <p:nvPr>
            <p:ph type="body" sz="quarter" idx="18"/>
          </p:nvPr>
        </p:nvSpPr>
        <p:spPr/>
        <p:txBody>
          <a:bodyPr/>
          <a:lstStyle/>
          <a:p>
            <a:r>
              <a:rPr lang="en-AU" dirty="0"/>
              <a:t>Representing fractions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6C53243-F9EC-F553-A99D-DB3A7F1BDBE8}"/>
                  </a:ext>
                </a:extLst>
              </p:cNvPr>
              <p:cNvSpPr>
                <a:spLocks noGrp="1"/>
              </p:cNvSpPr>
              <p:nvPr>
                <p:ph idx="1"/>
              </p:nvPr>
            </p:nvSpPr>
            <p:spPr/>
            <p:txBody>
              <a:bodyPr/>
              <a:lstStyle/>
              <a:p>
                <a:r>
                  <a:rPr lang="en-AU" sz="1800" dirty="0"/>
                  <a:t>How would you represent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6</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6</m:t>
                        </m:r>
                      </m:den>
                    </m:f>
                  </m:oMath>
                </a14:m>
                <a:r>
                  <a:rPr lang="en-AU" dirty="0"/>
                  <a:t> </a:t>
                </a:r>
                <a:r>
                  <a:rPr lang="en-AU" sz="1800" dirty="0"/>
                  <a:t>?</a:t>
                </a:r>
                <a:endParaRPr lang="en-AU" dirty="0"/>
              </a:p>
            </p:txBody>
          </p:sp>
        </mc:Choice>
        <mc:Fallback xmlns="">
          <p:sp>
            <p:nvSpPr>
              <p:cNvPr id="2" name="Content Placeholder 1">
                <a:extLst>
                  <a:ext uri="{FF2B5EF4-FFF2-40B4-BE49-F238E27FC236}">
                    <a16:creationId xmlns:a16="http://schemas.microsoft.com/office/drawing/2014/main" id="{F6C53243-F9EC-F553-A99D-DB3A7F1BDBE8}"/>
                  </a:ext>
                </a:extLst>
              </p:cNvPr>
              <p:cNvSpPr>
                <a:spLocks noGrp="1" noRot="1" noChangeAspect="1" noMove="1" noResize="1" noEditPoints="1" noAdjustHandles="1" noChangeArrowheads="1" noChangeShapeType="1" noTextEdit="1"/>
              </p:cNvSpPr>
              <p:nvPr>
                <p:ph idx="1"/>
              </p:nvPr>
            </p:nvSpPr>
            <p:spPr>
              <a:blipFill>
                <a:blip r:embed="rId3"/>
                <a:stretch>
                  <a:fillRect l="-1221"/>
                </a:stretch>
              </a:blipFill>
            </p:spPr>
            <p:txBody>
              <a:bodyPr/>
              <a:lstStyle/>
              <a:p>
                <a:r>
                  <a:rPr lang="en-AU">
                    <a:noFill/>
                  </a:rPr>
                  <a:t> </a:t>
                </a:r>
              </a:p>
            </p:txBody>
          </p:sp>
        </mc:Fallback>
      </mc:AlternateContent>
      <p:grpSp>
        <p:nvGrpSpPr>
          <p:cNvPr id="6" name="Group 5" descr="Number line from 0 to 1, marked with sixth intervals. With three identical arrows aligned from 0 to the first sixth mark, then from the first sixth mark to the second sixth mark, then from the second sixth mark to the third sixth mark.">
            <a:extLst>
              <a:ext uri="{FF2B5EF4-FFF2-40B4-BE49-F238E27FC236}">
                <a16:creationId xmlns:a16="http://schemas.microsoft.com/office/drawing/2014/main" id="{B3BA58F1-3CA8-3335-737F-10288D6C8C58}"/>
              </a:ext>
            </a:extLst>
          </p:cNvPr>
          <p:cNvGrpSpPr/>
          <p:nvPr/>
        </p:nvGrpSpPr>
        <p:grpSpPr>
          <a:xfrm>
            <a:off x="1383745" y="3657349"/>
            <a:ext cx="9214829" cy="1146471"/>
            <a:chOff x="1383745" y="3657349"/>
            <a:chExt cx="9214829" cy="1146471"/>
          </a:xfrm>
        </p:grpSpPr>
        <p:pic>
          <p:nvPicPr>
            <p:cNvPr id="11" name="Picture 10" descr="Number line from 0 to 1, marked with sixth intervals. With three identical arrows aligned from 0 to the first sixth mark, then from the first sixth mark to the second sixth mark, then from the second sixth mark to the third sixth mark.">
              <a:extLst>
                <a:ext uri="{FF2B5EF4-FFF2-40B4-BE49-F238E27FC236}">
                  <a16:creationId xmlns:a16="http://schemas.microsoft.com/office/drawing/2014/main" id="{BF873DF4-7E62-ABAC-46A2-66E831A3ECBD}"/>
                </a:ext>
              </a:extLst>
            </p:cNvPr>
            <p:cNvPicPr>
              <a:picLocks noChangeAspect="1"/>
            </p:cNvPicPr>
            <p:nvPr/>
          </p:nvPicPr>
          <p:blipFill>
            <a:blip r:embed="rId4"/>
            <a:stretch>
              <a:fillRect/>
            </a:stretch>
          </p:blipFill>
          <p:spPr>
            <a:xfrm>
              <a:off x="1383745" y="3658548"/>
              <a:ext cx="9214829" cy="1145272"/>
            </a:xfrm>
            <a:prstGeom prst="rect">
              <a:avLst/>
            </a:prstGeom>
          </p:spPr>
        </p:pic>
        <p:cxnSp>
          <p:nvCxnSpPr>
            <p:cNvPr id="12" name="Straight Arrow Connector 11" descr="blue arrow left to right">
              <a:extLst>
                <a:ext uri="{FF2B5EF4-FFF2-40B4-BE49-F238E27FC236}">
                  <a16:creationId xmlns:a16="http://schemas.microsoft.com/office/drawing/2014/main" id="{97FF2A7D-72F8-A9BA-FF71-E7693DF2A9DE}"/>
                </a:ext>
              </a:extLst>
            </p:cNvPr>
            <p:cNvCxnSpPr>
              <a:cxnSpLocks/>
            </p:cNvCxnSpPr>
            <p:nvPr/>
          </p:nvCxnSpPr>
          <p:spPr>
            <a:xfrm>
              <a:off x="2086378" y="3658548"/>
              <a:ext cx="1352281"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descr="blue arrow left to right">
              <a:extLst>
                <a:ext uri="{FF2B5EF4-FFF2-40B4-BE49-F238E27FC236}">
                  <a16:creationId xmlns:a16="http://schemas.microsoft.com/office/drawing/2014/main" id="{6F9953FC-9BB4-5CDF-2342-DC1E386BD085}"/>
                </a:ext>
              </a:extLst>
            </p:cNvPr>
            <p:cNvCxnSpPr>
              <a:cxnSpLocks/>
            </p:cNvCxnSpPr>
            <p:nvPr/>
          </p:nvCxnSpPr>
          <p:spPr>
            <a:xfrm>
              <a:off x="3359240" y="3657349"/>
              <a:ext cx="1352281"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descr="blue arrow left to right">
              <a:extLst>
                <a:ext uri="{FF2B5EF4-FFF2-40B4-BE49-F238E27FC236}">
                  <a16:creationId xmlns:a16="http://schemas.microsoft.com/office/drawing/2014/main" id="{032E96AF-995D-4675-F6F7-5BDCA93415D1}"/>
                </a:ext>
              </a:extLst>
            </p:cNvPr>
            <p:cNvCxnSpPr>
              <a:cxnSpLocks/>
            </p:cNvCxnSpPr>
            <p:nvPr/>
          </p:nvCxnSpPr>
          <p:spPr>
            <a:xfrm>
              <a:off x="4619223" y="3657349"/>
              <a:ext cx="1352281"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grpSp>
      <p:sp>
        <p:nvSpPr>
          <p:cNvPr id="3" name="Slide Number Placeholder 2">
            <a:extLst>
              <a:ext uri="{FF2B5EF4-FFF2-40B4-BE49-F238E27FC236}">
                <a16:creationId xmlns:a16="http://schemas.microsoft.com/office/drawing/2014/main" id="{D5C939A0-9825-F794-B59A-419E95F3A50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298089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7938E1-B831-787F-8537-85FE11B0F106}"/>
              </a:ext>
            </a:extLst>
          </p:cNvPr>
          <p:cNvSpPr>
            <a:spLocks noGrp="1"/>
          </p:cNvSpPr>
          <p:nvPr>
            <p:ph type="title"/>
          </p:nvPr>
        </p:nvSpPr>
        <p:spPr/>
        <p:txBody>
          <a:bodyPr/>
          <a:lstStyle/>
          <a:p>
            <a:r>
              <a:rPr lang="en-AU" dirty="0"/>
              <a:t>Explore – example 3</a:t>
            </a:r>
          </a:p>
        </p:txBody>
      </p:sp>
      <p:sp>
        <p:nvSpPr>
          <p:cNvPr id="5" name="Text Placeholder 4">
            <a:extLst>
              <a:ext uri="{FF2B5EF4-FFF2-40B4-BE49-F238E27FC236}">
                <a16:creationId xmlns:a16="http://schemas.microsoft.com/office/drawing/2014/main" id="{60E80ED4-EA96-9C51-D98A-4FE6D5E93115}"/>
              </a:ext>
            </a:extLst>
          </p:cNvPr>
          <p:cNvSpPr>
            <a:spLocks noGrp="1"/>
          </p:cNvSpPr>
          <p:nvPr>
            <p:ph type="body" sz="quarter" idx="18"/>
          </p:nvPr>
        </p:nvSpPr>
        <p:spPr/>
        <p:txBody>
          <a:bodyPr/>
          <a:lstStyle/>
          <a:p>
            <a:r>
              <a:rPr lang="en-AU" dirty="0"/>
              <a:t>Representing fractions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6C53243-F9EC-F553-A99D-DB3A7F1BDBE8}"/>
                  </a:ext>
                </a:extLst>
              </p:cNvPr>
              <p:cNvSpPr>
                <a:spLocks noGrp="1"/>
              </p:cNvSpPr>
              <p:nvPr>
                <p:ph idx="1"/>
              </p:nvPr>
            </p:nvSpPr>
            <p:spPr>
              <a:xfrm>
                <a:off x="354000" y="1588469"/>
                <a:ext cx="11484000" cy="4536000"/>
              </a:xfrm>
            </p:spPr>
            <p:txBody>
              <a:bodyPr/>
              <a:lstStyle/>
              <a:p>
                <a:r>
                  <a:rPr lang="en-AU" sz="1800" dirty="0"/>
                  <a:t>How would you represent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5</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5</m:t>
                        </m:r>
                      </m:den>
                    </m:f>
                  </m:oMath>
                </a14:m>
                <a:r>
                  <a:rPr lang="en-AU" dirty="0"/>
                  <a:t> </a:t>
                </a:r>
                <a:r>
                  <a:rPr lang="en-AU" sz="1800" dirty="0"/>
                  <a:t>?</a:t>
                </a:r>
                <a:endParaRPr lang="en-AU" dirty="0"/>
              </a:p>
            </p:txBody>
          </p:sp>
        </mc:Choice>
        <mc:Fallback xmlns="">
          <p:sp>
            <p:nvSpPr>
              <p:cNvPr id="2" name="Content Placeholder 1">
                <a:extLst>
                  <a:ext uri="{FF2B5EF4-FFF2-40B4-BE49-F238E27FC236}">
                    <a16:creationId xmlns:a16="http://schemas.microsoft.com/office/drawing/2014/main" id="{F6C53243-F9EC-F553-A99D-DB3A7F1BDBE8}"/>
                  </a:ext>
                </a:extLst>
              </p:cNvPr>
              <p:cNvSpPr>
                <a:spLocks noGrp="1" noRot="1" noChangeAspect="1" noMove="1" noResize="1" noEditPoints="1" noAdjustHandles="1" noChangeArrowheads="1" noChangeShapeType="1" noTextEdit="1"/>
              </p:cNvSpPr>
              <p:nvPr>
                <p:ph idx="1"/>
              </p:nvPr>
            </p:nvSpPr>
            <p:spPr>
              <a:xfrm>
                <a:off x="354000" y="1588469"/>
                <a:ext cx="11484000" cy="4536000"/>
              </a:xfrm>
              <a:blipFill>
                <a:blip r:embed="rId3"/>
                <a:stretch>
                  <a:fillRect l="-1221"/>
                </a:stretch>
              </a:blipFill>
            </p:spPr>
            <p:txBody>
              <a:bodyPr/>
              <a:lstStyle/>
              <a:p>
                <a:r>
                  <a:rPr lang="en-AU">
                    <a:noFill/>
                  </a:rPr>
                  <a:t> </a:t>
                </a:r>
              </a:p>
            </p:txBody>
          </p:sp>
        </mc:Fallback>
      </mc:AlternateContent>
      <p:grpSp>
        <p:nvGrpSpPr>
          <p:cNvPr id="11" name="Group 10" descr="A number line from 0 to 1, marked with fifths. 1 red arrow and 3 identical blue arrows sit above the line. The red arrow extends left from three fifths to two fifths. The 1st blue arrow extends right from 0 to one fifth. The 2nd blue arrow extends right from one fifth to two fifths. The 3rd blue arrow extends right from two fifths to three fifths.">
            <a:extLst>
              <a:ext uri="{FF2B5EF4-FFF2-40B4-BE49-F238E27FC236}">
                <a16:creationId xmlns:a16="http://schemas.microsoft.com/office/drawing/2014/main" id="{F8BEE0F6-CF8E-CF6B-B742-DC91EE023055}"/>
              </a:ext>
            </a:extLst>
          </p:cNvPr>
          <p:cNvGrpSpPr/>
          <p:nvPr/>
        </p:nvGrpSpPr>
        <p:grpSpPr>
          <a:xfrm>
            <a:off x="1154637" y="2988971"/>
            <a:ext cx="9285363" cy="1402723"/>
            <a:chOff x="1154637" y="2988971"/>
            <a:chExt cx="9285363" cy="1402723"/>
          </a:xfrm>
        </p:grpSpPr>
        <p:pic>
          <p:nvPicPr>
            <p:cNvPr id="6" name="Picture 5" descr="A number line from 0 to 1, marked with fifths.">
              <a:extLst>
                <a:ext uri="{FF2B5EF4-FFF2-40B4-BE49-F238E27FC236}">
                  <a16:creationId xmlns:a16="http://schemas.microsoft.com/office/drawing/2014/main" id="{DC729CF8-C546-2778-C4FE-89AD9A12E918}"/>
                </a:ext>
              </a:extLst>
            </p:cNvPr>
            <p:cNvPicPr>
              <a:picLocks noChangeAspect="1"/>
            </p:cNvPicPr>
            <p:nvPr/>
          </p:nvPicPr>
          <p:blipFill>
            <a:blip r:embed="rId4"/>
            <a:stretch>
              <a:fillRect/>
            </a:stretch>
          </p:blipFill>
          <p:spPr>
            <a:xfrm>
              <a:off x="1154637" y="3666757"/>
              <a:ext cx="9285363" cy="724937"/>
            </a:xfrm>
            <a:prstGeom prst="rect">
              <a:avLst/>
            </a:prstGeom>
          </p:spPr>
        </p:pic>
        <p:cxnSp>
          <p:nvCxnSpPr>
            <p:cNvPr id="7" name="Straight Arrow Connector 6" descr="blue arrow left to right">
              <a:extLst>
                <a:ext uri="{FF2B5EF4-FFF2-40B4-BE49-F238E27FC236}">
                  <a16:creationId xmlns:a16="http://schemas.microsoft.com/office/drawing/2014/main" id="{649C2CEB-8140-5464-33EA-02D8E1290730}"/>
                </a:ext>
              </a:extLst>
            </p:cNvPr>
            <p:cNvCxnSpPr>
              <a:cxnSpLocks/>
            </p:cNvCxnSpPr>
            <p:nvPr/>
          </p:nvCxnSpPr>
          <p:spPr>
            <a:xfrm>
              <a:off x="1841679" y="3429000"/>
              <a:ext cx="1687132"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descr="blue arrow left to right">
              <a:extLst>
                <a:ext uri="{FF2B5EF4-FFF2-40B4-BE49-F238E27FC236}">
                  <a16:creationId xmlns:a16="http://schemas.microsoft.com/office/drawing/2014/main" id="{78AFCFBF-7FFA-D7BD-1904-85B37EDBFDED}"/>
                </a:ext>
              </a:extLst>
            </p:cNvPr>
            <p:cNvCxnSpPr>
              <a:cxnSpLocks/>
            </p:cNvCxnSpPr>
            <p:nvPr/>
          </p:nvCxnSpPr>
          <p:spPr>
            <a:xfrm>
              <a:off x="3449392" y="3429000"/>
              <a:ext cx="1687132"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descr="blue arrow left to right">
              <a:extLst>
                <a:ext uri="{FF2B5EF4-FFF2-40B4-BE49-F238E27FC236}">
                  <a16:creationId xmlns:a16="http://schemas.microsoft.com/office/drawing/2014/main" id="{E46508CB-00EA-4FA2-1BE6-9FE7155C064D}"/>
                </a:ext>
              </a:extLst>
            </p:cNvPr>
            <p:cNvCxnSpPr>
              <a:cxnSpLocks/>
            </p:cNvCxnSpPr>
            <p:nvPr/>
          </p:nvCxnSpPr>
          <p:spPr>
            <a:xfrm>
              <a:off x="5085008" y="3429000"/>
              <a:ext cx="1687132"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descr="red arrow pointing right to left">
              <a:extLst>
                <a:ext uri="{FF2B5EF4-FFF2-40B4-BE49-F238E27FC236}">
                  <a16:creationId xmlns:a16="http://schemas.microsoft.com/office/drawing/2014/main" id="{4A26694C-CC93-30FC-B66B-40ABC214A76C}"/>
                </a:ext>
              </a:extLst>
            </p:cNvPr>
            <p:cNvCxnSpPr>
              <a:cxnSpLocks/>
            </p:cNvCxnSpPr>
            <p:nvPr/>
          </p:nvCxnSpPr>
          <p:spPr>
            <a:xfrm flipH="1">
              <a:off x="5085008" y="2988971"/>
              <a:ext cx="1622737" cy="0"/>
            </a:xfrm>
            <a:prstGeom prst="straightConnector1">
              <a:avLst/>
            </a:prstGeom>
            <a:ln w="57150">
              <a:solidFill>
                <a:schemeClr val="tx2"/>
              </a:solidFill>
              <a:tailEnd type="triangle"/>
            </a:ln>
          </p:spPr>
          <p:style>
            <a:lnRef idx="3">
              <a:schemeClr val="accent1"/>
            </a:lnRef>
            <a:fillRef idx="0">
              <a:schemeClr val="accent1"/>
            </a:fillRef>
            <a:effectRef idx="2">
              <a:schemeClr val="accent1"/>
            </a:effectRef>
            <a:fontRef idx="minor">
              <a:schemeClr val="tx1"/>
            </a:fontRef>
          </p:style>
        </p:cxnSp>
      </p:grpSp>
      <p:sp>
        <p:nvSpPr>
          <p:cNvPr id="3" name="Slide Number Placeholder 2">
            <a:extLst>
              <a:ext uri="{FF2B5EF4-FFF2-40B4-BE49-F238E27FC236}">
                <a16:creationId xmlns:a16="http://schemas.microsoft.com/office/drawing/2014/main" id="{D5C939A0-9825-F794-B59A-419E95F3A50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2824612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7938E1-B831-787F-8537-85FE11B0F106}"/>
              </a:ext>
            </a:extLst>
          </p:cNvPr>
          <p:cNvSpPr>
            <a:spLocks noGrp="1"/>
          </p:cNvSpPr>
          <p:nvPr>
            <p:ph type="title"/>
          </p:nvPr>
        </p:nvSpPr>
        <p:spPr/>
        <p:txBody>
          <a:bodyPr/>
          <a:lstStyle/>
          <a:p>
            <a:r>
              <a:rPr lang="en-AU" dirty="0"/>
              <a:t>Explore – self-explanation prompts 3</a:t>
            </a:r>
          </a:p>
        </p:txBody>
      </p:sp>
      <p:sp>
        <p:nvSpPr>
          <p:cNvPr id="5" name="Text Placeholder 4">
            <a:extLst>
              <a:ext uri="{FF2B5EF4-FFF2-40B4-BE49-F238E27FC236}">
                <a16:creationId xmlns:a16="http://schemas.microsoft.com/office/drawing/2014/main" id="{60E80ED4-EA96-9C51-D98A-4FE6D5E93115}"/>
              </a:ext>
            </a:extLst>
          </p:cNvPr>
          <p:cNvSpPr>
            <a:spLocks noGrp="1"/>
          </p:cNvSpPr>
          <p:nvPr>
            <p:ph type="body" sz="quarter" idx="18"/>
          </p:nvPr>
        </p:nvSpPr>
        <p:spPr/>
        <p:txBody>
          <a:bodyPr/>
          <a:lstStyle/>
          <a:p>
            <a:r>
              <a:rPr lang="en-AU" dirty="0"/>
              <a:t>Representing fractions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6C53243-F9EC-F553-A99D-DB3A7F1BDBE8}"/>
                  </a:ext>
                </a:extLst>
              </p:cNvPr>
              <p:cNvSpPr>
                <a:spLocks noGrp="1"/>
              </p:cNvSpPr>
              <p:nvPr>
                <p:ph idx="1"/>
              </p:nvPr>
            </p:nvSpPr>
            <p:spPr/>
            <p:txBody>
              <a:bodyPr/>
              <a:lstStyle/>
              <a:p>
                <a:r>
                  <a:rPr lang="en-AU" sz="1800" dirty="0"/>
                  <a:t>How would you represent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5</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5</m:t>
                        </m:r>
                      </m:den>
                    </m:f>
                  </m:oMath>
                </a14:m>
                <a:r>
                  <a:rPr lang="en-AU" dirty="0"/>
                  <a:t> </a:t>
                </a:r>
                <a:r>
                  <a:rPr lang="en-AU" sz="1800" dirty="0"/>
                  <a:t>?</a:t>
                </a:r>
                <a:endParaRPr lang="en-AU" dirty="0"/>
              </a:p>
            </p:txBody>
          </p:sp>
        </mc:Choice>
        <mc:Fallback xmlns="">
          <p:sp>
            <p:nvSpPr>
              <p:cNvPr id="2" name="Content Placeholder 1">
                <a:extLst>
                  <a:ext uri="{FF2B5EF4-FFF2-40B4-BE49-F238E27FC236}">
                    <a16:creationId xmlns:a16="http://schemas.microsoft.com/office/drawing/2014/main" id="{F6C53243-F9EC-F553-A99D-DB3A7F1BDBE8}"/>
                  </a:ext>
                </a:extLst>
              </p:cNvPr>
              <p:cNvSpPr>
                <a:spLocks noGrp="1" noRot="1" noChangeAspect="1" noMove="1" noResize="1" noEditPoints="1" noAdjustHandles="1" noChangeArrowheads="1" noChangeShapeType="1" noTextEdit="1"/>
              </p:cNvSpPr>
              <p:nvPr>
                <p:ph idx="1"/>
              </p:nvPr>
            </p:nvSpPr>
            <p:spPr>
              <a:blipFill>
                <a:blip r:embed="rId3"/>
                <a:stretch>
                  <a:fillRect l="-1221"/>
                </a:stretch>
              </a:blipFill>
            </p:spPr>
            <p:txBody>
              <a:bodyPr/>
              <a:lstStyle/>
              <a:p>
                <a:r>
                  <a:rPr lang="en-AU">
                    <a:noFill/>
                  </a:rPr>
                  <a:t> </a:t>
                </a:r>
              </a:p>
            </p:txBody>
          </p:sp>
        </mc:Fallback>
      </mc:AlternateContent>
      <p:grpSp>
        <p:nvGrpSpPr>
          <p:cNvPr id="12" name="Group 11" descr="A number line from 0 to 1, marked with fifths. 1 red arrow and 3 identical blue arrows sit above the line. The red arrow extends left from three fifths to two fifths. The 1st blue arrow extends right from 0 to one fifth. The 2nd blue arrow extends right from one fifth to two fifths. The 3rd blue arrow extends right from two fifths to three fifths.">
            <a:extLst>
              <a:ext uri="{FF2B5EF4-FFF2-40B4-BE49-F238E27FC236}">
                <a16:creationId xmlns:a16="http://schemas.microsoft.com/office/drawing/2014/main" id="{1DFB036D-2F14-9B88-8235-8BE824B4DCD8}"/>
              </a:ext>
            </a:extLst>
          </p:cNvPr>
          <p:cNvGrpSpPr/>
          <p:nvPr/>
        </p:nvGrpSpPr>
        <p:grpSpPr>
          <a:xfrm>
            <a:off x="1154637" y="2988971"/>
            <a:ext cx="9285363" cy="1402723"/>
            <a:chOff x="1154637" y="2988971"/>
            <a:chExt cx="9285363" cy="1402723"/>
          </a:xfrm>
        </p:grpSpPr>
        <p:pic>
          <p:nvPicPr>
            <p:cNvPr id="6" name="Picture 5" descr="A number line from 0 to one, marked with fifths.">
              <a:extLst>
                <a:ext uri="{FF2B5EF4-FFF2-40B4-BE49-F238E27FC236}">
                  <a16:creationId xmlns:a16="http://schemas.microsoft.com/office/drawing/2014/main" id="{DC729CF8-C546-2778-C4FE-89AD9A12E918}"/>
                </a:ext>
              </a:extLst>
            </p:cNvPr>
            <p:cNvPicPr>
              <a:picLocks noChangeAspect="1"/>
            </p:cNvPicPr>
            <p:nvPr/>
          </p:nvPicPr>
          <p:blipFill>
            <a:blip r:embed="rId4"/>
            <a:stretch>
              <a:fillRect/>
            </a:stretch>
          </p:blipFill>
          <p:spPr>
            <a:xfrm>
              <a:off x="1154637" y="3666757"/>
              <a:ext cx="9285363" cy="724937"/>
            </a:xfrm>
            <a:prstGeom prst="rect">
              <a:avLst/>
            </a:prstGeom>
          </p:spPr>
        </p:pic>
        <p:cxnSp>
          <p:nvCxnSpPr>
            <p:cNvPr id="7" name="Straight Arrow Connector 6" descr="blue arrow left to right">
              <a:extLst>
                <a:ext uri="{FF2B5EF4-FFF2-40B4-BE49-F238E27FC236}">
                  <a16:creationId xmlns:a16="http://schemas.microsoft.com/office/drawing/2014/main" id="{649C2CEB-8140-5464-33EA-02D8E1290730}"/>
                </a:ext>
              </a:extLst>
            </p:cNvPr>
            <p:cNvCxnSpPr>
              <a:cxnSpLocks/>
            </p:cNvCxnSpPr>
            <p:nvPr/>
          </p:nvCxnSpPr>
          <p:spPr>
            <a:xfrm>
              <a:off x="1841679" y="3429000"/>
              <a:ext cx="1687132"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descr="blue arrow left to right">
              <a:extLst>
                <a:ext uri="{FF2B5EF4-FFF2-40B4-BE49-F238E27FC236}">
                  <a16:creationId xmlns:a16="http://schemas.microsoft.com/office/drawing/2014/main" id="{78AFCFBF-7FFA-D7BD-1904-85B37EDBFDED}"/>
                </a:ext>
              </a:extLst>
            </p:cNvPr>
            <p:cNvCxnSpPr>
              <a:cxnSpLocks/>
            </p:cNvCxnSpPr>
            <p:nvPr/>
          </p:nvCxnSpPr>
          <p:spPr>
            <a:xfrm>
              <a:off x="3449392" y="3429000"/>
              <a:ext cx="1687132"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descr="blue arrow left to right">
              <a:extLst>
                <a:ext uri="{FF2B5EF4-FFF2-40B4-BE49-F238E27FC236}">
                  <a16:creationId xmlns:a16="http://schemas.microsoft.com/office/drawing/2014/main" id="{E46508CB-00EA-4FA2-1BE6-9FE7155C064D}"/>
                </a:ext>
              </a:extLst>
            </p:cNvPr>
            <p:cNvCxnSpPr>
              <a:cxnSpLocks/>
            </p:cNvCxnSpPr>
            <p:nvPr/>
          </p:nvCxnSpPr>
          <p:spPr>
            <a:xfrm>
              <a:off x="5085008" y="3429000"/>
              <a:ext cx="1687132"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descr="red arrow pointing right to left">
              <a:extLst>
                <a:ext uri="{FF2B5EF4-FFF2-40B4-BE49-F238E27FC236}">
                  <a16:creationId xmlns:a16="http://schemas.microsoft.com/office/drawing/2014/main" id="{4A26694C-CC93-30FC-B66B-40ABC214A76C}"/>
                </a:ext>
              </a:extLst>
            </p:cNvPr>
            <p:cNvCxnSpPr>
              <a:cxnSpLocks/>
            </p:cNvCxnSpPr>
            <p:nvPr/>
          </p:nvCxnSpPr>
          <p:spPr>
            <a:xfrm flipH="1">
              <a:off x="5085008" y="2988971"/>
              <a:ext cx="1622737" cy="0"/>
            </a:xfrm>
            <a:prstGeom prst="straightConnector1">
              <a:avLst/>
            </a:prstGeom>
            <a:ln w="57150">
              <a:solidFill>
                <a:schemeClr val="tx2"/>
              </a:solidFill>
              <a:tailEnd type="triangle"/>
            </a:ln>
          </p:spPr>
          <p:style>
            <a:lnRef idx="3">
              <a:schemeClr val="accent1"/>
            </a:lnRef>
            <a:fillRef idx="0">
              <a:schemeClr val="accent1"/>
            </a:fillRef>
            <a:effectRef idx="2">
              <a:schemeClr val="accent1"/>
            </a:effectRef>
            <a:fontRef idx="minor">
              <a:schemeClr val="tx1"/>
            </a:fontRef>
          </p:style>
        </p:cxnSp>
      </p:grpSp>
      <p:sp>
        <p:nvSpPr>
          <p:cNvPr id="3" name="Slide Number Placeholder 2">
            <a:extLst>
              <a:ext uri="{FF2B5EF4-FFF2-40B4-BE49-F238E27FC236}">
                <a16:creationId xmlns:a16="http://schemas.microsoft.com/office/drawing/2014/main" id="{D5C939A0-9825-F794-B59A-419E95F3A50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mc:AlternateContent xmlns:mc="http://schemas.openxmlformats.org/markup-compatibility/2006">
        <mc:Choice xmlns:a14="http://schemas.microsoft.com/office/drawing/2010/main" Requires="a14">
          <p:sp>
            <p:nvSpPr>
              <p:cNvPr id="14" name="Speech Bubble: Rectangle with Corners Rounded 13">
                <a:extLst>
                  <a:ext uri="{FF2B5EF4-FFF2-40B4-BE49-F238E27FC236}">
                    <a16:creationId xmlns:a16="http://schemas.microsoft.com/office/drawing/2014/main" id="{EA370B13-0F31-318D-B67B-B5AC9C5872B2}"/>
                  </a:ext>
                </a:extLst>
              </p:cNvPr>
              <p:cNvSpPr/>
              <p:nvPr/>
            </p:nvSpPr>
            <p:spPr>
              <a:xfrm>
                <a:off x="4494271" y="4580923"/>
                <a:ext cx="3203458" cy="1294557"/>
              </a:xfrm>
              <a:prstGeom prst="wedgeRoundRectCallout">
                <a:avLst>
                  <a:gd name="adj1" fmla="val 21430"/>
                  <a:gd name="adj2" fmla="val -733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a:r>
                  <a:rPr lang="en-AU" sz="1800" dirty="0"/>
                  <a:t>What if the expression was </a:t>
                </a:r>
                <a14:m>
                  <m:oMath xmlns:m="http://schemas.openxmlformats.org/officeDocument/2006/math">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5</m:t>
                        </m:r>
                      </m:den>
                    </m:f>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3</m:t>
                        </m:r>
                      </m:num>
                      <m:den>
                        <m:r>
                          <a:rPr lang="en-AU" sz="2000" b="0" i="1" smtClean="0">
                            <a:latin typeface="Cambria Math" panose="02040503050406030204" pitchFamily="18" charset="0"/>
                          </a:rPr>
                          <m:t>5</m:t>
                        </m:r>
                      </m:den>
                    </m:f>
                  </m:oMath>
                </a14:m>
                <a:r>
                  <a:rPr lang="en-AU" sz="2000" dirty="0"/>
                  <a:t> ?</a:t>
                </a:r>
                <a:endParaRPr lang="en-AU" sz="1800" dirty="0"/>
              </a:p>
            </p:txBody>
          </p:sp>
        </mc:Choice>
        <mc:Fallback>
          <p:sp>
            <p:nvSpPr>
              <p:cNvPr id="14" name="Speech Bubble: Rectangle with Corners Rounded 13">
                <a:extLst>
                  <a:ext uri="{FF2B5EF4-FFF2-40B4-BE49-F238E27FC236}">
                    <a16:creationId xmlns:a16="http://schemas.microsoft.com/office/drawing/2014/main" id="{EA370B13-0F31-318D-B67B-B5AC9C5872B2}"/>
                  </a:ext>
                </a:extLst>
              </p:cNvPr>
              <p:cNvSpPr>
                <a:spLocks noRot="1" noChangeAspect="1" noMove="1" noResize="1" noEditPoints="1" noAdjustHandles="1" noChangeArrowheads="1" noChangeShapeType="1" noTextEdit="1"/>
              </p:cNvSpPr>
              <p:nvPr/>
            </p:nvSpPr>
            <p:spPr>
              <a:xfrm>
                <a:off x="4494271" y="4580923"/>
                <a:ext cx="3203458" cy="1294557"/>
              </a:xfrm>
              <a:prstGeom prst="wedgeRoundRectCallout">
                <a:avLst>
                  <a:gd name="adj1" fmla="val 21430"/>
                  <a:gd name="adj2" fmla="val -73369"/>
                  <a:gd name="adj3" fmla="val 16667"/>
                </a:avLst>
              </a:prstGeom>
              <a:blipFill>
                <a:blip r:embed="rId5"/>
                <a:stretch>
                  <a:fillRect/>
                </a:stretch>
              </a:blipFill>
            </p:spPr>
            <p:txBody>
              <a:bodyPr/>
              <a:lstStyle/>
              <a:p>
                <a:r>
                  <a:rPr lang="en-AU">
                    <a:noFill/>
                  </a:rPr>
                  <a:t> </a:t>
                </a:r>
              </a:p>
            </p:txBody>
          </p:sp>
        </mc:Fallback>
      </mc:AlternateContent>
      <p:sp>
        <p:nvSpPr>
          <p:cNvPr id="15" name="Speech Bubble: Rectangle with Corners Rounded 14">
            <a:extLst>
              <a:ext uri="{FF2B5EF4-FFF2-40B4-BE49-F238E27FC236}">
                <a16:creationId xmlns:a16="http://schemas.microsoft.com/office/drawing/2014/main" id="{052F7BC9-264D-C6AA-3A0A-85CEFE266A20}"/>
              </a:ext>
            </a:extLst>
          </p:cNvPr>
          <p:cNvSpPr/>
          <p:nvPr/>
        </p:nvSpPr>
        <p:spPr>
          <a:xfrm>
            <a:off x="7409963" y="2044735"/>
            <a:ext cx="3203458" cy="1294557"/>
          </a:xfrm>
          <a:prstGeom prst="wedgeRoundRectCallout">
            <a:avLst>
              <a:gd name="adj1" fmla="val -62234"/>
              <a:gd name="adj2" fmla="val 204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a:r>
              <a:rPr lang="en-AU" sz="1800" dirty="0"/>
              <a:t>How does the red vector change our answer?</a:t>
            </a:r>
          </a:p>
        </p:txBody>
      </p:sp>
    </p:spTree>
    <p:extLst>
      <p:ext uri="{BB962C8B-B14F-4D97-AF65-F5344CB8AC3E}">
        <p14:creationId xmlns:p14="http://schemas.microsoft.com/office/powerpoint/2010/main" val="3589030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7938E1-B831-787F-8537-85FE11B0F106}"/>
              </a:ext>
            </a:extLst>
          </p:cNvPr>
          <p:cNvSpPr>
            <a:spLocks noGrp="1"/>
          </p:cNvSpPr>
          <p:nvPr>
            <p:ph type="title"/>
          </p:nvPr>
        </p:nvSpPr>
        <p:spPr/>
        <p:txBody>
          <a:bodyPr/>
          <a:lstStyle/>
          <a:p>
            <a:r>
              <a:rPr lang="en-AU" dirty="0"/>
              <a:t>Explore – your turn 3</a:t>
            </a:r>
          </a:p>
        </p:txBody>
      </p:sp>
      <p:sp>
        <p:nvSpPr>
          <p:cNvPr id="5" name="Text Placeholder 4">
            <a:extLst>
              <a:ext uri="{FF2B5EF4-FFF2-40B4-BE49-F238E27FC236}">
                <a16:creationId xmlns:a16="http://schemas.microsoft.com/office/drawing/2014/main" id="{60E80ED4-EA96-9C51-D98A-4FE6D5E93115}"/>
              </a:ext>
            </a:extLst>
          </p:cNvPr>
          <p:cNvSpPr>
            <a:spLocks noGrp="1"/>
          </p:cNvSpPr>
          <p:nvPr>
            <p:ph type="body" sz="quarter" idx="18"/>
          </p:nvPr>
        </p:nvSpPr>
        <p:spPr/>
        <p:txBody>
          <a:bodyPr/>
          <a:lstStyle/>
          <a:p>
            <a:r>
              <a:rPr lang="en-AU" dirty="0"/>
              <a:t>Representing fractions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6C53243-F9EC-F553-A99D-DB3A7F1BDBE8}"/>
                  </a:ext>
                </a:extLst>
              </p:cNvPr>
              <p:cNvSpPr>
                <a:spLocks noGrp="1"/>
              </p:cNvSpPr>
              <p:nvPr>
                <p:ph idx="1"/>
              </p:nvPr>
            </p:nvSpPr>
            <p:spPr/>
            <p:txBody>
              <a:bodyPr/>
              <a:lstStyle/>
              <a:p>
                <a:r>
                  <a:rPr lang="en-AU" sz="1800" dirty="0"/>
                  <a:t>How would you represent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4</m:t>
                        </m:r>
                      </m:num>
                      <m:den>
                        <m:r>
                          <a:rPr lang="en-AU" b="0" i="1" smtClean="0">
                            <a:latin typeface="Cambria Math" panose="02040503050406030204" pitchFamily="18" charset="0"/>
                          </a:rPr>
                          <m:t>6</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6</m:t>
                        </m:r>
                      </m:den>
                    </m:f>
                  </m:oMath>
                </a14:m>
                <a:r>
                  <a:rPr lang="en-AU" dirty="0"/>
                  <a:t> </a:t>
                </a:r>
                <a:r>
                  <a:rPr lang="en-AU" sz="1800" dirty="0"/>
                  <a:t>?</a:t>
                </a:r>
                <a:endParaRPr lang="en-AU" dirty="0"/>
              </a:p>
            </p:txBody>
          </p:sp>
        </mc:Choice>
        <mc:Fallback xmlns="">
          <p:sp>
            <p:nvSpPr>
              <p:cNvPr id="2" name="Content Placeholder 1">
                <a:extLst>
                  <a:ext uri="{FF2B5EF4-FFF2-40B4-BE49-F238E27FC236}">
                    <a16:creationId xmlns:a16="http://schemas.microsoft.com/office/drawing/2014/main" id="{F6C53243-F9EC-F553-A99D-DB3A7F1BDBE8}"/>
                  </a:ext>
                </a:extLst>
              </p:cNvPr>
              <p:cNvSpPr>
                <a:spLocks noGrp="1" noRot="1" noChangeAspect="1" noMove="1" noResize="1" noEditPoints="1" noAdjustHandles="1" noChangeArrowheads="1" noChangeShapeType="1" noTextEdit="1"/>
              </p:cNvSpPr>
              <p:nvPr>
                <p:ph idx="1"/>
              </p:nvPr>
            </p:nvSpPr>
            <p:spPr>
              <a:blipFill>
                <a:blip r:embed="rId3"/>
                <a:stretch>
                  <a:fillRect l="-1221"/>
                </a:stretch>
              </a:blipFill>
            </p:spPr>
            <p:txBody>
              <a:bodyPr/>
              <a:lstStyle/>
              <a:p>
                <a:r>
                  <a:rPr lang="en-AU">
                    <a:noFill/>
                  </a:rPr>
                  <a:t> </a:t>
                </a:r>
              </a:p>
            </p:txBody>
          </p:sp>
        </mc:Fallback>
      </mc:AlternateContent>
      <p:pic>
        <p:nvPicPr>
          <p:cNvPr id="8" name="Picture 7" descr="Number line from 0 to 1, marked with sixth intervals.">
            <a:extLst>
              <a:ext uri="{FF2B5EF4-FFF2-40B4-BE49-F238E27FC236}">
                <a16:creationId xmlns:a16="http://schemas.microsoft.com/office/drawing/2014/main" id="{C78C1322-A277-298D-D5C7-5E5B1F104B09}"/>
              </a:ext>
            </a:extLst>
          </p:cNvPr>
          <p:cNvPicPr>
            <a:picLocks noChangeAspect="1"/>
          </p:cNvPicPr>
          <p:nvPr/>
        </p:nvPicPr>
        <p:blipFill>
          <a:blip r:embed="rId4"/>
          <a:stretch>
            <a:fillRect/>
          </a:stretch>
        </p:blipFill>
        <p:spPr>
          <a:xfrm>
            <a:off x="1383745" y="3658548"/>
            <a:ext cx="9214829" cy="1145272"/>
          </a:xfrm>
          <a:prstGeom prst="rect">
            <a:avLst/>
          </a:prstGeom>
        </p:spPr>
      </p:pic>
      <p:sp>
        <p:nvSpPr>
          <p:cNvPr id="3" name="Slide Number Placeholder 2">
            <a:extLst>
              <a:ext uri="{FF2B5EF4-FFF2-40B4-BE49-F238E27FC236}">
                <a16:creationId xmlns:a16="http://schemas.microsoft.com/office/drawing/2014/main" id="{D5C939A0-9825-F794-B59A-419E95F3A50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4167436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7938E1-B831-787F-8537-85FE11B0F106}"/>
              </a:ext>
            </a:extLst>
          </p:cNvPr>
          <p:cNvSpPr>
            <a:spLocks noGrp="1"/>
          </p:cNvSpPr>
          <p:nvPr>
            <p:ph type="title"/>
          </p:nvPr>
        </p:nvSpPr>
        <p:spPr/>
        <p:txBody>
          <a:bodyPr/>
          <a:lstStyle/>
          <a:p>
            <a:r>
              <a:rPr lang="en-AU" dirty="0"/>
              <a:t>Explore – your turn 3 – solution</a:t>
            </a:r>
          </a:p>
        </p:txBody>
      </p:sp>
      <p:sp>
        <p:nvSpPr>
          <p:cNvPr id="5" name="Text Placeholder 4">
            <a:extLst>
              <a:ext uri="{FF2B5EF4-FFF2-40B4-BE49-F238E27FC236}">
                <a16:creationId xmlns:a16="http://schemas.microsoft.com/office/drawing/2014/main" id="{60E80ED4-EA96-9C51-D98A-4FE6D5E93115}"/>
              </a:ext>
            </a:extLst>
          </p:cNvPr>
          <p:cNvSpPr>
            <a:spLocks noGrp="1"/>
          </p:cNvSpPr>
          <p:nvPr>
            <p:ph type="body" sz="quarter" idx="18"/>
          </p:nvPr>
        </p:nvSpPr>
        <p:spPr/>
        <p:txBody>
          <a:bodyPr/>
          <a:lstStyle/>
          <a:p>
            <a:r>
              <a:rPr lang="en-AU" dirty="0"/>
              <a:t>Representing fractions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6C53243-F9EC-F553-A99D-DB3A7F1BDBE8}"/>
                  </a:ext>
                </a:extLst>
              </p:cNvPr>
              <p:cNvSpPr>
                <a:spLocks noGrp="1"/>
              </p:cNvSpPr>
              <p:nvPr>
                <p:ph idx="1"/>
              </p:nvPr>
            </p:nvSpPr>
            <p:spPr/>
            <p:txBody>
              <a:bodyPr/>
              <a:lstStyle/>
              <a:p>
                <a:r>
                  <a:rPr lang="en-AU" sz="1800" dirty="0"/>
                  <a:t>How would you represent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4</m:t>
                        </m:r>
                      </m:num>
                      <m:den>
                        <m:r>
                          <a:rPr lang="en-AU" b="0" i="1" smtClean="0">
                            <a:latin typeface="Cambria Math" panose="02040503050406030204" pitchFamily="18" charset="0"/>
                          </a:rPr>
                          <m:t>6</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6</m:t>
                        </m:r>
                      </m:den>
                    </m:f>
                  </m:oMath>
                </a14:m>
                <a:r>
                  <a:rPr lang="en-AU" dirty="0"/>
                  <a:t> </a:t>
                </a:r>
                <a:r>
                  <a:rPr lang="en-AU" sz="1800" dirty="0"/>
                  <a:t>?</a:t>
                </a:r>
                <a:endParaRPr lang="en-AU" dirty="0"/>
              </a:p>
            </p:txBody>
          </p:sp>
        </mc:Choice>
        <mc:Fallback xmlns="">
          <p:sp>
            <p:nvSpPr>
              <p:cNvPr id="2" name="Content Placeholder 1">
                <a:extLst>
                  <a:ext uri="{FF2B5EF4-FFF2-40B4-BE49-F238E27FC236}">
                    <a16:creationId xmlns:a16="http://schemas.microsoft.com/office/drawing/2014/main" id="{F6C53243-F9EC-F553-A99D-DB3A7F1BDBE8}"/>
                  </a:ext>
                </a:extLst>
              </p:cNvPr>
              <p:cNvSpPr>
                <a:spLocks noGrp="1" noRot="1" noChangeAspect="1" noMove="1" noResize="1" noEditPoints="1" noAdjustHandles="1" noChangeArrowheads="1" noChangeShapeType="1" noTextEdit="1"/>
              </p:cNvSpPr>
              <p:nvPr>
                <p:ph idx="1"/>
              </p:nvPr>
            </p:nvSpPr>
            <p:spPr>
              <a:blipFill>
                <a:blip r:embed="rId3"/>
                <a:stretch>
                  <a:fillRect l="-1221"/>
                </a:stretch>
              </a:blipFill>
            </p:spPr>
            <p:txBody>
              <a:bodyPr/>
              <a:lstStyle/>
              <a:p>
                <a:r>
                  <a:rPr lang="en-AU">
                    <a:noFill/>
                  </a:rPr>
                  <a:t> </a:t>
                </a:r>
              </a:p>
            </p:txBody>
          </p:sp>
        </mc:Fallback>
      </mc:AlternateContent>
      <p:grpSp>
        <p:nvGrpSpPr>
          <p:cNvPr id="6" name="Group 5" descr="Number line from 0 to 1, marked with sixth intervals. 1 red arrow and 4 identical blue arrows sit above the line. The red arrow extends left from four sixths to three sixths. The 1st blue arrow extends right from 0 to one sixth. The 2nd blue arrow extends right from one sixth to two sixths. The 3rd blue arrow extends right from two sixths to three sixths. The 4th blue arrow extends right from three sixths to four sixths.">
            <a:extLst>
              <a:ext uri="{FF2B5EF4-FFF2-40B4-BE49-F238E27FC236}">
                <a16:creationId xmlns:a16="http://schemas.microsoft.com/office/drawing/2014/main" id="{5194083F-BCFF-2AC3-2900-CC04E0AEF123}"/>
              </a:ext>
            </a:extLst>
          </p:cNvPr>
          <p:cNvGrpSpPr/>
          <p:nvPr/>
        </p:nvGrpSpPr>
        <p:grpSpPr>
          <a:xfrm>
            <a:off x="1383745" y="3398448"/>
            <a:ext cx="9214829" cy="1405372"/>
            <a:chOff x="1383745" y="3398448"/>
            <a:chExt cx="9214829" cy="1405372"/>
          </a:xfrm>
        </p:grpSpPr>
        <p:pic>
          <p:nvPicPr>
            <p:cNvPr id="8" name="Picture 7" descr="Number line from 0 to 1, marked with sixth intervals.">
              <a:extLst>
                <a:ext uri="{FF2B5EF4-FFF2-40B4-BE49-F238E27FC236}">
                  <a16:creationId xmlns:a16="http://schemas.microsoft.com/office/drawing/2014/main" id="{C78C1322-A277-298D-D5C7-5E5B1F104B09}"/>
                </a:ext>
              </a:extLst>
            </p:cNvPr>
            <p:cNvPicPr>
              <a:picLocks noChangeAspect="1"/>
            </p:cNvPicPr>
            <p:nvPr/>
          </p:nvPicPr>
          <p:blipFill>
            <a:blip r:embed="rId4"/>
            <a:stretch>
              <a:fillRect/>
            </a:stretch>
          </p:blipFill>
          <p:spPr>
            <a:xfrm>
              <a:off x="1383745" y="3658548"/>
              <a:ext cx="9214829" cy="1145272"/>
            </a:xfrm>
            <a:prstGeom prst="rect">
              <a:avLst/>
            </a:prstGeom>
          </p:spPr>
        </p:pic>
        <p:cxnSp>
          <p:nvCxnSpPr>
            <p:cNvPr id="9" name="Straight Arrow Connector 8" descr="blue arrow left to right">
              <a:extLst>
                <a:ext uri="{FF2B5EF4-FFF2-40B4-BE49-F238E27FC236}">
                  <a16:creationId xmlns:a16="http://schemas.microsoft.com/office/drawing/2014/main" id="{A09DB616-0C66-5C56-5737-6C96C4413BD1}"/>
                </a:ext>
              </a:extLst>
            </p:cNvPr>
            <p:cNvCxnSpPr>
              <a:cxnSpLocks/>
            </p:cNvCxnSpPr>
            <p:nvPr/>
          </p:nvCxnSpPr>
          <p:spPr>
            <a:xfrm>
              <a:off x="2086378" y="3658548"/>
              <a:ext cx="1352281"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descr="blue arrow left to right">
              <a:extLst>
                <a:ext uri="{FF2B5EF4-FFF2-40B4-BE49-F238E27FC236}">
                  <a16:creationId xmlns:a16="http://schemas.microsoft.com/office/drawing/2014/main" id="{B926E679-BCFF-2561-9D56-C691965E4BE8}"/>
                </a:ext>
              </a:extLst>
            </p:cNvPr>
            <p:cNvCxnSpPr>
              <a:cxnSpLocks/>
            </p:cNvCxnSpPr>
            <p:nvPr/>
          </p:nvCxnSpPr>
          <p:spPr>
            <a:xfrm>
              <a:off x="3359240" y="3657349"/>
              <a:ext cx="1380185"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descr="blue arrow left to right">
              <a:extLst>
                <a:ext uri="{FF2B5EF4-FFF2-40B4-BE49-F238E27FC236}">
                  <a16:creationId xmlns:a16="http://schemas.microsoft.com/office/drawing/2014/main" id="{B81760A9-3573-6439-0B70-236F6C7B8FB7}"/>
                </a:ext>
              </a:extLst>
            </p:cNvPr>
            <p:cNvCxnSpPr>
              <a:cxnSpLocks/>
              <a:endCxn id="8" idx="0"/>
            </p:cNvCxnSpPr>
            <p:nvPr/>
          </p:nvCxnSpPr>
          <p:spPr>
            <a:xfrm>
              <a:off x="4619223" y="3657349"/>
              <a:ext cx="1371937" cy="1199"/>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descr="blue arrow left to right">
              <a:extLst>
                <a:ext uri="{FF2B5EF4-FFF2-40B4-BE49-F238E27FC236}">
                  <a16:creationId xmlns:a16="http://schemas.microsoft.com/office/drawing/2014/main" id="{1766D160-1A1D-2060-F3F8-641F24310822}"/>
                </a:ext>
              </a:extLst>
            </p:cNvPr>
            <p:cNvCxnSpPr>
              <a:cxnSpLocks/>
            </p:cNvCxnSpPr>
            <p:nvPr/>
          </p:nvCxnSpPr>
          <p:spPr>
            <a:xfrm>
              <a:off x="5945746" y="3654952"/>
              <a:ext cx="1352281"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descr="red arrow pointing right to left">
              <a:extLst>
                <a:ext uri="{FF2B5EF4-FFF2-40B4-BE49-F238E27FC236}">
                  <a16:creationId xmlns:a16="http://schemas.microsoft.com/office/drawing/2014/main" id="{1EFA4E89-18E8-6139-43DC-958450551436}"/>
                </a:ext>
              </a:extLst>
            </p:cNvPr>
            <p:cNvCxnSpPr>
              <a:cxnSpLocks/>
            </p:cNvCxnSpPr>
            <p:nvPr/>
          </p:nvCxnSpPr>
          <p:spPr>
            <a:xfrm flipH="1">
              <a:off x="5919988" y="3398448"/>
              <a:ext cx="1358721" cy="0"/>
            </a:xfrm>
            <a:prstGeom prst="straightConnector1">
              <a:avLst/>
            </a:prstGeom>
            <a:ln w="57150">
              <a:solidFill>
                <a:schemeClr val="tx2"/>
              </a:solidFill>
              <a:tailEnd type="triangle"/>
            </a:ln>
          </p:spPr>
          <p:style>
            <a:lnRef idx="3">
              <a:schemeClr val="accent1"/>
            </a:lnRef>
            <a:fillRef idx="0">
              <a:schemeClr val="accent1"/>
            </a:fillRef>
            <a:effectRef idx="2">
              <a:schemeClr val="accent1"/>
            </a:effectRef>
            <a:fontRef idx="minor">
              <a:schemeClr val="tx1"/>
            </a:fontRef>
          </p:style>
        </p:cxnSp>
      </p:grpSp>
      <p:sp>
        <p:nvSpPr>
          <p:cNvPr id="3" name="Slide Number Placeholder 2">
            <a:extLst>
              <a:ext uri="{FF2B5EF4-FFF2-40B4-BE49-F238E27FC236}">
                <a16:creationId xmlns:a16="http://schemas.microsoft.com/office/drawing/2014/main" id="{D5C939A0-9825-F794-B59A-419E95F3A50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1294655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3F250C-8B50-8E46-C43B-8DE7AECDC1BE}"/>
              </a:ext>
            </a:extLst>
          </p:cNvPr>
          <p:cNvSpPr>
            <a:spLocks noGrp="1"/>
          </p:cNvSpPr>
          <p:nvPr>
            <p:ph type="title"/>
          </p:nvPr>
        </p:nvSpPr>
        <p:spPr/>
        <p:txBody>
          <a:bodyPr/>
          <a:lstStyle/>
          <a:p>
            <a:r>
              <a:rPr lang="en-AU" dirty="0"/>
              <a:t>Summarise</a:t>
            </a:r>
          </a:p>
        </p:txBody>
      </p:sp>
      <p:sp>
        <p:nvSpPr>
          <p:cNvPr id="5" name="Text Placeholder 4">
            <a:extLst>
              <a:ext uri="{FF2B5EF4-FFF2-40B4-BE49-F238E27FC236}">
                <a16:creationId xmlns:a16="http://schemas.microsoft.com/office/drawing/2014/main" id="{54A92D9A-7E76-95E7-B370-561C011D9ED8}"/>
              </a:ext>
            </a:extLst>
          </p:cNvPr>
          <p:cNvSpPr>
            <a:spLocks noGrp="1"/>
          </p:cNvSpPr>
          <p:nvPr>
            <p:ph type="body" sz="quarter" idx="18"/>
          </p:nvPr>
        </p:nvSpPr>
        <p:spPr/>
        <p:txBody>
          <a:bodyPr/>
          <a:lstStyle/>
          <a:p>
            <a:r>
              <a:rPr lang="en-AU" dirty="0"/>
              <a:t>Notes to your future selves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4952850-3755-CEFB-4C2D-F13264E52A3F}"/>
                  </a:ext>
                </a:extLst>
              </p:cNvPr>
              <p:cNvSpPr>
                <a:spLocks noGrp="1"/>
              </p:cNvSpPr>
              <p:nvPr>
                <p:ph idx="1"/>
              </p:nvPr>
            </p:nvSpPr>
            <p:spPr/>
            <p:txBody>
              <a:bodyPr/>
              <a:lstStyle/>
              <a:p>
                <a:pPr marL="285750" lvl="0" indent="-285750">
                  <a:lnSpc>
                    <a:spcPct val="150000"/>
                  </a:lnSpc>
                  <a:spcBef>
                    <a:spcPts val="1200"/>
                  </a:spcBef>
                  <a:buFont typeface="Arial" panose="020B0604020202020204" pitchFamily="34" charset="0"/>
                  <a:buChar char="•"/>
                </a:pPr>
                <a14:m>
                  <m:oMath xmlns:m="http://schemas.openxmlformats.org/officeDocument/2006/math">
                    <m:f>
                      <m:fPr>
                        <m:ctrlPr>
                          <a:rPr lang="en-AU" sz="24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AU"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AU" sz="2400" i="1">
                            <a:effectLst/>
                            <a:latin typeface="Cambria Math" panose="02040503050406030204" pitchFamily="18" charset="0"/>
                            <a:ea typeface="Calibri" panose="020F0502020204030204" pitchFamily="34" charset="0"/>
                            <a:cs typeface="Times New Roman" panose="02020603050405020304" pitchFamily="18" charset="0"/>
                          </a:rPr>
                          <m:t>5</m:t>
                        </m:r>
                      </m:den>
                    </m:f>
                    <m:r>
                      <a:rPr lang="en-AU"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A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AU" sz="24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AU" sz="2400" i="1">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AU" sz="24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150000"/>
                  </a:lnSpc>
                  <a:buFont typeface="Arial" panose="020B0604020202020204" pitchFamily="34" charset="0"/>
                  <a:buChar char="•"/>
                </a:pPr>
                <a14:m>
                  <m:oMath xmlns:m="http://schemas.openxmlformats.org/officeDocument/2006/math">
                    <m:f>
                      <m:fPr>
                        <m:ctrlPr>
                          <a:rPr lang="en-A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AU" sz="2400" b="0" i="1" smtClean="0">
                            <a:effectLst/>
                            <a:latin typeface="Cambria Math" panose="02040503050406030204" pitchFamily="18" charset="0"/>
                            <a:ea typeface="Calibri" panose="020F0502020204030204" pitchFamily="34" charset="0"/>
                            <a:cs typeface="Times New Roman" panose="02020603050405020304" pitchFamily="18" charset="0"/>
                          </a:rPr>
                          <m:t>2</m:t>
                        </m:r>
                      </m:num>
                      <m:den>
                        <m:r>
                          <a:rPr lang="en-AU" sz="2400" b="0" i="1" smtClean="0">
                            <a:effectLst/>
                            <a:latin typeface="Cambria Math" panose="02040503050406030204" pitchFamily="18" charset="0"/>
                            <a:ea typeface="Calibri" panose="020F0502020204030204" pitchFamily="34" charset="0"/>
                            <a:cs typeface="Times New Roman" panose="02020603050405020304" pitchFamily="18" charset="0"/>
                          </a:rPr>
                          <m:t>5</m:t>
                        </m:r>
                      </m:den>
                    </m:f>
                    <m:r>
                      <a:rPr lang="en-AU"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AU"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AU" sz="24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
                          <a:rPr lang="en-AU" sz="2400" b="0" i="1" smtClean="0">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AU" sz="24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150000"/>
                  </a:lnSpc>
                  <a:buFont typeface="Arial" panose="020B0604020202020204" pitchFamily="34" charset="0"/>
                  <a:buChar char="•"/>
                </a:pPr>
                <a14:m>
                  <m:oMath xmlns:m="http://schemas.openxmlformats.org/officeDocument/2006/math">
                    <m:f>
                      <m:fPr>
                        <m:ctrlPr>
                          <a:rPr lang="en-AU" sz="2400" i="1" smtClean="0">
                            <a:effectLst/>
                            <a:latin typeface="Cambria Math" panose="02040503050406030204" pitchFamily="18" charset="0"/>
                            <a:ea typeface="Yu Mincho" panose="02020400000000000000" pitchFamily="18" charset="-128"/>
                            <a:cs typeface="Times New Roman" panose="02020603050405020304" pitchFamily="18" charset="0"/>
                          </a:rPr>
                        </m:ctrlPr>
                      </m:fPr>
                      <m:num>
                        <m:r>
                          <a:rPr lang="en-AU" sz="2400" i="1">
                            <a:effectLst/>
                            <a:latin typeface="Cambria Math" panose="02040503050406030204" pitchFamily="18" charset="0"/>
                            <a:ea typeface="Yu Mincho" panose="02020400000000000000" pitchFamily="18" charset="-128"/>
                            <a:cs typeface="Times New Roman" panose="02020603050405020304" pitchFamily="18" charset="0"/>
                          </a:rPr>
                          <m:t>1</m:t>
                        </m:r>
                      </m:num>
                      <m:den>
                        <m:r>
                          <a:rPr lang="en-AU" sz="2400" i="1">
                            <a:effectLst/>
                            <a:latin typeface="Cambria Math" panose="02040503050406030204" pitchFamily="18" charset="0"/>
                            <a:ea typeface="Yu Mincho" panose="02020400000000000000" pitchFamily="18" charset="-128"/>
                            <a:cs typeface="Times New Roman" panose="02020603050405020304" pitchFamily="18" charset="0"/>
                          </a:rPr>
                          <m:t>5</m:t>
                        </m:r>
                      </m:den>
                    </m:f>
                    <m:r>
                      <a:rPr lang="en-AU" sz="24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AU" sz="24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AU" sz="2400" b="0" i="1" smtClean="0">
                            <a:effectLst/>
                            <a:latin typeface="Cambria Math" panose="02040503050406030204" pitchFamily="18" charset="0"/>
                            <a:ea typeface="Yu Mincho" panose="02020400000000000000" pitchFamily="18" charset="-128"/>
                            <a:cs typeface="Times New Roman" panose="02020603050405020304" pitchFamily="18" charset="0"/>
                          </a:rPr>
                          <m:t>2</m:t>
                        </m:r>
                      </m:num>
                      <m:den>
                        <m:r>
                          <a:rPr lang="en-AU" sz="2400" i="1">
                            <a:effectLst/>
                            <a:latin typeface="Cambria Math" panose="02040503050406030204" pitchFamily="18" charset="0"/>
                            <a:ea typeface="Yu Mincho" panose="02020400000000000000" pitchFamily="18" charset="-128"/>
                            <a:cs typeface="Times New Roman" panose="02020603050405020304" pitchFamily="18" charset="0"/>
                          </a:rPr>
                          <m:t>5</m:t>
                        </m:r>
                      </m:den>
                    </m:f>
                  </m:oMath>
                </a14:m>
                <a:endParaRPr lang="en-AU" sz="24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150000"/>
                  </a:lnSpc>
                  <a:buFont typeface="Arial" panose="020B0604020202020204" pitchFamily="34" charset="0"/>
                  <a:buChar char="•"/>
                </a:pPr>
                <a14:m>
                  <m:oMath xmlns:m="http://schemas.openxmlformats.org/officeDocument/2006/math">
                    <m:r>
                      <a:rPr lang="en-AU" sz="2400" i="1">
                        <a:effectLst/>
                        <a:latin typeface="Cambria Math" panose="02040503050406030204" pitchFamily="18" charset="0"/>
                        <a:ea typeface="Yu Mincho" panose="02020400000000000000" pitchFamily="18" charset="-128"/>
                        <a:cs typeface="Times New Roman" panose="02020603050405020304" pitchFamily="18" charset="0"/>
                      </a:rPr>
                      <m:t>1</m:t>
                    </m:r>
                    <m:f>
                      <m:fPr>
                        <m:ctrlPr>
                          <a:rPr lang="en-AU" sz="24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AU" sz="2400" b="0" i="1" smtClean="0">
                            <a:effectLst/>
                            <a:latin typeface="Cambria Math" panose="02040503050406030204" pitchFamily="18" charset="0"/>
                            <a:ea typeface="Yu Mincho" panose="02020400000000000000" pitchFamily="18" charset="-128"/>
                            <a:cs typeface="Times New Roman" panose="02020603050405020304" pitchFamily="18" charset="0"/>
                          </a:rPr>
                          <m:t>1</m:t>
                        </m:r>
                      </m:num>
                      <m:den>
                        <m:r>
                          <a:rPr lang="en-AU" sz="2400" b="0" i="1" smtClean="0">
                            <a:effectLst/>
                            <a:latin typeface="Cambria Math" panose="02040503050406030204" pitchFamily="18" charset="0"/>
                            <a:ea typeface="Yu Mincho" panose="02020400000000000000" pitchFamily="18" charset="-128"/>
                            <a:cs typeface="Times New Roman" panose="02020603050405020304" pitchFamily="18" charset="0"/>
                          </a:rPr>
                          <m:t>5</m:t>
                        </m:r>
                      </m:den>
                    </m:f>
                    <m:r>
                      <a:rPr lang="en-AU" sz="24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AU" sz="24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AU" sz="2400" i="1">
                            <a:effectLst/>
                            <a:latin typeface="Cambria Math" panose="02040503050406030204" pitchFamily="18" charset="0"/>
                            <a:ea typeface="Yu Mincho" panose="02020400000000000000" pitchFamily="18" charset="-128"/>
                            <a:cs typeface="Times New Roman" panose="02020603050405020304" pitchFamily="18" charset="0"/>
                          </a:rPr>
                          <m:t>2</m:t>
                        </m:r>
                      </m:num>
                      <m:den>
                        <m:r>
                          <a:rPr lang="en-AU" sz="2400" b="0" i="1" smtClean="0">
                            <a:effectLst/>
                            <a:latin typeface="Cambria Math" panose="02040503050406030204" pitchFamily="18" charset="0"/>
                            <a:ea typeface="Yu Mincho" panose="02020400000000000000" pitchFamily="18" charset="-128"/>
                            <a:cs typeface="Times New Roman" panose="02020603050405020304" pitchFamily="18" charset="0"/>
                          </a:rPr>
                          <m:t>5</m:t>
                        </m:r>
                      </m:den>
                    </m:f>
                  </m:oMath>
                </a14:m>
                <a:endParaRPr lang="en-AU" sz="2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50000"/>
                  </a:lnSpc>
                  <a:buFont typeface="Courier New" panose="02070309020205020404" pitchFamily="49" charset="0"/>
                  <a:buChar char="o"/>
                </a:pPr>
                <a:endParaRPr lang="en-AU"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AU" dirty="0"/>
              </a:p>
            </p:txBody>
          </p:sp>
        </mc:Choice>
        <mc:Fallback xmlns="">
          <p:sp>
            <p:nvSpPr>
              <p:cNvPr id="2" name="Content Placeholder 1">
                <a:extLst>
                  <a:ext uri="{FF2B5EF4-FFF2-40B4-BE49-F238E27FC236}">
                    <a16:creationId xmlns:a16="http://schemas.microsoft.com/office/drawing/2014/main" id="{C4952850-3755-CEFB-4C2D-F13264E52A3F}"/>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EA42D633-E97C-D0A5-A022-454DC5F9A64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2243695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0C309E-FDBF-56C9-0F74-D2FBA3A638FC}"/>
              </a:ext>
            </a:extLst>
          </p:cNvPr>
          <p:cNvSpPr>
            <a:spLocks noGrp="1"/>
          </p:cNvSpPr>
          <p:nvPr>
            <p:ph type="title"/>
          </p:nvPr>
        </p:nvSpPr>
        <p:spPr/>
        <p:txBody>
          <a:bodyPr/>
          <a:lstStyle/>
          <a:p>
            <a:r>
              <a:rPr lang="en-AU" dirty="0"/>
              <a:t>Apply</a:t>
            </a:r>
          </a:p>
        </p:txBody>
      </p:sp>
      <p:sp>
        <p:nvSpPr>
          <p:cNvPr id="5" name="Text Placeholder 4">
            <a:extLst>
              <a:ext uri="{FF2B5EF4-FFF2-40B4-BE49-F238E27FC236}">
                <a16:creationId xmlns:a16="http://schemas.microsoft.com/office/drawing/2014/main" id="{9938CD4E-D627-C86C-3846-CB5202984B02}"/>
              </a:ext>
            </a:extLst>
          </p:cNvPr>
          <p:cNvSpPr>
            <a:spLocks noGrp="1"/>
          </p:cNvSpPr>
          <p:nvPr>
            <p:ph type="body" sz="quarter" idx="18"/>
          </p:nvPr>
        </p:nvSpPr>
        <p:spPr/>
        <p:txBody>
          <a:bodyPr/>
          <a:lstStyle/>
          <a:p>
            <a:r>
              <a:rPr lang="en-AU" dirty="0"/>
              <a:t>Complementary events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C735978-E0D3-4DCB-C6FD-0A25F05B9126}"/>
                  </a:ext>
                </a:extLst>
              </p:cNvPr>
              <p:cNvSpPr>
                <a:spLocks noGrp="1"/>
              </p:cNvSpPr>
              <p:nvPr>
                <p:ph idx="1"/>
              </p:nvPr>
            </p:nvSpPr>
            <p:spPr/>
            <p:txBody>
              <a:bodyPr/>
              <a:lstStyle/>
              <a:p>
                <a:pPr marL="285750" lvl="0" indent="-285750">
                  <a:lnSpc>
                    <a:spcPct val="150000"/>
                  </a:lnSpc>
                  <a:spcBef>
                    <a:spcPts val="1200"/>
                  </a:spcBef>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The probability of rolling a six on a six-sided die is</a:t>
                </a:r>
                <a:r>
                  <a:rPr lang="en-AU" sz="1600" dirty="0">
                    <a:effectLst/>
                    <a:ea typeface="Calibri" panose="020F0502020204030204" pitchFamily="34" charset="0"/>
                    <a:cs typeface="Times New Roman" panose="02020603050405020304" pitchFamily="18" charset="0"/>
                  </a:rPr>
                  <a:t> </a:t>
                </a:r>
                <a14:m>
                  <m:oMath xmlns:m="http://schemas.openxmlformats.org/officeDocument/2006/math">
                    <m:f>
                      <m:fPr>
                        <m:ctrlPr>
                          <a:rPr lang="en-AU" i="1">
                            <a:effectLst/>
                            <a:latin typeface="Cambria Math" panose="02040503050406030204" pitchFamily="18" charset="0"/>
                            <a:ea typeface="Calibri" panose="020F0502020204030204" pitchFamily="34" charset="0"/>
                            <a:cs typeface="Times New Roman" panose="02020603050405020304" pitchFamily="18" charset="0"/>
                          </a:rPr>
                        </m:ctrlPr>
                      </m:fPr>
                      <m:num>
                        <m:r>
                          <a:rPr lang="en-AU" i="1">
                            <a:effectLst/>
                            <a:latin typeface="Cambria Math" panose="02040503050406030204" pitchFamily="18" charset="0"/>
                            <a:ea typeface="Calibri" panose="020F0502020204030204" pitchFamily="34" charset="0"/>
                            <a:cs typeface="Times New Roman" panose="02020603050405020304" pitchFamily="18" charset="0"/>
                          </a:rPr>
                          <m:t>1</m:t>
                        </m:r>
                      </m:num>
                      <m:den>
                        <m:r>
                          <a:rPr lang="en-AU" i="1">
                            <a:effectLst/>
                            <a:latin typeface="Cambria Math" panose="02040503050406030204" pitchFamily="18" charset="0"/>
                            <a:ea typeface="Calibri" panose="020F0502020204030204" pitchFamily="34" charset="0"/>
                            <a:cs typeface="Times New Roman" panose="02020603050405020304" pitchFamily="18" charset="0"/>
                          </a:rPr>
                          <m:t>6</m:t>
                        </m:r>
                      </m:den>
                    </m:f>
                  </m:oMath>
                </a14:m>
                <a:r>
                  <a:rPr lang="en-AU" dirty="0">
                    <a:effectLst/>
                    <a:ea typeface="Yu Mincho" panose="02020400000000000000" pitchFamily="18" charset="-128"/>
                    <a:cs typeface="Times New Roman" panose="02020603050405020304" pitchFamily="18" charset="0"/>
                  </a:rPr>
                  <a:t>.</a:t>
                </a:r>
                <a:endParaRPr lang="en-AU" dirty="0">
                  <a:effectLst/>
                  <a:ea typeface="Calibri" panose="020F0502020204030204" pitchFamily="34" charset="0"/>
                  <a:cs typeface="Times New Roman" panose="02020603050405020304" pitchFamily="18" charset="0"/>
                </a:endParaRPr>
              </a:p>
              <a:p>
                <a:pPr marL="285750" lvl="0" indent="-285750">
                  <a:lnSpc>
                    <a:spcPct val="150000"/>
                  </a:lnSpc>
                  <a:buFont typeface="Arial" panose="020B0604020202020204" pitchFamily="34" charset="0"/>
                  <a:buChar char="•"/>
                </a:pPr>
                <a:r>
                  <a:rPr lang="en-AU" sz="1800" dirty="0">
                    <a:effectLst/>
                    <a:ea typeface="Yu Mincho" panose="02020400000000000000" pitchFamily="18" charset="-128"/>
                    <a:cs typeface="Times New Roman" panose="02020603050405020304" pitchFamily="18" charset="0"/>
                  </a:rPr>
                  <a:t>The probability of being born on a weekday is </a:t>
                </a:r>
                <a14:m>
                  <m:oMath xmlns:m="http://schemas.openxmlformats.org/officeDocument/2006/math">
                    <m:f>
                      <m:fPr>
                        <m:ctrlPr>
                          <a:rPr lang="en-AU"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AU" i="1">
                            <a:effectLst/>
                            <a:latin typeface="Cambria Math" panose="02040503050406030204" pitchFamily="18" charset="0"/>
                            <a:ea typeface="Yu Mincho" panose="02020400000000000000" pitchFamily="18" charset="-128"/>
                            <a:cs typeface="Times New Roman" panose="02020603050405020304" pitchFamily="18" charset="0"/>
                          </a:rPr>
                          <m:t>5</m:t>
                        </m:r>
                      </m:num>
                      <m:den>
                        <m:r>
                          <a:rPr lang="en-AU" i="1">
                            <a:effectLst/>
                            <a:latin typeface="Cambria Math" panose="02040503050406030204" pitchFamily="18" charset="0"/>
                            <a:ea typeface="Yu Mincho" panose="02020400000000000000" pitchFamily="18" charset="-128"/>
                            <a:cs typeface="Times New Roman" panose="02020603050405020304" pitchFamily="18" charset="0"/>
                          </a:rPr>
                          <m:t>7</m:t>
                        </m:r>
                      </m:den>
                    </m:f>
                  </m:oMath>
                </a14:m>
                <a:r>
                  <a:rPr lang="en-AU" dirty="0">
                    <a:effectLst/>
                    <a:ea typeface="Yu Mincho" panose="02020400000000000000" pitchFamily="18" charset="-128"/>
                    <a:cs typeface="Times New Roman" panose="02020603050405020304" pitchFamily="18" charset="0"/>
                  </a:rPr>
                  <a:t>.</a:t>
                </a:r>
                <a:endParaRPr lang="en-AU" dirty="0">
                  <a:effectLst/>
                  <a:ea typeface="Calibri" panose="020F0502020204030204" pitchFamily="34" charset="0"/>
                  <a:cs typeface="Times New Roman" panose="02020603050405020304" pitchFamily="18" charset="0"/>
                </a:endParaRPr>
              </a:p>
              <a:p>
                <a:pPr marL="285750" lvl="0" indent="-285750">
                  <a:lnSpc>
                    <a:spcPct val="150000"/>
                  </a:lnSpc>
                  <a:buFont typeface="Arial" panose="020B0604020202020204" pitchFamily="34" charset="0"/>
                  <a:buChar char="•"/>
                </a:pPr>
                <a:r>
                  <a:rPr lang="en-AU" sz="1800" dirty="0">
                    <a:effectLst/>
                    <a:ea typeface="Yu Mincho" panose="02020400000000000000" pitchFamily="18" charset="-128"/>
                    <a:cs typeface="Times New Roman" panose="02020603050405020304" pitchFamily="18" charset="0"/>
                  </a:rPr>
                  <a:t>The probability of rolling an even number on a six-sided die is </a:t>
                </a:r>
                <a14:m>
                  <m:oMath xmlns:m="http://schemas.openxmlformats.org/officeDocument/2006/math">
                    <m:f>
                      <m:fPr>
                        <m:ctrlPr>
                          <a:rPr lang="en-AU"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AU" i="1">
                            <a:effectLst/>
                            <a:latin typeface="Cambria Math" panose="02040503050406030204" pitchFamily="18" charset="0"/>
                            <a:ea typeface="Yu Mincho" panose="02020400000000000000" pitchFamily="18" charset="-128"/>
                            <a:cs typeface="Times New Roman" panose="02020603050405020304" pitchFamily="18" charset="0"/>
                          </a:rPr>
                          <m:t>3</m:t>
                        </m:r>
                      </m:num>
                      <m:den>
                        <m:r>
                          <a:rPr lang="en-AU" i="1">
                            <a:effectLst/>
                            <a:latin typeface="Cambria Math" panose="02040503050406030204" pitchFamily="18" charset="0"/>
                            <a:ea typeface="Yu Mincho" panose="02020400000000000000" pitchFamily="18" charset="-128"/>
                            <a:cs typeface="Times New Roman" panose="02020603050405020304" pitchFamily="18" charset="0"/>
                          </a:rPr>
                          <m:t>6</m:t>
                        </m:r>
                      </m:den>
                    </m:f>
                  </m:oMath>
                </a14:m>
                <a:r>
                  <a:rPr lang="en-AU" dirty="0">
                    <a:effectLst/>
                    <a:latin typeface="Arial" panose="020B0604020202020204" pitchFamily="34" charset="0"/>
                    <a:ea typeface="Yu Mincho" panose="02020400000000000000" pitchFamily="18" charset="-128"/>
                    <a:cs typeface="Times New Roman" panose="02020603050405020304" pitchFamily="18" charset="0"/>
                  </a:rPr>
                  <a:t>.</a:t>
                </a:r>
                <a:endParaRPr lang="en-AU" dirty="0">
                  <a:effectLst/>
                  <a:latin typeface="Arial" panose="020B0604020202020204" pitchFamily="34" charset="0"/>
                  <a:ea typeface="Calibri" panose="020F0502020204030204" pitchFamily="34" charset="0"/>
                  <a:cs typeface="Times New Roman" panose="02020603050405020304" pitchFamily="18" charset="0"/>
                </a:endParaRPr>
              </a:p>
              <a:p>
                <a:endParaRPr lang="en-AU" dirty="0"/>
              </a:p>
            </p:txBody>
          </p:sp>
        </mc:Choice>
        <mc:Fallback xmlns="">
          <p:sp>
            <p:nvSpPr>
              <p:cNvPr id="2" name="Content Placeholder 1">
                <a:extLst>
                  <a:ext uri="{FF2B5EF4-FFF2-40B4-BE49-F238E27FC236}">
                    <a16:creationId xmlns:a16="http://schemas.microsoft.com/office/drawing/2014/main" id="{BC735978-E0D3-4DCB-C6FD-0A25F05B9126}"/>
                  </a:ext>
                </a:extLst>
              </p:cNvPr>
              <p:cNvSpPr>
                <a:spLocks noGrp="1" noRot="1" noChangeAspect="1" noMove="1" noResize="1" noEditPoints="1" noAdjustHandles="1" noChangeArrowheads="1" noChangeShapeType="1" noTextEdit="1"/>
              </p:cNvSpPr>
              <p:nvPr>
                <p:ph idx="1"/>
              </p:nvPr>
            </p:nvSpPr>
            <p:spPr>
              <a:blipFill>
                <a:blip r:embed="rId2"/>
                <a:stretch>
                  <a:fillRect l="-1115"/>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5C80E2A6-B119-56C7-C76A-F4FC689D103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3966232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B993D5-F21E-AD94-240E-FD019D8E57D7}"/>
              </a:ext>
            </a:extLst>
          </p:cNvPr>
          <p:cNvSpPr>
            <a:spLocks noGrp="1"/>
          </p:cNvSpPr>
          <p:nvPr>
            <p:ph type="title"/>
          </p:nvPr>
        </p:nvSpPr>
        <p:spPr/>
        <p:txBody>
          <a:bodyPr/>
          <a:lstStyle/>
          <a:p>
            <a:r>
              <a:rPr lang="en-AU" dirty="0"/>
              <a:t>Apply (1)</a:t>
            </a:r>
          </a:p>
        </p:txBody>
      </p:sp>
      <p:sp>
        <p:nvSpPr>
          <p:cNvPr id="5" name="Text Placeholder 4">
            <a:extLst>
              <a:ext uri="{FF2B5EF4-FFF2-40B4-BE49-F238E27FC236}">
                <a16:creationId xmlns:a16="http://schemas.microsoft.com/office/drawing/2014/main" id="{12AA6787-C779-9723-E0BA-16B5EC085164}"/>
              </a:ext>
            </a:extLst>
          </p:cNvPr>
          <p:cNvSpPr>
            <a:spLocks noGrp="1"/>
          </p:cNvSpPr>
          <p:nvPr>
            <p:ph type="body" sz="quarter" idx="18"/>
          </p:nvPr>
        </p:nvSpPr>
        <p:spPr/>
        <p:txBody>
          <a:bodyPr/>
          <a:lstStyle/>
          <a:p>
            <a:r>
              <a:rPr lang="en-AU" dirty="0"/>
              <a:t>Complementary events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21BED50-FC6D-AC15-8D2A-551955F1F50E}"/>
                  </a:ext>
                </a:extLst>
              </p:cNvPr>
              <p:cNvSpPr>
                <a:spLocks noGrp="1"/>
              </p:cNvSpPr>
              <p:nvPr>
                <p:ph idx="1"/>
              </p:nvPr>
            </p:nvSpPr>
            <p:spPr/>
            <p:txBody>
              <a:bodyPr/>
              <a:lstStyle/>
              <a:p>
                <a:r>
                  <a:rPr lang="en-AU" sz="1800" dirty="0">
                    <a:effectLst/>
                    <a:ea typeface="Calibri" panose="020F0502020204030204" pitchFamily="34" charset="0"/>
                    <a:cs typeface="Times New Roman" panose="02020603050405020304" pitchFamily="18" charset="0"/>
                  </a:rPr>
                  <a:t>The probability of rolling a six on a six-sided die is </a:t>
                </a:r>
                <a14:m>
                  <m:oMath xmlns:m="http://schemas.openxmlformats.org/officeDocument/2006/math">
                    <m:f>
                      <m:fPr>
                        <m:ctrlPr>
                          <a:rPr lang="en-AU"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AU" sz="2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AU" sz="2000" i="1">
                            <a:effectLst/>
                            <a:latin typeface="Cambria Math" panose="02040503050406030204" pitchFamily="18" charset="0"/>
                            <a:ea typeface="Calibri" panose="020F0502020204030204" pitchFamily="34" charset="0"/>
                            <a:cs typeface="Times New Roman" panose="02020603050405020304" pitchFamily="18" charset="0"/>
                          </a:rPr>
                          <m:t>6</m:t>
                        </m:r>
                      </m:den>
                    </m:f>
                  </m:oMath>
                </a14:m>
                <a:r>
                  <a:rPr lang="en-AU" sz="2000" dirty="0">
                    <a:effectLst/>
                    <a:latin typeface="Arial" panose="020B0604020202020204" pitchFamily="34" charset="0"/>
                    <a:ea typeface="Yu Mincho" panose="02020400000000000000" pitchFamily="18" charset="-128"/>
                    <a:cs typeface="Times New Roman" panose="02020603050405020304" pitchFamily="18" charset="0"/>
                  </a:rPr>
                  <a:t>.</a:t>
                </a:r>
                <a:endParaRPr lang="en-AU" sz="2000" dirty="0">
                  <a:effectLst/>
                  <a:latin typeface="Arial" panose="020B0604020202020204" pitchFamily="34" charset="0"/>
                  <a:ea typeface="Calibri" panose="020F0502020204030204" pitchFamily="34" charset="0"/>
                  <a:cs typeface="Times New Roman" panose="02020603050405020304" pitchFamily="18" charset="0"/>
                </a:endParaRPr>
              </a:p>
              <a:p>
                <a:endParaRPr lang="en-AU" dirty="0"/>
              </a:p>
            </p:txBody>
          </p:sp>
        </mc:Choice>
        <mc:Fallback xmlns="">
          <p:sp>
            <p:nvSpPr>
              <p:cNvPr id="2" name="Content Placeholder 1">
                <a:extLst>
                  <a:ext uri="{FF2B5EF4-FFF2-40B4-BE49-F238E27FC236}">
                    <a16:creationId xmlns:a16="http://schemas.microsoft.com/office/drawing/2014/main" id="{521BED50-FC6D-AC15-8D2A-551955F1F50E}"/>
                  </a:ext>
                </a:extLst>
              </p:cNvPr>
              <p:cNvSpPr>
                <a:spLocks noGrp="1" noRot="1" noChangeAspect="1" noMove="1" noResize="1" noEditPoints="1" noAdjustHandles="1" noChangeArrowheads="1" noChangeShapeType="1" noTextEdit="1"/>
              </p:cNvSpPr>
              <p:nvPr>
                <p:ph idx="1"/>
              </p:nvPr>
            </p:nvSpPr>
            <p:spPr>
              <a:blipFill>
                <a:blip r:embed="rId2"/>
                <a:stretch>
                  <a:fillRect l="-1221" t="-403"/>
                </a:stretch>
              </a:blipFill>
            </p:spPr>
            <p:txBody>
              <a:bodyPr/>
              <a:lstStyle/>
              <a:p>
                <a:r>
                  <a:rPr lang="en-AU">
                    <a:noFill/>
                  </a:rPr>
                  <a:t> </a:t>
                </a:r>
              </a:p>
            </p:txBody>
          </p:sp>
        </mc:Fallback>
      </mc:AlternateContent>
      <p:grpSp>
        <p:nvGrpSpPr>
          <p:cNvPr id="8" name="Group 7" descr="Number line from 0 to 1 with 6 partitions. A blue and a green arrow sit above the line. The blue arrow represents the probability of rolling a six. It extends 1 partition to the right. The green arrow represents the probability of not rolling a six. It extends 5 partitions to the right.">
            <a:extLst>
              <a:ext uri="{FF2B5EF4-FFF2-40B4-BE49-F238E27FC236}">
                <a16:creationId xmlns:a16="http://schemas.microsoft.com/office/drawing/2014/main" id="{8288E7EE-7C8A-F35E-4380-C4D7CEFEC71A}"/>
              </a:ext>
            </a:extLst>
          </p:cNvPr>
          <p:cNvGrpSpPr/>
          <p:nvPr/>
        </p:nvGrpSpPr>
        <p:grpSpPr>
          <a:xfrm>
            <a:off x="1040610" y="3503129"/>
            <a:ext cx="10110779" cy="2131551"/>
            <a:chOff x="1040610" y="3503129"/>
            <a:chExt cx="10110779" cy="2131551"/>
          </a:xfrm>
        </p:grpSpPr>
        <p:pic>
          <p:nvPicPr>
            <p:cNvPr id="6" name="Picture 5" descr="Number line from 0 to 1 with 6 partitions.">
              <a:extLst>
                <a:ext uri="{FF2B5EF4-FFF2-40B4-BE49-F238E27FC236}">
                  <a16:creationId xmlns:a16="http://schemas.microsoft.com/office/drawing/2014/main" id="{4DA643CF-0B51-DF4A-4EF0-96CB28045C32}"/>
                </a:ext>
              </a:extLst>
            </p:cNvPr>
            <p:cNvPicPr>
              <a:picLocks noChangeAspect="1"/>
            </p:cNvPicPr>
            <p:nvPr/>
          </p:nvPicPr>
          <p:blipFill>
            <a:blip r:embed="rId3"/>
            <a:stretch>
              <a:fillRect/>
            </a:stretch>
          </p:blipFill>
          <p:spPr>
            <a:xfrm>
              <a:off x="1040610" y="4562929"/>
              <a:ext cx="10110779" cy="1071751"/>
            </a:xfrm>
            <a:prstGeom prst="rect">
              <a:avLst/>
            </a:prstGeom>
          </p:spPr>
        </p:pic>
        <p:cxnSp>
          <p:nvCxnSpPr>
            <p:cNvPr id="7" name="Straight Arrow Connector 6" descr="blue arrow pointing left to right">
              <a:extLst>
                <a:ext uri="{FF2B5EF4-FFF2-40B4-BE49-F238E27FC236}">
                  <a16:creationId xmlns:a16="http://schemas.microsoft.com/office/drawing/2014/main" id="{18BB11B9-1FEC-BB01-FDF3-A926462F1779}"/>
                </a:ext>
              </a:extLst>
            </p:cNvPr>
            <p:cNvCxnSpPr>
              <a:cxnSpLocks/>
            </p:cNvCxnSpPr>
            <p:nvPr/>
          </p:nvCxnSpPr>
          <p:spPr>
            <a:xfrm>
              <a:off x="1718111" y="4405183"/>
              <a:ext cx="1469932"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descr="green arrow pointing left to right">
              <a:extLst>
                <a:ext uri="{FF2B5EF4-FFF2-40B4-BE49-F238E27FC236}">
                  <a16:creationId xmlns:a16="http://schemas.microsoft.com/office/drawing/2014/main" id="{F9039D1A-70CA-065F-F784-200E841EF9B2}"/>
                </a:ext>
              </a:extLst>
            </p:cNvPr>
            <p:cNvCxnSpPr>
              <a:cxnSpLocks/>
            </p:cNvCxnSpPr>
            <p:nvPr/>
          </p:nvCxnSpPr>
          <p:spPr>
            <a:xfrm>
              <a:off x="3175686" y="4392826"/>
              <a:ext cx="7264314" cy="12357"/>
            </a:xfrm>
            <a:prstGeom prst="straightConnector1">
              <a:avLst/>
            </a:prstGeom>
            <a:ln w="57150">
              <a:solidFill>
                <a:srgbClr val="00B050"/>
              </a:solidFill>
              <a:tailEnd type="triangle"/>
            </a:ln>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474939AF-ECB6-A295-083D-5D88549A1AD9}"/>
                </a:ext>
              </a:extLst>
            </p:cNvPr>
            <p:cNvSpPr txBox="1"/>
            <p:nvPr/>
          </p:nvSpPr>
          <p:spPr>
            <a:xfrm>
              <a:off x="1718111" y="3503129"/>
              <a:ext cx="1457575" cy="562232"/>
            </a:xfrm>
            <a:prstGeom prst="rect">
              <a:avLst/>
            </a:prstGeom>
            <a:noFill/>
          </p:spPr>
          <p:txBody>
            <a:bodyPr wrap="square" lIns="0" tIns="0" rIns="0" bIns="0" rtlCol="0">
              <a:noAutofit/>
            </a:bodyPr>
            <a:lstStyle/>
            <a:p>
              <a:pPr algn="l"/>
              <a:r>
                <a:rPr lang="en-AU" sz="1800" dirty="0"/>
                <a:t>Probability of rolling a six</a:t>
              </a:r>
            </a:p>
          </p:txBody>
        </p:sp>
        <p:sp>
          <p:nvSpPr>
            <p:cNvPr id="12" name="TextBox 11">
              <a:extLst>
                <a:ext uri="{FF2B5EF4-FFF2-40B4-BE49-F238E27FC236}">
                  <a16:creationId xmlns:a16="http://schemas.microsoft.com/office/drawing/2014/main" id="{3FEE60AB-BF49-C326-A516-52A8EABF68F9}"/>
                </a:ext>
              </a:extLst>
            </p:cNvPr>
            <p:cNvSpPr txBox="1"/>
            <p:nvPr/>
          </p:nvSpPr>
          <p:spPr>
            <a:xfrm>
              <a:off x="5172823" y="3503129"/>
              <a:ext cx="4035092" cy="323526"/>
            </a:xfrm>
            <a:prstGeom prst="rect">
              <a:avLst/>
            </a:prstGeom>
            <a:noFill/>
          </p:spPr>
          <p:txBody>
            <a:bodyPr wrap="square" lIns="0" tIns="0" rIns="0" bIns="0" rtlCol="0">
              <a:noAutofit/>
            </a:bodyPr>
            <a:lstStyle/>
            <a:p>
              <a:pPr algn="l"/>
              <a:r>
                <a:rPr lang="en-AU" sz="1800" dirty="0"/>
                <a:t>Probability of not rolling a six</a:t>
              </a:r>
            </a:p>
          </p:txBody>
        </p:sp>
      </p:grpSp>
      <p:sp>
        <p:nvSpPr>
          <p:cNvPr id="3" name="Slide Number Placeholder 2">
            <a:extLst>
              <a:ext uri="{FF2B5EF4-FFF2-40B4-BE49-F238E27FC236}">
                <a16:creationId xmlns:a16="http://schemas.microsoft.com/office/drawing/2014/main" id="{C0A54BDE-C21A-7591-0D86-FD53531C586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581186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B993D5-F21E-AD94-240E-FD019D8E57D7}"/>
              </a:ext>
            </a:extLst>
          </p:cNvPr>
          <p:cNvSpPr>
            <a:spLocks noGrp="1"/>
          </p:cNvSpPr>
          <p:nvPr>
            <p:ph type="title"/>
          </p:nvPr>
        </p:nvSpPr>
        <p:spPr/>
        <p:txBody>
          <a:bodyPr/>
          <a:lstStyle/>
          <a:p>
            <a:r>
              <a:rPr lang="en-AU" dirty="0"/>
              <a:t>Apply (2)</a:t>
            </a:r>
          </a:p>
        </p:txBody>
      </p:sp>
      <p:sp>
        <p:nvSpPr>
          <p:cNvPr id="5" name="Text Placeholder 4">
            <a:extLst>
              <a:ext uri="{FF2B5EF4-FFF2-40B4-BE49-F238E27FC236}">
                <a16:creationId xmlns:a16="http://schemas.microsoft.com/office/drawing/2014/main" id="{12AA6787-C779-9723-E0BA-16B5EC085164}"/>
              </a:ext>
            </a:extLst>
          </p:cNvPr>
          <p:cNvSpPr>
            <a:spLocks noGrp="1"/>
          </p:cNvSpPr>
          <p:nvPr>
            <p:ph type="body" sz="quarter" idx="18"/>
          </p:nvPr>
        </p:nvSpPr>
        <p:spPr/>
        <p:txBody>
          <a:bodyPr/>
          <a:lstStyle/>
          <a:p>
            <a:r>
              <a:rPr lang="en-AU" dirty="0"/>
              <a:t>Complementary events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21BED50-FC6D-AC15-8D2A-551955F1F50E}"/>
                  </a:ext>
                </a:extLst>
              </p:cNvPr>
              <p:cNvSpPr>
                <a:spLocks noGrp="1"/>
              </p:cNvSpPr>
              <p:nvPr>
                <p:ph idx="1"/>
              </p:nvPr>
            </p:nvSpPr>
            <p:spPr>
              <a:xfrm>
                <a:off x="360000" y="1620000"/>
                <a:ext cx="11484000" cy="832816"/>
              </a:xfrm>
            </p:spPr>
            <p:txBody>
              <a:bodyPr/>
              <a:lstStyle/>
              <a:p>
                <a:pPr lvl="0">
                  <a:lnSpc>
                    <a:spcPct val="150000"/>
                  </a:lnSpc>
                </a:pPr>
                <a:r>
                  <a:rPr lang="en-AU" sz="1800" dirty="0">
                    <a:ea typeface="Yu Mincho" panose="02020400000000000000" pitchFamily="18" charset="-128"/>
                    <a:cs typeface="Times New Roman" panose="02020603050405020304" pitchFamily="18" charset="0"/>
                  </a:rPr>
                  <a:t>The probability of rolling an even number on a six-sided die is </a:t>
                </a:r>
                <a14:m>
                  <m:oMath xmlns:m="http://schemas.openxmlformats.org/officeDocument/2006/math">
                    <m:f>
                      <m:fPr>
                        <m:ctrlPr>
                          <a:rPr lang="en-AU" i="1">
                            <a:latin typeface="Cambria Math" panose="02040503050406030204" pitchFamily="18" charset="0"/>
                            <a:ea typeface="Yu Mincho" panose="02020400000000000000" pitchFamily="18" charset="-128"/>
                            <a:cs typeface="Times New Roman" panose="02020603050405020304" pitchFamily="18" charset="0"/>
                          </a:rPr>
                        </m:ctrlPr>
                      </m:fPr>
                      <m:num>
                        <m:r>
                          <a:rPr lang="en-AU" i="1">
                            <a:latin typeface="Cambria Math" panose="02040503050406030204" pitchFamily="18" charset="0"/>
                            <a:ea typeface="Yu Mincho" panose="02020400000000000000" pitchFamily="18" charset="-128"/>
                            <a:cs typeface="Times New Roman" panose="02020603050405020304" pitchFamily="18" charset="0"/>
                          </a:rPr>
                          <m:t>3</m:t>
                        </m:r>
                      </m:num>
                      <m:den>
                        <m:r>
                          <a:rPr lang="en-AU" i="1">
                            <a:latin typeface="Cambria Math" panose="02040503050406030204" pitchFamily="18" charset="0"/>
                            <a:ea typeface="Yu Mincho" panose="02020400000000000000" pitchFamily="18" charset="-128"/>
                            <a:cs typeface="Times New Roman" panose="02020603050405020304" pitchFamily="18" charset="0"/>
                          </a:rPr>
                          <m:t>6</m:t>
                        </m:r>
                      </m:den>
                    </m:f>
                  </m:oMath>
                </a14:m>
                <a:r>
                  <a:rPr lang="en-AU" dirty="0">
                    <a:latin typeface="Arial" panose="020B0604020202020204" pitchFamily="34" charset="0"/>
                    <a:ea typeface="Yu Mincho" panose="02020400000000000000" pitchFamily="18" charset="-128"/>
                    <a:cs typeface="Times New Roman" panose="02020603050405020304" pitchFamily="18" charset="0"/>
                  </a:rPr>
                  <a:t>.</a:t>
                </a:r>
                <a:endParaRPr lang="en-AU"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Content Placeholder 1">
                <a:extLst>
                  <a:ext uri="{FF2B5EF4-FFF2-40B4-BE49-F238E27FC236}">
                    <a16:creationId xmlns:a16="http://schemas.microsoft.com/office/drawing/2014/main" id="{521BED50-FC6D-AC15-8D2A-551955F1F50E}"/>
                  </a:ext>
                </a:extLst>
              </p:cNvPr>
              <p:cNvSpPr>
                <a:spLocks noGrp="1" noRot="1" noChangeAspect="1" noMove="1" noResize="1" noEditPoints="1" noAdjustHandles="1" noChangeArrowheads="1" noChangeShapeType="1" noTextEdit="1"/>
              </p:cNvSpPr>
              <p:nvPr>
                <p:ph idx="1"/>
              </p:nvPr>
            </p:nvSpPr>
            <p:spPr>
              <a:xfrm>
                <a:off x="360000" y="1620000"/>
                <a:ext cx="11484000" cy="832816"/>
              </a:xfrm>
              <a:blipFill>
                <a:blip r:embed="rId2"/>
                <a:stretch>
                  <a:fillRect l="-1221"/>
                </a:stretch>
              </a:blipFill>
            </p:spPr>
            <p:txBody>
              <a:bodyPr/>
              <a:lstStyle/>
              <a:p>
                <a:r>
                  <a:rPr lang="en-AU">
                    <a:noFill/>
                  </a:rPr>
                  <a:t> </a:t>
                </a:r>
              </a:p>
            </p:txBody>
          </p:sp>
        </mc:Fallback>
      </mc:AlternateContent>
      <p:grpSp>
        <p:nvGrpSpPr>
          <p:cNvPr id="8" name="Group 7" descr="Number line from 0 to 1 with 6 partitions. A blue and a green arrow sit above the line. The blue arrow represents the probability of rolling an even number. It extends 3 partitions to the right. The green arrow represents the probability of not rolling an even number. It extends 3 partitions to the right.">
            <a:extLst>
              <a:ext uri="{FF2B5EF4-FFF2-40B4-BE49-F238E27FC236}">
                <a16:creationId xmlns:a16="http://schemas.microsoft.com/office/drawing/2014/main" id="{DBE928CF-42BB-B4A1-876B-0C9A9CFE99BA}"/>
              </a:ext>
            </a:extLst>
          </p:cNvPr>
          <p:cNvGrpSpPr/>
          <p:nvPr/>
        </p:nvGrpSpPr>
        <p:grpSpPr>
          <a:xfrm>
            <a:off x="1040610" y="3868865"/>
            <a:ext cx="10110779" cy="1765815"/>
            <a:chOff x="1040610" y="3868865"/>
            <a:chExt cx="10110779" cy="1765815"/>
          </a:xfrm>
        </p:grpSpPr>
        <p:pic>
          <p:nvPicPr>
            <p:cNvPr id="6" name="Picture 5" descr="Number line from 0 to 1 with 6 partitions.">
              <a:extLst>
                <a:ext uri="{FF2B5EF4-FFF2-40B4-BE49-F238E27FC236}">
                  <a16:creationId xmlns:a16="http://schemas.microsoft.com/office/drawing/2014/main" id="{4DA643CF-0B51-DF4A-4EF0-96CB28045C32}"/>
                </a:ext>
              </a:extLst>
            </p:cNvPr>
            <p:cNvPicPr>
              <a:picLocks noChangeAspect="1"/>
            </p:cNvPicPr>
            <p:nvPr/>
          </p:nvPicPr>
          <p:blipFill>
            <a:blip r:embed="rId3"/>
            <a:stretch>
              <a:fillRect/>
            </a:stretch>
          </p:blipFill>
          <p:spPr>
            <a:xfrm>
              <a:off x="1040610" y="4562929"/>
              <a:ext cx="10110779" cy="1071751"/>
            </a:xfrm>
            <a:prstGeom prst="rect">
              <a:avLst/>
            </a:prstGeom>
          </p:spPr>
        </p:pic>
        <p:cxnSp>
          <p:nvCxnSpPr>
            <p:cNvPr id="7" name="Straight Arrow Connector 6" descr="Blue arrow pointing from left to right">
              <a:extLst>
                <a:ext uri="{FF2B5EF4-FFF2-40B4-BE49-F238E27FC236}">
                  <a16:creationId xmlns:a16="http://schemas.microsoft.com/office/drawing/2014/main" id="{18BB11B9-1FEC-BB01-FDF3-A926462F1779}"/>
                </a:ext>
              </a:extLst>
            </p:cNvPr>
            <p:cNvCxnSpPr>
              <a:cxnSpLocks/>
            </p:cNvCxnSpPr>
            <p:nvPr/>
          </p:nvCxnSpPr>
          <p:spPr>
            <a:xfrm>
              <a:off x="1718111" y="4405183"/>
              <a:ext cx="4377889"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descr="Green arrow pointing from left to right">
              <a:extLst>
                <a:ext uri="{FF2B5EF4-FFF2-40B4-BE49-F238E27FC236}">
                  <a16:creationId xmlns:a16="http://schemas.microsoft.com/office/drawing/2014/main" id="{F9039D1A-70CA-065F-F784-200E841EF9B2}"/>
                </a:ext>
              </a:extLst>
            </p:cNvPr>
            <p:cNvCxnSpPr>
              <a:cxnSpLocks/>
            </p:cNvCxnSpPr>
            <p:nvPr/>
          </p:nvCxnSpPr>
          <p:spPr>
            <a:xfrm>
              <a:off x="6096000" y="4405183"/>
              <a:ext cx="4344000" cy="0"/>
            </a:xfrm>
            <a:prstGeom prst="straightConnector1">
              <a:avLst/>
            </a:prstGeom>
            <a:ln w="57150">
              <a:solidFill>
                <a:srgbClr val="00B050"/>
              </a:solidFill>
              <a:tailEnd type="triangle"/>
            </a:ln>
          </p:spPr>
          <p:style>
            <a:lnRef idx="3">
              <a:schemeClr val="accent1"/>
            </a:lnRef>
            <a:fillRef idx="0">
              <a:schemeClr val="accent1"/>
            </a:fillRef>
            <a:effectRef idx="2">
              <a:schemeClr val="accent1"/>
            </a:effectRef>
            <a:fontRef idx="minor">
              <a:schemeClr val="tx1"/>
            </a:fontRef>
          </p:style>
        </p:cxnSp>
        <p:sp>
          <p:nvSpPr>
            <p:cNvPr id="11" name="TextBox 10" descr="blue arrow pointing left to right">
              <a:extLst>
                <a:ext uri="{FF2B5EF4-FFF2-40B4-BE49-F238E27FC236}">
                  <a16:creationId xmlns:a16="http://schemas.microsoft.com/office/drawing/2014/main" id="{474939AF-ECB6-A295-083D-5D88549A1AD9}"/>
                </a:ext>
              </a:extLst>
            </p:cNvPr>
            <p:cNvSpPr txBox="1"/>
            <p:nvPr/>
          </p:nvSpPr>
          <p:spPr>
            <a:xfrm>
              <a:off x="1846385" y="3888000"/>
              <a:ext cx="4377889" cy="562232"/>
            </a:xfrm>
            <a:prstGeom prst="rect">
              <a:avLst/>
            </a:prstGeom>
            <a:noFill/>
          </p:spPr>
          <p:txBody>
            <a:bodyPr wrap="square" lIns="0" tIns="0" rIns="0" bIns="0" rtlCol="0">
              <a:noAutofit/>
            </a:bodyPr>
            <a:lstStyle/>
            <a:p>
              <a:pPr algn="l"/>
              <a:r>
                <a:rPr lang="en-AU" sz="1800" dirty="0"/>
                <a:t>Probability of rolling an even number</a:t>
              </a:r>
            </a:p>
          </p:txBody>
        </p:sp>
        <p:sp>
          <p:nvSpPr>
            <p:cNvPr id="13" name="TextBox 12" descr="green arrow pointing left to right">
              <a:extLst>
                <a:ext uri="{FF2B5EF4-FFF2-40B4-BE49-F238E27FC236}">
                  <a16:creationId xmlns:a16="http://schemas.microsoft.com/office/drawing/2014/main" id="{51DDEEF8-EC91-DE09-718E-9565F55FA376}"/>
                </a:ext>
              </a:extLst>
            </p:cNvPr>
            <p:cNvSpPr txBox="1"/>
            <p:nvPr/>
          </p:nvSpPr>
          <p:spPr>
            <a:xfrm>
              <a:off x="6224274" y="3868865"/>
              <a:ext cx="4377889" cy="562232"/>
            </a:xfrm>
            <a:prstGeom prst="rect">
              <a:avLst/>
            </a:prstGeom>
            <a:noFill/>
          </p:spPr>
          <p:txBody>
            <a:bodyPr wrap="square" lIns="0" tIns="0" rIns="0" bIns="0" rtlCol="0">
              <a:noAutofit/>
            </a:bodyPr>
            <a:lstStyle/>
            <a:p>
              <a:pPr algn="l"/>
              <a:r>
                <a:rPr lang="en-AU" sz="1800" dirty="0"/>
                <a:t>Probability of not rolling an even number</a:t>
              </a:r>
            </a:p>
          </p:txBody>
        </p:sp>
      </p:grpSp>
      <p:sp>
        <p:nvSpPr>
          <p:cNvPr id="3" name="Slide Number Placeholder 2">
            <a:extLst>
              <a:ext uri="{FF2B5EF4-FFF2-40B4-BE49-F238E27FC236}">
                <a16:creationId xmlns:a16="http://schemas.microsoft.com/office/drawing/2014/main" id="{C0A54BDE-C21A-7591-0D86-FD53531C586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140547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B993D5-F21E-AD94-240E-FD019D8E57D7}"/>
              </a:ext>
            </a:extLst>
          </p:cNvPr>
          <p:cNvSpPr>
            <a:spLocks noGrp="1"/>
          </p:cNvSpPr>
          <p:nvPr>
            <p:ph type="title"/>
          </p:nvPr>
        </p:nvSpPr>
        <p:spPr/>
        <p:txBody>
          <a:bodyPr/>
          <a:lstStyle/>
          <a:p>
            <a:r>
              <a:rPr lang="en-AU" dirty="0"/>
              <a:t>Apply (3)</a:t>
            </a:r>
          </a:p>
        </p:txBody>
      </p:sp>
      <p:sp>
        <p:nvSpPr>
          <p:cNvPr id="5" name="Text Placeholder 4">
            <a:extLst>
              <a:ext uri="{FF2B5EF4-FFF2-40B4-BE49-F238E27FC236}">
                <a16:creationId xmlns:a16="http://schemas.microsoft.com/office/drawing/2014/main" id="{12AA6787-C779-9723-E0BA-16B5EC085164}"/>
              </a:ext>
            </a:extLst>
          </p:cNvPr>
          <p:cNvSpPr>
            <a:spLocks noGrp="1"/>
          </p:cNvSpPr>
          <p:nvPr>
            <p:ph type="body" sz="quarter" idx="18"/>
          </p:nvPr>
        </p:nvSpPr>
        <p:spPr/>
        <p:txBody>
          <a:bodyPr/>
          <a:lstStyle/>
          <a:p>
            <a:r>
              <a:rPr lang="en-AU" dirty="0"/>
              <a:t>Complementary events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21BED50-FC6D-AC15-8D2A-551955F1F50E}"/>
                  </a:ext>
                </a:extLst>
              </p:cNvPr>
              <p:cNvSpPr>
                <a:spLocks noGrp="1"/>
              </p:cNvSpPr>
              <p:nvPr>
                <p:ph idx="1"/>
              </p:nvPr>
            </p:nvSpPr>
            <p:spPr>
              <a:xfrm>
                <a:off x="360000" y="1620000"/>
                <a:ext cx="11484000" cy="1093102"/>
              </a:xfrm>
            </p:spPr>
            <p:txBody>
              <a:bodyPr/>
              <a:lstStyle/>
              <a:p>
                <a:pPr lvl="0">
                  <a:lnSpc>
                    <a:spcPct val="150000"/>
                  </a:lnSpc>
                </a:pPr>
                <a:r>
                  <a:rPr lang="en-AU" sz="1800" dirty="0">
                    <a:ea typeface="Yu Mincho" panose="02020400000000000000" pitchFamily="18" charset="-128"/>
                    <a:cs typeface="Times New Roman" panose="02020603050405020304" pitchFamily="18" charset="0"/>
                  </a:rPr>
                  <a:t>The probability of being born on a weekday is </a:t>
                </a:r>
                <a14:m>
                  <m:oMath xmlns:m="http://schemas.openxmlformats.org/officeDocument/2006/math">
                    <m:f>
                      <m:fPr>
                        <m:ctrlPr>
                          <a:rPr lang="en-AU" i="1">
                            <a:latin typeface="Cambria Math" panose="02040503050406030204" pitchFamily="18" charset="0"/>
                            <a:ea typeface="Yu Mincho" panose="02020400000000000000" pitchFamily="18" charset="-128"/>
                            <a:cs typeface="Times New Roman" panose="02020603050405020304" pitchFamily="18" charset="0"/>
                          </a:rPr>
                        </m:ctrlPr>
                      </m:fPr>
                      <m:num>
                        <m:r>
                          <a:rPr lang="en-AU" i="1">
                            <a:latin typeface="Cambria Math" panose="02040503050406030204" pitchFamily="18" charset="0"/>
                            <a:ea typeface="Yu Mincho" panose="02020400000000000000" pitchFamily="18" charset="-128"/>
                            <a:cs typeface="Times New Roman" panose="02020603050405020304" pitchFamily="18" charset="0"/>
                          </a:rPr>
                          <m:t>5</m:t>
                        </m:r>
                      </m:num>
                      <m:den>
                        <m:r>
                          <a:rPr lang="en-AU" i="1">
                            <a:latin typeface="Cambria Math" panose="02040503050406030204" pitchFamily="18" charset="0"/>
                            <a:ea typeface="Yu Mincho" panose="02020400000000000000" pitchFamily="18" charset="-128"/>
                            <a:cs typeface="Times New Roman" panose="02020603050405020304" pitchFamily="18" charset="0"/>
                          </a:rPr>
                          <m:t>7</m:t>
                        </m:r>
                      </m:den>
                    </m:f>
                  </m:oMath>
                </a14:m>
                <a:r>
                  <a:rPr lang="en-AU" dirty="0">
                    <a:latin typeface="Arial" panose="020B0604020202020204" pitchFamily="34" charset="0"/>
                    <a:ea typeface="Yu Mincho" panose="02020400000000000000" pitchFamily="18" charset="-128"/>
                    <a:cs typeface="Times New Roman" panose="02020603050405020304" pitchFamily="18" charset="0"/>
                  </a:rPr>
                  <a:t>.</a:t>
                </a:r>
                <a:endParaRPr lang="en-AU"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Content Placeholder 1">
                <a:extLst>
                  <a:ext uri="{FF2B5EF4-FFF2-40B4-BE49-F238E27FC236}">
                    <a16:creationId xmlns:a16="http://schemas.microsoft.com/office/drawing/2014/main" id="{521BED50-FC6D-AC15-8D2A-551955F1F50E}"/>
                  </a:ext>
                </a:extLst>
              </p:cNvPr>
              <p:cNvSpPr>
                <a:spLocks noGrp="1" noRot="1" noChangeAspect="1" noMove="1" noResize="1" noEditPoints="1" noAdjustHandles="1" noChangeArrowheads="1" noChangeShapeType="1" noTextEdit="1"/>
              </p:cNvSpPr>
              <p:nvPr>
                <p:ph idx="1"/>
              </p:nvPr>
            </p:nvSpPr>
            <p:spPr>
              <a:xfrm>
                <a:off x="360000" y="1620000"/>
                <a:ext cx="11484000" cy="1093102"/>
              </a:xfrm>
              <a:blipFill>
                <a:blip r:embed="rId3"/>
                <a:stretch>
                  <a:fillRect l="-1221"/>
                </a:stretch>
              </a:blipFill>
            </p:spPr>
            <p:txBody>
              <a:bodyPr/>
              <a:lstStyle/>
              <a:p>
                <a:r>
                  <a:rPr lang="en-AU">
                    <a:noFill/>
                  </a:rPr>
                  <a:t> </a:t>
                </a:r>
              </a:p>
            </p:txBody>
          </p:sp>
        </mc:Fallback>
      </mc:AlternateContent>
      <p:grpSp>
        <p:nvGrpSpPr>
          <p:cNvPr id="6" name="Group 5" descr="Number line from 0 to 1 with 7 partitions. 1 blue and 1 green arrow sit above the line. The blue line represents the probability of being born on a weekday. It extends 5 partitions to the right. The green arrow represents the probability of not being born on a weekday. It extends 2 partitions to the right.">
            <a:extLst>
              <a:ext uri="{FF2B5EF4-FFF2-40B4-BE49-F238E27FC236}">
                <a16:creationId xmlns:a16="http://schemas.microsoft.com/office/drawing/2014/main" id="{2FB4385D-7445-B21C-D8F3-E4F78D6FE427}"/>
              </a:ext>
            </a:extLst>
          </p:cNvPr>
          <p:cNvGrpSpPr/>
          <p:nvPr/>
        </p:nvGrpSpPr>
        <p:grpSpPr>
          <a:xfrm>
            <a:off x="1105171" y="3903944"/>
            <a:ext cx="9981657" cy="2050325"/>
            <a:chOff x="1105171" y="3903944"/>
            <a:chExt cx="9981657" cy="2050325"/>
          </a:xfrm>
        </p:grpSpPr>
        <p:cxnSp>
          <p:nvCxnSpPr>
            <p:cNvPr id="7" name="Straight Arrow Connector 6" descr="blue arrow pointing left to right">
              <a:extLst>
                <a:ext uri="{FF2B5EF4-FFF2-40B4-BE49-F238E27FC236}">
                  <a16:creationId xmlns:a16="http://schemas.microsoft.com/office/drawing/2014/main" id="{18BB11B9-1FEC-BB01-FDF3-A926462F1779}"/>
                </a:ext>
              </a:extLst>
            </p:cNvPr>
            <p:cNvCxnSpPr>
              <a:cxnSpLocks/>
            </p:cNvCxnSpPr>
            <p:nvPr/>
          </p:nvCxnSpPr>
          <p:spPr>
            <a:xfrm>
              <a:off x="1718110" y="4629908"/>
              <a:ext cx="6239641"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descr="green arrow pointing left to right">
              <a:extLst>
                <a:ext uri="{FF2B5EF4-FFF2-40B4-BE49-F238E27FC236}">
                  <a16:creationId xmlns:a16="http://schemas.microsoft.com/office/drawing/2014/main" id="{F9039D1A-70CA-065F-F784-200E841EF9B2}"/>
                </a:ext>
              </a:extLst>
            </p:cNvPr>
            <p:cNvCxnSpPr>
              <a:cxnSpLocks/>
            </p:cNvCxnSpPr>
            <p:nvPr/>
          </p:nvCxnSpPr>
          <p:spPr>
            <a:xfrm>
              <a:off x="7945394" y="4629908"/>
              <a:ext cx="2482249" cy="0"/>
            </a:xfrm>
            <a:prstGeom prst="straightConnector1">
              <a:avLst/>
            </a:prstGeom>
            <a:ln w="57150">
              <a:solidFill>
                <a:srgbClr val="00B050"/>
              </a:solidFill>
              <a:tailEnd type="triangle"/>
            </a:ln>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474939AF-ECB6-A295-083D-5D88549A1AD9}"/>
                </a:ext>
              </a:extLst>
            </p:cNvPr>
            <p:cNvSpPr txBox="1"/>
            <p:nvPr/>
          </p:nvSpPr>
          <p:spPr>
            <a:xfrm>
              <a:off x="2625864" y="4144895"/>
              <a:ext cx="4377889" cy="562232"/>
            </a:xfrm>
            <a:prstGeom prst="rect">
              <a:avLst/>
            </a:prstGeom>
            <a:noFill/>
          </p:spPr>
          <p:txBody>
            <a:bodyPr wrap="square" lIns="0" tIns="0" rIns="0" bIns="0" rtlCol="0">
              <a:noAutofit/>
            </a:bodyPr>
            <a:lstStyle/>
            <a:p>
              <a:pPr algn="l"/>
              <a:r>
                <a:rPr lang="en-AU" sz="1800" dirty="0"/>
                <a:t>Probability of being born on a weekday</a:t>
              </a:r>
            </a:p>
          </p:txBody>
        </p:sp>
        <p:sp>
          <p:nvSpPr>
            <p:cNvPr id="13" name="TextBox 12">
              <a:extLst>
                <a:ext uri="{FF2B5EF4-FFF2-40B4-BE49-F238E27FC236}">
                  <a16:creationId xmlns:a16="http://schemas.microsoft.com/office/drawing/2014/main" id="{51DDEEF8-EC91-DE09-718E-9565F55FA376}"/>
                </a:ext>
              </a:extLst>
            </p:cNvPr>
            <p:cNvSpPr txBox="1"/>
            <p:nvPr/>
          </p:nvSpPr>
          <p:spPr>
            <a:xfrm>
              <a:off x="8028492" y="3903944"/>
              <a:ext cx="2482249" cy="562232"/>
            </a:xfrm>
            <a:prstGeom prst="rect">
              <a:avLst/>
            </a:prstGeom>
            <a:noFill/>
          </p:spPr>
          <p:txBody>
            <a:bodyPr wrap="square" lIns="0" tIns="0" rIns="0" bIns="0" rtlCol="0">
              <a:noAutofit/>
            </a:bodyPr>
            <a:lstStyle/>
            <a:p>
              <a:pPr algn="l"/>
              <a:r>
                <a:rPr lang="en-AU" sz="1800" dirty="0"/>
                <a:t>Probability of not being born on a weekday</a:t>
              </a:r>
            </a:p>
          </p:txBody>
        </p:sp>
        <p:pic>
          <p:nvPicPr>
            <p:cNvPr id="8" name="Picture 7" descr="Number line from 0 to 1 with 7 partitions.">
              <a:extLst>
                <a:ext uri="{FF2B5EF4-FFF2-40B4-BE49-F238E27FC236}">
                  <a16:creationId xmlns:a16="http://schemas.microsoft.com/office/drawing/2014/main" id="{FB18B713-C594-4DDA-A1E4-529774B24B73}"/>
                </a:ext>
              </a:extLst>
            </p:cNvPr>
            <p:cNvPicPr>
              <a:picLocks noChangeAspect="1"/>
            </p:cNvPicPr>
            <p:nvPr/>
          </p:nvPicPr>
          <p:blipFill>
            <a:blip r:embed="rId4"/>
            <a:stretch>
              <a:fillRect/>
            </a:stretch>
          </p:blipFill>
          <p:spPr>
            <a:xfrm>
              <a:off x="1105171" y="4753476"/>
              <a:ext cx="9981657" cy="1200793"/>
            </a:xfrm>
            <a:prstGeom prst="rect">
              <a:avLst/>
            </a:prstGeom>
          </p:spPr>
        </p:pic>
      </p:grpSp>
      <p:sp>
        <p:nvSpPr>
          <p:cNvPr id="3" name="Slide Number Placeholder 2">
            <a:extLst>
              <a:ext uri="{FF2B5EF4-FFF2-40B4-BE49-F238E27FC236}">
                <a16:creationId xmlns:a16="http://schemas.microsoft.com/office/drawing/2014/main" id="{C0A54BDE-C21A-7591-0D86-FD53531C586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3220402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D7CC07-163C-8EA5-76C7-4DFECEA50BD9}"/>
              </a:ext>
            </a:extLst>
          </p:cNvPr>
          <p:cNvSpPr>
            <a:spLocks noGrp="1"/>
          </p:cNvSpPr>
          <p:nvPr>
            <p:ph type="title"/>
          </p:nvPr>
        </p:nvSpPr>
        <p:spPr/>
        <p:txBody>
          <a:bodyPr/>
          <a:lstStyle/>
          <a:p>
            <a:r>
              <a:rPr lang="en-AU" dirty="0"/>
              <a:t>Launch</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925F6F7-A3CD-F3E9-673E-B87CEDB6B9EB}"/>
                  </a:ext>
                </a:extLst>
              </p:cNvPr>
              <p:cNvSpPr>
                <a:spLocks noGrp="1"/>
              </p:cNvSpPr>
              <p:nvPr>
                <p:ph idx="1"/>
              </p:nvPr>
            </p:nvSpPr>
            <p:spPr/>
            <p:txBody>
              <a:bodyPr/>
              <a:lstStyle/>
              <a:p>
                <a:r>
                  <a:rPr lang="en-AU" sz="1800" dirty="0">
                    <a:effectLst/>
                    <a:ea typeface="Calibri" panose="020F0502020204030204" pitchFamily="34" charset="0"/>
                  </a:rPr>
                  <a:t>Which nail is closest to </a:t>
                </a:r>
                <a14:m>
                  <m:oMath xmlns:m="http://schemas.openxmlformats.org/officeDocument/2006/math">
                    <m:r>
                      <a:rPr lang="en-AU" i="1">
                        <a:effectLst/>
                        <a:latin typeface="Cambria Math" panose="02040503050406030204" pitchFamily="18" charset="0"/>
                        <a:ea typeface="Calibri" panose="020F0502020204030204" pitchFamily="34" charset="0"/>
                      </a:rPr>
                      <m:t>3</m:t>
                    </m:r>
                    <m:f>
                      <m:fPr>
                        <m:ctrlPr>
                          <a:rPr lang="en-AU" i="1">
                            <a:effectLst/>
                            <a:latin typeface="Cambria Math" panose="02040503050406030204" pitchFamily="18" charset="0"/>
                            <a:ea typeface="Calibri" panose="020F0502020204030204" pitchFamily="34" charset="0"/>
                          </a:rPr>
                        </m:ctrlPr>
                      </m:fPr>
                      <m:num>
                        <m:r>
                          <a:rPr lang="en-AU" i="1">
                            <a:effectLst/>
                            <a:latin typeface="Cambria Math" panose="02040503050406030204" pitchFamily="18" charset="0"/>
                            <a:ea typeface="Calibri" panose="020F0502020204030204" pitchFamily="34" charset="0"/>
                          </a:rPr>
                          <m:t>1</m:t>
                        </m:r>
                      </m:num>
                      <m:den>
                        <m:r>
                          <a:rPr lang="en-AU" i="1">
                            <a:effectLst/>
                            <a:latin typeface="Cambria Math" panose="02040503050406030204" pitchFamily="18" charset="0"/>
                            <a:ea typeface="Calibri" panose="020F0502020204030204" pitchFamily="34" charset="0"/>
                          </a:rPr>
                          <m:t>4</m:t>
                        </m:r>
                      </m:den>
                    </m:f>
                  </m:oMath>
                </a14:m>
                <a:r>
                  <a:rPr lang="en-AU" dirty="0">
                    <a:effectLst/>
                    <a:ea typeface="Yu Mincho" panose="02020400000000000000" pitchFamily="18" charset="-128"/>
                  </a:rPr>
                  <a:t> </a:t>
                </a:r>
                <a:r>
                  <a:rPr lang="en-AU" sz="1800" dirty="0">
                    <a:effectLst/>
                    <a:ea typeface="Yu Mincho" panose="02020400000000000000" pitchFamily="18" charset="-128"/>
                  </a:rPr>
                  <a:t>cm in length? </a:t>
                </a:r>
                <a:endParaRPr lang="en-AU" sz="1800" dirty="0">
                  <a:effectLst/>
                  <a:ea typeface="Calibri" panose="020F0502020204030204" pitchFamily="34" charset="0"/>
                </a:endParaRPr>
              </a:p>
              <a:p>
                <a:endParaRPr lang="en-AU" dirty="0"/>
              </a:p>
            </p:txBody>
          </p:sp>
        </mc:Choice>
        <mc:Fallback xmlns="">
          <p:sp>
            <p:nvSpPr>
              <p:cNvPr id="2" name="Content Placeholder 1">
                <a:extLst>
                  <a:ext uri="{FF2B5EF4-FFF2-40B4-BE49-F238E27FC236}">
                    <a16:creationId xmlns:a16="http://schemas.microsoft.com/office/drawing/2014/main" id="{2925F6F7-A3CD-F3E9-673E-B87CEDB6B9EB}"/>
                  </a:ext>
                </a:extLst>
              </p:cNvPr>
              <p:cNvSpPr>
                <a:spLocks noGrp="1" noRot="1" noChangeAspect="1" noMove="1" noResize="1" noEditPoints="1" noAdjustHandles="1" noChangeArrowheads="1" noChangeShapeType="1" noTextEdit="1"/>
              </p:cNvSpPr>
              <p:nvPr>
                <p:ph idx="1"/>
              </p:nvPr>
            </p:nvSpPr>
            <p:spPr>
              <a:blipFill>
                <a:blip r:embed="rId3"/>
                <a:stretch>
                  <a:fillRect l="-1221"/>
                </a:stretch>
              </a:blipFill>
            </p:spPr>
            <p:txBody>
              <a:bodyPr/>
              <a:lstStyle/>
              <a:p>
                <a:r>
                  <a:rPr lang="en-AU">
                    <a:noFill/>
                  </a:rPr>
                  <a:t> </a:t>
                </a:r>
              </a:p>
            </p:txBody>
          </p:sp>
        </mc:Fallback>
      </mc:AlternateContent>
      <p:grpSp>
        <p:nvGrpSpPr>
          <p:cNvPr id="10" name="Group 9" descr="A green ruler with markings in mm on one side and inches on the other. 3 nails are drawn. Nail A is from 5mm to 32mm. Nail B is from 77mm to 110mm. Nail C is from 50 mm to 63 mm.">
            <a:extLst>
              <a:ext uri="{FF2B5EF4-FFF2-40B4-BE49-F238E27FC236}">
                <a16:creationId xmlns:a16="http://schemas.microsoft.com/office/drawing/2014/main" id="{7B71D1ED-545B-3FAF-05B6-B574F8422F0D}"/>
              </a:ext>
            </a:extLst>
          </p:cNvPr>
          <p:cNvGrpSpPr/>
          <p:nvPr/>
        </p:nvGrpSpPr>
        <p:grpSpPr>
          <a:xfrm>
            <a:off x="370800" y="2568430"/>
            <a:ext cx="11473200" cy="4039419"/>
            <a:chOff x="370800" y="2568430"/>
            <a:chExt cx="11473200" cy="4039419"/>
          </a:xfrm>
        </p:grpSpPr>
        <p:pic>
          <p:nvPicPr>
            <p:cNvPr id="6" name="Picture 5" descr="A green ruler with markings in mm on one side and inches on the other. 3 nails are drawn. Nail A is from 5mm to 32mm. Nail B is from 77mm to 110mm. Nail C is from 50 mm to 63 mm.&#10;">
              <a:extLst>
                <a:ext uri="{FF2B5EF4-FFF2-40B4-BE49-F238E27FC236}">
                  <a16:creationId xmlns:a16="http://schemas.microsoft.com/office/drawing/2014/main" id="{971B7B57-A30F-EAEC-F88B-7FED8AEAD521}"/>
                </a:ext>
              </a:extLst>
            </p:cNvPr>
            <p:cNvPicPr>
              <a:picLocks noChangeAspect="1"/>
            </p:cNvPicPr>
            <p:nvPr/>
          </p:nvPicPr>
          <p:blipFill>
            <a:blip r:embed="rId4"/>
            <a:stretch>
              <a:fillRect/>
            </a:stretch>
          </p:blipFill>
          <p:spPr>
            <a:xfrm>
              <a:off x="370800" y="2568430"/>
              <a:ext cx="11473200" cy="3929570"/>
            </a:xfrm>
            <a:prstGeom prst="rect">
              <a:avLst/>
            </a:prstGeom>
            <a:noFill/>
          </p:spPr>
        </p:pic>
        <p:sp>
          <p:nvSpPr>
            <p:cNvPr id="7" name="TextBox 6">
              <a:extLst>
                <a:ext uri="{FF2B5EF4-FFF2-40B4-BE49-F238E27FC236}">
                  <a16:creationId xmlns:a16="http://schemas.microsoft.com/office/drawing/2014/main" id="{8184AFA8-F757-BAAD-EFDF-C65A9B4E4C3E}"/>
                </a:ext>
              </a:extLst>
            </p:cNvPr>
            <p:cNvSpPr txBox="1"/>
            <p:nvPr/>
          </p:nvSpPr>
          <p:spPr>
            <a:xfrm>
              <a:off x="1816893" y="2569368"/>
              <a:ext cx="628650"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2800" dirty="0"/>
                <a:t>A</a:t>
              </a:r>
            </a:p>
          </p:txBody>
        </p:sp>
        <p:sp>
          <p:nvSpPr>
            <p:cNvPr id="8" name="TextBox 7">
              <a:extLst>
                <a:ext uri="{FF2B5EF4-FFF2-40B4-BE49-F238E27FC236}">
                  <a16:creationId xmlns:a16="http://schemas.microsoft.com/office/drawing/2014/main" id="{674A6CAE-C933-264B-51E6-48B5CF8217CA}"/>
                </a:ext>
              </a:extLst>
            </p:cNvPr>
            <p:cNvSpPr txBox="1"/>
            <p:nvPr/>
          </p:nvSpPr>
          <p:spPr>
            <a:xfrm>
              <a:off x="6722268" y="2569368"/>
              <a:ext cx="628650"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2800" dirty="0"/>
                <a:t>B</a:t>
              </a:r>
            </a:p>
          </p:txBody>
        </p:sp>
        <p:sp>
          <p:nvSpPr>
            <p:cNvPr id="9" name="TextBox 8">
              <a:extLst>
                <a:ext uri="{FF2B5EF4-FFF2-40B4-BE49-F238E27FC236}">
                  <a16:creationId xmlns:a16="http://schemas.microsoft.com/office/drawing/2014/main" id="{779A77F3-BAAF-BD57-B742-003E0890D5EF}"/>
                </a:ext>
              </a:extLst>
            </p:cNvPr>
            <p:cNvSpPr txBox="1"/>
            <p:nvPr/>
          </p:nvSpPr>
          <p:spPr>
            <a:xfrm>
              <a:off x="4543424" y="6176962"/>
              <a:ext cx="628650"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2800" dirty="0"/>
                <a:t>C</a:t>
              </a:r>
            </a:p>
          </p:txBody>
        </p:sp>
      </p:grpSp>
      <p:sp>
        <p:nvSpPr>
          <p:cNvPr id="3" name="Slide Number Placeholder 2">
            <a:extLst>
              <a:ext uri="{FF2B5EF4-FFF2-40B4-BE49-F238E27FC236}">
                <a16:creationId xmlns:a16="http://schemas.microsoft.com/office/drawing/2014/main" id="{20DF7A66-DD94-E562-4644-EEF53C325F6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476871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DE8E89-EE3F-1A3F-3892-6972F5DD6BF3}"/>
              </a:ext>
            </a:extLst>
          </p:cNvPr>
          <p:cNvSpPr>
            <a:spLocks noGrp="1"/>
          </p:cNvSpPr>
          <p:nvPr>
            <p:ph type="title"/>
          </p:nvPr>
        </p:nvSpPr>
        <p:spPr/>
        <p:txBody>
          <a:bodyPr/>
          <a:lstStyle/>
          <a:p>
            <a:r>
              <a:rPr lang="en-AU" dirty="0"/>
              <a:t>Explore – example 1</a:t>
            </a:r>
          </a:p>
        </p:txBody>
      </p:sp>
      <p:sp>
        <p:nvSpPr>
          <p:cNvPr id="5" name="Text Placeholder 4">
            <a:extLst>
              <a:ext uri="{FF2B5EF4-FFF2-40B4-BE49-F238E27FC236}">
                <a16:creationId xmlns:a16="http://schemas.microsoft.com/office/drawing/2014/main" id="{30A20131-9D31-FF42-AD30-4D7A6118E4DD}"/>
              </a:ext>
            </a:extLst>
          </p:cNvPr>
          <p:cNvSpPr>
            <a:spLocks noGrp="1"/>
          </p:cNvSpPr>
          <p:nvPr>
            <p:ph type="body" sz="quarter" idx="18"/>
          </p:nvPr>
        </p:nvSpPr>
        <p:spPr/>
        <p:txBody>
          <a:bodyPr/>
          <a:lstStyle/>
          <a:p>
            <a:r>
              <a:rPr lang="en-AU" dirty="0"/>
              <a:t>Representing numbers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A92CE52-E80F-6289-B0DF-128F6AD936A4}"/>
                  </a:ext>
                </a:extLst>
              </p:cNvPr>
              <p:cNvSpPr>
                <a:spLocks noGrp="1"/>
              </p:cNvSpPr>
              <p:nvPr>
                <p:ph idx="1"/>
              </p:nvPr>
            </p:nvSpPr>
            <p:spPr>
              <a:xfrm>
                <a:off x="360000" y="1620000"/>
                <a:ext cx="11484000" cy="545601"/>
              </a:xfrm>
            </p:spPr>
            <p:txBody>
              <a:bodyPr/>
              <a:lstStyle/>
              <a:p>
                <a:r>
                  <a:rPr lang="en-AU" sz="1800" dirty="0"/>
                  <a:t>How would you represent </a:t>
                </a:r>
                <a14:m>
                  <m:oMath xmlns:m="http://schemas.openxmlformats.org/officeDocument/2006/math">
                    <m:r>
                      <a:rPr lang="en-AU" sz="1800" i="1" dirty="0" smtClean="0">
                        <a:latin typeface="Cambria Math" panose="02040503050406030204" pitchFamily="18" charset="0"/>
                      </a:rPr>
                      <m:t>3 </m:t>
                    </m:r>
                    <m:r>
                      <a:rPr lang="en-AU" sz="1800" i="1" dirty="0" smtClean="0">
                        <a:latin typeface="Cambria Math" panose="02040503050406030204" pitchFamily="18" charset="0"/>
                        <a:ea typeface="Cambria Math" panose="02040503050406030204" pitchFamily="18" charset="0"/>
                      </a:rPr>
                      <m:t>×</m:t>
                    </m:r>
                    <m:r>
                      <a:rPr lang="en-AU" sz="1800" i="1" dirty="0" smtClean="0">
                        <a:latin typeface="Cambria Math" panose="02040503050406030204" pitchFamily="18" charset="0"/>
                      </a:rPr>
                      <m:t> 2</m:t>
                    </m:r>
                  </m:oMath>
                </a14:m>
                <a:r>
                  <a:rPr lang="en-AU" sz="1800" dirty="0"/>
                  <a:t>?</a:t>
                </a:r>
              </a:p>
            </p:txBody>
          </p:sp>
        </mc:Choice>
        <mc:Fallback xmlns="">
          <p:sp>
            <p:nvSpPr>
              <p:cNvPr id="2" name="Content Placeholder 1">
                <a:extLst>
                  <a:ext uri="{FF2B5EF4-FFF2-40B4-BE49-F238E27FC236}">
                    <a16:creationId xmlns:a16="http://schemas.microsoft.com/office/drawing/2014/main" id="{7A92CE52-E80F-6289-B0DF-128F6AD936A4}"/>
                  </a:ext>
                </a:extLst>
              </p:cNvPr>
              <p:cNvSpPr>
                <a:spLocks noGrp="1" noRot="1" noChangeAspect="1" noMove="1" noResize="1" noEditPoints="1" noAdjustHandles="1" noChangeArrowheads="1" noChangeShapeType="1" noTextEdit="1"/>
              </p:cNvSpPr>
              <p:nvPr>
                <p:ph idx="1"/>
              </p:nvPr>
            </p:nvSpPr>
            <p:spPr>
              <a:xfrm>
                <a:off x="360000" y="1620000"/>
                <a:ext cx="11484000" cy="545601"/>
              </a:xfrm>
              <a:blipFill>
                <a:blip r:embed="rId3"/>
                <a:stretch>
                  <a:fillRect l="-1221" t="-14607"/>
                </a:stretch>
              </a:blipFill>
            </p:spPr>
            <p:txBody>
              <a:bodyPr/>
              <a:lstStyle/>
              <a:p>
                <a:r>
                  <a:rPr lang="en-AU">
                    <a:noFill/>
                  </a:rPr>
                  <a:t> </a:t>
                </a:r>
              </a:p>
            </p:txBody>
          </p:sp>
        </mc:Fallback>
      </mc:AlternateContent>
      <p:pic>
        <p:nvPicPr>
          <p:cNvPr id="6" name="Picture 5" descr="Number line from 0 to 10.">
            <a:extLst>
              <a:ext uri="{FF2B5EF4-FFF2-40B4-BE49-F238E27FC236}">
                <a16:creationId xmlns:a16="http://schemas.microsoft.com/office/drawing/2014/main" id="{0E198BC2-13FC-AE37-CB1B-DC90D1A5EDB5}"/>
              </a:ext>
            </a:extLst>
          </p:cNvPr>
          <p:cNvPicPr>
            <a:picLocks noChangeAspect="1"/>
          </p:cNvPicPr>
          <p:nvPr/>
        </p:nvPicPr>
        <p:blipFill>
          <a:blip r:embed="rId4"/>
          <a:stretch>
            <a:fillRect/>
          </a:stretch>
        </p:blipFill>
        <p:spPr>
          <a:xfrm>
            <a:off x="1078415" y="3362383"/>
            <a:ext cx="10035169" cy="1051234"/>
          </a:xfrm>
          <a:prstGeom prst="rect">
            <a:avLst/>
          </a:prstGeom>
        </p:spPr>
      </p:pic>
      <p:sp>
        <p:nvSpPr>
          <p:cNvPr id="3" name="Slide Number Placeholder 2">
            <a:extLst>
              <a:ext uri="{FF2B5EF4-FFF2-40B4-BE49-F238E27FC236}">
                <a16:creationId xmlns:a16="http://schemas.microsoft.com/office/drawing/2014/main" id="{9B315049-CA8D-AD7A-D2B5-1B8B5111C7C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822192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DE8E89-EE3F-1A3F-3892-6972F5DD6BF3}"/>
              </a:ext>
            </a:extLst>
          </p:cNvPr>
          <p:cNvSpPr>
            <a:spLocks noGrp="1"/>
          </p:cNvSpPr>
          <p:nvPr>
            <p:ph type="title"/>
          </p:nvPr>
        </p:nvSpPr>
        <p:spPr/>
        <p:txBody>
          <a:bodyPr/>
          <a:lstStyle/>
          <a:p>
            <a:r>
              <a:rPr lang="en-AU" dirty="0"/>
              <a:t>Explore – self-explanation prompts 1</a:t>
            </a:r>
          </a:p>
        </p:txBody>
      </p:sp>
      <p:sp>
        <p:nvSpPr>
          <p:cNvPr id="5" name="Text Placeholder 4">
            <a:extLst>
              <a:ext uri="{FF2B5EF4-FFF2-40B4-BE49-F238E27FC236}">
                <a16:creationId xmlns:a16="http://schemas.microsoft.com/office/drawing/2014/main" id="{30A20131-9D31-FF42-AD30-4D7A6118E4DD}"/>
              </a:ext>
            </a:extLst>
          </p:cNvPr>
          <p:cNvSpPr>
            <a:spLocks noGrp="1"/>
          </p:cNvSpPr>
          <p:nvPr>
            <p:ph type="body" sz="quarter" idx="18"/>
          </p:nvPr>
        </p:nvSpPr>
        <p:spPr/>
        <p:txBody>
          <a:bodyPr/>
          <a:lstStyle/>
          <a:p>
            <a:r>
              <a:rPr lang="en-AU" dirty="0"/>
              <a:t>Representing numbers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A92CE52-E80F-6289-B0DF-128F6AD936A4}"/>
                  </a:ext>
                </a:extLst>
              </p:cNvPr>
              <p:cNvSpPr>
                <a:spLocks noGrp="1"/>
              </p:cNvSpPr>
              <p:nvPr>
                <p:ph idx="1"/>
              </p:nvPr>
            </p:nvSpPr>
            <p:spPr/>
            <p:txBody>
              <a:bodyPr/>
              <a:lstStyle/>
              <a:p>
                <a:r>
                  <a:rPr lang="en-AU" sz="1800" dirty="0"/>
                  <a:t>How would you represent </a:t>
                </a:r>
                <a14:m>
                  <m:oMath xmlns:m="http://schemas.openxmlformats.org/officeDocument/2006/math">
                    <m:r>
                      <a:rPr lang="en-AU" sz="1800" i="1" dirty="0" smtClean="0">
                        <a:latin typeface="Cambria Math" panose="02040503050406030204" pitchFamily="18" charset="0"/>
                      </a:rPr>
                      <m:t>3 </m:t>
                    </m:r>
                    <m:r>
                      <a:rPr lang="en-AU" sz="1800" i="1" dirty="0" smtClean="0">
                        <a:latin typeface="Cambria Math" panose="02040503050406030204" pitchFamily="18" charset="0"/>
                        <a:ea typeface="Cambria Math" panose="02040503050406030204" pitchFamily="18" charset="0"/>
                      </a:rPr>
                      <m:t>×</m:t>
                    </m:r>
                    <m:r>
                      <a:rPr lang="en-AU" sz="1800" i="1" dirty="0" smtClean="0">
                        <a:latin typeface="Cambria Math" panose="02040503050406030204" pitchFamily="18" charset="0"/>
                      </a:rPr>
                      <m:t> 2</m:t>
                    </m:r>
                  </m:oMath>
                </a14:m>
                <a:r>
                  <a:rPr lang="en-AU" sz="1800" dirty="0"/>
                  <a:t>?</a:t>
                </a:r>
              </a:p>
            </p:txBody>
          </p:sp>
        </mc:Choice>
        <mc:Fallback xmlns="">
          <p:sp>
            <p:nvSpPr>
              <p:cNvPr id="2" name="Content Placeholder 1">
                <a:extLst>
                  <a:ext uri="{FF2B5EF4-FFF2-40B4-BE49-F238E27FC236}">
                    <a16:creationId xmlns:a16="http://schemas.microsoft.com/office/drawing/2014/main" id="{7A92CE52-E80F-6289-B0DF-128F6AD936A4}"/>
                  </a:ext>
                </a:extLst>
              </p:cNvPr>
              <p:cNvSpPr>
                <a:spLocks noGrp="1" noRot="1" noChangeAspect="1" noMove="1" noResize="1" noEditPoints="1" noAdjustHandles="1" noChangeArrowheads="1" noChangeShapeType="1" noTextEdit="1"/>
              </p:cNvSpPr>
              <p:nvPr>
                <p:ph idx="1"/>
              </p:nvPr>
            </p:nvSpPr>
            <p:spPr>
              <a:blipFill>
                <a:blip r:embed="rId3"/>
                <a:stretch>
                  <a:fillRect l="-1221" t="-1747"/>
                </a:stretch>
              </a:blipFill>
            </p:spPr>
            <p:txBody>
              <a:bodyPr/>
              <a:lstStyle/>
              <a:p>
                <a:r>
                  <a:rPr lang="en-AU">
                    <a:noFill/>
                  </a:rPr>
                  <a:t> </a:t>
                </a:r>
              </a:p>
            </p:txBody>
          </p:sp>
        </mc:Fallback>
      </mc:AlternateContent>
      <p:grpSp>
        <p:nvGrpSpPr>
          <p:cNvPr id="12" name="Group 11" descr="Number line from 0 to 10. Three identical arrows are aligned from 0 to 2, then 2 to 4, then 4 to 6.">
            <a:extLst>
              <a:ext uri="{FF2B5EF4-FFF2-40B4-BE49-F238E27FC236}">
                <a16:creationId xmlns:a16="http://schemas.microsoft.com/office/drawing/2014/main" id="{FEAB726A-D91F-54CF-76E8-219770C4A2D5}"/>
              </a:ext>
            </a:extLst>
          </p:cNvPr>
          <p:cNvGrpSpPr/>
          <p:nvPr/>
        </p:nvGrpSpPr>
        <p:grpSpPr>
          <a:xfrm>
            <a:off x="1078415" y="3362383"/>
            <a:ext cx="10035169" cy="1051234"/>
            <a:chOff x="1078415" y="3362383"/>
            <a:chExt cx="10035169" cy="1051234"/>
          </a:xfrm>
        </p:grpSpPr>
        <p:pic>
          <p:nvPicPr>
            <p:cNvPr id="6" name="Picture 5" descr="Number line from 0 to 10. Three identical arrows are aligned from 0 to 2, then 2 to 4, then 4 to 6.">
              <a:extLst>
                <a:ext uri="{FF2B5EF4-FFF2-40B4-BE49-F238E27FC236}">
                  <a16:creationId xmlns:a16="http://schemas.microsoft.com/office/drawing/2014/main" id="{0E198BC2-13FC-AE37-CB1B-DC90D1A5EDB5}"/>
                </a:ext>
              </a:extLst>
            </p:cNvPr>
            <p:cNvPicPr>
              <a:picLocks noChangeAspect="1"/>
            </p:cNvPicPr>
            <p:nvPr/>
          </p:nvPicPr>
          <p:blipFill>
            <a:blip r:embed="rId4"/>
            <a:stretch>
              <a:fillRect/>
            </a:stretch>
          </p:blipFill>
          <p:spPr>
            <a:xfrm>
              <a:off x="1078415" y="3362383"/>
              <a:ext cx="10035169" cy="1051234"/>
            </a:xfrm>
            <a:prstGeom prst="rect">
              <a:avLst/>
            </a:prstGeom>
          </p:spPr>
        </p:pic>
        <p:cxnSp>
          <p:nvCxnSpPr>
            <p:cNvPr id="8" name="Straight Arrow Connector 7" descr="A blue arrow. It extends right from 0 to 2.">
              <a:extLst>
                <a:ext uri="{FF2B5EF4-FFF2-40B4-BE49-F238E27FC236}">
                  <a16:creationId xmlns:a16="http://schemas.microsoft.com/office/drawing/2014/main" id="{6128E1BA-BB5F-32E1-50E5-8669B1F240B3}"/>
                </a:ext>
              </a:extLst>
            </p:cNvPr>
            <p:cNvCxnSpPr/>
            <p:nvPr/>
          </p:nvCxnSpPr>
          <p:spPr>
            <a:xfrm>
              <a:off x="1738648" y="3429000"/>
              <a:ext cx="1790163"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descr="A blue arrow. It extends right from 2 to 4.">
              <a:extLst>
                <a:ext uri="{FF2B5EF4-FFF2-40B4-BE49-F238E27FC236}">
                  <a16:creationId xmlns:a16="http://schemas.microsoft.com/office/drawing/2014/main" id="{E81E5829-6DA9-15D4-C408-7EF3688F4933}"/>
                </a:ext>
              </a:extLst>
            </p:cNvPr>
            <p:cNvCxnSpPr/>
            <p:nvPr/>
          </p:nvCxnSpPr>
          <p:spPr>
            <a:xfrm>
              <a:off x="3490174" y="3429000"/>
              <a:ext cx="1790163"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descr="A blue arrow. It extends right from 4 to 6.">
              <a:extLst>
                <a:ext uri="{FF2B5EF4-FFF2-40B4-BE49-F238E27FC236}">
                  <a16:creationId xmlns:a16="http://schemas.microsoft.com/office/drawing/2014/main" id="{8D7B8997-EB55-2AD6-0F5B-DB5EC76210EA}"/>
                </a:ext>
              </a:extLst>
            </p:cNvPr>
            <p:cNvCxnSpPr/>
            <p:nvPr/>
          </p:nvCxnSpPr>
          <p:spPr>
            <a:xfrm>
              <a:off x="5241700" y="3430073"/>
              <a:ext cx="1790163"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grpSp>
      <p:sp>
        <p:nvSpPr>
          <p:cNvPr id="7" name="Speech Bubble: Rectangle with Corners Rounded 6">
            <a:extLst>
              <a:ext uri="{FF2B5EF4-FFF2-40B4-BE49-F238E27FC236}">
                <a16:creationId xmlns:a16="http://schemas.microsoft.com/office/drawing/2014/main" id="{5CE4821C-C0F4-FA69-56BE-8E8BF755C36F}"/>
              </a:ext>
            </a:extLst>
          </p:cNvPr>
          <p:cNvSpPr/>
          <p:nvPr/>
        </p:nvSpPr>
        <p:spPr>
          <a:xfrm>
            <a:off x="1078415" y="5048159"/>
            <a:ext cx="3203458" cy="908013"/>
          </a:xfrm>
          <a:prstGeom prst="wedgeRoundRectCallout">
            <a:avLst>
              <a:gd name="adj1" fmla="val -20833"/>
              <a:gd name="adj2" fmla="val -729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a:r>
              <a:rPr lang="en-AU" sz="1800" dirty="0"/>
              <a:t>What is 3 x 2 equal to?</a:t>
            </a:r>
          </a:p>
        </p:txBody>
      </p:sp>
      <p:sp>
        <p:nvSpPr>
          <p:cNvPr id="11" name="Speech Bubble: Rectangle with Corners Rounded 10">
            <a:extLst>
              <a:ext uri="{FF2B5EF4-FFF2-40B4-BE49-F238E27FC236}">
                <a16:creationId xmlns:a16="http://schemas.microsoft.com/office/drawing/2014/main" id="{6C91FCBA-B680-23A4-06BF-66417A943E86}"/>
              </a:ext>
            </a:extLst>
          </p:cNvPr>
          <p:cNvSpPr/>
          <p:nvPr/>
        </p:nvSpPr>
        <p:spPr>
          <a:xfrm>
            <a:off x="4535052" y="5048159"/>
            <a:ext cx="3203458" cy="908013"/>
          </a:xfrm>
          <a:prstGeom prst="wedgeRoundRectCallout">
            <a:avLst>
              <a:gd name="adj1" fmla="val -21617"/>
              <a:gd name="adj2" fmla="val -765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a:r>
              <a:rPr lang="en-AU" sz="1800" dirty="0"/>
              <a:t>How might you represent 3 x (-2)?</a:t>
            </a:r>
          </a:p>
        </p:txBody>
      </p:sp>
      <p:sp>
        <p:nvSpPr>
          <p:cNvPr id="3" name="Slide Number Placeholder 2">
            <a:extLst>
              <a:ext uri="{FF2B5EF4-FFF2-40B4-BE49-F238E27FC236}">
                <a16:creationId xmlns:a16="http://schemas.microsoft.com/office/drawing/2014/main" id="{9B315049-CA8D-AD7A-D2B5-1B8B5111C7C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634774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DE8E89-EE3F-1A3F-3892-6972F5DD6BF3}"/>
              </a:ext>
            </a:extLst>
          </p:cNvPr>
          <p:cNvSpPr>
            <a:spLocks noGrp="1"/>
          </p:cNvSpPr>
          <p:nvPr>
            <p:ph type="title"/>
          </p:nvPr>
        </p:nvSpPr>
        <p:spPr/>
        <p:txBody>
          <a:bodyPr/>
          <a:lstStyle/>
          <a:p>
            <a:r>
              <a:rPr lang="en-AU" dirty="0"/>
              <a:t>Explore – your turn 1</a:t>
            </a:r>
          </a:p>
        </p:txBody>
      </p:sp>
      <p:sp>
        <p:nvSpPr>
          <p:cNvPr id="5" name="Text Placeholder 4">
            <a:extLst>
              <a:ext uri="{FF2B5EF4-FFF2-40B4-BE49-F238E27FC236}">
                <a16:creationId xmlns:a16="http://schemas.microsoft.com/office/drawing/2014/main" id="{30A20131-9D31-FF42-AD30-4D7A6118E4DD}"/>
              </a:ext>
            </a:extLst>
          </p:cNvPr>
          <p:cNvSpPr>
            <a:spLocks noGrp="1"/>
          </p:cNvSpPr>
          <p:nvPr>
            <p:ph type="body" sz="quarter" idx="18"/>
          </p:nvPr>
        </p:nvSpPr>
        <p:spPr/>
        <p:txBody>
          <a:bodyPr/>
          <a:lstStyle/>
          <a:p>
            <a:r>
              <a:rPr lang="en-AU" dirty="0"/>
              <a:t>Representing numbers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A92CE52-E80F-6289-B0DF-128F6AD936A4}"/>
                  </a:ext>
                </a:extLst>
              </p:cNvPr>
              <p:cNvSpPr>
                <a:spLocks noGrp="1"/>
              </p:cNvSpPr>
              <p:nvPr>
                <p:ph idx="1"/>
              </p:nvPr>
            </p:nvSpPr>
            <p:spPr>
              <a:xfrm>
                <a:off x="360000" y="1620000"/>
                <a:ext cx="11484000" cy="871234"/>
              </a:xfrm>
            </p:spPr>
            <p:txBody>
              <a:bodyPr/>
              <a:lstStyle/>
              <a:p>
                <a:r>
                  <a:rPr lang="en-AU" sz="1800" dirty="0"/>
                  <a:t>How would you represent </a:t>
                </a:r>
                <a14:m>
                  <m:oMath xmlns:m="http://schemas.openxmlformats.org/officeDocument/2006/math">
                    <m:r>
                      <a:rPr lang="en-AU" sz="1800" i="0" dirty="0" smtClean="0">
                        <a:latin typeface="Cambria Math" panose="02040503050406030204" pitchFamily="18" charset="0"/>
                      </a:rPr>
                      <m:t>2 </m:t>
                    </m:r>
                    <m:r>
                      <a:rPr lang="en-AU" sz="1800" i="0" dirty="0" smtClean="0">
                        <a:latin typeface="Cambria Math" panose="02040503050406030204" pitchFamily="18" charset="0"/>
                        <a:ea typeface="Cambria Math" panose="02040503050406030204" pitchFamily="18" charset="0"/>
                      </a:rPr>
                      <m:t>×</m:t>
                    </m:r>
                    <m:r>
                      <a:rPr lang="en-AU" sz="1800" i="0" dirty="0" smtClean="0">
                        <a:latin typeface="Cambria Math" panose="02040503050406030204" pitchFamily="18" charset="0"/>
                      </a:rPr>
                      <m:t> 5</m:t>
                    </m:r>
                  </m:oMath>
                </a14:m>
                <a:r>
                  <a:rPr lang="en-AU" sz="1800" dirty="0"/>
                  <a:t>?</a:t>
                </a:r>
              </a:p>
            </p:txBody>
          </p:sp>
        </mc:Choice>
        <mc:Fallback xmlns="">
          <p:sp>
            <p:nvSpPr>
              <p:cNvPr id="2" name="Content Placeholder 1">
                <a:extLst>
                  <a:ext uri="{FF2B5EF4-FFF2-40B4-BE49-F238E27FC236}">
                    <a16:creationId xmlns:a16="http://schemas.microsoft.com/office/drawing/2014/main" id="{7A92CE52-E80F-6289-B0DF-128F6AD936A4}"/>
                  </a:ext>
                </a:extLst>
              </p:cNvPr>
              <p:cNvSpPr>
                <a:spLocks noGrp="1" noRot="1" noChangeAspect="1" noMove="1" noResize="1" noEditPoints="1" noAdjustHandles="1" noChangeArrowheads="1" noChangeShapeType="1" noTextEdit="1"/>
              </p:cNvSpPr>
              <p:nvPr>
                <p:ph idx="1"/>
              </p:nvPr>
            </p:nvSpPr>
            <p:spPr>
              <a:xfrm>
                <a:off x="360000" y="1620000"/>
                <a:ext cx="11484000" cy="871234"/>
              </a:xfrm>
              <a:blipFill>
                <a:blip r:embed="rId3"/>
                <a:stretch>
                  <a:fillRect l="-1221" t="-9091"/>
                </a:stretch>
              </a:blipFill>
            </p:spPr>
            <p:txBody>
              <a:bodyPr/>
              <a:lstStyle/>
              <a:p>
                <a:r>
                  <a:rPr lang="en-AU">
                    <a:noFill/>
                  </a:rPr>
                  <a:t> </a:t>
                </a:r>
              </a:p>
            </p:txBody>
          </p:sp>
        </mc:Fallback>
      </mc:AlternateContent>
      <p:pic>
        <p:nvPicPr>
          <p:cNvPr id="6" name="Picture 5" descr="Number line from 0 to 10.">
            <a:extLst>
              <a:ext uri="{FF2B5EF4-FFF2-40B4-BE49-F238E27FC236}">
                <a16:creationId xmlns:a16="http://schemas.microsoft.com/office/drawing/2014/main" id="{0E198BC2-13FC-AE37-CB1B-DC90D1A5EDB5}"/>
              </a:ext>
            </a:extLst>
          </p:cNvPr>
          <p:cNvPicPr>
            <a:picLocks noChangeAspect="1"/>
          </p:cNvPicPr>
          <p:nvPr/>
        </p:nvPicPr>
        <p:blipFill>
          <a:blip r:embed="rId4"/>
          <a:stretch>
            <a:fillRect/>
          </a:stretch>
        </p:blipFill>
        <p:spPr>
          <a:xfrm>
            <a:off x="1078415" y="3362383"/>
            <a:ext cx="10035169" cy="1051234"/>
          </a:xfrm>
          <a:prstGeom prst="rect">
            <a:avLst/>
          </a:prstGeom>
        </p:spPr>
      </p:pic>
      <p:sp>
        <p:nvSpPr>
          <p:cNvPr id="3" name="Slide Number Placeholder 2">
            <a:extLst>
              <a:ext uri="{FF2B5EF4-FFF2-40B4-BE49-F238E27FC236}">
                <a16:creationId xmlns:a16="http://schemas.microsoft.com/office/drawing/2014/main" id="{9B315049-CA8D-AD7A-D2B5-1B8B5111C7C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707642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DE8E89-EE3F-1A3F-3892-6972F5DD6BF3}"/>
              </a:ext>
            </a:extLst>
          </p:cNvPr>
          <p:cNvSpPr>
            <a:spLocks noGrp="1"/>
          </p:cNvSpPr>
          <p:nvPr>
            <p:ph type="title"/>
          </p:nvPr>
        </p:nvSpPr>
        <p:spPr/>
        <p:txBody>
          <a:bodyPr/>
          <a:lstStyle/>
          <a:p>
            <a:r>
              <a:rPr lang="en-AU" dirty="0"/>
              <a:t>Explore – your turn 1 – solution</a:t>
            </a:r>
          </a:p>
        </p:txBody>
      </p:sp>
      <p:sp>
        <p:nvSpPr>
          <p:cNvPr id="5" name="Text Placeholder 4">
            <a:extLst>
              <a:ext uri="{FF2B5EF4-FFF2-40B4-BE49-F238E27FC236}">
                <a16:creationId xmlns:a16="http://schemas.microsoft.com/office/drawing/2014/main" id="{30A20131-9D31-FF42-AD30-4D7A6118E4DD}"/>
              </a:ext>
            </a:extLst>
          </p:cNvPr>
          <p:cNvSpPr>
            <a:spLocks noGrp="1"/>
          </p:cNvSpPr>
          <p:nvPr>
            <p:ph type="body" sz="quarter" idx="18"/>
          </p:nvPr>
        </p:nvSpPr>
        <p:spPr/>
        <p:txBody>
          <a:bodyPr/>
          <a:lstStyle/>
          <a:p>
            <a:r>
              <a:rPr lang="en-AU" dirty="0"/>
              <a:t>Representing numbers</a:t>
            </a:r>
          </a:p>
        </p:txBody>
      </p:sp>
      <p:sp>
        <p:nvSpPr>
          <p:cNvPr id="2" name="Content Placeholder 1">
            <a:extLst>
              <a:ext uri="{FF2B5EF4-FFF2-40B4-BE49-F238E27FC236}">
                <a16:creationId xmlns:a16="http://schemas.microsoft.com/office/drawing/2014/main" id="{7A92CE52-E80F-6289-B0DF-128F6AD936A4}"/>
              </a:ext>
            </a:extLst>
          </p:cNvPr>
          <p:cNvSpPr>
            <a:spLocks noGrp="1"/>
          </p:cNvSpPr>
          <p:nvPr>
            <p:ph idx="1"/>
          </p:nvPr>
        </p:nvSpPr>
        <p:spPr>
          <a:xfrm>
            <a:off x="360000" y="1620000"/>
            <a:ext cx="11484000" cy="834030"/>
          </a:xfrm>
        </p:spPr>
        <p:txBody>
          <a:bodyPr/>
          <a:lstStyle/>
          <a:p>
            <a:r>
              <a:rPr lang="en-AU" sz="1800" dirty="0"/>
              <a:t>How would you represent 2 x 5?</a:t>
            </a:r>
          </a:p>
        </p:txBody>
      </p:sp>
      <p:grpSp>
        <p:nvGrpSpPr>
          <p:cNvPr id="7" name="Group 6" descr="Number line from 0 to 10. 2 identical arrows are aligned from 0 to 5 and then 5 to 10.">
            <a:extLst>
              <a:ext uri="{FF2B5EF4-FFF2-40B4-BE49-F238E27FC236}">
                <a16:creationId xmlns:a16="http://schemas.microsoft.com/office/drawing/2014/main" id="{423BEA31-D136-1B85-F81E-E4B99029D08E}"/>
              </a:ext>
            </a:extLst>
          </p:cNvPr>
          <p:cNvGrpSpPr/>
          <p:nvPr/>
        </p:nvGrpSpPr>
        <p:grpSpPr>
          <a:xfrm>
            <a:off x="1078415" y="3362383"/>
            <a:ext cx="10035169" cy="1051234"/>
            <a:chOff x="1078415" y="3362383"/>
            <a:chExt cx="10035169" cy="1051234"/>
          </a:xfrm>
        </p:grpSpPr>
        <p:pic>
          <p:nvPicPr>
            <p:cNvPr id="6" name="Picture 5" descr="Number line from 0 to 10. 2 identical arrows are aligned from 0 to 5 and then 5 to 10.">
              <a:extLst>
                <a:ext uri="{FF2B5EF4-FFF2-40B4-BE49-F238E27FC236}">
                  <a16:creationId xmlns:a16="http://schemas.microsoft.com/office/drawing/2014/main" id="{0E198BC2-13FC-AE37-CB1B-DC90D1A5EDB5}"/>
                </a:ext>
              </a:extLst>
            </p:cNvPr>
            <p:cNvPicPr>
              <a:picLocks noChangeAspect="1"/>
            </p:cNvPicPr>
            <p:nvPr/>
          </p:nvPicPr>
          <p:blipFill>
            <a:blip r:embed="rId3"/>
            <a:stretch>
              <a:fillRect/>
            </a:stretch>
          </p:blipFill>
          <p:spPr>
            <a:xfrm>
              <a:off x="1078415" y="3362383"/>
              <a:ext cx="10035169" cy="1051234"/>
            </a:xfrm>
            <a:prstGeom prst="rect">
              <a:avLst/>
            </a:prstGeom>
          </p:spPr>
        </p:pic>
        <p:cxnSp>
          <p:nvCxnSpPr>
            <p:cNvPr id="8" name="Straight Arrow Connector 7" descr="A blue arrow. It extends right from 0 to 5.">
              <a:extLst>
                <a:ext uri="{FF2B5EF4-FFF2-40B4-BE49-F238E27FC236}">
                  <a16:creationId xmlns:a16="http://schemas.microsoft.com/office/drawing/2014/main" id="{424D8E60-CA7A-45F9-F22B-2B28BAE7BAEB}"/>
                </a:ext>
              </a:extLst>
            </p:cNvPr>
            <p:cNvCxnSpPr/>
            <p:nvPr/>
          </p:nvCxnSpPr>
          <p:spPr>
            <a:xfrm>
              <a:off x="1728788" y="3429000"/>
              <a:ext cx="436721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descr="A blue arrow. It extends right from 5 to 10.">
              <a:extLst>
                <a:ext uri="{FF2B5EF4-FFF2-40B4-BE49-F238E27FC236}">
                  <a16:creationId xmlns:a16="http://schemas.microsoft.com/office/drawing/2014/main" id="{15EB7053-2FE5-AB10-53D4-4CE198F53F22}"/>
                </a:ext>
              </a:extLst>
            </p:cNvPr>
            <p:cNvCxnSpPr/>
            <p:nvPr/>
          </p:nvCxnSpPr>
          <p:spPr>
            <a:xfrm>
              <a:off x="6072788" y="3433823"/>
              <a:ext cx="436721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9B315049-CA8D-AD7A-D2B5-1B8B5111C7C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660659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7938E1-B831-787F-8537-85FE11B0F106}"/>
              </a:ext>
            </a:extLst>
          </p:cNvPr>
          <p:cNvSpPr>
            <a:spLocks noGrp="1"/>
          </p:cNvSpPr>
          <p:nvPr>
            <p:ph type="title"/>
          </p:nvPr>
        </p:nvSpPr>
        <p:spPr/>
        <p:txBody>
          <a:bodyPr/>
          <a:lstStyle/>
          <a:p>
            <a:r>
              <a:rPr lang="en-AU" dirty="0"/>
              <a:t>Explore – example 2</a:t>
            </a:r>
          </a:p>
        </p:txBody>
      </p:sp>
      <p:sp>
        <p:nvSpPr>
          <p:cNvPr id="5" name="Text Placeholder 4">
            <a:extLst>
              <a:ext uri="{FF2B5EF4-FFF2-40B4-BE49-F238E27FC236}">
                <a16:creationId xmlns:a16="http://schemas.microsoft.com/office/drawing/2014/main" id="{60E80ED4-EA96-9C51-D98A-4FE6D5E93115}"/>
              </a:ext>
            </a:extLst>
          </p:cNvPr>
          <p:cNvSpPr>
            <a:spLocks noGrp="1"/>
          </p:cNvSpPr>
          <p:nvPr>
            <p:ph type="body" sz="quarter" idx="18"/>
          </p:nvPr>
        </p:nvSpPr>
        <p:spPr/>
        <p:txBody>
          <a:bodyPr/>
          <a:lstStyle/>
          <a:p>
            <a:r>
              <a:rPr lang="en-AU" dirty="0"/>
              <a:t>Representing fractions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6C53243-F9EC-F553-A99D-DB3A7F1BDBE8}"/>
                  </a:ext>
                </a:extLst>
              </p:cNvPr>
              <p:cNvSpPr>
                <a:spLocks noGrp="1"/>
              </p:cNvSpPr>
              <p:nvPr>
                <p:ph idx="1"/>
              </p:nvPr>
            </p:nvSpPr>
            <p:spPr/>
            <p:txBody>
              <a:bodyPr/>
              <a:lstStyle/>
              <a:p>
                <a:r>
                  <a:rPr lang="en-AU" sz="1800" dirty="0"/>
                  <a:t>How would you represent </a:t>
                </a:r>
                <a14:m>
                  <m:oMath xmlns:m="http://schemas.openxmlformats.org/officeDocument/2006/math">
                    <m:f>
                      <m:fPr>
                        <m:ctrlPr>
                          <a:rPr lang="en-AU" b="0" i="1" smtClean="0">
                            <a:latin typeface="Cambria Math" panose="02040503050406030204" pitchFamily="18" charset="0"/>
                          </a:rPr>
                        </m:ctrlPr>
                      </m:fPr>
                      <m:num>
                        <m:r>
                          <a:rPr lang="en-AU" b="0" i="0" smtClean="0">
                            <a:latin typeface="Cambria Math" panose="02040503050406030204" pitchFamily="18" charset="0"/>
                          </a:rPr>
                          <m:t>2</m:t>
                        </m:r>
                      </m:num>
                      <m:den>
                        <m:r>
                          <a:rPr lang="en-AU" b="0" i="0" smtClean="0">
                            <a:latin typeface="Cambria Math" panose="02040503050406030204" pitchFamily="18" charset="0"/>
                          </a:rPr>
                          <m:t>5</m:t>
                        </m:r>
                      </m:den>
                    </m:f>
                    <m:r>
                      <a:rPr lang="en-AU" b="0" i="0" smtClean="0">
                        <a:latin typeface="Cambria Math" panose="02040503050406030204" pitchFamily="18" charset="0"/>
                      </a:rPr>
                      <m:t>+</m:t>
                    </m:r>
                    <m:f>
                      <m:fPr>
                        <m:ctrlPr>
                          <a:rPr lang="en-AU" b="0" i="1" smtClean="0">
                            <a:latin typeface="Cambria Math" panose="02040503050406030204" pitchFamily="18" charset="0"/>
                          </a:rPr>
                        </m:ctrlPr>
                      </m:fPr>
                      <m:num>
                        <m:r>
                          <a:rPr lang="en-AU" b="0" i="0" smtClean="0">
                            <a:latin typeface="Cambria Math" panose="02040503050406030204" pitchFamily="18" charset="0"/>
                          </a:rPr>
                          <m:t>1</m:t>
                        </m:r>
                      </m:num>
                      <m:den>
                        <m:r>
                          <a:rPr lang="en-AU" b="0" i="0" smtClean="0">
                            <a:latin typeface="Cambria Math" panose="02040503050406030204" pitchFamily="18" charset="0"/>
                          </a:rPr>
                          <m:t>5</m:t>
                        </m:r>
                      </m:den>
                    </m:f>
                  </m:oMath>
                </a14:m>
                <a:r>
                  <a:rPr lang="en-AU" sz="1800" dirty="0"/>
                  <a:t>?</a:t>
                </a:r>
                <a:endParaRPr lang="en-AU" dirty="0"/>
              </a:p>
            </p:txBody>
          </p:sp>
        </mc:Choice>
        <mc:Fallback xmlns="">
          <p:sp>
            <p:nvSpPr>
              <p:cNvPr id="2" name="Content Placeholder 1">
                <a:extLst>
                  <a:ext uri="{FF2B5EF4-FFF2-40B4-BE49-F238E27FC236}">
                    <a16:creationId xmlns:a16="http://schemas.microsoft.com/office/drawing/2014/main" id="{F6C53243-F9EC-F553-A99D-DB3A7F1BDBE8}"/>
                  </a:ext>
                </a:extLst>
              </p:cNvPr>
              <p:cNvSpPr>
                <a:spLocks noGrp="1" noRot="1" noChangeAspect="1" noMove="1" noResize="1" noEditPoints="1" noAdjustHandles="1" noChangeArrowheads="1" noChangeShapeType="1" noTextEdit="1"/>
              </p:cNvSpPr>
              <p:nvPr>
                <p:ph idx="1"/>
              </p:nvPr>
            </p:nvSpPr>
            <p:spPr>
              <a:blipFill>
                <a:blip r:embed="rId3"/>
                <a:stretch>
                  <a:fillRect l="-1221"/>
                </a:stretch>
              </a:blipFill>
            </p:spPr>
            <p:txBody>
              <a:bodyPr/>
              <a:lstStyle/>
              <a:p>
                <a:r>
                  <a:rPr lang="en-AU">
                    <a:noFill/>
                  </a:rPr>
                  <a:t> </a:t>
                </a:r>
              </a:p>
            </p:txBody>
          </p:sp>
        </mc:Fallback>
      </mc:AlternateContent>
      <p:pic>
        <p:nvPicPr>
          <p:cNvPr id="6" name="Picture 5" descr="Number line from 0 to 1, marked with fifth intervals.">
            <a:extLst>
              <a:ext uri="{FF2B5EF4-FFF2-40B4-BE49-F238E27FC236}">
                <a16:creationId xmlns:a16="http://schemas.microsoft.com/office/drawing/2014/main" id="{DC729CF8-C546-2778-C4FE-89AD9A12E918}"/>
              </a:ext>
            </a:extLst>
          </p:cNvPr>
          <p:cNvPicPr>
            <a:picLocks noChangeAspect="1"/>
          </p:cNvPicPr>
          <p:nvPr/>
        </p:nvPicPr>
        <p:blipFill>
          <a:blip r:embed="rId4"/>
          <a:stretch>
            <a:fillRect/>
          </a:stretch>
        </p:blipFill>
        <p:spPr>
          <a:xfrm>
            <a:off x="1154637" y="3666757"/>
            <a:ext cx="9285363" cy="724937"/>
          </a:xfrm>
          <a:prstGeom prst="rect">
            <a:avLst/>
          </a:prstGeom>
        </p:spPr>
      </p:pic>
      <p:sp>
        <p:nvSpPr>
          <p:cNvPr id="3" name="Slide Number Placeholder 2">
            <a:extLst>
              <a:ext uri="{FF2B5EF4-FFF2-40B4-BE49-F238E27FC236}">
                <a16:creationId xmlns:a16="http://schemas.microsoft.com/office/drawing/2014/main" id="{D5C939A0-9825-F794-B59A-419E95F3A50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917524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7938E1-B831-787F-8537-85FE11B0F106}"/>
              </a:ext>
            </a:extLst>
          </p:cNvPr>
          <p:cNvSpPr>
            <a:spLocks noGrp="1"/>
          </p:cNvSpPr>
          <p:nvPr>
            <p:ph type="title"/>
          </p:nvPr>
        </p:nvSpPr>
        <p:spPr/>
        <p:txBody>
          <a:bodyPr/>
          <a:lstStyle/>
          <a:p>
            <a:r>
              <a:rPr lang="en-AU" dirty="0"/>
              <a:t>Explore – self-explanation prompts 2</a:t>
            </a:r>
          </a:p>
        </p:txBody>
      </p:sp>
      <p:sp>
        <p:nvSpPr>
          <p:cNvPr id="5" name="Text Placeholder 4">
            <a:extLst>
              <a:ext uri="{FF2B5EF4-FFF2-40B4-BE49-F238E27FC236}">
                <a16:creationId xmlns:a16="http://schemas.microsoft.com/office/drawing/2014/main" id="{60E80ED4-EA96-9C51-D98A-4FE6D5E93115}"/>
              </a:ext>
            </a:extLst>
          </p:cNvPr>
          <p:cNvSpPr>
            <a:spLocks noGrp="1"/>
          </p:cNvSpPr>
          <p:nvPr>
            <p:ph type="body" sz="quarter" idx="18"/>
          </p:nvPr>
        </p:nvSpPr>
        <p:spPr/>
        <p:txBody>
          <a:bodyPr/>
          <a:lstStyle/>
          <a:p>
            <a:r>
              <a:rPr lang="en-AU" dirty="0"/>
              <a:t>Representing fractions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6C53243-F9EC-F553-A99D-DB3A7F1BDBE8}"/>
                  </a:ext>
                </a:extLst>
              </p:cNvPr>
              <p:cNvSpPr>
                <a:spLocks noGrp="1"/>
              </p:cNvSpPr>
              <p:nvPr>
                <p:ph idx="1"/>
              </p:nvPr>
            </p:nvSpPr>
            <p:spPr/>
            <p:txBody>
              <a:bodyPr/>
              <a:lstStyle/>
              <a:p>
                <a:r>
                  <a:rPr lang="en-AU" sz="1800" dirty="0"/>
                  <a:t>How would you represent </a:t>
                </a:r>
                <a14:m>
                  <m:oMath xmlns:m="http://schemas.openxmlformats.org/officeDocument/2006/math">
                    <m:f>
                      <m:fPr>
                        <m:ctrlPr>
                          <a:rPr lang="en-AU" i="1">
                            <a:latin typeface="Cambria Math" panose="02040503050406030204" pitchFamily="18" charset="0"/>
                          </a:rPr>
                        </m:ctrlPr>
                      </m:fPr>
                      <m:num>
                        <m:r>
                          <a:rPr lang="en-AU" i="0">
                            <a:latin typeface="Cambria Math" panose="02040503050406030204" pitchFamily="18" charset="0"/>
                          </a:rPr>
                          <m:t>2</m:t>
                        </m:r>
                      </m:num>
                      <m:den>
                        <m:r>
                          <a:rPr lang="en-AU" i="0">
                            <a:latin typeface="Cambria Math" panose="02040503050406030204" pitchFamily="18" charset="0"/>
                          </a:rPr>
                          <m:t>5</m:t>
                        </m:r>
                      </m:den>
                    </m:f>
                    <m:r>
                      <a:rPr lang="en-AU" i="0">
                        <a:latin typeface="Cambria Math" panose="02040503050406030204" pitchFamily="18" charset="0"/>
                      </a:rPr>
                      <m:t>+</m:t>
                    </m:r>
                    <m:f>
                      <m:fPr>
                        <m:ctrlPr>
                          <a:rPr lang="en-AU" i="1">
                            <a:latin typeface="Cambria Math" panose="02040503050406030204" pitchFamily="18" charset="0"/>
                          </a:rPr>
                        </m:ctrlPr>
                      </m:fPr>
                      <m:num>
                        <m:r>
                          <a:rPr lang="en-AU" i="0">
                            <a:latin typeface="Cambria Math" panose="02040503050406030204" pitchFamily="18" charset="0"/>
                          </a:rPr>
                          <m:t>1</m:t>
                        </m:r>
                      </m:num>
                      <m:den>
                        <m:r>
                          <a:rPr lang="en-AU" i="0">
                            <a:latin typeface="Cambria Math" panose="02040503050406030204" pitchFamily="18" charset="0"/>
                          </a:rPr>
                          <m:t>5</m:t>
                        </m:r>
                      </m:den>
                    </m:f>
                  </m:oMath>
                </a14:m>
                <a:r>
                  <a:rPr lang="en-AU" sz="1800" dirty="0"/>
                  <a:t>?</a:t>
                </a:r>
                <a:endParaRPr lang="en-AU" dirty="0"/>
              </a:p>
            </p:txBody>
          </p:sp>
        </mc:Choice>
        <mc:Fallback xmlns="">
          <p:sp>
            <p:nvSpPr>
              <p:cNvPr id="2" name="Content Placeholder 1">
                <a:extLst>
                  <a:ext uri="{FF2B5EF4-FFF2-40B4-BE49-F238E27FC236}">
                    <a16:creationId xmlns:a16="http://schemas.microsoft.com/office/drawing/2014/main" id="{F6C53243-F9EC-F553-A99D-DB3A7F1BDBE8}"/>
                  </a:ext>
                </a:extLst>
              </p:cNvPr>
              <p:cNvSpPr>
                <a:spLocks noGrp="1" noRot="1" noChangeAspect="1" noMove="1" noResize="1" noEditPoints="1" noAdjustHandles="1" noChangeArrowheads="1" noChangeShapeType="1" noTextEdit="1"/>
              </p:cNvSpPr>
              <p:nvPr>
                <p:ph idx="1"/>
              </p:nvPr>
            </p:nvSpPr>
            <p:spPr>
              <a:blipFill>
                <a:blip r:embed="rId3"/>
                <a:stretch>
                  <a:fillRect l="-1221"/>
                </a:stretch>
              </a:blipFill>
            </p:spPr>
            <p:txBody>
              <a:bodyPr/>
              <a:lstStyle/>
              <a:p>
                <a:r>
                  <a:rPr lang="en-AU">
                    <a:noFill/>
                  </a:rPr>
                  <a:t> </a:t>
                </a:r>
              </a:p>
            </p:txBody>
          </p:sp>
        </mc:Fallback>
      </mc:AlternateContent>
      <p:grpSp>
        <p:nvGrpSpPr>
          <p:cNvPr id="12" name="Group 11" descr="Number line from 0 to 1, marked with fifth intervals. Three identical arrows are aligned from 0 to one fifth, then one fifth to two fifths, then two fifths to three fifths.">
            <a:extLst>
              <a:ext uri="{FF2B5EF4-FFF2-40B4-BE49-F238E27FC236}">
                <a16:creationId xmlns:a16="http://schemas.microsoft.com/office/drawing/2014/main" id="{2956D9B3-C701-59A2-07B2-B700C439C6E1}"/>
              </a:ext>
            </a:extLst>
          </p:cNvPr>
          <p:cNvGrpSpPr/>
          <p:nvPr/>
        </p:nvGrpSpPr>
        <p:grpSpPr>
          <a:xfrm>
            <a:off x="1154637" y="3429000"/>
            <a:ext cx="9285363" cy="962694"/>
            <a:chOff x="1154637" y="3429000"/>
            <a:chExt cx="9285363" cy="962694"/>
          </a:xfrm>
        </p:grpSpPr>
        <p:pic>
          <p:nvPicPr>
            <p:cNvPr id="6" name="Picture 5" descr="Number line from 0 to 1, marked with fifth intervals. With three identical arrows from 0 to the first fifth mark and from the first fifth mark to the second fifth mark.">
              <a:extLst>
                <a:ext uri="{FF2B5EF4-FFF2-40B4-BE49-F238E27FC236}">
                  <a16:creationId xmlns:a16="http://schemas.microsoft.com/office/drawing/2014/main" id="{DC729CF8-C546-2778-C4FE-89AD9A12E918}"/>
                </a:ext>
              </a:extLst>
            </p:cNvPr>
            <p:cNvPicPr>
              <a:picLocks noChangeAspect="1"/>
            </p:cNvPicPr>
            <p:nvPr/>
          </p:nvPicPr>
          <p:blipFill>
            <a:blip r:embed="rId4"/>
            <a:stretch>
              <a:fillRect/>
            </a:stretch>
          </p:blipFill>
          <p:spPr>
            <a:xfrm>
              <a:off x="1154637" y="3666757"/>
              <a:ext cx="9285363" cy="724937"/>
            </a:xfrm>
            <a:prstGeom prst="rect">
              <a:avLst/>
            </a:prstGeom>
          </p:spPr>
        </p:pic>
        <p:cxnSp>
          <p:nvCxnSpPr>
            <p:cNvPr id="7" name="Straight Arrow Connector 6" descr="A blue arrow. It extends right from 0 to one fifth.">
              <a:extLst>
                <a:ext uri="{FF2B5EF4-FFF2-40B4-BE49-F238E27FC236}">
                  <a16:creationId xmlns:a16="http://schemas.microsoft.com/office/drawing/2014/main" id="{3DC529A4-E2AF-6528-D76E-EFE220EC3607}"/>
                </a:ext>
              </a:extLst>
            </p:cNvPr>
            <p:cNvCxnSpPr>
              <a:cxnSpLocks/>
            </p:cNvCxnSpPr>
            <p:nvPr/>
          </p:nvCxnSpPr>
          <p:spPr>
            <a:xfrm>
              <a:off x="1870255" y="3429000"/>
              <a:ext cx="1687132"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descr="A blue arrow. It extends right from one fifth to two fifths.">
              <a:extLst>
                <a:ext uri="{FF2B5EF4-FFF2-40B4-BE49-F238E27FC236}">
                  <a16:creationId xmlns:a16="http://schemas.microsoft.com/office/drawing/2014/main" id="{1DFD2AD0-58DC-DF2D-7C13-BB3FE3CBDF41}"/>
                </a:ext>
              </a:extLst>
            </p:cNvPr>
            <p:cNvCxnSpPr>
              <a:cxnSpLocks/>
            </p:cNvCxnSpPr>
            <p:nvPr/>
          </p:nvCxnSpPr>
          <p:spPr>
            <a:xfrm>
              <a:off x="3426452" y="3429000"/>
              <a:ext cx="1687132"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descr="A blue arrow. It extends right from two fifths to three fifths.">
              <a:extLst>
                <a:ext uri="{FF2B5EF4-FFF2-40B4-BE49-F238E27FC236}">
                  <a16:creationId xmlns:a16="http://schemas.microsoft.com/office/drawing/2014/main" id="{F1A5D7A8-D889-0D4A-7809-F90ED0DA4127}"/>
                </a:ext>
              </a:extLst>
            </p:cNvPr>
            <p:cNvCxnSpPr>
              <a:cxnSpLocks/>
            </p:cNvCxnSpPr>
            <p:nvPr/>
          </p:nvCxnSpPr>
          <p:spPr>
            <a:xfrm>
              <a:off x="5042144" y="3429000"/>
              <a:ext cx="1687132"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grpSp>
      <p:sp>
        <p:nvSpPr>
          <p:cNvPr id="9" name="Speech Bubble: Rectangle with Corners Rounded 8">
            <a:extLst>
              <a:ext uri="{FF2B5EF4-FFF2-40B4-BE49-F238E27FC236}">
                <a16:creationId xmlns:a16="http://schemas.microsoft.com/office/drawing/2014/main" id="{7C017A51-1473-32D4-DA3B-68BB501FAE1E}"/>
              </a:ext>
            </a:extLst>
          </p:cNvPr>
          <p:cNvSpPr/>
          <p:nvPr/>
        </p:nvSpPr>
        <p:spPr>
          <a:xfrm>
            <a:off x="4195589" y="4580922"/>
            <a:ext cx="3203458" cy="1294557"/>
          </a:xfrm>
          <a:prstGeom prst="wedgeRoundRectCallout">
            <a:avLst>
              <a:gd name="adj1" fmla="val 27336"/>
              <a:gd name="adj2" fmla="val -758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a:r>
              <a:rPr lang="en-AU" sz="1800" dirty="0"/>
              <a:t>How would you say this value?</a:t>
            </a:r>
          </a:p>
        </p:txBody>
      </p:sp>
      <p:sp>
        <p:nvSpPr>
          <p:cNvPr id="10" name="Speech Bubble: Rectangle with Corners Rounded 9">
            <a:extLst>
              <a:ext uri="{FF2B5EF4-FFF2-40B4-BE49-F238E27FC236}">
                <a16:creationId xmlns:a16="http://schemas.microsoft.com/office/drawing/2014/main" id="{2692781F-6103-FF3C-1E73-222853103391}"/>
              </a:ext>
            </a:extLst>
          </p:cNvPr>
          <p:cNvSpPr/>
          <p:nvPr/>
        </p:nvSpPr>
        <p:spPr>
          <a:xfrm>
            <a:off x="7578842" y="4580923"/>
            <a:ext cx="3203458" cy="1294557"/>
          </a:xfrm>
          <a:prstGeom prst="wedgeRoundRectCallout">
            <a:avLst>
              <a:gd name="adj1" fmla="val -24401"/>
              <a:gd name="adj2" fmla="val -744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a:r>
              <a:rPr lang="en-AU" sz="1800" dirty="0"/>
              <a:t>Why is the number line split into 5?</a:t>
            </a:r>
          </a:p>
        </p:txBody>
      </p:sp>
      <p:sp>
        <p:nvSpPr>
          <p:cNvPr id="3" name="Slide Number Placeholder 2">
            <a:extLst>
              <a:ext uri="{FF2B5EF4-FFF2-40B4-BE49-F238E27FC236}">
                <a16:creationId xmlns:a16="http://schemas.microsoft.com/office/drawing/2014/main" id="{D5C939A0-9825-F794-B59A-419E95F3A50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2537520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7938E1-B831-787F-8537-85FE11B0F106}"/>
              </a:ext>
            </a:extLst>
          </p:cNvPr>
          <p:cNvSpPr>
            <a:spLocks noGrp="1"/>
          </p:cNvSpPr>
          <p:nvPr>
            <p:ph type="title"/>
          </p:nvPr>
        </p:nvSpPr>
        <p:spPr/>
        <p:txBody>
          <a:bodyPr/>
          <a:lstStyle/>
          <a:p>
            <a:r>
              <a:rPr lang="en-AU" dirty="0"/>
              <a:t>Explore – your turn 2</a:t>
            </a:r>
          </a:p>
        </p:txBody>
      </p:sp>
      <p:sp>
        <p:nvSpPr>
          <p:cNvPr id="5" name="Text Placeholder 4">
            <a:extLst>
              <a:ext uri="{FF2B5EF4-FFF2-40B4-BE49-F238E27FC236}">
                <a16:creationId xmlns:a16="http://schemas.microsoft.com/office/drawing/2014/main" id="{60E80ED4-EA96-9C51-D98A-4FE6D5E93115}"/>
              </a:ext>
            </a:extLst>
          </p:cNvPr>
          <p:cNvSpPr>
            <a:spLocks noGrp="1"/>
          </p:cNvSpPr>
          <p:nvPr>
            <p:ph type="body" sz="quarter" idx="18"/>
          </p:nvPr>
        </p:nvSpPr>
        <p:spPr/>
        <p:txBody>
          <a:bodyPr/>
          <a:lstStyle/>
          <a:p>
            <a:r>
              <a:rPr lang="en-AU" dirty="0"/>
              <a:t>Representing fractions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6C53243-F9EC-F553-A99D-DB3A7F1BDBE8}"/>
                  </a:ext>
                </a:extLst>
              </p:cNvPr>
              <p:cNvSpPr>
                <a:spLocks noGrp="1"/>
              </p:cNvSpPr>
              <p:nvPr>
                <p:ph idx="1"/>
              </p:nvPr>
            </p:nvSpPr>
            <p:spPr/>
            <p:txBody>
              <a:bodyPr/>
              <a:lstStyle/>
              <a:p>
                <a:r>
                  <a:rPr lang="en-AU" sz="1800" dirty="0"/>
                  <a:t>How would you represent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6</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6</m:t>
                        </m:r>
                      </m:den>
                    </m:f>
                  </m:oMath>
                </a14:m>
                <a:r>
                  <a:rPr lang="en-AU" dirty="0"/>
                  <a:t> </a:t>
                </a:r>
                <a:r>
                  <a:rPr lang="en-AU" sz="1800" dirty="0"/>
                  <a:t>?</a:t>
                </a:r>
                <a:endParaRPr lang="en-AU" dirty="0"/>
              </a:p>
            </p:txBody>
          </p:sp>
        </mc:Choice>
        <mc:Fallback xmlns="">
          <p:sp>
            <p:nvSpPr>
              <p:cNvPr id="2" name="Content Placeholder 1">
                <a:extLst>
                  <a:ext uri="{FF2B5EF4-FFF2-40B4-BE49-F238E27FC236}">
                    <a16:creationId xmlns:a16="http://schemas.microsoft.com/office/drawing/2014/main" id="{F6C53243-F9EC-F553-A99D-DB3A7F1BDBE8}"/>
                  </a:ext>
                </a:extLst>
              </p:cNvPr>
              <p:cNvSpPr>
                <a:spLocks noGrp="1" noRot="1" noChangeAspect="1" noMove="1" noResize="1" noEditPoints="1" noAdjustHandles="1" noChangeArrowheads="1" noChangeShapeType="1" noTextEdit="1"/>
              </p:cNvSpPr>
              <p:nvPr>
                <p:ph idx="1"/>
              </p:nvPr>
            </p:nvSpPr>
            <p:spPr>
              <a:blipFill>
                <a:blip r:embed="rId3"/>
                <a:stretch>
                  <a:fillRect l="-1221"/>
                </a:stretch>
              </a:blipFill>
            </p:spPr>
            <p:txBody>
              <a:bodyPr/>
              <a:lstStyle/>
              <a:p>
                <a:r>
                  <a:rPr lang="en-AU">
                    <a:noFill/>
                  </a:rPr>
                  <a:t> </a:t>
                </a:r>
              </a:p>
            </p:txBody>
          </p:sp>
        </mc:Fallback>
      </mc:AlternateContent>
      <p:pic>
        <p:nvPicPr>
          <p:cNvPr id="11" name="Picture 10" descr="Number line from 0 to 1, marked with sixth intervals.">
            <a:extLst>
              <a:ext uri="{FF2B5EF4-FFF2-40B4-BE49-F238E27FC236}">
                <a16:creationId xmlns:a16="http://schemas.microsoft.com/office/drawing/2014/main" id="{BF873DF4-7E62-ABAC-46A2-66E831A3ECBD}"/>
              </a:ext>
            </a:extLst>
          </p:cNvPr>
          <p:cNvPicPr>
            <a:picLocks noChangeAspect="1"/>
          </p:cNvPicPr>
          <p:nvPr/>
        </p:nvPicPr>
        <p:blipFill>
          <a:blip r:embed="rId4"/>
          <a:stretch>
            <a:fillRect/>
          </a:stretch>
        </p:blipFill>
        <p:spPr>
          <a:xfrm>
            <a:off x="1383745" y="3658548"/>
            <a:ext cx="9214829" cy="1145272"/>
          </a:xfrm>
          <a:prstGeom prst="rect">
            <a:avLst/>
          </a:prstGeom>
        </p:spPr>
      </p:pic>
      <p:sp>
        <p:nvSpPr>
          <p:cNvPr id="3" name="Slide Number Placeholder 2">
            <a:extLst>
              <a:ext uri="{FF2B5EF4-FFF2-40B4-BE49-F238E27FC236}">
                <a16:creationId xmlns:a16="http://schemas.microsoft.com/office/drawing/2014/main" id="{D5C939A0-9825-F794-B59A-419E95F3A50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413910090"/>
      </p:ext>
    </p:extLst>
  </p:cSld>
  <p:clrMapOvr>
    <a:masterClrMapping/>
  </p:clrMapOvr>
</p:sld>
</file>

<file path=ppt/theme/theme1.xml><?xml version="1.0" encoding="utf-8"?>
<a:theme xmlns:a="http://schemas.openxmlformats.org/drawingml/2006/main" name="NSWG Corporate">
  <a:themeElements>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7-10-syllabus-sws-december-2022.potx  -  Read-Only" id="{4B7518B7-7928-4400-889E-427E9DE28E01}" vid="{F7238460-63C4-40E6-AE58-06ED0ED9CA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912</Words>
  <Application>Microsoft Office PowerPoint</Application>
  <PresentationFormat>Widescreen</PresentationFormat>
  <Paragraphs>129</Paragraphs>
  <Slides>19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Public Sans Light</vt:lpstr>
      <vt:lpstr>Public Sans</vt:lpstr>
      <vt:lpstr>Times New Roman</vt:lpstr>
      <vt:lpstr>Courier New</vt:lpstr>
      <vt:lpstr>Segoe UI</vt:lpstr>
      <vt:lpstr>Arial</vt:lpstr>
      <vt:lpstr>Cambria Math</vt:lpstr>
      <vt:lpstr>NSWG Corporate</vt:lpstr>
      <vt:lpstr>Same same</vt:lpstr>
      <vt:lpstr>Launch</vt:lpstr>
      <vt:lpstr>Explore – example 1</vt:lpstr>
      <vt:lpstr>Explore – self-explanation prompts 1</vt:lpstr>
      <vt:lpstr>Explore – your turn 1</vt:lpstr>
      <vt:lpstr>Explore – your turn 1 – solution</vt:lpstr>
      <vt:lpstr>Explore – example 2</vt:lpstr>
      <vt:lpstr>Explore – self-explanation prompts 2</vt:lpstr>
      <vt:lpstr>Explore – your turn 2</vt:lpstr>
      <vt:lpstr>Explore – your turn 2 – solution</vt:lpstr>
      <vt:lpstr>Explore – example 3</vt:lpstr>
      <vt:lpstr>Explore – self-explanation prompts 3</vt:lpstr>
      <vt:lpstr>Explore – your turn 3</vt:lpstr>
      <vt:lpstr>Explore – your turn 3 – solution</vt:lpstr>
      <vt:lpstr>Summarise</vt:lpstr>
      <vt:lpstr>Apply</vt:lpstr>
      <vt:lpstr>Apply (1)</vt:lpstr>
      <vt:lpstr>Apply (2)</vt:lpstr>
      <vt:lpstr>Apply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Same same</dc:title>
  <dc:creator>NSW Department of Education</dc:creator>
  <cp:revision>2</cp:revision>
  <dcterms:created xsi:type="dcterms:W3CDTF">2023-06-22T02:32:28Z</dcterms:created>
  <dcterms:modified xsi:type="dcterms:W3CDTF">2023-06-22T02:32:44Z</dcterms:modified>
</cp:coreProperties>
</file>