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59" r:id="rId4"/>
    <p:sldId id="265" r:id="rId5"/>
    <p:sldId id="260" r:id="rId6"/>
    <p:sldId id="261" r:id="rId7"/>
    <p:sldId id="258" r:id="rId8"/>
    <p:sldId id="262" r:id="rId9"/>
    <p:sldId id="263" r:id="rId10"/>
    <p:sldId id="264" r:id="rId11"/>
  </p:sldIdLst>
  <p:sldSz cx="12192000" cy="6858000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Public Sans" panose="020B0604020202020204" charset="0"/>
      <p:regular r:id="rId15"/>
      <p:bold r:id="rId16"/>
      <p:italic r:id="rId17"/>
      <p:boldItalic r:id="rId18"/>
    </p:embeddedFont>
    <p:embeddedFont>
      <p:font typeface="Public Sans Light" panose="020B0604020202020204" charset="0"/>
      <p:regular r:id="rId19"/>
      <p:italic r:id="rId20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CBEDFD"/>
    <a:srgbClr val="0070C0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1" d="100"/>
          <a:sy n="61" d="100"/>
        </p:scale>
        <p:origin x="1662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20/06/2023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20/06/2023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29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799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92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2835000"/>
            <a:ext cx="11484001" cy="594000"/>
          </a:xfrm>
        </p:spPr>
        <p:txBody>
          <a:bodyPr/>
          <a:lstStyle/>
          <a:p>
            <a:r>
              <a:rPr lang="en-AU" dirty="0"/>
              <a:t>Bonuses and penalties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(−3) – (−6) = 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tep 1 shows 3 negative 1 counters&#10;Step 2 shows the original counters with the addition of 3 zero pairs&#10;Step 3 shows 3 black positive 1 counters.">
            <a:extLst>
              <a:ext uri="{FF2B5EF4-FFF2-40B4-BE49-F238E27FC236}">
                <a16:creationId xmlns:a16="http://schemas.microsoft.com/office/drawing/2014/main" id="{9D45CD51-E09F-78DE-5F91-09703749D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223904"/>
            <a:ext cx="7075170" cy="355554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AB76DF62-A9D8-9053-F159-513F6E16E6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6053940"/>
                <a:ext cx="2343543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) – (−</m:t>
                      </m:r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AU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AB76DF62-A9D8-9053-F159-513F6E16E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6053940"/>
                <a:ext cx="2343543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991851-310E-B7E1-2D29-553A7ECDC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07BFA75-E30C-F0F0-19FE-92A9B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 you notice? What do you wonder?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09276CF-073A-40F7-D831-EE7A073E40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1" descr="Launch. There is 1 column and 8 rows. Row 1 reads, 4+2=6. Row 2 reads, 4+1=5. Row 3 reads, 4+0=4. Row 4 reads, 4+(-1)=3 Row 5 reads, 4+-2=2. Row 6 reads 4-3=3. Row 7 reads. 4-0=4. Row 8 reads, 4-(-1)=5.">
                <a:extLst>
                  <a:ext uri="{FF2B5EF4-FFF2-40B4-BE49-F238E27FC236}">
                    <a16:creationId xmlns:a16="http://schemas.microsoft.com/office/drawing/2014/main" id="{D39CE11D-49E9-2840-2C3D-D57E695547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0910079"/>
                  </p:ext>
                </p:extLst>
              </p:nvPr>
            </p:nvGraphicFramePr>
            <p:xfrm>
              <a:off x="4495587" y="2217880"/>
              <a:ext cx="3200826" cy="3657600"/>
            </p:xfrm>
            <a:graphic>
              <a:graphicData uri="http://schemas.openxmlformats.org/drawingml/2006/table">
                <a:tbl>
                  <a:tblPr firstRow="1" bandRow="1">
                    <a:tableStyleId>{5A111915-BE36-4E01-A7E5-04B1672EAD32}</a:tableStyleId>
                  </a:tblPr>
                  <a:tblGrid>
                    <a:gridCol w="3200826">
                      <a:extLst>
                        <a:ext uri="{9D8B030D-6E8A-4147-A177-3AD203B41FA5}">
                          <a16:colId xmlns:a16="http://schemas.microsoft.com/office/drawing/2014/main" val="31371233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latin typeface="+mn-lt"/>
                                  </a:rPr>
                                  <m:t>4 + 2 = 6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146C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4682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solidFill>
                                      <a:schemeClr val="bg1"/>
                                    </a:solidFill>
                                    <a:latin typeface="+mn-lt"/>
                                  </a:rPr>
                                  <m:t>4 + 1 = 5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rgbClr val="146C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4828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solidFill>
                                      <a:schemeClr val="bg1"/>
                                    </a:solidFill>
                                    <a:latin typeface="+mn-lt"/>
                                  </a:rPr>
                                  <m:t>4 + 0 = 4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rgbClr val="146C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25534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solidFill>
                                      <a:schemeClr val="bg1"/>
                                    </a:solidFill>
                                    <a:latin typeface="+mn-lt"/>
                                  </a:rPr>
                                  <m:t>4 + (−1) = 3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>
                        <a:solidFill>
                          <a:srgbClr val="146C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77812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latin typeface="+mn-lt"/>
                                  </a:rPr>
                                  <m:t>4 – 2 = 2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CBED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9657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latin typeface="+mn-lt"/>
                                  </a:rPr>
                                  <m:t>4 – 1 = 3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CBED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51980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latin typeface="+mn-lt"/>
                                  </a:rPr>
                                  <m:t>4 – 0 = 4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CBED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267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AU" sz="2400" b="0" i="0" dirty="0" smtClean="0">
                                    <a:latin typeface="+mn-lt"/>
                                  </a:rPr>
                                  <m:t>4 – (−1) = 5</m:t>
                                </m:r>
                              </m:oMath>
                            </m:oMathPara>
                          </a14:m>
                          <a:endParaRPr lang="en-AU" sz="2400" b="0" i="0" dirty="0">
                            <a:latin typeface="+mn-lt"/>
                          </a:endParaRPr>
                        </a:p>
                      </a:txBody>
                      <a:tcPr>
                        <a:solidFill>
                          <a:srgbClr val="CBEDF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5186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1" descr="Launch. There is 1 column and 8 rows. Row 1 reads, 4+2=6. Row 2 reads, 4+1=5. Row 3 reads, 4+0=4. Row 4 reads, 4+(-1)=3 Row 5 reads, 4+-2=2. Row 6 reads 4-3=3. Row 7 reads. 4-0=4. Row 8 reads, 4-(-1)=5.">
                <a:extLst>
                  <a:ext uri="{FF2B5EF4-FFF2-40B4-BE49-F238E27FC236}">
                    <a16:creationId xmlns:a16="http://schemas.microsoft.com/office/drawing/2014/main" id="{D39CE11D-49E9-2840-2C3D-D57E695547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0910079"/>
                  </p:ext>
                </p:extLst>
              </p:nvPr>
            </p:nvGraphicFramePr>
            <p:xfrm>
              <a:off x="4495587" y="2217880"/>
              <a:ext cx="3200826" cy="3657600"/>
            </p:xfrm>
            <a:graphic>
              <a:graphicData uri="http://schemas.openxmlformats.org/drawingml/2006/table">
                <a:tbl>
                  <a:tblPr firstRow="1" bandRow="1">
                    <a:tableStyleId>{5A111915-BE36-4E01-A7E5-04B1672EAD32}</a:tableStyleId>
                  </a:tblPr>
                  <a:tblGrid>
                    <a:gridCol w="3200826">
                      <a:extLst>
                        <a:ext uri="{9D8B030D-6E8A-4147-A177-3AD203B41FA5}">
                          <a16:colId xmlns:a16="http://schemas.microsoft.com/office/drawing/2014/main" val="31371233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r="-190" b="-72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46827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100000" r="-190" b="-62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482816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200000" r="-190" b="-52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255347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296053" r="-190" b="-41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778129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401333" r="-190" b="-3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96576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501333" r="-190" b="-2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519809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601333" r="-190" b="-1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2676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" t="-701333" r="-190" b="-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5186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6B2019-E1F1-C51F-5D27-37ECD7CFF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44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Using zero pairs – 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742493"/>
                <a:ext cx="190265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4 – (−2) = 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742493"/>
                <a:ext cx="190265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tep 1 shows 4 black counters labelled as 1&#10;step 2 shows the original 4 black counter with the addition of two zero pairs&#10;Step 3 shows 6 black counters">
            <a:extLst>
              <a:ext uri="{FF2B5EF4-FFF2-40B4-BE49-F238E27FC236}">
                <a16:creationId xmlns:a16="http://schemas.microsoft.com/office/drawing/2014/main" id="{EC7561BA-94C4-D3B5-F853-38F6E8E66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186553"/>
            <a:ext cx="7341103" cy="36478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0218" y="5834363"/>
                <a:ext cx="2002219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4 – (−2) = 6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18" y="5834363"/>
                <a:ext cx="2002219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D04BA-5184-2C74-6FA1-4BDA630C1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575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Using zero pairs – self explanation prompts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4 – (−2) =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tep 1 shows 4 black counters labelled as 1&#10;step 2 shows the original 4 black counter with the addition of two zero pairs&#10;Step 3 shows 6 black counters">
            <a:extLst>
              <a:ext uri="{FF2B5EF4-FFF2-40B4-BE49-F238E27FC236}">
                <a16:creationId xmlns:a16="http://schemas.microsoft.com/office/drawing/2014/main" id="{DB30D692-575B-6464-3F96-F3B69C6A6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157495"/>
            <a:ext cx="7318058" cy="36363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887287"/>
                <a:ext cx="214671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4 – (−2) = 6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887287"/>
                <a:ext cx="2146717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ADE09987-424A-2349-C940-F7815CB95C0A}"/>
              </a:ext>
            </a:extLst>
          </p:cNvPr>
          <p:cNvSpPr/>
          <p:nvPr/>
        </p:nvSpPr>
        <p:spPr>
          <a:xfrm>
            <a:off x="7255527" y="1279363"/>
            <a:ext cx="2960974" cy="1647825"/>
          </a:xfrm>
          <a:prstGeom prst="wedgeEllipseCallout">
            <a:avLst>
              <a:gd name="adj1" fmla="val -54553"/>
              <a:gd name="adj2" fmla="val 679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en-AU" sz="2000" dirty="0"/>
              <a:t>Why were these two blocks added?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0A96C573-84CE-0CD2-A265-4FE18EA58462}"/>
              </a:ext>
            </a:extLst>
          </p:cNvPr>
          <p:cNvSpPr/>
          <p:nvPr/>
        </p:nvSpPr>
        <p:spPr>
          <a:xfrm>
            <a:off x="8510803" y="3763287"/>
            <a:ext cx="3092618" cy="1647826"/>
          </a:xfrm>
          <a:prstGeom prst="wedgeEllipseCallout">
            <a:avLst>
              <a:gd name="adj1" fmla="val -77758"/>
              <a:gd name="adj2" fmla="val 195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en-AU" sz="2000" dirty="0"/>
              <a:t>If we are subtracting, why do we get a bigger answer?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F36C74C6-0F0B-C47B-6ABB-E153561C1B22}"/>
              </a:ext>
            </a:extLst>
          </p:cNvPr>
          <p:cNvSpPr/>
          <p:nvPr/>
        </p:nvSpPr>
        <p:spPr>
          <a:xfrm>
            <a:off x="6096000" y="5103050"/>
            <a:ext cx="2960974" cy="1228297"/>
          </a:xfrm>
          <a:prstGeom prst="wedgeEllipseCallout">
            <a:avLst>
              <a:gd name="adj1" fmla="val -46100"/>
              <a:gd name="adj2" fmla="val -397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/>
            <a:r>
              <a:rPr lang="en-AU" sz="2000" dirty="0"/>
              <a:t>Where did the red blocks go?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E0ADBA-E709-63A1-459E-ABDCEDF94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29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AU" b="0" i="0" dirty="0">
                          <a:latin typeface="Cambria Math" panose="02040503050406030204" pitchFamily="18" charset="0"/>
                        </a:rPr>
                        <m:t>– (−3) =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18562B-02BE-BE1B-E472-838EFEB37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2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6 – (−3) = 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tep 1 shows 6 black counters labelled with 1's.&#10;Step 2 shows the original 6 counters with the addition of 3 zero pairs.&#10;Step 3 shows 9 black counters labelled with 1's">
            <a:extLst>
              <a:ext uri="{FF2B5EF4-FFF2-40B4-BE49-F238E27FC236}">
                <a16:creationId xmlns:a16="http://schemas.microsoft.com/office/drawing/2014/main" id="{469219CB-BE60-ABDB-428C-C225C7125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2064060"/>
            <a:ext cx="7237095" cy="32795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E5B483F1-3FEE-3428-5822-7FDC95AC9A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5653450"/>
                <a:ext cx="180309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6 – (−3) = 9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E5B483F1-3FEE-3428-5822-7FDC95AC9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653450"/>
                <a:ext cx="1803097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E8FE2-4799-E584-332D-115A2B68A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Using zero pairs – 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(−2) – (−4) = 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tep 1 shows 2 negative 1 counters&#10;Step 2 shows the original 2 counters with the addition of 2 zero pairs.&#10;Step 3 shows 2 black counters.">
            <a:extLst>
              <a:ext uri="{FF2B5EF4-FFF2-40B4-BE49-F238E27FC236}">
                <a16:creationId xmlns:a16="http://schemas.microsoft.com/office/drawing/2014/main" id="{2E79AD8D-7C6F-FEB4-EBEF-689931BD1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999" y="2064060"/>
            <a:ext cx="6160468" cy="36017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5951015"/>
                <a:ext cx="211518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(−2) – (−4) = 2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20" name="Content Placeholder 11">
                <a:extLst>
                  <a:ext uri="{FF2B5EF4-FFF2-40B4-BE49-F238E27FC236}">
                    <a16:creationId xmlns:a16="http://schemas.microsoft.com/office/drawing/2014/main" id="{88EE6A88-B3E2-E27A-03E0-1B4358DCF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5951015"/>
                <a:ext cx="2115187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787139-3F7A-E5EE-3F24-83E40DDED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Using zero pairs – 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6D1BFBD8-E0C7-7BC7-04E5-6E76079378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180309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dirty="0" smtClean="0">
                          <a:latin typeface="Cambria Math" panose="02040503050406030204" pitchFamily="18" charset="0"/>
                        </a:rPr>
                        <m:t>(−2) – (−4) = 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6D1BFBD8-E0C7-7BC7-04E5-6E760793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1803097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tep 1 shows 2 negative 1 counters&#10;Step 2 shows the original 2 counters with the addition of 2 zero pairs.&#10;Step 3 shows 2 black counters.">
            <a:extLst>
              <a:ext uri="{FF2B5EF4-FFF2-40B4-BE49-F238E27FC236}">
                <a16:creationId xmlns:a16="http://schemas.microsoft.com/office/drawing/2014/main" id="{15AC4E2C-4FCA-9053-987C-1F5B71FB8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999" y="2064060"/>
            <a:ext cx="6160468" cy="36017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B035C8C-088E-B267-920D-0439FAC103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5951015"/>
                <a:ext cx="211518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dirty="0" smtClean="0">
                          <a:latin typeface="Cambria Math" panose="02040503050406030204" pitchFamily="18" charset="0"/>
                        </a:rPr>
                        <m:t>(−2) – (−4) = 2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B035C8C-088E-B267-920D-0439FAC10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5951015"/>
                <a:ext cx="2115187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6520467" y="1137527"/>
            <a:ext cx="2960974" cy="1647825"/>
          </a:xfrm>
          <a:prstGeom prst="wedgeEllipseCallout">
            <a:avLst>
              <a:gd name="adj1" fmla="val -86958"/>
              <a:gd name="adj2" fmla="val 764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en-AU" sz="2000" dirty="0"/>
              <a:t>Why did we need to add zero pairs in this case?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8047804" y="2669286"/>
            <a:ext cx="3355627" cy="2100710"/>
          </a:xfrm>
          <a:prstGeom prst="wedgeEllipseCallout">
            <a:avLst>
              <a:gd name="adj1" fmla="val -100417"/>
              <a:gd name="adj2" fmla="val 79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3038"/>
            <a:r>
              <a:rPr lang="en-AU" sz="2000" dirty="0"/>
              <a:t>Why did we only add 2 zero pairs?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238C6E91-F171-AF7E-AF3D-3E0A8B587B48}"/>
              </a:ext>
            </a:extLst>
          </p:cNvPr>
          <p:cNvSpPr/>
          <p:nvPr/>
        </p:nvSpPr>
        <p:spPr>
          <a:xfrm>
            <a:off x="6764643" y="5072205"/>
            <a:ext cx="2960974" cy="1647825"/>
          </a:xfrm>
          <a:prstGeom prst="wedgeEllipseCallout">
            <a:avLst>
              <a:gd name="adj1" fmla="val -89878"/>
              <a:gd name="adj2" fmla="val -483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en-AU" sz="2000" dirty="0"/>
              <a:t>Where did the red blocks go?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2D81AB-566A-66DE-3A38-62B25B260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Adding and subtracting integers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0" dirty="0" smtClean="0">
                          <a:latin typeface="Cambria Math" panose="02040503050406030204" pitchFamily="18" charset="0"/>
                        </a:rPr>
                        <m:t>(−3) – (−6) = 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803097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99C97C-6043-B43B-B7D5-9DA501B55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PresentationFormat>Widescreen</PresentationFormat>
  <Paragraphs>70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Public Sans</vt:lpstr>
      <vt:lpstr>Public Sans Light</vt:lpstr>
      <vt:lpstr>Times New Roman</vt:lpstr>
      <vt:lpstr>NSWG Corporate</vt:lpstr>
      <vt:lpstr>Bonuses and penalties</vt:lpstr>
      <vt:lpstr>What do you notice? What do you wonder?</vt:lpstr>
      <vt:lpstr>Adding and subtracting integers (1)</vt:lpstr>
      <vt:lpstr>Adding and subtracting integers (2)</vt:lpstr>
      <vt:lpstr>Adding and subtracting integers (3)</vt:lpstr>
      <vt:lpstr>Adding and subtracting integers (4)</vt:lpstr>
      <vt:lpstr>Adding and subtracting integers (5)</vt:lpstr>
      <vt:lpstr>Adding and subtracting integers (6)</vt:lpstr>
      <vt:lpstr>Adding and subtracting integers (7)</vt:lpstr>
      <vt:lpstr>Adding and subtracting integers (8)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Bonuses and penalties</dc:title>
  <dc:creator>NSW Department of Education</dc:creator>
  <cp:revision>2</cp:revision>
  <dcterms:created xsi:type="dcterms:W3CDTF">2023-06-20T01:15:35Z</dcterms:created>
  <dcterms:modified xsi:type="dcterms:W3CDTF">2023-06-20T01:15:58Z</dcterms:modified>
</cp:coreProperties>
</file>