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43"/>
  </p:notesMasterIdLst>
  <p:handoutMasterIdLst>
    <p:handoutMasterId r:id="rId44"/>
  </p:handoutMasterIdLst>
  <p:sldIdLst>
    <p:sldId id="257" r:id="rId2"/>
    <p:sldId id="304" r:id="rId3"/>
    <p:sldId id="357" r:id="rId4"/>
    <p:sldId id="363" r:id="rId5"/>
    <p:sldId id="358" r:id="rId6"/>
    <p:sldId id="359" r:id="rId7"/>
    <p:sldId id="317" r:id="rId8"/>
    <p:sldId id="318" r:id="rId9"/>
    <p:sldId id="313" r:id="rId10"/>
    <p:sldId id="364" r:id="rId11"/>
    <p:sldId id="315" r:id="rId12"/>
    <p:sldId id="320" r:id="rId13"/>
    <p:sldId id="362" r:id="rId14"/>
    <p:sldId id="319" r:id="rId15"/>
    <p:sldId id="323" r:id="rId16"/>
    <p:sldId id="365" r:id="rId17"/>
    <p:sldId id="326" r:id="rId18"/>
    <p:sldId id="339" r:id="rId19"/>
    <p:sldId id="328" r:id="rId20"/>
    <p:sldId id="361" r:id="rId21"/>
    <p:sldId id="330" r:id="rId22"/>
    <p:sldId id="331" r:id="rId23"/>
    <p:sldId id="337" r:id="rId24"/>
    <p:sldId id="338" r:id="rId25"/>
    <p:sldId id="332" r:id="rId26"/>
    <p:sldId id="366"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Lst>
  <p:sldSz cx="12192000" cy="6858000"/>
  <p:notesSz cx="6858000" cy="9144000"/>
  <p:embeddedFontLst>
    <p:embeddedFont>
      <p:font typeface="Cambria Math" panose="02040503050406030204" pitchFamily="18" charset="0"/>
      <p:regular r:id="rId45"/>
    </p:embeddedFont>
    <p:embeddedFont>
      <p:font typeface="Public Sans" panose="020B0604020202020204" charset="0"/>
      <p:regular r:id="rId46"/>
      <p:bold r:id="rId47"/>
      <p:italic r:id="rId48"/>
      <p:boldItalic r:id="rId49"/>
    </p:embeddedFont>
    <p:embeddedFont>
      <p:font typeface="Public Sans Light" panose="020B0604020202020204" charset="0"/>
      <p:regular r:id="rId50"/>
      <p:italic r:id="rId5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7"/>
            <p14:sldId id="304"/>
            <p14:sldId id="357"/>
            <p14:sldId id="363"/>
            <p14:sldId id="358"/>
            <p14:sldId id="359"/>
            <p14:sldId id="317"/>
            <p14:sldId id="318"/>
            <p14:sldId id="313"/>
            <p14:sldId id="364"/>
            <p14:sldId id="315"/>
            <p14:sldId id="320"/>
            <p14:sldId id="362"/>
            <p14:sldId id="319"/>
            <p14:sldId id="323"/>
            <p14:sldId id="365"/>
            <p14:sldId id="326"/>
            <p14:sldId id="339"/>
            <p14:sldId id="328"/>
            <p14:sldId id="361"/>
            <p14:sldId id="330"/>
            <p14:sldId id="331"/>
            <p14:sldId id="337"/>
            <p14:sldId id="338"/>
            <p14:sldId id="332"/>
            <p14:sldId id="366"/>
            <p14:sldId id="341"/>
            <p14:sldId id="342"/>
            <p14:sldId id="343"/>
            <p14:sldId id="344"/>
            <p14:sldId id="345"/>
            <p14:sldId id="346"/>
            <p14:sldId id="347"/>
            <p14:sldId id="348"/>
            <p14:sldId id="349"/>
            <p14:sldId id="350"/>
            <p14:sldId id="351"/>
            <p14:sldId id="352"/>
            <p14:sldId id="353"/>
            <p14:sldId id="354"/>
            <p14:sldId id="35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B8"/>
    <a:srgbClr val="002664"/>
    <a:srgbClr val="146CFD"/>
    <a:srgbClr val="0070C0"/>
    <a:srgbClr val="CBEDFD"/>
    <a:srgbClr val="00296C"/>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84504" autoAdjust="0"/>
  </p:normalViewPr>
  <p:slideViewPr>
    <p:cSldViewPr snapToGrid="0">
      <p:cViewPr varScale="1">
        <p:scale>
          <a:sx n="90" d="100"/>
          <a:sy n="90" d="100"/>
        </p:scale>
        <p:origin x="1578" y="78"/>
      </p:cViewPr>
      <p:guideLst>
        <p:guide orient="horz" pos="2160"/>
        <p:guide pos="3863"/>
      </p:guideLst>
    </p:cSldViewPr>
  </p:slideViewPr>
  <p:outlineViewPr>
    <p:cViewPr>
      <p:scale>
        <a:sx n="33" d="100"/>
        <a:sy n="33" d="100"/>
      </p:scale>
      <p:origin x="0" y="-54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9/06/2023</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9/06/2023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151793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894063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79512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59744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53876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23409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508213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4007006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4286572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376142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07297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22892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936832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340232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769031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213606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3116982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1267562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103797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892917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106390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dirty="0"/>
          </a:p>
        </p:txBody>
      </p:sp>
    </p:spTree>
    <p:extLst>
      <p:ext uri="{BB962C8B-B14F-4D97-AF65-F5344CB8AC3E}">
        <p14:creationId xmlns:p14="http://schemas.microsoft.com/office/powerpoint/2010/main" val="57535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244679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dirty="0"/>
          </a:p>
        </p:txBody>
      </p:sp>
    </p:spTree>
    <p:extLst>
      <p:ext uri="{BB962C8B-B14F-4D97-AF65-F5344CB8AC3E}">
        <p14:creationId xmlns:p14="http://schemas.microsoft.com/office/powerpoint/2010/main" val="3641604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dirty="0"/>
          </a:p>
        </p:txBody>
      </p:sp>
    </p:spTree>
    <p:extLst>
      <p:ext uri="{BB962C8B-B14F-4D97-AF65-F5344CB8AC3E}">
        <p14:creationId xmlns:p14="http://schemas.microsoft.com/office/powerpoint/2010/main" val="3629003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dirty="0"/>
          </a:p>
        </p:txBody>
      </p:sp>
    </p:spTree>
    <p:extLst>
      <p:ext uri="{BB962C8B-B14F-4D97-AF65-F5344CB8AC3E}">
        <p14:creationId xmlns:p14="http://schemas.microsoft.com/office/powerpoint/2010/main" val="536214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dirty="0"/>
          </a:p>
        </p:txBody>
      </p:sp>
    </p:spTree>
    <p:extLst>
      <p:ext uri="{BB962C8B-B14F-4D97-AF65-F5344CB8AC3E}">
        <p14:creationId xmlns:p14="http://schemas.microsoft.com/office/powerpoint/2010/main" val="121834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dirty="0"/>
          </a:p>
        </p:txBody>
      </p:sp>
    </p:spTree>
    <p:extLst>
      <p:ext uri="{BB962C8B-B14F-4D97-AF65-F5344CB8AC3E}">
        <p14:creationId xmlns:p14="http://schemas.microsoft.com/office/powerpoint/2010/main" val="898564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dirty="0"/>
          </a:p>
        </p:txBody>
      </p:sp>
    </p:spTree>
    <p:extLst>
      <p:ext uri="{BB962C8B-B14F-4D97-AF65-F5344CB8AC3E}">
        <p14:creationId xmlns:p14="http://schemas.microsoft.com/office/powerpoint/2010/main" val="145653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dirty="0"/>
          </a:p>
        </p:txBody>
      </p:sp>
    </p:spTree>
    <p:extLst>
      <p:ext uri="{BB962C8B-B14F-4D97-AF65-F5344CB8AC3E}">
        <p14:creationId xmlns:p14="http://schemas.microsoft.com/office/powerpoint/2010/main" val="351261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dirty="0"/>
          </a:p>
        </p:txBody>
      </p:sp>
    </p:spTree>
    <p:extLst>
      <p:ext uri="{BB962C8B-B14F-4D97-AF65-F5344CB8AC3E}">
        <p14:creationId xmlns:p14="http://schemas.microsoft.com/office/powerpoint/2010/main" val="3036893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dirty="0"/>
          </a:p>
        </p:txBody>
      </p:sp>
    </p:spTree>
    <p:extLst>
      <p:ext uri="{BB962C8B-B14F-4D97-AF65-F5344CB8AC3E}">
        <p14:creationId xmlns:p14="http://schemas.microsoft.com/office/powerpoint/2010/main" val="1630647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dirty="0"/>
          </a:p>
        </p:txBody>
      </p:sp>
    </p:spTree>
    <p:extLst>
      <p:ext uri="{BB962C8B-B14F-4D97-AF65-F5344CB8AC3E}">
        <p14:creationId xmlns:p14="http://schemas.microsoft.com/office/powerpoint/2010/main" val="106920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95160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78297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35002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11946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04856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568353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dirty="0"/>
              <a:t>Click icon to add picture</a:t>
            </a:r>
            <a:endParaRPr lang="en-AU" dirty="0"/>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dirty="0"/>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dirty="0"/>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dirty="0"/>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dirty="0"/>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517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dirty="0"/>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dirty="0"/>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dirty="0"/>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dirty="0"/>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7944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dirty="0"/>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dirty="0"/>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defRPr>
                <a:latin typeface="+mn-lt"/>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a:p>
            <a:pPr lvl="1"/>
            <a:r>
              <a:rPr lang="en-US" dirty="0"/>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67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dirty="0"/>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1229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dirty="0"/>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dirty="0"/>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dirty="0"/>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dirty="0"/>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dirty="0"/>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dirty="0"/>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0.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137321&amp;picture=red-percent-symbol" TargetMode="External"/><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a:xfrm>
            <a:off x="360000" y="2366837"/>
            <a:ext cx="11484001" cy="1386000"/>
          </a:xfrm>
        </p:spPr>
        <p:txBody>
          <a:bodyPr/>
          <a:lstStyle/>
          <a:p>
            <a:r>
              <a:rPr lang="en-AU" dirty="0"/>
              <a:t>Fractions and decimals and percentages – oh my!</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0"/>
          </p:nvPr>
        </p:nvSpPr>
        <p:spPr/>
        <p:txBody>
          <a:bodyPr/>
          <a:lstStyle/>
          <a:p>
            <a:r>
              <a:rPr lang="en-AU" dirty="0"/>
              <a:t>Explicit teaching</a:t>
            </a:r>
          </a:p>
        </p:txBody>
      </p:sp>
      <p:sp>
        <p:nvSpPr>
          <p:cNvPr id="2" name="Footer Placeholder 6">
            <a:extLst>
              <a:ext uri="{FF2B5EF4-FFF2-40B4-BE49-F238E27FC236}">
                <a16:creationId xmlns:a16="http://schemas.microsoft.com/office/drawing/2014/main" id="{3680EAE5-D933-B0FF-199C-6890E90354B6}"/>
              </a:ext>
            </a:extLst>
          </p:cNvPr>
          <p:cNvSpPr>
            <a:spLocks noGrp="1"/>
          </p:cNvSpPr>
          <p:nvPr>
            <p:ph type="ftr" sz="quarter" idx="3"/>
          </p:nvPr>
        </p:nvSpPr>
        <p:spPr>
          <a:xfrm>
            <a:off x="360000" y="5867118"/>
            <a:ext cx="4500000" cy="684882"/>
          </a:xfrm>
        </p:spPr>
        <p:txBody>
          <a:bodyPr/>
          <a:lstStyle/>
          <a:p>
            <a:r>
              <a:rPr lang="en-US" dirty="0"/>
              <a:t>NSW Department of Education</a:t>
            </a:r>
            <a:endParaRPr lang="en-AU" dirty="0"/>
          </a:p>
        </p:txBody>
      </p:sp>
    </p:spTree>
    <p:extLst>
      <p:ext uri="{BB962C8B-B14F-4D97-AF65-F5344CB8AC3E}">
        <p14:creationId xmlns:p14="http://schemas.microsoft.com/office/powerpoint/2010/main" val="165888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EFA053-AF03-CDC7-2805-EE4835C7FC14}"/>
              </a:ext>
            </a:extLst>
          </p:cNvPr>
          <p:cNvSpPr>
            <a:spLocks noGrp="1"/>
          </p:cNvSpPr>
          <p:nvPr>
            <p:ph type="title"/>
          </p:nvPr>
        </p:nvSpPr>
        <p:spPr/>
        <p:txBody>
          <a:bodyPr/>
          <a:lstStyle/>
          <a:p>
            <a:r>
              <a:rPr lang="en-AU" dirty="0"/>
              <a:t>Prompts 2</a:t>
            </a:r>
          </a:p>
        </p:txBody>
      </p:sp>
      <p:sp>
        <p:nvSpPr>
          <p:cNvPr id="7" name="Text Placeholder 6">
            <a:extLst>
              <a:ext uri="{FF2B5EF4-FFF2-40B4-BE49-F238E27FC236}">
                <a16:creationId xmlns:a16="http://schemas.microsoft.com/office/drawing/2014/main" id="{4E4C07DB-E1BC-633B-D96D-28AE0ECA0F34}"/>
              </a:ext>
            </a:extLst>
          </p:cNvPr>
          <p:cNvSpPr>
            <a:spLocks noGrp="1"/>
          </p:cNvSpPr>
          <p:nvPr>
            <p:ph type="body" sz="quarter" idx="18"/>
          </p:nvPr>
        </p:nvSpPr>
        <p:spPr>
          <a:xfrm>
            <a:off x="360000" y="903349"/>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43" name="Content Placeholder 11">
                <a:extLst>
                  <a:ext uri="{FF2B5EF4-FFF2-40B4-BE49-F238E27FC236}">
                    <a16:creationId xmlns:a16="http://schemas.microsoft.com/office/drawing/2014/main" id="{B77768EB-C4E2-765E-F25C-2B7E53DF6979}"/>
                  </a:ext>
                </a:extLst>
              </p:cNvPr>
              <p:cNvSpPr>
                <a:spLocks noGrp="1"/>
              </p:cNvSpPr>
              <p:nvPr>
                <p:ph idx="1"/>
              </p:nvPr>
            </p:nvSpPr>
            <p:spPr>
              <a:xfrm>
                <a:off x="371016" y="2388337"/>
                <a:ext cx="689564" cy="310016"/>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2.37</m:t>
                      </m:r>
                    </m:oMath>
                  </m:oMathPara>
                </a14:m>
                <a:endParaRPr lang="en-AU" dirty="0"/>
              </a:p>
            </p:txBody>
          </p:sp>
        </mc:Choice>
        <mc:Fallback xmlns="">
          <p:sp>
            <p:nvSpPr>
              <p:cNvPr id="43" name="Content Placeholder 11">
                <a:extLst>
                  <a:ext uri="{FF2B5EF4-FFF2-40B4-BE49-F238E27FC236}">
                    <a16:creationId xmlns:a16="http://schemas.microsoft.com/office/drawing/2014/main" id="{B77768EB-C4E2-765E-F25C-2B7E53DF6979}"/>
                  </a:ext>
                </a:extLst>
              </p:cNvPr>
              <p:cNvSpPr>
                <a:spLocks noGrp="1" noRot="1" noChangeAspect="1" noMove="1" noResize="1" noEditPoints="1" noAdjustHandles="1" noChangeArrowheads="1" noChangeShapeType="1" noTextEdit="1"/>
              </p:cNvSpPr>
              <p:nvPr>
                <p:ph idx="1"/>
              </p:nvPr>
            </p:nvSpPr>
            <p:spPr>
              <a:xfrm>
                <a:off x="371016" y="2388337"/>
                <a:ext cx="689564" cy="310016"/>
              </a:xfrm>
              <a:blipFill>
                <a:blip r:embed="rId3"/>
                <a:stretch>
                  <a:fillRect/>
                </a:stretch>
              </a:blipFill>
            </p:spPr>
            <p:txBody>
              <a:bodyPr/>
              <a:lstStyle/>
              <a:p>
                <a:r>
                  <a:rPr lang="en-AU">
                    <a:noFill/>
                  </a:rPr>
                  <a:t> </a:t>
                </a:r>
              </a:p>
            </p:txBody>
          </p:sp>
        </mc:Fallback>
      </mc:AlternateContent>
      <p:grpSp>
        <p:nvGrpSpPr>
          <p:cNvPr id="18" name="Group 17" descr="An image from polypad with base 10 blocks. &#10;&#10;There are 2 squares, each made by 10 cubes by 10 cubes totalling to 100 cubes, labelled 2 ones. &#10;&#10;There are 23 lines of ten, labelled 23 tenths. &#10;&#10;There are 7 individual cubes, labelled 7 hundredths. ">
            <a:extLst>
              <a:ext uri="{FF2B5EF4-FFF2-40B4-BE49-F238E27FC236}">
                <a16:creationId xmlns:a16="http://schemas.microsoft.com/office/drawing/2014/main" id="{FBF20F8D-BF4C-F2D5-C81D-4728B901720A}"/>
              </a:ext>
            </a:extLst>
          </p:cNvPr>
          <p:cNvGrpSpPr/>
          <p:nvPr/>
        </p:nvGrpSpPr>
        <p:grpSpPr>
          <a:xfrm>
            <a:off x="-217878" y="2615086"/>
            <a:ext cx="4414098" cy="3462821"/>
            <a:chOff x="-228894" y="2615086"/>
            <a:chExt cx="4414098" cy="3462821"/>
          </a:xfrm>
        </p:grpSpPr>
        <p:pic>
          <p:nvPicPr>
            <p:cNvPr id="19" name="Picture 18" descr="An image from polypad with base 10 blocks. &#10;&#10;There are 2 squares, each made by 10 cubes by 10 cubes totalling to 100 cubes, labelled 2 ones. &#10;&#10;There are 23 lines of ten, labelled 23 tenths. &#10;&#10;There are 7 individual cubes, labelled 7 hundredths. ">
              <a:extLst>
                <a:ext uri="{FF2B5EF4-FFF2-40B4-BE49-F238E27FC236}">
                  <a16:creationId xmlns:a16="http://schemas.microsoft.com/office/drawing/2014/main" id="{495D9C29-EC23-5375-7F04-74ABF5159228}"/>
                </a:ext>
              </a:extLst>
            </p:cNvPr>
            <p:cNvPicPr>
              <a:picLocks noChangeAspect="1"/>
            </p:cNvPicPr>
            <p:nvPr/>
          </p:nvPicPr>
          <p:blipFill rotWithShape="1">
            <a:blip r:embed="rId4">
              <a:clrChange>
                <a:clrFrom>
                  <a:srgbClr val="FFFFFF"/>
                </a:clrFrom>
                <a:clrTo>
                  <a:srgbClr val="FFFFFF">
                    <a:alpha val="0"/>
                  </a:srgbClr>
                </a:clrTo>
              </a:clrChange>
            </a:blip>
            <a:srcRect b="6509"/>
            <a:stretch/>
          </p:blipFill>
          <p:spPr>
            <a:xfrm>
              <a:off x="360000" y="2615086"/>
              <a:ext cx="3051813" cy="2812505"/>
            </a:xfrm>
            <a:prstGeom prst="rect">
              <a:avLst/>
            </a:prstGeom>
          </p:spPr>
        </p:pic>
        <p:sp>
          <p:nvSpPr>
            <p:cNvPr id="20" name="TextBox 19">
              <a:extLst>
                <a:ext uri="{FF2B5EF4-FFF2-40B4-BE49-F238E27FC236}">
                  <a16:creationId xmlns:a16="http://schemas.microsoft.com/office/drawing/2014/main" id="{1FC4CE26-ABBE-FD12-5C47-A03EF56D39B0}"/>
                </a:ext>
              </a:extLst>
            </p:cNvPr>
            <p:cNvSpPr txBox="1"/>
            <p:nvPr/>
          </p:nvSpPr>
          <p:spPr>
            <a:xfrm>
              <a:off x="-228894" y="5571074"/>
              <a:ext cx="2060154" cy="506833"/>
            </a:xfrm>
            <a:prstGeom prst="rect">
              <a:avLst/>
            </a:prstGeom>
            <a:noFill/>
          </p:spPr>
          <p:txBody>
            <a:bodyPr wrap="square" lIns="0" tIns="0" rIns="0" bIns="0" rtlCol="0">
              <a:noAutofit/>
            </a:bodyPr>
            <a:lstStyle/>
            <a:p>
              <a:pPr algn="ctr"/>
              <a:r>
                <a:rPr lang="en-AU" sz="1600" dirty="0"/>
                <a:t>2 ones</a:t>
              </a:r>
            </a:p>
          </p:txBody>
        </p:sp>
        <p:sp>
          <p:nvSpPr>
            <p:cNvPr id="21" name="TextBox 20">
              <a:extLst>
                <a:ext uri="{FF2B5EF4-FFF2-40B4-BE49-F238E27FC236}">
                  <a16:creationId xmlns:a16="http://schemas.microsoft.com/office/drawing/2014/main" id="{C02DA958-FC3B-D8B3-316A-E394CEF11DA6}"/>
                </a:ext>
              </a:extLst>
            </p:cNvPr>
            <p:cNvSpPr txBox="1"/>
            <p:nvPr/>
          </p:nvSpPr>
          <p:spPr>
            <a:xfrm>
              <a:off x="855829" y="5571074"/>
              <a:ext cx="2060154" cy="506833"/>
            </a:xfrm>
            <a:prstGeom prst="rect">
              <a:avLst/>
            </a:prstGeom>
            <a:noFill/>
          </p:spPr>
          <p:txBody>
            <a:bodyPr wrap="square" lIns="0" tIns="0" rIns="0" bIns="0" rtlCol="0">
              <a:noAutofit/>
            </a:bodyPr>
            <a:lstStyle/>
            <a:p>
              <a:pPr algn="ctr"/>
              <a:r>
                <a:rPr lang="en-AU" sz="1600" dirty="0"/>
                <a:t>3 tenths</a:t>
              </a:r>
            </a:p>
          </p:txBody>
        </p:sp>
        <p:sp>
          <p:nvSpPr>
            <p:cNvPr id="22" name="TextBox 21">
              <a:extLst>
                <a:ext uri="{FF2B5EF4-FFF2-40B4-BE49-F238E27FC236}">
                  <a16:creationId xmlns:a16="http://schemas.microsoft.com/office/drawing/2014/main" id="{CDA9EE16-8F2F-3A05-197C-7DA997A032D8}"/>
                </a:ext>
              </a:extLst>
            </p:cNvPr>
            <p:cNvSpPr txBox="1"/>
            <p:nvPr/>
          </p:nvSpPr>
          <p:spPr>
            <a:xfrm>
              <a:off x="2125050" y="5571074"/>
              <a:ext cx="2060154" cy="506833"/>
            </a:xfrm>
            <a:prstGeom prst="rect">
              <a:avLst/>
            </a:prstGeom>
            <a:noFill/>
          </p:spPr>
          <p:txBody>
            <a:bodyPr wrap="square" lIns="0" tIns="0" rIns="0" bIns="0" rtlCol="0">
              <a:noAutofit/>
            </a:bodyPr>
            <a:lstStyle/>
            <a:p>
              <a:pPr algn="ctr"/>
              <a:r>
                <a:rPr lang="en-AU" sz="1600" dirty="0"/>
                <a:t>7 hundredths</a:t>
              </a:r>
            </a:p>
          </p:txBody>
        </p:sp>
      </p:grpSp>
      <p:sp>
        <p:nvSpPr>
          <p:cNvPr id="23" name="Speech Bubble: Oval 22" descr="A speech bubble prompting participants to consider, 'How is knowing that the image of 100 green squares is representative of 100 hundredths, helpful?'">
            <a:extLst>
              <a:ext uri="{FF2B5EF4-FFF2-40B4-BE49-F238E27FC236}">
                <a16:creationId xmlns:a16="http://schemas.microsoft.com/office/drawing/2014/main" id="{2F61B2D0-282E-3374-282A-31C9383A07C9}"/>
              </a:ext>
            </a:extLst>
          </p:cNvPr>
          <p:cNvSpPr/>
          <p:nvPr/>
        </p:nvSpPr>
        <p:spPr>
          <a:xfrm>
            <a:off x="1538586" y="2320386"/>
            <a:ext cx="2563543" cy="1249593"/>
          </a:xfrm>
          <a:prstGeom prst="wedgeEllipseCallout">
            <a:avLst>
              <a:gd name="adj1" fmla="val -49331"/>
              <a:gd name="adj2" fmla="val 8148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What are these 2 “ones” as a percentage?</a:t>
            </a:r>
          </a:p>
        </p:txBody>
      </p:sp>
      <p:sp>
        <p:nvSpPr>
          <p:cNvPr id="24" name="Arrow: Right 23">
            <a:extLst>
              <a:ext uri="{FF2B5EF4-FFF2-40B4-BE49-F238E27FC236}">
                <a16:creationId xmlns:a16="http://schemas.microsoft.com/office/drawing/2014/main" id="{63A62E4E-318C-F945-5391-8BEFD24468BD}"/>
              </a:ext>
              <a:ext uri="{C183D7F6-B498-43B3-948B-1728B52AA6E4}">
                <adec:decorative xmlns:adec="http://schemas.microsoft.com/office/drawing/2017/decorative" val="1"/>
              </a:ext>
            </a:extLst>
          </p:cNvPr>
          <p:cNvSpPr/>
          <p:nvPr/>
        </p:nvSpPr>
        <p:spPr>
          <a:xfrm>
            <a:off x="2994027" y="3706182"/>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5" name="Group 24" descr="An image from polypad with base 10 blocks. &#10;&#10;There are 23 lines of ten, labelled 23 tenths. &#10;&#10;There are 7 individual cubes, labelled 7 hundredths. ">
            <a:extLst>
              <a:ext uri="{FF2B5EF4-FFF2-40B4-BE49-F238E27FC236}">
                <a16:creationId xmlns:a16="http://schemas.microsoft.com/office/drawing/2014/main" id="{4F1FFF44-DB27-EB80-0654-8036C8C92645}"/>
              </a:ext>
            </a:extLst>
          </p:cNvPr>
          <p:cNvGrpSpPr/>
          <p:nvPr/>
        </p:nvGrpSpPr>
        <p:grpSpPr>
          <a:xfrm>
            <a:off x="4033118" y="2719744"/>
            <a:ext cx="3586061" cy="3358163"/>
            <a:chOff x="4570093" y="2719744"/>
            <a:chExt cx="3586061" cy="3358163"/>
          </a:xfrm>
        </p:grpSpPr>
        <p:pic>
          <p:nvPicPr>
            <p:cNvPr id="26" name="Picture 25" descr="An image from polypad with base 10 blocks. &#10;&#10;There are 23 lines of ten, labelled 23 tenths. &#10;&#10;There are 7 individual cubes, labelled 7 hundredths. ">
              <a:extLst>
                <a:ext uri="{FF2B5EF4-FFF2-40B4-BE49-F238E27FC236}">
                  <a16:creationId xmlns:a16="http://schemas.microsoft.com/office/drawing/2014/main" id="{B964D155-17F2-4F88-8B2E-47197B33B053}"/>
                </a:ext>
              </a:extLst>
            </p:cNvPr>
            <p:cNvPicPr>
              <a:picLocks noChangeAspect="1"/>
            </p:cNvPicPr>
            <p:nvPr/>
          </p:nvPicPr>
          <p:blipFill rotWithShape="1">
            <a:blip r:embed="rId5">
              <a:clrChange>
                <a:clrFrom>
                  <a:srgbClr val="FFFFFF"/>
                </a:clrFrom>
                <a:clrTo>
                  <a:srgbClr val="FFFFFF">
                    <a:alpha val="0"/>
                  </a:srgbClr>
                </a:clrTo>
              </a:clrChange>
            </a:blip>
            <a:srcRect b="5739"/>
            <a:stretch/>
          </p:blipFill>
          <p:spPr>
            <a:xfrm>
              <a:off x="4570093" y="2719744"/>
              <a:ext cx="3051814" cy="2707848"/>
            </a:xfrm>
            <a:prstGeom prst="rect">
              <a:avLst/>
            </a:prstGeom>
          </p:spPr>
        </p:pic>
        <p:sp>
          <p:nvSpPr>
            <p:cNvPr id="28" name="TextBox 27">
              <a:extLst>
                <a:ext uri="{FF2B5EF4-FFF2-40B4-BE49-F238E27FC236}">
                  <a16:creationId xmlns:a16="http://schemas.microsoft.com/office/drawing/2014/main" id="{6EF9E2BB-1949-5848-DF7F-9D45E7075245}"/>
                </a:ext>
              </a:extLst>
            </p:cNvPr>
            <p:cNvSpPr txBox="1"/>
            <p:nvPr/>
          </p:nvSpPr>
          <p:spPr>
            <a:xfrm>
              <a:off x="4826779" y="5571074"/>
              <a:ext cx="2060154" cy="506833"/>
            </a:xfrm>
            <a:prstGeom prst="rect">
              <a:avLst/>
            </a:prstGeom>
            <a:noFill/>
          </p:spPr>
          <p:txBody>
            <a:bodyPr wrap="square" lIns="0" tIns="0" rIns="0" bIns="0" rtlCol="0">
              <a:noAutofit/>
            </a:bodyPr>
            <a:lstStyle/>
            <a:p>
              <a:pPr algn="ctr"/>
              <a:r>
                <a:rPr lang="en-AU" sz="1600" dirty="0"/>
                <a:t>23 tenths</a:t>
              </a:r>
            </a:p>
          </p:txBody>
        </p:sp>
        <p:sp>
          <p:nvSpPr>
            <p:cNvPr id="31" name="TextBox 30">
              <a:extLst>
                <a:ext uri="{FF2B5EF4-FFF2-40B4-BE49-F238E27FC236}">
                  <a16:creationId xmlns:a16="http://schemas.microsoft.com/office/drawing/2014/main" id="{41A9E06A-4416-3EF8-F3EF-ED2420E19246}"/>
                </a:ext>
              </a:extLst>
            </p:cNvPr>
            <p:cNvSpPr txBox="1"/>
            <p:nvPr/>
          </p:nvSpPr>
          <p:spPr>
            <a:xfrm>
              <a:off x="6096000" y="5571074"/>
              <a:ext cx="2060154" cy="506833"/>
            </a:xfrm>
            <a:prstGeom prst="rect">
              <a:avLst/>
            </a:prstGeom>
            <a:noFill/>
          </p:spPr>
          <p:txBody>
            <a:bodyPr wrap="square" lIns="0" tIns="0" rIns="0" bIns="0" rtlCol="0">
              <a:noAutofit/>
            </a:bodyPr>
            <a:lstStyle/>
            <a:p>
              <a:pPr algn="ctr"/>
              <a:r>
                <a:rPr lang="en-AU" sz="1600" dirty="0"/>
                <a:t>7 hundredths</a:t>
              </a:r>
            </a:p>
          </p:txBody>
        </p:sp>
      </p:grpSp>
      <p:sp>
        <p:nvSpPr>
          <p:cNvPr id="32" name="Arrow: Right 31">
            <a:extLst>
              <a:ext uri="{FF2B5EF4-FFF2-40B4-BE49-F238E27FC236}">
                <a16:creationId xmlns:a16="http://schemas.microsoft.com/office/drawing/2014/main" id="{6FE4A899-88EB-31AE-0DB1-FF95C6E5548A}"/>
              </a:ext>
              <a:ext uri="{C183D7F6-B498-43B3-948B-1728B52AA6E4}">
                <adec:decorative xmlns:adec="http://schemas.microsoft.com/office/drawing/2017/decorative" val="1"/>
              </a:ext>
            </a:extLst>
          </p:cNvPr>
          <p:cNvSpPr/>
          <p:nvPr/>
        </p:nvSpPr>
        <p:spPr>
          <a:xfrm>
            <a:off x="6889949" y="3706182"/>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3" name="Picture 32" descr="An image from polypad with base 10 blocks. &#10;&#10;There are 237 individual cubes, labelled 237 hundredths. ">
            <a:extLst>
              <a:ext uri="{FF2B5EF4-FFF2-40B4-BE49-F238E27FC236}">
                <a16:creationId xmlns:a16="http://schemas.microsoft.com/office/drawing/2014/main" id="{69722BC2-EB50-141A-4557-F28D8F98AD4D}"/>
              </a:ext>
            </a:extLst>
          </p:cNvPr>
          <p:cNvPicPr>
            <a:picLocks noChangeAspect="1"/>
          </p:cNvPicPr>
          <p:nvPr/>
        </p:nvPicPr>
        <p:blipFill>
          <a:blip r:embed="rId6"/>
          <a:stretch>
            <a:fillRect/>
          </a:stretch>
        </p:blipFill>
        <p:spPr>
          <a:xfrm>
            <a:off x="8088795" y="1347974"/>
            <a:ext cx="2439210" cy="4162051"/>
          </a:xfrm>
          <a:prstGeom prst="rect">
            <a:avLst/>
          </a:prstGeom>
        </p:spPr>
      </p:pic>
      <p:sp>
        <p:nvSpPr>
          <p:cNvPr id="34" name="Speech Bubble: Oval 33" descr="A speech bubble prompting participants to consider, 'How is knowing that the image of 100 green squares is representative of 100 hundredths, helpful?'">
            <a:extLst>
              <a:ext uri="{FF2B5EF4-FFF2-40B4-BE49-F238E27FC236}">
                <a16:creationId xmlns:a16="http://schemas.microsoft.com/office/drawing/2014/main" id="{F4F0472E-D914-8AF6-2FFA-AF18BD7565B6}"/>
              </a:ext>
            </a:extLst>
          </p:cNvPr>
          <p:cNvSpPr/>
          <p:nvPr/>
        </p:nvSpPr>
        <p:spPr>
          <a:xfrm>
            <a:off x="10116105" y="1759718"/>
            <a:ext cx="1910986" cy="1604366"/>
          </a:xfrm>
          <a:prstGeom prst="wedgeEllipseCallout">
            <a:avLst>
              <a:gd name="adj1" fmla="val -15929"/>
              <a:gd name="adj2" fmla="val 17048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2075"/>
            <a:r>
              <a:rPr lang="en-AU" sz="1800" dirty="0"/>
              <a:t>What operation can you use here?</a:t>
            </a:r>
          </a:p>
        </p:txBody>
      </p:sp>
      <mc:AlternateContent xmlns:mc="http://schemas.openxmlformats.org/markup-compatibility/2006" xmlns:a14="http://schemas.microsoft.com/office/drawing/2010/main">
        <mc:Choice Requires="a14">
          <p:sp>
            <p:nvSpPr>
              <p:cNvPr id="35" name="Content Placeholder 11">
                <a:extLst>
                  <a:ext uri="{FF2B5EF4-FFF2-40B4-BE49-F238E27FC236}">
                    <a16:creationId xmlns:a16="http://schemas.microsoft.com/office/drawing/2014/main" id="{528F7519-0961-BD9F-42D6-60F8E44B03FD}"/>
                  </a:ext>
                </a:extLst>
              </p:cNvPr>
              <p:cNvSpPr txBox="1">
                <a:spLocks/>
              </p:cNvSpPr>
              <p:nvPr/>
            </p:nvSpPr>
            <p:spPr>
              <a:xfrm>
                <a:off x="7939205" y="5566308"/>
                <a:ext cx="3769138" cy="37790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600" i="1" smtClean="0">
                        <a:latin typeface="Cambria Math" panose="02040503050406030204" pitchFamily="18" charset="0"/>
                      </a:rPr>
                      <m:t>2.37=</m:t>
                    </m:r>
                    <m:r>
                      <a:rPr lang="en-AU" sz="1600" b="0" i="1" smtClean="0">
                        <a:latin typeface="Cambria Math" panose="02040503050406030204" pitchFamily="18" charset="0"/>
                      </a:rPr>
                      <m:t>237</m:t>
                    </m:r>
                  </m:oMath>
                </a14:m>
                <a:r>
                  <a:rPr lang="en-AU" sz="1600" dirty="0"/>
                  <a:t> hundredths </a:t>
                </a:r>
                <a14:m>
                  <m:oMath xmlns:m="http://schemas.openxmlformats.org/officeDocument/2006/math">
                    <m:r>
                      <a:rPr lang="en-AU" sz="1600" b="0" i="1" dirty="0" smtClean="0">
                        <a:latin typeface="Cambria Math" panose="02040503050406030204" pitchFamily="18" charset="0"/>
                      </a:rPr>
                      <m:t>=237%</m:t>
                    </m:r>
                  </m:oMath>
                </a14:m>
                <a:endParaRPr lang="en-AU" sz="1600" dirty="0"/>
              </a:p>
            </p:txBody>
          </p:sp>
        </mc:Choice>
        <mc:Fallback xmlns="">
          <p:sp>
            <p:nvSpPr>
              <p:cNvPr id="35" name="Content Placeholder 11">
                <a:extLst>
                  <a:ext uri="{FF2B5EF4-FFF2-40B4-BE49-F238E27FC236}">
                    <a16:creationId xmlns:a16="http://schemas.microsoft.com/office/drawing/2014/main" id="{528F7519-0961-BD9F-42D6-60F8E44B03FD}"/>
                  </a:ext>
                </a:extLst>
              </p:cNvPr>
              <p:cNvSpPr txBox="1">
                <a:spLocks noRot="1" noChangeAspect="1" noMove="1" noResize="1" noEditPoints="1" noAdjustHandles="1" noChangeArrowheads="1" noChangeShapeType="1" noTextEdit="1"/>
              </p:cNvSpPr>
              <p:nvPr/>
            </p:nvSpPr>
            <p:spPr>
              <a:xfrm>
                <a:off x="7939205" y="5566308"/>
                <a:ext cx="3769138" cy="377904"/>
              </a:xfrm>
              <a:prstGeom prst="rect">
                <a:avLst/>
              </a:prstGeom>
              <a:blipFill>
                <a:blip r:embed="rId7"/>
                <a:stretch>
                  <a:fillRect l="-1777" t="-17742"/>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C173C9FE-E724-29BB-466F-3F9790F6DEF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93448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787B10-3766-E292-0688-12E854C63110}"/>
              </a:ext>
            </a:extLst>
          </p:cNvPr>
          <p:cNvSpPr>
            <a:spLocks noGrp="1"/>
          </p:cNvSpPr>
          <p:nvPr>
            <p:ph type="title"/>
          </p:nvPr>
        </p:nvSpPr>
        <p:spPr/>
        <p:txBody>
          <a:bodyPr/>
          <a:lstStyle/>
          <a:p>
            <a:r>
              <a:rPr lang="en-AU" dirty="0"/>
              <a:t>Your turn 2a</a:t>
            </a:r>
          </a:p>
        </p:txBody>
      </p:sp>
      <p:sp>
        <p:nvSpPr>
          <p:cNvPr id="10" name="Text Placeholder 9">
            <a:extLst>
              <a:ext uri="{FF2B5EF4-FFF2-40B4-BE49-F238E27FC236}">
                <a16:creationId xmlns:a16="http://schemas.microsoft.com/office/drawing/2014/main" id="{32D77A03-65AF-45FE-2126-5F7B9E6F79A7}"/>
              </a:ext>
            </a:extLst>
          </p:cNvPr>
          <p:cNvSpPr>
            <a:spLocks noGrp="1"/>
          </p:cNvSpPr>
          <p:nvPr>
            <p:ph type="body" sz="quarter" idx="18"/>
          </p:nvPr>
        </p:nvSpPr>
        <p:spPr>
          <a:xfrm>
            <a:off x="360000" y="905601"/>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11" name="Content Placeholder 11">
                <a:extLst>
                  <a:ext uri="{FF2B5EF4-FFF2-40B4-BE49-F238E27FC236}">
                    <a16:creationId xmlns:a16="http://schemas.microsoft.com/office/drawing/2014/main" id="{64C55455-9C73-877E-797C-B1AB0BB9A5A2}"/>
                  </a:ext>
                </a:extLst>
              </p:cNvPr>
              <p:cNvSpPr>
                <a:spLocks noGrp="1"/>
              </p:cNvSpPr>
              <p:nvPr>
                <p:ph idx="1"/>
              </p:nvPr>
            </p:nvSpPr>
            <p:spPr>
              <a:xfrm>
                <a:off x="360000" y="1451202"/>
                <a:ext cx="3869100" cy="755807"/>
              </a:xfrm>
            </p:spPr>
            <p:txBody>
              <a:bodyPr/>
              <a:lstStyle/>
              <a:p>
                <a:r>
                  <a:rPr lang="en-AU" b="0" dirty="0"/>
                  <a:t>Represent </a:t>
                </a:r>
                <a14:m>
                  <m:oMath xmlns:m="http://schemas.openxmlformats.org/officeDocument/2006/math">
                    <m:r>
                      <a:rPr lang="en-AU">
                        <a:latin typeface="Cambria Math" panose="02040503050406030204" pitchFamily="18" charset="0"/>
                      </a:rPr>
                      <m:t>3</m:t>
                    </m:r>
                    <m:r>
                      <a:rPr lang="en-AU" b="0" i="1" smtClean="0">
                        <a:latin typeface="Cambria Math" panose="02040503050406030204" pitchFamily="18" charset="0"/>
                      </a:rPr>
                      <m:t>.11</m:t>
                    </m:r>
                  </m:oMath>
                </a14:m>
                <a:r>
                  <a:rPr lang="en-AU" dirty="0"/>
                  <a:t> as a percentage</a:t>
                </a:r>
              </a:p>
            </p:txBody>
          </p:sp>
        </mc:Choice>
        <mc:Fallback xmlns="">
          <p:sp>
            <p:nvSpPr>
              <p:cNvPr id="11" name="Content Placeholder 11">
                <a:extLst>
                  <a:ext uri="{FF2B5EF4-FFF2-40B4-BE49-F238E27FC236}">
                    <a16:creationId xmlns:a16="http://schemas.microsoft.com/office/drawing/2014/main" id="{64C55455-9C73-877E-797C-B1AB0BB9A5A2}"/>
                  </a:ext>
                </a:extLst>
              </p:cNvPr>
              <p:cNvSpPr>
                <a:spLocks noGrp="1" noRot="1" noChangeAspect="1" noMove="1" noResize="1" noEditPoints="1" noAdjustHandles="1" noChangeArrowheads="1" noChangeShapeType="1" noTextEdit="1"/>
              </p:cNvSpPr>
              <p:nvPr>
                <p:ph idx="1"/>
              </p:nvPr>
            </p:nvSpPr>
            <p:spPr>
              <a:xfrm>
                <a:off x="360000" y="1451202"/>
                <a:ext cx="3869100" cy="755807"/>
              </a:xfrm>
              <a:blipFill>
                <a:blip r:embed="rId3"/>
                <a:stretch>
                  <a:fillRect l="-3937" t="-11290" r="-315"/>
                </a:stretch>
              </a:blipFill>
            </p:spPr>
            <p:txBody>
              <a:bodyPr/>
              <a:lstStyle/>
              <a:p>
                <a:r>
                  <a:rPr lang="en-AU">
                    <a:noFill/>
                  </a:rPr>
                  <a:t> </a:t>
                </a:r>
              </a:p>
            </p:txBody>
          </p:sp>
        </mc:Fallback>
      </mc:AlternateContent>
    </p:spTree>
    <p:extLst>
      <p:ext uri="{BB962C8B-B14F-4D97-AF65-F5344CB8AC3E}">
        <p14:creationId xmlns:p14="http://schemas.microsoft.com/office/powerpoint/2010/main" val="374165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237801-B22C-0359-BB11-912B7D1714BF}"/>
              </a:ext>
            </a:extLst>
          </p:cNvPr>
          <p:cNvSpPr>
            <a:spLocks noGrp="1"/>
          </p:cNvSpPr>
          <p:nvPr>
            <p:ph type="title"/>
          </p:nvPr>
        </p:nvSpPr>
        <p:spPr/>
        <p:txBody>
          <a:bodyPr/>
          <a:lstStyle/>
          <a:p>
            <a:r>
              <a:rPr lang="en-AU" dirty="0"/>
              <a:t>Solutions 2a</a:t>
            </a:r>
          </a:p>
        </p:txBody>
      </p:sp>
      <p:sp>
        <p:nvSpPr>
          <p:cNvPr id="19" name="Text Placeholder 18">
            <a:extLst>
              <a:ext uri="{FF2B5EF4-FFF2-40B4-BE49-F238E27FC236}">
                <a16:creationId xmlns:a16="http://schemas.microsoft.com/office/drawing/2014/main" id="{5D1BA965-A250-B5FF-6762-FA4C336897DD}"/>
              </a:ext>
            </a:extLst>
          </p:cNvPr>
          <p:cNvSpPr>
            <a:spLocks noGrp="1"/>
          </p:cNvSpPr>
          <p:nvPr>
            <p:ph type="body" sz="quarter" idx="18"/>
          </p:nvPr>
        </p:nvSpPr>
        <p:spPr>
          <a:xfrm>
            <a:off x="360000" y="903867"/>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31" name="Content Placeholder 11">
                <a:extLst>
                  <a:ext uri="{FF2B5EF4-FFF2-40B4-BE49-F238E27FC236}">
                    <a16:creationId xmlns:a16="http://schemas.microsoft.com/office/drawing/2014/main" id="{8AD2F1C6-97CE-5913-4CAC-D4F7D313848D}"/>
                  </a:ext>
                </a:extLst>
              </p:cNvPr>
              <p:cNvSpPr txBox="1">
                <a:spLocks/>
              </p:cNvSpPr>
              <p:nvPr/>
            </p:nvSpPr>
            <p:spPr>
              <a:xfrm>
                <a:off x="514271" y="1796814"/>
                <a:ext cx="2810933" cy="35740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3.11</m:t>
                      </m:r>
                    </m:oMath>
                  </m:oMathPara>
                </a14:m>
                <a:endParaRPr lang="en-AU" dirty="0"/>
              </a:p>
            </p:txBody>
          </p:sp>
        </mc:Choice>
        <mc:Fallback xmlns="">
          <p:sp>
            <p:nvSpPr>
              <p:cNvPr id="31" name="Content Placeholder 11">
                <a:extLst>
                  <a:ext uri="{FF2B5EF4-FFF2-40B4-BE49-F238E27FC236}">
                    <a16:creationId xmlns:a16="http://schemas.microsoft.com/office/drawing/2014/main" id="{8AD2F1C6-97CE-5913-4CAC-D4F7D313848D}"/>
                  </a:ext>
                </a:extLst>
              </p:cNvPr>
              <p:cNvSpPr txBox="1">
                <a:spLocks noRot="1" noChangeAspect="1" noMove="1" noResize="1" noEditPoints="1" noAdjustHandles="1" noChangeArrowheads="1" noChangeShapeType="1" noTextEdit="1"/>
              </p:cNvSpPr>
              <p:nvPr/>
            </p:nvSpPr>
            <p:spPr>
              <a:xfrm>
                <a:off x="514271" y="1796814"/>
                <a:ext cx="2810933" cy="357408"/>
              </a:xfrm>
              <a:prstGeom prst="rect">
                <a:avLst/>
              </a:prstGeom>
              <a:blipFill>
                <a:blip r:embed="rId3"/>
                <a:stretch>
                  <a:fillRect/>
                </a:stretch>
              </a:blipFill>
            </p:spPr>
            <p:txBody>
              <a:bodyPr/>
              <a:lstStyle/>
              <a:p>
                <a:r>
                  <a:rPr lang="en-AU">
                    <a:noFill/>
                  </a:rPr>
                  <a:t> </a:t>
                </a:r>
              </a:p>
            </p:txBody>
          </p:sp>
        </mc:Fallback>
      </mc:AlternateContent>
      <p:grpSp>
        <p:nvGrpSpPr>
          <p:cNvPr id="8" name="Group 7" descr="An image from polypad with base 10 blocks. &#10;&#10;There are 2 squares, each made by 10 cubes by 10 cubes totalling to 100 cubes, labelled 2 ones. &#10;&#10;There are 23 lines of ten, labelled 23 tenths. &#10;&#10;There are 7 individual cubes, labelled 7 hundredths. ">
            <a:extLst>
              <a:ext uri="{FF2B5EF4-FFF2-40B4-BE49-F238E27FC236}">
                <a16:creationId xmlns:a16="http://schemas.microsoft.com/office/drawing/2014/main" id="{2AA39D36-32A9-06FC-CCD1-E2B732387A0D}"/>
              </a:ext>
            </a:extLst>
          </p:cNvPr>
          <p:cNvGrpSpPr/>
          <p:nvPr/>
        </p:nvGrpSpPr>
        <p:grpSpPr>
          <a:xfrm>
            <a:off x="89331" y="2154222"/>
            <a:ext cx="4031772" cy="4343778"/>
            <a:chOff x="-64940" y="2172222"/>
            <a:chExt cx="4031772" cy="4343778"/>
          </a:xfrm>
        </p:grpSpPr>
        <p:pic>
          <p:nvPicPr>
            <p:cNvPr id="27" name="Picture 26" descr="An image from polypad with base 10 blocks. &#10;&#10;There are 2 squares, each made by 10 cubes by 10 cubes totalling to 100 cubes, labelled 2 ones. &#10;&#10;There are 23 lines of ten, labelled 23 tenths. &#10;&#10;There are 7 individual cubes, labelled 7 hundredths. ">
              <a:extLst>
                <a:ext uri="{FF2B5EF4-FFF2-40B4-BE49-F238E27FC236}">
                  <a16:creationId xmlns:a16="http://schemas.microsoft.com/office/drawing/2014/main" id="{A2DDEA84-4B1F-AB7A-7448-86B3FACFB476}"/>
                </a:ext>
              </a:extLst>
            </p:cNvPr>
            <p:cNvPicPr>
              <a:picLocks noChangeAspect="1"/>
            </p:cNvPicPr>
            <p:nvPr/>
          </p:nvPicPr>
          <p:blipFill rotWithShape="1">
            <a:blip r:embed="rId4">
              <a:clrChange>
                <a:clrFrom>
                  <a:srgbClr val="FFFFFF"/>
                </a:clrFrom>
                <a:clrTo>
                  <a:srgbClr val="FFFFFF">
                    <a:alpha val="0"/>
                  </a:srgbClr>
                </a:clrTo>
              </a:clrChange>
            </a:blip>
            <a:srcRect b="9798"/>
            <a:stretch/>
          </p:blipFill>
          <p:spPr>
            <a:xfrm>
              <a:off x="360000" y="2172222"/>
              <a:ext cx="3165817" cy="3835815"/>
            </a:xfrm>
            <a:prstGeom prst="rect">
              <a:avLst/>
            </a:prstGeom>
          </p:spPr>
        </p:pic>
        <p:sp>
          <p:nvSpPr>
            <p:cNvPr id="2" name="TextBox 1">
              <a:extLst>
                <a:ext uri="{FF2B5EF4-FFF2-40B4-BE49-F238E27FC236}">
                  <a16:creationId xmlns:a16="http://schemas.microsoft.com/office/drawing/2014/main" id="{12E0EA30-893E-BCAD-094F-B3ADCAF9AB69}"/>
                </a:ext>
              </a:extLst>
            </p:cNvPr>
            <p:cNvSpPr txBox="1"/>
            <p:nvPr/>
          </p:nvSpPr>
          <p:spPr>
            <a:xfrm>
              <a:off x="-64940" y="6009167"/>
              <a:ext cx="2060154" cy="506833"/>
            </a:xfrm>
            <a:prstGeom prst="rect">
              <a:avLst/>
            </a:prstGeom>
            <a:noFill/>
          </p:spPr>
          <p:txBody>
            <a:bodyPr wrap="square" lIns="0" tIns="0" rIns="0" bIns="0" rtlCol="0">
              <a:noAutofit/>
            </a:bodyPr>
            <a:lstStyle/>
            <a:p>
              <a:pPr algn="ctr"/>
              <a:r>
                <a:rPr lang="en-AU" sz="1600" dirty="0"/>
                <a:t>3 ones</a:t>
              </a:r>
            </a:p>
          </p:txBody>
        </p:sp>
        <p:sp>
          <p:nvSpPr>
            <p:cNvPr id="3" name="TextBox 2">
              <a:extLst>
                <a:ext uri="{FF2B5EF4-FFF2-40B4-BE49-F238E27FC236}">
                  <a16:creationId xmlns:a16="http://schemas.microsoft.com/office/drawing/2014/main" id="{722DD311-C133-F673-3D38-0773A8FA46E8}"/>
                </a:ext>
              </a:extLst>
            </p:cNvPr>
            <p:cNvSpPr txBox="1"/>
            <p:nvPr/>
          </p:nvSpPr>
          <p:spPr>
            <a:xfrm>
              <a:off x="796225" y="6009167"/>
              <a:ext cx="2060154" cy="506833"/>
            </a:xfrm>
            <a:prstGeom prst="rect">
              <a:avLst/>
            </a:prstGeom>
            <a:noFill/>
          </p:spPr>
          <p:txBody>
            <a:bodyPr wrap="square" lIns="0" tIns="0" rIns="0" bIns="0" rtlCol="0">
              <a:noAutofit/>
            </a:bodyPr>
            <a:lstStyle/>
            <a:p>
              <a:pPr algn="ctr"/>
              <a:r>
                <a:rPr lang="en-AU" sz="1600" dirty="0"/>
                <a:t>1 tenth</a:t>
              </a:r>
            </a:p>
          </p:txBody>
        </p:sp>
        <p:sp>
          <p:nvSpPr>
            <p:cNvPr id="4" name="TextBox 3">
              <a:extLst>
                <a:ext uri="{FF2B5EF4-FFF2-40B4-BE49-F238E27FC236}">
                  <a16:creationId xmlns:a16="http://schemas.microsoft.com/office/drawing/2014/main" id="{4962C655-8B47-1C91-BC94-F0120B5CE3E8}"/>
                </a:ext>
              </a:extLst>
            </p:cNvPr>
            <p:cNvSpPr txBox="1"/>
            <p:nvPr/>
          </p:nvSpPr>
          <p:spPr>
            <a:xfrm>
              <a:off x="1906678" y="6009167"/>
              <a:ext cx="2060154" cy="506833"/>
            </a:xfrm>
            <a:prstGeom prst="rect">
              <a:avLst/>
            </a:prstGeom>
            <a:noFill/>
          </p:spPr>
          <p:txBody>
            <a:bodyPr wrap="square" lIns="0" tIns="0" rIns="0" bIns="0" rtlCol="0">
              <a:noAutofit/>
            </a:bodyPr>
            <a:lstStyle/>
            <a:p>
              <a:pPr algn="ctr"/>
              <a:r>
                <a:rPr lang="en-AU" sz="1600" dirty="0"/>
                <a:t>1 hundredth</a:t>
              </a:r>
            </a:p>
          </p:txBody>
        </p:sp>
      </p:grpSp>
      <p:sp>
        <p:nvSpPr>
          <p:cNvPr id="32" name="Arrow: Right 31">
            <a:extLst>
              <a:ext uri="{FF2B5EF4-FFF2-40B4-BE49-F238E27FC236}">
                <a16:creationId xmlns:a16="http://schemas.microsoft.com/office/drawing/2014/main" id="{5339A70E-D6BE-E46A-E164-D20B165A2D3A}"/>
              </a:ext>
              <a:ext uri="{C183D7F6-B498-43B3-948B-1728B52AA6E4}">
                <adec:decorative xmlns:adec="http://schemas.microsoft.com/office/drawing/2017/decorative" val="1"/>
              </a:ext>
            </a:extLst>
          </p:cNvPr>
          <p:cNvSpPr/>
          <p:nvPr/>
        </p:nvSpPr>
        <p:spPr>
          <a:xfrm>
            <a:off x="2416071" y="3932839"/>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descr="An image from polypad with base 10 blocks. &#10;&#10;There are 31 lines of ten, labelled 31 tenths. &#10;&#10;There are 1 individual cubes, labelled 1 hundredths. ">
            <a:extLst>
              <a:ext uri="{FF2B5EF4-FFF2-40B4-BE49-F238E27FC236}">
                <a16:creationId xmlns:a16="http://schemas.microsoft.com/office/drawing/2014/main" id="{27D3EE65-17EC-8406-0952-5CC4357F7459}"/>
              </a:ext>
            </a:extLst>
          </p:cNvPr>
          <p:cNvGrpSpPr/>
          <p:nvPr/>
        </p:nvGrpSpPr>
        <p:grpSpPr>
          <a:xfrm>
            <a:off x="3836807" y="2009254"/>
            <a:ext cx="3425192" cy="4487616"/>
            <a:chOff x="3682536" y="2027254"/>
            <a:chExt cx="3425192" cy="4487616"/>
          </a:xfrm>
        </p:grpSpPr>
        <p:pic>
          <p:nvPicPr>
            <p:cNvPr id="29" name="Picture 28" descr="An image from polypad with base 10 blocks. &#10;&#10;There are 31 lines of ten, labelled 31 tenths. &#10;&#10;There are 1 individual cubes, labelled 1 hundredths. ">
              <a:extLst>
                <a:ext uri="{FF2B5EF4-FFF2-40B4-BE49-F238E27FC236}">
                  <a16:creationId xmlns:a16="http://schemas.microsoft.com/office/drawing/2014/main" id="{FE6B2F69-EB63-F6FC-7B47-C979CCE17FDD}"/>
                </a:ext>
              </a:extLst>
            </p:cNvPr>
            <p:cNvPicPr>
              <a:picLocks noChangeAspect="1"/>
            </p:cNvPicPr>
            <p:nvPr/>
          </p:nvPicPr>
          <p:blipFill rotWithShape="1">
            <a:blip r:embed="rId5">
              <a:clrChange>
                <a:clrFrom>
                  <a:srgbClr val="FFFFFF"/>
                </a:clrFrom>
                <a:clrTo>
                  <a:srgbClr val="FFFFFF">
                    <a:alpha val="0"/>
                  </a:srgbClr>
                </a:clrTo>
              </a:clrChange>
            </a:blip>
            <a:srcRect b="9131"/>
            <a:stretch/>
          </p:blipFill>
          <p:spPr>
            <a:xfrm>
              <a:off x="3682536" y="2027254"/>
              <a:ext cx="3123036" cy="3980783"/>
            </a:xfrm>
            <a:prstGeom prst="rect">
              <a:avLst/>
            </a:prstGeom>
          </p:spPr>
        </p:pic>
        <p:sp>
          <p:nvSpPr>
            <p:cNvPr id="5" name="TextBox 4">
              <a:extLst>
                <a:ext uri="{FF2B5EF4-FFF2-40B4-BE49-F238E27FC236}">
                  <a16:creationId xmlns:a16="http://schemas.microsoft.com/office/drawing/2014/main" id="{7B76DF6C-78B1-D950-12DA-E273F9BB6AA3}"/>
                </a:ext>
              </a:extLst>
            </p:cNvPr>
            <p:cNvSpPr txBox="1"/>
            <p:nvPr/>
          </p:nvSpPr>
          <p:spPr>
            <a:xfrm>
              <a:off x="3899959" y="6008037"/>
              <a:ext cx="2060154" cy="506833"/>
            </a:xfrm>
            <a:prstGeom prst="rect">
              <a:avLst/>
            </a:prstGeom>
            <a:noFill/>
          </p:spPr>
          <p:txBody>
            <a:bodyPr wrap="square" lIns="0" tIns="0" rIns="0" bIns="0" rtlCol="0">
              <a:noAutofit/>
            </a:bodyPr>
            <a:lstStyle/>
            <a:p>
              <a:pPr algn="ctr"/>
              <a:r>
                <a:rPr lang="en-AU" sz="1600" dirty="0"/>
                <a:t>31 tenths</a:t>
              </a:r>
            </a:p>
          </p:txBody>
        </p:sp>
        <p:sp>
          <p:nvSpPr>
            <p:cNvPr id="7" name="TextBox 6">
              <a:extLst>
                <a:ext uri="{FF2B5EF4-FFF2-40B4-BE49-F238E27FC236}">
                  <a16:creationId xmlns:a16="http://schemas.microsoft.com/office/drawing/2014/main" id="{084EFB56-2876-F0A0-839C-93CB59AFD68E}"/>
                </a:ext>
              </a:extLst>
            </p:cNvPr>
            <p:cNvSpPr txBox="1"/>
            <p:nvPr/>
          </p:nvSpPr>
          <p:spPr>
            <a:xfrm>
              <a:off x="5047574" y="6006907"/>
              <a:ext cx="2060154" cy="506833"/>
            </a:xfrm>
            <a:prstGeom prst="rect">
              <a:avLst/>
            </a:prstGeom>
            <a:noFill/>
          </p:spPr>
          <p:txBody>
            <a:bodyPr wrap="square" lIns="0" tIns="0" rIns="0" bIns="0" rtlCol="0">
              <a:noAutofit/>
            </a:bodyPr>
            <a:lstStyle/>
            <a:p>
              <a:pPr algn="ctr"/>
              <a:r>
                <a:rPr lang="en-AU" sz="1600" dirty="0"/>
                <a:t>1 hundredth</a:t>
              </a:r>
            </a:p>
          </p:txBody>
        </p:sp>
      </p:grpSp>
      <p:sp>
        <p:nvSpPr>
          <p:cNvPr id="33" name="Arrow: Right 32">
            <a:extLst>
              <a:ext uri="{FF2B5EF4-FFF2-40B4-BE49-F238E27FC236}">
                <a16:creationId xmlns:a16="http://schemas.microsoft.com/office/drawing/2014/main" id="{FD757F9D-C2AE-44BB-831C-BF89E3007223}"/>
              </a:ext>
              <a:ext uri="{C183D7F6-B498-43B3-948B-1728B52AA6E4}">
                <adec:decorative xmlns:adec="http://schemas.microsoft.com/office/drawing/2017/decorative" val="1"/>
              </a:ext>
            </a:extLst>
          </p:cNvPr>
          <p:cNvSpPr/>
          <p:nvPr/>
        </p:nvSpPr>
        <p:spPr>
          <a:xfrm>
            <a:off x="6506976" y="3893098"/>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1" name="Picture 20" descr="An image from polypad with base 10 blocks. &#10;&#10;There are 311 individual cubes, labelled 311 hundredths. ">
            <a:extLst>
              <a:ext uri="{FF2B5EF4-FFF2-40B4-BE49-F238E27FC236}">
                <a16:creationId xmlns:a16="http://schemas.microsoft.com/office/drawing/2014/main" id="{DD48C05C-2D83-E049-DBBF-F5C188195DF5}"/>
              </a:ext>
            </a:extLst>
          </p:cNvPr>
          <p:cNvPicPr>
            <a:picLocks noChangeAspect="1"/>
          </p:cNvPicPr>
          <p:nvPr/>
        </p:nvPicPr>
        <p:blipFill>
          <a:blip r:embed="rId6"/>
          <a:stretch>
            <a:fillRect/>
          </a:stretch>
        </p:blipFill>
        <p:spPr>
          <a:xfrm>
            <a:off x="8176591" y="1351454"/>
            <a:ext cx="3011010" cy="4638583"/>
          </a:xfrm>
          <a:prstGeom prst="rect">
            <a:avLst/>
          </a:prstGeom>
        </p:spPr>
      </p:pic>
      <mc:AlternateContent xmlns:mc="http://schemas.openxmlformats.org/markup-compatibility/2006" xmlns:a14="http://schemas.microsoft.com/office/drawing/2010/main">
        <mc:Choice Requires="a14">
          <p:sp>
            <p:nvSpPr>
              <p:cNvPr id="30" name="Content Placeholder 11">
                <a:extLst>
                  <a:ext uri="{FF2B5EF4-FFF2-40B4-BE49-F238E27FC236}">
                    <a16:creationId xmlns:a16="http://schemas.microsoft.com/office/drawing/2014/main" id="{ED05329C-6542-E94A-7B1E-DB401D4DAA35}"/>
                  </a:ext>
                </a:extLst>
              </p:cNvPr>
              <p:cNvSpPr txBox="1">
                <a:spLocks/>
              </p:cNvSpPr>
              <p:nvPr/>
            </p:nvSpPr>
            <p:spPr>
              <a:xfrm>
                <a:off x="8003423" y="5988907"/>
                <a:ext cx="3840577" cy="41664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latin typeface="Cambria Math" panose="02040503050406030204" pitchFamily="18" charset="0"/>
                      </a:rPr>
                      <m:t>3.11</m:t>
                    </m:r>
                    <m:r>
                      <a:rPr lang="en-AU" sz="1800" i="1" smtClean="0">
                        <a:latin typeface="Cambria Math" panose="02040503050406030204" pitchFamily="18" charset="0"/>
                      </a:rPr>
                      <m:t>=</m:t>
                    </m:r>
                    <m:r>
                      <a:rPr lang="en-AU" sz="1800" b="0" i="1" smtClean="0">
                        <a:latin typeface="Cambria Math" panose="02040503050406030204" pitchFamily="18" charset="0"/>
                      </a:rPr>
                      <m:t>311</m:t>
                    </m:r>
                  </m:oMath>
                </a14:m>
                <a:r>
                  <a:rPr lang="en-AU" sz="1800" dirty="0"/>
                  <a:t> hundredths </a:t>
                </a:r>
                <a14:m>
                  <m:oMath xmlns:m="http://schemas.openxmlformats.org/officeDocument/2006/math">
                    <m:r>
                      <a:rPr lang="en-AU" sz="1800" b="0" i="1" smtClean="0">
                        <a:latin typeface="Cambria Math" panose="02040503050406030204" pitchFamily="18" charset="0"/>
                      </a:rPr>
                      <m:t>=311%</m:t>
                    </m:r>
                  </m:oMath>
                </a14:m>
                <a:endParaRPr lang="en-AU" sz="1800" dirty="0"/>
              </a:p>
            </p:txBody>
          </p:sp>
        </mc:Choice>
        <mc:Fallback xmlns="">
          <p:sp>
            <p:nvSpPr>
              <p:cNvPr id="30" name="Content Placeholder 11">
                <a:extLst>
                  <a:ext uri="{FF2B5EF4-FFF2-40B4-BE49-F238E27FC236}">
                    <a16:creationId xmlns:a16="http://schemas.microsoft.com/office/drawing/2014/main" id="{ED05329C-6542-E94A-7B1E-DB401D4DAA35}"/>
                  </a:ext>
                </a:extLst>
              </p:cNvPr>
              <p:cNvSpPr txBox="1">
                <a:spLocks noRot="1" noChangeAspect="1" noMove="1" noResize="1" noEditPoints="1" noAdjustHandles="1" noChangeArrowheads="1" noChangeShapeType="1" noTextEdit="1"/>
              </p:cNvSpPr>
              <p:nvPr/>
            </p:nvSpPr>
            <p:spPr>
              <a:xfrm>
                <a:off x="8003423" y="5988907"/>
                <a:ext cx="3840577" cy="416648"/>
              </a:xfrm>
              <a:prstGeom prst="rect">
                <a:avLst/>
              </a:prstGeom>
              <a:blipFill>
                <a:blip r:embed="rId7"/>
                <a:stretch>
                  <a:fillRect l="-2222" t="-18841"/>
                </a:stretch>
              </a:blipFill>
            </p:spPr>
            <p:txBody>
              <a:bodyPr/>
              <a:lstStyle/>
              <a:p>
                <a:r>
                  <a:rPr lang="en-AU">
                    <a:noFill/>
                  </a:rPr>
                  <a:t> </a:t>
                </a:r>
              </a:p>
            </p:txBody>
          </p:sp>
        </mc:Fallback>
      </mc:AlternateContent>
      <p:sp>
        <p:nvSpPr>
          <p:cNvPr id="34" name="Slide Number Placeholder 33">
            <a:extLst>
              <a:ext uri="{FF2B5EF4-FFF2-40B4-BE49-F238E27FC236}">
                <a16:creationId xmlns:a16="http://schemas.microsoft.com/office/drawing/2014/main" id="{5F0B4DF3-E5F5-D9D1-A4B9-A4BE976D32C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36473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9FA464-8117-ABD2-1C4B-6C75E5E7BCF9}"/>
              </a:ext>
            </a:extLst>
          </p:cNvPr>
          <p:cNvSpPr>
            <a:spLocks noGrp="1"/>
          </p:cNvSpPr>
          <p:nvPr>
            <p:ph type="title"/>
          </p:nvPr>
        </p:nvSpPr>
        <p:spPr/>
        <p:txBody>
          <a:bodyPr/>
          <a:lstStyle/>
          <a:p>
            <a:r>
              <a:rPr lang="en-AU" dirty="0"/>
              <a:t>Your turn 2b</a:t>
            </a:r>
          </a:p>
        </p:txBody>
      </p:sp>
      <p:sp>
        <p:nvSpPr>
          <p:cNvPr id="8" name="Text Placeholder 7">
            <a:extLst>
              <a:ext uri="{FF2B5EF4-FFF2-40B4-BE49-F238E27FC236}">
                <a16:creationId xmlns:a16="http://schemas.microsoft.com/office/drawing/2014/main" id="{D039A702-4F17-1A92-7B25-A3FDD549DE17}"/>
              </a:ext>
            </a:extLst>
          </p:cNvPr>
          <p:cNvSpPr>
            <a:spLocks noGrp="1"/>
          </p:cNvSpPr>
          <p:nvPr>
            <p:ph type="body" sz="quarter" idx="18"/>
          </p:nvPr>
        </p:nvSpPr>
        <p:spPr>
          <a:xfrm>
            <a:off x="360000" y="905601"/>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9" name="Content Placeholder 11">
                <a:extLst>
                  <a:ext uri="{FF2B5EF4-FFF2-40B4-BE49-F238E27FC236}">
                    <a16:creationId xmlns:a16="http://schemas.microsoft.com/office/drawing/2014/main" id="{448D4F05-1D25-4E25-DBC3-116CFDFFBE80}"/>
                  </a:ext>
                </a:extLst>
              </p:cNvPr>
              <p:cNvSpPr txBox="1">
                <a:spLocks/>
              </p:cNvSpPr>
              <p:nvPr/>
            </p:nvSpPr>
            <p:spPr>
              <a:xfrm>
                <a:off x="360000" y="1364767"/>
                <a:ext cx="4048714" cy="755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Represent </a:t>
                </a:r>
                <a14:m>
                  <m:oMath xmlns:m="http://schemas.openxmlformats.org/officeDocument/2006/math">
                    <m:r>
                      <a:rPr lang="en-AU" b="0" i="1" smtClean="0">
                        <a:latin typeface="Cambria Math" panose="02040503050406030204" pitchFamily="18" charset="0"/>
                      </a:rPr>
                      <m:t>1.05</m:t>
                    </m:r>
                  </m:oMath>
                </a14:m>
                <a:r>
                  <a:rPr lang="en-AU" dirty="0"/>
                  <a:t> as a percentage.</a:t>
                </a:r>
              </a:p>
            </p:txBody>
          </p:sp>
        </mc:Choice>
        <mc:Fallback xmlns="">
          <p:sp>
            <p:nvSpPr>
              <p:cNvPr id="9" name="Content Placeholder 11">
                <a:extLst>
                  <a:ext uri="{FF2B5EF4-FFF2-40B4-BE49-F238E27FC236}">
                    <a16:creationId xmlns:a16="http://schemas.microsoft.com/office/drawing/2014/main" id="{448D4F05-1D25-4E25-DBC3-116CFDFFBE80}"/>
                  </a:ext>
                </a:extLst>
              </p:cNvPr>
              <p:cNvSpPr txBox="1">
                <a:spLocks noRot="1" noChangeAspect="1" noMove="1" noResize="1" noEditPoints="1" noAdjustHandles="1" noChangeArrowheads="1" noChangeShapeType="1" noTextEdit="1"/>
              </p:cNvSpPr>
              <p:nvPr/>
            </p:nvSpPr>
            <p:spPr>
              <a:xfrm>
                <a:off x="360000" y="1364767"/>
                <a:ext cx="4048714" cy="755807"/>
              </a:xfrm>
              <a:prstGeom prst="rect">
                <a:avLst/>
              </a:prstGeom>
              <a:blipFill>
                <a:blip r:embed="rId3"/>
                <a:stretch>
                  <a:fillRect l="-3765" t="-11290"/>
                </a:stretch>
              </a:blipFill>
            </p:spPr>
            <p:txBody>
              <a:bodyPr/>
              <a:lstStyle/>
              <a:p>
                <a:r>
                  <a:rPr lang="en-AU">
                    <a:noFill/>
                  </a:rPr>
                  <a:t> </a:t>
                </a:r>
              </a:p>
            </p:txBody>
          </p:sp>
        </mc:Fallback>
      </mc:AlternateContent>
    </p:spTree>
    <p:extLst>
      <p:ext uri="{BB962C8B-B14F-4D97-AF65-F5344CB8AC3E}">
        <p14:creationId xmlns:p14="http://schemas.microsoft.com/office/powerpoint/2010/main" val="174093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FC56F5-457A-2450-05B3-3FF00245DC0E}"/>
              </a:ext>
            </a:extLst>
          </p:cNvPr>
          <p:cNvSpPr>
            <a:spLocks noGrp="1"/>
          </p:cNvSpPr>
          <p:nvPr>
            <p:ph type="title"/>
          </p:nvPr>
        </p:nvSpPr>
        <p:spPr/>
        <p:txBody>
          <a:bodyPr/>
          <a:lstStyle/>
          <a:p>
            <a:r>
              <a:rPr lang="en-AU" dirty="0"/>
              <a:t>Solutions 2b</a:t>
            </a:r>
          </a:p>
        </p:txBody>
      </p:sp>
      <p:sp>
        <p:nvSpPr>
          <p:cNvPr id="9" name="Text Placeholder 8">
            <a:extLst>
              <a:ext uri="{FF2B5EF4-FFF2-40B4-BE49-F238E27FC236}">
                <a16:creationId xmlns:a16="http://schemas.microsoft.com/office/drawing/2014/main" id="{2076BF0A-E112-E3D4-FA8F-E5485593F181}"/>
              </a:ext>
            </a:extLst>
          </p:cNvPr>
          <p:cNvSpPr>
            <a:spLocks noGrp="1"/>
          </p:cNvSpPr>
          <p:nvPr>
            <p:ph type="body" sz="quarter" idx="18"/>
          </p:nvPr>
        </p:nvSpPr>
        <p:spPr>
          <a:xfrm>
            <a:off x="360000" y="905601"/>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29" name="Content Placeholder 11">
                <a:extLst>
                  <a:ext uri="{FF2B5EF4-FFF2-40B4-BE49-F238E27FC236}">
                    <a16:creationId xmlns:a16="http://schemas.microsoft.com/office/drawing/2014/main" id="{2E2B5B6A-D67D-6062-6F3E-E68C8871B0D0}"/>
                  </a:ext>
                </a:extLst>
              </p:cNvPr>
              <p:cNvSpPr txBox="1">
                <a:spLocks/>
              </p:cNvSpPr>
              <p:nvPr/>
            </p:nvSpPr>
            <p:spPr>
              <a:xfrm>
                <a:off x="360000" y="2673193"/>
                <a:ext cx="4048714" cy="755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1.05</m:t>
                      </m:r>
                    </m:oMath>
                  </m:oMathPara>
                </a14:m>
                <a:endParaRPr lang="en-AU" dirty="0"/>
              </a:p>
            </p:txBody>
          </p:sp>
        </mc:Choice>
        <mc:Fallback xmlns="">
          <p:sp>
            <p:nvSpPr>
              <p:cNvPr id="29" name="Content Placeholder 11">
                <a:extLst>
                  <a:ext uri="{FF2B5EF4-FFF2-40B4-BE49-F238E27FC236}">
                    <a16:creationId xmlns:a16="http://schemas.microsoft.com/office/drawing/2014/main" id="{2E2B5B6A-D67D-6062-6F3E-E68C8871B0D0}"/>
                  </a:ext>
                </a:extLst>
              </p:cNvPr>
              <p:cNvSpPr txBox="1">
                <a:spLocks noRot="1" noChangeAspect="1" noMove="1" noResize="1" noEditPoints="1" noAdjustHandles="1" noChangeArrowheads="1" noChangeShapeType="1" noTextEdit="1"/>
              </p:cNvSpPr>
              <p:nvPr/>
            </p:nvSpPr>
            <p:spPr>
              <a:xfrm>
                <a:off x="360000" y="2673193"/>
                <a:ext cx="4048714" cy="755807"/>
              </a:xfrm>
              <a:prstGeom prst="rect">
                <a:avLst/>
              </a:prstGeom>
              <a:blipFill>
                <a:blip r:embed="rId3"/>
                <a:stretch>
                  <a:fillRect/>
                </a:stretch>
              </a:blipFill>
            </p:spPr>
            <p:txBody>
              <a:bodyPr/>
              <a:lstStyle/>
              <a:p>
                <a:r>
                  <a:rPr lang="en-AU">
                    <a:noFill/>
                  </a:rPr>
                  <a:t> </a:t>
                </a:r>
              </a:p>
            </p:txBody>
          </p:sp>
        </mc:Fallback>
      </mc:AlternateContent>
      <p:grpSp>
        <p:nvGrpSpPr>
          <p:cNvPr id="27" name="Group 26" descr="An image from polypad with base 10 blocks. &#10;&#10;There is 1 square, made by 10 cubes by 10 cubes totalling to 100 cubes, labelled 1 ones. &#10;&#10;There are 5 individual cubes, labelled 5 hundredths. ">
            <a:extLst>
              <a:ext uri="{FF2B5EF4-FFF2-40B4-BE49-F238E27FC236}">
                <a16:creationId xmlns:a16="http://schemas.microsoft.com/office/drawing/2014/main" id="{1D8E3B3F-6556-D902-2D02-B6FF619FAD38}"/>
              </a:ext>
            </a:extLst>
          </p:cNvPr>
          <p:cNvGrpSpPr/>
          <p:nvPr/>
        </p:nvGrpSpPr>
        <p:grpSpPr>
          <a:xfrm>
            <a:off x="255599" y="3051097"/>
            <a:ext cx="3288506" cy="2839836"/>
            <a:chOff x="255599" y="3344833"/>
            <a:chExt cx="3288506" cy="2839836"/>
          </a:xfrm>
        </p:grpSpPr>
        <p:pic>
          <p:nvPicPr>
            <p:cNvPr id="15" name="Picture 14">
              <a:extLst>
                <a:ext uri="{FF2B5EF4-FFF2-40B4-BE49-F238E27FC236}">
                  <a16:creationId xmlns:a16="http://schemas.microsoft.com/office/drawing/2014/main" id="{A58DD537-7BB3-673B-5290-BF09F38C98C2}"/>
                </a:ext>
              </a:extLst>
            </p:cNvPr>
            <p:cNvPicPr>
              <a:picLocks noChangeAspect="1"/>
            </p:cNvPicPr>
            <p:nvPr/>
          </p:nvPicPr>
          <p:blipFill>
            <a:blip r:embed="rId4"/>
            <a:stretch>
              <a:fillRect/>
            </a:stretch>
          </p:blipFill>
          <p:spPr>
            <a:xfrm>
              <a:off x="255599" y="3344833"/>
              <a:ext cx="2762636" cy="2495898"/>
            </a:xfrm>
            <a:prstGeom prst="rect">
              <a:avLst/>
            </a:prstGeom>
          </p:spPr>
        </p:pic>
        <p:sp>
          <p:nvSpPr>
            <p:cNvPr id="21" name="TextBox 20">
              <a:extLst>
                <a:ext uri="{FF2B5EF4-FFF2-40B4-BE49-F238E27FC236}">
                  <a16:creationId xmlns:a16="http://schemas.microsoft.com/office/drawing/2014/main" id="{CAEAF41A-2A19-FB09-01A8-DC45AFC116CA}"/>
                </a:ext>
              </a:extLst>
            </p:cNvPr>
            <p:cNvSpPr txBox="1"/>
            <p:nvPr/>
          </p:nvSpPr>
          <p:spPr>
            <a:xfrm>
              <a:off x="829716" y="5837615"/>
              <a:ext cx="606829" cy="343938"/>
            </a:xfrm>
            <a:prstGeom prst="rect">
              <a:avLst/>
            </a:prstGeom>
            <a:noFill/>
          </p:spPr>
          <p:txBody>
            <a:bodyPr wrap="square" lIns="0" tIns="0" rIns="0" bIns="0" rtlCol="0">
              <a:noAutofit/>
            </a:bodyPr>
            <a:lstStyle/>
            <a:p>
              <a:pPr algn="l"/>
              <a:r>
                <a:rPr lang="en-AU" sz="1800" dirty="0"/>
                <a:t>1 one</a:t>
              </a:r>
            </a:p>
          </p:txBody>
        </p:sp>
        <p:sp>
          <p:nvSpPr>
            <p:cNvPr id="22" name="TextBox 21">
              <a:extLst>
                <a:ext uri="{FF2B5EF4-FFF2-40B4-BE49-F238E27FC236}">
                  <a16:creationId xmlns:a16="http://schemas.microsoft.com/office/drawing/2014/main" id="{029236F9-0E89-E63F-F271-246474309019}"/>
                </a:ext>
              </a:extLst>
            </p:cNvPr>
            <p:cNvSpPr txBox="1"/>
            <p:nvPr/>
          </p:nvSpPr>
          <p:spPr>
            <a:xfrm>
              <a:off x="2042312" y="5840731"/>
              <a:ext cx="1501793" cy="343938"/>
            </a:xfrm>
            <a:prstGeom prst="rect">
              <a:avLst/>
            </a:prstGeom>
            <a:noFill/>
          </p:spPr>
          <p:txBody>
            <a:bodyPr wrap="square" lIns="0" tIns="0" rIns="0" bIns="0" rtlCol="0">
              <a:noAutofit/>
            </a:bodyPr>
            <a:lstStyle/>
            <a:p>
              <a:pPr algn="l"/>
              <a:r>
                <a:rPr lang="en-AU" sz="1800" dirty="0"/>
                <a:t>5 hundredths</a:t>
              </a:r>
            </a:p>
          </p:txBody>
        </p:sp>
      </p:grpSp>
      <p:sp>
        <p:nvSpPr>
          <p:cNvPr id="19" name="Arrow: Right 18">
            <a:extLst>
              <a:ext uri="{FF2B5EF4-FFF2-40B4-BE49-F238E27FC236}">
                <a16:creationId xmlns:a16="http://schemas.microsoft.com/office/drawing/2014/main" id="{13E612B9-CDFC-181A-1FF0-C79548C45332}"/>
              </a:ext>
              <a:ext uri="{C183D7F6-B498-43B3-948B-1728B52AA6E4}">
                <adec:decorative xmlns:adec="http://schemas.microsoft.com/office/drawing/2017/decorative" val="1"/>
              </a:ext>
            </a:extLst>
          </p:cNvPr>
          <p:cNvSpPr/>
          <p:nvPr/>
        </p:nvSpPr>
        <p:spPr>
          <a:xfrm>
            <a:off x="3195007" y="4414513"/>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8" name="Group 27" descr="An image from polypad with base 10 blocks. &#10;&#10;There are 10 lines of ten, labelled 10 tenths. &#10;&#10;There are 5 individual cubes, labelled 5 hundredth. ">
            <a:extLst>
              <a:ext uri="{FF2B5EF4-FFF2-40B4-BE49-F238E27FC236}">
                <a16:creationId xmlns:a16="http://schemas.microsoft.com/office/drawing/2014/main" id="{6A898A71-49D7-F972-1A02-429E8A8CAB08}"/>
              </a:ext>
            </a:extLst>
          </p:cNvPr>
          <p:cNvGrpSpPr/>
          <p:nvPr/>
        </p:nvGrpSpPr>
        <p:grpSpPr>
          <a:xfrm>
            <a:off x="4315719" y="3000349"/>
            <a:ext cx="3857651" cy="2887468"/>
            <a:chOff x="4315719" y="3294085"/>
            <a:chExt cx="3857651" cy="2887468"/>
          </a:xfrm>
        </p:grpSpPr>
        <p:pic>
          <p:nvPicPr>
            <p:cNvPr id="17" name="Picture 16">
              <a:extLst>
                <a:ext uri="{FF2B5EF4-FFF2-40B4-BE49-F238E27FC236}">
                  <a16:creationId xmlns:a16="http://schemas.microsoft.com/office/drawing/2014/main" id="{C6DAB2B1-6148-9A1C-FB89-B079C5880F39}"/>
                </a:ext>
              </a:extLst>
            </p:cNvPr>
            <p:cNvPicPr>
              <a:picLocks noChangeAspect="1"/>
            </p:cNvPicPr>
            <p:nvPr/>
          </p:nvPicPr>
          <p:blipFill>
            <a:blip r:embed="rId5"/>
            <a:stretch>
              <a:fillRect/>
            </a:stretch>
          </p:blipFill>
          <p:spPr>
            <a:xfrm>
              <a:off x="4315719" y="3294085"/>
              <a:ext cx="3286584" cy="2543530"/>
            </a:xfrm>
            <a:prstGeom prst="rect">
              <a:avLst/>
            </a:prstGeom>
          </p:spPr>
        </p:pic>
        <p:sp>
          <p:nvSpPr>
            <p:cNvPr id="23" name="TextBox 22">
              <a:extLst>
                <a:ext uri="{FF2B5EF4-FFF2-40B4-BE49-F238E27FC236}">
                  <a16:creationId xmlns:a16="http://schemas.microsoft.com/office/drawing/2014/main" id="{D25CBF48-9C21-63EE-56DD-9C57909A943F}"/>
                </a:ext>
              </a:extLst>
            </p:cNvPr>
            <p:cNvSpPr txBox="1"/>
            <p:nvPr/>
          </p:nvSpPr>
          <p:spPr>
            <a:xfrm>
              <a:off x="4958376" y="5837615"/>
              <a:ext cx="1501793" cy="343938"/>
            </a:xfrm>
            <a:prstGeom prst="rect">
              <a:avLst/>
            </a:prstGeom>
            <a:noFill/>
          </p:spPr>
          <p:txBody>
            <a:bodyPr wrap="square" lIns="0" tIns="0" rIns="0" bIns="0" rtlCol="0">
              <a:noAutofit/>
            </a:bodyPr>
            <a:lstStyle/>
            <a:p>
              <a:pPr algn="l"/>
              <a:r>
                <a:rPr lang="en-AU" sz="1800" dirty="0"/>
                <a:t>10 tenths</a:t>
              </a:r>
            </a:p>
          </p:txBody>
        </p:sp>
        <p:sp>
          <p:nvSpPr>
            <p:cNvPr id="24" name="TextBox 23">
              <a:extLst>
                <a:ext uri="{FF2B5EF4-FFF2-40B4-BE49-F238E27FC236}">
                  <a16:creationId xmlns:a16="http://schemas.microsoft.com/office/drawing/2014/main" id="{A70A69F7-3BCE-49F6-E388-2D8083AC023C}"/>
                </a:ext>
              </a:extLst>
            </p:cNvPr>
            <p:cNvSpPr txBox="1"/>
            <p:nvPr/>
          </p:nvSpPr>
          <p:spPr>
            <a:xfrm>
              <a:off x="6671577" y="5837615"/>
              <a:ext cx="1501793" cy="343938"/>
            </a:xfrm>
            <a:prstGeom prst="rect">
              <a:avLst/>
            </a:prstGeom>
            <a:noFill/>
          </p:spPr>
          <p:txBody>
            <a:bodyPr wrap="square" lIns="0" tIns="0" rIns="0" bIns="0" rtlCol="0">
              <a:noAutofit/>
            </a:bodyPr>
            <a:lstStyle/>
            <a:p>
              <a:pPr algn="l"/>
              <a:r>
                <a:rPr lang="en-AU" sz="1800" dirty="0"/>
                <a:t>5 hundredths</a:t>
              </a:r>
            </a:p>
          </p:txBody>
        </p:sp>
      </p:grpSp>
      <p:sp>
        <p:nvSpPr>
          <p:cNvPr id="20" name="Arrow: Right 19">
            <a:extLst>
              <a:ext uri="{FF2B5EF4-FFF2-40B4-BE49-F238E27FC236}">
                <a16:creationId xmlns:a16="http://schemas.microsoft.com/office/drawing/2014/main" id="{30D4AE05-D30C-E01A-CF72-7DED1565F631}"/>
              </a:ext>
              <a:ext uri="{C183D7F6-B498-43B3-948B-1728B52AA6E4}">
                <adec:decorative xmlns:adec="http://schemas.microsoft.com/office/drawing/2017/decorative" val="1"/>
              </a:ext>
            </a:extLst>
          </p:cNvPr>
          <p:cNvSpPr/>
          <p:nvPr/>
        </p:nvSpPr>
        <p:spPr>
          <a:xfrm>
            <a:off x="7714032" y="4414513"/>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An image from polypad with base 10 blocks. &#10;&#10;There are 105 individual cubes, labelled 105 hundredths. ">
            <a:extLst>
              <a:ext uri="{FF2B5EF4-FFF2-40B4-BE49-F238E27FC236}">
                <a16:creationId xmlns:a16="http://schemas.microsoft.com/office/drawing/2014/main" id="{3DAD8548-F81A-74D6-3438-96C0E0438375}"/>
              </a:ext>
            </a:extLst>
          </p:cNvPr>
          <p:cNvPicPr>
            <a:picLocks noChangeAspect="1"/>
          </p:cNvPicPr>
          <p:nvPr/>
        </p:nvPicPr>
        <p:blipFill>
          <a:blip r:embed="rId6"/>
          <a:stretch>
            <a:fillRect/>
          </a:stretch>
        </p:blipFill>
        <p:spPr>
          <a:xfrm>
            <a:off x="8899787" y="2373573"/>
            <a:ext cx="2320607" cy="3170306"/>
          </a:xfrm>
          <a:prstGeom prst="rect">
            <a:avLst/>
          </a:prstGeom>
        </p:spPr>
      </p:pic>
      <mc:AlternateContent xmlns:mc="http://schemas.openxmlformats.org/markup-compatibility/2006" xmlns:a14="http://schemas.microsoft.com/office/drawing/2010/main">
        <mc:Choice Requires="a14">
          <p:sp>
            <p:nvSpPr>
              <p:cNvPr id="26" name="Content Placeholder 11">
                <a:extLst>
                  <a:ext uri="{FF2B5EF4-FFF2-40B4-BE49-F238E27FC236}">
                    <a16:creationId xmlns:a16="http://schemas.microsoft.com/office/drawing/2014/main" id="{B1D2B28D-BBF8-EC02-B0A2-2C023F7EDCD9}"/>
                  </a:ext>
                </a:extLst>
              </p:cNvPr>
              <p:cNvSpPr txBox="1">
                <a:spLocks/>
              </p:cNvSpPr>
              <p:nvPr/>
            </p:nvSpPr>
            <p:spPr>
              <a:xfrm>
                <a:off x="8480528" y="5543879"/>
                <a:ext cx="3388793" cy="41664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latin typeface="Cambria Math" panose="02040503050406030204" pitchFamily="18" charset="0"/>
                      </a:rPr>
                      <m:t>1.05</m:t>
                    </m:r>
                    <m:r>
                      <a:rPr lang="en-AU" sz="1800" i="1" smtClean="0">
                        <a:latin typeface="Cambria Math" panose="02040503050406030204" pitchFamily="18" charset="0"/>
                      </a:rPr>
                      <m:t>=</m:t>
                    </m:r>
                    <m:r>
                      <a:rPr lang="en-AU" sz="1800" b="0" i="1" smtClean="0">
                        <a:latin typeface="Cambria Math" panose="02040503050406030204" pitchFamily="18" charset="0"/>
                      </a:rPr>
                      <m:t>105</m:t>
                    </m:r>
                  </m:oMath>
                </a14:m>
                <a:r>
                  <a:rPr lang="en-AU" sz="1800" dirty="0"/>
                  <a:t> hundredths </a:t>
                </a:r>
                <a14:m>
                  <m:oMath xmlns:m="http://schemas.openxmlformats.org/officeDocument/2006/math">
                    <m:r>
                      <a:rPr lang="en-AU" sz="1800" b="0" i="1" smtClean="0">
                        <a:latin typeface="Cambria Math" panose="02040503050406030204" pitchFamily="18" charset="0"/>
                      </a:rPr>
                      <m:t>=105%</m:t>
                    </m:r>
                  </m:oMath>
                </a14:m>
                <a:endParaRPr lang="en-AU" sz="1800" dirty="0"/>
              </a:p>
            </p:txBody>
          </p:sp>
        </mc:Choice>
        <mc:Fallback xmlns="">
          <p:sp>
            <p:nvSpPr>
              <p:cNvPr id="26" name="Content Placeholder 11">
                <a:extLst>
                  <a:ext uri="{FF2B5EF4-FFF2-40B4-BE49-F238E27FC236}">
                    <a16:creationId xmlns:a16="http://schemas.microsoft.com/office/drawing/2014/main" id="{B1D2B28D-BBF8-EC02-B0A2-2C023F7EDCD9}"/>
                  </a:ext>
                </a:extLst>
              </p:cNvPr>
              <p:cNvSpPr txBox="1">
                <a:spLocks noRot="1" noChangeAspect="1" noMove="1" noResize="1" noEditPoints="1" noAdjustHandles="1" noChangeArrowheads="1" noChangeShapeType="1" noTextEdit="1"/>
              </p:cNvSpPr>
              <p:nvPr/>
            </p:nvSpPr>
            <p:spPr>
              <a:xfrm>
                <a:off x="8480528" y="5543879"/>
                <a:ext cx="3388793" cy="416648"/>
              </a:xfrm>
              <a:prstGeom prst="rect">
                <a:avLst/>
              </a:prstGeom>
              <a:blipFill>
                <a:blip r:embed="rId7"/>
                <a:stretch>
                  <a:fillRect l="-2338" t="-18841"/>
                </a:stretch>
              </a:blipFill>
            </p:spPr>
            <p:txBody>
              <a:bodyPr/>
              <a:lstStyle/>
              <a:p>
                <a:r>
                  <a:rPr lang="en-AU">
                    <a:noFill/>
                  </a:rPr>
                  <a:t> </a:t>
                </a:r>
              </a:p>
            </p:txBody>
          </p:sp>
        </mc:Fallback>
      </mc:AlternateContent>
      <p:sp>
        <p:nvSpPr>
          <p:cNvPr id="30" name="Slide Number Placeholder 29">
            <a:extLst>
              <a:ext uri="{FF2B5EF4-FFF2-40B4-BE49-F238E27FC236}">
                <a16:creationId xmlns:a16="http://schemas.microsoft.com/office/drawing/2014/main" id="{D805A01A-6F76-30D7-7C37-E7E7685D335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89160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080000" cy="1019913"/>
          </a:xfrm>
        </p:spPr>
        <p:txBody>
          <a:bodyPr/>
          <a:lstStyle/>
          <a:p>
            <a:r>
              <a:rPr lang="en-AU" dirty="0"/>
              <a:t>Worked example 3</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869956"/>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1574885" y="3641476"/>
                <a:ext cx="3114479" cy="310016"/>
              </a:xfrm>
            </p:spPr>
            <p:txBody>
              <a:bodyPr/>
              <a:lstStyle/>
              <a:p>
                <a14:m>
                  <m:oMath xmlns:m="http://schemas.openxmlformats.org/officeDocument/2006/math">
                    <m:r>
                      <a:rPr lang="en-AU" b="0" i="1" smtClean="0">
                        <a:latin typeface="Cambria Math" panose="02040503050406030204" pitchFamily="18" charset="0"/>
                      </a:rPr>
                      <m:t>16.89=1689</m:t>
                    </m:r>
                  </m:oMath>
                </a14:m>
                <a:r>
                  <a:rPr lang="en-AU" dirty="0"/>
                  <a:t> hundredths</a:t>
                </a:r>
              </a:p>
              <a:p>
                <a:pPr marL="457200" indent="-457200">
                  <a:buAutoNum type="arabicPeriod"/>
                </a:pPr>
                <a:endParaRPr lang="en-AU"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1"/>
              </p:nvPr>
            </p:nvSpPr>
            <p:spPr>
              <a:xfrm>
                <a:off x="1574885" y="3641476"/>
                <a:ext cx="3114479" cy="310016"/>
              </a:xfrm>
              <a:blipFill>
                <a:blip r:embed="rId3"/>
                <a:stretch>
                  <a:fillRect l="-2740" t="-27451" b="-47059"/>
                </a:stretch>
              </a:blipFill>
            </p:spPr>
            <p:txBody>
              <a:bodyPr/>
              <a:lstStyle/>
              <a:p>
                <a:r>
                  <a:rPr lang="en-AU">
                    <a:noFill/>
                  </a:rPr>
                  <a:t> </a:t>
                </a:r>
              </a:p>
            </p:txBody>
          </p:sp>
        </mc:Fallback>
      </mc:AlternateContent>
      <p:sp>
        <p:nvSpPr>
          <p:cNvPr id="3" name="Arrow: Right 2">
            <a:extLst>
              <a:ext uri="{FF2B5EF4-FFF2-40B4-BE49-F238E27FC236}">
                <a16:creationId xmlns:a16="http://schemas.microsoft.com/office/drawing/2014/main" id="{D53306AA-65FB-6384-40F1-94A0BFCD00F7}"/>
              </a:ext>
              <a:ext uri="{C183D7F6-B498-43B3-948B-1728B52AA6E4}">
                <adec:decorative xmlns:adec="http://schemas.microsoft.com/office/drawing/2017/decorative" val="1"/>
              </a:ext>
            </a:extLst>
          </p:cNvPr>
          <p:cNvSpPr/>
          <p:nvPr/>
        </p:nvSpPr>
        <p:spPr>
          <a:xfrm>
            <a:off x="5163107" y="3429000"/>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 name="Content Placeholder 11">
                <a:extLst>
                  <a:ext uri="{FF2B5EF4-FFF2-40B4-BE49-F238E27FC236}">
                    <a16:creationId xmlns:a16="http://schemas.microsoft.com/office/drawing/2014/main" id="{6D3322B1-B531-6E5A-F074-94D5E2197322}"/>
                  </a:ext>
                </a:extLst>
              </p:cNvPr>
              <p:cNvSpPr txBox="1">
                <a:spLocks/>
              </p:cNvSpPr>
              <p:nvPr/>
            </p:nvSpPr>
            <p:spPr>
              <a:xfrm>
                <a:off x="6675941" y="3641476"/>
                <a:ext cx="4448059" cy="37231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16.89=</m:t>
                      </m:r>
                      <m:d>
                        <m:dPr>
                          <m:ctrlPr>
                            <a:rPr lang="en-AU" i="1" smtClean="0">
                              <a:latin typeface="Cambria Math" panose="02040503050406030204" pitchFamily="18" charset="0"/>
                            </a:rPr>
                          </m:ctrlPr>
                        </m:dPr>
                        <m:e>
                          <m:r>
                            <a:rPr lang="en-AU" b="0" i="1" smtClean="0">
                              <a:latin typeface="Cambria Math" panose="02040503050406030204" pitchFamily="18" charset="0"/>
                            </a:rPr>
                            <m:t>16.89</m:t>
                          </m:r>
                          <m:r>
                            <a:rPr lang="en-AU" b="0" i="1" smtClean="0">
                              <a:latin typeface="Cambria Math" panose="02040503050406030204" pitchFamily="18" charset="0"/>
                              <a:ea typeface="Cambria Math" panose="02040503050406030204" pitchFamily="18" charset="0"/>
                            </a:rPr>
                            <m:t>×100</m:t>
                          </m:r>
                        </m:e>
                      </m:d>
                      <m:r>
                        <a:rPr lang="en-AU" b="0" i="1" smtClean="0">
                          <a:latin typeface="Cambria Math" panose="02040503050406030204" pitchFamily="18" charset="0"/>
                        </a:rPr>
                        <m:t>%=1689%</m:t>
                      </m:r>
                    </m:oMath>
                  </m:oMathPara>
                </a14:m>
                <a:endParaRPr lang="en-AU" dirty="0"/>
              </a:p>
            </p:txBody>
          </p:sp>
        </mc:Choice>
        <mc:Fallback xmlns="">
          <p:sp>
            <p:nvSpPr>
              <p:cNvPr id="2" name="Content Placeholder 11">
                <a:extLst>
                  <a:ext uri="{FF2B5EF4-FFF2-40B4-BE49-F238E27FC236}">
                    <a16:creationId xmlns:a16="http://schemas.microsoft.com/office/drawing/2014/main" id="{6D3322B1-B531-6E5A-F074-94D5E2197322}"/>
                  </a:ext>
                </a:extLst>
              </p:cNvPr>
              <p:cNvSpPr txBox="1">
                <a:spLocks noRot="1" noChangeAspect="1" noMove="1" noResize="1" noEditPoints="1" noAdjustHandles="1" noChangeArrowheads="1" noChangeShapeType="1" noTextEdit="1"/>
              </p:cNvSpPr>
              <p:nvPr/>
            </p:nvSpPr>
            <p:spPr>
              <a:xfrm>
                <a:off x="6675941" y="3641476"/>
                <a:ext cx="4448059" cy="372313"/>
              </a:xfrm>
              <a:prstGeom prst="rect">
                <a:avLst/>
              </a:prstGeom>
              <a:blipFill>
                <a:blip r:embed="rId4"/>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B1740DCE-F20F-81E1-E3AF-A5DAE28A3C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66043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080000" cy="1019913"/>
          </a:xfrm>
        </p:spPr>
        <p:txBody>
          <a:bodyPr/>
          <a:lstStyle/>
          <a:p>
            <a:r>
              <a:rPr lang="en-AU" dirty="0"/>
              <a:t>Prompts 3</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869956"/>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53A4CB30-AFF0-0900-A40B-3AAD967AEB08}"/>
                  </a:ext>
                </a:extLst>
              </p:cNvPr>
              <p:cNvSpPr>
                <a:spLocks noGrp="1"/>
              </p:cNvSpPr>
              <p:nvPr>
                <p:ph idx="1"/>
              </p:nvPr>
            </p:nvSpPr>
            <p:spPr>
              <a:xfrm>
                <a:off x="1622473" y="4237083"/>
                <a:ext cx="3114479" cy="310016"/>
              </a:xfrm>
            </p:spPr>
            <p:txBody>
              <a:bodyPr/>
              <a:lstStyle/>
              <a:p>
                <a14:m>
                  <m:oMath xmlns:m="http://schemas.openxmlformats.org/officeDocument/2006/math">
                    <m:r>
                      <a:rPr lang="en-AU" b="0" i="1" smtClean="0">
                        <a:latin typeface="Cambria Math" panose="02040503050406030204" pitchFamily="18" charset="0"/>
                      </a:rPr>
                      <m:t>16.89=1689</m:t>
                    </m:r>
                  </m:oMath>
                </a14:m>
                <a:r>
                  <a:rPr lang="en-AU" dirty="0"/>
                  <a:t> hundredths</a:t>
                </a:r>
              </a:p>
              <a:p>
                <a:pPr marL="457200" indent="-457200">
                  <a:buAutoNum type="arabicPeriod"/>
                </a:pPr>
                <a:endParaRPr lang="en-AU" dirty="0"/>
              </a:p>
            </p:txBody>
          </p:sp>
        </mc:Choice>
        <mc:Fallback xmlns="">
          <p:sp>
            <p:nvSpPr>
              <p:cNvPr id="12" name="Content Placeholder 11">
                <a:extLst>
                  <a:ext uri="{FF2B5EF4-FFF2-40B4-BE49-F238E27FC236}">
                    <a16:creationId xmlns:a16="http://schemas.microsoft.com/office/drawing/2014/main" id="{53A4CB30-AFF0-0900-A40B-3AAD967AEB08}"/>
                  </a:ext>
                </a:extLst>
              </p:cNvPr>
              <p:cNvSpPr>
                <a:spLocks noGrp="1" noRot="1" noChangeAspect="1" noMove="1" noResize="1" noEditPoints="1" noAdjustHandles="1" noChangeArrowheads="1" noChangeShapeType="1" noTextEdit="1"/>
              </p:cNvSpPr>
              <p:nvPr>
                <p:ph idx="1"/>
              </p:nvPr>
            </p:nvSpPr>
            <p:spPr>
              <a:xfrm>
                <a:off x="1622473" y="4237083"/>
                <a:ext cx="3114479" cy="310016"/>
              </a:xfrm>
              <a:blipFill>
                <a:blip r:embed="rId3"/>
                <a:stretch>
                  <a:fillRect l="-2740" t="-27451" b="-47059"/>
                </a:stretch>
              </a:blipFill>
            </p:spPr>
            <p:txBody>
              <a:bodyPr/>
              <a:lstStyle/>
              <a:p>
                <a:r>
                  <a:rPr lang="en-AU">
                    <a:noFill/>
                  </a:rPr>
                  <a:t> </a:t>
                </a:r>
              </a:p>
            </p:txBody>
          </p:sp>
        </mc:Fallback>
      </mc:AlternateContent>
      <p:sp>
        <p:nvSpPr>
          <p:cNvPr id="3" name="Arrow: Right 2">
            <a:extLst>
              <a:ext uri="{FF2B5EF4-FFF2-40B4-BE49-F238E27FC236}">
                <a16:creationId xmlns:a16="http://schemas.microsoft.com/office/drawing/2014/main" id="{D53306AA-65FB-6384-40F1-94A0BFCD00F7}"/>
              </a:ext>
              <a:ext uri="{C183D7F6-B498-43B3-948B-1728B52AA6E4}">
                <adec:decorative xmlns:adec="http://schemas.microsoft.com/office/drawing/2017/decorative" val="1"/>
              </a:ext>
            </a:extLst>
          </p:cNvPr>
          <p:cNvSpPr/>
          <p:nvPr/>
        </p:nvSpPr>
        <p:spPr>
          <a:xfrm>
            <a:off x="5210695" y="4024607"/>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Speech Bubble: Oval 3" descr="A speech bubble prompting participants to consider, 'What word have we seen that could explain this multiplication symbol here?'">
            <a:extLst>
              <a:ext uri="{FF2B5EF4-FFF2-40B4-BE49-F238E27FC236}">
                <a16:creationId xmlns:a16="http://schemas.microsoft.com/office/drawing/2014/main" id="{C3F35871-1947-3F4D-986C-F33D428673F5}"/>
              </a:ext>
            </a:extLst>
          </p:cNvPr>
          <p:cNvSpPr/>
          <p:nvPr/>
        </p:nvSpPr>
        <p:spPr>
          <a:xfrm>
            <a:off x="6132657" y="1906055"/>
            <a:ext cx="5475911" cy="1824373"/>
          </a:xfrm>
          <a:prstGeom prst="wedgeEllipseCallout">
            <a:avLst>
              <a:gd name="adj1" fmla="val -314"/>
              <a:gd name="adj2" fmla="val 688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2563"/>
            <a:r>
              <a:rPr lang="en-AU" sz="2000" dirty="0"/>
              <a:t>What word have we seen that could explain this multiplication symbol here?</a:t>
            </a:r>
          </a:p>
        </p:txBody>
      </p:sp>
      <mc:AlternateContent xmlns:mc="http://schemas.openxmlformats.org/markup-compatibility/2006" xmlns:a14="http://schemas.microsoft.com/office/drawing/2010/main">
        <mc:Choice Requires="a14">
          <p:sp>
            <p:nvSpPr>
              <p:cNvPr id="2" name="Content Placeholder 11">
                <a:extLst>
                  <a:ext uri="{FF2B5EF4-FFF2-40B4-BE49-F238E27FC236}">
                    <a16:creationId xmlns:a16="http://schemas.microsoft.com/office/drawing/2014/main" id="{6D3322B1-B531-6E5A-F074-94D5E2197322}"/>
                  </a:ext>
                </a:extLst>
              </p:cNvPr>
              <p:cNvSpPr txBox="1">
                <a:spLocks/>
              </p:cNvSpPr>
              <p:nvPr/>
            </p:nvSpPr>
            <p:spPr>
              <a:xfrm>
                <a:off x="6723529" y="4237083"/>
                <a:ext cx="4448059" cy="37231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16.89=</m:t>
                      </m:r>
                      <m:d>
                        <m:dPr>
                          <m:ctrlPr>
                            <a:rPr lang="en-AU" i="1" smtClean="0">
                              <a:latin typeface="Cambria Math" panose="02040503050406030204" pitchFamily="18" charset="0"/>
                            </a:rPr>
                          </m:ctrlPr>
                        </m:dPr>
                        <m:e>
                          <m:r>
                            <a:rPr lang="en-AU" b="0" i="1" smtClean="0">
                              <a:latin typeface="Cambria Math" panose="02040503050406030204" pitchFamily="18" charset="0"/>
                            </a:rPr>
                            <m:t>16.89</m:t>
                          </m:r>
                          <m:r>
                            <a:rPr lang="en-AU" b="0" i="1" smtClean="0">
                              <a:latin typeface="Cambria Math" panose="02040503050406030204" pitchFamily="18" charset="0"/>
                              <a:ea typeface="Cambria Math" panose="02040503050406030204" pitchFamily="18" charset="0"/>
                            </a:rPr>
                            <m:t>×100</m:t>
                          </m:r>
                        </m:e>
                      </m:d>
                      <m:r>
                        <a:rPr lang="en-AU" b="0" i="1" smtClean="0">
                          <a:latin typeface="Cambria Math" panose="02040503050406030204" pitchFamily="18" charset="0"/>
                        </a:rPr>
                        <m:t>%=1689%</m:t>
                      </m:r>
                    </m:oMath>
                  </m:oMathPara>
                </a14:m>
                <a:endParaRPr lang="en-AU" dirty="0"/>
              </a:p>
            </p:txBody>
          </p:sp>
        </mc:Choice>
        <mc:Fallback xmlns="">
          <p:sp>
            <p:nvSpPr>
              <p:cNvPr id="2" name="Content Placeholder 11">
                <a:extLst>
                  <a:ext uri="{FF2B5EF4-FFF2-40B4-BE49-F238E27FC236}">
                    <a16:creationId xmlns:a16="http://schemas.microsoft.com/office/drawing/2014/main" id="{6D3322B1-B531-6E5A-F074-94D5E2197322}"/>
                  </a:ext>
                </a:extLst>
              </p:cNvPr>
              <p:cNvSpPr txBox="1">
                <a:spLocks noRot="1" noChangeAspect="1" noMove="1" noResize="1" noEditPoints="1" noAdjustHandles="1" noChangeArrowheads="1" noChangeShapeType="1" noTextEdit="1"/>
              </p:cNvSpPr>
              <p:nvPr/>
            </p:nvSpPr>
            <p:spPr>
              <a:xfrm>
                <a:off x="6723529" y="4237083"/>
                <a:ext cx="4448059" cy="372313"/>
              </a:xfrm>
              <a:prstGeom prst="rect">
                <a:avLst/>
              </a:prstGeom>
              <a:blipFill>
                <a:blip r:embed="rId4"/>
                <a:stretch>
                  <a:fillRect/>
                </a:stretch>
              </a:blipFill>
            </p:spPr>
            <p:txBody>
              <a:bodyPr/>
              <a:lstStyle/>
              <a:p>
                <a:r>
                  <a:rPr lang="en-AU">
                    <a:noFill/>
                  </a:rPr>
                  <a:t> </a:t>
                </a:r>
              </a:p>
            </p:txBody>
          </p:sp>
        </mc:Fallback>
      </mc:AlternateContent>
      <p:sp>
        <p:nvSpPr>
          <p:cNvPr id="5" name="Slide Number Placeholder 4">
            <a:extLst>
              <a:ext uri="{FF2B5EF4-FFF2-40B4-BE49-F238E27FC236}">
                <a16:creationId xmlns:a16="http://schemas.microsoft.com/office/drawing/2014/main" id="{6D99CA94-991E-7C04-E5F5-A1A22BB809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13503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BB5D28-255A-40DA-5FB6-B98ADE06F29F}"/>
              </a:ext>
            </a:extLst>
          </p:cNvPr>
          <p:cNvSpPr>
            <a:spLocks noGrp="1"/>
          </p:cNvSpPr>
          <p:nvPr>
            <p:ph type="title"/>
          </p:nvPr>
        </p:nvSpPr>
        <p:spPr/>
        <p:txBody>
          <a:bodyPr/>
          <a:lstStyle/>
          <a:p>
            <a:r>
              <a:rPr lang="en-AU" dirty="0"/>
              <a:t>Your turn 3</a:t>
            </a:r>
          </a:p>
        </p:txBody>
      </p:sp>
      <p:sp>
        <p:nvSpPr>
          <p:cNvPr id="8" name="Text Placeholder 7">
            <a:extLst>
              <a:ext uri="{FF2B5EF4-FFF2-40B4-BE49-F238E27FC236}">
                <a16:creationId xmlns:a16="http://schemas.microsoft.com/office/drawing/2014/main" id="{19E6F74D-8FF9-AE68-14AE-7956619C31CF}"/>
              </a:ext>
            </a:extLst>
          </p:cNvPr>
          <p:cNvSpPr>
            <a:spLocks noGrp="1"/>
          </p:cNvSpPr>
          <p:nvPr>
            <p:ph type="body" sz="quarter" idx="18"/>
          </p:nvPr>
        </p:nvSpPr>
        <p:spPr>
          <a:xfrm>
            <a:off x="360000" y="905601"/>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9" name="Content Placeholder 11">
                <a:extLst>
                  <a:ext uri="{FF2B5EF4-FFF2-40B4-BE49-F238E27FC236}">
                    <a16:creationId xmlns:a16="http://schemas.microsoft.com/office/drawing/2014/main" id="{15E94E6C-91C1-3261-FEAC-BCFF7ED1A125}"/>
                  </a:ext>
                </a:extLst>
              </p:cNvPr>
              <p:cNvSpPr txBox="1">
                <a:spLocks/>
              </p:cNvSpPr>
              <p:nvPr/>
            </p:nvSpPr>
            <p:spPr>
              <a:xfrm>
                <a:off x="360000" y="1451202"/>
                <a:ext cx="1517786" cy="755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37.009=</m:t>
                      </m:r>
                    </m:oMath>
                  </m:oMathPara>
                </a14:m>
                <a:endParaRPr lang="en-AU" dirty="0"/>
              </a:p>
            </p:txBody>
          </p:sp>
        </mc:Choice>
        <mc:Fallback xmlns="">
          <p:sp>
            <p:nvSpPr>
              <p:cNvPr id="9" name="Content Placeholder 11">
                <a:extLst>
                  <a:ext uri="{FF2B5EF4-FFF2-40B4-BE49-F238E27FC236}">
                    <a16:creationId xmlns:a16="http://schemas.microsoft.com/office/drawing/2014/main" id="{15E94E6C-91C1-3261-FEAC-BCFF7ED1A125}"/>
                  </a:ext>
                </a:extLst>
              </p:cNvPr>
              <p:cNvSpPr txBox="1">
                <a:spLocks noRot="1" noChangeAspect="1" noMove="1" noResize="1" noEditPoints="1" noAdjustHandles="1" noChangeArrowheads="1" noChangeShapeType="1" noTextEdit="1"/>
              </p:cNvSpPr>
              <p:nvPr/>
            </p:nvSpPr>
            <p:spPr>
              <a:xfrm>
                <a:off x="360000" y="1451202"/>
                <a:ext cx="1517786" cy="755807"/>
              </a:xfrm>
              <a:prstGeom prst="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21610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82924C-CE7B-A5FD-E38B-F32C82A0738D}"/>
              </a:ext>
            </a:extLst>
          </p:cNvPr>
          <p:cNvSpPr>
            <a:spLocks noGrp="1"/>
          </p:cNvSpPr>
          <p:nvPr>
            <p:ph type="title"/>
          </p:nvPr>
        </p:nvSpPr>
        <p:spPr/>
        <p:txBody>
          <a:bodyPr/>
          <a:lstStyle/>
          <a:p>
            <a:r>
              <a:rPr lang="en-AU" dirty="0"/>
              <a:t>Solutions 3</a:t>
            </a:r>
          </a:p>
        </p:txBody>
      </p:sp>
      <p:sp>
        <p:nvSpPr>
          <p:cNvPr id="10" name="Text Placeholder 9">
            <a:extLst>
              <a:ext uri="{FF2B5EF4-FFF2-40B4-BE49-F238E27FC236}">
                <a16:creationId xmlns:a16="http://schemas.microsoft.com/office/drawing/2014/main" id="{531EA832-C430-6082-5546-FB6E6DFB7A68}"/>
              </a:ext>
            </a:extLst>
          </p:cNvPr>
          <p:cNvSpPr>
            <a:spLocks noGrp="1"/>
          </p:cNvSpPr>
          <p:nvPr>
            <p:ph type="body" sz="quarter" idx="18"/>
          </p:nvPr>
        </p:nvSpPr>
        <p:spPr>
          <a:xfrm>
            <a:off x="360000" y="905601"/>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11" name="Content Placeholder 11">
                <a:extLst>
                  <a:ext uri="{FF2B5EF4-FFF2-40B4-BE49-F238E27FC236}">
                    <a16:creationId xmlns:a16="http://schemas.microsoft.com/office/drawing/2014/main" id="{B787A1A2-783D-7ECA-5DF1-F1BC860632ED}"/>
                  </a:ext>
                </a:extLst>
              </p:cNvPr>
              <p:cNvSpPr txBox="1">
                <a:spLocks/>
              </p:cNvSpPr>
              <p:nvPr/>
            </p:nvSpPr>
            <p:spPr>
              <a:xfrm>
                <a:off x="943894" y="3641478"/>
                <a:ext cx="3907199" cy="31001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37.009=3 700.9</m:t>
                    </m:r>
                  </m:oMath>
                </a14:m>
                <a:r>
                  <a:rPr lang="en-AU" dirty="0"/>
                  <a:t> hundredths</a:t>
                </a:r>
              </a:p>
            </p:txBody>
          </p:sp>
        </mc:Choice>
        <mc:Fallback xmlns="">
          <p:sp>
            <p:nvSpPr>
              <p:cNvPr id="11" name="Content Placeholder 11">
                <a:extLst>
                  <a:ext uri="{FF2B5EF4-FFF2-40B4-BE49-F238E27FC236}">
                    <a16:creationId xmlns:a16="http://schemas.microsoft.com/office/drawing/2014/main" id="{B787A1A2-783D-7ECA-5DF1-F1BC860632ED}"/>
                  </a:ext>
                </a:extLst>
              </p:cNvPr>
              <p:cNvSpPr txBox="1">
                <a:spLocks noRot="1" noChangeAspect="1" noMove="1" noResize="1" noEditPoints="1" noAdjustHandles="1" noChangeArrowheads="1" noChangeShapeType="1" noTextEdit="1"/>
              </p:cNvSpPr>
              <p:nvPr/>
            </p:nvSpPr>
            <p:spPr>
              <a:xfrm>
                <a:off x="943894" y="3641478"/>
                <a:ext cx="3907199" cy="310015"/>
              </a:xfrm>
              <a:prstGeom prst="rect">
                <a:avLst/>
              </a:prstGeom>
              <a:blipFill>
                <a:blip r:embed="rId3"/>
                <a:stretch>
                  <a:fillRect l="-2340" t="-27451" b="-47059"/>
                </a:stretch>
              </a:blipFill>
            </p:spPr>
            <p:txBody>
              <a:bodyPr/>
              <a:lstStyle/>
              <a:p>
                <a:r>
                  <a:rPr lang="en-AU">
                    <a:noFill/>
                  </a:rPr>
                  <a:t> </a:t>
                </a:r>
              </a:p>
            </p:txBody>
          </p:sp>
        </mc:Fallback>
      </mc:AlternateContent>
      <p:sp>
        <p:nvSpPr>
          <p:cNvPr id="12" name="Arrow: Right 11">
            <a:extLst>
              <a:ext uri="{FF2B5EF4-FFF2-40B4-BE49-F238E27FC236}">
                <a16:creationId xmlns:a16="http://schemas.microsoft.com/office/drawing/2014/main" id="{D0C7568A-60E4-9AC5-E5CF-AD3FEFD54D49}"/>
              </a:ext>
              <a:ext uri="{C183D7F6-B498-43B3-948B-1728B52AA6E4}">
                <adec:decorative xmlns:adec="http://schemas.microsoft.com/office/drawing/2017/decorative" val="1"/>
              </a:ext>
            </a:extLst>
          </p:cNvPr>
          <p:cNvSpPr/>
          <p:nvPr/>
        </p:nvSpPr>
        <p:spPr>
          <a:xfrm>
            <a:off x="5157999" y="3429000"/>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3" name="Content Placeholder 11">
                <a:extLst>
                  <a:ext uri="{FF2B5EF4-FFF2-40B4-BE49-F238E27FC236}">
                    <a16:creationId xmlns:a16="http://schemas.microsoft.com/office/drawing/2014/main" id="{326408B7-244B-257B-E60F-75BDDE0A2F6E}"/>
                  </a:ext>
                </a:extLst>
              </p:cNvPr>
              <p:cNvSpPr txBox="1">
                <a:spLocks/>
              </p:cNvSpPr>
              <p:nvPr/>
            </p:nvSpPr>
            <p:spPr>
              <a:xfrm>
                <a:off x="7018537" y="3641479"/>
                <a:ext cx="4593790" cy="31001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37</m:t>
                      </m:r>
                      <m:r>
                        <a:rPr lang="en-AU" i="1" smtClean="0">
                          <a:latin typeface="Cambria Math" panose="02040503050406030204" pitchFamily="18" charset="0"/>
                        </a:rPr>
                        <m:t>.</m:t>
                      </m:r>
                      <m:r>
                        <a:rPr lang="en-AU" b="0" i="1" smtClean="0">
                          <a:latin typeface="Cambria Math" panose="02040503050406030204" pitchFamily="18" charset="0"/>
                        </a:rPr>
                        <m:t>00</m:t>
                      </m:r>
                      <m:r>
                        <a:rPr lang="en-AU" i="1" smtClean="0">
                          <a:latin typeface="Cambria Math" panose="02040503050406030204" pitchFamily="18" charset="0"/>
                        </a:rPr>
                        <m:t>9=</m:t>
                      </m:r>
                      <m:d>
                        <m:dPr>
                          <m:ctrlPr>
                            <a:rPr lang="en-AU" b="0" i="1" smtClean="0">
                              <a:latin typeface="Cambria Math" panose="02040503050406030204" pitchFamily="18" charset="0"/>
                            </a:rPr>
                          </m:ctrlPr>
                        </m:dPr>
                        <m:e>
                          <m:r>
                            <a:rPr lang="en-AU" b="0" i="1" smtClean="0">
                              <a:latin typeface="Cambria Math" panose="02040503050406030204" pitchFamily="18" charset="0"/>
                            </a:rPr>
                            <m:t>37.00</m:t>
                          </m:r>
                          <m:r>
                            <a:rPr lang="en-AU" i="1" smtClean="0">
                              <a:latin typeface="Cambria Math" panose="02040503050406030204" pitchFamily="18" charset="0"/>
                            </a:rPr>
                            <m:t>9</m:t>
                          </m:r>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100</m:t>
                          </m:r>
                        </m:e>
                      </m:d>
                      <m:r>
                        <a:rPr lang="en-AU" b="0" i="1" smtClean="0">
                          <a:latin typeface="Cambria Math" panose="02040503050406030204" pitchFamily="18" charset="0"/>
                        </a:rPr>
                        <m:t>%=3 700.9%</m:t>
                      </m:r>
                    </m:oMath>
                  </m:oMathPara>
                </a14:m>
                <a:endParaRPr lang="en-AU" dirty="0"/>
              </a:p>
            </p:txBody>
          </p:sp>
        </mc:Choice>
        <mc:Fallback xmlns="">
          <p:sp>
            <p:nvSpPr>
              <p:cNvPr id="13" name="Content Placeholder 11">
                <a:extLst>
                  <a:ext uri="{FF2B5EF4-FFF2-40B4-BE49-F238E27FC236}">
                    <a16:creationId xmlns:a16="http://schemas.microsoft.com/office/drawing/2014/main" id="{326408B7-244B-257B-E60F-75BDDE0A2F6E}"/>
                  </a:ext>
                </a:extLst>
              </p:cNvPr>
              <p:cNvSpPr txBox="1">
                <a:spLocks noRot="1" noChangeAspect="1" noMove="1" noResize="1" noEditPoints="1" noAdjustHandles="1" noChangeArrowheads="1" noChangeShapeType="1" noTextEdit="1"/>
              </p:cNvSpPr>
              <p:nvPr/>
            </p:nvSpPr>
            <p:spPr>
              <a:xfrm>
                <a:off x="7018537" y="3641479"/>
                <a:ext cx="4593790" cy="310014"/>
              </a:xfrm>
              <a:prstGeom prst="rect">
                <a:avLst/>
              </a:prstGeo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27695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Worked example 4</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4963ED52-BBAA-074E-1018-EC3AA8506DAA}"/>
                  </a:ext>
                </a:extLst>
              </p:cNvPr>
              <p:cNvSpPr txBox="1">
                <a:spLocks/>
              </p:cNvSpPr>
              <p:nvPr/>
            </p:nvSpPr>
            <p:spPr>
              <a:xfrm>
                <a:off x="216781" y="1629015"/>
                <a:ext cx="2922989" cy="3100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1</m:t>
                      </m:r>
                      <m:r>
                        <a:rPr lang="en-AU" sz="1800" b="0" i="1" smtClean="0">
                          <a:latin typeface="Cambria Math" panose="02040503050406030204" pitchFamily="18" charset="0"/>
                        </a:rPr>
                        <m:t>23%=</m:t>
                      </m:r>
                      <m:r>
                        <a:rPr lang="en-AU" sz="1800" b="0" i="0" smtClean="0">
                          <a:latin typeface="Cambria Math" panose="02040503050406030204" pitchFamily="18" charset="0"/>
                        </a:rPr>
                        <m:t>123 </m:t>
                      </m:r>
                      <m:r>
                        <m:rPr>
                          <m:sty m:val="p"/>
                        </m:rPr>
                        <a:rPr lang="en-AU" sz="1800" b="0" i="0" smtClean="0">
                          <a:latin typeface="Cambria Math" panose="02040503050406030204" pitchFamily="18" charset="0"/>
                        </a:rPr>
                        <m:t>hundredths</m:t>
                      </m:r>
                    </m:oMath>
                  </m:oMathPara>
                </a14:m>
                <a:endParaRPr lang="en-AU" sz="1800" dirty="0"/>
              </a:p>
            </p:txBody>
          </p:sp>
        </mc:Choice>
        <mc:Fallback xmlns="">
          <p:sp>
            <p:nvSpPr>
              <p:cNvPr id="5" name="Content Placeholder 11">
                <a:extLst>
                  <a:ext uri="{FF2B5EF4-FFF2-40B4-BE49-F238E27FC236}">
                    <a16:creationId xmlns:a16="http://schemas.microsoft.com/office/drawing/2014/main" id="{4963ED52-BBAA-074E-1018-EC3AA8506DAA}"/>
                  </a:ext>
                </a:extLst>
              </p:cNvPr>
              <p:cNvSpPr txBox="1">
                <a:spLocks noRot="1" noChangeAspect="1" noMove="1" noResize="1" noEditPoints="1" noAdjustHandles="1" noChangeArrowheads="1" noChangeShapeType="1" noTextEdit="1"/>
              </p:cNvSpPr>
              <p:nvPr/>
            </p:nvSpPr>
            <p:spPr>
              <a:xfrm>
                <a:off x="216781" y="1629015"/>
                <a:ext cx="2922989" cy="310016"/>
              </a:xfrm>
              <a:prstGeom prst="rect">
                <a:avLst/>
              </a:prstGeom>
              <a:blipFill>
                <a:blip r:embed="rId3"/>
                <a:stretch>
                  <a:fillRect/>
                </a:stretch>
              </a:blipFill>
            </p:spPr>
            <p:txBody>
              <a:bodyPr/>
              <a:lstStyle/>
              <a:p>
                <a:r>
                  <a:rPr lang="en-AU">
                    <a:noFill/>
                  </a:rPr>
                  <a:t> </a:t>
                </a:r>
              </a:p>
            </p:txBody>
          </p:sp>
        </mc:Fallback>
      </mc:AlternateContent>
      <p:grpSp>
        <p:nvGrpSpPr>
          <p:cNvPr id="23" name="Group 22" descr="An image from polypad with base 10 blocks. &#10;&#10;There are 123 individual cubes, labelled 123 hundredths. ">
            <a:extLst>
              <a:ext uri="{FF2B5EF4-FFF2-40B4-BE49-F238E27FC236}">
                <a16:creationId xmlns:a16="http://schemas.microsoft.com/office/drawing/2014/main" id="{AB4654F7-77C9-875E-2374-1D8AF7327830}"/>
              </a:ext>
            </a:extLst>
          </p:cNvPr>
          <p:cNvGrpSpPr/>
          <p:nvPr/>
        </p:nvGrpSpPr>
        <p:grpSpPr>
          <a:xfrm>
            <a:off x="457298" y="2355927"/>
            <a:ext cx="3060898" cy="3206595"/>
            <a:chOff x="272215" y="2394724"/>
            <a:chExt cx="3749819" cy="3928308"/>
          </a:xfrm>
        </p:grpSpPr>
        <p:pic>
          <p:nvPicPr>
            <p:cNvPr id="16" name="Picture 15">
              <a:extLst>
                <a:ext uri="{FF2B5EF4-FFF2-40B4-BE49-F238E27FC236}">
                  <a16:creationId xmlns:a16="http://schemas.microsoft.com/office/drawing/2014/main" id="{3AEC18B0-1C22-C94C-2C71-275CBDD6F74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2215" y="2394724"/>
              <a:ext cx="3038881" cy="3928308"/>
            </a:xfrm>
            <a:prstGeom prst="rect">
              <a:avLst/>
            </a:prstGeom>
          </p:spPr>
        </p:pic>
        <p:sp>
          <p:nvSpPr>
            <p:cNvPr id="17" name="TextBox 16">
              <a:extLst>
                <a:ext uri="{FF2B5EF4-FFF2-40B4-BE49-F238E27FC236}">
                  <a16:creationId xmlns:a16="http://schemas.microsoft.com/office/drawing/2014/main" id="{DF3DFE35-A7C4-48E4-1905-A9F8160096D1}"/>
                </a:ext>
              </a:extLst>
            </p:cNvPr>
            <p:cNvSpPr txBox="1"/>
            <p:nvPr/>
          </p:nvSpPr>
          <p:spPr>
            <a:xfrm>
              <a:off x="1767999" y="5795796"/>
              <a:ext cx="2254035" cy="479234"/>
            </a:xfrm>
            <a:prstGeom prst="rect">
              <a:avLst/>
            </a:prstGeom>
            <a:noFill/>
          </p:spPr>
          <p:txBody>
            <a:bodyPr wrap="square" lIns="0" tIns="0" rIns="0" bIns="0" rtlCol="0">
              <a:noAutofit/>
            </a:bodyPr>
            <a:lstStyle/>
            <a:p>
              <a:pPr algn="l"/>
              <a:r>
                <a:rPr lang="en-AU" sz="1800" dirty="0"/>
                <a:t>123 hundredths</a:t>
              </a:r>
            </a:p>
          </p:txBody>
        </p:sp>
      </p:grpSp>
      <p:sp>
        <p:nvSpPr>
          <p:cNvPr id="4" name="Arrow: Right 3">
            <a:extLst>
              <a:ext uri="{FF2B5EF4-FFF2-40B4-BE49-F238E27FC236}">
                <a16:creationId xmlns:a16="http://schemas.microsoft.com/office/drawing/2014/main" id="{14CF83FF-285F-E54A-41A0-9309A1DFE632}"/>
              </a:ext>
              <a:ext uri="{C183D7F6-B498-43B3-948B-1728B52AA6E4}">
                <adec:decorative xmlns:adec="http://schemas.microsoft.com/office/drawing/2017/decorative" val="1"/>
              </a:ext>
            </a:extLst>
          </p:cNvPr>
          <p:cNvSpPr/>
          <p:nvPr/>
        </p:nvSpPr>
        <p:spPr>
          <a:xfrm>
            <a:off x="2889982" y="3887272"/>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4" name="Group 23" descr="An image from polypad with base 10 blocks. &#10;&#10;There are 12 lines of ten, labelled 12 tenths. &#10;&#10;There are 3 individual cubes, labelled 3 hundredths. ">
            <a:extLst>
              <a:ext uri="{FF2B5EF4-FFF2-40B4-BE49-F238E27FC236}">
                <a16:creationId xmlns:a16="http://schemas.microsoft.com/office/drawing/2014/main" id="{DB2DCD37-049C-7C9A-B848-7C472AC448BB}"/>
              </a:ext>
            </a:extLst>
          </p:cNvPr>
          <p:cNvGrpSpPr/>
          <p:nvPr/>
        </p:nvGrpSpPr>
        <p:grpSpPr>
          <a:xfrm>
            <a:off x="4001593" y="2364625"/>
            <a:ext cx="4007670" cy="3062709"/>
            <a:chOff x="4016697" y="2484941"/>
            <a:chExt cx="4669598" cy="3568562"/>
          </a:xfrm>
        </p:grpSpPr>
        <p:pic>
          <p:nvPicPr>
            <p:cNvPr id="20" name="Picture 19">
              <a:extLst>
                <a:ext uri="{FF2B5EF4-FFF2-40B4-BE49-F238E27FC236}">
                  <a16:creationId xmlns:a16="http://schemas.microsoft.com/office/drawing/2014/main" id="{7377AE2C-3329-0781-DE7A-79F7CE0545B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16697" y="2484941"/>
              <a:ext cx="4158605" cy="3277653"/>
            </a:xfrm>
            <a:prstGeom prst="rect">
              <a:avLst/>
            </a:prstGeom>
          </p:spPr>
        </p:pic>
        <p:sp>
          <p:nvSpPr>
            <p:cNvPr id="21" name="TextBox 20">
              <a:extLst>
                <a:ext uri="{FF2B5EF4-FFF2-40B4-BE49-F238E27FC236}">
                  <a16:creationId xmlns:a16="http://schemas.microsoft.com/office/drawing/2014/main" id="{A920DB2B-931D-4411-CE7B-3256F2FCDE48}"/>
                </a:ext>
              </a:extLst>
            </p:cNvPr>
            <p:cNvSpPr txBox="1"/>
            <p:nvPr/>
          </p:nvSpPr>
          <p:spPr>
            <a:xfrm>
              <a:off x="5345103" y="5709565"/>
              <a:ext cx="1501793" cy="343938"/>
            </a:xfrm>
            <a:prstGeom prst="rect">
              <a:avLst/>
            </a:prstGeom>
            <a:noFill/>
          </p:spPr>
          <p:txBody>
            <a:bodyPr wrap="square" lIns="0" tIns="0" rIns="0" bIns="0" rtlCol="0">
              <a:noAutofit/>
            </a:bodyPr>
            <a:lstStyle/>
            <a:p>
              <a:pPr algn="l"/>
              <a:r>
                <a:rPr lang="en-AU" sz="1800" dirty="0"/>
                <a:t>12 tenths</a:t>
              </a:r>
            </a:p>
          </p:txBody>
        </p:sp>
        <p:sp>
          <p:nvSpPr>
            <p:cNvPr id="22" name="TextBox 21">
              <a:extLst>
                <a:ext uri="{FF2B5EF4-FFF2-40B4-BE49-F238E27FC236}">
                  <a16:creationId xmlns:a16="http://schemas.microsoft.com/office/drawing/2014/main" id="{3E7B76C9-180A-36ED-110F-BF2019810233}"/>
                </a:ext>
              </a:extLst>
            </p:cNvPr>
            <p:cNvSpPr txBox="1"/>
            <p:nvPr/>
          </p:nvSpPr>
          <p:spPr>
            <a:xfrm>
              <a:off x="6917978" y="5709565"/>
              <a:ext cx="1768317" cy="343938"/>
            </a:xfrm>
            <a:prstGeom prst="rect">
              <a:avLst/>
            </a:prstGeom>
            <a:noFill/>
          </p:spPr>
          <p:txBody>
            <a:bodyPr wrap="square" lIns="0" tIns="0" rIns="0" bIns="0" rtlCol="0">
              <a:noAutofit/>
            </a:bodyPr>
            <a:lstStyle/>
            <a:p>
              <a:pPr algn="l"/>
              <a:r>
                <a:rPr lang="en-AU" sz="1800" dirty="0"/>
                <a:t>3 hundredths</a:t>
              </a:r>
            </a:p>
          </p:txBody>
        </p:sp>
      </p:grpSp>
      <p:sp>
        <p:nvSpPr>
          <p:cNvPr id="6" name="Arrow: Right 5">
            <a:extLst>
              <a:ext uri="{FF2B5EF4-FFF2-40B4-BE49-F238E27FC236}">
                <a16:creationId xmlns:a16="http://schemas.microsoft.com/office/drawing/2014/main" id="{87E25BB9-67BE-5857-A5FB-57609267D0DF}"/>
              </a:ext>
              <a:ext uri="{C183D7F6-B498-43B3-948B-1728B52AA6E4}">
                <adec:decorative xmlns:adec="http://schemas.microsoft.com/office/drawing/2017/decorative" val="1"/>
              </a:ext>
            </a:extLst>
          </p:cNvPr>
          <p:cNvSpPr/>
          <p:nvPr/>
        </p:nvSpPr>
        <p:spPr>
          <a:xfrm>
            <a:off x="7656129" y="3887273"/>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13" descr="An image from polypad with base 10 blocks. &#10;&#10;There is 1 square, made by 10 cubes by 10 cubes totalling to 100 cubes. &#10;&#10;There are 2 lines of ten. &#10;&#10;There are 3 individual cubes. ">
            <a:extLst>
              <a:ext uri="{FF2B5EF4-FFF2-40B4-BE49-F238E27FC236}">
                <a16:creationId xmlns:a16="http://schemas.microsoft.com/office/drawing/2014/main" id="{4FE80BF8-33B5-6163-07BA-1A0351179F19}"/>
              </a:ext>
            </a:extLst>
          </p:cNvPr>
          <p:cNvPicPr>
            <a:picLocks noChangeAspect="1"/>
          </p:cNvPicPr>
          <p:nvPr/>
        </p:nvPicPr>
        <p:blipFill>
          <a:blip r:embed="rId6"/>
          <a:stretch>
            <a:fillRect/>
          </a:stretch>
        </p:blipFill>
        <p:spPr>
          <a:xfrm>
            <a:off x="8801573" y="2742675"/>
            <a:ext cx="2886075" cy="2257425"/>
          </a:xfrm>
          <a:prstGeom prst="rect">
            <a:avLst/>
          </a:prstGeom>
        </p:spPr>
      </p:pic>
      <mc:AlternateContent xmlns:mc="http://schemas.openxmlformats.org/markup-compatibility/2006" xmlns:a14="http://schemas.microsoft.com/office/drawing/2010/main">
        <mc:Choice Requires="a14">
          <p:sp>
            <p:nvSpPr>
              <p:cNvPr id="10" name="Content Placeholder 11">
                <a:extLst>
                  <a:ext uri="{FF2B5EF4-FFF2-40B4-BE49-F238E27FC236}">
                    <a16:creationId xmlns:a16="http://schemas.microsoft.com/office/drawing/2014/main" id="{7681F63A-C38C-C973-98BF-FC216CDE267D}"/>
                  </a:ext>
                </a:extLst>
              </p:cNvPr>
              <p:cNvSpPr txBox="1">
                <a:spLocks/>
              </p:cNvSpPr>
              <p:nvPr/>
            </p:nvSpPr>
            <p:spPr>
              <a:xfrm>
                <a:off x="9380211" y="5102184"/>
                <a:ext cx="1833140" cy="41629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123</m:t>
                      </m:r>
                      <m:r>
                        <m:rPr>
                          <m:nor/>
                        </m:rPr>
                        <a:rPr lang="en-AU" sz="1800" b="0" i="0" smtClean="0"/>
                        <m:t>%</m:t>
                      </m:r>
                      <m:r>
                        <a:rPr lang="en-AU" sz="1800" b="0" i="1" dirty="0" smtClean="0">
                          <a:latin typeface="Cambria Math" panose="02040503050406030204" pitchFamily="18" charset="0"/>
                        </a:rPr>
                        <m:t>=</m:t>
                      </m:r>
                      <m:r>
                        <a:rPr lang="en-AU" sz="1800" i="1" smtClean="0">
                          <a:latin typeface="Cambria Math" panose="02040503050406030204" pitchFamily="18" charset="0"/>
                        </a:rPr>
                        <m:t>1</m:t>
                      </m:r>
                      <m:r>
                        <a:rPr lang="en-AU" sz="1800" b="0" i="1" smtClean="0">
                          <a:latin typeface="Cambria Math" panose="02040503050406030204" pitchFamily="18" charset="0"/>
                        </a:rPr>
                        <m:t>.23</m:t>
                      </m:r>
                    </m:oMath>
                  </m:oMathPara>
                </a14:m>
                <a:endParaRPr lang="en-AU" sz="1800" dirty="0"/>
              </a:p>
            </p:txBody>
          </p:sp>
        </mc:Choice>
        <mc:Fallback xmlns="">
          <p:sp>
            <p:nvSpPr>
              <p:cNvPr id="10" name="Content Placeholder 11">
                <a:extLst>
                  <a:ext uri="{FF2B5EF4-FFF2-40B4-BE49-F238E27FC236}">
                    <a16:creationId xmlns:a16="http://schemas.microsoft.com/office/drawing/2014/main" id="{7681F63A-C38C-C973-98BF-FC216CDE267D}"/>
                  </a:ext>
                </a:extLst>
              </p:cNvPr>
              <p:cNvSpPr txBox="1">
                <a:spLocks noRot="1" noChangeAspect="1" noMove="1" noResize="1" noEditPoints="1" noAdjustHandles="1" noChangeArrowheads="1" noChangeShapeType="1" noTextEdit="1"/>
              </p:cNvSpPr>
              <p:nvPr/>
            </p:nvSpPr>
            <p:spPr>
              <a:xfrm>
                <a:off x="9380211" y="5102184"/>
                <a:ext cx="1833140" cy="416290"/>
              </a:xfrm>
              <a:prstGeom prst="rect">
                <a:avLst/>
              </a:prstGeom>
              <a:blipFill>
                <a:blip r:embed="rId7"/>
                <a:stretch>
                  <a:fillRect/>
                </a:stretch>
              </a:blipFill>
            </p:spPr>
            <p:txBody>
              <a:bodyPr/>
              <a:lstStyle/>
              <a:p>
                <a:r>
                  <a:rPr lang="en-AU">
                    <a:noFill/>
                  </a:rPr>
                  <a:t> </a:t>
                </a:r>
              </a:p>
            </p:txBody>
          </p:sp>
        </mc:Fallback>
      </mc:AlternateContent>
      <p:sp>
        <p:nvSpPr>
          <p:cNvPr id="8" name="Slide Number Placeholder 7">
            <a:extLst>
              <a:ext uri="{FF2B5EF4-FFF2-40B4-BE49-F238E27FC236}">
                <a16:creationId xmlns:a16="http://schemas.microsoft.com/office/drawing/2014/main" id="{C3BCBFAF-DBD5-C5FD-1DF0-BA9C0CC0E9E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249315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3EDD3-0E7B-BC49-7D90-CE462C8DDD5E}"/>
              </a:ext>
            </a:extLst>
          </p:cNvPr>
          <p:cNvSpPr>
            <a:spLocks noGrp="1"/>
          </p:cNvSpPr>
          <p:nvPr>
            <p:ph type="title"/>
          </p:nvPr>
        </p:nvSpPr>
        <p:spPr/>
        <p:txBody>
          <a:bodyPr/>
          <a:lstStyle/>
          <a:p>
            <a:r>
              <a:rPr lang="en-AU" dirty="0"/>
              <a:t>Getting started</a:t>
            </a:r>
          </a:p>
        </p:txBody>
      </p:sp>
      <p:sp>
        <p:nvSpPr>
          <p:cNvPr id="9" name="Text Placeholder 8">
            <a:extLst>
              <a:ext uri="{FF2B5EF4-FFF2-40B4-BE49-F238E27FC236}">
                <a16:creationId xmlns:a16="http://schemas.microsoft.com/office/drawing/2014/main" id="{5F8E7908-ED39-1509-5F76-723F71BD8C9F}"/>
              </a:ext>
            </a:extLst>
          </p:cNvPr>
          <p:cNvSpPr>
            <a:spLocks noGrp="1"/>
          </p:cNvSpPr>
          <p:nvPr>
            <p:ph type="body" sz="quarter" idx="18"/>
          </p:nvPr>
        </p:nvSpPr>
        <p:spPr/>
        <p:txBody>
          <a:bodyPr/>
          <a:lstStyle/>
          <a:p>
            <a:r>
              <a:rPr lang="en-AU" dirty="0"/>
              <a:t>The etymology of percent</a:t>
            </a:r>
          </a:p>
        </p:txBody>
      </p:sp>
      <p:sp>
        <p:nvSpPr>
          <p:cNvPr id="12" name="Content Placeholder 11">
            <a:extLst>
              <a:ext uri="{FF2B5EF4-FFF2-40B4-BE49-F238E27FC236}">
                <a16:creationId xmlns:a16="http://schemas.microsoft.com/office/drawing/2014/main" id="{622E8B47-04CA-DCD9-837A-A0DD83ACF9F3}"/>
              </a:ext>
            </a:extLst>
          </p:cNvPr>
          <p:cNvSpPr>
            <a:spLocks noGrp="1"/>
          </p:cNvSpPr>
          <p:nvPr>
            <p:ph idx="1"/>
          </p:nvPr>
        </p:nvSpPr>
        <p:spPr>
          <a:xfrm>
            <a:off x="360000" y="1807287"/>
            <a:ext cx="11484000" cy="4536000"/>
          </a:xfrm>
        </p:spPr>
        <p:txBody>
          <a:bodyPr/>
          <a:lstStyle/>
          <a:p>
            <a:pPr>
              <a:lnSpc>
                <a:spcPct val="250000"/>
              </a:lnSpc>
            </a:pPr>
            <a:r>
              <a:rPr lang="en-AU" b="1" dirty="0"/>
              <a:t>Percent</a:t>
            </a:r>
            <a:r>
              <a:rPr lang="en-AU" dirty="0"/>
              <a:t> is a compound word.</a:t>
            </a:r>
          </a:p>
          <a:p>
            <a:pPr>
              <a:lnSpc>
                <a:spcPct val="250000"/>
              </a:lnSpc>
            </a:pPr>
            <a:r>
              <a:rPr lang="en-AU" b="1" dirty="0"/>
              <a:t>Per</a:t>
            </a:r>
            <a:r>
              <a:rPr lang="en-AU" dirty="0"/>
              <a:t> - each one part of something.</a:t>
            </a:r>
          </a:p>
          <a:p>
            <a:pPr>
              <a:lnSpc>
                <a:spcPct val="250000"/>
              </a:lnSpc>
            </a:pPr>
            <a:r>
              <a:rPr lang="en-AU" b="1" dirty="0"/>
              <a:t>Cent</a:t>
            </a:r>
            <a:r>
              <a:rPr lang="en-AU" dirty="0"/>
              <a:t> - one hundred (from the Latin word </a:t>
            </a:r>
            <a:r>
              <a:rPr lang="en-AU" i="1" dirty="0"/>
              <a:t>centum</a:t>
            </a:r>
            <a:r>
              <a:rPr lang="en-AU" dirty="0"/>
              <a:t>)</a:t>
            </a:r>
          </a:p>
          <a:p>
            <a:pPr>
              <a:lnSpc>
                <a:spcPct val="250000"/>
              </a:lnSpc>
            </a:pPr>
            <a:r>
              <a:rPr lang="en-AU" dirty="0"/>
              <a:t>Combined, this provides us with a definition of </a:t>
            </a:r>
            <a:r>
              <a:rPr lang="en-AU" b="1" dirty="0"/>
              <a:t>percent </a:t>
            </a:r>
            <a:r>
              <a:rPr lang="en-AU" dirty="0"/>
              <a:t>meaning ‘parts of a whole expressed in hundredths’</a:t>
            </a:r>
          </a:p>
          <a:p>
            <a:endParaRPr lang="en-AU" dirty="0"/>
          </a:p>
        </p:txBody>
      </p:sp>
      <p:pic>
        <p:nvPicPr>
          <p:cNvPr id="13" name="Picture 12" descr="A percent symbol">
            <a:extLst>
              <a:ext uri="{FF2B5EF4-FFF2-40B4-BE49-F238E27FC236}">
                <a16:creationId xmlns:a16="http://schemas.microsoft.com/office/drawing/2014/main" id="{FE6EC102-BF10-A303-EF11-A0BC159609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35149" y="1807287"/>
            <a:ext cx="2809702" cy="2809702"/>
          </a:xfrm>
          <a:prstGeom prst="rect">
            <a:avLst/>
          </a:prstGeom>
        </p:spPr>
      </p:pic>
      <p:sp>
        <p:nvSpPr>
          <p:cNvPr id="14" name="Slide Number Placeholder 2">
            <a:extLst>
              <a:ext uri="{FF2B5EF4-FFF2-40B4-BE49-F238E27FC236}">
                <a16:creationId xmlns:a16="http://schemas.microsoft.com/office/drawing/2014/main" id="{3DABA449-CDBF-1FBC-7E28-D9A4B4DDB8F6}"/>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467537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Prompts 4</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33739"/>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2" name="Content Placeholder 11">
                <a:extLst>
                  <a:ext uri="{FF2B5EF4-FFF2-40B4-BE49-F238E27FC236}">
                    <a16:creationId xmlns:a16="http://schemas.microsoft.com/office/drawing/2014/main" id="{DD02EE1F-0CFD-EDAC-EAC6-1FA388312635}"/>
                  </a:ext>
                </a:extLst>
              </p:cNvPr>
              <p:cNvSpPr txBox="1">
                <a:spLocks/>
              </p:cNvSpPr>
              <p:nvPr/>
            </p:nvSpPr>
            <p:spPr>
              <a:xfrm>
                <a:off x="360000" y="1886211"/>
                <a:ext cx="2480574" cy="3100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1</m:t>
                      </m:r>
                      <m:r>
                        <a:rPr lang="en-AU" sz="1800" b="0" i="1" smtClean="0">
                          <a:latin typeface="Cambria Math" panose="02040503050406030204" pitchFamily="18" charset="0"/>
                        </a:rPr>
                        <m:t>23%=</m:t>
                      </m:r>
                      <m:r>
                        <a:rPr lang="en-AU" sz="1800" b="0" i="0" smtClean="0">
                          <a:latin typeface="Cambria Math" panose="02040503050406030204" pitchFamily="18" charset="0"/>
                        </a:rPr>
                        <m:t>123 </m:t>
                      </m:r>
                      <m:r>
                        <m:rPr>
                          <m:sty m:val="p"/>
                        </m:rPr>
                        <a:rPr lang="en-AU" sz="1800" b="0" i="0" smtClean="0">
                          <a:latin typeface="Cambria Math" panose="02040503050406030204" pitchFamily="18" charset="0"/>
                        </a:rPr>
                        <m:t>hundredths</m:t>
                      </m:r>
                    </m:oMath>
                  </m:oMathPara>
                </a14:m>
                <a:endParaRPr lang="en-AU" sz="1800" dirty="0"/>
              </a:p>
            </p:txBody>
          </p:sp>
        </mc:Choice>
        <mc:Fallback xmlns="">
          <p:sp>
            <p:nvSpPr>
              <p:cNvPr id="2" name="Content Placeholder 11">
                <a:extLst>
                  <a:ext uri="{FF2B5EF4-FFF2-40B4-BE49-F238E27FC236}">
                    <a16:creationId xmlns:a16="http://schemas.microsoft.com/office/drawing/2014/main" id="{DD02EE1F-0CFD-EDAC-EAC6-1FA388312635}"/>
                  </a:ext>
                </a:extLst>
              </p:cNvPr>
              <p:cNvSpPr txBox="1">
                <a:spLocks noRot="1" noChangeAspect="1" noMove="1" noResize="1" noEditPoints="1" noAdjustHandles="1" noChangeArrowheads="1" noChangeShapeType="1" noTextEdit="1"/>
              </p:cNvSpPr>
              <p:nvPr/>
            </p:nvSpPr>
            <p:spPr>
              <a:xfrm>
                <a:off x="360000" y="1886211"/>
                <a:ext cx="2480574" cy="310016"/>
              </a:xfrm>
              <a:prstGeom prst="rect">
                <a:avLst/>
              </a:prstGeom>
              <a:blipFill>
                <a:blip r:embed="rId3"/>
                <a:stretch>
                  <a:fillRect/>
                </a:stretch>
              </a:blipFill>
            </p:spPr>
            <p:txBody>
              <a:bodyPr/>
              <a:lstStyle/>
              <a:p>
                <a:r>
                  <a:rPr lang="en-AU">
                    <a:noFill/>
                  </a:rPr>
                  <a:t> </a:t>
                </a:r>
              </a:p>
            </p:txBody>
          </p:sp>
        </mc:Fallback>
      </mc:AlternateContent>
      <p:grpSp>
        <p:nvGrpSpPr>
          <p:cNvPr id="3" name="Group 2" descr="An image from polypad with base 10 blocks. &#10;&#10;There are 123 individual cubes, labelled 123 hundredths. ">
            <a:extLst>
              <a:ext uri="{FF2B5EF4-FFF2-40B4-BE49-F238E27FC236}">
                <a16:creationId xmlns:a16="http://schemas.microsoft.com/office/drawing/2014/main" id="{3220FFC6-639C-7596-79E0-64FC430F1B21}"/>
              </a:ext>
            </a:extLst>
          </p:cNvPr>
          <p:cNvGrpSpPr/>
          <p:nvPr/>
        </p:nvGrpSpPr>
        <p:grpSpPr>
          <a:xfrm>
            <a:off x="360000" y="2631866"/>
            <a:ext cx="3060898" cy="3206595"/>
            <a:chOff x="272215" y="2394724"/>
            <a:chExt cx="3749819" cy="3928308"/>
          </a:xfrm>
        </p:grpSpPr>
        <p:pic>
          <p:nvPicPr>
            <p:cNvPr id="5" name="Picture 4">
              <a:extLst>
                <a:ext uri="{FF2B5EF4-FFF2-40B4-BE49-F238E27FC236}">
                  <a16:creationId xmlns:a16="http://schemas.microsoft.com/office/drawing/2014/main" id="{2718027B-3ECB-336F-75AE-B3DF2F282BF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2215" y="2394724"/>
              <a:ext cx="3038881" cy="3928308"/>
            </a:xfrm>
            <a:prstGeom prst="rect">
              <a:avLst/>
            </a:prstGeom>
          </p:spPr>
        </p:pic>
        <p:sp>
          <p:nvSpPr>
            <p:cNvPr id="7" name="TextBox 6">
              <a:extLst>
                <a:ext uri="{FF2B5EF4-FFF2-40B4-BE49-F238E27FC236}">
                  <a16:creationId xmlns:a16="http://schemas.microsoft.com/office/drawing/2014/main" id="{42476EC3-7CD7-1B43-AAA5-48390FB80DB9}"/>
                </a:ext>
              </a:extLst>
            </p:cNvPr>
            <p:cNvSpPr txBox="1"/>
            <p:nvPr/>
          </p:nvSpPr>
          <p:spPr>
            <a:xfrm>
              <a:off x="1767999" y="5795796"/>
              <a:ext cx="2254035" cy="479234"/>
            </a:xfrm>
            <a:prstGeom prst="rect">
              <a:avLst/>
            </a:prstGeom>
            <a:noFill/>
          </p:spPr>
          <p:txBody>
            <a:bodyPr wrap="square" lIns="0" tIns="0" rIns="0" bIns="0" rtlCol="0">
              <a:noAutofit/>
            </a:bodyPr>
            <a:lstStyle/>
            <a:p>
              <a:pPr algn="l"/>
              <a:r>
                <a:rPr lang="en-AU" sz="1800" dirty="0"/>
                <a:t>123 hundredths</a:t>
              </a:r>
            </a:p>
          </p:txBody>
        </p:sp>
      </p:grpSp>
      <p:sp>
        <p:nvSpPr>
          <p:cNvPr id="17" name="Speech Bubble: Oval 16" descr="A speech bubble prompting participants to consider, ''How is this conversion related to the conversion of decimals to percentages?&quot;">
            <a:extLst>
              <a:ext uri="{FF2B5EF4-FFF2-40B4-BE49-F238E27FC236}">
                <a16:creationId xmlns:a16="http://schemas.microsoft.com/office/drawing/2014/main" id="{2A585A4C-7DA0-46E1-3BCB-8A23CBFE127E}"/>
              </a:ext>
            </a:extLst>
          </p:cNvPr>
          <p:cNvSpPr/>
          <p:nvPr/>
        </p:nvSpPr>
        <p:spPr>
          <a:xfrm>
            <a:off x="3116087" y="1786973"/>
            <a:ext cx="3508049" cy="1145590"/>
          </a:xfrm>
          <a:prstGeom prst="wedgeEllipseCallout">
            <a:avLst>
              <a:gd name="adj1" fmla="val -55741"/>
              <a:gd name="adj2" fmla="val -2676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88900"/>
            <a:r>
              <a:rPr lang="en-AU" sz="1800" dirty="0"/>
              <a:t>How do we know that the result is greater than 1?</a:t>
            </a:r>
          </a:p>
        </p:txBody>
      </p:sp>
      <p:sp>
        <p:nvSpPr>
          <p:cNvPr id="15" name="Arrow: Right 14">
            <a:extLst>
              <a:ext uri="{FF2B5EF4-FFF2-40B4-BE49-F238E27FC236}">
                <a16:creationId xmlns:a16="http://schemas.microsoft.com/office/drawing/2014/main" id="{1132826C-7847-19C5-14CB-9A45C55078BF}"/>
              </a:ext>
              <a:ext uri="{C183D7F6-B498-43B3-948B-1728B52AA6E4}">
                <adec:decorative xmlns:adec="http://schemas.microsoft.com/office/drawing/2017/decorative" val="1"/>
              </a:ext>
            </a:extLst>
          </p:cNvPr>
          <p:cNvSpPr/>
          <p:nvPr/>
        </p:nvSpPr>
        <p:spPr>
          <a:xfrm>
            <a:off x="2825257" y="4082229"/>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0" name="Group 9" descr="An image from polypad with base 10 blocks. &#10;&#10;There are 12 lines of ten, labelled 12 tenths. &#10;&#10;There are 3 individual cubes, labelled 3 hundredths. ">
            <a:extLst>
              <a:ext uri="{FF2B5EF4-FFF2-40B4-BE49-F238E27FC236}">
                <a16:creationId xmlns:a16="http://schemas.microsoft.com/office/drawing/2014/main" id="{092ECCFD-04D7-58C9-A7F1-D7A34A5F9E52}"/>
              </a:ext>
            </a:extLst>
          </p:cNvPr>
          <p:cNvGrpSpPr/>
          <p:nvPr/>
        </p:nvGrpSpPr>
        <p:grpSpPr>
          <a:xfrm>
            <a:off x="3904295" y="2640564"/>
            <a:ext cx="4007670" cy="3062709"/>
            <a:chOff x="4016697" y="2484941"/>
            <a:chExt cx="4669598" cy="3568562"/>
          </a:xfrm>
        </p:grpSpPr>
        <p:pic>
          <p:nvPicPr>
            <p:cNvPr id="14" name="Picture 13">
              <a:extLst>
                <a:ext uri="{FF2B5EF4-FFF2-40B4-BE49-F238E27FC236}">
                  <a16:creationId xmlns:a16="http://schemas.microsoft.com/office/drawing/2014/main" id="{5D1007A5-BF50-B99A-8794-FAEA11CD94A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16697" y="2484941"/>
              <a:ext cx="4158605" cy="3277653"/>
            </a:xfrm>
            <a:prstGeom prst="rect">
              <a:avLst/>
            </a:prstGeom>
          </p:spPr>
        </p:pic>
        <p:sp>
          <p:nvSpPr>
            <p:cNvPr id="16" name="TextBox 15">
              <a:extLst>
                <a:ext uri="{FF2B5EF4-FFF2-40B4-BE49-F238E27FC236}">
                  <a16:creationId xmlns:a16="http://schemas.microsoft.com/office/drawing/2014/main" id="{5B7366A8-C800-68AE-296D-EEA8A407E0CC}"/>
                </a:ext>
              </a:extLst>
            </p:cNvPr>
            <p:cNvSpPr txBox="1"/>
            <p:nvPr/>
          </p:nvSpPr>
          <p:spPr>
            <a:xfrm>
              <a:off x="5345103" y="5709565"/>
              <a:ext cx="1501793" cy="343938"/>
            </a:xfrm>
            <a:prstGeom prst="rect">
              <a:avLst/>
            </a:prstGeom>
            <a:noFill/>
          </p:spPr>
          <p:txBody>
            <a:bodyPr wrap="square" lIns="0" tIns="0" rIns="0" bIns="0" rtlCol="0">
              <a:noAutofit/>
            </a:bodyPr>
            <a:lstStyle/>
            <a:p>
              <a:pPr algn="l"/>
              <a:r>
                <a:rPr lang="en-AU" sz="1800" dirty="0"/>
                <a:t>12 tenths</a:t>
              </a:r>
            </a:p>
          </p:txBody>
        </p:sp>
        <p:sp>
          <p:nvSpPr>
            <p:cNvPr id="21" name="TextBox 20">
              <a:extLst>
                <a:ext uri="{FF2B5EF4-FFF2-40B4-BE49-F238E27FC236}">
                  <a16:creationId xmlns:a16="http://schemas.microsoft.com/office/drawing/2014/main" id="{4DBE859E-9750-7071-C0E2-6AE1FF1D90E2}"/>
                </a:ext>
              </a:extLst>
            </p:cNvPr>
            <p:cNvSpPr txBox="1"/>
            <p:nvPr/>
          </p:nvSpPr>
          <p:spPr>
            <a:xfrm>
              <a:off x="6917978" y="5709565"/>
              <a:ext cx="1768317" cy="343938"/>
            </a:xfrm>
            <a:prstGeom prst="rect">
              <a:avLst/>
            </a:prstGeom>
            <a:noFill/>
          </p:spPr>
          <p:txBody>
            <a:bodyPr wrap="square" lIns="0" tIns="0" rIns="0" bIns="0" rtlCol="0">
              <a:noAutofit/>
            </a:bodyPr>
            <a:lstStyle/>
            <a:p>
              <a:pPr algn="l"/>
              <a:r>
                <a:rPr lang="en-AU" sz="1800" dirty="0"/>
                <a:t>3 hundredths</a:t>
              </a:r>
            </a:p>
          </p:txBody>
        </p:sp>
      </p:grpSp>
      <p:sp>
        <p:nvSpPr>
          <p:cNvPr id="22" name="Arrow: Right 21">
            <a:extLst>
              <a:ext uri="{FF2B5EF4-FFF2-40B4-BE49-F238E27FC236}">
                <a16:creationId xmlns:a16="http://schemas.microsoft.com/office/drawing/2014/main" id="{B850389B-9C06-CD78-2BC8-4A19518195D0}"/>
              </a:ext>
              <a:ext uri="{C183D7F6-B498-43B3-948B-1728B52AA6E4}">
                <adec:decorative xmlns:adec="http://schemas.microsoft.com/office/drawing/2017/decorative" val="1"/>
              </a:ext>
            </a:extLst>
          </p:cNvPr>
          <p:cNvSpPr/>
          <p:nvPr/>
        </p:nvSpPr>
        <p:spPr>
          <a:xfrm>
            <a:off x="7558831" y="4163212"/>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3" name="Picture 22" descr="An image from polypad with base 10 blocks. &#10;&#10;There is 1 square, made by 10 cubes by 10 cubes totalling to 100 cubes. &#10;&#10;There are 2 lines of ten. &#10;&#10;There are 3 individual cubes. ">
            <a:extLst>
              <a:ext uri="{FF2B5EF4-FFF2-40B4-BE49-F238E27FC236}">
                <a16:creationId xmlns:a16="http://schemas.microsoft.com/office/drawing/2014/main" id="{75F5FE2F-0894-F350-2F53-90F26E4ADD73}"/>
              </a:ext>
            </a:extLst>
          </p:cNvPr>
          <p:cNvPicPr>
            <a:picLocks noChangeAspect="1"/>
          </p:cNvPicPr>
          <p:nvPr/>
        </p:nvPicPr>
        <p:blipFill>
          <a:blip r:embed="rId6"/>
          <a:stretch>
            <a:fillRect/>
          </a:stretch>
        </p:blipFill>
        <p:spPr>
          <a:xfrm>
            <a:off x="8704275" y="3018614"/>
            <a:ext cx="2886075" cy="2257425"/>
          </a:xfrm>
          <a:prstGeom prst="rect">
            <a:avLst/>
          </a:prstGeom>
        </p:spPr>
      </p:pic>
      <p:sp>
        <p:nvSpPr>
          <p:cNvPr id="18" name="Speech Bubble: Oval 17" descr="A speech bubble prompting participants to consider, ''How is this conversion related to the conversion of decimals to percentages?&quot;">
            <a:extLst>
              <a:ext uri="{FF2B5EF4-FFF2-40B4-BE49-F238E27FC236}">
                <a16:creationId xmlns:a16="http://schemas.microsoft.com/office/drawing/2014/main" id="{34A5B7A0-23E1-FF6E-63B9-D1EEB16C6D3E}"/>
              </a:ext>
            </a:extLst>
          </p:cNvPr>
          <p:cNvSpPr/>
          <p:nvPr/>
        </p:nvSpPr>
        <p:spPr>
          <a:xfrm>
            <a:off x="8990236" y="1387002"/>
            <a:ext cx="2766500" cy="1472023"/>
          </a:xfrm>
          <a:prstGeom prst="wedgeEllipseCallout">
            <a:avLst>
              <a:gd name="adj1" fmla="val 67"/>
              <a:gd name="adj2" fmla="val 8748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82563"/>
            <a:r>
              <a:rPr lang="en-AU" sz="1800" dirty="0"/>
              <a:t>How does the representation relate to the final answer?</a:t>
            </a:r>
          </a:p>
        </p:txBody>
      </p:sp>
      <mc:AlternateContent xmlns:mc="http://schemas.openxmlformats.org/markup-compatibility/2006" xmlns:a14="http://schemas.microsoft.com/office/drawing/2010/main">
        <mc:Choice Requires="a14">
          <p:sp>
            <p:nvSpPr>
              <p:cNvPr id="24" name="Content Placeholder 11">
                <a:extLst>
                  <a:ext uri="{FF2B5EF4-FFF2-40B4-BE49-F238E27FC236}">
                    <a16:creationId xmlns:a16="http://schemas.microsoft.com/office/drawing/2014/main" id="{05F46202-686A-7806-4F88-7E608676078A}"/>
                  </a:ext>
                </a:extLst>
              </p:cNvPr>
              <p:cNvSpPr txBox="1">
                <a:spLocks/>
              </p:cNvSpPr>
              <p:nvPr/>
            </p:nvSpPr>
            <p:spPr>
              <a:xfrm>
                <a:off x="9244023" y="5896497"/>
                <a:ext cx="1833140" cy="41629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123</m:t>
                      </m:r>
                      <m:r>
                        <m:rPr>
                          <m:nor/>
                        </m:rPr>
                        <a:rPr lang="en-AU" sz="1800" b="0" i="0" smtClean="0"/>
                        <m:t>%</m:t>
                      </m:r>
                      <m:r>
                        <a:rPr lang="en-AU" sz="1800" b="0" i="1" dirty="0" smtClean="0">
                          <a:latin typeface="Cambria Math" panose="02040503050406030204" pitchFamily="18" charset="0"/>
                        </a:rPr>
                        <m:t>=</m:t>
                      </m:r>
                      <m:r>
                        <a:rPr lang="en-AU" sz="1800" i="1" smtClean="0">
                          <a:latin typeface="Cambria Math" panose="02040503050406030204" pitchFamily="18" charset="0"/>
                        </a:rPr>
                        <m:t>1</m:t>
                      </m:r>
                      <m:r>
                        <a:rPr lang="en-AU" sz="1800" b="0" i="1" smtClean="0">
                          <a:latin typeface="Cambria Math" panose="02040503050406030204" pitchFamily="18" charset="0"/>
                        </a:rPr>
                        <m:t>.23</m:t>
                      </m:r>
                    </m:oMath>
                  </m:oMathPara>
                </a14:m>
                <a:endParaRPr lang="en-AU" sz="1800" dirty="0"/>
              </a:p>
            </p:txBody>
          </p:sp>
        </mc:Choice>
        <mc:Fallback xmlns="">
          <p:sp>
            <p:nvSpPr>
              <p:cNvPr id="24" name="Content Placeholder 11">
                <a:extLst>
                  <a:ext uri="{FF2B5EF4-FFF2-40B4-BE49-F238E27FC236}">
                    <a16:creationId xmlns:a16="http://schemas.microsoft.com/office/drawing/2014/main" id="{05F46202-686A-7806-4F88-7E608676078A}"/>
                  </a:ext>
                </a:extLst>
              </p:cNvPr>
              <p:cNvSpPr txBox="1">
                <a:spLocks noRot="1" noChangeAspect="1" noMove="1" noResize="1" noEditPoints="1" noAdjustHandles="1" noChangeArrowheads="1" noChangeShapeType="1" noTextEdit="1"/>
              </p:cNvSpPr>
              <p:nvPr/>
            </p:nvSpPr>
            <p:spPr>
              <a:xfrm>
                <a:off x="9244023" y="5896497"/>
                <a:ext cx="1833140" cy="416290"/>
              </a:xfrm>
              <a:prstGeom prst="rect">
                <a:avLst/>
              </a:prstGeom>
              <a:blipFill>
                <a:blip r:embed="rId7"/>
                <a:stretch>
                  <a:fillRect/>
                </a:stretch>
              </a:blipFill>
            </p:spPr>
            <p:txBody>
              <a:bodyPr/>
              <a:lstStyle/>
              <a:p>
                <a:r>
                  <a:rPr lang="en-AU">
                    <a:noFill/>
                  </a:rPr>
                  <a:t> </a:t>
                </a:r>
              </a:p>
            </p:txBody>
          </p:sp>
        </mc:Fallback>
      </mc:AlternateContent>
      <p:sp>
        <p:nvSpPr>
          <p:cNvPr id="20" name="Slide Number Placeholder 19">
            <a:extLst>
              <a:ext uri="{FF2B5EF4-FFF2-40B4-BE49-F238E27FC236}">
                <a16:creationId xmlns:a16="http://schemas.microsoft.com/office/drawing/2014/main" id="{4390403F-6F66-7146-EF92-579D65EC0EB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3700618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D399FB-AE9F-053C-8BD4-22DE5896196D}"/>
              </a:ext>
            </a:extLst>
          </p:cNvPr>
          <p:cNvSpPr>
            <a:spLocks noGrp="1"/>
          </p:cNvSpPr>
          <p:nvPr>
            <p:ph type="title"/>
          </p:nvPr>
        </p:nvSpPr>
        <p:spPr/>
        <p:txBody>
          <a:bodyPr/>
          <a:lstStyle/>
          <a:p>
            <a:r>
              <a:rPr lang="en-AU" dirty="0"/>
              <a:t>Your turn 4a</a:t>
            </a:r>
          </a:p>
        </p:txBody>
      </p:sp>
      <p:sp>
        <p:nvSpPr>
          <p:cNvPr id="10" name="Text Placeholder 9">
            <a:extLst>
              <a:ext uri="{FF2B5EF4-FFF2-40B4-BE49-F238E27FC236}">
                <a16:creationId xmlns:a16="http://schemas.microsoft.com/office/drawing/2014/main" id="{B007FCF4-038A-BAB8-7D67-B91D2B9E3E27}"/>
              </a:ext>
            </a:extLst>
          </p:cNvPr>
          <p:cNvSpPr>
            <a:spLocks noGrp="1"/>
          </p:cNvSpPr>
          <p:nvPr>
            <p:ph type="body" sz="quarter" idx="18"/>
          </p:nvPr>
        </p:nvSpPr>
        <p:spPr>
          <a:xfrm>
            <a:off x="360001" y="905601"/>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11" name="Content Placeholder 11">
                <a:extLst>
                  <a:ext uri="{FF2B5EF4-FFF2-40B4-BE49-F238E27FC236}">
                    <a16:creationId xmlns:a16="http://schemas.microsoft.com/office/drawing/2014/main" id="{76155649-08B4-2C3C-A718-520A506475C3}"/>
                  </a:ext>
                </a:extLst>
              </p:cNvPr>
              <p:cNvSpPr>
                <a:spLocks noGrp="1"/>
              </p:cNvSpPr>
              <p:nvPr>
                <p:ph idx="1"/>
              </p:nvPr>
            </p:nvSpPr>
            <p:spPr>
              <a:xfrm>
                <a:off x="360000" y="1536336"/>
                <a:ext cx="4522243" cy="755807"/>
              </a:xfrm>
            </p:spPr>
            <p:txBody>
              <a:bodyPr/>
              <a:lstStyle/>
              <a:p>
                <a:r>
                  <a:rPr lang="en-AU" b="0" dirty="0"/>
                  <a:t>Represent </a:t>
                </a:r>
                <a14:m>
                  <m:oMath xmlns:m="http://schemas.openxmlformats.org/officeDocument/2006/math">
                    <m:r>
                      <a:rPr lang="en-AU" b="0" i="1" smtClean="0">
                        <a:latin typeface="Cambria Math" panose="02040503050406030204" pitchFamily="18" charset="0"/>
                      </a:rPr>
                      <m:t>363%</m:t>
                    </m:r>
                  </m:oMath>
                </a14:m>
                <a:r>
                  <a:rPr lang="en-AU" dirty="0"/>
                  <a:t> as a decimal.</a:t>
                </a:r>
              </a:p>
              <a:p>
                <a:pPr marL="457200" indent="-457200">
                  <a:buAutoNum type="arabicPeriod"/>
                </a:pPr>
                <a:endParaRPr lang="en-AU" dirty="0"/>
              </a:p>
              <a:p>
                <a:pPr marL="457200" indent="-457200">
                  <a:buAutoNum type="arabicPeriod"/>
                </a:pPr>
                <a:endParaRPr lang="en-AU" dirty="0"/>
              </a:p>
            </p:txBody>
          </p:sp>
        </mc:Choice>
        <mc:Fallback xmlns="">
          <p:sp>
            <p:nvSpPr>
              <p:cNvPr id="11" name="Content Placeholder 11">
                <a:extLst>
                  <a:ext uri="{FF2B5EF4-FFF2-40B4-BE49-F238E27FC236}">
                    <a16:creationId xmlns:a16="http://schemas.microsoft.com/office/drawing/2014/main" id="{76155649-08B4-2C3C-A718-520A506475C3}"/>
                  </a:ext>
                </a:extLst>
              </p:cNvPr>
              <p:cNvSpPr>
                <a:spLocks noGrp="1" noRot="1" noChangeAspect="1" noMove="1" noResize="1" noEditPoints="1" noAdjustHandles="1" noChangeArrowheads="1" noChangeShapeType="1" noTextEdit="1"/>
              </p:cNvSpPr>
              <p:nvPr>
                <p:ph idx="1"/>
              </p:nvPr>
            </p:nvSpPr>
            <p:spPr>
              <a:xfrm>
                <a:off x="360000" y="1536336"/>
                <a:ext cx="4522243" cy="755807"/>
              </a:xfrm>
              <a:blipFill>
                <a:blip r:embed="rId3"/>
                <a:stretch>
                  <a:fillRect l="-3369" t="-11290"/>
                </a:stretch>
              </a:blipFill>
            </p:spPr>
            <p:txBody>
              <a:bodyPr/>
              <a:lstStyle/>
              <a:p>
                <a:r>
                  <a:rPr lang="en-AU">
                    <a:noFill/>
                  </a:rPr>
                  <a:t> </a:t>
                </a:r>
              </a:p>
            </p:txBody>
          </p:sp>
        </mc:Fallback>
      </mc:AlternateContent>
    </p:spTree>
    <p:extLst>
      <p:ext uri="{BB962C8B-B14F-4D97-AF65-F5344CB8AC3E}">
        <p14:creationId xmlns:p14="http://schemas.microsoft.com/office/powerpoint/2010/main" val="628200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74F11AD-C951-4619-D22D-E1F990FDCB20}"/>
              </a:ext>
            </a:extLst>
          </p:cNvPr>
          <p:cNvSpPr>
            <a:spLocks noGrp="1"/>
          </p:cNvSpPr>
          <p:nvPr>
            <p:ph type="title"/>
          </p:nvPr>
        </p:nvSpPr>
        <p:spPr/>
        <p:txBody>
          <a:bodyPr/>
          <a:lstStyle/>
          <a:p>
            <a:r>
              <a:rPr lang="en-AU" dirty="0"/>
              <a:t>Solutions 4a</a:t>
            </a:r>
          </a:p>
        </p:txBody>
      </p:sp>
      <p:sp>
        <p:nvSpPr>
          <p:cNvPr id="13" name="Text Placeholder 12">
            <a:extLst>
              <a:ext uri="{FF2B5EF4-FFF2-40B4-BE49-F238E27FC236}">
                <a16:creationId xmlns:a16="http://schemas.microsoft.com/office/drawing/2014/main" id="{D68499A1-C70D-7F5C-24AF-936491927AAB}"/>
              </a:ext>
            </a:extLst>
          </p:cNvPr>
          <p:cNvSpPr>
            <a:spLocks noGrp="1"/>
          </p:cNvSpPr>
          <p:nvPr>
            <p:ph type="body" sz="quarter" idx="18"/>
          </p:nvPr>
        </p:nvSpPr>
        <p:spPr>
          <a:xfrm>
            <a:off x="360000" y="902519"/>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19" name="Content Placeholder 11">
                <a:extLst>
                  <a:ext uri="{FF2B5EF4-FFF2-40B4-BE49-F238E27FC236}">
                    <a16:creationId xmlns:a16="http://schemas.microsoft.com/office/drawing/2014/main" id="{807D32B8-3616-80D3-DB3F-6B8D99E12BA7}"/>
                  </a:ext>
                </a:extLst>
              </p:cNvPr>
              <p:cNvSpPr>
                <a:spLocks noGrp="1"/>
              </p:cNvSpPr>
              <p:nvPr>
                <p:ph idx="1"/>
              </p:nvPr>
            </p:nvSpPr>
            <p:spPr>
              <a:xfrm>
                <a:off x="455404" y="1546908"/>
                <a:ext cx="2541244" cy="416290"/>
              </a:xfrm>
            </p:spPr>
            <p:txBody>
              <a:bodyPr/>
              <a:lstStyle/>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363%</m:t>
                      </m:r>
                    </m:oMath>
                  </m:oMathPara>
                </a14:m>
                <a:endParaRPr lang="en-AU" sz="1800" dirty="0"/>
              </a:p>
              <a:p>
                <a:pPr marL="457200" indent="-457200">
                  <a:buAutoNum type="arabicPeriod"/>
                </a:pPr>
                <a:endParaRPr lang="en-AU" sz="1800" dirty="0"/>
              </a:p>
            </p:txBody>
          </p:sp>
        </mc:Choice>
        <mc:Fallback xmlns="">
          <p:sp>
            <p:nvSpPr>
              <p:cNvPr id="19" name="Content Placeholder 11">
                <a:extLst>
                  <a:ext uri="{FF2B5EF4-FFF2-40B4-BE49-F238E27FC236}">
                    <a16:creationId xmlns:a16="http://schemas.microsoft.com/office/drawing/2014/main" id="{807D32B8-3616-80D3-DB3F-6B8D99E12BA7}"/>
                  </a:ext>
                </a:extLst>
              </p:cNvPr>
              <p:cNvSpPr>
                <a:spLocks noGrp="1" noRot="1" noChangeAspect="1" noMove="1" noResize="1" noEditPoints="1" noAdjustHandles="1" noChangeArrowheads="1" noChangeShapeType="1" noTextEdit="1"/>
              </p:cNvSpPr>
              <p:nvPr>
                <p:ph idx="1"/>
              </p:nvPr>
            </p:nvSpPr>
            <p:spPr>
              <a:xfrm>
                <a:off x="455404" y="1546908"/>
                <a:ext cx="2541244" cy="416290"/>
              </a:xfrm>
              <a:blipFill>
                <a:blip r:embed="rId3"/>
                <a:stretch>
                  <a:fillRect/>
                </a:stretch>
              </a:blipFill>
            </p:spPr>
            <p:txBody>
              <a:bodyPr/>
              <a:lstStyle/>
              <a:p>
                <a:r>
                  <a:rPr lang="en-AU">
                    <a:noFill/>
                  </a:rPr>
                  <a:t> </a:t>
                </a:r>
              </a:p>
            </p:txBody>
          </p:sp>
        </mc:Fallback>
      </mc:AlternateContent>
      <p:grpSp>
        <p:nvGrpSpPr>
          <p:cNvPr id="35" name="Group 34" descr="An image from polypad with base 10 blocks. &#10;&#10;There are 363 individual cubes, labelled 363 hundredths. ">
            <a:extLst>
              <a:ext uri="{FF2B5EF4-FFF2-40B4-BE49-F238E27FC236}">
                <a16:creationId xmlns:a16="http://schemas.microsoft.com/office/drawing/2014/main" id="{C95FAE1A-D1CD-3C06-D09A-2BED9A33EA71}"/>
              </a:ext>
            </a:extLst>
          </p:cNvPr>
          <p:cNvGrpSpPr/>
          <p:nvPr/>
        </p:nvGrpSpPr>
        <p:grpSpPr>
          <a:xfrm>
            <a:off x="455404" y="1963198"/>
            <a:ext cx="1944912" cy="3758419"/>
            <a:chOff x="297331" y="2197062"/>
            <a:chExt cx="2225655" cy="4300938"/>
          </a:xfrm>
        </p:grpSpPr>
        <p:pic>
          <p:nvPicPr>
            <p:cNvPr id="22" name="Picture 21">
              <a:extLst>
                <a:ext uri="{FF2B5EF4-FFF2-40B4-BE49-F238E27FC236}">
                  <a16:creationId xmlns:a16="http://schemas.microsoft.com/office/drawing/2014/main" id="{5F1557DC-C6BB-0FFB-E0CA-2F1EAAEAD8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97331" y="2197062"/>
              <a:ext cx="2158227" cy="4021118"/>
            </a:xfrm>
            <a:prstGeom prst="rect">
              <a:avLst/>
            </a:prstGeom>
          </p:spPr>
        </p:pic>
        <p:sp>
          <p:nvSpPr>
            <p:cNvPr id="29" name="TextBox 28">
              <a:extLst>
                <a:ext uri="{FF2B5EF4-FFF2-40B4-BE49-F238E27FC236}">
                  <a16:creationId xmlns:a16="http://schemas.microsoft.com/office/drawing/2014/main" id="{E1132BB6-9AD9-742E-3D94-0741E8D5E939}"/>
                </a:ext>
              </a:extLst>
            </p:cNvPr>
            <p:cNvSpPr txBox="1"/>
            <p:nvPr/>
          </p:nvSpPr>
          <p:spPr>
            <a:xfrm>
              <a:off x="602746" y="6218180"/>
              <a:ext cx="1920240" cy="279820"/>
            </a:xfrm>
            <a:prstGeom prst="rect">
              <a:avLst/>
            </a:prstGeom>
            <a:noFill/>
          </p:spPr>
          <p:txBody>
            <a:bodyPr wrap="square" lIns="0" tIns="0" rIns="0" bIns="0" rtlCol="0">
              <a:noAutofit/>
            </a:bodyPr>
            <a:lstStyle/>
            <a:p>
              <a:pPr algn="l"/>
              <a:r>
                <a:rPr lang="en-AU" sz="1600" dirty="0"/>
                <a:t>363 hundredths</a:t>
              </a:r>
            </a:p>
          </p:txBody>
        </p:sp>
      </p:grpSp>
      <p:sp>
        <p:nvSpPr>
          <p:cNvPr id="38" name="Arrow: Right 37">
            <a:extLst>
              <a:ext uri="{FF2B5EF4-FFF2-40B4-BE49-F238E27FC236}">
                <a16:creationId xmlns:a16="http://schemas.microsoft.com/office/drawing/2014/main" id="{2CE2E5C4-FBE0-F817-DEC5-9CA489D7BCB7}"/>
              </a:ext>
              <a:ext uri="{C183D7F6-B498-43B3-948B-1728B52AA6E4}">
                <adec:decorative xmlns:adec="http://schemas.microsoft.com/office/drawing/2017/decorative" val="1"/>
              </a:ext>
            </a:extLst>
          </p:cNvPr>
          <p:cNvSpPr/>
          <p:nvPr/>
        </p:nvSpPr>
        <p:spPr>
          <a:xfrm>
            <a:off x="1875643" y="3680811"/>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6" name="Group 35" descr="An image from polypad with base 10 blocks. &#10;&#10;There are 36 lines of ten, labelled 36 tenths. &#10;&#10;There are 3 individual cubes, labelled 3 hundredths. ">
            <a:extLst>
              <a:ext uri="{FF2B5EF4-FFF2-40B4-BE49-F238E27FC236}">
                <a16:creationId xmlns:a16="http://schemas.microsoft.com/office/drawing/2014/main" id="{7A011612-CEAB-4E5B-B6A6-AE0DBC555DAB}"/>
              </a:ext>
            </a:extLst>
          </p:cNvPr>
          <p:cNvGrpSpPr/>
          <p:nvPr/>
        </p:nvGrpSpPr>
        <p:grpSpPr>
          <a:xfrm>
            <a:off x="3064075" y="1959647"/>
            <a:ext cx="4153553" cy="3761971"/>
            <a:chOff x="2906003" y="2192997"/>
            <a:chExt cx="4753109" cy="4305003"/>
          </a:xfrm>
        </p:grpSpPr>
        <p:pic>
          <p:nvPicPr>
            <p:cNvPr id="25" name="Picture 24">
              <a:extLst>
                <a:ext uri="{FF2B5EF4-FFF2-40B4-BE49-F238E27FC236}">
                  <a16:creationId xmlns:a16="http://schemas.microsoft.com/office/drawing/2014/main" id="{BA5CDEC9-674B-4887-6F0F-3676B592D8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06003" y="2192997"/>
              <a:ext cx="3706447" cy="4025184"/>
            </a:xfrm>
            <a:prstGeom prst="rect">
              <a:avLst/>
            </a:prstGeom>
          </p:spPr>
        </p:pic>
        <p:sp>
          <p:nvSpPr>
            <p:cNvPr id="30" name="TextBox 29">
              <a:extLst>
                <a:ext uri="{FF2B5EF4-FFF2-40B4-BE49-F238E27FC236}">
                  <a16:creationId xmlns:a16="http://schemas.microsoft.com/office/drawing/2014/main" id="{B282E7FE-00D5-A50F-8C1D-60C5CC4F0D2B}"/>
                </a:ext>
              </a:extLst>
            </p:cNvPr>
            <p:cNvSpPr txBox="1"/>
            <p:nvPr/>
          </p:nvSpPr>
          <p:spPr>
            <a:xfrm>
              <a:off x="4065815" y="6218180"/>
              <a:ext cx="1920240" cy="279820"/>
            </a:xfrm>
            <a:prstGeom prst="rect">
              <a:avLst/>
            </a:prstGeom>
            <a:noFill/>
          </p:spPr>
          <p:txBody>
            <a:bodyPr wrap="square" lIns="0" tIns="0" rIns="0" bIns="0" rtlCol="0">
              <a:noAutofit/>
            </a:bodyPr>
            <a:lstStyle/>
            <a:p>
              <a:pPr algn="l"/>
              <a:r>
                <a:rPr lang="en-AU" sz="1600" dirty="0"/>
                <a:t>36 tenths</a:t>
              </a:r>
            </a:p>
          </p:txBody>
        </p:sp>
        <p:sp>
          <p:nvSpPr>
            <p:cNvPr id="31" name="TextBox 30">
              <a:extLst>
                <a:ext uri="{FF2B5EF4-FFF2-40B4-BE49-F238E27FC236}">
                  <a16:creationId xmlns:a16="http://schemas.microsoft.com/office/drawing/2014/main" id="{8C8A49B7-072D-B2A9-8AA1-40B820382769}"/>
                </a:ext>
              </a:extLst>
            </p:cNvPr>
            <p:cNvSpPr txBox="1"/>
            <p:nvPr/>
          </p:nvSpPr>
          <p:spPr>
            <a:xfrm>
              <a:off x="5738872" y="6217314"/>
              <a:ext cx="1920240" cy="279820"/>
            </a:xfrm>
            <a:prstGeom prst="rect">
              <a:avLst/>
            </a:prstGeom>
            <a:noFill/>
          </p:spPr>
          <p:txBody>
            <a:bodyPr wrap="square" lIns="0" tIns="0" rIns="0" bIns="0" rtlCol="0">
              <a:noAutofit/>
            </a:bodyPr>
            <a:lstStyle/>
            <a:p>
              <a:pPr algn="l"/>
              <a:r>
                <a:rPr lang="en-AU" sz="1600" dirty="0"/>
                <a:t>3 hundredths</a:t>
              </a:r>
            </a:p>
          </p:txBody>
        </p:sp>
      </p:grpSp>
      <p:sp>
        <p:nvSpPr>
          <p:cNvPr id="39" name="Arrow: Right 38">
            <a:extLst>
              <a:ext uri="{FF2B5EF4-FFF2-40B4-BE49-F238E27FC236}">
                <a16:creationId xmlns:a16="http://schemas.microsoft.com/office/drawing/2014/main" id="{C804838A-4160-3293-F4F1-D688C5FA4169}"/>
              </a:ext>
              <a:ext uri="{C183D7F6-B498-43B3-948B-1728B52AA6E4}">
                <adec:decorative xmlns:adec="http://schemas.microsoft.com/office/drawing/2017/decorative" val="1"/>
              </a:ext>
            </a:extLst>
          </p:cNvPr>
          <p:cNvSpPr/>
          <p:nvPr/>
        </p:nvSpPr>
        <p:spPr>
          <a:xfrm>
            <a:off x="6302992" y="3680811"/>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7" name="Group 36" descr="An image from polypad with base 10 blocks. &#10;&#10;There are 3 squares, each made by 10 cubes by 10 cubes totalling to 100 cubes, labelled 3 ones. &#10;&#10;There are 6 lines of ten, labelled 6 tenths. &#10;&#10;There are 3 individual cubes, labelled 3 hundredths. ">
            <a:extLst>
              <a:ext uri="{FF2B5EF4-FFF2-40B4-BE49-F238E27FC236}">
                <a16:creationId xmlns:a16="http://schemas.microsoft.com/office/drawing/2014/main" id="{EB1E5874-51E7-7A9D-5E87-79E1F23057CB}"/>
              </a:ext>
            </a:extLst>
          </p:cNvPr>
          <p:cNvGrpSpPr/>
          <p:nvPr/>
        </p:nvGrpSpPr>
        <p:grpSpPr>
          <a:xfrm>
            <a:off x="7806027" y="1958505"/>
            <a:ext cx="4037973" cy="3762247"/>
            <a:chOff x="7647955" y="2191815"/>
            <a:chExt cx="4620845" cy="4305319"/>
          </a:xfrm>
        </p:grpSpPr>
        <p:pic>
          <p:nvPicPr>
            <p:cNvPr id="28" name="Picture 27">
              <a:extLst>
                <a:ext uri="{FF2B5EF4-FFF2-40B4-BE49-F238E27FC236}">
                  <a16:creationId xmlns:a16="http://schemas.microsoft.com/office/drawing/2014/main" id="{7F76A635-08AB-BE02-A09A-DE95641E3F8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647955" y="2191815"/>
              <a:ext cx="3498957" cy="4025499"/>
            </a:xfrm>
            <a:prstGeom prst="rect">
              <a:avLst/>
            </a:prstGeom>
          </p:spPr>
        </p:pic>
        <p:sp>
          <p:nvSpPr>
            <p:cNvPr id="32" name="TextBox 31">
              <a:extLst>
                <a:ext uri="{FF2B5EF4-FFF2-40B4-BE49-F238E27FC236}">
                  <a16:creationId xmlns:a16="http://schemas.microsoft.com/office/drawing/2014/main" id="{C919C67A-DF15-F588-6D61-F522888351D7}"/>
                </a:ext>
              </a:extLst>
            </p:cNvPr>
            <p:cNvSpPr txBox="1"/>
            <p:nvPr/>
          </p:nvSpPr>
          <p:spPr>
            <a:xfrm>
              <a:off x="7990861" y="6217314"/>
              <a:ext cx="931403" cy="279820"/>
            </a:xfrm>
            <a:prstGeom prst="rect">
              <a:avLst/>
            </a:prstGeom>
            <a:noFill/>
          </p:spPr>
          <p:txBody>
            <a:bodyPr wrap="square" lIns="0" tIns="0" rIns="0" bIns="0" rtlCol="0">
              <a:noAutofit/>
            </a:bodyPr>
            <a:lstStyle/>
            <a:p>
              <a:pPr algn="l"/>
              <a:r>
                <a:rPr lang="en-AU" sz="1600" dirty="0"/>
                <a:t>3 ones</a:t>
              </a:r>
            </a:p>
          </p:txBody>
        </p:sp>
        <p:sp>
          <p:nvSpPr>
            <p:cNvPr id="33" name="TextBox 32">
              <a:extLst>
                <a:ext uri="{FF2B5EF4-FFF2-40B4-BE49-F238E27FC236}">
                  <a16:creationId xmlns:a16="http://schemas.microsoft.com/office/drawing/2014/main" id="{C5A8AC1B-3121-08C4-84AF-6953E06C4743}"/>
                </a:ext>
              </a:extLst>
            </p:cNvPr>
            <p:cNvSpPr txBox="1"/>
            <p:nvPr/>
          </p:nvSpPr>
          <p:spPr>
            <a:xfrm>
              <a:off x="9308444" y="6217314"/>
              <a:ext cx="931403" cy="279820"/>
            </a:xfrm>
            <a:prstGeom prst="rect">
              <a:avLst/>
            </a:prstGeom>
            <a:noFill/>
          </p:spPr>
          <p:txBody>
            <a:bodyPr wrap="square" lIns="0" tIns="0" rIns="0" bIns="0" rtlCol="0">
              <a:noAutofit/>
            </a:bodyPr>
            <a:lstStyle/>
            <a:p>
              <a:pPr algn="l"/>
              <a:r>
                <a:rPr lang="en-AU" sz="1600" dirty="0"/>
                <a:t>6 tenths</a:t>
              </a:r>
            </a:p>
          </p:txBody>
        </p:sp>
        <p:sp>
          <p:nvSpPr>
            <p:cNvPr id="34" name="TextBox 33">
              <a:extLst>
                <a:ext uri="{FF2B5EF4-FFF2-40B4-BE49-F238E27FC236}">
                  <a16:creationId xmlns:a16="http://schemas.microsoft.com/office/drawing/2014/main" id="{668C64A8-E245-D2E0-62AF-A522A4ACE853}"/>
                </a:ext>
              </a:extLst>
            </p:cNvPr>
            <p:cNvSpPr txBox="1"/>
            <p:nvPr/>
          </p:nvSpPr>
          <p:spPr>
            <a:xfrm>
              <a:off x="10348560" y="6217314"/>
              <a:ext cx="1920240" cy="279820"/>
            </a:xfrm>
            <a:prstGeom prst="rect">
              <a:avLst/>
            </a:prstGeom>
            <a:noFill/>
          </p:spPr>
          <p:txBody>
            <a:bodyPr wrap="square" lIns="0" tIns="0" rIns="0" bIns="0" rtlCol="0">
              <a:noAutofit/>
            </a:bodyPr>
            <a:lstStyle/>
            <a:p>
              <a:pPr algn="l"/>
              <a:r>
                <a:rPr lang="en-AU" sz="1600" dirty="0"/>
                <a:t>3 hundredths</a:t>
              </a:r>
            </a:p>
          </p:txBody>
        </p:sp>
      </p:grpSp>
      <mc:AlternateContent xmlns:mc="http://schemas.openxmlformats.org/markup-compatibility/2006" xmlns:a14="http://schemas.microsoft.com/office/drawing/2010/main">
        <mc:Choice Requires="a14">
          <p:sp>
            <p:nvSpPr>
              <p:cNvPr id="15" name="Content Placeholder 11">
                <a:extLst>
                  <a:ext uri="{FF2B5EF4-FFF2-40B4-BE49-F238E27FC236}">
                    <a16:creationId xmlns:a16="http://schemas.microsoft.com/office/drawing/2014/main" id="{83677F6E-B594-4B9E-851E-700570EC79C3}"/>
                  </a:ext>
                </a:extLst>
              </p:cNvPr>
              <p:cNvSpPr txBox="1">
                <a:spLocks/>
              </p:cNvSpPr>
              <p:nvPr/>
            </p:nvSpPr>
            <p:spPr>
              <a:xfrm>
                <a:off x="8249617" y="5918655"/>
                <a:ext cx="2812179" cy="41629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3</m:t>
                      </m:r>
                      <m:r>
                        <a:rPr lang="en-AU" sz="1800" b="0" i="1" smtClean="0">
                          <a:latin typeface="Cambria Math" panose="02040503050406030204" pitchFamily="18" charset="0"/>
                        </a:rPr>
                        <m:t>6</m:t>
                      </m:r>
                      <m:r>
                        <a:rPr lang="en-AU" sz="1800" i="1" smtClean="0">
                          <a:latin typeface="Cambria Math" panose="02040503050406030204" pitchFamily="18" charset="0"/>
                        </a:rPr>
                        <m:t>3</m:t>
                      </m:r>
                      <m:r>
                        <m:rPr>
                          <m:nor/>
                        </m:rPr>
                        <a:rPr lang="en-AU" sz="1800" b="0" i="0" smtClean="0"/>
                        <m:t>%</m:t>
                      </m:r>
                      <m:r>
                        <a:rPr lang="en-AU" sz="1800" b="0" i="1" dirty="0" smtClean="0">
                          <a:latin typeface="Cambria Math" panose="02040503050406030204" pitchFamily="18" charset="0"/>
                        </a:rPr>
                        <m:t>=3</m:t>
                      </m:r>
                      <m:r>
                        <a:rPr lang="en-AU" sz="1800" b="0" i="1" smtClean="0">
                          <a:latin typeface="Cambria Math" panose="02040503050406030204" pitchFamily="18" charset="0"/>
                        </a:rPr>
                        <m:t>.63</m:t>
                      </m:r>
                    </m:oMath>
                  </m:oMathPara>
                </a14:m>
                <a:endParaRPr lang="en-AU" sz="1800" dirty="0"/>
              </a:p>
            </p:txBody>
          </p:sp>
        </mc:Choice>
        <mc:Fallback xmlns="">
          <p:sp>
            <p:nvSpPr>
              <p:cNvPr id="15" name="Content Placeholder 11">
                <a:extLst>
                  <a:ext uri="{FF2B5EF4-FFF2-40B4-BE49-F238E27FC236}">
                    <a16:creationId xmlns:a16="http://schemas.microsoft.com/office/drawing/2014/main" id="{83677F6E-B594-4B9E-851E-700570EC79C3}"/>
                  </a:ext>
                </a:extLst>
              </p:cNvPr>
              <p:cNvSpPr txBox="1">
                <a:spLocks noRot="1" noChangeAspect="1" noMove="1" noResize="1" noEditPoints="1" noAdjustHandles="1" noChangeArrowheads="1" noChangeShapeType="1" noTextEdit="1"/>
              </p:cNvSpPr>
              <p:nvPr/>
            </p:nvSpPr>
            <p:spPr>
              <a:xfrm>
                <a:off x="8249617" y="5918655"/>
                <a:ext cx="2812179" cy="416290"/>
              </a:xfrm>
              <a:prstGeom prst="rect">
                <a:avLst/>
              </a:prstGeom>
              <a:blipFill>
                <a:blip r:embed="rId7"/>
                <a:stretch>
                  <a:fillRect/>
                </a:stretch>
              </a:blipFill>
            </p:spPr>
            <p:txBody>
              <a:bodyPr/>
              <a:lstStyle/>
              <a:p>
                <a:r>
                  <a:rPr lang="en-AU">
                    <a:noFill/>
                  </a:rPr>
                  <a:t> </a:t>
                </a:r>
              </a:p>
            </p:txBody>
          </p:sp>
        </mc:Fallback>
      </mc:AlternateContent>
      <p:sp>
        <p:nvSpPr>
          <p:cNvPr id="40" name="Slide Number Placeholder 39">
            <a:extLst>
              <a:ext uri="{FF2B5EF4-FFF2-40B4-BE49-F238E27FC236}">
                <a16:creationId xmlns:a16="http://schemas.microsoft.com/office/drawing/2014/main" id="{B6B81748-68AF-5C1E-02BD-461B4911C54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35406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B4BA29-20C3-BF16-F717-8C74901A2C3B}"/>
              </a:ext>
            </a:extLst>
          </p:cNvPr>
          <p:cNvSpPr>
            <a:spLocks noGrp="1"/>
          </p:cNvSpPr>
          <p:nvPr>
            <p:ph type="title"/>
          </p:nvPr>
        </p:nvSpPr>
        <p:spPr/>
        <p:txBody>
          <a:bodyPr/>
          <a:lstStyle/>
          <a:p>
            <a:r>
              <a:rPr lang="en-AU" dirty="0"/>
              <a:t>Your turn 4b</a:t>
            </a:r>
          </a:p>
        </p:txBody>
      </p:sp>
      <p:sp>
        <p:nvSpPr>
          <p:cNvPr id="10" name="Text Placeholder 9">
            <a:extLst>
              <a:ext uri="{FF2B5EF4-FFF2-40B4-BE49-F238E27FC236}">
                <a16:creationId xmlns:a16="http://schemas.microsoft.com/office/drawing/2014/main" id="{A4B417D0-EB39-0F0E-2097-79D08CAD509C}"/>
              </a:ext>
            </a:extLst>
          </p:cNvPr>
          <p:cNvSpPr>
            <a:spLocks noGrp="1"/>
          </p:cNvSpPr>
          <p:nvPr>
            <p:ph type="body" sz="quarter" idx="18"/>
          </p:nvPr>
        </p:nvSpPr>
        <p:spPr>
          <a:xfrm>
            <a:off x="360000" y="905601"/>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11" name="Content Placeholder 11">
                <a:extLst>
                  <a:ext uri="{FF2B5EF4-FFF2-40B4-BE49-F238E27FC236}">
                    <a16:creationId xmlns:a16="http://schemas.microsoft.com/office/drawing/2014/main" id="{4C33E5CD-BD75-AFA7-BD2A-E7B2CDB215C3}"/>
                  </a:ext>
                </a:extLst>
              </p:cNvPr>
              <p:cNvSpPr>
                <a:spLocks noGrp="1"/>
              </p:cNvSpPr>
              <p:nvPr>
                <p:ph idx="1"/>
              </p:nvPr>
            </p:nvSpPr>
            <p:spPr>
              <a:xfrm>
                <a:off x="360000" y="1373386"/>
                <a:ext cx="3738471" cy="755807"/>
              </a:xfrm>
            </p:spPr>
            <p:txBody>
              <a:bodyPr/>
              <a:lstStyle/>
              <a:p>
                <a:r>
                  <a:rPr lang="en-AU" b="0" dirty="0"/>
                  <a:t>Represent </a:t>
                </a:r>
                <a14:m>
                  <m:oMath xmlns:m="http://schemas.openxmlformats.org/officeDocument/2006/math">
                    <m:r>
                      <a:rPr lang="en-AU" b="0" i="1" smtClean="0">
                        <a:latin typeface="Cambria Math" panose="02040503050406030204" pitchFamily="18" charset="0"/>
                      </a:rPr>
                      <m:t>9%</m:t>
                    </m:r>
                  </m:oMath>
                </a14:m>
                <a:r>
                  <a:rPr lang="en-AU" dirty="0"/>
                  <a:t> as a decimal</a:t>
                </a:r>
              </a:p>
              <a:p>
                <a:pPr marL="457200" indent="-457200">
                  <a:buAutoNum type="arabicPeriod"/>
                </a:pPr>
                <a:endParaRPr lang="en-AU" dirty="0"/>
              </a:p>
            </p:txBody>
          </p:sp>
        </mc:Choice>
        <mc:Fallback xmlns="">
          <p:sp>
            <p:nvSpPr>
              <p:cNvPr id="11" name="Content Placeholder 11">
                <a:extLst>
                  <a:ext uri="{FF2B5EF4-FFF2-40B4-BE49-F238E27FC236}">
                    <a16:creationId xmlns:a16="http://schemas.microsoft.com/office/drawing/2014/main" id="{4C33E5CD-BD75-AFA7-BD2A-E7B2CDB215C3}"/>
                  </a:ext>
                </a:extLst>
              </p:cNvPr>
              <p:cNvSpPr>
                <a:spLocks noGrp="1" noRot="1" noChangeAspect="1" noMove="1" noResize="1" noEditPoints="1" noAdjustHandles="1" noChangeArrowheads="1" noChangeShapeType="1" noTextEdit="1"/>
              </p:cNvSpPr>
              <p:nvPr>
                <p:ph idx="1"/>
              </p:nvPr>
            </p:nvSpPr>
            <p:spPr>
              <a:xfrm>
                <a:off x="360000" y="1373386"/>
                <a:ext cx="3738471" cy="755807"/>
              </a:xfrm>
              <a:blipFill>
                <a:blip r:embed="rId3"/>
                <a:stretch>
                  <a:fillRect l="-4078" t="-11290"/>
                </a:stretch>
              </a:blipFill>
            </p:spPr>
            <p:txBody>
              <a:bodyPr/>
              <a:lstStyle/>
              <a:p>
                <a:r>
                  <a:rPr lang="en-AU">
                    <a:noFill/>
                  </a:rPr>
                  <a:t> </a:t>
                </a:r>
              </a:p>
            </p:txBody>
          </p:sp>
        </mc:Fallback>
      </mc:AlternateContent>
    </p:spTree>
    <p:extLst>
      <p:ext uri="{BB962C8B-B14F-4D97-AF65-F5344CB8AC3E}">
        <p14:creationId xmlns:p14="http://schemas.microsoft.com/office/powerpoint/2010/main" val="67822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43CE853-7A7E-0DFC-B002-C1EC791A4296}"/>
              </a:ext>
            </a:extLst>
          </p:cNvPr>
          <p:cNvSpPr>
            <a:spLocks noGrp="1"/>
          </p:cNvSpPr>
          <p:nvPr>
            <p:ph type="title"/>
          </p:nvPr>
        </p:nvSpPr>
        <p:spPr/>
        <p:txBody>
          <a:bodyPr/>
          <a:lstStyle/>
          <a:p>
            <a:r>
              <a:rPr lang="en-AU" dirty="0"/>
              <a:t>Solutions 4b</a:t>
            </a:r>
          </a:p>
        </p:txBody>
      </p:sp>
      <p:sp>
        <p:nvSpPr>
          <p:cNvPr id="17" name="Text Placeholder 16">
            <a:extLst>
              <a:ext uri="{FF2B5EF4-FFF2-40B4-BE49-F238E27FC236}">
                <a16:creationId xmlns:a16="http://schemas.microsoft.com/office/drawing/2014/main" id="{DBE113D9-E9A2-D866-94B0-B1B84D95A005}"/>
              </a:ext>
            </a:extLst>
          </p:cNvPr>
          <p:cNvSpPr>
            <a:spLocks noGrp="1"/>
          </p:cNvSpPr>
          <p:nvPr>
            <p:ph type="body" sz="quarter" idx="18"/>
          </p:nvPr>
        </p:nvSpPr>
        <p:spPr>
          <a:xfrm>
            <a:off x="360000" y="864051"/>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18" name="Content Placeholder 11">
                <a:extLst>
                  <a:ext uri="{FF2B5EF4-FFF2-40B4-BE49-F238E27FC236}">
                    <a16:creationId xmlns:a16="http://schemas.microsoft.com/office/drawing/2014/main" id="{AAAB8D73-6B3D-CED3-AF91-163595C13817}"/>
                  </a:ext>
                </a:extLst>
              </p:cNvPr>
              <p:cNvSpPr>
                <a:spLocks noGrp="1"/>
              </p:cNvSpPr>
              <p:nvPr>
                <p:ph idx="1"/>
              </p:nvPr>
            </p:nvSpPr>
            <p:spPr>
              <a:xfrm>
                <a:off x="2087554" y="1719046"/>
                <a:ext cx="3737867" cy="310016"/>
              </a:xfrm>
            </p:spPr>
            <p:txBody>
              <a:body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9</m:t>
                      </m:r>
                      <m:r>
                        <a:rPr lang="en-AU" b="0" i="1" smtClean="0">
                          <a:latin typeface="Cambria Math" panose="02040503050406030204" pitchFamily="18" charset="0"/>
                        </a:rPr>
                        <m:t>%</m:t>
                      </m:r>
                    </m:oMath>
                  </m:oMathPara>
                </a14:m>
                <a:endParaRPr lang="en-AU" dirty="0"/>
              </a:p>
              <a:p>
                <a:pPr marL="457200" indent="-457200">
                  <a:buAutoNum type="arabicPeriod"/>
                </a:pPr>
                <a:endParaRPr lang="en-AU" dirty="0"/>
              </a:p>
            </p:txBody>
          </p:sp>
        </mc:Choice>
        <mc:Fallback xmlns="">
          <p:sp>
            <p:nvSpPr>
              <p:cNvPr id="18" name="Content Placeholder 11">
                <a:extLst>
                  <a:ext uri="{FF2B5EF4-FFF2-40B4-BE49-F238E27FC236}">
                    <a16:creationId xmlns:a16="http://schemas.microsoft.com/office/drawing/2014/main" id="{AAAB8D73-6B3D-CED3-AF91-163595C13817}"/>
                  </a:ext>
                </a:extLst>
              </p:cNvPr>
              <p:cNvSpPr>
                <a:spLocks noGrp="1" noRot="1" noChangeAspect="1" noMove="1" noResize="1" noEditPoints="1" noAdjustHandles="1" noChangeArrowheads="1" noChangeShapeType="1" noTextEdit="1"/>
              </p:cNvSpPr>
              <p:nvPr>
                <p:ph idx="1"/>
              </p:nvPr>
            </p:nvSpPr>
            <p:spPr>
              <a:xfrm>
                <a:off x="2087554" y="1719046"/>
                <a:ext cx="3737867" cy="310016"/>
              </a:xfrm>
              <a:blipFill>
                <a:blip r:embed="rId3"/>
                <a:stretch>
                  <a:fillRect/>
                </a:stretch>
              </a:blipFill>
            </p:spPr>
            <p:txBody>
              <a:bodyPr/>
              <a:lstStyle/>
              <a:p>
                <a:r>
                  <a:rPr lang="en-AU">
                    <a:noFill/>
                  </a:rPr>
                  <a:t> </a:t>
                </a:r>
              </a:p>
            </p:txBody>
          </p:sp>
        </mc:Fallback>
      </mc:AlternateContent>
      <p:grpSp>
        <p:nvGrpSpPr>
          <p:cNvPr id="19" name="Group 18" descr="An image from polypad with base 10 blocks. &#10;&#10;There are 9 individual cubes, labelled 9 hundredths. &#10;&#10;There are two empty spaces labelled as 0 ones and 0 tenths. ">
            <a:extLst>
              <a:ext uri="{FF2B5EF4-FFF2-40B4-BE49-F238E27FC236}">
                <a16:creationId xmlns:a16="http://schemas.microsoft.com/office/drawing/2014/main" id="{43B3FFA0-8116-8626-2410-59786A9DF6E5}"/>
              </a:ext>
            </a:extLst>
          </p:cNvPr>
          <p:cNvGrpSpPr/>
          <p:nvPr/>
        </p:nvGrpSpPr>
        <p:grpSpPr>
          <a:xfrm>
            <a:off x="1692302" y="2551682"/>
            <a:ext cx="4414098" cy="3442267"/>
            <a:chOff x="-35252" y="3145878"/>
            <a:chExt cx="4414098" cy="3442267"/>
          </a:xfrm>
        </p:grpSpPr>
        <p:pic>
          <p:nvPicPr>
            <p:cNvPr id="20" name="Picture 19" descr="An image from polypad with base 10 blocks. &#10;&#10;There are 9 individual cubes, labelled 9 hundredths. &#10;&#10;There are two empty spaces labelled as 0 ones and 0 tenths. ">
              <a:extLst>
                <a:ext uri="{FF2B5EF4-FFF2-40B4-BE49-F238E27FC236}">
                  <a16:creationId xmlns:a16="http://schemas.microsoft.com/office/drawing/2014/main" id="{A43B4B4E-D9BC-263C-AA40-06E4053FB49E}"/>
                </a:ext>
              </a:extLst>
            </p:cNvPr>
            <p:cNvPicPr>
              <a:picLocks noChangeAspect="1"/>
            </p:cNvPicPr>
            <p:nvPr/>
          </p:nvPicPr>
          <p:blipFill rotWithShape="1">
            <a:blip r:embed="rId4"/>
            <a:srcRect b="12431"/>
            <a:stretch/>
          </p:blipFill>
          <p:spPr>
            <a:xfrm>
              <a:off x="341871" y="3145878"/>
              <a:ext cx="3774124" cy="2935434"/>
            </a:xfrm>
            <a:prstGeom prst="rect">
              <a:avLst/>
            </a:prstGeom>
          </p:spPr>
        </p:pic>
        <p:sp>
          <p:nvSpPr>
            <p:cNvPr id="21" name="TextBox 20">
              <a:extLst>
                <a:ext uri="{FF2B5EF4-FFF2-40B4-BE49-F238E27FC236}">
                  <a16:creationId xmlns:a16="http://schemas.microsoft.com/office/drawing/2014/main" id="{361F3B71-0509-9C46-2EA5-8E56DBE9AEFD}"/>
                </a:ext>
              </a:extLst>
            </p:cNvPr>
            <p:cNvSpPr txBox="1"/>
            <p:nvPr/>
          </p:nvSpPr>
          <p:spPr>
            <a:xfrm>
              <a:off x="-35252" y="6081312"/>
              <a:ext cx="2060154" cy="506833"/>
            </a:xfrm>
            <a:prstGeom prst="rect">
              <a:avLst/>
            </a:prstGeom>
            <a:noFill/>
          </p:spPr>
          <p:txBody>
            <a:bodyPr wrap="square" lIns="0" tIns="0" rIns="0" bIns="0" rtlCol="0">
              <a:noAutofit/>
            </a:bodyPr>
            <a:lstStyle/>
            <a:p>
              <a:pPr algn="ctr"/>
              <a:r>
                <a:rPr lang="en-AU" sz="1600" dirty="0"/>
                <a:t>0 ones</a:t>
              </a:r>
            </a:p>
          </p:txBody>
        </p:sp>
        <p:sp>
          <p:nvSpPr>
            <p:cNvPr id="22" name="TextBox 21">
              <a:extLst>
                <a:ext uri="{FF2B5EF4-FFF2-40B4-BE49-F238E27FC236}">
                  <a16:creationId xmlns:a16="http://schemas.microsoft.com/office/drawing/2014/main" id="{39F68110-3FA7-40B1-E325-62CD4979F437}"/>
                </a:ext>
              </a:extLst>
            </p:cNvPr>
            <p:cNvSpPr txBox="1"/>
            <p:nvPr/>
          </p:nvSpPr>
          <p:spPr>
            <a:xfrm>
              <a:off x="1049471" y="6081312"/>
              <a:ext cx="2060154" cy="506833"/>
            </a:xfrm>
            <a:prstGeom prst="rect">
              <a:avLst/>
            </a:prstGeom>
            <a:noFill/>
          </p:spPr>
          <p:txBody>
            <a:bodyPr wrap="square" lIns="0" tIns="0" rIns="0" bIns="0" rtlCol="0">
              <a:noAutofit/>
            </a:bodyPr>
            <a:lstStyle/>
            <a:p>
              <a:pPr algn="ctr"/>
              <a:r>
                <a:rPr lang="en-AU" sz="1600" dirty="0"/>
                <a:t>0 tenths</a:t>
              </a:r>
            </a:p>
          </p:txBody>
        </p:sp>
        <p:sp>
          <p:nvSpPr>
            <p:cNvPr id="23" name="TextBox 22">
              <a:extLst>
                <a:ext uri="{FF2B5EF4-FFF2-40B4-BE49-F238E27FC236}">
                  <a16:creationId xmlns:a16="http://schemas.microsoft.com/office/drawing/2014/main" id="{F7288163-DBC1-DC7E-B802-17D3E7EC9E1B}"/>
                </a:ext>
              </a:extLst>
            </p:cNvPr>
            <p:cNvSpPr txBox="1"/>
            <p:nvPr/>
          </p:nvSpPr>
          <p:spPr>
            <a:xfrm>
              <a:off x="2318692" y="6081312"/>
              <a:ext cx="2060154" cy="506833"/>
            </a:xfrm>
            <a:prstGeom prst="rect">
              <a:avLst/>
            </a:prstGeom>
            <a:noFill/>
          </p:spPr>
          <p:txBody>
            <a:bodyPr wrap="square" lIns="0" tIns="0" rIns="0" bIns="0" rtlCol="0">
              <a:noAutofit/>
            </a:bodyPr>
            <a:lstStyle/>
            <a:p>
              <a:pPr algn="ctr"/>
              <a:r>
                <a:rPr lang="en-AU" sz="1600" dirty="0"/>
                <a:t>9 hundredths</a:t>
              </a:r>
            </a:p>
          </p:txBody>
        </p:sp>
      </p:grpSp>
      <p:sp>
        <p:nvSpPr>
          <p:cNvPr id="24" name="Arrow: Right 23">
            <a:extLst>
              <a:ext uri="{FF2B5EF4-FFF2-40B4-BE49-F238E27FC236}">
                <a16:creationId xmlns:a16="http://schemas.microsoft.com/office/drawing/2014/main" id="{121DA8A1-3397-E3A5-AD50-4BD47C08FDE2}"/>
              </a:ext>
              <a:ext uri="{C183D7F6-B498-43B3-948B-1728B52AA6E4}">
                <adec:decorative xmlns:adec="http://schemas.microsoft.com/office/drawing/2017/decorative" val="1"/>
              </a:ext>
            </a:extLst>
          </p:cNvPr>
          <p:cNvSpPr/>
          <p:nvPr/>
        </p:nvSpPr>
        <p:spPr>
          <a:xfrm>
            <a:off x="6588730" y="3652112"/>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5" name="Content Placeholder 11">
                <a:extLst>
                  <a:ext uri="{FF2B5EF4-FFF2-40B4-BE49-F238E27FC236}">
                    <a16:creationId xmlns:a16="http://schemas.microsoft.com/office/drawing/2014/main" id="{7EB74B33-15C5-211E-5EBE-59D0B91D348B}"/>
                  </a:ext>
                </a:extLst>
              </p:cNvPr>
              <p:cNvSpPr txBox="1">
                <a:spLocks/>
              </p:cNvSpPr>
              <p:nvPr/>
            </p:nvSpPr>
            <p:spPr>
              <a:xfrm>
                <a:off x="7627821" y="3811452"/>
                <a:ext cx="2812179" cy="41629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9</m:t>
                      </m:r>
                      <m:r>
                        <m:rPr>
                          <m:nor/>
                        </m:rPr>
                        <a:rPr lang="en-AU" b="0" i="0" smtClean="0"/>
                        <m:t>%</m:t>
                      </m:r>
                      <m:r>
                        <a:rPr lang="en-AU" b="0" i="1" smtClean="0">
                          <a:latin typeface="Cambria Math" panose="02040503050406030204" pitchFamily="18" charset="0"/>
                        </a:rPr>
                        <m:t>=0.09</m:t>
                      </m:r>
                    </m:oMath>
                  </m:oMathPara>
                </a14:m>
                <a:endParaRPr lang="en-AU" dirty="0"/>
              </a:p>
            </p:txBody>
          </p:sp>
        </mc:Choice>
        <mc:Fallback xmlns="">
          <p:sp>
            <p:nvSpPr>
              <p:cNvPr id="25" name="Content Placeholder 11">
                <a:extLst>
                  <a:ext uri="{FF2B5EF4-FFF2-40B4-BE49-F238E27FC236}">
                    <a16:creationId xmlns:a16="http://schemas.microsoft.com/office/drawing/2014/main" id="{7EB74B33-15C5-211E-5EBE-59D0B91D348B}"/>
                  </a:ext>
                </a:extLst>
              </p:cNvPr>
              <p:cNvSpPr txBox="1">
                <a:spLocks noRot="1" noChangeAspect="1" noMove="1" noResize="1" noEditPoints="1" noAdjustHandles="1" noChangeArrowheads="1" noChangeShapeType="1" noTextEdit="1"/>
              </p:cNvSpPr>
              <p:nvPr/>
            </p:nvSpPr>
            <p:spPr>
              <a:xfrm>
                <a:off x="7627821" y="3811452"/>
                <a:ext cx="2812179" cy="416290"/>
              </a:xfrm>
              <a:prstGeom prst="rect">
                <a:avLst/>
              </a:pr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416978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Worked example 5</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4963ED52-BBAA-074E-1018-EC3AA8506DAA}"/>
                  </a:ext>
                </a:extLst>
              </p:cNvPr>
              <p:cNvSpPr txBox="1">
                <a:spLocks/>
              </p:cNvSpPr>
              <p:nvPr/>
            </p:nvSpPr>
            <p:spPr>
              <a:xfrm>
                <a:off x="729864" y="3848393"/>
                <a:ext cx="4937227" cy="3100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18 961%=</m:t>
                      </m:r>
                      <m:r>
                        <a:rPr lang="en-AU" i="1">
                          <a:latin typeface="Cambria Math" panose="02040503050406030204" pitchFamily="18" charset="0"/>
                        </a:rPr>
                        <m:t>18 961</m:t>
                      </m:r>
                      <m:r>
                        <a:rPr lang="en-AU" b="0" i="0" smtClean="0">
                          <a:latin typeface="Cambria Math" panose="02040503050406030204" pitchFamily="18" charset="0"/>
                        </a:rPr>
                        <m:t> </m:t>
                      </m:r>
                      <m:r>
                        <m:rPr>
                          <m:sty m:val="p"/>
                        </m:rPr>
                        <a:rPr lang="en-AU" b="0" i="0" smtClean="0">
                          <a:latin typeface="Cambria Math" panose="02040503050406030204" pitchFamily="18" charset="0"/>
                        </a:rPr>
                        <m:t>hundredths</m:t>
                      </m:r>
                    </m:oMath>
                  </m:oMathPara>
                </a14:m>
                <a:endParaRPr lang="en-AU" dirty="0"/>
              </a:p>
            </p:txBody>
          </p:sp>
        </mc:Choice>
        <mc:Fallback xmlns="">
          <p:sp>
            <p:nvSpPr>
              <p:cNvPr id="5" name="Content Placeholder 11">
                <a:extLst>
                  <a:ext uri="{FF2B5EF4-FFF2-40B4-BE49-F238E27FC236}">
                    <a16:creationId xmlns:a16="http://schemas.microsoft.com/office/drawing/2014/main" id="{4963ED52-BBAA-074E-1018-EC3AA8506DAA}"/>
                  </a:ext>
                </a:extLst>
              </p:cNvPr>
              <p:cNvSpPr txBox="1">
                <a:spLocks noRot="1" noChangeAspect="1" noMove="1" noResize="1" noEditPoints="1" noAdjustHandles="1" noChangeArrowheads="1" noChangeShapeType="1" noTextEdit="1"/>
              </p:cNvSpPr>
              <p:nvPr/>
            </p:nvSpPr>
            <p:spPr>
              <a:xfrm>
                <a:off x="729864" y="3848393"/>
                <a:ext cx="4937227" cy="310016"/>
              </a:xfrm>
              <a:prstGeom prst="rect">
                <a:avLst/>
              </a:prstGeom>
              <a:blipFill>
                <a:blip r:embed="rId3"/>
                <a:stretch>
                  <a:fillRect/>
                </a:stretch>
              </a:blipFill>
            </p:spPr>
            <p:txBody>
              <a:bodyPr/>
              <a:lstStyle/>
              <a:p>
                <a:r>
                  <a:rPr lang="en-AU">
                    <a:noFill/>
                  </a:rPr>
                  <a:t> </a:t>
                </a:r>
              </a:p>
            </p:txBody>
          </p:sp>
        </mc:Fallback>
      </mc:AlternateContent>
      <p:sp>
        <p:nvSpPr>
          <p:cNvPr id="3" name="Arrow: Right 2">
            <a:extLst>
              <a:ext uri="{FF2B5EF4-FFF2-40B4-BE49-F238E27FC236}">
                <a16:creationId xmlns:a16="http://schemas.microsoft.com/office/drawing/2014/main" id="{C7B4D2D2-DB73-F430-2295-80DF954C093A}"/>
              </a:ext>
              <a:ext uri="{C183D7F6-B498-43B3-948B-1728B52AA6E4}">
                <adec:decorative xmlns:adec="http://schemas.microsoft.com/office/drawing/2017/decorative" val="1"/>
              </a:ext>
            </a:extLst>
          </p:cNvPr>
          <p:cNvSpPr/>
          <p:nvPr/>
        </p:nvSpPr>
        <p:spPr>
          <a:xfrm>
            <a:off x="5576454" y="3635918"/>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 name="Content Placeholder 11">
                <a:extLst>
                  <a:ext uri="{FF2B5EF4-FFF2-40B4-BE49-F238E27FC236}">
                    <a16:creationId xmlns:a16="http://schemas.microsoft.com/office/drawing/2014/main" id="{F149A4D9-EE3F-6879-6868-0F8DF84B88F5}"/>
                  </a:ext>
                </a:extLst>
              </p:cNvPr>
              <p:cNvSpPr txBox="1">
                <a:spLocks/>
              </p:cNvSpPr>
              <p:nvPr/>
            </p:nvSpPr>
            <p:spPr>
              <a:xfrm>
                <a:off x="6615545" y="3848394"/>
                <a:ext cx="4078728" cy="31001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18 961 </m:t>
                      </m:r>
                      <m:r>
                        <a:rPr lang="en-AU" i="1">
                          <a:latin typeface="Cambria Math" panose="02040503050406030204" pitchFamily="18" charset="0"/>
                          <a:ea typeface="Cambria Math" panose="02040503050406030204" pitchFamily="18" charset="0"/>
                        </a:rPr>
                        <m:t>÷100</m:t>
                      </m:r>
                      <m:r>
                        <a:rPr lang="en-AU" b="0" i="1" smtClean="0">
                          <a:latin typeface="Cambria Math" panose="02040503050406030204" pitchFamily="18" charset="0"/>
                        </a:rPr>
                        <m:t>=</m:t>
                      </m:r>
                      <m:r>
                        <a:rPr lang="en-AU" b="0" i="0" smtClean="0">
                          <a:latin typeface="Cambria Math" panose="02040503050406030204" pitchFamily="18" charset="0"/>
                        </a:rPr>
                        <m:t>189.61</m:t>
                      </m:r>
                    </m:oMath>
                  </m:oMathPara>
                </a14:m>
                <a:endParaRPr lang="en-AU" dirty="0"/>
              </a:p>
            </p:txBody>
          </p:sp>
        </mc:Choice>
        <mc:Fallback xmlns="">
          <p:sp>
            <p:nvSpPr>
              <p:cNvPr id="2" name="Content Placeholder 11">
                <a:extLst>
                  <a:ext uri="{FF2B5EF4-FFF2-40B4-BE49-F238E27FC236}">
                    <a16:creationId xmlns:a16="http://schemas.microsoft.com/office/drawing/2014/main" id="{F149A4D9-EE3F-6879-6868-0F8DF84B88F5}"/>
                  </a:ext>
                </a:extLst>
              </p:cNvPr>
              <p:cNvSpPr txBox="1">
                <a:spLocks noRot="1" noChangeAspect="1" noMove="1" noResize="1" noEditPoints="1" noAdjustHandles="1" noChangeArrowheads="1" noChangeShapeType="1" noTextEdit="1"/>
              </p:cNvSpPr>
              <p:nvPr/>
            </p:nvSpPr>
            <p:spPr>
              <a:xfrm>
                <a:off x="6615545" y="3848394"/>
                <a:ext cx="4078728" cy="310015"/>
              </a:xfrm>
              <a:prstGeom prst="rect">
                <a:avLst/>
              </a:prstGeom>
              <a:blipFill>
                <a:blip r:embed="rId4"/>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32CBC624-0CDD-B0BE-A085-6CF47296A10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3788429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Prompts 5</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4963ED52-BBAA-074E-1018-EC3AA8506DAA}"/>
                  </a:ext>
                </a:extLst>
              </p:cNvPr>
              <p:cNvSpPr txBox="1">
                <a:spLocks/>
              </p:cNvSpPr>
              <p:nvPr/>
            </p:nvSpPr>
            <p:spPr>
              <a:xfrm>
                <a:off x="729864" y="2911960"/>
                <a:ext cx="4937227" cy="3100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18 961%=</m:t>
                      </m:r>
                      <m:r>
                        <a:rPr lang="en-AU" i="1">
                          <a:latin typeface="Cambria Math" panose="02040503050406030204" pitchFamily="18" charset="0"/>
                        </a:rPr>
                        <m:t>18 961</m:t>
                      </m:r>
                      <m:r>
                        <a:rPr lang="en-AU" b="0" i="0" smtClean="0">
                          <a:latin typeface="Cambria Math" panose="02040503050406030204" pitchFamily="18" charset="0"/>
                        </a:rPr>
                        <m:t> </m:t>
                      </m:r>
                      <m:r>
                        <m:rPr>
                          <m:sty m:val="p"/>
                        </m:rPr>
                        <a:rPr lang="en-AU" b="0" i="0" smtClean="0">
                          <a:latin typeface="Cambria Math" panose="02040503050406030204" pitchFamily="18" charset="0"/>
                        </a:rPr>
                        <m:t>hundredths</m:t>
                      </m:r>
                    </m:oMath>
                  </m:oMathPara>
                </a14:m>
                <a:endParaRPr lang="en-AU" dirty="0"/>
              </a:p>
            </p:txBody>
          </p:sp>
        </mc:Choice>
        <mc:Fallback xmlns="">
          <p:sp>
            <p:nvSpPr>
              <p:cNvPr id="5" name="Content Placeholder 11">
                <a:extLst>
                  <a:ext uri="{FF2B5EF4-FFF2-40B4-BE49-F238E27FC236}">
                    <a16:creationId xmlns:a16="http://schemas.microsoft.com/office/drawing/2014/main" id="{4963ED52-BBAA-074E-1018-EC3AA8506DAA}"/>
                  </a:ext>
                </a:extLst>
              </p:cNvPr>
              <p:cNvSpPr txBox="1">
                <a:spLocks noRot="1" noChangeAspect="1" noMove="1" noResize="1" noEditPoints="1" noAdjustHandles="1" noChangeArrowheads="1" noChangeShapeType="1" noTextEdit="1"/>
              </p:cNvSpPr>
              <p:nvPr/>
            </p:nvSpPr>
            <p:spPr>
              <a:xfrm>
                <a:off x="729864" y="2911960"/>
                <a:ext cx="4937227" cy="310016"/>
              </a:xfrm>
              <a:prstGeom prst="rect">
                <a:avLst/>
              </a:prstGeom>
              <a:blipFill>
                <a:blip r:embed="rId3"/>
                <a:stretch>
                  <a:fillRect/>
                </a:stretch>
              </a:blipFill>
            </p:spPr>
            <p:txBody>
              <a:bodyPr/>
              <a:lstStyle/>
              <a:p>
                <a:r>
                  <a:rPr lang="en-AU">
                    <a:noFill/>
                  </a:rPr>
                  <a:t> </a:t>
                </a:r>
              </a:p>
            </p:txBody>
          </p:sp>
        </mc:Fallback>
      </mc:AlternateContent>
      <p:sp>
        <p:nvSpPr>
          <p:cNvPr id="3" name="Arrow: Right 2">
            <a:extLst>
              <a:ext uri="{FF2B5EF4-FFF2-40B4-BE49-F238E27FC236}">
                <a16:creationId xmlns:a16="http://schemas.microsoft.com/office/drawing/2014/main" id="{C7B4D2D2-DB73-F430-2295-80DF954C093A}"/>
              </a:ext>
              <a:ext uri="{C183D7F6-B498-43B3-948B-1728B52AA6E4}">
                <adec:decorative xmlns:adec="http://schemas.microsoft.com/office/drawing/2017/decorative" val="1"/>
              </a:ext>
            </a:extLst>
          </p:cNvPr>
          <p:cNvSpPr/>
          <p:nvPr/>
        </p:nvSpPr>
        <p:spPr>
          <a:xfrm>
            <a:off x="5576454" y="2699485"/>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 name="Content Placeholder 11">
                <a:extLst>
                  <a:ext uri="{FF2B5EF4-FFF2-40B4-BE49-F238E27FC236}">
                    <a16:creationId xmlns:a16="http://schemas.microsoft.com/office/drawing/2014/main" id="{F149A4D9-EE3F-6879-6868-0F8DF84B88F5}"/>
                  </a:ext>
                </a:extLst>
              </p:cNvPr>
              <p:cNvSpPr txBox="1">
                <a:spLocks/>
              </p:cNvSpPr>
              <p:nvPr/>
            </p:nvSpPr>
            <p:spPr>
              <a:xfrm>
                <a:off x="6615545" y="2911961"/>
                <a:ext cx="4078728" cy="31001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18 961 </m:t>
                      </m:r>
                      <m:r>
                        <a:rPr lang="en-AU" i="1">
                          <a:latin typeface="Cambria Math" panose="02040503050406030204" pitchFamily="18" charset="0"/>
                          <a:ea typeface="Cambria Math" panose="02040503050406030204" pitchFamily="18" charset="0"/>
                        </a:rPr>
                        <m:t>÷100</m:t>
                      </m:r>
                      <m:r>
                        <a:rPr lang="en-AU" b="0" i="1" smtClean="0">
                          <a:latin typeface="Cambria Math" panose="02040503050406030204" pitchFamily="18" charset="0"/>
                        </a:rPr>
                        <m:t>=</m:t>
                      </m:r>
                      <m:r>
                        <a:rPr lang="en-AU" b="0" i="0" smtClean="0">
                          <a:latin typeface="Cambria Math" panose="02040503050406030204" pitchFamily="18" charset="0"/>
                        </a:rPr>
                        <m:t>189.61</m:t>
                      </m:r>
                    </m:oMath>
                  </m:oMathPara>
                </a14:m>
                <a:endParaRPr lang="en-AU" dirty="0"/>
              </a:p>
            </p:txBody>
          </p:sp>
        </mc:Choice>
        <mc:Fallback xmlns="">
          <p:sp>
            <p:nvSpPr>
              <p:cNvPr id="2" name="Content Placeholder 11">
                <a:extLst>
                  <a:ext uri="{FF2B5EF4-FFF2-40B4-BE49-F238E27FC236}">
                    <a16:creationId xmlns:a16="http://schemas.microsoft.com/office/drawing/2014/main" id="{F149A4D9-EE3F-6879-6868-0F8DF84B88F5}"/>
                  </a:ext>
                </a:extLst>
              </p:cNvPr>
              <p:cNvSpPr txBox="1">
                <a:spLocks noRot="1" noChangeAspect="1" noMove="1" noResize="1" noEditPoints="1" noAdjustHandles="1" noChangeArrowheads="1" noChangeShapeType="1" noTextEdit="1"/>
              </p:cNvSpPr>
              <p:nvPr/>
            </p:nvSpPr>
            <p:spPr>
              <a:xfrm>
                <a:off x="6615545" y="2911961"/>
                <a:ext cx="4078728" cy="310015"/>
              </a:xfrm>
              <a:prstGeom prst="rect">
                <a:avLst/>
              </a:prstGeom>
              <a:blipFill>
                <a:blip r:embed="rId4"/>
                <a:stretch>
                  <a:fillRect/>
                </a:stretch>
              </a:blipFill>
            </p:spPr>
            <p:txBody>
              <a:bodyPr/>
              <a:lstStyle/>
              <a:p>
                <a:r>
                  <a:rPr lang="en-AU">
                    <a:noFill/>
                  </a:rPr>
                  <a:t> </a:t>
                </a:r>
              </a:p>
            </p:txBody>
          </p:sp>
        </mc:Fallback>
      </mc:AlternateContent>
      <p:sp>
        <p:nvSpPr>
          <p:cNvPr id="4" name="Speech Bubble: Oval 3" descr="A speech bubble prompting participants to consider, ''How is this conversion related to the conversion of decimals to percentages?&quot;">
            <a:extLst>
              <a:ext uri="{FF2B5EF4-FFF2-40B4-BE49-F238E27FC236}">
                <a16:creationId xmlns:a16="http://schemas.microsoft.com/office/drawing/2014/main" id="{8084CC2C-F8C4-ADDA-A5F4-514EAAC4EDE8}"/>
              </a:ext>
            </a:extLst>
          </p:cNvPr>
          <p:cNvSpPr/>
          <p:nvPr/>
        </p:nvSpPr>
        <p:spPr>
          <a:xfrm>
            <a:off x="5197959" y="4128026"/>
            <a:ext cx="4594464" cy="1824373"/>
          </a:xfrm>
          <a:prstGeom prst="wedgeEllipseCallout">
            <a:avLst>
              <a:gd name="adj1" fmla="val 15746"/>
              <a:gd name="adj2" fmla="val -1005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66700"/>
            <a:r>
              <a:rPr lang="en-AU" sz="2000" dirty="0"/>
              <a:t>How is this operation related to the conversion of decimals to percentages?</a:t>
            </a:r>
          </a:p>
        </p:txBody>
      </p:sp>
      <p:sp>
        <p:nvSpPr>
          <p:cNvPr id="6" name="Slide Number Placeholder 5">
            <a:extLst>
              <a:ext uri="{FF2B5EF4-FFF2-40B4-BE49-F238E27FC236}">
                <a16:creationId xmlns:a16="http://schemas.microsoft.com/office/drawing/2014/main" id="{4C877AC6-5C85-D90E-BC1B-702E4AD1213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dirty="0"/>
          </a:p>
        </p:txBody>
      </p:sp>
    </p:spTree>
    <p:extLst>
      <p:ext uri="{BB962C8B-B14F-4D97-AF65-F5344CB8AC3E}">
        <p14:creationId xmlns:p14="http://schemas.microsoft.com/office/powerpoint/2010/main" val="67457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Your turn 5</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4963ED52-BBAA-074E-1018-EC3AA8506DAA}"/>
                  </a:ext>
                </a:extLst>
              </p:cNvPr>
              <p:cNvSpPr txBox="1">
                <a:spLocks/>
              </p:cNvSpPr>
              <p:nvPr/>
            </p:nvSpPr>
            <p:spPr>
              <a:xfrm>
                <a:off x="360000" y="1606209"/>
                <a:ext cx="4937227" cy="3100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2724.4%=</m:t>
                      </m:r>
                    </m:oMath>
                  </m:oMathPara>
                </a14:m>
                <a:endParaRPr lang="en-AU" dirty="0"/>
              </a:p>
            </p:txBody>
          </p:sp>
        </mc:Choice>
        <mc:Fallback xmlns="">
          <p:sp>
            <p:nvSpPr>
              <p:cNvPr id="5" name="Content Placeholder 11">
                <a:extLst>
                  <a:ext uri="{FF2B5EF4-FFF2-40B4-BE49-F238E27FC236}">
                    <a16:creationId xmlns:a16="http://schemas.microsoft.com/office/drawing/2014/main" id="{4963ED52-BBAA-074E-1018-EC3AA8506DAA}"/>
                  </a:ext>
                </a:extLst>
              </p:cNvPr>
              <p:cNvSpPr txBox="1">
                <a:spLocks noRot="1" noChangeAspect="1" noMove="1" noResize="1" noEditPoints="1" noAdjustHandles="1" noChangeArrowheads="1" noChangeShapeType="1" noTextEdit="1"/>
              </p:cNvSpPr>
              <p:nvPr/>
            </p:nvSpPr>
            <p:spPr>
              <a:xfrm>
                <a:off x="360000" y="1606209"/>
                <a:ext cx="4937227" cy="310016"/>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56E456F-9741-BCCA-202D-8031F229509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dirty="0"/>
          </a:p>
        </p:txBody>
      </p:sp>
    </p:spTree>
    <p:extLst>
      <p:ext uri="{BB962C8B-B14F-4D97-AF65-F5344CB8AC3E}">
        <p14:creationId xmlns:p14="http://schemas.microsoft.com/office/powerpoint/2010/main" val="3540054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Solutions 5</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Converting percentages to decimals</a:t>
            </a:r>
          </a:p>
        </p:txBody>
      </p:sp>
      <mc:AlternateContent xmlns:mc="http://schemas.openxmlformats.org/markup-compatibility/2006" xmlns:a14="http://schemas.microsoft.com/office/drawing/2010/main">
        <mc:Choice Requires="a14">
          <p:sp>
            <p:nvSpPr>
              <p:cNvPr id="3" name="Content Placeholder 11">
                <a:extLst>
                  <a:ext uri="{FF2B5EF4-FFF2-40B4-BE49-F238E27FC236}">
                    <a16:creationId xmlns:a16="http://schemas.microsoft.com/office/drawing/2014/main" id="{022098F5-0114-8721-BEFA-416CEF91C41A}"/>
                  </a:ext>
                </a:extLst>
              </p:cNvPr>
              <p:cNvSpPr txBox="1">
                <a:spLocks/>
              </p:cNvSpPr>
              <p:nvPr/>
            </p:nvSpPr>
            <p:spPr>
              <a:xfrm>
                <a:off x="987559" y="3462032"/>
                <a:ext cx="4588895" cy="3100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2724.4%=</m:t>
                    </m:r>
                    <m:r>
                      <a:rPr lang="en-AU" i="1">
                        <a:latin typeface="Cambria Math" panose="02040503050406030204" pitchFamily="18" charset="0"/>
                      </a:rPr>
                      <m:t>2724.4</m:t>
                    </m:r>
                  </m:oMath>
                </a14:m>
                <a:r>
                  <a:rPr lang="en-AU" dirty="0"/>
                  <a:t> hundredths</a:t>
                </a:r>
              </a:p>
            </p:txBody>
          </p:sp>
        </mc:Choice>
        <mc:Fallback xmlns="">
          <p:sp>
            <p:nvSpPr>
              <p:cNvPr id="3" name="Content Placeholder 11">
                <a:extLst>
                  <a:ext uri="{FF2B5EF4-FFF2-40B4-BE49-F238E27FC236}">
                    <a16:creationId xmlns:a16="http://schemas.microsoft.com/office/drawing/2014/main" id="{022098F5-0114-8721-BEFA-416CEF91C41A}"/>
                  </a:ext>
                </a:extLst>
              </p:cNvPr>
              <p:cNvSpPr txBox="1">
                <a:spLocks noRot="1" noChangeAspect="1" noMove="1" noResize="1" noEditPoints="1" noAdjustHandles="1" noChangeArrowheads="1" noChangeShapeType="1" noTextEdit="1"/>
              </p:cNvSpPr>
              <p:nvPr/>
            </p:nvSpPr>
            <p:spPr>
              <a:xfrm>
                <a:off x="987559" y="3462032"/>
                <a:ext cx="4588895" cy="310016"/>
              </a:xfrm>
              <a:prstGeom prst="rect">
                <a:avLst/>
              </a:prstGeom>
              <a:blipFill>
                <a:blip r:embed="rId3"/>
                <a:stretch>
                  <a:fillRect l="-1859" t="-27451" b="-45098"/>
                </a:stretch>
              </a:blipFill>
            </p:spPr>
            <p:txBody>
              <a:bodyPr/>
              <a:lstStyle/>
              <a:p>
                <a:r>
                  <a:rPr lang="en-AU">
                    <a:noFill/>
                  </a:rPr>
                  <a:t> </a:t>
                </a:r>
              </a:p>
            </p:txBody>
          </p:sp>
        </mc:Fallback>
      </mc:AlternateContent>
      <p:sp>
        <p:nvSpPr>
          <p:cNvPr id="4" name="Arrow: Right 3">
            <a:extLst>
              <a:ext uri="{FF2B5EF4-FFF2-40B4-BE49-F238E27FC236}">
                <a16:creationId xmlns:a16="http://schemas.microsoft.com/office/drawing/2014/main" id="{F688CF56-55E0-11A9-E08B-1B48C65B6F52}"/>
              </a:ext>
              <a:ext uri="{C183D7F6-B498-43B3-948B-1728B52AA6E4}">
                <adec:decorative xmlns:adec="http://schemas.microsoft.com/office/drawing/2017/decorative" val="1"/>
              </a:ext>
            </a:extLst>
          </p:cNvPr>
          <p:cNvSpPr/>
          <p:nvPr/>
        </p:nvSpPr>
        <p:spPr>
          <a:xfrm>
            <a:off x="5576454" y="3249556"/>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 name="Content Placeholder 11">
                <a:extLst>
                  <a:ext uri="{FF2B5EF4-FFF2-40B4-BE49-F238E27FC236}">
                    <a16:creationId xmlns:a16="http://schemas.microsoft.com/office/drawing/2014/main" id="{F149A4D9-EE3F-6879-6868-0F8DF84B88F5}"/>
                  </a:ext>
                </a:extLst>
              </p:cNvPr>
              <p:cNvSpPr txBox="1">
                <a:spLocks/>
              </p:cNvSpPr>
              <p:nvPr/>
            </p:nvSpPr>
            <p:spPr>
              <a:xfrm>
                <a:off x="6615545" y="3462032"/>
                <a:ext cx="4834383" cy="41092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center"/>
                    </m:oMathParaPr>
                    <m:oMath xmlns:m="http://schemas.openxmlformats.org/officeDocument/2006/math">
                      <m:r>
                        <a:rPr lang="en-AU" i="1">
                          <a:latin typeface="Cambria Math" panose="02040503050406030204" pitchFamily="18" charset="0"/>
                        </a:rPr>
                        <m:t>2724.4</m:t>
                      </m:r>
                      <m:r>
                        <a:rPr lang="en-AU" i="1">
                          <a:latin typeface="Cambria Math" panose="02040503050406030204" pitchFamily="18" charset="0"/>
                          <a:ea typeface="Cambria Math" panose="02040503050406030204" pitchFamily="18" charset="0"/>
                        </a:rPr>
                        <m:t>÷100</m:t>
                      </m:r>
                      <m:r>
                        <a:rPr lang="en-AU" b="0" i="1" smtClean="0">
                          <a:latin typeface="Cambria Math" panose="02040503050406030204" pitchFamily="18" charset="0"/>
                        </a:rPr>
                        <m:t>=</m:t>
                      </m:r>
                      <m:r>
                        <a:rPr lang="en-AU" b="0" i="0" smtClean="0">
                          <a:latin typeface="Cambria Math" panose="02040503050406030204" pitchFamily="18" charset="0"/>
                        </a:rPr>
                        <m:t>27.244</m:t>
                      </m:r>
                    </m:oMath>
                  </m:oMathPara>
                </a14:m>
                <a:endParaRPr lang="en-AU" b="0" dirty="0"/>
              </a:p>
            </p:txBody>
          </p:sp>
        </mc:Choice>
        <mc:Fallback xmlns="">
          <p:sp>
            <p:nvSpPr>
              <p:cNvPr id="2" name="Content Placeholder 11">
                <a:extLst>
                  <a:ext uri="{FF2B5EF4-FFF2-40B4-BE49-F238E27FC236}">
                    <a16:creationId xmlns:a16="http://schemas.microsoft.com/office/drawing/2014/main" id="{F149A4D9-EE3F-6879-6868-0F8DF84B88F5}"/>
                  </a:ext>
                </a:extLst>
              </p:cNvPr>
              <p:cNvSpPr txBox="1">
                <a:spLocks noRot="1" noChangeAspect="1" noMove="1" noResize="1" noEditPoints="1" noAdjustHandles="1" noChangeArrowheads="1" noChangeShapeType="1" noTextEdit="1"/>
              </p:cNvSpPr>
              <p:nvPr/>
            </p:nvSpPr>
            <p:spPr>
              <a:xfrm>
                <a:off x="6615545" y="3462032"/>
                <a:ext cx="4834383" cy="410928"/>
              </a:xfrm>
              <a:prstGeom prst="rect">
                <a:avLst/>
              </a:prstGeom>
              <a:blipFill>
                <a:blip r:embed="rId4"/>
                <a:stretch>
                  <a:fillRect/>
                </a:stretch>
              </a:blipFill>
            </p:spPr>
            <p:txBody>
              <a:bodyPr/>
              <a:lstStyle/>
              <a:p>
                <a:r>
                  <a:rPr lang="en-AU">
                    <a:noFill/>
                  </a:rPr>
                  <a:t> </a:t>
                </a:r>
              </a:p>
            </p:txBody>
          </p:sp>
        </mc:Fallback>
      </mc:AlternateContent>
      <p:sp>
        <p:nvSpPr>
          <p:cNvPr id="5" name="Slide Number Placeholder 4">
            <a:extLst>
              <a:ext uri="{FF2B5EF4-FFF2-40B4-BE49-F238E27FC236}">
                <a16:creationId xmlns:a16="http://schemas.microsoft.com/office/drawing/2014/main" id="{E0072C1B-2D73-C646-E3DF-8E250C0AD59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dirty="0"/>
          </a:p>
        </p:txBody>
      </p:sp>
    </p:spTree>
    <p:extLst>
      <p:ext uri="{BB962C8B-B14F-4D97-AF65-F5344CB8AC3E}">
        <p14:creationId xmlns:p14="http://schemas.microsoft.com/office/powerpoint/2010/main" val="1588783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1</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percentages 1</a:t>
            </a:r>
          </a:p>
        </p:txBody>
      </p:sp>
      <p:pic>
        <p:nvPicPr>
          <p:cNvPr id="5" name="Picture 4" descr="An image of a number line from Desmos, with the far left labelled as 0%, and the far right labelled as 100%. ">
            <a:extLst>
              <a:ext uri="{FF2B5EF4-FFF2-40B4-BE49-F238E27FC236}">
                <a16:creationId xmlns:a16="http://schemas.microsoft.com/office/drawing/2014/main" id="{6D1FFA12-C7C5-8A08-E380-CB981201CDAD}"/>
              </a:ext>
            </a:extLst>
          </p:cNvPr>
          <p:cNvPicPr>
            <a:picLocks noChangeAspect="1"/>
          </p:cNvPicPr>
          <p:nvPr/>
        </p:nvPicPr>
        <p:blipFill>
          <a:blip r:embed="rId3"/>
          <a:stretch>
            <a:fillRect/>
          </a:stretch>
        </p:blipFill>
        <p:spPr>
          <a:xfrm>
            <a:off x="0" y="3115235"/>
            <a:ext cx="12192000" cy="627529"/>
          </a:xfrm>
          <a:prstGeom prst="rect">
            <a:avLst/>
          </a:prstGeom>
        </p:spPr>
      </p:pic>
      <p:sp>
        <p:nvSpPr>
          <p:cNvPr id="2" name="Slide Number Placeholder 1">
            <a:extLst>
              <a:ext uri="{FF2B5EF4-FFF2-40B4-BE49-F238E27FC236}">
                <a16:creationId xmlns:a16="http://schemas.microsoft.com/office/drawing/2014/main" id="{EFC9754A-6153-36E8-4440-3D172B4E391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dirty="0"/>
          </a:p>
        </p:txBody>
      </p:sp>
    </p:spTree>
    <p:extLst>
      <p:ext uri="{BB962C8B-B14F-4D97-AF65-F5344CB8AC3E}">
        <p14:creationId xmlns:p14="http://schemas.microsoft.com/office/powerpoint/2010/main" val="2577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7C9E8-3CC8-FF33-664D-616A51FC30BE}"/>
              </a:ext>
            </a:extLst>
          </p:cNvPr>
          <p:cNvSpPr>
            <a:spLocks noGrp="1"/>
          </p:cNvSpPr>
          <p:nvPr>
            <p:ph type="title"/>
          </p:nvPr>
        </p:nvSpPr>
        <p:spPr>
          <a:xfrm>
            <a:off x="360000" y="360000"/>
            <a:ext cx="10080000" cy="1011600"/>
          </a:xfrm>
        </p:spPr>
        <p:txBody>
          <a:bodyPr/>
          <a:lstStyle/>
          <a:p>
            <a:pPr>
              <a:lnSpc>
                <a:spcPct val="114000"/>
              </a:lnSpc>
            </a:pPr>
            <a:r>
              <a:rPr lang="en-AU" dirty="0"/>
              <a:t>Worked example 1</a:t>
            </a:r>
          </a:p>
        </p:txBody>
      </p:sp>
      <p:sp>
        <p:nvSpPr>
          <p:cNvPr id="14" name="Text Placeholder 13">
            <a:extLst>
              <a:ext uri="{FF2B5EF4-FFF2-40B4-BE49-F238E27FC236}">
                <a16:creationId xmlns:a16="http://schemas.microsoft.com/office/drawing/2014/main" id="{708F3830-7EB7-8BE2-2C52-42E71C58515C}"/>
              </a:ext>
            </a:extLst>
          </p:cNvPr>
          <p:cNvSpPr>
            <a:spLocks noGrp="1"/>
          </p:cNvSpPr>
          <p:nvPr>
            <p:ph type="body" sz="quarter" idx="18"/>
          </p:nvPr>
        </p:nvSpPr>
        <p:spPr>
          <a:xfrm>
            <a:off x="360000" y="1061585"/>
            <a:ext cx="10080000" cy="310015"/>
          </a:xfrm>
        </p:spPr>
        <p:txBody>
          <a:bodyPr/>
          <a:lstStyle/>
          <a:p>
            <a:r>
              <a:rPr lang="en-AU" dirty="0"/>
              <a:t>Converting decimals to percentages</a:t>
            </a:r>
          </a:p>
        </p:txBody>
      </p:sp>
      <p:sp>
        <p:nvSpPr>
          <p:cNvPr id="34" name="TextBox 33">
            <a:extLst>
              <a:ext uri="{FF2B5EF4-FFF2-40B4-BE49-F238E27FC236}">
                <a16:creationId xmlns:a16="http://schemas.microsoft.com/office/drawing/2014/main" id="{F156269D-D8FD-0F21-BF9A-3A7E3537C884}"/>
              </a:ext>
            </a:extLst>
          </p:cNvPr>
          <p:cNvSpPr txBox="1"/>
          <p:nvPr/>
        </p:nvSpPr>
        <p:spPr>
          <a:xfrm>
            <a:off x="1003352" y="2378828"/>
            <a:ext cx="2754702" cy="540327"/>
          </a:xfrm>
          <a:prstGeom prst="rect">
            <a:avLst/>
          </a:prstGeom>
          <a:noFill/>
          <a:ln>
            <a:noFill/>
          </a:ln>
        </p:spPr>
        <p:txBody>
          <a:bodyPr wrap="square" lIns="0" tIns="0" rIns="0" bIns="0" rtlCol="0">
            <a:noAutofit/>
          </a:bodyPr>
          <a:lstStyle/>
          <a:p>
            <a:r>
              <a:rPr lang="en-AU" sz="1800" dirty="0"/>
              <a:t>0.37</a:t>
            </a:r>
          </a:p>
        </p:txBody>
      </p:sp>
      <p:grpSp>
        <p:nvGrpSpPr>
          <p:cNvPr id="6" name="Group 5" descr="An image from polypad with base 10 blocks. &#10;&#10;There are three lines of ten, labelled 3 tenths. &#10;&#10;There are 7 individual cubes, labelled 7 hundredths. ">
            <a:extLst>
              <a:ext uri="{FF2B5EF4-FFF2-40B4-BE49-F238E27FC236}">
                <a16:creationId xmlns:a16="http://schemas.microsoft.com/office/drawing/2014/main" id="{DBA7B2D5-76AF-8AC9-854A-06589B2AFAB2}"/>
              </a:ext>
            </a:extLst>
          </p:cNvPr>
          <p:cNvGrpSpPr/>
          <p:nvPr/>
        </p:nvGrpSpPr>
        <p:grpSpPr>
          <a:xfrm>
            <a:off x="1003352" y="2536695"/>
            <a:ext cx="3112150" cy="3377258"/>
            <a:chOff x="962676" y="2903859"/>
            <a:chExt cx="3112150" cy="3377258"/>
          </a:xfrm>
        </p:grpSpPr>
        <p:pic>
          <p:nvPicPr>
            <p:cNvPr id="35" name="Picture 34" descr="An image from polypad with base 10 blocks. &#10;&#10;There are three lines of ten, labelled 3 tenths. &#10;&#10;There are 7 individual cubes, labelled 7 hundredths. ">
              <a:extLst>
                <a:ext uri="{FF2B5EF4-FFF2-40B4-BE49-F238E27FC236}">
                  <a16:creationId xmlns:a16="http://schemas.microsoft.com/office/drawing/2014/main" id="{8909D77D-A61B-C91D-3540-C74880A70DDA}"/>
                </a:ext>
              </a:extLst>
            </p:cNvPr>
            <p:cNvPicPr>
              <a:picLocks noChangeAspect="1"/>
            </p:cNvPicPr>
            <p:nvPr/>
          </p:nvPicPr>
          <p:blipFill rotWithShape="1">
            <a:blip r:embed="rId3">
              <a:clrChange>
                <a:clrFrom>
                  <a:srgbClr val="FFFFFF"/>
                </a:clrFrom>
                <a:clrTo>
                  <a:srgbClr val="FFFFFF">
                    <a:alpha val="0"/>
                  </a:srgbClr>
                </a:clrTo>
              </a:clrChange>
            </a:blip>
            <a:srcRect b="13074"/>
            <a:stretch/>
          </p:blipFill>
          <p:spPr>
            <a:xfrm>
              <a:off x="962676" y="2903859"/>
              <a:ext cx="3112150" cy="2835929"/>
            </a:xfrm>
            <a:prstGeom prst="rect">
              <a:avLst/>
            </a:prstGeom>
          </p:spPr>
        </p:pic>
        <p:grpSp>
          <p:nvGrpSpPr>
            <p:cNvPr id="5" name="Group 4">
              <a:extLst>
                <a:ext uri="{FF2B5EF4-FFF2-40B4-BE49-F238E27FC236}">
                  <a16:creationId xmlns:a16="http://schemas.microsoft.com/office/drawing/2014/main" id="{93885C0F-0CCA-A7EE-1D65-A440D1072686}"/>
                </a:ext>
              </a:extLst>
            </p:cNvPr>
            <p:cNvGrpSpPr/>
            <p:nvPr/>
          </p:nvGrpSpPr>
          <p:grpSpPr>
            <a:xfrm>
              <a:off x="1167789" y="5740289"/>
              <a:ext cx="2896511" cy="540828"/>
              <a:chOff x="1167789" y="5740289"/>
              <a:chExt cx="2896511" cy="540828"/>
            </a:xfrm>
          </p:grpSpPr>
          <p:sp>
            <p:nvSpPr>
              <p:cNvPr id="2" name="TextBox 1">
                <a:extLst>
                  <a:ext uri="{FF2B5EF4-FFF2-40B4-BE49-F238E27FC236}">
                    <a16:creationId xmlns:a16="http://schemas.microsoft.com/office/drawing/2014/main" id="{04EA6EDD-D7D5-782A-4645-BED80C6FC796}"/>
                  </a:ext>
                </a:extLst>
              </p:cNvPr>
              <p:cNvSpPr txBox="1"/>
              <p:nvPr/>
            </p:nvSpPr>
            <p:spPr>
              <a:xfrm>
                <a:off x="1167789" y="5740289"/>
                <a:ext cx="903383" cy="540327"/>
              </a:xfrm>
              <a:prstGeom prst="rect">
                <a:avLst/>
              </a:prstGeom>
              <a:noFill/>
            </p:spPr>
            <p:txBody>
              <a:bodyPr wrap="square" lIns="0" tIns="0" rIns="0" bIns="0" rtlCol="0">
                <a:noAutofit/>
              </a:bodyPr>
              <a:lstStyle/>
              <a:p>
                <a:pPr algn="l"/>
                <a:r>
                  <a:rPr lang="en-AU" sz="1800" dirty="0"/>
                  <a:t>3 tenths</a:t>
                </a:r>
              </a:p>
            </p:txBody>
          </p:sp>
          <p:sp>
            <p:nvSpPr>
              <p:cNvPr id="3" name="TextBox 2">
                <a:extLst>
                  <a:ext uri="{FF2B5EF4-FFF2-40B4-BE49-F238E27FC236}">
                    <a16:creationId xmlns:a16="http://schemas.microsoft.com/office/drawing/2014/main" id="{882623E0-1965-5CD5-343D-71AA59B60883}"/>
                  </a:ext>
                </a:extLst>
              </p:cNvPr>
              <p:cNvSpPr txBox="1"/>
              <p:nvPr/>
            </p:nvSpPr>
            <p:spPr>
              <a:xfrm>
                <a:off x="2601895" y="5740790"/>
                <a:ext cx="1462405" cy="540327"/>
              </a:xfrm>
              <a:prstGeom prst="rect">
                <a:avLst/>
              </a:prstGeom>
              <a:noFill/>
            </p:spPr>
            <p:txBody>
              <a:bodyPr wrap="square" lIns="0" tIns="0" rIns="0" bIns="0" rtlCol="0">
                <a:noAutofit/>
              </a:bodyPr>
              <a:lstStyle/>
              <a:p>
                <a:pPr algn="l"/>
                <a:r>
                  <a:rPr lang="en-AU" sz="1800" dirty="0"/>
                  <a:t>7 hundredths</a:t>
                </a:r>
              </a:p>
            </p:txBody>
          </p:sp>
        </p:grpSp>
      </p:grpSp>
      <p:sp>
        <p:nvSpPr>
          <p:cNvPr id="36" name="Arrow: Right 35">
            <a:extLst>
              <a:ext uri="{FF2B5EF4-FFF2-40B4-BE49-F238E27FC236}">
                <a16:creationId xmlns:a16="http://schemas.microsoft.com/office/drawing/2014/main" id="{8052DB18-0482-A9FB-D05D-41483E08F07A}"/>
              </a:ext>
              <a:ext uri="{C183D7F6-B498-43B3-948B-1728B52AA6E4}">
                <adec:decorative xmlns:adec="http://schemas.microsoft.com/office/drawing/2017/decorative" val="1"/>
              </a:ext>
            </a:extLst>
          </p:cNvPr>
          <p:cNvSpPr/>
          <p:nvPr/>
        </p:nvSpPr>
        <p:spPr>
          <a:xfrm>
            <a:off x="4298428" y="3817938"/>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descr="An image from polypad with base 10 blocks. &#10;&#10;There are 37 individual cubes, labelled 37 hundredths. ">
            <a:extLst>
              <a:ext uri="{FF2B5EF4-FFF2-40B4-BE49-F238E27FC236}">
                <a16:creationId xmlns:a16="http://schemas.microsoft.com/office/drawing/2014/main" id="{4BA8CE20-92B3-28DA-D90A-C6898C841A76}"/>
              </a:ext>
            </a:extLst>
          </p:cNvPr>
          <p:cNvGrpSpPr/>
          <p:nvPr/>
        </p:nvGrpSpPr>
        <p:grpSpPr>
          <a:xfrm>
            <a:off x="5530971" y="2536697"/>
            <a:ext cx="2009350" cy="3376254"/>
            <a:chOff x="5490295" y="2903861"/>
            <a:chExt cx="2009350" cy="3376254"/>
          </a:xfrm>
        </p:grpSpPr>
        <p:pic>
          <p:nvPicPr>
            <p:cNvPr id="37" name="Picture 36" descr="An image from polypad with base 10 blocks. &#10;&#10;There are 37 individual cubes, labelled 37 hundredths. ">
              <a:extLst>
                <a:ext uri="{FF2B5EF4-FFF2-40B4-BE49-F238E27FC236}">
                  <a16:creationId xmlns:a16="http://schemas.microsoft.com/office/drawing/2014/main" id="{01FC026A-0243-D7DF-79C5-2BA12348FD87}"/>
                </a:ext>
              </a:extLst>
            </p:cNvPr>
            <p:cNvPicPr>
              <a:picLocks noChangeAspect="1"/>
            </p:cNvPicPr>
            <p:nvPr/>
          </p:nvPicPr>
          <p:blipFill rotWithShape="1">
            <a:blip r:embed="rId4"/>
            <a:srcRect l="9350" b="13074"/>
            <a:stretch/>
          </p:blipFill>
          <p:spPr>
            <a:xfrm>
              <a:off x="5490295" y="2903861"/>
              <a:ext cx="1912624" cy="2835927"/>
            </a:xfrm>
            <a:prstGeom prst="rect">
              <a:avLst/>
            </a:prstGeom>
          </p:spPr>
        </p:pic>
        <p:sp>
          <p:nvSpPr>
            <p:cNvPr id="4" name="TextBox 3">
              <a:extLst>
                <a:ext uri="{FF2B5EF4-FFF2-40B4-BE49-F238E27FC236}">
                  <a16:creationId xmlns:a16="http://schemas.microsoft.com/office/drawing/2014/main" id="{CD8A11D2-E83B-8D4C-E750-7D4C55CDB9A4}"/>
                </a:ext>
              </a:extLst>
            </p:cNvPr>
            <p:cNvSpPr txBox="1"/>
            <p:nvPr/>
          </p:nvSpPr>
          <p:spPr>
            <a:xfrm>
              <a:off x="5744550" y="5739788"/>
              <a:ext cx="1755095" cy="540327"/>
            </a:xfrm>
            <a:prstGeom prst="rect">
              <a:avLst/>
            </a:prstGeom>
            <a:noFill/>
          </p:spPr>
          <p:txBody>
            <a:bodyPr wrap="square" lIns="0" tIns="0" rIns="0" bIns="0" rtlCol="0">
              <a:noAutofit/>
            </a:bodyPr>
            <a:lstStyle/>
            <a:p>
              <a:pPr algn="l"/>
              <a:r>
                <a:rPr lang="en-AU" sz="1800" dirty="0"/>
                <a:t>37 hundredths</a:t>
              </a:r>
            </a:p>
          </p:txBody>
        </p:sp>
      </p:grpSp>
      <p:sp>
        <p:nvSpPr>
          <p:cNvPr id="39" name="Arrow: Right 38">
            <a:extLst>
              <a:ext uri="{FF2B5EF4-FFF2-40B4-BE49-F238E27FC236}">
                <a16:creationId xmlns:a16="http://schemas.microsoft.com/office/drawing/2014/main" id="{5A359DAB-3DAC-C754-6EFF-BD8D5C2258A6}"/>
              </a:ext>
              <a:ext uri="{C183D7F6-B498-43B3-948B-1728B52AA6E4}">
                <adec:decorative xmlns:adec="http://schemas.microsoft.com/office/drawing/2017/decorative" val="1"/>
              </a:ext>
            </a:extLst>
          </p:cNvPr>
          <p:cNvSpPr/>
          <p:nvPr/>
        </p:nvSpPr>
        <p:spPr>
          <a:xfrm>
            <a:off x="7637047" y="3817938"/>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8" name="Picture 37" descr="An image from polypad with base 10 blocks. &#10;&#10;There is a block of 100 cubes, 10 by 10 in a square. 37 cubes are orange, and the remaining 63 are green. ">
            <a:extLst>
              <a:ext uri="{FF2B5EF4-FFF2-40B4-BE49-F238E27FC236}">
                <a16:creationId xmlns:a16="http://schemas.microsoft.com/office/drawing/2014/main" id="{D040B5FD-51A3-EA44-C441-6F4DA9742FDC}"/>
              </a:ext>
            </a:extLst>
          </p:cNvPr>
          <p:cNvPicPr>
            <a:picLocks noChangeAspect="1"/>
          </p:cNvPicPr>
          <p:nvPr/>
        </p:nvPicPr>
        <p:blipFill>
          <a:blip r:embed="rId5"/>
          <a:stretch>
            <a:fillRect/>
          </a:stretch>
        </p:blipFill>
        <p:spPr>
          <a:xfrm>
            <a:off x="8869590" y="2073185"/>
            <a:ext cx="1975793" cy="3127704"/>
          </a:xfrm>
          <a:prstGeom prst="rect">
            <a:avLst/>
          </a:prstGeom>
        </p:spPr>
      </p:pic>
      <mc:AlternateContent xmlns:mc="http://schemas.openxmlformats.org/markup-compatibility/2006" xmlns:a14="http://schemas.microsoft.com/office/drawing/2010/main">
        <mc:Choice Requires="a14">
          <p:sp>
            <p:nvSpPr>
              <p:cNvPr id="40" name="Content Placeholder 11">
                <a:extLst>
                  <a:ext uri="{FF2B5EF4-FFF2-40B4-BE49-F238E27FC236}">
                    <a16:creationId xmlns:a16="http://schemas.microsoft.com/office/drawing/2014/main" id="{B8C6F985-94FF-E3E5-58DD-E617EF9F90DF}"/>
                  </a:ext>
                </a:extLst>
              </p:cNvPr>
              <p:cNvSpPr txBox="1">
                <a:spLocks/>
              </p:cNvSpPr>
              <p:nvPr/>
            </p:nvSpPr>
            <p:spPr>
              <a:xfrm>
                <a:off x="8828914" y="5372624"/>
                <a:ext cx="2295086" cy="755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0.37=</m:t>
                      </m:r>
                      <m:f>
                        <m:fPr>
                          <m:ctrlPr>
                            <a:rPr lang="en-AU" b="0" i="1" smtClean="0">
                              <a:latin typeface="Cambria Math" panose="02040503050406030204" pitchFamily="18" charset="0"/>
                            </a:rPr>
                          </m:ctrlPr>
                        </m:fPr>
                        <m:num>
                          <m:r>
                            <a:rPr lang="en-AU" b="0" i="1" smtClean="0">
                              <a:latin typeface="Cambria Math" panose="02040503050406030204" pitchFamily="18" charset="0"/>
                            </a:rPr>
                            <m:t>37</m:t>
                          </m:r>
                        </m:num>
                        <m:den>
                          <m:r>
                            <a:rPr lang="en-AU" b="0" i="1" smtClean="0">
                              <a:latin typeface="Cambria Math" panose="02040503050406030204" pitchFamily="18" charset="0"/>
                            </a:rPr>
                            <m:t>100</m:t>
                          </m:r>
                        </m:den>
                      </m:f>
                      <m:r>
                        <a:rPr lang="en-AU" b="0" i="1" smtClean="0">
                          <a:latin typeface="Cambria Math" panose="02040503050406030204" pitchFamily="18" charset="0"/>
                        </a:rPr>
                        <m:t>=37</m:t>
                      </m:r>
                      <m:r>
                        <a:rPr lang="en-AU" b="0" i="0" smtClean="0">
                          <a:latin typeface="Cambria Math" panose="02040503050406030204" pitchFamily="18" charset="0"/>
                        </a:rPr>
                        <m:t>%</m:t>
                      </m:r>
                    </m:oMath>
                  </m:oMathPara>
                </a14:m>
                <a:endParaRPr lang="en-AU" dirty="0"/>
              </a:p>
            </p:txBody>
          </p:sp>
        </mc:Choice>
        <mc:Fallback xmlns="">
          <p:sp>
            <p:nvSpPr>
              <p:cNvPr id="40" name="Content Placeholder 11">
                <a:extLst>
                  <a:ext uri="{FF2B5EF4-FFF2-40B4-BE49-F238E27FC236}">
                    <a16:creationId xmlns:a16="http://schemas.microsoft.com/office/drawing/2014/main" id="{B8C6F985-94FF-E3E5-58DD-E617EF9F90DF}"/>
                  </a:ext>
                </a:extLst>
              </p:cNvPr>
              <p:cNvSpPr txBox="1">
                <a:spLocks noRot="1" noChangeAspect="1" noMove="1" noResize="1" noEditPoints="1" noAdjustHandles="1" noChangeArrowheads="1" noChangeShapeType="1" noTextEdit="1"/>
              </p:cNvSpPr>
              <p:nvPr/>
            </p:nvSpPr>
            <p:spPr>
              <a:xfrm>
                <a:off x="8828914" y="5372624"/>
                <a:ext cx="2295086" cy="755807"/>
              </a:xfrm>
              <a:prstGeom prst="rect">
                <a:avLst/>
              </a:prstGeom>
              <a:blipFill>
                <a:blip r:embed="rId6"/>
                <a:stretch>
                  <a:fillRect/>
                </a:stretch>
              </a:blipFill>
            </p:spPr>
            <p:txBody>
              <a:bodyPr/>
              <a:lstStyle/>
              <a:p>
                <a:r>
                  <a:rPr lang="en-AU">
                    <a:noFill/>
                  </a:rPr>
                  <a:t> </a:t>
                </a:r>
              </a:p>
            </p:txBody>
          </p:sp>
        </mc:Fallback>
      </mc:AlternateContent>
      <p:sp>
        <p:nvSpPr>
          <p:cNvPr id="33" name="Slide Number Placeholder 2">
            <a:extLst>
              <a:ext uri="{FF2B5EF4-FFF2-40B4-BE49-F238E27FC236}">
                <a16:creationId xmlns:a16="http://schemas.microsoft.com/office/drawing/2014/main" id="{94FB689D-E2F5-9B76-E844-9D97117924A1}"/>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08594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2</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percentages 2</a:t>
            </a:r>
          </a:p>
        </p:txBody>
      </p:sp>
      <p:pic>
        <p:nvPicPr>
          <p:cNvPr id="4" name="Picture 3" descr="An image of a number line from Desmos, with the far left labelled as 0%, and the far right labelled as 100%. The middle of the line is marked as 50%. ">
            <a:extLst>
              <a:ext uri="{FF2B5EF4-FFF2-40B4-BE49-F238E27FC236}">
                <a16:creationId xmlns:a16="http://schemas.microsoft.com/office/drawing/2014/main" id="{46EB1932-E48D-C44B-76FB-3A38D9D219F8}"/>
              </a:ext>
            </a:extLst>
          </p:cNvPr>
          <p:cNvPicPr>
            <a:picLocks noChangeAspect="1"/>
          </p:cNvPicPr>
          <p:nvPr/>
        </p:nvPicPr>
        <p:blipFill>
          <a:blip r:embed="rId3"/>
          <a:stretch>
            <a:fillRect/>
          </a:stretch>
        </p:blipFill>
        <p:spPr>
          <a:xfrm>
            <a:off x="0" y="3115235"/>
            <a:ext cx="12192000" cy="627529"/>
          </a:xfrm>
          <a:prstGeom prst="rect">
            <a:avLst/>
          </a:prstGeom>
        </p:spPr>
      </p:pic>
      <p:sp>
        <p:nvSpPr>
          <p:cNvPr id="2" name="Slide Number Placeholder 1">
            <a:extLst>
              <a:ext uri="{FF2B5EF4-FFF2-40B4-BE49-F238E27FC236}">
                <a16:creationId xmlns:a16="http://schemas.microsoft.com/office/drawing/2014/main" id="{AE466E7C-1B37-463A-B683-74E43C225D0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dirty="0"/>
          </a:p>
        </p:txBody>
      </p:sp>
    </p:spTree>
    <p:extLst>
      <p:ext uri="{BB962C8B-B14F-4D97-AF65-F5344CB8AC3E}">
        <p14:creationId xmlns:p14="http://schemas.microsoft.com/office/powerpoint/2010/main" val="3881724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3</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percentages 3</a:t>
            </a:r>
          </a:p>
        </p:txBody>
      </p:sp>
      <p:pic>
        <p:nvPicPr>
          <p:cNvPr id="4" name="Picture 3" descr="An image of a number line from Desmos, with the far left labelled as 0%, and the far right labelled as 100%. The middle of the line is marked as 50%. Either side of the 50% is now marked with 25% and 75%, left and right respectively. ">
            <a:extLst>
              <a:ext uri="{FF2B5EF4-FFF2-40B4-BE49-F238E27FC236}">
                <a16:creationId xmlns:a16="http://schemas.microsoft.com/office/drawing/2014/main" id="{D558AB1F-2DFD-509F-148A-34ACB2285E0B}"/>
              </a:ext>
            </a:extLst>
          </p:cNvPr>
          <p:cNvPicPr>
            <a:picLocks noChangeAspect="1"/>
          </p:cNvPicPr>
          <p:nvPr/>
        </p:nvPicPr>
        <p:blipFill>
          <a:blip r:embed="rId3"/>
          <a:stretch>
            <a:fillRect/>
          </a:stretch>
        </p:blipFill>
        <p:spPr>
          <a:xfrm>
            <a:off x="0" y="3111918"/>
            <a:ext cx="12192000" cy="634163"/>
          </a:xfrm>
          <a:prstGeom prst="rect">
            <a:avLst/>
          </a:prstGeom>
        </p:spPr>
      </p:pic>
      <p:sp>
        <p:nvSpPr>
          <p:cNvPr id="2" name="Slide Number Placeholder 1">
            <a:extLst>
              <a:ext uri="{FF2B5EF4-FFF2-40B4-BE49-F238E27FC236}">
                <a16:creationId xmlns:a16="http://schemas.microsoft.com/office/drawing/2014/main" id="{EA7A6B2E-18AE-4A98-9CA9-39978204BC3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dirty="0"/>
          </a:p>
        </p:txBody>
      </p:sp>
    </p:spTree>
    <p:extLst>
      <p:ext uri="{BB962C8B-B14F-4D97-AF65-F5344CB8AC3E}">
        <p14:creationId xmlns:p14="http://schemas.microsoft.com/office/powerpoint/2010/main" val="2359255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4</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percentages 4</a:t>
            </a:r>
          </a:p>
        </p:txBody>
      </p:sp>
      <p:pic>
        <p:nvPicPr>
          <p:cNvPr id="4" name="Picture 3" descr="An image of a number line from Desmos, with the far left labelled as 0%, and the far right labelled as 100%. The middle of the line is marked as 50%. The entire line is partitioned into 10 equal parts by 9 dashes, labelled as 10%, 20%, 30%, 40%, 50%, 60%, 70%, 80% and 90%. ">
            <a:extLst>
              <a:ext uri="{FF2B5EF4-FFF2-40B4-BE49-F238E27FC236}">
                <a16:creationId xmlns:a16="http://schemas.microsoft.com/office/drawing/2014/main" id="{1847F27E-390B-2926-853F-250D0CE9F7DE}"/>
              </a:ext>
            </a:extLst>
          </p:cNvPr>
          <p:cNvPicPr>
            <a:picLocks noChangeAspect="1"/>
          </p:cNvPicPr>
          <p:nvPr/>
        </p:nvPicPr>
        <p:blipFill>
          <a:blip r:embed="rId3"/>
          <a:stretch>
            <a:fillRect/>
          </a:stretch>
        </p:blipFill>
        <p:spPr>
          <a:xfrm>
            <a:off x="0" y="3110519"/>
            <a:ext cx="12192000" cy="636962"/>
          </a:xfrm>
          <a:prstGeom prst="rect">
            <a:avLst/>
          </a:prstGeom>
        </p:spPr>
      </p:pic>
      <p:sp>
        <p:nvSpPr>
          <p:cNvPr id="2" name="Slide Number Placeholder 1">
            <a:extLst>
              <a:ext uri="{FF2B5EF4-FFF2-40B4-BE49-F238E27FC236}">
                <a16:creationId xmlns:a16="http://schemas.microsoft.com/office/drawing/2014/main" id="{A0E5EFA1-0DF7-4652-8410-BF614369192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dirty="0"/>
          </a:p>
        </p:txBody>
      </p:sp>
    </p:spTree>
    <p:extLst>
      <p:ext uri="{BB962C8B-B14F-4D97-AF65-F5344CB8AC3E}">
        <p14:creationId xmlns:p14="http://schemas.microsoft.com/office/powerpoint/2010/main" val="341637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5</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decimals 1</a:t>
            </a:r>
          </a:p>
        </p:txBody>
      </p:sp>
      <p:pic>
        <p:nvPicPr>
          <p:cNvPr id="6" name="Picture 5" descr="An image of a number line from Desmos, with the far left labelled as 0, and the far right labelled as 1. ">
            <a:extLst>
              <a:ext uri="{FF2B5EF4-FFF2-40B4-BE49-F238E27FC236}">
                <a16:creationId xmlns:a16="http://schemas.microsoft.com/office/drawing/2014/main" id="{8DA411D1-E9F4-C04C-1203-01AF7BBE322C}"/>
              </a:ext>
            </a:extLst>
          </p:cNvPr>
          <p:cNvPicPr>
            <a:picLocks noChangeAspect="1"/>
          </p:cNvPicPr>
          <p:nvPr/>
        </p:nvPicPr>
        <p:blipFill>
          <a:blip r:embed="rId3"/>
          <a:stretch>
            <a:fillRect/>
          </a:stretch>
        </p:blipFill>
        <p:spPr>
          <a:xfrm>
            <a:off x="0" y="3079890"/>
            <a:ext cx="12192000" cy="698220"/>
          </a:xfrm>
          <a:prstGeom prst="rect">
            <a:avLst/>
          </a:prstGeom>
        </p:spPr>
      </p:pic>
      <p:sp>
        <p:nvSpPr>
          <p:cNvPr id="2" name="Slide Number Placeholder 1">
            <a:extLst>
              <a:ext uri="{FF2B5EF4-FFF2-40B4-BE49-F238E27FC236}">
                <a16:creationId xmlns:a16="http://schemas.microsoft.com/office/drawing/2014/main" id="{CDE5642F-0A5C-B06D-F85F-BA4E1BF69CE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dirty="0"/>
          </a:p>
        </p:txBody>
      </p:sp>
    </p:spTree>
    <p:extLst>
      <p:ext uri="{BB962C8B-B14F-4D97-AF65-F5344CB8AC3E}">
        <p14:creationId xmlns:p14="http://schemas.microsoft.com/office/powerpoint/2010/main" val="2293953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6</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decimals 2</a:t>
            </a:r>
          </a:p>
        </p:txBody>
      </p:sp>
      <p:pic>
        <p:nvPicPr>
          <p:cNvPr id="4" name="Picture 3" descr="An image of a number line from Desmos, with the far left labelled as 0, and the far right labelled as 1. The centre of the line is marked with a dash and labelled as 0.5. ">
            <a:extLst>
              <a:ext uri="{FF2B5EF4-FFF2-40B4-BE49-F238E27FC236}">
                <a16:creationId xmlns:a16="http://schemas.microsoft.com/office/drawing/2014/main" id="{CD2AC391-0A7C-170E-00A8-3336C317C0F5}"/>
              </a:ext>
            </a:extLst>
          </p:cNvPr>
          <p:cNvPicPr>
            <a:picLocks noChangeAspect="1"/>
          </p:cNvPicPr>
          <p:nvPr/>
        </p:nvPicPr>
        <p:blipFill>
          <a:blip r:embed="rId3"/>
          <a:stretch>
            <a:fillRect/>
          </a:stretch>
        </p:blipFill>
        <p:spPr>
          <a:xfrm>
            <a:off x="0" y="3114077"/>
            <a:ext cx="12192000" cy="629845"/>
          </a:xfrm>
          <a:prstGeom prst="rect">
            <a:avLst/>
          </a:prstGeom>
        </p:spPr>
      </p:pic>
      <p:sp>
        <p:nvSpPr>
          <p:cNvPr id="2" name="Slide Number Placeholder 1">
            <a:extLst>
              <a:ext uri="{FF2B5EF4-FFF2-40B4-BE49-F238E27FC236}">
                <a16:creationId xmlns:a16="http://schemas.microsoft.com/office/drawing/2014/main" id="{E9C184C8-90FE-32CA-46A3-833987A59A6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34</a:t>
            </a:fld>
            <a:endParaRPr lang="en-AU" dirty="0"/>
          </a:p>
        </p:txBody>
      </p:sp>
    </p:spTree>
    <p:extLst>
      <p:ext uri="{BB962C8B-B14F-4D97-AF65-F5344CB8AC3E}">
        <p14:creationId xmlns:p14="http://schemas.microsoft.com/office/powerpoint/2010/main" val="1204048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7</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decimals 3</a:t>
            </a:r>
          </a:p>
        </p:txBody>
      </p:sp>
      <p:pic>
        <p:nvPicPr>
          <p:cNvPr id="4" name="Picture 3" descr="An image of a number line from Desmos, with the far left labelled as 0, and the far right labelled as 1. The middle of the line is marked as 0.5. The entire line is partitioned into 10 equal parts by 9 dashes, labelled as 0.1, 0.2, 0.3, 0.4, 0.5, 0.6, 0.7, 0.8, and 0.9. ">
            <a:extLst>
              <a:ext uri="{FF2B5EF4-FFF2-40B4-BE49-F238E27FC236}">
                <a16:creationId xmlns:a16="http://schemas.microsoft.com/office/drawing/2014/main" id="{E4A95788-51FC-A688-BC7F-24C74B87BB03}"/>
              </a:ext>
            </a:extLst>
          </p:cNvPr>
          <p:cNvPicPr>
            <a:picLocks noChangeAspect="1"/>
          </p:cNvPicPr>
          <p:nvPr/>
        </p:nvPicPr>
        <p:blipFill>
          <a:blip r:embed="rId3"/>
          <a:stretch>
            <a:fillRect/>
          </a:stretch>
        </p:blipFill>
        <p:spPr>
          <a:xfrm>
            <a:off x="0" y="3089837"/>
            <a:ext cx="12192000" cy="678325"/>
          </a:xfrm>
          <a:prstGeom prst="rect">
            <a:avLst/>
          </a:prstGeom>
        </p:spPr>
      </p:pic>
      <p:sp>
        <p:nvSpPr>
          <p:cNvPr id="2" name="Slide Number Placeholder 1">
            <a:extLst>
              <a:ext uri="{FF2B5EF4-FFF2-40B4-BE49-F238E27FC236}">
                <a16:creationId xmlns:a16="http://schemas.microsoft.com/office/drawing/2014/main" id="{D28463DB-34F7-43D4-1EA5-4E083B91BAA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35</a:t>
            </a:fld>
            <a:endParaRPr lang="en-AU" dirty="0"/>
          </a:p>
        </p:txBody>
      </p:sp>
    </p:spTree>
    <p:extLst>
      <p:ext uri="{BB962C8B-B14F-4D97-AF65-F5344CB8AC3E}">
        <p14:creationId xmlns:p14="http://schemas.microsoft.com/office/powerpoint/2010/main" val="3511121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8</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decimals 4</a:t>
            </a:r>
          </a:p>
        </p:txBody>
      </p:sp>
      <p:pic>
        <p:nvPicPr>
          <p:cNvPr id="6" name="Picture 5" descr="An image of a number line from Desmos, with the far left labelled as 0, and the far right labelled as 1. The middle of the line is marked as 0.5. The entire line is partitioned into 10 equal parts by 9 dashes, labelled as 0.1, 0.2, 0.3, 0.4, 0.5, 0.6, 0.7, 0.8, and 0.9. Inbetween each of these dashes are 9 smaller dashes, dividing each of the 10 intervals into ten smaller intervals. ">
            <a:extLst>
              <a:ext uri="{FF2B5EF4-FFF2-40B4-BE49-F238E27FC236}">
                <a16:creationId xmlns:a16="http://schemas.microsoft.com/office/drawing/2014/main" id="{84EE7A5C-C769-7392-34D8-DC410B643D0D}"/>
              </a:ext>
            </a:extLst>
          </p:cNvPr>
          <p:cNvPicPr>
            <a:picLocks noChangeAspect="1"/>
          </p:cNvPicPr>
          <p:nvPr/>
        </p:nvPicPr>
        <p:blipFill>
          <a:blip r:embed="rId3"/>
          <a:stretch>
            <a:fillRect/>
          </a:stretch>
        </p:blipFill>
        <p:spPr>
          <a:xfrm>
            <a:off x="0" y="3074111"/>
            <a:ext cx="12192000" cy="709777"/>
          </a:xfrm>
          <a:prstGeom prst="rect">
            <a:avLst/>
          </a:prstGeom>
        </p:spPr>
      </p:pic>
      <p:sp>
        <p:nvSpPr>
          <p:cNvPr id="2" name="Slide Number Placeholder 1">
            <a:extLst>
              <a:ext uri="{FF2B5EF4-FFF2-40B4-BE49-F238E27FC236}">
                <a16:creationId xmlns:a16="http://schemas.microsoft.com/office/drawing/2014/main" id="{C6B39669-317B-94D7-1C61-ACCA370A576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36</a:t>
            </a:fld>
            <a:endParaRPr lang="en-AU" dirty="0"/>
          </a:p>
        </p:txBody>
      </p:sp>
    </p:spTree>
    <p:extLst>
      <p:ext uri="{BB962C8B-B14F-4D97-AF65-F5344CB8AC3E}">
        <p14:creationId xmlns:p14="http://schemas.microsoft.com/office/powerpoint/2010/main" val="97377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9</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fractions 1</a:t>
            </a:r>
          </a:p>
        </p:txBody>
      </p:sp>
      <p:pic>
        <p:nvPicPr>
          <p:cNvPr id="4" name="Picture 3" descr="An image of a number line from Desmos, with the far left labelled as 0, and the far right labelled as 1. ">
            <a:extLst>
              <a:ext uri="{FF2B5EF4-FFF2-40B4-BE49-F238E27FC236}">
                <a16:creationId xmlns:a16="http://schemas.microsoft.com/office/drawing/2014/main" id="{03CF8D68-C06B-DD88-A3CF-5F95DF1705A3}"/>
              </a:ext>
            </a:extLst>
          </p:cNvPr>
          <p:cNvPicPr>
            <a:picLocks noChangeAspect="1"/>
          </p:cNvPicPr>
          <p:nvPr/>
        </p:nvPicPr>
        <p:blipFill>
          <a:blip r:embed="rId3"/>
          <a:stretch>
            <a:fillRect/>
          </a:stretch>
        </p:blipFill>
        <p:spPr>
          <a:xfrm>
            <a:off x="0" y="3083605"/>
            <a:ext cx="12192000" cy="690790"/>
          </a:xfrm>
          <a:prstGeom prst="rect">
            <a:avLst/>
          </a:prstGeom>
        </p:spPr>
      </p:pic>
      <p:sp>
        <p:nvSpPr>
          <p:cNvPr id="2" name="Slide Number Placeholder 1">
            <a:extLst>
              <a:ext uri="{FF2B5EF4-FFF2-40B4-BE49-F238E27FC236}">
                <a16:creationId xmlns:a16="http://schemas.microsoft.com/office/drawing/2014/main" id="{42F9ECFB-C506-E009-047C-39D3886F5DB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37</a:t>
            </a:fld>
            <a:endParaRPr lang="en-AU" dirty="0"/>
          </a:p>
        </p:txBody>
      </p:sp>
    </p:spTree>
    <p:extLst>
      <p:ext uri="{BB962C8B-B14F-4D97-AF65-F5344CB8AC3E}">
        <p14:creationId xmlns:p14="http://schemas.microsoft.com/office/powerpoint/2010/main" val="3133930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10</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fractions 2</a:t>
            </a:r>
          </a:p>
        </p:txBody>
      </p:sp>
      <p:pic>
        <p:nvPicPr>
          <p:cNvPr id="4" name="Picture 3" descr="An image of a number line from Desmos, with the far left labelled as 0, and the far right labelled as 1. The centre of the line is marked with a dash and labelled as 1 half. ">
            <a:extLst>
              <a:ext uri="{FF2B5EF4-FFF2-40B4-BE49-F238E27FC236}">
                <a16:creationId xmlns:a16="http://schemas.microsoft.com/office/drawing/2014/main" id="{D05A47D6-5B0C-3ABC-0BBB-6E5551319664}"/>
              </a:ext>
            </a:extLst>
          </p:cNvPr>
          <p:cNvPicPr>
            <a:picLocks noChangeAspect="1"/>
          </p:cNvPicPr>
          <p:nvPr/>
        </p:nvPicPr>
        <p:blipFill>
          <a:blip r:embed="rId3"/>
          <a:stretch>
            <a:fillRect/>
          </a:stretch>
        </p:blipFill>
        <p:spPr>
          <a:xfrm>
            <a:off x="0" y="3061987"/>
            <a:ext cx="12192000" cy="734026"/>
          </a:xfrm>
          <a:prstGeom prst="rect">
            <a:avLst/>
          </a:prstGeom>
        </p:spPr>
      </p:pic>
      <p:sp>
        <p:nvSpPr>
          <p:cNvPr id="2" name="Slide Number Placeholder 1">
            <a:extLst>
              <a:ext uri="{FF2B5EF4-FFF2-40B4-BE49-F238E27FC236}">
                <a16:creationId xmlns:a16="http://schemas.microsoft.com/office/drawing/2014/main" id="{481B04AF-20B1-3A50-2DA8-25ECA7B0BBD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38</a:t>
            </a:fld>
            <a:endParaRPr lang="en-AU" dirty="0"/>
          </a:p>
        </p:txBody>
      </p:sp>
    </p:spTree>
    <p:extLst>
      <p:ext uri="{BB962C8B-B14F-4D97-AF65-F5344CB8AC3E}">
        <p14:creationId xmlns:p14="http://schemas.microsoft.com/office/powerpoint/2010/main" val="2754606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11</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fractions 3</a:t>
            </a:r>
          </a:p>
        </p:txBody>
      </p:sp>
      <p:pic>
        <p:nvPicPr>
          <p:cNvPr id="4" name="Picture 3" descr="An image of a number line from Desmos, with the far left labelled as 0, and the far right labelled as 1. The centre of the line is marked with a dash and labelled as 0.5. Each of the intervals from 0 to 1 half and from one half to 1 is cut in half again by a new dash, with the left labelled as one quarter, and the right labelled as three quarters. ">
            <a:extLst>
              <a:ext uri="{FF2B5EF4-FFF2-40B4-BE49-F238E27FC236}">
                <a16:creationId xmlns:a16="http://schemas.microsoft.com/office/drawing/2014/main" id="{741621E4-6A15-A902-F82B-3C85BE6D543D}"/>
              </a:ext>
            </a:extLst>
          </p:cNvPr>
          <p:cNvPicPr>
            <a:picLocks noChangeAspect="1"/>
          </p:cNvPicPr>
          <p:nvPr/>
        </p:nvPicPr>
        <p:blipFill>
          <a:blip r:embed="rId3"/>
          <a:stretch>
            <a:fillRect/>
          </a:stretch>
        </p:blipFill>
        <p:spPr>
          <a:xfrm>
            <a:off x="0" y="3087084"/>
            <a:ext cx="12192000" cy="683832"/>
          </a:xfrm>
          <a:prstGeom prst="rect">
            <a:avLst/>
          </a:prstGeom>
        </p:spPr>
      </p:pic>
      <p:sp>
        <p:nvSpPr>
          <p:cNvPr id="2" name="Slide Number Placeholder 1">
            <a:extLst>
              <a:ext uri="{FF2B5EF4-FFF2-40B4-BE49-F238E27FC236}">
                <a16:creationId xmlns:a16="http://schemas.microsoft.com/office/drawing/2014/main" id="{B41B0F6B-A33C-E518-5344-41063F1DF92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39</a:t>
            </a:fld>
            <a:endParaRPr lang="en-AU" dirty="0"/>
          </a:p>
        </p:txBody>
      </p:sp>
    </p:spTree>
    <p:extLst>
      <p:ext uri="{BB962C8B-B14F-4D97-AF65-F5344CB8AC3E}">
        <p14:creationId xmlns:p14="http://schemas.microsoft.com/office/powerpoint/2010/main" val="151723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C7C9E8-3CC8-FF33-664D-616A51FC30BE}"/>
              </a:ext>
            </a:extLst>
          </p:cNvPr>
          <p:cNvSpPr>
            <a:spLocks noGrp="1"/>
          </p:cNvSpPr>
          <p:nvPr>
            <p:ph type="title"/>
          </p:nvPr>
        </p:nvSpPr>
        <p:spPr>
          <a:xfrm>
            <a:off x="360000" y="360000"/>
            <a:ext cx="10080000" cy="1011600"/>
          </a:xfrm>
        </p:spPr>
        <p:txBody>
          <a:bodyPr/>
          <a:lstStyle/>
          <a:p>
            <a:pPr>
              <a:lnSpc>
                <a:spcPct val="114000"/>
              </a:lnSpc>
            </a:pPr>
            <a:r>
              <a:rPr lang="en-AU" dirty="0"/>
              <a:t>Prompts 1</a:t>
            </a:r>
          </a:p>
        </p:txBody>
      </p:sp>
      <p:sp>
        <p:nvSpPr>
          <p:cNvPr id="14" name="Text Placeholder 13">
            <a:extLst>
              <a:ext uri="{FF2B5EF4-FFF2-40B4-BE49-F238E27FC236}">
                <a16:creationId xmlns:a16="http://schemas.microsoft.com/office/drawing/2014/main" id="{708F3830-7EB7-8BE2-2C52-42E71C58515C}"/>
              </a:ext>
            </a:extLst>
          </p:cNvPr>
          <p:cNvSpPr>
            <a:spLocks noGrp="1"/>
          </p:cNvSpPr>
          <p:nvPr>
            <p:ph type="body" sz="quarter" idx="18"/>
          </p:nvPr>
        </p:nvSpPr>
        <p:spPr>
          <a:xfrm>
            <a:off x="360000" y="993098"/>
            <a:ext cx="10080000" cy="310015"/>
          </a:xfrm>
        </p:spPr>
        <p:txBody>
          <a:bodyPr/>
          <a:lstStyle/>
          <a:p>
            <a:r>
              <a:rPr lang="en-AU" dirty="0"/>
              <a:t>Converting decimals to percentages</a:t>
            </a:r>
          </a:p>
        </p:txBody>
      </p:sp>
      <p:sp>
        <p:nvSpPr>
          <p:cNvPr id="17" name="TextBox 16">
            <a:extLst>
              <a:ext uri="{FF2B5EF4-FFF2-40B4-BE49-F238E27FC236}">
                <a16:creationId xmlns:a16="http://schemas.microsoft.com/office/drawing/2014/main" id="{F21412BA-19B9-7CDE-BA12-8ABD7C4247EE}"/>
              </a:ext>
            </a:extLst>
          </p:cNvPr>
          <p:cNvSpPr txBox="1"/>
          <p:nvPr/>
        </p:nvSpPr>
        <p:spPr>
          <a:xfrm>
            <a:off x="348000" y="2253700"/>
            <a:ext cx="2754702" cy="540327"/>
          </a:xfrm>
          <a:prstGeom prst="rect">
            <a:avLst/>
          </a:prstGeom>
          <a:noFill/>
          <a:ln>
            <a:noFill/>
          </a:ln>
        </p:spPr>
        <p:txBody>
          <a:bodyPr wrap="square" lIns="0" tIns="0" rIns="0" bIns="0" rtlCol="0">
            <a:noAutofit/>
          </a:bodyPr>
          <a:lstStyle/>
          <a:p>
            <a:r>
              <a:rPr lang="en-AU" sz="1800" dirty="0"/>
              <a:t>0.37</a:t>
            </a:r>
          </a:p>
        </p:txBody>
      </p:sp>
      <p:grpSp>
        <p:nvGrpSpPr>
          <p:cNvPr id="4" name="Group 3" descr="An image from polypad with base 10 blocks. &#10;&#10;There are three lines of ten, labelled 3 tenths. &#10;&#10;There are 7 individual cubes, labelled 7 hundredths.">
            <a:extLst>
              <a:ext uri="{FF2B5EF4-FFF2-40B4-BE49-F238E27FC236}">
                <a16:creationId xmlns:a16="http://schemas.microsoft.com/office/drawing/2014/main" id="{9E798F02-2347-581F-84C6-9C2A03E969D4}"/>
              </a:ext>
            </a:extLst>
          </p:cNvPr>
          <p:cNvGrpSpPr/>
          <p:nvPr/>
        </p:nvGrpSpPr>
        <p:grpSpPr>
          <a:xfrm>
            <a:off x="348000" y="2487644"/>
            <a:ext cx="3112150" cy="3377258"/>
            <a:chOff x="962676" y="2903859"/>
            <a:chExt cx="3112150" cy="3377258"/>
          </a:xfrm>
        </p:grpSpPr>
        <p:pic>
          <p:nvPicPr>
            <p:cNvPr id="5" name="Picture 4" descr="An image from polypad with base 10 blocks. &#10;&#10;There are three lines of ten, labelled 3 tenths. &#10;&#10;There are 7 individual cubes, labelled 7 hundredths. ">
              <a:extLst>
                <a:ext uri="{FF2B5EF4-FFF2-40B4-BE49-F238E27FC236}">
                  <a16:creationId xmlns:a16="http://schemas.microsoft.com/office/drawing/2014/main" id="{93DC1307-EB08-7A5B-3A76-AEFFA652D3E0}"/>
                </a:ext>
              </a:extLst>
            </p:cNvPr>
            <p:cNvPicPr>
              <a:picLocks noChangeAspect="1"/>
            </p:cNvPicPr>
            <p:nvPr/>
          </p:nvPicPr>
          <p:blipFill rotWithShape="1">
            <a:blip r:embed="rId3">
              <a:clrChange>
                <a:clrFrom>
                  <a:srgbClr val="FFFFFF"/>
                </a:clrFrom>
                <a:clrTo>
                  <a:srgbClr val="FFFFFF">
                    <a:alpha val="0"/>
                  </a:srgbClr>
                </a:clrTo>
              </a:clrChange>
            </a:blip>
            <a:srcRect b="13074"/>
            <a:stretch/>
          </p:blipFill>
          <p:spPr>
            <a:xfrm>
              <a:off x="962676" y="2903859"/>
              <a:ext cx="3112150" cy="2835929"/>
            </a:xfrm>
            <a:prstGeom prst="rect">
              <a:avLst/>
            </a:prstGeom>
          </p:spPr>
        </p:pic>
        <p:grpSp>
          <p:nvGrpSpPr>
            <p:cNvPr id="6" name="Group 5">
              <a:extLst>
                <a:ext uri="{FF2B5EF4-FFF2-40B4-BE49-F238E27FC236}">
                  <a16:creationId xmlns:a16="http://schemas.microsoft.com/office/drawing/2014/main" id="{7792C8DB-FC23-AA2E-D31A-6E5CBCFBCB00}"/>
                </a:ext>
              </a:extLst>
            </p:cNvPr>
            <p:cNvGrpSpPr/>
            <p:nvPr/>
          </p:nvGrpSpPr>
          <p:grpSpPr>
            <a:xfrm>
              <a:off x="1167789" y="5740289"/>
              <a:ext cx="2896511" cy="540828"/>
              <a:chOff x="1167789" y="5740289"/>
              <a:chExt cx="2896511" cy="540828"/>
            </a:xfrm>
          </p:grpSpPr>
          <p:sp>
            <p:nvSpPr>
              <p:cNvPr id="8" name="TextBox 7">
                <a:extLst>
                  <a:ext uri="{FF2B5EF4-FFF2-40B4-BE49-F238E27FC236}">
                    <a16:creationId xmlns:a16="http://schemas.microsoft.com/office/drawing/2014/main" id="{A5170B64-B96F-D60F-CA57-C30E0732F563}"/>
                  </a:ext>
                </a:extLst>
              </p:cNvPr>
              <p:cNvSpPr txBox="1"/>
              <p:nvPr/>
            </p:nvSpPr>
            <p:spPr>
              <a:xfrm>
                <a:off x="1167789" y="5740289"/>
                <a:ext cx="903383" cy="540327"/>
              </a:xfrm>
              <a:prstGeom prst="rect">
                <a:avLst/>
              </a:prstGeom>
              <a:noFill/>
            </p:spPr>
            <p:txBody>
              <a:bodyPr wrap="square" lIns="0" tIns="0" rIns="0" bIns="0" rtlCol="0">
                <a:noAutofit/>
              </a:bodyPr>
              <a:lstStyle/>
              <a:p>
                <a:pPr algn="l"/>
                <a:r>
                  <a:rPr lang="en-AU" sz="1800" dirty="0"/>
                  <a:t>3 tenths</a:t>
                </a:r>
              </a:p>
            </p:txBody>
          </p:sp>
          <p:sp>
            <p:nvSpPr>
              <p:cNvPr id="9" name="TextBox 8">
                <a:extLst>
                  <a:ext uri="{FF2B5EF4-FFF2-40B4-BE49-F238E27FC236}">
                    <a16:creationId xmlns:a16="http://schemas.microsoft.com/office/drawing/2014/main" id="{377D942A-13B1-F470-D3E3-D2952B9A94D7}"/>
                  </a:ext>
                </a:extLst>
              </p:cNvPr>
              <p:cNvSpPr txBox="1"/>
              <p:nvPr/>
            </p:nvSpPr>
            <p:spPr>
              <a:xfrm>
                <a:off x="2601895" y="5740790"/>
                <a:ext cx="1462405" cy="540327"/>
              </a:xfrm>
              <a:prstGeom prst="rect">
                <a:avLst/>
              </a:prstGeom>
              <a:noFill/>
            </p:spPr>
            <p:txBody>
              <a:bodyPr wrap="square" lIns="0" tIns="0" rIns="0" bIns="0" rtlCol="0">
                <a:noAutofit/>
              </a:bodyPr>
              <a:lstStyle/>
              <a:p>
                <a:pPr algn="l"/>
                <a:r>
                  <a:rPr lang="en-AU" sz="1800" dirty="0"/>
                  <a:t>7 hundredths</a:t>
                </a:r>
              </a:p>
            </p:txBody>
          </p:sp>
        </p:grpSp>
      </p:grpSp>
      <p:sp>
        <p:nvSpPr>
          <p:cNvPr id="24" name="Arrow: Right 23">
            <a:extLst>
              <a:ext uri="{FF2B5EF4-FFF2-40B4-BE49-F238E27FC236}">
                <a16:creationId xmlns:a16="http://schemas.microsoft.com/office/drawing/2014/main" id="{B3720479-B909-3F86-D84E-6E747619813E}"/>
              </a:ext>
              <a:ext uri="{C183D7F6-B498-43B3-948B-1728B52AA6E4}">
                <adec:decorative xmlns:adec="http://schemas.microsoft.com/office/drawing/2017/decorative" val="1"/>
              </a:ext>
            </a:extLst>
          </p:cNvPr>
          <p:cNvSpPr/>
          <p:nvPr/>
        </p:nvSpPr>
        <p:spPr>
          <a:xfrm>
            <a:off x="3642449" y="3927756"/>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descr="An image from polypad with base 10 blocks. &#10;&#10;There are three lines of ten, labelled 3 tenths. &#10;&#10;There are 7 individual cubes, labelled 7 hundredths.">
            <a:extLst>
              <a:ext uri="{FF2B5EF4-FFF2-40B4-BE49-F238E27FC236}">
                <a16:creationId xmlns:a16="http://schemas.microsoft.com/office/drawing/2014/main" id="{734F7F6F-4097-FA4A-2B01-6ECFE3AB1871}"/>
              </a:ext>
            </a:extLst>
          </p:cNvPr>
          <p:cNvGrpSpPr/>
          <p:nvPr/>
        </p:nvGrpSpPr>
        <p:grpSpPr>
          <a:xfrm>
            <a:off x="4832205" y="2487644"/>
            <a:ext cx="2009350" cy="3376254"/>
            <a:chOff x="5490295" y="2903861"/>
            <a:chExt cx="2009350" cy="3376254"/>
          </a:xfrm>
        </p:grpSpPr>
        <p:pic>
          <p:nvPicPr>
            <p:cNvPr id="11" name="Picture 10" descr="An image from polypad with base 10 blocks. &#10;&#10;There are 37 individual cubes, labelled 37 hundredths. ">
              <a:extLst>
                <a:ext uri="{FF2B5EF4-FFF2-40B4-BE49-F238E27FC236}">
                  <a16:creationId xmlns:a16="http://schemas.microsoft.com/office/drawing/2014/main" id="{6A262895-3642-8347-FB0B-1B7804457A82}"/>
                </a:ext>
              </a:extLst>
            </p:cNvPr>
            <p:cNvPicPr>
              <a:picLocks noChangeAspect="1"/>
            </p:cNvPicPr>
            <p:nvPr/>
          </p:nvPicPr>
          <p:blipFill rotWithShape="1">
            <a:blip r:embed="rId4"/>
            <a:srcRect l="9350" b="13074"/>
            <a:stretch/>
          </p:blipFill>
          <p:spPr>
            <a:xfrm>
              <a:off x="5490295" y="2903861"/>
              <a:ext cx="1912624" cy="2835927"/>
            </a:xfrm>
            <a:prstGeom prst="rect">
              <a:avLst/>
            </a:prstGeom>
          </p:spPr>
        </p:pic>
        <p:sp>
          <p:nvSpPr>
            <p:cNvPr id="12" name="TextBox 11">
              <a:extLst>
                <a:ext uri="{FF2B5EF4-FFF2-40B4-BE49-F238E27FC236}">
                  <a16:creationId xmlns:a16="http://schemas.microsoft.com/office/drawing/2014/main" id="{FCBDD939-CC7C-1B40-45F7-59A24A26D9C8}"/>
                </a:ext>
              </a:extLst>
            </p:cNvPr>
            <p:cNvSpPr txBox="1"/>
            <p:nvPr/>
          </p:nvSpPr>
          <p:spPr>
            <a:xfrm>
              <a:off x="5744550" y="5739788"/>
              <a:ext cx="1755095" cy="540327"/>
            </a:xfrm>
            <a:prstGeom prst="rect">
              <a:avLst/>
            </a:prstGeom>
            <a:noFill/>
          </p:spPr>
          <p:txBody>
            <a:bodyPr wrap="square" lIns="0" tIns="0" rIns="0" bIns="0" rtlCol="0">
              <a:noAutofit/>
            </a:bodyPr>
            <a:lstStyle/>
            <a:p>
              <a:pPr algn="l"/>
              <a:r>
                <a:rPr lang="en-AU" sz="1800" dirty="0"/>
                <a:t>37 hundredths</a:t>
              </a:r>
            </a:p>
          </p:txBody>
        </p:sp>
      </p:grpSp>
      <p:sp>
        <p:nvSpPr>
          <p:cNvPr id="2" name="Speech Bubble: Oval 1" descr="A speech bubble prompting participants to consider, 'How is knowing that the image of 100 green squares is representative of 100 hundredths, helpful?'">
            <a:extLst>
              <a:ext uri="{FF2B5EF4-FFF2-40B4-BE49-F238E27FC236}">
                <a16:creationId xmlns:a16="http://schemas.microsoft.com/office/drawing/2014/main" id="{A9A3535F-4ECA-3AF2-9D9B-17A6B5420629}"/>
              </a:ext>
            </a:extLst>
          </p:cNvPr>
          <p:cNvSpPr/>
          <p:nvPr/>
        </p:nvSpPr>
        <p:spPr>
          <a:xfrm>
            <a:off x="6153524" y="1407820"/>
            <a:ext cx="2165577" cy="1823664"/>
          </a:xfrm>
          <a:prstGeom prst="wedgeEllipseCallout">
            <a:avLst>
              <a:gd name="adj1" fmla="val -43403"/>
              <a:gd name="adj2" fmla="val 3969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Where have all these hundredths come from?</a:t>
            </a:r>
          </a:p>
        </p:txBody>
      </p:sp>
      <p:sp>
        <p:nvSpPr>
          <p:cNvPr id="31" name="Arrow: Right 30">
            <a:extLst>
              <a:ext uri="{FF2B5EF4-FFF2-40B4-BE49-F238E27FC236}">
                <a16:creationId xmlns:a16="http://schemas.microsoft.com/office/drawing/2014/main" id="{C51E2943-0EB5-2359-ABEA-25D9C23E30E2}"/>
              </a:ext>
              <a:ext uri="{C183D7F6-B498-43B3-948B-1728B52AA6E4}">
                <adec:decorative xmlns:adec="http://schemas.microsoft.com/office/drawing/2017/decorative" val="1"/>
              </a:ext>
            </a:extLst>
          </p:cNvPr>
          <p:cNvSpPr/>
          <p:nvPr/>
        </p:nvSpPr>
        <p:spPr>
          <a:xfrm>
            <a:off x="6981068" y="3927756"/>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0" name="Picture 29" descr="An image from polypad with base 10 blocks. &#10;&#10;There is a block of 100 cubes, 10 by 10 in a square. 37 cubes are orange, and the remaining 63 are green. ">
            <a:extLst>
              <a:ext uri="{FF2B5EF4-FFF2-40B4-BE49-F238E27FC236}">
                <a16:creationId xmlns:a16="http://schemas.microsoft.com/office/drawing/2014/main" id="{3A29B24E-7D6F-FFE8-A6F9-BC58137ABE7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277049" y="2195867"/>
            <a:ext cx="1975793" cy="3127704"/>
          </a:xfrm>
          <a:prstGeom prst="rect">
            <a:avLst/>
          </a:prstGeom>
        </p:spPr>
      </p:pic>
      <mc:AlternateContent xmlns:mc="http://schemas.openxmlformats.org/markup-compatibility/2006" xmlns:a14="http://schemas.microsoft.com/office/drawing/2010/main">
        <mc:Choice Requires="a14">
          <p:sp>
            <p:nvSpPr>
              <p:cNvPr id="32" name="Content Placeholder 11">
                <a:extLst>
                  <a:ext uri="{FF2B5EF4-FFF2-40B4-BE49-F238E27FC236}">
                    <a16:creationId xmlns:a16="http://schemas.microsoft.com/office/drawing/2014/main" id="{0C554E37-A474-672F-3416-5BBFAE3ABCF3}"/>
                  </a:ext>
                </a:extLst>
              </p:cNvPr>
              <p:cNvSpPr txBox="1">
                <a:spLocks/>
              </p:cNvSpPr>
              <p:nvPr/>
            </p:nvSpPr>
            <p:spPr>
              <a:xfrm>
                <a:off x="8033030" y="5323571"/>
                <a:ext cx="2295086" cy="755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0.37=</m:t>
                      </m:r>
                      <m:f>
                        <m:fPr>
                          <m:ctrlPr>
                            <a:rPr lang="en-AU" b="0" i="1" smtClean="0">
                              <a:latin typeface="Cambria Math" panose="02040503050406030204" pitchFamily="18" charset="0"/>
                            </a:rPr>
                          </m:ctrlPr>
                        </m:fPr>
                        <m:num>
                          <m:r>
                            <a:rPr lang="en-AU" b="0" i="1" smtClean="0">
                              <a:latin typeface="Cambria Math" panose="02040503050406030204" pitchFamily="18" charset="0"/>
                            </a:rPr>
                            <m:t>37</m:t>
                          </m:r>
                        </m:num>
                        <m:den>
                          <m:r>
                            <a:rPr lang="en-AU" b="0" i="1" smtClean="0">
                              <a:latin typeface="Cambria Math" panose="02040503050406030204" pitchFamily="18" charset="0"/>
                            </a:rPr>
                            <m:t>100</m:t>
                          </m:r>
                        </m:den>
                      </m:f>
                      <m:r>
                        <a:rPr lang="en-AU" b="0" i="1" smtClean="0">
                          <a:latin typeface="Cambria Math" panose="02040503050406030204" pitchFamily="18" charset="0"/>
                        </a:rPr>
                        <m:t>=37</m:t>
                      </m:r>
                      <m:r>
                        <a:rPr lang="en-AU" b="0" i="0" smtClean="0">
                          <a:latin typeface="Cambria Math" panose="02040503050406030204" pitchFamily="18" charset="0"/>
                        </a:rPr>
                        <m:t>%</m:t>
                      </m:r>
                    </m:oMath>
                  </m:oMathPara>
                </a14:m>
                <a:endParaRPr lang="en-AU" dirty="0"/>
              </a:p>
            </p:txBody>
          </p:sp>
        </mc:Choice>
        <mc:Fallback xmlns="">
          <p:sp>
            <p:nvSpPr>
              <p:cNvPr id="32" name="Content Placeholder 11">
                <a:extLst>
                  <a:ext uri="{FF2B5EF4-FFF2-40B4-BE49-F238E27FC236}">
                    <a16:creationId xmlns:a16="http://schemas.microsoft.com/office/drawing/2014/main" id="{0C554E37-A474-672F-3416-5BBFAE3ABCF3}"/>
                  </a:ext>
                </a:extLst>
              </p:cNvPr>
              <p:cNvSpPr txBox="1">
                <a:spLocks noRot="1" noChangeAspect="1" noMove="1" noResize="1" noEditPoints="1" noAdjustHandles="1" noChangeArrowheads="1" noChangeShapeType="1" noTextEdit="1"/>
              </p:cNvSpPr>
              <p:nvPr/>
            </p:nvSpPr>
            <p:spPr>
              <a:xfrm>
                <a:off x="8033030" y="5323571"/>
                <a:ext cx="2295086" cy="755807"/>
              </a:xfrm>
              <a:prstGeom prst="rect">
                <a:avLst/>
              </a:prstGeom>
              <a:blipFill>
                <a:blip r:embed="rId6"/>
                <a:stretch>
                  <a:fillRect/>
                </a:stretch>
              </a:blipFill>
            </p:spPr>
            <p:txBody>
              <a:bodyPr/>
              <a:lstStyle/>
              <a:p>
                <a:r>
                  <a:rPr lang="en-AU">
                    <a:noFill/>
                  </a:rPr>
                  <a:t> </a:t>
                </a:r>
              </a:p>
            </p:txBody>
          </p:sp>
        </mc:Fallback>
      </mc:AlternateContent>
      <p:sp>
        <p:nvSpPr>
          <p:cNvPr id="3" name="Speech Bubble: Oval 2" descr="A speech bubble prompting participants to consider, 'How is knowing that the image of 100 green squares is representative of 100 hundredths, helpful?'">
            <a:extLst>
              <a:ext uri="{FF2B5EF4-FFF2-40B4-BE49-F238E27FC236}">
                <a16:creationId xmlns:a16="http://schemas.microsoft.com/office/drawing/2014/main" id="{BF613654-3EDC-0330-4217-7E782E42428F}"/>
              </a:ext>
            </a:extLst>
          </p:cNvPr>
          <p:cNvSpPr/>
          <p:nvPr/>
        </p:nvSpPr>
        <p:spPr>
          <a:xfrm>
            <a:off x="10105374" y="3869480"/>
            <a:ext cx="1882160" cy="1582488"/>
          </a:xfrm>
          <a:prstGeom prst="wedgeEllipseCallout">
            <a:avLst>
              <a:gd name="adj1" fmla="val -42476"/>
              <a:gd name="adj2" fmla="val 455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Why have we made this out of 100?</a:t>
            </a:r>
          </a:p>
        </p:txBody>
      </p:sp>
      <p:sp>
        <p:nvSpPr>
          <p:cNvPr id="33" name="Slide Number Placeholder 2">
            <a:extLst>
              <a:ext uri="{FF2B5EF4-FFF2-40B4-BE49-F238E27FC236}">
                <a16:creationId xmlns:a16="http://schemas.microsoft.com/office/drawing/2014/main" id="{94FB689D-E2F5-9B76-E844-9D97117924A1}"/>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177731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12</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fractions 4</a:t>
            </a:r>
          </a:p>
        </p:txBody>
      </p:sp>
      <p:pic>
        <p:nvPicPr>
          <p:cNvPr id="4" name="Picture 3" descr="An image of a number line from Desmos, with the far left labelled as 0, and the far right labelled as 1. The middle of the line is marked as 5 tenths. The entire line is partitioned into 10 equal parts by 9 dashes, labelled as 1 tenth, 2 tenths, 3 tenths, 4 tenths, 5 tenths, 6 tenths, 7 tenths, 8 tenths, and 9 tenths.">
            <a:extLst>
              <a:ext uri="{FF2B5EF4-FFF2-40B4-BE49-F238E27FC236}">
                <a16:creationId xmlns:a16="http://schemas.microsoft.com/office/drawing/2014/main" id="{E7B60481-A3D1-F833-02B8-484D08B6A295}"/>
              </a:ext>
            </a:extLst>
          </p:cNvPr>
          <p:cNvPicPr>
            <a:picLocks noChangeAspect="1"/>
          </p:cNvPicPr>
          <p:nvPr/>
        </p:nvPicPr>
        <p:blipFill>
          <a:blip r:embed="rId3"/>
          <a:stretch>
            <a:fillRect/>
          </a:stretch>
        </p:blipFill>
        <p:spPr>
          <a:xfrm>
            <a:off x="0" y="3074372"/>
            <a:ext cx="12192000" cy="709255"/>
          </a:xfrm>
          <a:prstGeom prst="rect">
            <a:avLst/>
          </a:prstGeom>
        </p:spPr>
      </p:pic>
      <p:sp>
        <p:nvSpPr>
          <p:cNvPr id="2" name="Slide Number Placeholder 1">
            <a:extLst>
              <a:ext uri="{FF2B5EF4-FFF2-40B4-BE49-F238E27FC236}">
                <a16:creationId xmlns:a16="http://schemas.microsoft.com/office/drawing/2014/main" id="{609CA230-9FEE-9175-2BB8-6AC42191E2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40</a:t>
            </a:fld>
            <a:endParaRPr lang="en-AU" dirty="0"/>
          </a:p>
        </p:txBody>
      </p:sp>
    </p:spTree>
    <p:extLst>
      <p:ext uri="{BB962C8B-B14F-4D97-AF65-F5344CB8AC3E}">
        <p14:creationId xmlns:p14="http://schemas.microsoft.com/office/powerpoint/2010/main" val="1484575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Number line 13</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a:xfrm>
            <a:off x="360000" y="905601"/>
            <a:ext cx="10080000" cy="310015"/>
          </a:xfrm>
        </p:spPr>
        <p:txBody>
          <a:bodyPr/>
          <a:lstStyle/>
          <a:p>
            <a:r>
              <a:rPr lang="en-AU" dirty="0"/>
              <a:t>Ordering everything</a:t>
            </a:r>
          </a:p>
        </p:txBody>
      </p:sp>
      <p:pic>
        <p:nvPicPr>
          <p:cNvPr id="3" name="Picture 2" descr="An image of three number lines from Desmos. In the top number line, the far left is labelled as 0%, and the far right labelled as 100%. The middle of the line is marked as 50%. The entire line is partitioned into 10 equal parts by 9 dashes, labelled as 10%, 20%, 30%, 40%, 50%, 60%, 70%, 80% and 90%. In the middle number line,  the far left is labelled as 0, and the far right labelled as 1. The middle of the line is marked as 0.5. The entire line is partitioned into 10 equal parts by 9 dashes, labelled as 0.1, 0.2, 0.3, 0.4, 0.5, 0.6, 0.7, 0.8, and 0.9. Inbetween each of these dashes are 9 smaller dashes, dividing each of the 10 intervals into ten smaller intervals. In the bottom number line, the far left is labelled as 0, and the far right labelled as 1. The middle of the line is marked as 5 tenths. The entire line is partitioned into 10 equal parts by 9 dashes, labelled as 1 tenth, 2 tenths, 3 tenths, 4 tenths, 5 tenths, 6 tenths, 7 tenths, 8 tenths, and 9 tenths.">
            <a:extLst>
              <a:ext uri="{FF2B5EF4-FFF2-40B4-BE49-F238E27FC236}">
                <a16:creationId xmlns:a16="http://schemas.microsoft.com/office/drawing/2014/main" id="{8D83DBED-0D76-3009-40C9-B06F893C5499}"/>
              </a:ext>
            </a:extLst>
          </p:cNvPr>
          <p:cNvPicPr>
            <a:picLocks noChangeAspect="1"/>
          </p:cNvPicPr>
          <p:nvPr/>
        </p:nvPicPr>
        <p:blipFill>
          <a:blip r:embed="rId3"/>
          <a:stretch>
            <a:fillRect/>
          </a:stretch>
        </p:blipFill>
        <p:spPr>
          <a:xfrm>
            <a:off x="1156779" y="2302768"/>
            <a:ext cx="10080000" cy="4547755"/>
          </a:xfrm>
          <a:prstGeom prst="rect">
            <a:avLst/>
          </a:prstGeom>
        </p:spPr>
      </p:pic>
      <p:sp>
        <p:nvSpPr>
          <p:cNvPr id="2" name="Slide Number Placeholder 1">
            <a:extLst>
              <a:ext uri="{FF2B5EF4-FFF2-40B4-BE49-F238E27FC236}">
                <a16:creationId xmlns:a16="http://schemas.microsoft.com/office/drawing/2014/main" id="{0AC067E6-B4CB-78D9-171C-2BE853F5F4B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41</a:t>
            </a:fld>
            <a:endParaRPr lang="en-AU" dirty="0"/>
          </a:p>
        </p:txBody>
      </p:sp>
    </p:spTree>
    <p:extLst>
      <p:ext uri="{BB962C8B-B14F-4D97-AF65-F5344CB8AC3E}">
        <p14:creationId xmlns:p14="http://schemas.microsoft.com/office/powerpoint/2010/main" val="297954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8FADFE-E13B-89E8-3514-D7AEA7F1F05E}"/>
              </a:ext>
            </a:extLst>
          </p:cNvPr>
          <p:cNvSpPr>
            <a:spLocks noGrp="1"/>
          </p:cNvSpPr>
          <p:nvPr>
            <p:ph type="title"/>
          </p:nvPr>
        </p:nvSpPr>
        <p:spPr/>
        <p:txBody>
          <a:bodyPr/>
          <a:lstStyle/>
          <a:p>
            <a:r>
              <a:rPr lang="en-AU" dirty="0"/>
              <a:t>Your turn 1a</a:t>
            </a:r>
          </a:p>
        </p:txBody>
      </p:sp>
      <p:sp>
        <p:nvSpPr>
          <p:cNvPr id="10" name="Text Placeholder 9">
            <a:extLst>
              <a:ext uri="{FF2B5EF4-FFF2-40B4-BE49-F238E27FC236}">
                <a16:creationId xmlns:a16="http://schemas.microsoft.com/office/drawing/2014/main" id="{70FF0047-88C9-A721-9987-4E97D9C08B9D}"/>
              </a:ext>
            </a:extLst>
          </p:cNvPr>
          <p:cNvSpPr>
            <a:spLocks noGrp="1"/>
          </p:cNvSpPr>
          <p:nvPr>
            <p:ph type="body" sz="quarter" idx="18"/>
          </p:nvPr>
        </p:nvSpPr>
        <p:spPr>
          <a:xfrm>
            <a:off x="360000" y="905601"/>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11" name="Content Placeholder 11">
                <a:extLst>
                  <a:ext uri="{FF2B5EF4-FFF2-40B4-BE49-F238E27FC236}">
                    <a16:creationId xmlns:a16="http://schemas.microsoft.com/office/drawing/2014/main" id="{8CE2865D-084F-6BAF-AC71-06515BE2DBDB}"/>
                  </a:ext>
                </a:extLst>
              </p:cNvPr>
              <p:cNvSpPr>
                <a:spLocks noGrp="1"/>
              </p:cNvSpPr>
              <p:nvPr>
                <p:ph idx="1"/>
              </p:nvPr>
            </p:nvSpPr>
            <p:spPr>
              <a:xfrm>
                <a:off x="360000" y="1342019"/>
                <a:ext cx="3942579" cy="755807"/>
              </a:xfrm>
            </p:spPr>
            <p:txBody>
              <a:bodyPr/>
              <a:lstStyle/>
              <a:p>
                <a:r>
                  <a:rPr lang="en-AU" b="0" dirty="0"/>
                  <a:t>Represent </a:t>
                </a:r>
                <a14:m>
                  <m:oMath xmlns:m="http://schemas.openxmlformats.org/officeDocument/2006/math">
                    <m:r>
                      <a:rPr lang="en-AU" b="0" i="1" smtClean="0">
                        <a:latin typeface="Cambria Math" panose="02040503050406030204" pitchFamily="18" charset="0"/>
                      </a:rPr>
                      <m:t>0.63</m:t>
                    </m:r>
                  </m:oMath>
                </a14:m>
                <a:r>
                  <a:rPr lang="en-AU" dirty="0"/>
                  <a:t> as a percentage</a:t>
                </a:r>
              </a:p>
              <a:p>
                <a:pPr marL="457200" indent="-457200">
                  <a:buAutoNum type="arabicPeriod"/>
                </a:pPr>
                <a:endParaRPr lang="en-AU" dirty="0"/>
              </a:p>
              <a:p>
                <a:pPr marL="457200" indent="-457200">
                  <a:buAutoNum type="arabicPeriod"/>
                </a:pPr>
                <a:endParaRPr lang="en-AU" dirty="0"/>
              </a:p>
            </p:txBody>
          </p:sp>
        </mc:Choice>
        <mc:Fallback xmlns="">
          <p:sp>
            <p:nvSpPr>
              <p:cNvPr id="11" name="Content Placeholder 11">
                <a:extLst>
                  <a:ext uri="{FF2B5EF4-FFF2-40B4-BE49-F238E27FC236}">
                    <a16:creationId xmlns:a16="http://schemas.microsoft.com/office/drawing/2014/main" id="{8CE2865D-084F-6BAF-AC71-06515BE2DBDB}"/>
                  </a:ext>
                </a:extLst>
              </p:cNvPr>
              <p:cNvSpPr>
                <a:spLocks noGrp="1" noRot="1" noChangeAspect="1" noMove="1" noResize="1" noEditPoints="1" noAdjustHandles="1" noChangeArrowheads="1" noChangeShapeType="1" noTextEdit="1"/>
              </p:cNvSpPr>
              <p:nvPr>
                <p:ph idx="1"/>
              </p:nvPr>
            </p:nvSpPr>
            <p:spPr>
              <a:xfrm>
                <a:off x="360000" y="1342019"/>
                <a:ext cx="3942579" cy="755807"/>
              </a:xfrm>
              <a:blipFill>
                <a:blip r:embed="rId3"/>
                <a:stretch>
                  <a:fillRect l="-3864" t="-11290"/>
                </a:stretch>
              </a:blipFill>
            </p:spPr>
            <p:txBody>
              <a:bodyPr/>
              <a:lstStyle/>
              <a:p>
                <a:r>
                  <a:rPr lang="en-AU">
                    <a:noFill/>
                  </a:rPr>
                  <a:t> </a:t>
                </a:r>
              </a:p>
            </p:txBody>
          </p:sp>
        </mc:Fallback>
      </mc:AlternateContent>
    </p:spTree>
    <p:extLst>
      <p:ext uri="{BB962C8B-B14F-4D97-AF65-F5344CB8AC3E}">
        <p14:creationId xmlns:p14="http://schemas.microsoft.com/office/powerpoint/2010/main" val="291106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6D8FAB-E624-01A6-377F-0E394A067551}"/>
              </a:ext>
            </a:extLst>
          </p:cNvPr>
          <p:cNvSpPr>
            <a:spLocks noGrp="1"/>
          </p:cNvSpPr>
          <p:nvPr>
            <p:ph type="title"/>
          </p:nvPr>
        </p:nvSpPr>
        <p:spPr/>
        <p:txBody>
          <a:bodyPr/>
          <a:lstStyle/>
          <a:p>
            <a:r>
              <a:rPr lang="en-AU" dirty="0"/>
              <a:t>Solutions 1a</a:t>
            </a:r>
          </a:p>
        </p:txBody>
      </p:sp>
      <p:sp>
        <p:nvSpPr>
          <p:cNvPr id="15" name="Text Placeholder 14">
            <a:extLst>
              <a:ext uri="{FF2B5EF4-FFF2-40B4-BE49-F238E27FC236}">
                <a16:creationId xmlns:a16="http://schemas.microsoft.com/office/drawing/2014/main" id="{7ECD4F02-9109-951E-B290-24B07D39DBC5}"/>
              </a:ext>
            </a:extLst>
          </p:cNvPr>
          <p:cNvSpPr>
            <a:spLocks noGrp="1"/>
          </p:cNvSpPr>
          <p:nvPr>
            <p:ph type="body" sz="quarter" idx="18"/>
          </p:nvPr>
        </p:nvSpPr>
        <p:spPr>
          <a:xfrm>
            <a:off x="360000" y="905331"/>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24" name="Content Placeholder 11">
                <a:extLst>
                  <a:ext uri="{FF2B5EF4-FFF2-40B4-BE49-F238E27FC236}">
                    <a16:creationId xmlns:a16="http://schemas.microsoft.com/office/drawing/2014/main" id="{E2E93DCF-655D-BE65-7B0A-4F2BE1EE05C7}"/>
                  </a:ext>
                </a:extLst>
              </p:cNvPr>
              <p:cNvSpPr>
                <a:spLocks noGrp="1"/>
              </p:cNvSpPr>
              <p:nvPr>
                <p:ph idx="1"/>
              </p:nvPr>
            </p:nvSpPr>
            <p:spPr>
              <a:xfrm>
                <a:off x="364859" y="2092642"/>
                <a:ext cx="2597689" cy="755807"/>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0.63</m:t>
                      </m:r>
                    </m:oMath>
                  </m:oMathPara>
                </a14:m>
                <a:endParaRPr lang="en-AU" dirty="0"/>
              </a:p>
              <a:p>
                <a:pPr marL="457200" indent="-457200">
                  <a:buAutoNum type="arabicPeriod"/>
                </a:pPr>
                <a:endParaRPr lang="en-AU" dirty="0"/>
              </a:p>
              <a:p>
                <a:pPr marL="457200" indent="-457200">
                  <a:buAutoNum type="arabicPeriod"/>
                </a:pPr>
                <a:endParaRPr lang="en-AU" dirty="0"/>
              </a:p>
            </p:txBody>
          </p:sp>
        </mc:Choice>
        <mc:Fallback xmlns="">
          <p:sp>
            <p:nvSpPr>
              <p:cNvPr id="24" name="Content Placeholder 11">
                <a:extLst>
                  <a:ext uri="{FF2B5EF4-FFF2-40B4-BE49-F238E27FC236}">
                    <a16:creationId xmlns:a16="http://schemas.microsoft.com/office/drawing/2014/main" id="{E2E93DCF-655D-BE65-7B0A-4F2BE1EE05C7}"/>
                  </a:ext>
                </a:extLst>
              </p:cNvPr>
              <p:cNvSpPr>
                <a:spLocks noGrp="1" noRot="1" noChangeAspect="1" noMove="1" noResize="1" noEditPoints="1" noAdjustHandles="1" noChangeArrowheads="1" noChangeShapeType="1" noTextEdit="1"/>
              </p:cNvSpPr>
              <p:nvPr>
                <p:ph idx="1"/>
              </p:nvPr>
            </p:nvSpPr>
            <p:spPr>
              <a:xfrm>
                <a:off x="364859" y="2092642"/>
                <a:ext cx="2597689" cy="755807"/>
              </a:xfrm>
              <a:blipFill>
                <a:blip r:embed="rId3"/>
                <a:stretch>
                  <a:fillRect/>
                </a:stretch>
              </a:blipFill>
            </p:spPr>
            <p:txBody>
              <a:bodyPr/>
              <a:lstStyle/>
              <a:p>
                <a:r>
                  <a:rPr lang="en-AU">
                    <a:noFill/>
                  </a:rPr>
                  <a:t> </a:t>
                </a:r>
              </a:p>
            </p:txBody>
          </p:sp>
        </mc:Fallback>
      </mc:AlternateContent>
      <p:grpSp>
        <p:nvGrpSpPr>
          <p:cNvPr id="5" name="Group 4" descr="An image from polypad with base 10 blocks. &#10;&#10;There are 6 lines of ten, labelled 6 tenths. &#10;&#10;There are 3 individual cubes, labelled 3 hundredths. ">
            <a:extLst>
              <a:ext uri="{FF2B5EF4-FFF2-40B4-BE49-F238E27FC236}">
                <a16:creationId xmlns:a16="http://schemas.microsoft.com/office/drawing/2014/main" id="{036C988B-2C76-CA8F-188D-10468087C1AF}"/>
              </a:ext>
            </a:extLst>
          </p:cNvPr>
          <p:cNvGrpSpPr/>
          <p:nvPr/>
        </p:nvGrpSpPr>
        <p:grpSpPr>
          <a:xfrm>
            <a:off x="360000" y="2599475"/>
            <a:ext cx="4541266" cy="3146878"/>
            <a:chOff x="295415" y="2826932"/>
            <a:chExt cx="4541266" cy="3146878"/>
          </a:xfrm>
        </p:grpSpPr>
        <p:pic>
          <p:nvPicPr>
            <p:cNvPr id="34" name="Picture 33" descr="An image from polypad with base 10 blocks. &#10;&#10;There are 6 lines of ten, labelled 6 tenths. &#10;&#10;There are 3 individual cubes, labelled 3 hundredths. ">
              <a:extLst>
                <a:ext uri="{FF2B5EF4-FFF2-40B4-BE49-F238E27FC236}">
                  <a16:creationId xmlns:a16="http://schemas.microsoft.com/office/drawing/2014/main" id="{E01B958D-BA28-79AC-03C1-DB6A9B44AA43}"/>
                </a:ext>
              </a:extLst>
            </p:cNvPr>
            <p:cNvPicPr>
              <a:picLocks noChangeAspect="1"/>
            </p:cNvPicPr>
            <p:nvPr/>
          </p:nvPicPr>
          <p:blipFill rotWithShape="1">
            <a:blip r:embed="rId4">
              <a:clrChange>
                <a:clrFrom>
                  <a:srgbClr val="FFFFFF"/>
                </a:clrFrom>
                <a:clrTo>
                  <a:srgbClr val="FFFFFF">
                    <a:alpha val="0"/>
                  </a:srgbClr>
                </a:clrTo>
              </a:clrChange>
            </a:blip>
            <a:srcRect b="13506"/>
            <a:stretch/>
          </p:blipFill>
          <p:spPr>
            <a:xfrm>
              <a:off x="295415" y="2826932"/>
              <a:ext cx="4515480" cy="2373029"/>
            </a:xfrm>
            <a:prstGeom prst="rect">
              <a:avLst/>
            </a:prstGeom>
          </p:spPr>
        </p:pic>
        <p:sp>
          <p:nvSpPr>
            <p:cNvPr id="2" name="TextBox 1">
              <a:extLst>
                <a:ext uri="{FF2B5EF4-FFF2-40B4-BE49-F238E27FC236}">
                  <a16:creationId xmlns:a16="http://schemas.microsoft.com/office/drawing/2014/main" id="{B919A345-B0B6-CE5C-9223-837A75A295CA}"/>
                </a:ext>
              </a:extLst>
            </p:cNvPr>
            <p:cNvSpPr txBox="1"/>
            <p:nvPr/>
          </p:nvSpPr>
          <p:spPr>
            <a:xfrm>
              <a:off x="672029" y="5466977"/>
              <a:ext cx="2060154" cy="506833"/>
            </a:xfrm>
            <a:prstGeom prst="rect">
              <a:avLst/>
            </a:prstGeom>
            <a:noFill/>
          </p:spPr>
          <p:txBody>
            <a:bodyPr wrap="square" lIns="0" tIns="0" rIns="0" bIns="0" rtlCol="0">
              <a:noAutofit/>
            </a:bodyPr>
            <a:lstStyle/>
            <a:p>
              <a:pPr algn="ctr"/>
              <a:r>
                <a:rPr lang="en-AU" sz="1800" dirty="0"/>
                <a:t>6 tenths</a:t>
              </a:r>
            </a:p>
          </p:txBody>
        </p:sp>
        <p:sp>
          <p:nvSpPr>
            <p:cNvPr id="3" name="TextBox 2">
              <a:extLst>
                <a:ext uri="{FF2B5EF4-FFF2-40B4-BE49-F238E27FC236}">
                  <a16:creationId xmlns:a16="http://schemas.microsoft.com/office/drawing/2014/main" id="{95A9C3AD-A1F1-D26B-C50D-6E0EA804CA2F}"/>
                </a:ext>
              </a:extLst>
            </p:cNvPr>
            <p:cNvSpPr txBox="1"/>
            <p:nvPr/>
          </p:nvSpPr>
          <p:spPr>
            <a:xfrm>
              <a:off x="2776527" y="5466976"/>
              <a:ext cx="2060154" cy="506833"/>
            </a:xfrm>
            <a:prstGeom prst="rect">
              <a:avLst/>
            </a:prstGeom>
            <a:noFill/>
          </p:spPr>
          <p:txBody>
            <a:bodyPr wrap="square" lIns="0" tIns="0" rIns="0" bIns="0" rtlCol="0">
              <a:noAutofit/>
            </a:bodyPr>
            <a:lstStyle/>
            <a:p>
              <a:pPr algn="ctr"/>
              <a:r>
                <a:rPr lang="en-AU" sz="1800" dirty="0"/>
                <a:t>3 hundredths</a:t>
              </a:r>
            </a:p>
          </p:txBody>
        </p:sp>
      </p:grpSp>
      <p:sp>
        <p:nvSpPr>
          <p:cNvPr id="22" name="Arrow: Right 21">
            <a:extLst>
              <a:ext uri="{FF2B5EF4-FFF2-40B4-BE49-F238E27FC236}">
                <a16:creationId xmlns:a16="http://schemas.microsoft.com/office/drawing/2014/main" id="{2174FDA8-B1D4-FC11-0D80-F78B6099F745}"/>
              </a:ext>
              <a:ext uri="{C183D7F6-B498-43B3-948B-1728B52AA6E4}">
                <adec:decorative xmlns:adec="http://schemas.microsoft.com/office/drawing/2017/decorative" val="1"/>
              </a:ext>
            </a:extLst>
          </p:cNvPr>
          <p:cNvSpPr/>
          <p:nvPr/>
        </p:nvSpPr>
        <p:spPr>
          <a:xfrm>
            <a:off x="4270266" y="3308029"/>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descr="An image from polypad with base 10 blocks. &#10;&#10;There are 63 individual cubes, labelled 63 hundredths. ">
            <a:extLst>
              <a:ext uri="{FF2B5EF4-FFF2-40B4-BE49-F238E27FC236}">
                <a16:creationId xmlns:a16="http://schemas.microsoft.com/office/drawing/2014/main" id="{ED4C6930-4B85-60FE-4C95-FACD2CA717BC}"/>
              </a:ext>
            </a:extLst>
          </p:cNvPr>
          <p:cNvGrpSpPr/>
          <p:nvPr/>
        </p:nvGrpSpPr>
        <p:grpSpPr>
          <a:xfrm>
            <a:off x="5309357" y="2148879"/>
            <a:ext cx="2506211" cy="3597472"/>
            <a:chOff x="5244772" y="2376336"/>
            <a:chExt cx="2506211" cy="3597472"/>
          </a:xfrm>
        </p:grpSpPr>
        <p:pic>
          <p:nvPicPr>
            <p:cNvPr id="36" name="Picture 35" descr="An image from polypad with base 10 blocks. &#10;&#10;There are 63 individual cubes, labelled 63 hundredths. ">
              <a:extLst>
                <a:ext uri="{FF2B5EF4-FFF2-40B4-BE49-F238E27FC236}">
                  <a16:creationId xmlns:a16="http://schemas.microsoft.com/office/drawing/2014/main" id="{7268C048-E905-1F96-5EEF-1765A2191662}"/>
                </a:ext>
              </a:extLst>
            </p:cNvPr>
            <p:cNvPicPr>
              <a:picLocks noChangeAspect="1"/>
            </p:cNvPicPr>
            <p:nvPr/>
          </p:nvPicPr>
          <p:blipFill rotWithShape="1">
            <a:blip r:embed="rId5">
              <a:clrChange>
                <a:clrFrom>
                  <a:srgbClr val="FFFFFF"/>
                </a:clrFrom>
                <a:clrTo>
                  <a:srgbClr val="FFFFFF">
                    <a:alpha val="0"/>
                  </a:srgbClr>
                </a:clrTo>
              </a:clrChange>
            </a:blip>
            <a:srcRect b="10689"/>
            <a:stretch/>
          </p:blipFill>
          <p:spPr>
            <a:xfrm>
              <a:off x="5244772" y="2376336"/>
              <a:ext cx="2506211" cy="2823625"/>
            </a:xfrm>
            <a:prstGeom prst="rect">
              <a:avLst/>
            </a:prstGeom>
          </p:spPr>
        </p:pic>
        <p:sp>
          <p:nvSpPr>
            <p:cNvPr id="4" name="TextBox 3">
              <a:extLst>
                <a:ext uri="{FF2B5EF4-FFF2-40B4-BE49-F238E27FC236}">
                  <a16:creationId xmlns:a16="http://schemas.microsoft.com/office/drawing/2014/main" id="{5FC82B78-06B2-C035-13CE-ADDE752B6639}"/>
                </a:ext>
              </a:extLst>
            </p:cNvPr>
            <p:cNvSpPr txBox="1"/>
            <p:nvPr/>
          </p:nvSpPr>
          <p:spPr>
            <a:xfrm>
              <a:off x="5467800" y="5466975"/>
              <a:ext cx="2060154" cy="506833"/>
            </a:xfrm>
            <a:prstGeom prst="rect">
              <a:avLst/>
            </a:prstGeom>
            <a:noFill/>
          </p:spPr>
          <p:txBody>
            <a:bodyPr wrap="square" lIns="0" tIns="0" rIns="0" bIns="0" rtlCol="0">
              <a:noAutofit/>
            </a:bodyPr>
            <a:lstStyle/>
            <a:p>
              <a:pPr algn="ctr"/>
              <a:r>
                <a:rPr lang="en-AU" sz="1800" dirty="0"/>
                <a:t>63 hundredths</a:t>
              </a:r>
            </a:p>
          </p:txBody>
        </p:sp>
      </p:grpSp>
      <p:sp>
        <p:nvSpPr>
          <p:cNvPr id="23" name="Arrow: Right 22">
            <a:extLst>
              <a:ext uri="{FF2B5EF4-FFF2-40B4-BE49-F238E27FC236}">
                <a16:creationId xmlns:a16="http://schemas.microsoft.com/office/drawing/2014/main" id="{6F36628F-9D7D-9DE5-3E73-D0B87DE774E0}"/>
              </a:ext>
              <a:ext uri="{C183D7F6-B498-43B3-948B-1728B52AA6E4}">
                <adec:decorative xmlns:adec="http://schemas.microsoft.com/office/drawing/2017/decorative" val="1"/>
              </a:ext>
            </a:extLst>
          </p:cNvPr>
          <p:cNvSpPr/>
          <p:nvPr/>
        </p:nvSpPr>
        <p:spPr>
          <a:xfrm>
            <a:off x="7801405" y="3308028"/>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1" name="Picture 20" descr="An image from polypad with base 10 blocks. &#10;&#10;There is a block of 100 cubes, 10 by 10 in a square. 63 cubes are orange, and the remaining 37 are green. ">
            <a:extLst>
              <a:ext uri="{FF2B5EF4-FFF2-40B4-BE49-F238E27FC236}">
                <a16:creationId xmlns:a16="http://schemas.microsoft.com/office/drawing/2014/main" id="{F839F0E7-2A45-A1A6-DF46-B969907D3E7D}"/>
              </a:ext>
            </a:extLst>
          </p:cNvPr>
          <p:cNvPicPr>
            <a:picLocks noChangeAspect="1"/>
          </p:cNvPicPr>
          <p:nvPr/>
        </p:nvPicPr>
        <p:blipFill>
          <a:blip r:embed="rId6"/>
          <a:stretch>
            <a:fillRect/>
          </a:stretch>
        </p:blipFill>
        <p:spPr>
          <a:xfrm>
            <a:off x="8900138" y="1547550"/>
            <a:ext cx="2524477" cy="3762900"/>
          </a:xfrm>
          <a:prstGeom prst="rect">
            <a:avLst/>
          </a:prstGeom>
        </p:spPr>
      </p:pic>
      <mc:AlternateContent xmlns:mc="http://schemas.openxmlformats.org/markup-compatibility/2006" xmlns:a14="http://schemas.microsoft.com/office/drawing/2010/main">
        <mc:Choice Requires="a14">
          <p:sp>
            <p:nvSpPr>
              <p:cNvPr id="25" name="Content Placeholder 11">
                <a:extLst>
                  <a:ext uri="{FF2B5EF4-FFF2-40B4-BE49-F238E27FC236}">
                    <a16:creationId xmlns:a16="http://schemas.microsoft.com/office/drawing/2014/main" id="{45920305-DC6C-AC5D-5236-9578D6A53820}"/>
                  </a:ext>
                </a:extLst>
              </p:cNvPr>
              <p:cNvSpPr txBox="1">
                <a:spLocks/>
              </p:cNvSpPr>
              <p:nvPr/>
            </p:nvSpPr>
            <p:spPr>
              <a:xfrm>
                <a:off x="9129529" y="5239520"/>
                <a:ext cx="2295086" cy="755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0.</m:t>
                      </m:r>
                      <m:r>
                        <a:rPr lang="en-AU" b="0" i="1" smtClean="0">
                          <a:latin typeface="Cambria Math" panose="02040503050406030204" pitchFamily="18" charset="0"/>
                        </a:rPr>
                        <m:t>63</m:t>
                      </m:r>
                      <m:r>
                        <a:rPr lang="en-AU"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63</m:t>
                          </m:r>
                        </m:num>
                        <m:den>
                          <m:r>
                            <a:rPr lang="en-AU" b="0" i="1" smtClean="0">
                              <a:latin typeface="Cambria Math" panose="02040503050406030204" pitchFamily="18" charset="0"/>
                            </a:rPr>
                            <m:t>100</m:t>
                          </m:r>
                        </m:den>
                      </m:f>
                      <m:r>
                        <a:rPr lang="en-AU" b="0" i="1" smtClean="0">
                          <a:latin typeface="Cambria Math" panose="02040503050406030204" pitchFamily="18" charset="0"/>
                        </a:rPr>
                        <m:t>=63</m:t>
                      </m:r>
                      <m:r>
                        <a:rPr lang="en-AU" b="0" i="0" smtClean="0">
                          <a:latin typeface="Cambria Math" panose="02040503050406030204" pitchFamily="18" charset="0"/>
                        </a:rPr>
                        <m:t>%</m:t>
                      </m:r>
                    </m:oMath>
                  </m:oMathPara>
                </a14:m>
                <a:endParaRPr lang="en-AU" dirty="0"/>
              </a:p>
              <a:p>
                <a:pPr marL="457200" indent="-457200">
                  <a:buFont typeface="Arial" panose="020B0604020202020204" pitchFamily="34" charset="0"/>
                  <a:buAutoNum type="arabicPeriod"/>
                </a:pPr>
                <a:endParaRPr lang="en-AU" dirty="0"/>
              </a:p>
            </p:txBody>
          </p:sp>
        </mc:Choice>
        <mc:Fallback xmlns="">
          <p:sp>
            <p:nvSpPr>
              <p:cNvPr id="25" name="Content Placeholder 11">
                <a:extLst>
                  <a:ext uri="{FF2B5EF4-FFF2-40B4-BE49-F238E27FC236}">
                    <a16:creationId xmlns:a16="http://schemas.microsoft.com/office/drawing/2014/main" id="{45920305-DC6C-AC5D-5236-9578D6A53820}"/>
                  </a:ext>
                </a:extLst>
              </p:cNvPr>
              <p:cNvSpPr txBox="1">
                <a:spLocks noRot="1" noChangeAspect="1" noMove="1" noResize="1" noEditPoints="1" noAdjustHandles="1" noChangeArrowheads="1" noChangeShapeType="1" noTextEdit="1"/>
              </p:cNvSpPr>
              <p:nvPr/>
            </p:nvSpPr>
            <p:spPr>
              <a:xfrm>
                <a:off x="9129529" y="5239520"/>
                <a:ext cx="2295086" cy="755807"/>
              </a:xfrm>
              <a:prstGeom prst="rect">
                <a:avLst/>
              </a:prstGeom>
              <a:blipFill>
                <a:blip r:embed="rId7"/>
                <a:stretch>
                  <a:fillRect/>
                </a:stretch>
              </a:blipFill>
            </p:spPr>
            <p:txBody>
              <a:bodyPr/>
              <a:lstStyle/>
              <a:p>
                <a:r>
                  <a:rPr lang="en-AU">
                    <a:noFill/>
                  </a:rPr>
                  <a:t> </a:t>
                </a:r>
              </a:p>
            </p:txBody>
          </p:sp>
        </mc:Fallback>
      </mc:AlternateContent>
      <p:sp>
        <p:nvSpPr>
          <p:cNvPr id="37" name="Slide Number Placeholder 36">
            <a:extLst>
              <a:ext uri="{FF2B5EF4-FFF2-40B4-BE49-F238E27FC236}">
                <a16:creationId xmlns:a16="http://schemas.microsoft.com/office/drawing/2014/main" id="{1F9FE882-0DB8-7889-D8C7-20C1AA67B10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54725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4408DE-D47B-5570-9326-F2C4E05B124D}"/>
              </a:ext>
            </a:extLst>
          </p:cNvPr>
          <p:cNvSpPr>
            <a:spLocks noGrp="1"/>
          </p:cNvSpPr>
          <p:nvPr>
            <p:ph type="title"/>
          </p:nvPr>
        </p:nvSpPr>
        <p:spPr/>
        <p:txBody>
          <a:bodyPr/>
          <a:lstStyle/>
          <a:p>
            <a:r>
              <a:rPr lang="en-AU" dirty="0"/>
              <a:t>Your turn 1b</a:t>
            </a:r>
          </a:p>
        </p:txBody>
      </p:sp>
      <p:sp>
        <p:nvSpPr>
          <p:cNvPr id="8" name="Text Placeholder 7">
            <a:extLst>
              <a:ext uri="{FF2B5EF4-FFF2-40B4-BE49-F238E27FC236}">
                <a16:creationId xmlns:a16="http://schemas.microsoft.com/office/drawing/2014/main" id="{883109D6-8964-2947-D605-6938014D71C3}"/>
              </a:ext>
            </a:extLst>
          </p:cNvPr>
          <p:cNvSpPr>
            <a:spLocks noGrp="1"/>
          </p:cNvSpPr>
          <p:nvPr>
            <p:ph type="body" sz="quarter" idx="18"/>
          </p:nvPr>
        </p:nvSpPr>
        <p:spPr>
          <a:xfrm>
            <a:off x="360000" y="905601"/>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9" name="Content Placeholder 11">
                <a:extLst>
                  <a:ext uri="{FF2B5EF4-FFF2-40B4-BE49-F238E27FC236}">
                    <a16:creationId xmlns:a16="http://schemas.microsoft.com/office/drawing/2014/main" id="{5CB053B9-A0D9-E405-FF3D-A2DD63277E18}"/>
                  </a:ext>
                </a:extLst>
              </p:cNvPr>
              <p:cNvSpPr txBox="1">
                <a:spLocks/>
              </p:cNvSpPr>
              <p:nvPr/>
            </p:nvSpPr>
            <p:spPr>
              <a:xfrm>
                <a:off x="372000" y="1397103"/>
                <a:ext cx="3844607" cy="755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0" dirty="0"/>
                  <a:t>Represent </a:t>
                </a:r>
                <a14:m>
                  <m:oMath xmlns:m="http://schemas.openxmlformats.org/officeDocument/2006/math">
                    <m:r>
                      <a:rPr lang="en-AU" b="0" i="1" smtClean="0">
                        <a:latin typeface="Cambria Math" panose="02040503050406030204" pitchFamily="18" charset="0"/>
                      </a:rPr>
                      <m:t>0.05</m:t>
                    </m:r>
                  </m:oMath>
                </a14:m>
                <a:r>
                  <a:rPr lang="en-AU" dirty="0"/>
                  <a:t> as a percentage</a:t>
                </a:r>
              </a:p>
            </p:txBody>
          </p:sp>
        </mc:Choice>
        <mc:Fallback xmlns="">
          <p:sp>
            <p:nvSpPr>
              <p:cNvPr id="9" name="Content Placeholder 11">
                <a:extLst>
                  <a:ext uri="{FF2B5EF4-FFF2-40B4-BE49-F238E27FC236}">
                    <a16:creationId xmlns:a16="http://schemas.microsoft.com/office/drawing/2014/main" id="{5CB053B9-A0D9-E405-FF3D-A2DD63277E18}"/>
                  </a:ext>
                </a:extLst>
              </p:cNvPr>
              <p:cNvSpPr txBox="1">
                <a:spLocks noRot="1" noChangeAspect="1" noMove="1" noResize="1" noEditPoints="1" noAdjustHandles="1" noChangeArrowheads="1" noChangeShapeType="1" noTextEdit="1"/>
              </p:cNvSpPr>
              <p:nvPr/>
            </p:nvSpPr>
            <p:spPr>
              <a:xfrm>
                <a:off x="372000" y="1397103"/>
                <a:ext cx="3844607" cy="755807"/>
              </a:xfrm>
              <a:prstGeom prst="rect">
                <a:avLst/>
              </a:prstGeom>
              <a:blipFill>
                <a:blip r:embed="rId3"/>
                <a:stretch>
                  <a:fillRect l="-3962" t="-11290" r="-951"/>
                </a:stretch>
              </a:blipFill>
            </p:spPr>
            <p:txBody>
              <a:bodyPr/>
              <a:lstStyle/>
              <a:p>
                <a:r>
                  <a:rPr lang="en-AU">
                    <a:noFill/>
                  </a:rPr>
                  <a:t> </a:t>
                </a:r>
              </a:p>
            </p:txBody>
          </p:sp>
        </mc:Fallback>
      </mc:AlternateContent>
    </p:spTree>
    <p:extLst>
      <p:ext uri="{BB962C8B-B14F-4D97-AF65-F5344CB8AC3E}">
        <p14:creationId xmlns:p14="http://schemas.microsoft.com/office/powerpoint/2010/main" val="385352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C2C7E-10B0-637B-67C6-430800D9B901}"/>
              </a:ext>
            </a:extLst>
          </p:cNvPr>
          <p:cNvSpPr>
            <a:spLocks noGrp="1"/>
          </p:cNvSpPr>
          <p:nvPr>
            <p:ph type="title"/>
          </p:nvPr>
        </p:nvSpPr>
        <p:spPr/>
        <p:txBody>
          <a:bodyPr/>
          <a:lstStyle/>
          <a:p>
            <a:r>
              <a:rPr lang="en-AU" dirty="0"/>
              <a:t>Solutions 1b</a:t>
            </a:r>
          </a:p>
        </p:txBody>
      </p:sp>
      <p:sp>
        <p:nvSpPr>
          <p:cNvPr id="9" name="Text Placeholder 8">
            <a:extLst>
              <a:ext uri="{FF2B5EF4-FFF2-40B4-BE49-F238E27FC236}">
                <a16:creationId xmlns:a16="http://schemas.microsoft.com/office/drawing/2014/main" id="{AA137B2E-DFAD-D799-2A04-FE7A03530BF1}"/>
              </a:ext>
            </a:extLst>
          </p:cNvPr>
          <p:cNvSpPr>
            <a:spLocks noGrp="1"/>
          </p:cNvSpPr>
          <p:nvPr>
            <p:ph type="body" sz="quarter" idx="18"/>
          </p:nvPr>
        </p:nvSpPr>
        <p:spPr>
          <a:xfrm>
            <a:off x="360000" y="905601"/>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15" name="Content Placeholder 11">
                <a:extLst>
                  <a:ext uri="{FF2B5EF4-FFF2-40B4-BE49-F238E27FC236}">
                    <a16:creationId xmlns:a16="http://schemas.microsoft.com/office/drawing/2014/main" id="{470386C8-A944-0ECE-8716-BE853C3B49CA}"/>
                  </a:ext>
                </a:extLst>
              </p:cNvPr>
              <p:cNvSpPr txBox="1">
                <a:spLocks/>
              </p:cNvSpPr>
              <p:nvPr/>
            </p:nvSpPr>
            <p:spPr>
              <a:xfrm>
                <a:off x="2648574" y="2183887"/>
                <a:ext cx="1517786" cy="755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0.05</m:t>
                      </m:r>
                    </m:oMath>
                  </m:oMathPara>
                </a14:m>
                <a:endParaRPr lang="en-AU" dirty="0"/>
              </a:p>
            </p:txBody>
          </p:sp>
        </mc:Choice>
        <mc:Fallback xmlns="">
          <p:sp>
            <p:nvSpPr>
              <p:cNvPr id="15" name="Content Placeholder 11">
                <a:extLst>
                  <a:ext uri="{FF2B5EF4-FFF2-40B4-BE49-F238E27FC236}">
                    <a16:creationId xmlns:a16="http://schemas.microsoft.com/office/drawing/2014/main" id="{470386C8-A944-0ECE-8716-BE853C3B49CA}"/>
                  </a:ext>
                </a:extLst>
              </p:cNvPr>
              <p:cNvSpPr txBox="1">
                <a:spLocks noRot="1" noChangeAspect="1" noMove="1" noResize="1" noEditPoints="1" noAdjustHandles="1" noChangeArrowheads="1" noChangeShapeType="1" noTextEdit="1"/>
              </p:cNvSpPr>
              <p:nvPr/>
            </p:nvSpPr>
            <p:spPr>
              <a:xfrm>
                <a:off x="2648574" y="2183887"/>
                <a:ext cx="1517786" cy="755807"/>
              </a:xfrm>
              <a:prstGeom prst="rect">
                <a:avLst/>
              </a:prstGeom>
              <a:blipFill>
                <a:blip r:embed="rId3"/>
                <a:stretch>
                  <a:fillRect/>
                </a:stretch>
              </a:blipFill>
            </p:spPr>
            <p:txBody>
              <a:bodyPr/>
              <a:lstStyle/>
              <a:p>
                <a:r>
                  <a:rPr lang="en-AU">
                    <a:noFill/>
                  </a:rPr>
                  <a:t> </a:t>
                </a:r>
              </a:p>
            </p:txBody>
          </p:sp>
        </mc:Fallback>
      </mc:AlternateContent>
      <p:grpSp>
        <p:nvGrpSpPr>
          <p:cNvPr id="3" name="Group 2" descr="An image from polypad with base 10 blocks. &#10;&#10;There are 5 individual cubes, labelled 5 hundredths. ">
            <a:extLst>
              <a:ext uri="{FF2B5EF4-FFF2-40B4-BE49-F238E27FC236}">
                <a16:creationId xmlns:a16="http://schemas.microsoft.com/office/drawing/2014/main" id="{6E638E06-C09E-509A-F227-49FC557FB340}"/>
              </a:ext>
            </a:extLst>
          </p:cNvPr>
          <p:cNvGrpSpPr/>
          <p:nvPr/>
        </p:nvGrpSpPr>
        <p:grpSpPr>
          <a:xfrm>
            <a:off x="2648574" y="2561791"/>
            <a:ext cx="1517788" cy="3251964"/>
            <a:chOff x="2307050" y="2903604"/>
            <a:chExt cx="1517788" cy="3251964"/>
          </a:xfrm>
        </p:grpSpPr>
        <p:pic>
          <p:nvPicPr>
            <p:cNvPr id="20" name="Picture 19" descr="An image from polypad with base 10 blocks. &#10;&#10;There are 5 individual cubes, labelled 5 hundredths. ">
              <a:extLst>
                <a:ext uri="{FF2B5EF4-FFF2-40B4-BE49-F238E27FC236}">
                  <a16:creationId xmlns:a16="http://schemas.microsoft.com/office/drawing/2014/main" id="{B1326F80-912B-5B7A-4A7F-DB25D1548459}"/>
                </a:ext>
              </a:extLst>
            </p:cNvPr>
            <p:cNvPicPr>
              <a:picLocks noChangeAspect="1"/>
            </p:cNvPicPr>
            <p:nvPr/>
          </p:nvPicPr>
          <p:blipFill rotWithShape="1">
            <a:blip r:embed="rId4"/>
            <a:srcRect l="9434" b="11885"/>
            <a:stretch/>
          </p:blipFill>
          <p:spPr>
            <a:xfrm>
              <a:off x="2307051" y="2903604"/>
              <a:ext cx="1517787" cy="2753667"/>
            </a:xfrm>
            <a:prstGeom prst="rect">
              <a:avLst/>
            </a:prstGeom>
          </p:spPr>
        </p:pic>
        <p:sp>
          <p:nvSpPr>
            <p:cNvPr id="2" name="TextBox 1">
              <a:extLst>
                <a:ext uri="{FF2B5EF4-FFF2-40B4-BE49-F238E27FC236}">
                  <a16:creationId xmlns:a16="http://schemas.microsoft.com/office/drawing/2014/main" id="{37320647-1F6B-313A-2246-17955824EAA2}"/>
                </a:ext>
              </a:extLst>
            </p:cNvPr>
            <p:cNvSpPr txBox="1"/>
            <p:nvPr/>
          </p:nvSpPr>
          <p:spPr>
            <a:xfrm>
              <a:off x="2307050" y="5657271"/>
              <a:ext cx="1517786" cy="498297"/>
            </a:xfrm>
            <a:prstGeom prst="rect">
              <a:avLst/>
            </a:prstGeom>
            <a:noFill/>
          </p:spPr>
          <p:txBody>
            <a:bodyPr wrap="square" lIns="0" tIns="0" rIns="0" bIns="0" rtlCol="0">
              <a:noAutofit/>
            </a:bodyPr>
            <a:lstStyle/>
            <a:p>
              <a:pPr algn="l"/>
              <a:r>
                <a:rPr lang="en-AU" sz="1800" dirty="0"/>
                <a:t>5 hundredths</a:t>
              </a:r>
            </a:p>
          </p:txBody>
        </p:sp>
      </p:grpSp>
      <p:sp>
        <p:nvSpPr>
          <p:cNvPr id="18" name="Arrow: Right 17">
            <a:extLst>
              <a:ext uri="{FF2B5EF4-FFF2-40B4-BE49-F238E27FC236}">
                <a16:creationId xmlns:a16="http://schemas.microsoft.com/office/drawing/2014/main" id="{3AFA14FD-35EC-B10B-15CD-66329400D0A7}"/>
              </a:ext>
              <a:ext uri="{C183D7F6-B498-43B3-948B-1728B52AA6E4}">
                <adec:decorative xmlns:adec="http://schemas.microsoft.com/office/drawing/2017/decorative" val="1"/>
              </a:ext>
            </a:extLst>
          </p:cNvPr>
          <p:cNvSpPr/>
          <p:nvPr/>
        </p:nvSpPr>
        <p:spPr>
          <a:xfrm>
            <a:off x="5126406" y="4006212"/>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descr="An image from polypad with base 10 blocks. &#10;&#10;There is a block of 100 cubes, 10 by 10 in a square. 5 cubes are orange, and the remaining 95 are green. ">
            <a:extLst>
              <a:ext uri="{FF2B5EF4-FFF2-40B4-BE49-F238E27FC236}">
                <a16:creationId xmlns:a16="http://schemas.microsoft.com/office/drawing/2014/main" id="{38F1D927-9130-1A05-3C2B-04CEFF3B23CE}"/>
              </a:ext>
            </a:extLst>
          </p:cNvPr>
          <p:cNvPicPr>
            <a:picLocks noChangeAspect="1"/>
          </p:cNvPicPr>
          <p:nvPr/>
        </p:nvPicPr>
        <p:blipFill>
          <a:blip r:embed="rId5"/>
          <a:stretch>
            <a:fillRect/>
          </a:stretch>
        </p:blipFill>
        <p:spPr>
          <a:xfrm>
            <a:off x="7271613" y="1587720"/>
            <a:ext cx="2438400" cy="3848100"/>
          </a:xfrm>
          <a:prstGeom prst="rect">
            <a:avLst/>
          </a:prstGeom>
        </p:spPr>
      </p:pic>
      <mc:AlternateContent xmlns:mc="http://schemas.openxmlformats.org/markup-compatibility/2006" xmlns:a14="http://schemas.microsoft.com/office/drawing/2010/main">
        <mc:Choice Requires="a14">
          <p:sp>
            <p:nvSpPr>
              <p:cNvPr id="17" name="Content Placeholder 11">
                <a:extLst>
                  <a:ext uri="{FF2B5EF4-FFF2-40B4-BE49-F238E27FC236}">
                    <a16:creationId xmlns:a16="http://schemas.microsoft.com/office/drawing/2014/main" id="{3AF07BB7-D452-4236-B4B2-A888306F16D2}"/>
                  </a:ext>
                </a:extLst>
              </p:cNvPr>
              <p:cNvSpPr txBox="1">
                <a:spLocks/>
              </p:cNvSpPr>
              <p:nvPr/>
            </p:nvSpPr>
            <p:spPr>
              <a:xfrm>
                <a:off x="7414927" y="5315458"/>
                <a:ext cx="2295086" cy="75580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0.</m:t>
                      </m:r>
                      <m:r>
                        <a:rPr lang="en-AU" b="0" i="1" smtClean="0">
                          <a:latin typeface="Cambria Math" panose="02040503050406030204" pitchFamily="18" charset="0"/>
                        </a:rPr>
                        <m:t>05</m:t>
                      </m:r>
                      <m:r>
                        <a:rPr lang="en-AU"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100</m:t>
                          </m:r>
                        </m:den>
                      </m:f>
                      <m:r>
                        <a:rPr lang="en-AU" b="0" i="1" smtClean="0">
                          <a:latin typeface="Cambria Math" panose="02040503050406030204" pitchFamily="18" charset="0"/>
                        </a:rPr>
                        <m:t>=</m:t>
                      </m:r>
                      <m:r>
                        <a:rPr lang="en-AU" b="0" i="0" smtClean="0">
                          <a:latin typeface="Cambria Math" panose="02040503050406030204" pitchFamily="18" charset="0"/>
                        </a:rPr>
                        <m:t>5%</m:t>
                      </m:r>
                    </m:oMath>
                  </m:oMathPara>
                </a14:m>
                <a:endParaRPr lang="en-AU" dirty="0"/>
              </a:p>
              <a:p>
                <a:pPr marL="457200" indent="-457200">
                  <a:buFont typeface="Arial" panose="020B0604020202020204" pitchFamily="34" charset="0"/>
                  <a:buAutoNum type="arabicPeriod"/>
                </a:pPr>
                <a:endParaRPr lang="en-AU" dirty="0"/>
              </a:p>
            </p:txBody>
          </p:sp>
        </mc:Choice>
        <mc:Fallback xmlns="">
          <p:sp>
            <p:nvSpPr>
              <p:cNvPr id="17" name="Content Placeholder 11">
                <a:extLst>
                  <a:ext uri="{FF2B5EF4-FFF2-40B4-BE49-F238E27FC236}">
                    <a16:creationId xmlns:a16="http://schemas.microsoft.com/office/drawing/2014/main" id="{3AF07BB7-D452-4236-B4B2-A888306F16D2}"/>
                  </a:ext>
                </a:extLst>
              </p:cNvPr>
              <p:cNvSpPr txBox="1">
                <a:spLocks noRot="1" noChangeAspect="1" noMove="1" noResize="1" noEditPoints="1" noAdjustHandles="1" noChangeArrowheads="1" noChangeShapeType="1" noTextEdit="1"/>
              </p:cNvSpPr>
              <p:nvPr/>
            </p:nvSpPr>
            <p:spPr>
              <a:xfrm>
                <a:off x="7414927" y="5315458"/>
                <a:ext cx="2295086" cy="755807"/>
              </a:xfrm>
              <a:prstGeom prst="rect">
                <a:avLst/>
              </a:prstGeom>
              <a:blipFill>
                <a:blip r:embed="rId6"/>
                <a:stretch>
                  <a:fillRect/>
                </a:stretch>
              </a:blipFill>
            </p:spPr>
            <p:txBody>
              <a:bodyPr/>
              <a:lstStyle/>
              <a:p>
                <a:r>
                  <a:rPr lang="en-AU">
                    <a:noFill/>
                  </a:rPr>
                  <a:t> </a:t>
                </a:r>
              </a:p>
            </p:txBody>
          </p:sp>
        </mc:Fallback>
      </mc:AlternateContent>
      <p:sp>
        <p:nvSpPr>
          <p:cNvPr id="21" name="Slide Number Placeholder 20">
            <a:extLst>
              <a:ext uri="{FF2B5EF4-FFF2-40B4-BE49-F238E27FC236}">
                <a16:creationId xmlns:a16="http://schemas.microsoft.com/office/drawing/2014/main" id="{DCC98421-F7C2-2B80-54BC-C0CC9CCB823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1690006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EFA053-AF03-CDC7-2805-EE4835C7FC14}"/>
              </a:ext>
            </a:extLst>
          </p:cNvPr>
          <p:cNvSpPr>
            <a:spLocks noGrp="1"/>
          </p:cNvSpPr>
          <p:nvPr>
            <p:ph type="title"/>
          </p:nvPr>
        </p:nvSpPr>
        <p:spPr/>
        <p:txBody>
          <a:bodyPr/>
          <a:lstStyle/>
          <a:p>
            <a:r>
              <a:rPr lang="en-AU" dirty="0"/>
              <a:t>Worked example 2</a:t>
            </a:r>
          </a:p>
        </p:txBody>
      </p:sp>
      <p:sp>
        <p:nvSpPr>
          <p:cNvPr id="7" name="Text Placeholder 6">
            <a:extLst>
              <a:ext uri="{FF2B5EF4-FFF2-40B4-BE49-F238E27FC236}">
                <a16:creationId xmlns:a16="http://schemas.microsoft.com/office/drawing/2014/main" id="{4E4C07DB-E1BC-633B-D96D-28AE0ECA0F34}"/>
              </a:ext>
            </a:extLst>
          </p:cNvPr>
          <p:cNvSpPr>
            <a:spLocks noGrp="1"/>
          </p:cNvSpPr>
          <p:nvPr>
            <p:ph type="body" sz="quarter" idx="18"/>
          </p:nvPr>
        </p:nvSpPr>
        <p:spPr>
          <a:xfrm>
            <a:off x="360000" y="920370"/>
            <a:ext cx="10080000" cy="310015"/>
          </a:xfrm>
        </p:spPr>
        <p:txBody>
          <a:bodyPr/>
          <a:lstStyle/>
          <a:p>
            <a:r>
              <a:rPr lang="en-AU" dirty="0"/>
              <a:t>Converting decimals to percentages</a:t>
            </a:r>
          </a:p>
        </p:txBody>
      </p:sp>
      <mc:AlternateContent xmlns:mc="http://schemas.openxmlformats.org/markup-compatibility/2006" xmlns:a14="http://schemas.microsoft.com/office/drawing/2010/main">
        <mc:Choice Requires="a14">
          <p:sp>
            <p:nvSpPr>
              <p:cNvPr id="43" name="Content Placeholder 11">
                <a:extLst>
                  <a:ext uri="{FF2B5EF4-FFF2-40B4-BE49-F238E27FC236}">
                    <a16:creationId xmlns:a16="http://schemas.microsoft.com/office/drawing/2014/main" id="{B77768EB-C4E2-765E-F25C-2B7E53DF6979}"/>
                  </a:ext>
                </a:extLst>
              </p:cNvPr>
              <p:cNvSpPr>
                <a:spLocks noGrp="1"/>
              </p:cNvSpPr>
              <p:nvPr>
                <p:ph idx="1"/>
              </p:nvPr>
            </p:nvSpPr>
            <p:spPr>
              <a:xfrm>
                <a:off x="452892" y="2222522"/>
                <a:ext cx="689564" cy="310016"/>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2.37</m:t>
                      </m:r>
                    </m:oMath>
                  </m:oMathPara>
                </a14:m>
                <a:endParaRPr lang="en-AU" dirty="0"/>
              </a:p>
            </p:txBody>
          </p:sp>
        </mc:Choice>
        <mc:Fallback xmlns="">
          <p:sp>
            <p:nvSpPr>
              <p:cNvPr id="43" name="Content Placeholder 11">
                <a:extLst>
                  <a:ext uri="{FF2B5EF4-FFF2-40B4-BE49-F238E27FC236}">
                    <a16:creationId xmlns:a16="http://schemas.microsoft.com/office/drawing/2014/main" id="{B77768EB-C4E2-765E-F25C-2B7E53DF6979}"/>
                  </a:ext>
                </a:extLst>
              </p:cNvPr>
              <p:cNvSpPr>
                <a:spLocks noGrp="1" noRot="1" noChangeAspect="1" noMove="1" noResize="1" noEditPoints="1" noAdjustHandles="1" noChangeArrowheads="1" noChangeShapeType="1" noTextEdit="1"/>
              </p:cNvSpPr>
              <p:nvPr>
                <p:ph idx="1"/>
              </p:nvPr>
            </p:nvSpPr>
            <p:spPr>
              <a:xfrm>
                <a:off x="452892" y="2222522"/>
                <a:ext cx="689564" cy="310016"/>
              </a:xfrm>
              <a:blipFill>
                <a:blip r:embed="rId3"/>
                <a:stretch>
                  <a:fillRect/>
                </a:stretch>
              </a:blipFill>
            </p:spPr>
            <p:txBody>
              <a:bodyPr/>
              <a:lstStyle/>
              <a:p>
                <a:r>
                  <a:rPr lang="en-AU">
                    <a:noFill/>
                  </a:rPr>
                  <a:t> </a:t>
                </a:r>
              </a:p>
            </p:txBody>
          </p:sp>
        </mc:Fallback>
      </mc:AlternateContent>
      <p:grpSp>
        <p:nvGrpSpPr>
          <p:cNvPr id="9" name="Group 8" descr="An image from polypad with base 10 blocks. &#10;&#10;There are 2 squares, each made by 10 cubes by 10 cubes totalling to 100 cubes, labelled 2 ones. &#10;&#10;There are 23 lines of ten, labelled 23 tenths. &#10;&#10;There are 7 individual cubes, labelled 7 hundredths. ">
            <a:extLst>
              <a:ext uri="{FF2B5EF4-FFF2-40B4-BE49-F238E27FC236}">
                <a16:creationId xmlns:a16="http://schemas.microsoft.com/office/drawing/2014/main" id="{EEFCB54E-1B3D-6BDB-1B5C-D6990B69C797}"/>
              </a:ext>
            </a:extLst>
          </p:cNvPr>
          <p:cNvGrpSpPr/>
          <p:nvPr/>
        </p:nvGrpSpPr>
        <p:grpSpPr>
          <a:xfrm>
            <a:off x="-220977" y="2532538"/>
            <a:ext cx="4414098" cy="3462821"/>
            <a:chOff x="-228894" y="2615086"/>
            <a:chExt cx="4414098" cy="3462821"/>
          </a:xfrm>
        </p:grpSpPr>
        <p:pic>
          <p:nvPicPr>
            <p:cNvPr id="40" name="Picture 39" descr="An image from polypad with base 10 blocks. &#10;&#10;There are 2 squares, each made by 10 cubes by 10 cubes totalling to 100 cubes, labelled 2 ones. &#10;&#10;There are 23 lines of ten, labelled 23 tenths. &#10;&#10;There are 7 individual cubes, labelled 7 hundredths. ">
              <a:extLst>
                <a:ext uri="{FF2B5EF4-FFF2-40B4-BE49-F238E27FC236}">
                  <a16:creationId xmlns:a16="http://schemas.microsoft.com/office/drawing/2014/main" id="{EB4E8C1C-6AE7-98E6-966A-0B7C712A7DA8}"/>
                </a:ext>
              </a:extLst>
            </p:cNvPr>
            <p:cNvPicPr>
              <a:picLocks noChangeAspect="1"/>
            </p:cNvPicPr>
            <p:nvPr/>
          </p:nvPicPr>
          <p:blipFill rotWithShape="1">
            <a:blip r:embed="rId4">
              <a:clrChange>
                <a:clrFrom>
                  <a:srgbClr val="FFFFFF"/>
                </a:clrFrom>
                <a:clrTo>
                  <a:srgbClr val="FFFFFF">
                    <a:alpha val="0"/>
                  </a:srgbClr>
                </a:clrTo>
              </a:clrChange>
            </a:blip>
            <a:srcRect b="6509"/>
            <a:stretch/>
          </p:blipFill>
          <p:spPr>
            <a:xfrm>
              <a:off x="360000" y="2615086"/>
              <a:ext cx="3051813" cy="2812505"/>
            </a:xfrm>
            <a:prstGeom prst="rect">
              <a:avLst/>
            </a:prstGeom>
          </p:spPr>
        </p:pic>
        <p:sp>
          <p:nvSpPr>
            <p:cNvPr id="2" name="TextBox 1">
              <a:extLst>
                <a:ext uri="{FF2B5EF4-FFF2-40B4-BE49-F238E27FC236}">
                  <a16:creationId xmlns:a16="http://schemas.microsoft.com/office/drawing/2014/main" id="{E428D0C4-1AB0-BF49-0116-8E7DF294652F}"/>
                </a:ext>
              </a:extLst>
            </p:cNvPr>
            <p:cNvSpPr txBox="1"/>
            <p:nvPr/>
          </p:nvSpPr>
          <p:spPr>
            <a:xfrm>
              <a:off x="-228894" y="5571074"/>
              <a:ext cx="2060154" cy="506833"/>
            </a:xfrm>
            <a:prstGeom prst="rect">
              <a:avLst/>
            </a:prstGeom>
            <a:noFill/>
          </p:spPr>
          <p:txBody>
            <a:bodyPr wrap="square" lIns="0" tIns="0" rIns="0" bIns="0" rtlCol="0">
              <a:noAutofit/>
            </a:bodyPr>
            <a:lstStyle/>
            <a:p>
              <a:pPr algn="ctr"/>
              <a:r>
                <a:rPr lang="en-AU" sz="1600" dirty="0"/>
                <a:t>2 ones</a:t>
              </a:r>
            </a:p>
          </p:txBody>
        </p:sp>
        <p:sp>
          <p:nvSpPr>
            <p:cNvPr id="3" name="TextBox 2">
              <a:extLst>
                <a:ext uri="{FF2B5EF4-FFF2-40B4-BE49-F238E27FC236}">
                  <a16:creationId xmlns:a16="http://schemas.microsoft.com/office/drawing/2014/main" id="{16F3281B-558A-9999-0AAD-B659DB5CE07C}"/>
                </a:ext>
              </a:extLst>
            </p:cNvPr>
            <p:cNvSpPr txBox="1"/>
            <p:nvPr/>
          </p:nvSpPr>
          <p:spPr>
            <a:xfrm>
              <a:off x="855829" y="5571074"/>
              <a:ext cx="2060154" cy="506833"/>
            </a:xfrm>
            <a:prstGeom prst="rect">
              <a:avLst/>
            </a:prstGeom>
            <a:noFill/>
          </p:spPr>
          <p:txBody>
            <a:bodyPr wrap="square" lIns="0" tIns="0" rIns="0" bIns="0" rtlCol="0">
              <a:noAutofit/>
            </a:bodyPr>
            <a:lstStyle/>
            <a:p>
              <a:pPr algn="ctr"/>
              <a:r>
                <a:rPr lang="en-AU" sz="1600" dirty="0"/>
                <a:t>3 tenths</a:t>
              </a:r>
            </a:p>
          </p:txBody>
        </p:sp>
        <p:sp>
          <p:nvSpPr>
            <p:cNvPr id="4" name="TextBox 3">
              <a:extLst>
                <a:ext uri="{FF2B5EF4-FFF2-40B4-BE49-F238E27FC236}">
                  <a16:creationId xmlns:a16="http://schemas.microsoft.com/office/drawing/2014/main" id="{2CE8C653-AFCC-349D-B6A5-C5C8A617E497}"/>
                </a:ext>
              </a:extLst>
            </p:cNvPr>
            <p:cNvSpPr txBox="1"/>
            <p:nvPr/>
          </p:nvSpPr>
          <p:spPr>
            <a:xfrm>
              <a:off x="2125050" y="5571074"/>
              <a:ext cx="2060154" cy="506833"/>
            </a:xfrm>
            <a:prstGeom prst="rect">
              <a:avLst/>
            </a:prstGeom>
            <a:noFill/>
          </p:spPr>
          <p:txBody>
            <a:bodyPr wrap="square" lIns="0" tIns="0" rIns="0" bIns="0" rtlCol="0">
              <a:noAutofit/>
            </a:bodyPr>
            <a:lstStyle/>
            <a:p>
              <a:pPr algn="ctr"/>
              <a:r>
                <a:rPr lang="en-AU" sz="1600" dirty="0"/>
                <a:t>7 hundredths</a:t>
              </a:r>
            </a:p>
          </p:txBody>
        </p:sp>
      </p:grpSp>
      <p:sp>
        <p:nvSpPr>
          <p:cNvPr id="29" name="Arrow: Right 28">
            <a:extLst>
              <a:ext uri="{FF2B5EF4-FFF2-40B4-BE49-F238E27FC236}">
                <a16:creationId xmlns:a16="http://schemas.microsoft.com/office/drawing/2014/main" id="{350084DF-37E0-C69F-0C60-FDBC321B0E74}"/>
              </a:ext>
              <a:ext uri="{C183D7F6-B498-43B3-948B-1728B52AA6E4}">
                <adec:decorative xmlns:adec="http://schemas.microsoft.com/office/drawing/2017/decorative" val="1"/>
              </a:ext>
            </a:extLst>
          </p:cNvPr>
          <p:cNvSpPr/>
          <p:nvPr/>
        </p:nvSpPr>
        <p:spPr>
          <a:xfrm>
            <a:off x="3337845" y="3706068"/>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descr="An image from polypad with base 10 blocks. &#10;&#10;There are 23 lines of ten, labelled 23 tenths. &#10;&#10;There are 7 individual cubes, labelled 7 hundredths. ">
            <a:extLst>
              <a:ext uri="{FF2B5EF4-FFF2-40B4-BE49-F238E27FC236}">
                <a16:creationId xmlns:a16="http://schemas.microsoft.com/office/drawing/2014/main" id="{2F597427-DCAA-AA43-DD5B-5FE4E72F3B80}"/>
              </a:ext>
            </a:extLst>
          </p:cNvPr>
          <p:cNvGrpSpPr/>
          <p:nvPr/>
        </p:nvGrpSpPr>
        <p:grpSpPr>
          <a:xfrm>
            <a:off x="4578010" y="2637196"/>
            <a:ext cx="3586061" cy="3358163"/>
            <a:chOff x="4570093" y="2719744"/>
            <a:chExt cx="3586061" cy="3358163"/>
          </a:xfrm>
        </p:grpSpPr>
        <p:pic>
          <p:nvPicPr>
            <p:cNvPr id="42" name="Picture 41" descr="An image from polypad with base 10 blocks. &#10;&#10;There are 23 lines of ten, labelled 23 tenths. &#10;&#10;There are 7 individual cubes, labelled 7 hundredths. ">
              <a:extLst>
                <a:ext uri="{FF2B5EF4-FFF2-40B4-BE49-F238E27FC236}">
                  <a16:creationId xmlns:a16="http://schemas.microsoft.com/office/drawing/2014/main" id="{EF77B1CB-CF84-D381-C2FF-AD0B0155EC94}"/>
                </a:ext>
              </a:extLst>
            </p:cNvPr>
            <p:cNvPicPr>
              <a:picLocks noChangeAspect="1"/>
            </p:cNvPicPr>
            <p:nvPr/>
          </p:nvPicPr>
          <p:blipFill rotWithShape="1">
            <a:blip r:embed="rId5">
              <a:clrChange>
                <a:clrFrom>
                  <a:srgbClr val="FFFFFF"/>
                </a:clrFrom>
                <a:clrTo>
                  <a:srgbClr val="FFFFFF">
                    <a:alpha val="0"/>
                  </a:srgbClr>
                </a:clrTo>
              </a:clrChange>
            </a:blip>
            <a:srcRect b="5739"/>
            <a:stretch/>
          </p:blipFill>
          <p:spPr>
            <a:xfrm>
              <a:off x="4570093" y="2719744"/>
              <a:ext cx="3051814" cy="2707848"/>
            </a:xfrm>
            <a:prstGeom prst="rect">
              <a:avLst/>
            </a:prstGeom>
          </p:spPr>
        </p:pic>
        <p:sp>
          <p:nvSpPr>
            <p:cNvPr id="6" name="TextBox 5">
              <a:extLst>
                <a:ext uri="{FF2B5EF4-FFF2-40B4-BE49-F238E27FC236}">
                  <a16:creationId xmlns:a16="http://schemas.microsoft.com/office/drawing/2014/main" id="{476FBB71-9C2E-3955-97C6-FB6C61DACE65}"/>
                </a:ext>
              </a:extLst>
            </p:cNvPr>
            <p:cNvSpPr txBox="1"/>
            <p:nvPr/>
          </p:nvSpPr>
          <p:spPr>
            <a:xfrm>
              <a:off x="4826779" y="5571074"/>
              <a:ext cx="2060154" cy="506833"/>
            </a:xfrm>
            <a:prstGeom prst="rect">
              <a:avLst/>
            </a:prstGeom>
            <a:noFill/>
          </p:spPr>
          <p:txBody>
            <a:bodyPr wrap="square" lIns="0" tIns="0" rIns="0" bIns="0" rtlCol="0">
              <a:noAutofit/>
            </a:bodyPr>
            <a:lstStyle/>
            <a:p>
              <a:pPr algn="ctr"/>
              <a:r>
                <a:rPr lang="en-AU" sz="1600" dirty="0"/>
                <a:t>23 tenths</a:t>
              </a:r>
            </a:p>
          </p:txBody>
        </p:sp>
        <p:sp>
          <p:nvSpPr>
            <p:cNvPr id="8" name="TextBox 7">
              <a:extLst>
                <a:ext uri="{FF2B5EF4-FFF2-40B4-BE49-F238E27FC236}">
                  <a16:creationId xmlns:a16="http://schemas.microsoft.com/office/drawing/2014/main" id="{5238E262-51BC-C71B-DF80-61259F835A65}"/>
                </a:ext>
              </a:extLst>
            </p:cNvPr>
            <p:cNvSpPr txBox="1"/>
            <p:nvPr/>
          </p:nvSpPr>
          <p:spPr>
            <a:xfrm>
              <a:off x="6096000" y="5571074"/>
              <a:ext cx="2060154" cy="506833"/>
            </a:xfrm>
            <a:prstGeom prst="rect">
              <a:avLst/>
            </a:prstGeom>
            <a:noFill/>
          </p:spPr>
          <p:txBody>
            <a:bodyPr wrap="square" lIns="0" tIns="0" rIns="0" bIns="0" rtlCol="0">
              <a:noAutofit/>
            </a:bodyPr>
            <a:lstStyle/>
            <a:p>
              <a:pPr algn="ctr"/>
              <a:r>
                <a:rPr lang="en-AU" sz="1600" dirty="0"/>
                <a:t>7 hundredths</a:t>
              </a:r>
            </a:p>
          </p:txBody>
        </p:sp>
      </p:grpSp>
      <p:sp>
        <p:nvSpPr>
          <p:cNvPr id="30" name="Arrow: Right 29">
            <a:extLst>
              <a:ext uri="{FF2B5EF4-FFF2-40B4-BE49-F238E27FC236}">
                <a16:creationId xmlns:a16="http://schemas.microsoft.com/office/drawing/2014/main" id="{74956F0A-3480-D4B4-6277-FE6773D2D4BD}"/>
              </a:ext>
              <a:ext uri="{C183D7F6-B498-43B3-948B-1728B52AA6E4}">
                <adec:decorative xmlns:adec="http://schemas.microsoft.com/office/drawing/2017/decorative" val="1"/>
              </a:ext>
            </a:extLst>
          </p:cNvPr>
          <p:cNvSpPr/>
          <p:nvPr/>
        </p:nvSpPr>
        <p:spPr>
          <a:xfrm>
            <a:off x="7750706" y="3706068"/>
            <a:ext cx="1039091" cy="73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7" name="Picture 26" descr="An image from polypad with base 10 blocks. &#10;&#10;There are 237 individual cubes, labelled 237 hundredths. ">
            <a:extLst>
              <a:ext uri="{FF2B5EF4-FFF2-40B4-BE49-F238E27FC236}">
                <a16:creationId xmlns:a16="http://schemas.microsoft.com/office/drawing/2014/main" id="{8D7DB6FB-7515-613D-0B2E-69C170F2E82B}"/>
              </a:ext>
            </a:extLst>
          </p:cNvPr>
          <p:cNvPicPr>
            <a:picLocks noChangeAspect="1"/>
          </p:cNvPicPr>
          <p:nvPr/>
        </p:nvPicPr>
        <p:blipFill>
          <a:blip r:embed="rId6"/>
          <a:stretch>
            <a:fillRect/>
          </a:stretch>
        </p:blipFill>
        <p:spPr>
          <a:xfrm>
            <a:off x="9044790" y="1326477"/>
            <a:ext cx="2439210" cy="4162051"/>
          </a:xfrm>
          <a:prstGeom prst="rect">
            <a:avLst/>
          </a:prstGeom>
        </p:spPr>
      </p:pic>
      <mc:AlternateContent xmlns:mc="http://schemas.openxmlformats.org/markup-compatibility/2006" xmlns:a14="http://schemas.microsoft.com/office/drawing/2010/main">
        <mc:Choice Requires="a14">
          <p:sp>
            <p:nvSpPr>
              <p:cNvPr id="44" name="Content Placeholder 11">
                <a:extLst>
                  <a:ext uri="{FF2B5EF4-FFF2-40B4-BE49-F238E27FC236}">
                    <a16:creationId xmlns:a16="http://schemas.microsoft.com/office/drawing/2014/main" id="{2586D63E-CEB2-1B3C-E971-CEDA9D1E885A}"/>
                  </a:ext>
                </a:extLst>
              </p:cNvPr>
              <p:cNvSpPr txBox="1">
                <a:spLocks/>
              </p:cNvSpPr>
              <p:nvPr/>
            </p:nvSpPr>
            <p:spPr>
              <a:xfrm>
                <a:off x="8666859" y="5488526"/>
                <a:ext cx="3769138" cy="37790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600" i="1" smtClean="0">
                        <a:latin typeface="Cambria Math" panose="02040503050406030204" pitchFamily="18" charset="0"/>
                      </a:rPr>
                      <m:t>2.37=</m:t>
                    </m:r>
                    <m:r>
                      <a:rPr lang="en-AU" sz="1600" b="0" i="1" smtClean="0">
                        <a:latin typeface="Cambria Math" panose="02040503050406030204" pitchFamily="18" charset="0"/>
                      </a:rPr>
                      <m:t>237</m:t>
                    </m:r>
                  </m:oMath>
                </a14:m>
                <a:r>
                  <a:rPr lang="en-AU" sz="1600" dirty="0"/>
                  <a:t> hundredths </a:t>
                </a:r>
                <a14:m>
                  <m:oMath xmlns:m="http://schemas.openxmlformats.org/officeDocument/2006/math">
                    <m:r>
                      <a:rPr lang="en-AU" sz="1600" b="0" i="1" dirty="0" smtClean="0">
                        <a:latin typeface="Cambria Math" panose="02040503050406030204" pitchFamily="18" charset="0"/>
                      </a:rPr>
                      <m:t>=237%</m:t>
                    </m:r>
                  </m:oMath>
                </a14:m>
                <a:endParaRPr lang="en-AU" sz="1600" dirty="0"/>
              </a:p>
            </p:txBody>
          </p:sp>
        </mc:Choice>
        <mc:Fallback xmlns="">
          <p:sp>
            <p:nvSpPr>
              <p:cNvPr id="44" name="Content Placeholder 11">
                <a:extLst>
                  <a:ext uri="{FF2B5EF4-FFF2-40B4-BE49-F238E27FC236}">
                    <a16:creationId xmlns:a16="http://schemas.microsoft.com/office/drawing/2014/main" id="{2586D63E-CEB2-1B3C-E971-CEDA9D1E885A}"/>
                  </a:ext>
                </a:extLst>
              </p:cNvPr>
              <p:cNvSpPr txBox="1">
                <a:spLocks noRot="1" noChangeAspect="1" noMove="1" noResize="1" noEditPoints="1" noAdjustHandles="1" noChangeArrowheads="1" noChangeShapeType="1" noTextEdit="1"/>
              </p:cNvSpPr>
              <p:nvPr/>
            </p:nvSpPr>
            <p:spPr>
              <a:xfrm>
                <a:off x="8666859" y="5488526"/>
                <a:ext cx="3769138" cy="377904"/>
              </a:xfrm>
              <a:prstGeom prst="rect">
                <a:avLst/>
              </a:prstGeom>
              <a:blipFill>
                <a:blip r:embed="rId7"/>
                <a:stretch>
                  <a:fillRect l="-1942" t="-17742"/>
                </a:stretch>
              </a:blipFill>
            </p:spPr>
            <p:txBody>
              <a:bodyPr/>
              <a:lstStyle/>
              <a:p>
                <a:r>
                  <a:rPr lang="en-AU">
                    <a:noFill/>
                  </a:rPr>
                  <a:t> </a:t>
                </a:r>
              </a:p>
            </p:txBody>
          </p:sp>
        </mc:Fallback>
      </mc:AlternateContent>
      <p:sp>
        <p:nvSpPr>
          <p:cNvPr id="45" name="Slide Number Placeholder 44">
            <a:extLst>
              <a:ext uri="{FF2B5EF4-FFF2-40B4-BE49-F238E27FC236}">
                <a16:creationId xmlns:a16="http://schemas.microsoft.com/office/drawing/2014/main" id="{75C7EA89-9046-CA72-D2BF-5EE2146D566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141089152"/>
      </p:ext>
    </p:extLst>
  </p:cSld>
  <p:clrMapOvr>
    <a:masterClrMapping/>
  </p:clrMapOvr>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718</Words>
  <Application>Microsoft Office PowerPoint</Application>
  <PresentationFormat>Widescreen</PresentationFormat>
  <Paragraphs>253</Paragraphs>
  <Slides>41</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Public Sans</vt:lpstr>
      <vt:lpstr>Arial</vt:lpstr>
      <vt:lpstr>Cambria Math</vt:lpstr>
      <vt:lpstr>Times New Roman</vt:lpstr>
      <vt:lpstr>Public Sans Light</vt:lpstr>
      <vt:lpstr>NSWG Corporate</vt:lpstr>
      <vt:lpstr>Fractions and decimals and percentages – oh my!</vt:lpstr>
      <vt:lpstr>Getting started</vt:lpstr>
      <vt:lpstr>Worked example 1</vt:lpstr>
      <vt:lpstr>Prompts 1</vt:lpstr>
      <vt:lpstr>Your turn 1a</vt:lpstr>
      <vt:lpstr>Solutions 1a</vt:lpstr>
      <vt:lpstr>Your turn 1b</vt:lpstr>
      <vt:lpstr>Solutions 1b</vt:lpstr>
      <vt:lpstr>Worked example 2</vt:lpstr>
      <vt:lpstr>Prompts 2</vt:lpstr>
      <vt:lpstr>Your turn 2a</vt:lpstr>
      <vt:lpstr>Solutions 2a</vt:lpstr>
      <vt:lpstr>Your turn 2b</vt:lpstr>
      <vt:lpstr>Solutions 2b</vt:lpstr>
      <vt:lpstr>Worked example 3</vt:lpstr>
      <vt:lpstr>Prompts 3</vt:lpstr>
      <vt:lpstr>Your turn 3</vt:lpstr>
      <vt:lpstr>Solutions 3</vt:lpstr>
      <vt:lpstr>Worked example 4</vt:lpstr>
      <vt:lpstr>Prompts 4</vt:lpstr>
      <vt:lpstr>Your turn 4a</vt:lpstr>
      <vt:lpstr>Solutions 4a</vt:lpstr>
      <vt:lpstr>Your turn 4b</vt:lpstr>
      <vt:lpstr>Solutions 4b</vt:lpstr>
      <vt:lpstr>Worked example 5</vt:lpstr>
      <vt:lpstr>Prompts 5</vt:lpstr>
      <vt:lpstr>Your turn 5</vt:lpstr>
      <vt:lpstr>Solutions 5</vt:lpstr>
      <vt:lpstr>Number line 1</vt:lpstr>
      <vt:lpstr>Number line 2</vt:lpstr>
      <vt:lpstr>Number line 3</vt:lpstr>
      <vt:lpstr>Number line 4</vt:lpstr>
      <vt:lpstr>Number line 5</vt:lpstr>
      <vt:lpstr>Number line 6</vt:lpstr>
      <vt:lpstr>Number line 7</vt:lpstr>
      <vt:lpstr>Number line 8</vt:lpstr>
      <vt:lpstr>Number line 9</vt:lpstr>
      <vt:lpstr>Number line 10</vt:lpstr>
      <vt:lpstr>Number line 11</vt:lpstr>
      <vt:lpstr>Number line 12</vt:lpstr>
      <vt:lpstr>Number line 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Fractions and decimals and percentages – oh my!</dc:title>
  <dc:creator>NSW Department of Education</dc:creator>
  <cp:revision>2</cp:revision>
  <dcterms:created xsi:type="dcterms:W3CDTF">2023-06-09T06:04:02Z</dcterms:created>
  <dcterms:modified xsi:type="dcterms:W3CDTF">2023-06-09T06:04:20Z</dcterms:modified>
</cp:coreProperties>
</file>