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76" r:id="rId4"/>
    <p:sldId id="272" r:id="rId5"/>
    <p:sldId id="291" r:id="rId6"/>
    <p:sldId id="288" r:id="rId7"/>
    <p:sldId id="302" r:id="rId8"/>
    <p:sldId id="290" r:id="rId9"/>
    <p:sldId id="277" r:id="rId10"/>
    <p:sldId id="278" r:id="rId11"/>
    <p:sldId id="279" r:id="rId12"/>
    <p:sldId id="292" r:id="rId13"/>
    <p:sldId id="293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12192000" cy="6858000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Public Sans" panose="020B0604020202020204" charset="0"/>
      <p:regular r:id="rId34"/>
      <p:bold r:id="rId35"/>
      <p:italic r:id="rId36"/>
      <p:boldItalic r:id="rId37"/>
    </p:embeddedFont>
    <p:embeddedFont>
      <p:font typeface="Public Sans Light" panose="020B0604020202020204" charset="0"/>
      <p:regular r:id="rId38"/>
      <p:italic r:id="rId39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" id="{9102D73B-8542-41AF-8673-BCEF68A5FE73}">
          <p14:sldIdLst>
            <p14:sldId id="257"/>
            <p14:sldId id="258"/>
            <p14:sldId id="276"/>
            <p14:sldId id="272"/>
            <p14:sldId id="291"/>
            <p14:sldId id="288"/>
            <p14:sldId id="302"/>
            <p14:sldId id="290"/>
            <p14:sldId id="277"/>
            <p14:sldId id="278"/>
            <p14:sldId id="279"/>
            <p14:sldId id="292"/>
            <p14:sldId id="293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BEDFD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92" autoAdjust="0"/>
  </p:normalViewPr>
  <p:slideViewPr>
    <p:cSldViewPr snapToGrid="0">
      <p:cViewPr varScale="1">
        <p:scale>
          <a:sx n="75" d="100"/>
          <a:sy n="75" d="100"/>
        </p:scale>
        <p:origin x="1836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21/06/2023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21/06/2023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07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79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02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68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72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003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72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75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612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96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20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37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27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300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144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971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679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746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1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83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84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13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24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92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37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68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79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00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3082123"/>
            <a:ext cx="11484001" cy="693753"/>
          </a:xfrm>
        </p:spPr>
        <p:txBody>
          <a:bodyPr/>
          <a:lstStyle/>
          <a:p>
            <a:r>
              <a:rPr lang="en-AU" dirty="0"/>
              <a:t>Be rational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82C7368-86E5-40C0-DE4C-F18C86B1D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</p:spPr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8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800" dirty="0"/>
              <a:t>Converting integers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2580"/>
                <a:ext cx="1164000" cy="7558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2580"/>
                <a:ext cx="1164000" cy="755807"/>
              </a:xfrm>
              <a:blipFill>
                <a:blip r:embed="rId3"/>
                <a:stretch>
                  <a:fillRect b="-56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C64BAB-9798-A9EE-3A29-0B9D07C07AF8}"/>
              </a:ext>
            </a:extLst>
          </p:cNvPr>
          <p:cNvSpPr txBox="1"/>
          <p:nvPr/>
        </p:nvSpPr>
        <p:spPr>
          <a:xfrm>
            <a:off x="1936497" y="1869650"/>
            <a:ext cx="1435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7 “ones”</a:t>
            </a:r>
            <a:endParaRPr lang="en-AU" dirty="0"/>
          </a:p>
        </p:txBody>
      </p:sp>
      <p:pic>
        <p:nvPicPr>
          <p:cNvPr id="18" name="Picture 17" descr="An image of base ten blocks in Polypad. &#10;&#10;This image contains 7 ten by ten by ten cubes, representing 7 &quot;ones&quot; or 7 wholes. ">
            <a:extLst>
              <a:ext uri="{FF2B5EF4-FFF2-40B4-BE49-F238E27FC236}">
                <a16:creationId xmlns:a16="http://schemas.microsoft.com/office/drawing/2014/main" id="{376B14E9-0271-FE24-F7D9-9404D29FCA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" t="3378" r="1982" b="3419"/>
          <a:stretch/>
        </p:blipFill>
        <p:spPr>
          <a:xfrm>
            <a:off x="3784601" y="1722580"/>
            <a:ext cx="8047399" cy="4152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D8664-1346-B8CA-333B-FE58D1B7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36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Prompts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Converting integers to fractions – Self explanation prompts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1">
                <a:extLst>
                  <a:ext uri="{FF2B5EF4-FFF2-40B4-BE49-F238E27FC236}">
                    <a16:creationId xmlns:a16="http://schemas.microsoft.com/office/drawing/2014/main" id="{677ABB61-F5C0-97E0-CAF9-DECEB2F171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1523187"/>
                <a:ext cx="1127424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7=</m:t>
                      </m:r>
                      <m:f>
                        <m:f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AU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Content Placeholder 11">
                <a:extLst>
                  <a:ext uri="{FF2B5EF4-FFF2-40B4-BE49-F238E27FC236}">
                    <a16:creationId xmlns:a16="http://schemas.microsoft.com/office/drawing/2014/main" id="{677ABB61-F5C0-97E0-CAF9-DECEB2F17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523187"/>
                <a:ext cx="1127424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5C1186-F3FC-435A-DFB4-2B1E8A372B11}"/>
              </a:ext>
            </a:extLst>
          </p:cNvPr>
          <p:cNvSpPr txBox="1"/>
          <p:nvPr/>
        </p:nvSpPr>
        <p:spPr>
          <a:xfrm>
            <a:off x="1738159" y="1670257"/>
            <a:ext cx="1411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7 “ones”</a:t>
            </a:r>
            <a:endParaRPr lang="en-AU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15E1869-AFB1-147C-A79A-2B6C709626F2}"/>
              </a:ext>
            </a:extLst>
          </p:cNvPr>
          <p:cNvSpPr/>
          <p:nvPr/>
        </p:nvSpPr>
        <p:spPr>
          <a:xfrm>
            <a:off x="360000" y="2792356"/>
            <a:ext cx="4167543" cy="3106059"/>
          </a:xfrm>
          <a:prstGeom prst="wedgeEllipseCallout">
            <a:avLst>
              <a:gd name="adj1" fmla="val -31961"/>
              <a:gd name="adj2" fmla="val -613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1600"/>
            <a:r>
              <a:rPr lang="en-AU" sz="2000" dirty="0"/>
              <a:t>How does the process for converting whole numbers to fractions relate to the process for converting decimals to fractions? </a:t>
            </a:r>
          </a:p>
        </p:txBody>
      </p:sp>
      <p:pic>
        <p:nvPicPr>
          <p:cNvPr id="3" name="Picture 2" descr="An image of base ten blocks in Polypad. &#10;&#10;This image contains 7 ten by ten by ten cubes, representing 7 &quot;ones&quot; or 7 wholes. ">
            <a:extLst>
              <a:ext uri="{FF2B5EF4-FFF2-40B4-BE49-F238E27FC236}">
                <a16:creationId xmlns:a16="http://schemas.microsoft.com/office/drawing/2014/main" id="{9ECC8652-7DD5-DC60-C81D-9B09AD561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" t="3378" r="1982" b="3419"/>
          <a:stretch/>
        </p:blipFill>
        <p:spPr>
          <a:xfrm>
            <a:off x="4594536" y="2278994"/>
            <a:ext cx="7089464" cy="36585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E132A-D6DA-F58B-DDC1-96E31056C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23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Convert integers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163A1A5C-FB00-EB71-A6EF-49CA1AB7A9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1685459"/>
                <a:ext cx="1517786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163A1A5C-FB00-EB71-A6EF-49CA1AB7A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85459"/>
                <a:ext cx="1517786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DE91D0-2985-879B-AA81-5C3534DC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42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Solutions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>
                <a:latin typeface="+mn-lt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163A1A5C-FB00-EB71-A6EF-49CA1AB7A9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1685459"/>
                <a:ext cx="1517786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163A1A5C-FB00-EB71-A6EF-49CA1AB7A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85459"/>
                <a:ext cx="1517786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An image of base ten blocks in Polypad. &#10;&#10;This image contains 7 ten by ten by ten cubes, representing 7 &quot;ones&quot; or 7 wholes. ">
            <a:extLst>
              <a:ext uri="{FF2B5EF4-FFF2-40B4-BE49-F238E27FC236}">
                <a16:creationId xmlns:a16="http://schemas.microsoft.com/office/drawing/2014/main" id="{9ECB41AC-A092-CEDC-DD2D-2DC3F32E1ED0}"/>
              </a:ext>
            </a:extLst>
          </p:cNvPr>
          <p:cNvGrpSpPr/>
          <p:nvPr/>
        </p:nvGrpSpPr>
        <p:grpSpPr>
          <a:xfrm>
            <a:off x="3417636" y="1685459"/>
            <a:ext cx="7886270" cy="4777040"/>
            <a:chOff x="2452436" y="1387189"/>
            <a:chExt cx="7886270" cy="4777040"/>
          </a:xfrm>
        </p:grpSpPr>
        <p:pic>
          <p:nvPicPr>
            <p:cNvPr id="4" name="Picture 3" descr="An image of base ten blocks in Polypad. &#10;&#10;This image contains 7 ten by ten by ten cubes, representing 7 &quot;ones&quot; or 7 wholes. ">
              <a:extLst>
                <a:ext uri="{FF2B5EF4-FFF2-40B4-BE49-F238E27FC236}">
                  <a16:creationId xmlns:a16="http://schemas.microsoft.com/office/drawing/2014/main" id="{0BCC46D8-1EFC-3FEE-FFE8-C8B60FE8A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2437" y="1387189"/>
              <a:ext cx="7886269" cy="15078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 descr="An image of base ten blocks in Polypad. &#10;&#10;This image contains 7 ten by ten by ten cubes, representing 7 &quot;ones&quot; or 7 wholes. ">
              <a:extLst>
                <a:ext uri="{FF2B5EF4-FFF2-40B4-BE49-F238E27FC236}">
                  <a16:creationId xmlns:a16="http://schemas.microsoft.com/office/drawing/2014/main" id="{2ED060D7-E815-4284-4CB6-D7728D4C5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2436" y="3027946"/>
              <a:ext cx="7886269" cy="15078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 descr="An image of base ten blocks in Polypad. &#10;&#10;This image contains 7 ten by ten by ten cubes, representing 7 &quot;ones&quot; or 7 wholes. ">
              <a:extLst>
                <a:ext uri="{FF2B5EF4-FFF2-40B4-BE49-F238E27FC236}">
                  <a16:creationId xmlns:a16="http://schemas.microsoft.com/office/drawing/2014/main" id="{EE2E3C46-816A-CD14-314F-D3B5BD956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2437" y="4656414"/>
              <a:ext cx="7886269" cy="15078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0E93-C776-77C9-6673-CCBB5E9B9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19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Converting percentages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11946"/>
                <a:ext cx="3551599" cy="75580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86%=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86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/>
                  <a:t> 86 hundredths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11946"/>
                <a:ext cx="3551599" cy="755807"/>
              </a:xfrm>
              <a:blipFill>
                <a:blip r:embed="rId3"/>
                <a:stretch>
                  <a:fillRect t="-4032" r="-53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n image of base ten blocks in Polypad. &#10;&#10;This image contains 86 groups of ten lines of ten blocks, representing 86 hundredths. ">
            <a:extLst>
              <a:ext uri="{FF2B5EF4-FFF2-40B4-BE49-F238E27FC236}">
                <a16:creationId xmlns:a16="http://schemas.microsoft.com/office/drawing/2014/main" id="{0B4E87DC-B512-B916-42D2-D3781C5DC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287164"/>
            <a:ext cx="9456148" cy="4228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BE272-53EC-9137-81AA-76AC5503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48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09FCCE8-9CBA-D761-356D-427DAB48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Prompts 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BFEA9C9-47E2-9A0D-8C91-00BAF4272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>
                <a:latin typeface="+mn-lt"/>
              </a:rPr>
              <a:t>Converting percentages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1">
                <a:extLst>
                  <a:ext uri="{FF2B5EF4-FFF2-40B4-BE49-F238E27FC236}">
                    <a16:creationId xmlns:a16="http://schemas.microsoft.com/office/drawing/2014/main" id="{9CAFFB9D-E168-1F5B-B3D1-7F58F7A81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64490"/>
                <a:ext cx="3551599" cy="75580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86%=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86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/>
                  <a:t> 86 hundredths</a:t>
                </a:r>
              </a:p>
            </p:txBody>
          </p:sp>
        </mc:Choice>
        <mc:Fallback xmlns="">
          <p:sp>
            <p:nvSpPr>
              <p:cNvPr id="17" name="Content Placeholder 11">
                <a:extLst>
                  <a:ext uri="{FF2B5EF4-FFF2-40B4-BE49-F238E27FC236}">
                    <a16:creationId xmlns:a16="http://schemas.microsoft.com/office/drawing/2014/main" id="{9CAFFB9D-E168-1F5B-B3D1-7F58F7A81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64490"/>
                <a:ext cx="3551599" cy="755807"/>
              </a:xfrm>
              <a:blipFill>
                <a:blip r:embed="rId3"/>
                <a:stretch>
                  <a:fillRect t="-2419" r="-49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75AAA245-AD6B-D656-53ED-9D7068E8A05B}"/>
              </a:ext>
            </a:extLst>
          </p:cNvPr>
          <p:cNvSpPr/>
          <p:nvPr/>
        </p:nvSpPr>
        <p:spPr>
          <a:xfrm>
            <a:off x="4267201" y="1464490"/>
            <a:ext cx="4533899" cy="1466721"/>
          </a:xfrm>
          <a:prstGeom prst="wedgeEllipseCallout">
            <a:avLst>
              <a:gd name="adj1" fmla="val -52816"/>
              <a:gd name="adj2" fmla="val -304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n-AU" sz="2000" dirty="0"/>
              <a:t>Why does a percentage have a denominator of 100?</a:t>
            </a:r>
          </a:p>
        </p:txBody>
      </p:sp>
      <p:pic>
        <p:nvPicPr>
          <p:cNvPr id="18" name="Picture 17" descr="An image of base ten blocks in Polypad. &#10;&#10;This image contains 86 groups of ten lines of ten blocks, representing 86 hundredths. ">
            <a:extLst>
              <a:ext uri="{FF2B5EF4-FFF2-40B4-BE49-F238E27FC236}">
                <a16:creationId xmlns:a16="http://schemas.microsoft.com/office/drawing/2014/main" id="{8C62EE6C-89A5-DCEE-9244-695500814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3103166"/>
            <a:ext cx="7631475" cy="3412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A2F63E6E-130C-4B0D-7884-96D11AB3215E}"/>
              </a:ext>
            </a:extLst>
          </p:cNvPr>
          <p:cNvSpPr/>
          <p:nvPr/>
        </p:nvSpPr>
        <p:spPr>
          <a:xfrm>
            <a:off x="8659887" y="3103166"/>
            <a:ext cx="3049929" cy="2340790"/>
          </a:xfrm>
          <a:prstGeom prst="wedgeEllipseCallout">
            <a:avLst>
              <a:gd name="adj1" fmla="val -59373"/>
              <a:gd name="adj2" fmla="val -19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What would need to happen for a percentage to be equal to a whole?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CC4C0A3A-0F7D-29B7-70A9-82F9D9659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32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>
                <a:latin typeface="+mn-lt"/>
              </a:rPr>
              <a:t>Convert percentages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1">
                <a:extLst>
                  <a:ext uri="{FF2B5EF4-FFF2-40B4-BE49-F238E27FC236}">
                    <a16:creationId xmlns:a16="http://schemas.microsoft.com/office/drawing/2014/main" id="{A84083B3-3465-AD3A-8916-382B3DDF6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69531"/>
                <a:ext cx="1517786" cy="7558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49%=</m:t>
                      </m:r>
                    </m:oMath>
                  </m:oMathPara>
                </a14:m>
                <a:endParaRPr lang="en-AU" sz="2400" dirty="0"/>
              </a:p>
              <a:p>
                <a:pPr marL="457200" indent="-457200">
                  <a:buAutoNum type="arabicPeriod"/>
                </a:pPr>
                <a:endParaRPr lang="en-AU" sz="2400" dirty="0"/>
              </a:p>
              <a:p>
                <a:pPr marL="457200" indent="-457200"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6" name="Content Placeholder 11">
                <a:extLst>
                  <a:ext uri="{FF2B5EF4-FFF2-40B4-BE49-F238E27FC236}">
                    <a16:creationId xmlns:a16="http://schemas.microsoft.com/office/drawing/2014/main" id="{A84083B3-3465-AD3A-8916-382B3DDF6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69531"/>
                <a:ext cx="1517786" cy="7558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18E82-D6B4-7FBA-B239-4F8D9304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8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Solutions 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>
                <a:latin typeface="+mn-lt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1492326"/>
                <a:ext cx="1517786" cy="7558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49%=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  <a:p>
                <a:pPr marL="457200" indent="-457200">
                  <a:buAutoNum type="arabicPeriod"/>
                </a:pPr>
                <a:endParaRPr lang="en-AU" sz="2400" dirty="0"/>
              </a:p>
              <a:p>
                <a:pPr marL="457200" indent="-457200"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1492326"/>
                <a:ext cx="1517786" cy="7558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n image of base ten blocks in Polypad. &#10;&#10;This image contains 49 groups of ten lines of ten blocks, representing 49 hundredths. ">
            <a:extLst>
              <a:ext uri="{FF2B5EF4-FFF2-40B4-BE49-F238E27FC236}">
                <a16:creationId xmlns:a16="http://schemas.microsoft.com/office/drawing/2014/main" id="{704E955F-2FC3-E5DE-BD97-04A43922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99" y="2447925"/>
            <a:ext cx="8566789" cy="4048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1A160B-D0D9-0E06-93DB-C2664C97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37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examples 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Expressing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9" y="1584129"/>
            <a:ext cx="7064060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2262657"/>
                <a:ext cx="4407944" cy="7558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0.4444…=0.</m:t>
                      </m:r>
                      <m:acc>
                        <m:accPr>
                          <m:chr m:val="̇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  <a:p>
                <a:pPr marL="457200" indent="-457200">
                  <a:buAutoNum type="arabicPeriod"/>
                </a:pPr>
                <a:endParaRPr lang="en-AU" sz="2400" dirty="0"/>
              </a:p>
              <a:p>
                <a:pPr marL="457200" indent="-457200"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2262657"/>
                <a:ext cx="4407944" cy="7558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20F2EA-F124-4900-5E58-67BAF26B2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66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Prompts 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Expressing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72219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6C7D03E-1F70-E37E-A6AD-BF9161985CBA}"/>
              </a:ext>
            </a:extLst>
          </p:cNvPr>
          <p:cNvSpPr/>
          <p:nvPr/>
        </p:nvSpPr>
        <p:spPr>
          <a:xfrm>
            <a:off x="7581899" y="1551742"/>
            <a:ext cx="2588078" cy="1466721"/>
          </a:xfrm>
          <a:prstGeom prst="wedgeEllipseCallout">
            <a:avLst>
              <a:gd name="adj1" fmla="val -64444"/>
              <a:gd name="adj2" fmla="val -294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n-AU" sz="2000" dirty="0"/>
              <a:t>What is a vinculum?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2640560"/>
                <a:ext cx="4407944" cy="7558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0.4444…=0.</m:t>
                      </m:r>
                      <m:acc>
                        <m:accPr>
                          <m:chr m:val="̇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2640560"/>
                <a:ext cx="4407944" cy="7558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D3E689C-F0F5-A11C-23C4-5EAEAC3F19BD}"/>
              </a:ext>
            </a:extLst>
          </p:cNvPr>
          <p:cNvSpPr/>
          <p:nvPr/>
        </p:nvSpPr>
        <p:spPr>
          <a:xfrm>
            <a:off x="984567" y="3696991"/>
            <a:ext cx="3783376" cy="1685925"/>
          </a:xfrm>
          <a:prstGeom prst="wedgeEllipseCallout">
            <a:avLst>
              <a:gd name="adj1" fmla="val -14101"/>
              <a:gd name="adj2" fmla="val -850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en-AU" sz="2000" dirty="0"/>
              <a:t>Why is it better to write a recurring decimal this way?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F5229-148B-72E4-7980-3D50DCA44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45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0913AC2-116E-9F8A-253F-0324319A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2B39F78-36C3-D023-925D-1EC5A56138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Converting decimals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1">
                <a:extLst>
                  <a:ext uri="{FF2B5EF4-FFF2-40B4-BE49-F238E27FC236}">
                    <a16:creationId xmlns:a16="http://schemas.microsoft.com/office/drawing/2014/main" id="{CF29F48C-356C-F903-DAE2-6C00DDDD6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3" y="1860320"/>
                <a:ext cx="11510962" cy="6418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0.57=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57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/>
                  <a:t> or 57 hundredths</a:t>
                </a:r>
              </a:p>
              <a:p>
                <a:pPr marL="457200" indent="-457200"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18" name="Content Placeholder 11">
                <a:extLst>
                  <a:ext uri="{FF2B5EF4-FFF2-40B4-BE49-F238E27FC236}">
                    <a16:creationId xmlns:a16="http://schemas.microsoft.com/office/drawing/2014/main" id="{CF29F48C-356C-F903-DAE2-6C00DDDD6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3" y="1860320"/>
                <a:ext cx="11510962" cy="641812"/>
              </a:xfrm>
              <a:blipFill>
                <a:blip r:embed="rId3"/>
                <a:stretch>
                  <a:fillRect t="-19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n image of base ten blocks in Polypad. &#10;&#10;This image contains 5 ten by ten blocks, representing 5 tenths. &#10;&#10;It also contains 7 lines of ten blocks, representing 7 hundredths. ">
            <a:extLst>
              <a:ext uri="{FF2B5EF4-FFF2-40B4-BE49-F238E27FC236}">
                <a16:creationId xmlns:a16="http://schemas.microsoft.com/office/drawing/2014/main" id="{E3AAC85F-5650-41EA-E391-EE4E12AF0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673149"/>
            <a:ext cx="5421287" cy="2806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BDC8296B-5033-C1EE-5F5E-EA2A1C594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1980" y="3961341"/>
            <a:ext cx="1109964" cy="345313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 descr="An image of base ten blocks in Polypad. &#10;&#10;This image contains 5 groups of ten lines of ten blocks, representing 50 hundredths. &#10;&#10;It also contains 7 lines of ten blocks, representing 7 hundredths. ">
            <a:extLst>
              <a:ext uri="{FF2B5EF4-FFF2-40B4-BE49-F238E27FC236}">
                <a16:creationId xmlns:a16="http://schemas.microsoft.com/office/drawing/2014/main" id="{93BE99B1-7C6D-DB5A-8A2B-5BB0B6FE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638" y="2673149"/>
            <a:ext cx="4898687" cy="2806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4BF1E96-3160-19E7-55CD-968E7ED8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02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>
                <a:latin typeface="+mn-lt"/>
              </a:rPr>
              <a:t>Expressing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70695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2640560"/>
                <a:ext cx="4407944" cy="7558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0.8888…=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2640560"/>
                <a:ext cx="4407944" cy="7558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C7A733-29E0-706D-EE25-413455A58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08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Solutions 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Your turn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712665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2640560"/>
                <a:ext cx="4407944" cy="7558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0.8888…=0.</m:t>
                      </m:r>
                      <m:acc>
                        <m:accPr>
                          <m:chr m:val="̇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2640560"/>
                <a:ext cx="4407944" cy="7558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E855B3-4BAB-CFC7-8D8A-5D458319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980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examples 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Expressing further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68790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9" y="2631530"/>
                <a:ext cx="2973751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0.171717…=0.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2631530"/>
                <a:ext cx="2973751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CA698-9B5B-891C-E430-D7D5A1378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625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Prompts 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Expressing further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68409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1">
                <a:extLst>
                  <a:ext uri="{FF2B5EF4-FFF2-40B4-BE49-F238E27FC236}">
                    <a16:creationId xmlns:a16="http://schemas.microsoft.com/office/drawing/2014/main" id="{A2DC6B6B-F188-F60F-FAF0-32D300F28D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9" y="2631530"/>
                <a:ext cx="2601816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0.171717…=0.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Content Placeholder 11">
                <a:extLst>
                  <a:ext uri="{FF2B5EF4-FFF2-40B4-BE49-F238E27FC236}">
                    <a16:creationId xmlns:a16="http://schemas.microsoft.com/office/drawing/2014/main" id="{A2DC6B6B-F188-F60F-FAF0-32D300F28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2631530"/>
                <a:ext cx="2601816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6C7D03E-1F70-E37E-A6AD-BF9161985CBA}"/>
              </a:ext>
            </a:extLst>
          </p:cNvPr>
          <p:cNvSpPr/>
          <p:nvPr/>
        </p:nvSpPr>
        <p:spPr>
          <a:xfrm>
            <a:off x="836249" y="3470664"/>
            <a:ext cx="2588078" cy="1466721"/>
          </a:xfrm>
          <a:prstGeom prst="wedgeEllipseCallout">
            <a:avLst>
              <a:gd name="adj1" fmla="val 18241"/>
              <a:gd name="adj2" fmla="val -801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en-AU" sz="2000" dirty="0"/>
              <a:t>How is this vinculum different?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C7E038A-2D06-FCEA-0571-92C16F6AF3AB}"/>
              </a:ext>
            </a:extLst>
          </p:cNvPr>
          <p:cNvSpPr/>
          <p:nvPr/>
        </p:nvSpPr>
        <p:spPr>
          <a:xfrm>
            <a:off x="5638729" y="2759481"/>
            <a:ext cx="4589003" cy="1466721"/>
          </a:xfrm>
          <a:prstGeom prst="wedgeEllipseCallout">
            <a:avLst>
              <a:gd name="adj1" fmla="val -109173"/>
              <a:gd name="adj2" fmla="val -535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n-AU" sz="2000" dirty="0"/>
              <a:t>What does it mean when two digits are under this bar?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0D468E-5944-4769-9005-751613125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94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Expressing further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69933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7" y="2673193"/>
                <a:ext cx="2440349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.312312312…=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7" y="2673193"/>
                <a:ext cx="2440349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737CF-FEC8-609A-9517-673D4218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04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Solutions 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Your turn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72981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9" y="2673193"/>
                <a:ext cx="3305022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.312312312…=1.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312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2673193"/>
                <a:ext cx="3305022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DD936-BA49-724E-C198-3A8349E5A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797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examples7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Expressing complex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68790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56A5AFBF-A8C3-6B9B-522C-86790BB406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9" y="2631530"/>
                <a:ext cx="2616307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2.744444…=2.7</m:t>
                      </m:r>
                      <m:acc>
                        <m:accPr>
                          <m:chr m:val="̇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56A5AFBF-A8C3-6B9B-522C-86790BB4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2631530"/>
                <a:ext cx="2616307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DE113-51ED-E99B-F57C-47F9EF5DB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34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Prompts 7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Expressing complex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689805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56A5AFBF-A8C3-6B9B-522C-86790BB406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9" y="2640560"/>
                <a:ext cx="2623552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2.744444…=2.7</m:t>
                      </m:r>
                      <m:acc>
                        <m:accPr>
                          <m:chr m:val="̇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56A5AFBF-A8C3-6B9B-522C-86790BB4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2640560"/>
                <a:ext cx="2623552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C7E038A-2D06-FCEA-0571-92C16F6AF3AB}"/>
              </a:ext>
            </a:extLst>
          </p:cNvPr>
          <p:cNvSpPr/>
          <p:nvPr/>
        </p:nvSpPr>
        <p:spPr>
          <a:xfrm>
            <a:off x="4658711" y="2773758"/>
            <a:ext cx="4589003" cy="1466721"/>
          </a:xfrm>
          <a:prstGeom prst="wedgeEllipseCallout">
            <a:avLst>
              <a:gd name="adj1" fmla="val -90423"/>
              <a:gd name="adj2" fmla="val -521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How do you know this doesn’t mean 2.747474…?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D3E689C-F0F5-A11C-23C4-5EAEAC3F19BD}"/>
              </a:ext>
            </a:extLst>
          </p:cNvPr>
          <p:cNvSpPr/>
          <p:nvPr/>
        </p:nvSpPr>
        <p:spPr>
          <a:xfrm>
            <a:off x="984481" y="4540510"/>
            <a:ext cx="6273568" cy="1466721"/>
          </a:xfrm>
          <a:prstGeom prst="wedgeEllipseCallout">
            <a:avLst>
              <a:gd name="adj1" fmla="val -22179"/>
              <a:gd name="adj2" fmla="val -1537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Could a number have a vinculum to the LEFT of the decimal point?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3041D-20A8-96B4-827E-3C6E2CA2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924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7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Expressing complex recurring decimals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71076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1">
                <a:extLst>
                  <a:ext uri="{FF2B5EF4-FFF2-40B4-BE49-F238E27FC236}">
                    <a16:creationId xmlns:a16="http://schemas.microsoft.com/office/drawing/2014/main" id="{9A9FFA12-7923-F527-4C10-6247913B1D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9" y="2631530"/>
                <a:ext cx="2905715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.75161616…=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Content Placeholder 11">
                <a:extLst>
                  <a:ext uri="{FF2B5EF4-FFF2-40B4-BE49-F238E27FC236}">
                    <a16:creationId xmlns:a16="http://schemas.microsoft.com/office/drawing/2014/main" id="{9A9FFA12-7923-F527-4C10-6247913B1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2631530"/>
                <a:ext cx="2905715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ADE3D0-70E5-1981-083C-832364730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950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Solutions 7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Your turn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86AB701-8559-8C8C-C4FF-BC8840179E82}"/>
              </a:ext>
            </a:extLst>
          </p:cNvPr>
          <p:cNvSpPr txBox="1">
            <a:spLocks/>
          </p:cNvSpPr>
          <p:nvPr/>
        </p:nvSpPr>
        <p:spPr>
          <a:xfrm>
            <a:off x="359998" y="1584129"/>
            <a:ext cx="7336201" cy="75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Express this recurring decimal using a vinculum.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56A5AFBF-A8C3-6B9B-522C-86790BB406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999" y="2631530"/>
                <a:ext cx="3322276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.75161616…=5.75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acc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56A5AFBF-A8C3-6B9B-522C-86790BB4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2631530"/>
                <a:ext cx="3322276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9D0A07-DFE0-94F1-DB40-4FCB9E557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35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955305-60F2-2679-9525-CB68A236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Prompts 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74411F-0118-0D9D-21D1-DE9186DD01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Converting decimals to fractions – Self explanation prompts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1">
                <a:extLst>
                  <a:ext uri="{FF2B5EF4-FFF2-40B4-BE49-F238E27FC236}">
                    <a16:creationId xmlns:a16="http://schemas.microsoft.com/office/drawing/2014/main" id="{2F90870E-5FE4-7636-B95C-A74B2A42B1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363" y="1767745"/>
                <a:ext cx="11510962" cy="72169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0.57=</m:t>
                    </m:r>
                    <m:f>
                      <m:f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 smtClean="0">
                            <a:latin typeface="Cambria Math" panose="02040503050406030204" pitchFamily="18" charset="0"/>
                          </a:rPr>
                          <m:t>57</m:t>
                        </m:r>
                      </m:num>
                      <m:den>
                        <m:r>
                          <a:rPr lang="en-AU" sz="240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/>
                  <a:t> or 57 hundredths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16" name="Content Placeholder 11">
                <a:extLst>
                  <a:ext uri="{FF2B5EF4-FFF2-40B4-BE49-F238E27FC236}">
                    <a16:creationId xmlns:a16="http://schemas.microsoft.com/office/drawing/2014/main" id="{2F90870E-5FE4-7636-B95C-A74B2A42B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3" y="1767745"/>
                <a:ext cx="11510962" cy="721690"/>
              </a:xfrm>
              <a:prstGeom prst="rect">
                <a:avLst/>
              </a:prstGeom>
              <a:blipFill>
                <a:blip r:embed="rId3"/>
                <a:stretch>
                  <a:fillRect t="-2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AE39B078-81F7-85E2-DED8-A52F0C45F410}"/>
              </a:ext>
            </a:extLst>
          </p:cNvPr>
          <p:cNvSpPr/>
          <p:nvPr/>
        </p:nvSpPr>
        <p:spPr>
          <a:xfrm>
            <a:off x="5149178" y="1339124"/>
            <a:ext cx="3565531" cy="1043061"/>
          </a:xfrm>
          <a:prstGeom prst="wedgeEllipseCallout">
            <a:avLst>
              <a:gd name="adj1" fmla="val -72235"/>
              <a:gd name="adj2" fmla="val 152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AU" sz="1800" dirty="0"/>
              <a:t>Why is this question being described as hundredth?</a:t>
            </a:r>
          </a:p>
        </p:txBody>
      </p:sp>
      <p:pic>
        <p:nvPicPr>
          <p:cNvPr id="17" name="Picture 16" descr="An image of base ten blocks in Polypad. &#10;&#10;This image contains 5 ten by ten blocks, representing 5 tenths. &#10;&#10;It also contains 7 lines of ten blocks, representing 7 hundredths. ">
            <a:extLst>
              <a:ext uri="{FF2B5EF4-FFF2-40B4-BE49-F238E27FC236}">
                <a16:creationId xmlns:a16="http://schemas.microsoft.com/office/drawing/2014/main" id="{9895B955-46ED-2B8E-36CF-B81DF22C5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28991"/>
            <a:ext cx="5421287" cy="2806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F3BE90-98CF-FAC1-2DC2-2C9FB25CE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1980" y="3852614"/>
            <a:ext cx="1109964" cy="345313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 descr="An image of base ten blocks in Polypad. &#10;&#10;This image contains 5 groups of ten lines of ten blocks, representing 50 hundredths. &#10;&#10;It also contains 7 lines of ten blocks, representing 7 hundredths. ">
            <a:extLst>
              <a:ext uri="{FF2B5EF4-FFF2-40B4-BE49-F238E27FC236}">
                <a16:creationId xmlns:a16="http://schemas.microsoft.com/office/drawing/2014/main" id="{2AA57E03-B121-0000-F0B6-B5260D7C9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638" y="2528991"/>
            <a:ext cx="4898687" cy="2806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A58D5F48-A8FB-E919-B40E-69FBD866D3EE}"/>
              </a:ext>
            </a:extLst>
          </p:cNvPr>
          <p:cNvSpPr/>
          <p:nvPr/>
        </p:nvSpPr>
        <p:spPr>
          <a:xfrm>
            <a:off x="7375080" y="5551007"/>
            <a:ext cx="3240273" cy="1197943"/>
          </a:xfrm>
          <a:prstGeom prst="wedgeEllipseCallout">
            <a:avLst>
              <a:gd name="adj1" fmla="val -13101"/>
              <a:gd name="adj2" fmla="val -62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AU" sz="1800" dirty="0"/>
              <a:t>How does the second diagram relate to the first?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B8FCA84-5E20-38B1-31C5-1619A8C7F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52575" y="6525525"/>
            <a:ext cx="720000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48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Your turn – Converting decimals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1">
                <a:extLst>
                  <a:ext uri="{FF2B5EF4-FFF2-40B4-BE49-F238E27FC236}">
                    <a16:creationId xmlns:a16="http://schemas.microsoft.com/office/drawing/2014/main" id="{49FCDDE8-2294-F7A2-2438-166590A85C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2109855"/>
                <a:ext cx="1517786" cy="7558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1.12=</m:t>
                      </m:r>
                    </m:oMath>
                  </m:oMathPara>
                </a14:m>
                <a:endParaRPr lang="en-AU" sz="2400" dirty="0"/>
              </a:p>
              <a:p>
                <a:pPr marL="457200" indent="-457200">
                  <a:buAutoNum type="arabicPeriod"/>
                </a:pPr>
                <a:endParaRPr lang="en-AU" sz="2400" dirty="0"/>
              </a:p>
              <a:p>
                <a:pPr marL="457200" indent="-457200"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4" name="Content Placeholder 11">
                <a:extLst>
                  <a:ext uri="{FF2B5EF4-FFF2-40B4-BE49-F238E27FC236}">
                    <a16:creationId xmlns:a16="http://schemas.microsoft.com/office/drawing/2014/main" id="{49FCDDE8-2294-F7A2-2438-166590A85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2109855"/>
                <a:ext cx="1517786" cy="7558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99F15124-8A7C-C2E8-19A2-F235DD8EAF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131877"/>
                <a:ext cx="1517786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0.042=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99F15124-8A7C-C2E8-19A2-F235DD8EA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131877"/>
                <a:ext cx="1517786" cy="755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E6B3B-06AC-4DFF-859B-8670EAE54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52575" y="6525525"/>
            <a:ext cx="720000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117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4CFE0B-CD9A-663F-3F0C-C435580F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/>
          <a:p>
            <a:r>
              <a:rPr lang="en-AU" dirty="0"/>
              <a:t>Solutions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7CCCB1-9582-94EA-5CB3-F1B76E1A1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>
                <a:latin typeface="+mn-lt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69C1948-9781-ED09-DCDE-0FE38C658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52919"/>
                <a:ext cx="4307230" cy="142362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1.12=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112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/>
                  <a:t> or 112 hundredths</a:t>
                </a:r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69C1948-9781-ED09-DCDE-0FE38C658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52919"/>
                <a:ext cx="4307230" cy="1423622"/>
              </a:xfrm>
              <a:blipFill>
                <a:blip r:embed="rId3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n image of base ten blocks in Polypad. &#10;&#10;This image contains 1 ten by ten by ten cube, representing 1 &quot;one&quot; or 1 whole. &#10;&#10;It also contains one ten by ten square, representing 1 tenth. &#10;&#10;It also contains 2 lines of ten blocks, representing 2 hundredths. ">
            <a:extLst>
              <a:ext uri="{FF2B5EF4-FFF2-40B4-BE49-F238E27FC236}">
                <a16:creationId xmlns:a16="http://schemas.microsoft.com/office/drawing/2014/main" id="{5577BB9D-F10B-81C4-B0DB-92C10288A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30" y="1369454"/>
            <a:ext cx="6293632" cy="26417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874772D8-007F-0A16-2020-9528EE44F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720240">
            <a:off x="5008332" y="4089115"/>
            <a:ext cx="400599" cy="345313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An image of base ten blocks in Polypad. &#10;&#10;This image contains 11 ten by ten squares, representing 11 tenths. &#10;&#10;It also contains 2 lines of ten blocks, representing 2 hundredths. ">
            <a:extLst>
              <a:ext uri="{FF2B5EF4-FFF2-40B4-BE49-F238E27FC236}">
                <a16:creationId xmlns:a16="http://schemas.microsoft.com/office/drawing/2014/main" id="{2BB08D0B-76B5-14F8-B503-87860EFF5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388" y="4460548"/>
            <a:ext cx="4307231" cy="2234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6C4797C-CD54-3F6E-EF9E-73029F0B5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2555" y="5405212"/>
            <a:ext cx="955965" cy="345313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 descr="An image of base ten blocks in Polypad. &#10;&#10;This image contains 112 lines of ten blocks, representing 12 hundredths. ">
            <a:extLst>
              <a:ext uri="{FF2B5EF4-FFF2-40B4-BE49-F238E27FC236}">
                <a16:creationId xmlns:a16="http://schemas.microsoft.com/office/drawing/2014/main" id="{4F9CC613-1723-8CFE-F881-FF8F826A9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967" y="4460548"/>
            <a:ext cx="3299421" cy="2234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0C92AEE3-6028-62D2-C48E-1E05CFD7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52575" y="6525525"/>
            <a:ext cx="720000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40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>
                <a:latin typeface="+mn-lt"/>
              </a:rPr>
              <a:t>Second converting decimals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722" y="2151200"/>
                <a:ext cx="11210776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.1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AU" sz="240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AU" sz="2400" dirty="0"/>
                  <a:t> or 21 tenths</a:t>
                </a:r>
              </a:p>
              <a:p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2" y="2151200"/>
                <a:ext cx="11210776" cy="755807"/>
              </a:xfrm>
              <a:prstGeom prst="rect">
                <a:avLst/>
              </a:prstGeom>
              <a:blipFill>
                <a:blip r:embed="rId3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n image of base ten blocks in Polypad. &#10;&#10;This image contains 2 ten by ten by ten cube blocks, representing 2 wholes or ones. &#10;&#10;It also contains 1 ten by ten block, representing 1 tenth.">
            <a:extLst>
              <a:ext uri="{FF2B5EF4-FFF2-40B4-BE49-F238E27FC236}">
                <a16:creationId xmlns:a16="http://schemas.microsoft.com/office/drawing/2014/main" id="{EDAA6A4D-A125-1043-EFA9-BD517E069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" t="1893" r="1849" b="2070"/>
          <a:stretch/>
        </p:blipFill>
        <p:spPr>
          <a:xfrm>
            <a:off x="360000" y="2852462"/>
            <a:ext cx="4894356" cy="214480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C13983B-4DC8-82FE-02C9-5DB0AFF0F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4355" y="3686175"/>
            <a:ext cx="1420493" cy="36796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6" name="Picture 25" descr="An image of base ten blocks in Polypad. &#10;&#10;This image contains 21 ten by ten blocks, representing 21 tenths. ">
            <a:extLst>
              <a:ext uri="{FF2B5EF4-FFF2-40B4-BE49-F238E27FC236}">
                <a16:creationId xmlns:a16="http://schemas.microsoft.com/office/drawing/2014/main" id="{38DADB8D-EA56-8776-AE52-50F4F2F01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431" y="2907007"/>
            <a:ext cx="5116847" cy="2064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2765F-4324-F2A7-CB37-D6D1D60D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60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2 – part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>
                <a:latin typeface="+mn-lt"/>
              </a:rPr>
              <a:t>Second converting decimals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722" y="2151200"/>
                <a:ext cx="11210776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.1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AU" sz="240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AU" sz="2400" dirty="0"/>
                  <a:t> or 21 tenths</a:t>
                </a:r>
              </a:p>
              <a:p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AU" sz="2400" dirty="0"/>
              </a:p>
            </p:txBody>
          </p:sp>
        </mc:Choice>
        <mc:Fallback xmlns="">
          <p:sp>
            <p:nvSpPr>
              <p:cNvPr id="2" name="Content Placeholder 11">
                <a:extLst>
                  <a:ext uri="{FF2B5EF4-FFF2-40B4-BE49-F238E27FC236}">
                    <a16:creationId xmlns:a16="http://schemas.microsoft.com/office/drawing/2014/main" id="{9A0D776C-1DF3-77DC-A5E8-3067C1E7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2" y="2151200"/>
                <a:ext cx="11210776" cy="755807"/>
              </a:xfrm>
              <a:prstGeom prst="rect">
                <a:avLst/>
              </a:prstGeom>
              <a:blipFill>
                <a:blip r:embed="rId3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FA85138-54B7-DE8D-1792-F004230A78C0}"/>
              </a:ext>
            </a:extLst>
          </p:cNvPr>
          <p:cNvSpPr/>
          <p:nvPr/>
        </p:nvSpPr>
        <p:spPr>
          <a:xfrm>
            <a:off x="4638819" y="1619523"/>
            <a:ext cx="4129223" cy="1222529"/>
          </a:xfrm>
          <a:prstGeom prst="wedgeEllipseCallout">
            <a:avLst>
              <a:gd name="adj1" fmla="val -84472"/>
              <a:gd name="adj2" fmla="val 186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en-AU" sz="1800" dirty="0"/>
              <a:t>How does the number of decimal places relate to the fraction?</a:t>
            </a:r>
          </a:p>
        </p:txBody>
      </p:sp>
      <p:pic>
        <p:nvPicPr>
          <p:cNvPr id="5" name="Picture 4" descr="An image of base ten blocks in Polypad. &#10;&#10;This image contains 2 ten by ten by ten cube blocks, representing 2 wholes or ones. &#10;&#10;It also contains 1 ten by ten block, representing 1 tenth. ">
            <a:extLst>
              <a:ext uri="{FF2B5EF4-FFF2-40B4-BE49-F238E27FC236}">
                <a16:creationId xmlns:a16="http://schemas.microsoft.com/office/drawing/2014/main" id="{EDAA6A4D-A125-1043-EFA9-BD517E069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" t="1893" r="1849" b="2070"/>
          <a:stretch/>
        </p:blipFill>
        <p:spPr>
          <a:xfrm>
            <a:off x="360000" y="3138788"/>
            <a:ext cx="4894356" cy="214480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C13983B-4DC8-82FE-02C9-5DB0AFF0F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4355" y="3972501"/>
            <a:ext cx="1420493" cy="36796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6" name="Picture 25" descr="An image of base ten blocks in Polypad. &#10;&#10;This image contains 21 ten by ten blocks, representing 21 tenths. ">
            <a:extLst>
              <a:ext uri="{FF2B5EF4-FFF2-40B4-BE49-F238E27FC236}">
                <a16:creationId xmlns:a16="http://schemas.microsoft.com/office/drawing/2014/main" id="{38DADB8D-EA56-8776-AE52-50F4F2F01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431" y="3193333"/>
            <a:ext cx="5116847" cy="2064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4A046A7-AEDD-7111-0F26-31868450E70D}"/>
              </a:ext>
            </a:extLst>
          </p:cNvPr>
          <p:cNvSpPr/>
          <p:nvPr/>
        </p:nvSpPr>
        <p:spPr>
          <a:xfrm>
            <a:off x="7635154" y="5451627"/>
            <a:ext cx="3253400" cy="1154373"/>
          </a:xfrm>
          <a:prstGeom prst="wedgeEllipseCallout">
            <a:avLst>
              <a:gd name="adj1" fmla="val -332"/>
              <a:gd name="adj2" fmla="val -636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en-AU" sz="1800" dirty="0"/>
              <a:t>Why is the second diagram better?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2765F-4324-F2A7-CB37-D6D1D60D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44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Second converting decimals to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99F15124-8A7C-C2E8-19A2-F235DD8EAF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2159145"/>
                <a:ext cx="1517786" cy="75580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0.042=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11">
                <a:extLst>
                  <a:ext uri="{FF2B5EF4-FFF2-40B4-BE49-F238E27FC236}">
                    <a16:creationId xmlns:a16="http://schemas.microsoft.com/office/drawing/2014/main" id="{99F15124-8A7C-C2E8-19A2-F235DD8EA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159145"/>
                <a:ext cx="1517786" cy="755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5CC87-C849-67CA-0BDE-F12D1F93E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50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77BB93C-255C-CD94-F4A6-DBDDDF58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Solutions 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AEE81C-C86A-DB25-EEF2-34AA7306CA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 dirty="0"/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A1D4C0-F66F-4D63-E6B8-2C95C8B7C4FF}"/>
                  </a:ext>
                </a:extLst>
              </p:cNvPr>
              <p:cNvSpPr txBox="1"/>
              <p:nvPr/>
            </p:nvSpPr>
            <p:spPr>
              <a:xfrm>
                <a:off x="360000" y="1561172"/>
                <a:ext cx="744220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0.042=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AU" sz="2800" dirty="0"/>
                  <a:t> or 42 thousandths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A1D4C0-F66F-4D63-E6B8-2C95C8B7C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561172"/>
                <a:ext cx="7442200" cy="714683"/>
              </a:xfrm>
              <a:prstGeom prst="rect">
                <a:avLst/>
              </a:prstGeom>
              <a:blipFill>
                <a:blip r:embed="rId3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n image of base ten blocks in Polypad. &#10;&#10;This image contains 4 lines of ten blocks, representing 4 hundredths. &#10;&#10;It also contains 2 single blocks, representing 2 thousandths. ">
            <a:extLst>
              <a:ext uri="{FF2B5EF4-FFF2-40B4-BE49-F238E27FC236}">
                <a16:creationId xmlns:a16="http://schemas.microsoft.com/office/drawing/2014/main" id="{55A6F11A-41BE-FE2B-2E1D-A7E572F0F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00" y="3315134"/>
            <a:ext cx="4175771" cy="2829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92C51DA-4A94-7BFD-673F-790C7086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7785" y="4545891"/>
            <a:ext cx="1865029" cy="36796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 descr="An image of base ten blocks in Polypad. &#10;&#10;This image contains 42 single cubes, representing 42 thousandths.  ">
            <a:extLst>
              <a:ext uri="{FF2B5EF4-FFF2-40B4-BE49-F238E27FC236}">
                <a16:creationId xmlns:a16="http://schemas.microsoft.com/office/drawing/2014/main" id="{6B2C8CCF-114B-68A0-A52B-DE88378DE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128" y="1561172"/>
            <a:ext cx="3916572" cy="4583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62F05-2DF5-F3EA-6138-1E6A79FF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191475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607</Words>
  <Application>Microsoft Office PowerPoint</Application>
  <PresentationFormat>Widescreen</PresentationFormat>
  <Paragraphs>173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Cambria Math</vt:lpstr>
      <vt:lpstr>Times New Roman</vt:lpstr>
      <vt:lpstr>Public Sans</vt:lpstr>
      <vt:lpstr>Public Sans Light</vt:lpstr>
      <vt:lpstr>NSWG Corporate</vt:lpstr>
      <vt:lpstr>Be rational</vt:lpstr>
      <vt:lpstr>Worked example 1</vt:lpstr>
      <vt:lpstr>Prompts 1</vt:lpstr>
      <vt:lpstr>Your turn 1</vt:lpstr>
      <vt:lpstr>Solutions 1</vt:lpstr>
      <vt:lpstr>Worked example 2</vt:lpstr>
      <vt:lpstr>Worked example 2 – part 2</vt:lpstr>
      <vt:lpstr>Your turn 2</vt:lpstr>
      <vt:lpstr>Solutions 2</vt:lpstr>
      <vt:lpstr>Worked example 3</vt:lpstr>
      <vt:lpstr>Prompts 3</vt:lpstr>
      <vt:lpstr>Your turn 3</vt:lpstr>
      <vt:lpstr>Solutions 3</vt:lpstr>
      <vt:lpstr>Worked example 4</vt:lpstr>
      <vt:lpstr>Prompts 4</vt:lpstr>
      <vt:lpstr>Your turn 4</vt:lpstr>
      <vt:lpstr>Solutions 4</vt:lpstr>
      <vt:lpstr>Worked examples 5</vt:lpstr>
      <vt:lpstr>Prompts 5</vt:lpstr>
      <vt:lpstr>Your turn 5</vt:lpstr>
      <vt:lpstr>Solutions 5</vt:lpstr>
      <vt:lpstr>Worked examples 6</vt:lpstr>
      <vt:lpstr>Prompts 6</vt:lpstr>
      <vt:lpstr>Your turn 6</vt:lpstr>
      <vt:lpstr>Solutions 6</vt:lpstr>
      <vt:lpstr>Worked examples7</vt:lpstr>
      <vt:lpstr>Prompts 7</vt:lpstr>
      <vt:lpstr>Your turn 7</vt:lpstr>
      <vt:lpstr>Solutions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rational</dc:title>
  <dc:creator>NSW Department of Education</dc:creator>
  <cp:keywords/>
  <cp:revision>2</cp:revision>
  <dcterms:created xsi:type="dcterms:W3CDTF">2023-06-21T03:06:39Z</dcterms:created>
  <dcterms:modified xsi:type="dcterms:W3CDTF">2023-06-21T03:06:53Z</dcterms:modified>
</cp:coreProperties>
</file>