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76" r:id="rId4"/>
    <p:sldId id="269" r:id="rId5"/>
    <p:sldId id="277" r:id="rId6"/>
    <p:sldId id="272" r:id="rId7"/>
    <p:sldId id="274" r:id="rId8"/>
    <p:sldId id="275" r:id="rId9"/>
    <p:sldId id="273" r:id="rId10"/>
  </p:sldIdLst>
  <p:sldSz cx="12192000" cy="6858000"/>
  <p:notesSz cx="6858000" cy="9144000"/>
  <p:embeddedFontLst>
    <p:embeddedFont>
      <p:font typeface="Cambria Math" panose="02040503050406030204" pitchFamily="18" charset="0"/>
      <p:regular r:id="rId13"/>
    </p:embeddedFont>
    <p:embeddedFont>
      <p:font typeface="Public Sans" panose="020B0604020202020204" charset="0"/>
      <p:regular r:id="rId14"/>
      <p:bold r:id="rId15"/>
      <p:italic r:id="rId16"/>
      <p:boldItalic r:id="rId17"/>
    </p:embeddedFont>
    <p:embeddedFont>
      <p:font typeface="Public Sans Light" panose="020B0604020202020204" charset="0"/>
      <p:regular r:id="rId18"/>
      <p:italic r:id="rId19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tes" id="{9102D73B-8542-41AF-8673-BCEF68A5FE73}">
          <p14:sldIdLst>
            <p14:sldId id="257"/>
            <p14:sldId id="258"/>
            <p14:sldId id="276"/>
            <p14:sldId id="269"/>
            <p14:sldId id="277"/>
            <p14:sldId id="272"/>
            <p14:sldId id="274"/>
            <p14:sldId id="275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CFD"/>
    <a:srgbClr val="0070C0"/>
    <a:srgbClr val="CBEDFD"/>
    <a:srgbClr val="00296C"/>
    <a:srgbClr val="002664"/>
    <a:srgbClr val="0046B8"/>
    <a:srgbClr val="FFFFFF"/>
    <a:srgbClr val="F6ACB6"/>
    <a:srgbClr val="630019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92" autoAdjust="0"/>
  </p:normalViewPr>
  <p:slideViewPr>
    <p:cSldViewPr snapToGrid="0">
      <p:cViewPr varScale="1">
        <p:scale>
          <a:sx n="79" d="100"/>
          <a:sy n="79" d="100"/>
        </p:scale>
        <p:origin x="1380" y="7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9/06/2023</a:t>
            </a:fld>
            <a:endParaRPr lang="en-AU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9/06/2023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1074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3560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6311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748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1133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58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3877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449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3240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79446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CB3A0F-511B-451A-8458-A90B8C2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454035-2B61-4AA5-B92D-AE7B4F8DA6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9711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5AEC-C258-42AE-85FE-5BEE6B1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778F-1369-47FD-AB66-0F42629BE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2397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77D244-6A00-4BD3-ACE8-5EC2A13C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1DC35-DB3A-4874-A68A-863609323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072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225"/>
            <a:ext cx="4680000" cy="449977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225"/>
            <a:ext cx="6624000" cy="4499774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0FCAAA-70E2-4960-89F7-E534C41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16A36C-ED56-48CD-A0DE-B0EE6F84B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10867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46CFD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74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64663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3919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knowledgement of Countr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2292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 of Country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AB367-DE01-40E9-A368-655F816D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7" y="348916"/>
            <a:ext cx="653673" cy="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92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05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0140A7-B494-4ADF-8485-E52C730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4CF964-0D7A-4F66-8FE1-E2E50D870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69581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C865E-A068-4FBE-B21E-C9D86195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794027-C1B1-4CB9-8AFE-582EC29DB3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623457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753531B-D8A9-4B37-924D-FCDE48E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53A05-3D7E-4414-B822-57F7C3CD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86238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599791-EF19-4673-AA81-5D6FF85F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E07C0E9-CC6F-48B9-A5AB-2914FBDFD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927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F4BC1C-28FA-438D-B02E-F022AA5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0FD63DB-4575-4B45-9A01-C99009246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4654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3595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C25D5C-75DB-4279-AC00-2D32074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9046FC8-7C55-4C92-84EC-77EF486F47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1219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2136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626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741BC9-5810-4402-AD5B-2DD451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000"/>
            <a:ext cx="990025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6173B19-BDA0-4232-B1D7-D85D6B594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016704"/>
            <a:ext cx="990025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9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44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2931" y="14626"/>
            <a:ext cx="254496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931" y="1682950"/>
            <a:ext cx="632972" cy="2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8" r:id="rId4"/>
    <p:sldLayoutId id="2147483705" r:id="rId5"/>
    <p:sldLayoutId id="2147483668" r:id="rId6"/>
    <p:sldLayoutId id="2147483671" r:id="rId7"/>
    <p:sldLayoutId id="2147483706" r:id="rId8"/>
    <p:sldLayoutId id="2147483673" r:id="rId9"/>
    <p:sldLayoutId id="2147483674" r:id="rId10"/>
    <p:sldLayoutId id="2147483707" r:id="rId11"/>
    <p:sldLayoutId id="2147483711" r:id="rId12"/>
    <p:sldLayoutId id="2147483675" r:id="rId13"/>
    <p:sldLayoutId id="2147483712" r:id="rId14"/>
    <p:sldLayoutId id="2147483676" r:id="rId15"/>
    <p:sldLayoutId id="2147483662" r:id="rId16"/>
    <p:sldLayoutId id="2147483690" r:id="rId17"/>
    <p:sldLayoutId id="2147483672" r:id="rId18"/>
    <p:sldLayoutId id="2147483691" r:id="rId19"/>
    <p:sldLayoutId id="2147483677" r:id="rId20"/>
    <p:sldLayoutId id="2147483692" r:id="rId21"/>
    <p:sldLayoutId id="2147483678" r:id="rId22"/>
    <p:sldLayoutId id="2147483710" r:id="rId23"/>
    <p:sldLayoutId id="2147483698" r:id="rId24"/>
    <p:sldLayoutId id="2147483699" r:id="rId25"/>
    <p:sldLayoutId id="2147483689" r:id="rId26"/>
    <p:sldLayoutId id="2147483713" r:id="rId27"/>
    <p:sldLayoutId id="2147483714" r:id="rId28"/>
    <p:sldLayoutId id="2147483664" r:id="rId29"/>
    <p:sldLayoutId id="2147483693" r:id="rId30"/>
    <p:sldLayoutId id="2147483684" r:id="rId31"/>
    <p:sldLayoutId id="2147483694" r:id="rId32"/>
    <p:sldLayoutId id="2147483687" r:id="rId33"/>
    <p:sldLayoutId id="2147483696" r:id="rId34"/>
    <p:sldLayoutId id="2147483680" r:id="rId35"/>
    <p:sldLayoutId id="2147483681" r:id="rId36"/>
    <p:sldLayoutId id="2147483697" r:id="rId37"/>
    <p:sldLayoutId id="2147483709" r:id="rId38"/>
    <p:sldLayoutId id="2147483685" r:id="rId39"/>
    <p:sldLayoutId id="2147483686" r:id="rId40"/>
    <p:sldLayoutId id="2147483665" r:id="rId41"/>
    <p:sldLayoutId id="2147483666" r:id="rId42"/>
    <p:sldLayoutId id="2147483667" r:id="rId4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A3B2A6-BFB1-7E9F-3A9E-A94F7B3F2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091659"/>
            <a:ext cx="11484001" cy="674682"/>
          </a:xfrm>
        </p:spPr>
        <p:txBody>
          <a:bodyPr/>
          <a:lstStyle/>
          <a:p>
            <a:r>
              <a:rPr lang="en-AU" dirty="0"/>
              <a:t>Approximate measurements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0F012C-82F8-CD73-FF8D-288DD5771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Explicit teaching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5A8BEFB-3487-2BEE-6A44-28C6164F6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</p:spPr>
        <p:txBody>
          <a:bodyPr/>
          <a:lstStyle/>
          <a:p>
            <a:r>
              <a:rPr lang="en-US" dirty="0"/>
              <a:t>NSW Department of Education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888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8BA395-B884-C62B-DBED-FAA3E12B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Worked example 1 – part 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DB4DAF-9829-D283-BEDD-2A4EC3D9B2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Rounding decimals to tenths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00C2446-C817-1BDC-17DB-1FE57181DADE}"/>
                  </a:ext>
                </a:extLst>
              </p:cNvPr>
              <p:cNvSpPr txBox="1"/>
              <p:nvPr/>
            </p:nvSpPr>
            <p:spPr>
              <a:xfrm>
                <a:off x="360000" y="1947155"/>
                <a:ext cx="744279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2000" dirty="0"/>
                  <a:t>2.57 kilometres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AU" sz="2000" dirty="0"/>
                  <a:t> 2.6 kilometres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00C2446-C817-1BDC-17DB-1FE57181D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947155"/>
                <a:ext cx="7442790" cy="400110"/>
              </a:xfrm>
              <a:prstGeom prst="rect">
                <a:avLst/>
              </a:prstGeom>
              <a:blipFill>
                <a:blip r:embed="rId3"/>
                <a:stretch>
                  <a:fillRect l="-819" t="-9091" b="-242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E951C00E-4A00-CBC2-37A5-8EA6CF8ED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0831" y="2267815"/>
            <a:ext cx="167148" cy="285136"/>
            <a:chOff x="727587" y="1917290"/>
            <a:chExt cx="167148" cy="285136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C215E23-9EB0-50C2-FBD3-1C714E80E7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flipV="1">
              <a:off x="819238" y="1927123"/>
              <a:ext cx="0" cy="2753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F9BF0BB-B920-3238-56B2-3F59E1CD2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flipH="1">
              <a:off x="727587" y="1917290"/>
              <a:ext cx="1671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Content Placeholder 11">
            <a:extLst>
              <a:ext uri="{FF2B5EF4-FFF2-40B4-BE49-F238E27FC236}">
                <a16:creationId xmlns:a16="http://schemas.microsoft.com/office/drawing/2014/main" id="{669F1356-6625-D37F-D810-5CB2D81FB6FE}"/>
              </a:ext>
            </a:extLst>
          </p:cNvPr>
          <p:cNvSpPr txBox="1">
            <a:spLocks/>
          </p:cNvSpPr>
          <p:nvPr/>
        </p:nvSpPr>
        <p:spPr>
          <a:xfrm>
            <a:off x="360000" y="2783022"/>
            <a:ext cx="1517960" cy="44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5 or more</a:t>
            </a:r>
          </a:p>
        </p:txBody>
      </p:sp>
      <p:pic>
        <p:nvPicPr>
          <p:cNvPr id="53" name="Picture 52" descr="Base 10 blocks showing 2 ones, 5 tenths and 7 hundredths">
            <a:extLst>
              <a:ext uri="{FF2B5EF4-FFF2-40B4-BE49-F238E27FC236}">
                <a16:creationId xmlns:a16="http://schemas.microsoft.com/office/drawing/2014/main" id="{DE3A4AF3-1A86-EA0F-19DE-0A5085868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00" y="3254726"/>
            <a:ext cx="5748000" cy="2324794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AE165F7-1C9E-3F37-B67D-6F6BB63A8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80117" y="4309456"/>
            <a:ext cx="10856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ontent Placeholder 11">
            <a:extLst>
              <a:ext uri="{FF2B5EF4-FFF2-40B4-BE49-F238E27FC236}">
                <a16:creationId xmlns:a16="http://schemas.microsoft.com/office/drawing/2014/main" id="{5E8E60AF-3137-BF9A-1435-99A0A048B865}"/>
              </a:ext>
            </a:extLst>
          </p:cNvPr>
          <p:cNvSpPr txBox="1">
            <a:spLocks/>
          </p:cNvSpPr>
          <p:nvPr/>
        </p:nvSpPr>
        <p:spPr>
          <a:xfrm>
            <a:off x="5756952" y="4417930"/>
            <a:ext cx="1517960" cy="44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is closest to</a:t>
            </a:r>
          </a:p>
        </p:txBody>
      </p:sp>
      <p:pic>
        <p:nvPicPr>
          <p:cNvPr id="51" name="Picture 50" descr="Base 10 blocks showing 2 ones and 6 tenths">
            <a:extLst>
              <a:ext uri="{FF2B5EF4-FFF2-40B4-BE49-F238E27FC236}">
                <a16:creationId xmlns:a16="http://schemas.microsoft.com/office/drawing/2014/main" id="{BD435AE1-A411-B191-4A93-BEB24899F8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37"/>
          <a:stretch/>
        </p:blipFill>
        <p:spPr>
          <a:xfrm>
            <a:off x="7274912" y="3260104"/>
            <a:ext cx="4681200" cy="240314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9CC1C6-2BA3-6C4B-7705-BFE7A8B2F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9025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8BA395-B884-C62B-DBED-FAA3E12B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Worked example 1 – part 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DB4DAF-9829-D283-BEDD-2A4EC3D9B2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Rounding decimals to tenths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00C2446-C817-1BDC-17DB-1FE57181DADE}"/>
                  </a:ext>
                </a:extLst>
              </p:cNvPr>
              <p:cNvSpPr txBox="1"/>
              <p:nvPr/>
            </p:nvSpPr>
            <p:spPr>
              <a:xfrm>
                <a:off x="360000" y="1753410"/>
                <a:ext cx="744279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2000" dirty="0"/>
                  <a:t>2.57 kilometres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AU" sz="2000" dirty="0"/>
                  <a:t> 2.6 kilometres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00C2446-C817-1BDC-17DB-1FE57181D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753410"/>
                <a:ext cx="7442790" cy="400110"/>
              </a:xfrm>
              <a:prstGeom prst="rect">
                <a:avLst/>
              </a:prstGeom>
              <a:blipFill>
                <a:blip r:embed="rId3"/>
                <a:stretch>
                  <a:fillRect l="-819" t="-10769" b="-2615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24AD41A7-17ED-33C0-AE8D-3B58AB405B6C}"/>
              </a:ext>
            </a:extLst>
          </p:cNvPr>
          <p:cNvSpPr/>
          <p:nvPr/>
        </p:nvSpPr>
        <p:spPr>
          <a:xfrm>
            <a:off x="5370183" y="1105628"/>
            <a:ext cx="2295887" cy="1647825"/>
          </a:xfrm>
          <a:prstGeom prst="wedgeEllipseCallout">
            <a:avLst>
              <a:gd name="adj1" fmla="val -93673"/>
              <a:gd name="adj2" fmla="val 23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65113"/>
            <a:r>
              <a:rPr lang="en-AU" sz="1800" dirty="0"/>
              <a:t>Why did the tenths get larger?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951C00E-4A00-CBC2-37A5-8EA6CF8ED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4222" y="2087253"/>
            <a:ext cx="167148" cy="285136"/>
            <a:chOff x="727587" y="1917290"/>
            <a:chExt cx="167148" cy="285136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C215E23-9EB0-50C2-FBD3-1C714E80E7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flipV="1">
              <a:off x="807046" y="1927123"/>
              <a:ext cx="0" cy="2753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F9BF0BB-B920-3238-56B2-3F59E1CD2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flipH="1">
              <a:off x="727587" y="1917290"/>
              <a:ext cx="1671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Content Placeholder 11">
            <a:extLst>
              <a:ext uri="{FF2B5EF4-FFF2-40B4-BE49-F238E27FC236}">
                <a16:creationId xmlns:a16="http://schemas.microsoft.com/office/drawing/2014/main" id="{669F1356-6625-D37F-D810-5CB2D81FB6FE}"/>
              </a:ext>
            </a:extLst>
          </p:cNvPr>
          <p:cNvSpPr txBox="1">
            <a:spLocks/>
          </p:cNvSpPr>
          <p:nvPr/>
        </p:nvSpPr>
        <p:spPr>
          <a:xfrm>
            <a:off x="360000" y="2589277"/>
            <a:ext cx="1517960" cy="44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5 or more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A84C20B2-2847-EEC7-BB13-A4117D9C5E45}"/>
              </a:ext>
            </a:extLst>
          </p:cNvPr>
          <p:cNvSpPr/>
          <p:nvPr/>
        </p:nvSpPr>
        <p:spPr>
          <a:xfrm>
            <a:off x="1877960" y="2189526"/>
            <a:ext cx="1885966" cy="1127853"/>
          </a:xfrm>
          <a:prstGeom prst="wedgeEllipseCallout">
            <a:avLst>
              <a:gd name="adj1" fmla="val -68075"/>
              <a:gd name="adj2" fmla="val 102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800" dirty="0"/>
              <a:t>Why is “5 or more” important?</a:t>
            </a:r>
          </a:p>
        </p:txBody>
      </p:sp>
      <p:pic>
        <p:nvPicPr>
          <p:cNvPr id="53" name="Picture 52" descr="Base 10 blocks showing 2 ones, 5 tenths and 7 hundredths">
            <a:extLst>
              <a:ext uri="{FF2B5EF4-FFF2-40B4-BE49-F238E27FC236}">
                <a16:creationId xmlns:a16="http://schemas.microsoft.com/office/drawing/2014/main" id="{DE3A4AF3-1A86-EA0F-19DE-0A50858687E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209703"/>
            <a:ext cx="5659800" cy="228912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BE2F33-94A0-D950-46E4-A1E85AE4B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80117" y="4127118"/>
            <a:ext cx="10856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A9A4DF1C-EEA6-0995-2A1C-8D3B60CB3E15}"/>
              </a:ext>
            </a:extLst>
          </p:cNvPr>
          <p:cNvSpPr txBox="1">
            <a:spLocks/>
          </p:cNvSpPr>
          <p:nvPr/>
        </p:nvSpPr>
        <p:spPr>
          <a:xfrm>
            <a:off x="5756952" y="4235592"/>
            <a:ext cx="1517960" cy="44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is closest to</a:t>
            </a:r>
          </a:p>
        </p:txBody>
      </p:sp>
      <p:pic>
        <p:nvPicPr>
          <p:cNvPr id="51" name="Picture 50" descr="Base 10 blocks showing 2 ones and 6 tenths">
            <a:extLst>
              <a:ext uri="{FF2B5EF4-FFF2-40B4-BE49-F238E27FC236}">
                <a16:creationId xmlns:a16="http://schemas.microsoft.com/office/drawing/2014/main" id="{BD435AE1-A411-B191-4A93-BEB24899F8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37"/>
          <a:stretch/>
        </p:blipFill>
        <p:spPr>
          <a:xfrm>
            <a:off x="7274912" y="3209703"/>
            <a:ext cx="4459094" cy="2289121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E22CECE-3C35-F189-4CD6-955D0B89DE8D}"/>
              </a:ext>
            </a:extLst>
          </p:cNvPr>
          <p:cNvSpPr/>
          <p:nvPr/>
        </p:nvSpPr>
        <p:spPr>
          <a:xfrm>
            <a:off x="7355848" y="5498053"/>
            <a:ext cx="2865838" cy="1121566"/>
          </a:xfrm>
          <a:prstGeom prst="wedgeEllipseCallout">
            <a:avLst>
              <a:gd name="adj1" fmla="val 37273"/>
              <a:gd name="adj2" fmla="val -7962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en-AU" sz="1800" dirty="0"/>
              <a:t>Where did this extra tenth come from?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9CC1C6-2BA3-6C4B-7705-BFE7A8B2F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145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565AC32-4960-6F36-B147-CCE5D460B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Worked example 2 – part 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D685C00-9C11-2CA4-E4AA-F64E7B7E1A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Rounding decimals to tenths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11">
                <a:extLst>
                  <a:ext uri="{FF2B5EF4-FFF2-40B4-BE49-F238E27FC236}">
                    <a16:creationId xmlns:a16="http://schemas.microsoft.com/office/drawing/2014/main" id="{12BB772F-B809-E478-423D-F0B478F2DF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1795119"/>
                <a:ext cx="3379791" cy="44406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/>
                  <a:t>1.34 seconds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AU" dirty="0"/>
                  <a:t> 1.3 seconds</a:t>
                </a:r>
              </a:p>
            </p:txBody>
          </p:sp>
        </mc:Choice>
        <mc:Fallback xmlns="">
          <p:sp>
            <p:nvSpPr>
              <p:cNvPr id="41" name="Content Placeholder 11">
                <a:extLst>
                  <a:ext uri="{FF2B5EF4-FFF2-40B4-BE49-F238E27FC236}">
                    <a16:creationId xmlns:a16="http://schemas.microsoft.com/office/drawing/2014/main" id="{12BB772F-B809-E478-423D-F0B478F2D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795119"/>
                <a:ext cx="3379791" cy="444060"/>
              </a:xfrm>
              <a:prstGeom prst="rect">
                <a:avLst/>
              </a:prstGeom>
              <a:blipFill>
                <a:blip r:embed="rId3"/>
                <a:stretch>
                  <a:fillRect l="-4513" t="-19178" b="-274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7CE7BA78-3243-BA55-B285-1AD0CCC5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5220" y="2099279"/>
            <a:ext cx="167148" cy="299555"/>
            <a:chOff x="685220" y="1757271"/>
            <a:chExt cx="167148" cy="299555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91A29E4-1288-D378-BED0-6191CF86D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flipV="1">
              <a:off x="767189" y="1781523"/>
              <a:ext cx="0" cy="2753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57AC562-84ED-28E0-354C-B04C775E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flipH="1">
              <a:off x="685220" y="1757271"/>
              <a:ext cx="1671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Content Placeholder 11">
            <a:extLst>
              <a:ext uri="{FF2B5EF4-FFF2-40B4-BE49-F238E27FC236}">
                <a16:creationId xmlns:a16="http://schemas.microsoft.com/office/drawing/2014/main" id="{9BE819C0-8BA9-F65B-251E-A4615215FA69}"/>
              </a:ext>
            </a:extLst>
          </p:cNvPr>
          <p:cNvSpPr txBox="1">
            <a:spLocks/>
          </p:cNvSpPr>
          <p:nvPr/>
        </p:nvSpPr>
        <p:spPr>
          <a:xfrm>
            <a:off x="360000" y="2484914"/>
            <a:ext cx="1517960" cy="44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Less than 5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AU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AU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AU" dirty="0"/>
          </a:p>
        </p:txBody>
      </p:sp>
      <p:pic>
        <p:nvPicPr>
          <p:cNvPr id="36" name="Picture 35" descr="Base 10 blocks showing 1 whole, 3 tenths and 4 hundredths">
            <a:extLst>
              <a:ext uri="{FF2B5EF4-FFF2-40B4-BE49-F238E27FC236}">
                <a16:creationId xmlns:a16="http://schemas.microsoft.com/office/drawing/2014/main" id="{55D77357-15B3-99B6-11C5-7D6339CCB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18" y="3299949"/>
            <a:ext cx="5229197" cy="2437179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3C88E5E-2CC5-7FDB-639A-E88BF14B1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09520" y="4410065"/>
            <a:ext cx="10856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11">
            <a:extLst>
              <a:ext uri="{FF2B5EF4-FFF2-40B4-BE49-F238E27FC236}">
                <a16:creationId xmlns:a16="http://schemas.microsoft.com/office/drawing/2014/main" id="{6DF1E47E-BDF9-5E10-F4A6-2EA14B375931}"/>
              </a:ext>
            </a:extLst>
          </p:cNvPr>
          <p:cNvSpPr txBox="1">
            <a:spLocks/>
          </p:cNvSpPr>
          <p:nvPr/>
        </p:nvSpPr>
        <p:spPr>
          <a:xfrm>
            <a:off x="5686355" y="4518539"/>
            <a:ext cx="1517960" cy="44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is closest to</a:t>
            </a:r>
          </a:p>
        </p:txBody>
      </p:sp>
      <p:pic>
        <p:nvPicPr>
          <p:cNvPr id="38" name="Picture 37" descr="Base 10 blocks showing one whole and 3 tenths">
            <a:extLst>
              <a:ext uri="{FF2B5EF4-FFF2-40B4-BE49-F238E27FC236}">
                <a16:creationId xmlns:a16="http://schemas.microsoft.com/office/drawing/2014/main" id="{3184E4B4-199D-EF47-BF09-DC3A85CF2A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79"/>
          <a:stretch/>
        </p:blipFill>
        <p:spPr>
          <a:xfrm>
            <a:off x="7204314" y="3227595"/>
            <a:ext cx="4639685" cy="258188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2497B2-D05F-34FA-187A-713CFDB09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1497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565AC32-4960-6F36-B147-CCE5D460B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Worked example 2 – part 2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D685C00-9C11-2CA4-E4AA-F64E7B7E1A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Rounding decimals to tenths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11">
                <a:extLst>
                  <a:ext uri="{FF2B5EF4-FFF2-40B4-BE49-F238E27FC236}">
                    <a16:creationId xmlns:a16="http://schemas.microsoft.com/office/drawing/2014/main" id="{12BB772F-B809-E478-423D-F0B478F2DF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1795119"/>
                <a:ext cx="3379791" cy="44406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/>
                  <a:t>1.34 seconds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AU" dirty="0"/>
                  <a:t> 1.3 seconds</a:t>
                </a:r>
              </a:p>
            </p:txBody>
          </p:sp>
        </mc:Choice>
        <mc:Fallback xmlns="">
          <p:sp>
            <p:nvSpPr>
              <p:cNvPr id="41" name="Content Placeholder 11">
                <a:extLst>
                  <a:ext uri="{FF2B5EF4-FFF2-40B4-BE49-F238E27FC236}">
                    <a16:creationId xmlns:a16="http://schemas.microsoft.com/office/drawing/2014/main" id="{12BB772F-B809-E478-423D-F0B478F2D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795119"/>
                <a:ext cx="3379791" cy="444060"/>
              </a:xfrm>
              <a:prstGeom prst="rect">
                <a:avLst/>
              </a:prstGeom>
              <a:blipFill>
                <a:blip r:embed="rId3"/>
                <a:stretch>
                  <a:fillRect l="-4513" t="-19178" b="-274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05455B82-2ED9-E6F2-4B65-59CB04805C1F}"/>
              </a:ext>
            </a:extLst>
          </p:cNvPr>
          <p:cNvSpPr/>
          <p:nvPr/>
        </p:nvSpPr>
        <p:spPr>
          <a:xfrm>
            <a:off x="4243340" y="1219307"/>
            <a:ext cx="2104295" cy="1647825"/>
          </a:xfrm>
          <a:prstGeom prst="wedgeEllipseCallout">
            <a:avLst>
              <a:gd name="adj1" fmla="val -69368"/>
              <a:gd name="adj2" fmla="val -589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en-AU" sz="1800" dirty="0"/>
              <a:t>Why didn’t the tenths get larger?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CE7BA78-3243-BA55-B285-1AD0CCC5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5220" y="2099279"/>
            <a:ext cx="167148" cy="299555"/>
            <a:chOff x="685220" y="1757271"/>
            <a:chExt cx="167148" cy="299555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91A29E4-1288-D378-BED0-6191CF86D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flipV="1">
              <a:off x="767189" y="1781523"/>
              <a:ext cx="0" cy="2753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57AC562-84ED-28E0-354C-B04C775E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flipH="1">
              <a:off x="685220" y="1757271"/>
              <a:ext cx="1671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Content Placeholder 11">
            <a:extLst>
              <a:ext uri="{FF2B5EF4-FFF2-40B4-BE49-F238E27FC236}">
                <a16:creationId xmlns:a16="http://schemas.microsoft.com/office/drawing/2014/main" id="{9BE819C0-8BA9-F65B-251E-A4615215FA69}"/>
              </a:ext>
            </a:extLst>
          </p:cNvPr>
          <p:cNvSpPr txBox="1">
            <a:spLocks/>
          </p:cNvSpPr>
          <p:nvPr/>
        </p:nvSpPr>
        <p:spPr>
          <a:xfrm>
            <a:off x="360000" y="2484914"/>
            <a:ext cx="1517960" cy="44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Less than 5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AU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AU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AU" dirty="0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4C722F9-7FAF-CA4A-C0F4-8EC4461BA85C}"/>
              </a:ext>
            </a:extLst>
          </p:cNvPr>
          <p:cNvSpPr/>
          <p:nvPr/>
        </p:nvSpPr>
        <p:spPr>
          <a:xfrm>
            <a:off x="2049895" y="2316324"/>
            <a:ext cx="2362614" cy="1479499"/>
          </a:xfrm>
          <a:prstGeom prst="wedgeEllipseCallout">
            <a:avLst>
              <a:gd name="adj1" fmla="val -58074"/>
              <a:gd name="adj2" fmla="val -2932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en-AU" sz="1800" dirty="0"/>
              <a:t>Why is “less than 5” important?</a:t>
            </a:r>
          </a:p>
        </p:txBody>
      </p:sp>
      <p:pic>
        <p:nvPicPr>
          <p:cNvPr id="36" name="Picture 35" descr="Base 10 blocks showing 1 whole, 3 tenths and 4 hundredths">
            <a:extLst>
              <a:ext uri="{FF2B5EF4-FFF2-40B4-BE49-F238E27FC236}">
                <a16:creationId xmlns:a16="http://schemas.microsoft.com/office/drawing/2014/main" id="{55D77357-15B3-99B6-11C5-7D6339CCBD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340128"/>
            <a:ext cx="5229197" cy="2437179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3C88E5E-2CC5-7FDB-639A-E88BF14B1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14802" y="4450244"/>
            <a:ext cx="10856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11">
            <a:extLst>
              <a:ext uri="{FF2B5EF4-FFF2-40B4-BE49-F238E27FC236}">
                <a16:creationId xmlns:a16="http://schemas.microsoft.com/office/drawing/2014/main" id="{6DF1E47E-BDF9-5E10-F4A6-2EA14B375931}"/>
              </a:ext>
            </a:extLst>
          </p:cNvPr>
          <p:cNvSpPr txBox="1">
            <a:spLocks/>
          </p:cNvSpPr>
          <p:nvPr/>
        </p:nvSpPr>
        <p:spPr>
          <a:xfrm>
            <a:off x="5691637" y="4558718"/>
            <a:ext cx="1517960" cy="44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is closest to</a:t>
            </a:r>
          </a:p>
        </p:txBody>
      </p:sp>
      <p:pic>
        <p:nvPicPr>
          <p:cNvPr id="38" name="Picture 37" descr="Base 10 blocks showing one whole and 3 tenths">
            <a:extLst>
              <a:ext uri="{FF2B5EF4-FFF2-40B4-BE49-F238E27FC236}">
                <a16:creationId xmlns:a16="http://schemas.microsoft.com/office/drawing/2014/main" id="{3184E4B4-199D-EF47-BF09-DC3A85CF2AD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5317" y="3262968"/>
            <a:ext cx="4831966" cy="2581887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5BB8B61-0809-73E9-B702-1BA4A9E1CBBB}"/>
              </a:ext>
            </a:extLst>
          </p:cNvPr>
          <p:cNvSpPr/>
          <p:nvPr/>
        </p:nvSpPr>
        <p:spPr>
          <a:xfrm>
            <a:off x="7378849" y="5725167"/>
            <a:ext cx="2856614" cy="1057307"/>
          </a:xfrm>
          <a:prstGeom prst="wedgeEllipseCallout">
            <a:avLst>
              <a:gd name="adj1" fmla="val 21124"/>
              <a:gd name="adj2" fmla="val -5689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800" dirty="0"/>
              <a:t>Where did these hundredths go?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2497B2-D05F-34FA-187A-713CFDB09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290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turn – example 1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Rounding decimals to tenths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53A4CB30-AFF0-0900-A40B-3AAD967AEB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999" y="1620000"/>
                <a:ext cx="7614420" cy="444060"/>
              </a:xfrm>
            </p:spPr>
            <p:txBody>
              <a:bodyPr/>
              <a:lstStyle/>
              <a:p>
                <a:r>
                  <a:rPr lang="en-AU" dirty="0"/>
                  <a:t>Round 3.89 kilograms to the nearest tenth 3.89 kg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AU" dirty="0"/>
                  <a:t> 3.9 kg</a:t>
                </a:r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53A4CB30-AFF0-0900-A40B-3AAD967AEB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999" y="1620000"/>
                <a:ext cx="7614420" cy="444060"/>
              </a:xfrm>
              <a:blipFill>
                <a:blip r:embed="rId3"/>
                <a:stretch>
                  <a:fillRect l="-2002" t="-19178" b="-13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9E0BB7-CDC3-4F4A-E0D5-94BAF4883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117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5FBF5F3A-FF51-2A2F-A3B6-E2E05D78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turn – example 1 – solutions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8F7D955-E8D7-59ED-BDB5-445C7378BE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Solution</a:t>
            </a:r>
          </a:p>
        </p:txBody>
      </p:sp>
      <p:sp>
        <p:nvSpPr>
          <p:cNvPr id="59" name="Content Placeholder 11">
            <a:extLst>
              <a:ext uri="{FF2B5EF4-FFF2-40B4-BE49-F238E27FC236}">
                <a16:creationId xmlns:a16="http://schemas.microsoft.com/office/drawing/2014/main" id="{4F1E60B8-D161-1A3C-A05F-35010F8DA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62" y="1884562"/>
            <a:ext cx="5306015" cy="444060"/>
          </a:xfrm>
        </p:spPr>
        <p:txBody>
          <a:bodyPr/>
          <a:lstStyle/>
          <a:p>
            <a:r>
              <a:rPr lang="en-AU" dirty="0"/>
              <a:t>Round 3.89 kilograms to the nearest tenth 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8E047DE-B18A-82DA-F823-A62818BCE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76863" y="2169704"/>
            <a:ext cx="167148" cy="275303"/>
            <a:chOff x="1521103" y="1917290"/>
            <a:chExt cx="167148" cy="275303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5BB0C23-8AE0-C99C-50CC-D5AE44A72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flipV="1">
              <a:off x="1604677" y="1917290"/>
              <a:ext cx="0" cy="2753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406E9C1-CE12-6CA6-32F9-72762FA7BB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flipH="1">
              <a:off x="1521103" y="1917290"/>
              <a:ext cx="1671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Content Placeholder 11">
            <a:extLst>
              <a:ext uri="{FF2B5EF4-FFF2-40B4-BE49-F238E27FC236}">
                <a16:creationId xmlns:a16="http://schemas.microsoft.com/office/drawing/2014/main" id="{8F4E93EC-334D-2E94-FB5B-753CF71CF632}"/>
              </a:ext>
            </a:extLst>
          </p:cNvPr>
          <p:cNvSpPr txBox="1">
            <a:spLocks/>
          </p:cNvSpPr>
          <p:nvPr/>
        </p:nvSpPr>
        <p:spPr>
          <a:xfrm>
            <a:off x="383862" y="2527244"/>
            <a:ext cx="1517960" cy="44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5 or more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AU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AU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AU" dirty="0"/>
          </a:p>
        </p:txBody>
      </p:sp>
      <p:pic>
        <p:nvPicPr>
          <p:cNvPr id="53" name="Picture 52" descr="Base 10 blocks showing 3 ones, 8 tenths and 9 hundredths">
            <a:extLst>
              <a:ext uri="{FF2B5EF4-FFF2-40B4-BE49-F238E27FC236}">
                <a16:creationId xmlns:a16="http://schemas.microsoft.com/office/drawing/2014/main" id="{1E40EDC4-7422-7F74-E040-EB36F233AE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0"/>
          <a:stretch/>
        </p:blipFill>
        <p:spPr>
          <a:xfrm>
            <a:off x="360000" y="3175469"/>
            <a:ext cx="5063862" cy="2499268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B6885AE-27B3-6278-9DA1-8D744522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47027" y="4316629"/>
            <a:ext cx="10856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ontent Placeholder 11">
            <a:extLst>
              <a:ext uri="{FF2B5EF4-FFF2-40B4-BE49-F238E27FC236}">
                <a16:creationId xmlns:a16="http://schemas.microsoft.com/office/drawing/2014/main" id="{22FDF796-F0A0-7A51-C0EF-22A2D77CA854}"/>
              </a:ext>
            </a:extLst>
          </p:cNvPr>
          <p:cNvSpPr txBox="1">
            <a:spLocks/>
          </p:cNvSpPr>
          <p:nvPr/>
        </p:nvSpPr>
        <p:spPr>
          <a:xfrm>
            <a:off x="5423862" y="4425103"/>
            <a:ext cx="1517960" cy="44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is closest to</a:t>
            </a:r>
          </a:p>
        </p:txBody>
      </p:sp>
      <p:pic>
        <p:nvPicPr>
          <p:cNvPr id="56" name="Picture 55" descr="Base 10 blocks showing 3 ones and 9 tenths">
            <a:extLst>
              <a:ext uri="{FF2B5EF4-FFF2-40B4-BE49-F238E27FC236}">
                <a16:creationId xmlns:a16="http://schemas.microsoft.com/office/drawing/2014/main" id="{F4DD27D7-3E40-DC8B-5C46-E10EBDD9A3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5864" y="3175469"/>
            <a:ext cx="5112569" cy="249926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81A43A-FD6C-24FE-2E6C-B66729643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46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turn – example 2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Rounding decimals to tenths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3A4CB30-AFF0-0900-A40B-3AAD967AE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620000"/>
            <a:ext cx="5314180" cy="444060"/>
          </a:xfrm>
        </p:spPr>
        <p:txBody>
          <a:bodyPr/>
          <a:lstStyle/>
          <a:p>
            <a:r>
              <a:rPr lang="en-AU" dirty="0"/>
              <a:t>Round 5.11 metres to the nearest tenth</a:t>
            </a:r>
          </a:p>
          <a:p>
            <a:pPr marL="457200" indent="-457200">
              <a:buAutoNum type="arabicPeriod"/>
            </a:pPr>
            <a:endParaRPr lang="en-AU" dirty="0"/>
          </a:p>
          <a:p>
            <a:pPr marL="457200" indent="-457200">
              <a:buAutoNum type="arabicPeriod"/>
            </a:pPr>
            <a:endParaRPr lang="en-AU" dirty="0"/>
          </a:p>
          <a:p>
            <a:pPr marL="457200" indent="-457200">
              <a:buAutoNum type="arabicPeriod"/>
            </a:pPr>
            <a:endParaRPr lang="en-A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1E831B-A15E-0FB4-3FBA-F1183949C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2943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7BDA6102-9A0F-B8AA-C9D2-22B3E7E82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turn – example 2 – solutions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B0FA381-CCBF-892A-39B6-A0F7630D98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11">
                <a:extLst>
                  <a:ext uri="{FF2B5EF4-FFF2-40B4-BE49-F238E27FC236}">
                    <a16:creationId xmlns:a16="http://schemas.microsoft.com/office/drawing/2014/main" id="{69276ABB-7476-D1D6-3DAA-D0BE11ACA1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998" y="1620000"/>
                <a:ext cx="6987099" cy="444060"/>
              </a:xfrm>
            </p:spPr>
            <p:txBody>
              <a:bodyPr/>
              <a:lstStyle/>
              <a:p>
                <a:r>
                  <a:rPr lang="en-AU" dirty="0"/>
                  <a:t>Round 5.12 metres to the nearest tenth 5.12 m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AU" dirty="0"/>
                  <a:t> 5.1 m</a:t>
                </a:r>
              </a:p>
            </p:txBody>
          </p:sp>
        </mc:Choice>
        <mc:Fallback xmlns="">
          <p:sp>
            <p:nvSpPr>
              <p:cNvPr id="42" name="Content Placeholder 11">
                <a:extLst>
                  <a:ext uri="{FF2B5EF4-FFF2-40B4-BE49-F238E27FC236}">
                    <a16:creationId xmlns:a16="http://schemas.microsoft.com/office/drawing/2014/main" id="{69276ABB-7476-D1D6-3DAA-D0BE11ACA1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998" y="1620000"/>
                <a:ext cx="6987099" cy="444060"/>
              </a:xfrm>
              <a:blipFill>
                <a:blip r:embed="rId3"/>
                <a:stretch>
                  <a:fillRect l="-2182" t="-19178" b="-13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808B0DB9-2FB0-4C9D-4FC1-E2F47C182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77613" y="1898098"/>
            <a:ext cx="167148" cy="292949"/>
            <a:chOff x="1477613" y="1940630"/>
            <a:chExt cx="167148" cy="292949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C3EFB56-46A4-6432-6036-63F8E8D9C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flipV="1">
              <a:off x="1558290" y="1958276"/>
              <a:ext cx="0" cy="2753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9012E04-4D74-4244-B37B-348C0D94B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flipH="1">
              <a:off x="1477613" y="1940630"/>
              <a:ext cx="1671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C2FE6409-75E8-60C5-A6F1-E848792D4B85}"/>
              </a:ext>
            </a:extLst>
          </p:cNvPr>
          <p:cNvSpPr txBox="1">
            <a:spLocks/>
          </p:cNvSpPr>
          <p:nvPr/>
        </p:nvSpPr>
        <p:spPr>
          <a:xfrm>
            <a:off x="359998" y="2363042"/>
            <a:ext cx="1517960" cy="44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Less than 5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AU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AU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AU" dirty="0"/>
          </a:p>
        </p:txBody>
      </p:sp>
      <p:pic>
        <p:nvPicPr>
          <p:cNvPr id="52" name="Picture 51" descr="Base 10 blocks showing 5 ones, 1 tenth and 2 hundredths">
            <a:extLst>
              <a:ext uri="{FF2B5EF4-FFF2-40B4-BE49-F238E27FC236}">
                <a16:creationId xmlns:a16="http://schemas.microsoft.com/office/drawing/2014/main" id="{79310209-C200-9A55-BCEB-6B003F537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291" y="2979097"/>
            <a:ext cx="4677428" cy="3391373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C3A235B-C99A-3635-041C-B6F780908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29140" y="4570591"/>
            <a:ext cx="10856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11">
            <a:extLst>
              <a:ext uri="{FF2B5EF4-FFF2-40B4-BE49-F238E27FC236}">
                <a16:creationId xmlns:a16="http://schemas.microsoft.com/office/drawing/2014/main" id="{FEF6F128-E23C-AC6B-9D7F-4A939C61DFBA}"/>
              </a:ext>
            </a:extLst>
          </p:cNvPr>
          <p:cNvSpPr txBox="1">
            <a:spLocks/>
          </p:cNvSpPr>
          <p:nvPr/>
        </p:nvSpPr>
        <p:spPr>
          <a:xfrm>
            <a:off x="6005975" y="4679065"/>
            <a:ext cx="1517960" cy="44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is closest to</a:t>
            </a:r>
          </a:p>
        </p:txBody>
      </p:sp>
      <p:pic>
        <p:nvPicPr>
          <p:cNvPr id="54" name="Picture 53" descr="Base 10 blocks showing 5 ones and 1 tenth">
            <a:extLst>
              <a:ext uri="{FF2B5EF4-FFF2-40B4-BE49-F238E27FC236}">
                <a16:creationId xmlns:a16="http://schemas.microsoft.com/office/drawing/2014/main" id="{519B7422-A1BF-4D8C-6BDC-AEBA42C76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191" y="2979099"/>
            <a:ext cx="3001885" cy="339137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1EA9E3-C487-D784-C2E9-7D6D7A7A3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4006982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Custom 1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urriculum-reform-7-10-syllabus-sws-december-2022.potx  -  Read-Only" id="{4B7518B7-7928-4400-889E-427E9DE28E01}" vid="{F7238460-63C4-40E6-AE58-06ED0ED9CA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247</Words>
  <Application>Microsoft Office PowerPoint</Application>
  <PresentationFormat>Widescreen</PresentationFormat>
  <Paragraphs>66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Public Sans</vt:lpstr>
      <vt:lpstr>Arial</vt:lpstr>
      <vt:lpstr>Cambria Math</vt:lpstr>
      <vt:lpstr>Times New Roman</vt:lpstr>
      <vt:lpstr>Public Sans Light</vt:lpstr>
      <vt:lpstr>NSWG Corporate</vt:lpstr>
      <vt:lpstr>Approximate measurements</vt:lpstr>
      <vt:lpstr>Worked example 1 – part 1</vt:lpstr>
      <vt:lpstr>Worked example 1 – part 2</vt:lpstr>
      <vt:lpstr>Worked example 2 – part 1</vt:lpstr>
      <vt:lpstr>Worked example 2 – part 2</vt:lpstr>
      <vt:lpstr>Your turn – example 1</vt:lpstr>
      <vt:lpstr>Your turn – example 1 – solutions</vt:lpstr>
      <vt:lpstr>Your turn – example 2</vt:lpstr>
      <vt:lpstr>Your turn – example 2 – solutions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Approximate measurements</dc:title>
  <dc:creator>NSW Department of Education</dc:creator>
  <cp:revision>2</cp:revision>
  <dcterms:created xsi:type="dcterms:W3CDTF">2023-06-09T06:02:45Z</dcterms:created>
  <dcterms:modified xsi:type="dcterms:W3CDTF">2023-06-09T06:03:00Z</dcterms:modified>
</cp:coreProperties>
</file>