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2"/>
  </p:notesMasterIdLst>
  <p:handoutMasterIdLst>
    <p:handoutMasterId r:id="rId13"/>
  </p:handoutMasterIdLst>
  <p:sldIdLst>
    <p:sldId id="257" r:id="rId2"/>
    <p:sldId id="292" r:id="rId3"/>
    <p:sldId id="266" r:id="rId4"/>
    <p:sldId id="269" r:id="rId5"/>
    <p:sldId id="270" r:id="rId6"/>
    <p:sldId id="271" r:id="rId7"/>
    <p:sldId id="272" r:id="rId8"/>
    <p:sldId id="273" r:id="rId9"/>
    <p:sldId id="274" r:id="rId10"/>
    <p:sldId id="275" r:id="rId11"/>
  </p:sldIdLst>
  <p:sldSz cx="12192000" cy="6858000"/>
  <p:notesSz cx="6858000" cy="9144000"/>
  <p:embeddedFontLst>
    <p:embeddedFont>
      <p:font typeface="Cambria Math" panose="02040503050406030204" pitchFamily="18" charset="0"/>
      <p:regular r:id="rId14"/>
    </p:embeddedFont>
    <p:embeddedFont>
      <p:font typeface="Public Sans" panose="020B0604020202020204" charset="0"/>
      <p:regular r:id="rId15"/>
      <p:bold r:id="rId16"/>
      <p:italic r:id="rId17"/>
      <p:boldItalic r:id="rId18"/>
    </p:embeddedFont>
    <p:embeddedFont>
      <p:font typeface="Public Sans Light" panose="020B0604020202020204" charset="0"/>
      <p:regular r:id="rId19"/>
      <p:italic r:id="rId20"/>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CFD"/>
    <a:srgbClr val="0070C0"/>
    <a:srgbClr val="CBEDFD"/>
    <a:srgbClr val="00296C"/>
    <a:srgbClr val="002664"/>
    <a:srgbClr val="0046B8"/>
    <a:srgbClr val="FFFFFF"/>
    <a:srgbClr val="F6ACB6"/>
    <a:srgbClr val="630019"/>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30" autoAdjust="0"/>
  </p:normalViewPr>
  <p:slideViewPr>
    <p:cSldViewPr snapToGrid="0">
      <p:cViewPr varScale="1">
        <p:scale>
          <a:sx n="88" d="100"/>
          <a:sy n="88" d="100"/>
        </p:scale>
        <p:origin x="1542" y="84"/>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9/06/2023</a:t>
            </a:fld>
            <a:endParaRPr lang="en-AU" dirty="0">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dirty="0">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9/06/2023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dirty="0"/>
          </a:p>
        </p:txBody>
      </p:sp>
    </p:spTree>
    <p:extLst>
      <p:ext uri="{BB962C8B-B14F-4D97-AF65-F5344CB8AC3E}">
        <p14:creationId xmlns:p14="http://schemas.microsoft.com/office/powerpoint/2010/main" val="450531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dirty="0"/>
          </a:p>
        </p:txBody>
      </p:sp>
    </p:spTree>
    <p:extLst>
      <p:ext uri="{BB962C8B-B14F-4D97-AF65-F5344CB8AC3E}">
        <p14:creationId xmlns:p14="http://schemas.microsoft.com/office/powerpoint/2010/main" val="3369716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dirty="0"/>
          </a:p>
        </p:txBody>
      </p:sp>
    </p:spTree>
    <p:extLst>
      <p:ext uri="{BB962C8B-B14F-4D97-AF65-F5344CB8AC3E}">
        <p14:creationId xmlns:p14="http://schemas.microsoft.com/office/powerpoint/2010/main" val="36081604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6856507"/>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4384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02324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rgbClr val="00266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dirty="0"/>
              <a:t>Click icon to add picture</a:t>
            </a:r>
            <a:endParaRPr lang="en-AU" dirty="0"/>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940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56517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7944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dirty="0"/>
              <a:t>Click icon to add table</a:t>
            </a:r>
            <a:endParaRPr lang="en-AU" dirty="0"/>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dirty="0"/>
              <a:t>Click icon to add table</a:t>
            </a:r>
            <a:endParaRPr lang="en-AU" dirty="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defRPr>
                <a:latin typeface="+mn-lt"/>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97119284"/>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23972593"/>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018397184"/>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999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0867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dirty="0"/>
              <a:t>Edit Master text styles</a:t>
            </a:r>
          </a:p>
          <a:p>
            <a:pPr lvl="1"/>
            <a:r>
              <a:rPr lang="en-US" dirty="0"/>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889342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674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8646634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dirty="0"/>
              <a:t>Click to edit Master title style</a:t>
            </a:r>
            <a:endParaRPr lang="en-AU" dirty="0"/>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3919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741318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cknowledgement of Country">
    <p:bg>
      <p:bgPr>
        <a:solidFill>
          <a:schemeClr val="accent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21229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cknowledgement of Country">
    <p:bg>
      <p:bgPr>
        <a:solidFill>
          <a:srgbClr val="00266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dirty="0"/>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672192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37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dirty="0"/>
              <a:t>Click icon to add picture</a:t>
            </a:r>
            <a:endParaRPr lang="en-AU" dirty="0"/>
          </a:p>
        </p:txBody>
      </p:sp>
    </p:spTree>
    <p:extLst>
      <p:ext uri="{BB962C8B-B14F-4D97-AF65-F5344CB8AC3E}">
        <p14:creationId xmlns:p14="http://schemas.microsoft.com/office/powerpoint/2010/main" val="178705547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969581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2768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86238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878998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73595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dirty="0"/>
              <a:t>Click icon to add picture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250978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6187384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4512198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32136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dirty="0"/>
              <a:t>Click icon to add picture</a:t>
            </a:r>
            <a:endParaRPr lang="en-AU" dirty="0"/>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dirty="0"/>
              <a:t>Click to edit Master title style</a:t>
            </a:r>
            <a:endParaRPr lang="en-AU" dirty="0"/>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63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dirty="0"/>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986268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dirty="0"/>
              <a:t>Click icon to add chart</a:t>
            </a:r>
            <a:endParaRPr lang="en-AU" dirty="0"/>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dirty="0"/>
              <a:t>Click icon to add chart</a:t>
            </a:r>
            <a:endParaRPr lang="en-AU" dirty="0"/>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125962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659563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dirty="0"/>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668512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03970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dirty="0"/>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58795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dirty="0"/>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Tree>
    <p:extLst>
      <p:ext uri="{BB962C8B-B14F-4D97-AF65-F5344CB8AC3E}">
        <p14:creationId xmlns:p14="http://schemas.microsoft.com/office/powerpoint/2010/main" val="345813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19941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32944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dirty="0"/>
              <a:t>NSW Department of Education</a:t>
            </a:r>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28287379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pn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5"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dirty="0"/>
          </a:p>
        </p:txBody>
      </p:sp>
      <p:sp>
        <p:nvSpPr>
          <p:cNvPr id="9" name="TextBox 8">
            <a:extLst>
              <a:ext uri="{FF2B5EF4-FFF2-40B4-BE49-F238E27FC236}">
                <a16:creationId xmlns:a16="http://schemas.microsoft.com/office/drawing/2014/main" id="{E98AFF8C-6EAC-4301-9800-49DD3EDD38B8}"/>
              </a:ext>
              <a:ext uri="{C183D7F6-B498-43B3-948B-1728B52AA6E4}">
                <adec:decorative xmlns:adec="http://schemas.microsoft.com/office/drawing/2017/decorative" val="1"/>
              </a:ext>
            </a:extLst>
          </p:cNvPr>
          <p:cNvSpPr txBox="1"/>
          <p:nvPr userDrawn="1"/>
        </p:nvSpPr>
        <p:spPr>
          <a:xfrm>
            <a:off x="-2622931" y="14626"/>
            <a:ext cx="2544960" cy="5539978"/>
          </a:xfrm>
          <a:prstGeom prst="rect">
            <a:avLst/>
          </a:prstGeom>
          <a:noFill/>
        </p:spPr>
        <p:txBody>
          <a:bodyPr wrap="square" lIns="0" tIns="0" rIns="0" bIns="0" rtlCol="0">
            <a:spAutoFit/>
          </a:bodyPr>
          <a:lstStyle/>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OPEN IN DESKTOP APP</a:t>
            </a:r>
          </a:p>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This will enable full functionality of the template.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 uri="{C183D7F6-B498-43B3-948B-1728B52AA6E4}">
                <adec:decorative xmlns:adec="http://schemas.microsoft.com/office/drawing/2017/decorative" val="1"/>
              </a:ext>
            </a:extLst>
          </p:cNvPr>
          <p:cNvPicPr>
            <a:picLocks noChangeAspect="1"/>
          </p:cNvPicPr>
          <p:nvPr userDrawn="1"/>
        </p:nvPicPr>
        <p:blipFill>
          <a:blip r:embed="rId46">
            <a:extLst>
              <a:ext uri="{28A0092B-C50C-407E-A947-70E740481C1C}">
                <a14:useLocalDpi xmlns:a14="http://schemas.microsoft.com/office/drawing/2010/main"/>
              </a:ext>
            </a:extLst>
          </a:blip>
          <a:stretch>
            <a:fillRect/>
          </a:stretch>
        </p:blipFill>
        <p:spPr>
          <a:xfrm>
            <a:off x="-2622931" y="1682950"/>
            <a:ext cx="632972" cy="215628"/>
          </a:xfrm>
          <a:prstGeom prst="rect">
            <a:avLst/>
          </a:prstGeom>
        </p:spPr>
      </p:pic>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688" r:id="rId4"/>
    <p:sldLayoutId id="2147483705" r:id="rId5"/>
    <p:sldLayoutId id="2147483668" r:id="rId6"/>
    <p:sldLayoutId id="2147483671" r:id="rId7"/>
    <p:sldLayoutId id="2147483706" r:id="rId8"/>
    <p:sldLayoutId id="2147483673" r:id="rId9"/>
    <p:sldLayoutId id="2147483674" r:id="rId10"/>
    <p:sldLayoutId id="2147483707" r:id="rId11"/>
    <p:sldLayoutId id="2147483711" r:id="rId12"/>
    <p:sldLayoutId id="2147483675" r:id="rId13"/>
    <p:sldLayoutId id="2147483712" r:id="rId14"/>
    <p:sldLayoutId id="2147483676" r:id="rId15"/>
    <p:sldLayoutId id="2147483662" r:id="rId16"/>
    <p:sldLayoutId id="2147483690" r:id="rId17"/>
    <p:sldLayoutId id="2147483672" r:id="rId18"/>
    <p:sldLayoutId id="2147483691" r:id="rId19"/>
    <p:sldLayoutId id="2147483677" r:id="rId20"/>
    <p:sldLayoutId id="2147483692" r:id="rId21"/>
    <p:sldLayoutId id="2147483678" r:id="rId22"/>
    <p:sldLayoutId id="2147483710" r:id="rId23"/>
    <p:sldLayoutId id="2147483698" r:id="rId24"/>
    <p:sldLayoutId id="2147483699" r:id="rId25"/>
    <p:sldLayoutId id="2147483689" r:id="rId26"/>
    <p:sldLayoutId id="2147483713" r:id="rId27"/>
    <p:sldLayoutId id="2147483714" r:id="rId28"/>
    <p:sldLayoutId id="2147483664" r:id="rId29"/>
    <p:sldLayoutId id="2147483693" r:id="rId30"/>
    <p:sldLayoutId id="2147483684" r:id="rId31"/>
    <p:sldLayoutId id="2147483694" r:id="rId32"/>
    <p:sldLayoutId id="2147483687" r:id="rId33"/>
    <p:sldLayoutId id="2147483696" r:id="rId34"/>
    <p:sldLayoutId id="2147483680" r:id="rId35"/>
    <p:sldLayoutId id="2147483681" r:id="rId36"/>
    <p:sldLayoutId id="2147483697" r:id="rId37"/>
    <p:sldLayoutId id="2147483709" r:id="rId38"/>
    <p:sldLayoutId id="2147483685" r:id="rId39"/>
    <p:sldLayoutId id="2147483686" r:id="rId40"/>
    <p:sldLayoutId id="2147483665" r:id="rId41"/>
    <p:sldLayoutId id="2147483666" r:id="rId42"/>
    <p:sldLayoutId id="2147483667" r:id="rId43"/>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0.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A3B2A6-BFB1-7E9F-3A9E-A94F7B3F2DD2}"/>
              </a:ext>
            </a:extLst>
          </p:cNvPr>
          <p:cNvSpPr>
            <a:spLocks noGrp="1"/>
          </p:cNvSpPr>
          <p:nvPr>
            <p:ph type="ctrTitle"/>
          </p:nvPr>
        </p:nvSpPr>
        <p:spPr>
          <a:xfrm>
            <a:off x="353999" y="3001371"/>
            <a:ext cx="11484001" cy="855257"/>
          </a:xfrm>
        </p:spPr>
        <p:txBody>
          <a:bodyPr/>
          <a:lstStyle/>
          <a:p>
            <a:r>
              <a:rPr lang="en-AU" dirty="0"/>
              <a:t>Recipe for success</a:t>
            </a:r>
          </a:p>
        </p:txBody>
      </p:sp>
      <p:sp>
        <p:nvSpPr>
          <p:cNvPr id="14" name="Text Placeholder 13">
            <a:extLst>
              <a:ext uri="{FF2B5EF4-FFF2-40B4-BE49-F238E27FC236}">
                <a16:creationId xmlns:a16="http://schemas.microsoft.com/office/drawing/2014/main" id="{280F012C-82F8-CD73-FF8D-288DD577190D}"/>
              </a:ext>
            </a:extLst>
          </p:cNvPr>
          <p:cNvSpPr>
            <a:spLocks noGrp="1"/>
          </p:cNvSpPr>
          <p:nvPr>
            <p:ph type="body" sz="quarter" idx="10"/>
          </p:nvPr>
        </p:nvSpPr>
        <p:spPr/>
        <p:txBody>
          <a:bodyPr/>
          <a:lstStyle/>
          <a:p>
            <a:r>
              <a:rPr lang="en-AU" dirty="0"/>
              <a:t>Explicit teaching</a:t>
            </a:r>
          </a:p>
        </p:txBody>
      </p:sp>
      <p:sp>
        <p:nvSpPr>
          <p:cNvPr id="2" name="Footer Placeholder 6">
            <a:extLst>
              <a:ext uri="{FF2B5EF4-FFF2-40B4-BE49-F238E27FC236}">
                <a16:creationId xmlns:a16="http://schemas.microsoft.com/office/drawing/2014/main" id="{435B1D84-AFBB-DEE5-2112-7FD49C7E8C65}"/>
              </a:ext>
            </a:extLst>
          </p:cNvPr>
          <p:cNvSpPr>
            <a:spLocks noGrp="1"/>
          </p:cNvSpPr>
          <p:nvPr>
            <p:ph type="ftr" sz="quarter" idx="3"/>
          </p:nvPr>
        </p:nvSpPr>
        <p:spPr>
          <a:xfrm>
            <a:off x="360000" y="5867118"/>
            <a:ext cx="4500000" cy="684882"/>
          </a:xfrm>
        </p:spPr>
        <p:txBody>
          <a:bodyPr/>
          <a:lstStyle/>
          <a:p>
            <a:r>
              <a:rPr lang="en-US" dirty="0"/>
              <a:t>NSW Department of Education</a:t>
            </a:r>
            <a:endParaRPr lang="en-AU" dirty="0"/>
          </a:p>
        </p:txBody>
      </p:sp>
    </p:spTree>
    <p:extLst>
      <p:ext uri="{BB962C8B-B14F-4D97-AF65-F5344CB8AC3E}">
        <p14:creationId xmlns:p14="http://schemas.microsoft.com/office/powerpoint/2010/main" val="1658889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D2D0854C-4AB5-2F5F-6AAF-82E0F5ADE088}"/>
              </a:ext>
            </a:extLst>
          </p:cNvPr>
          <p:cNvSpPr>
            <a:spLocks noGrp="1"/>
          </p:cNvSpPr>
          <p:nvPr>
            <p:ph type="title"/>
          </p:nvPr>
        </p:nvSpPr>
        <p:spPr/>
        <p:txBody>
          <a:bodyPr/>
          <a:lstStyle/>
          <a:p>
            <a:r>
              <a:rPr lang="en-AU" dirty="0"/>
              <a:t>Solutions 2</a:t>
            </a:r>
          </a:p>
        </p:txBody>
      </p:sp>
      <p:sp>
        <p:nvSpPr>
          <p:cNvPr id="19" name="Text Placeholder 18">
            <a:extLst>
              <a:ext uri="{FF2B5EF4-FFF2-40B4-BE49-F238E27FC236}">
                <a16:creationId xmlns:a16="http://schemas.microsoft.com/office/drawing/2014/main" id="{161779AC-297A-6BCE-5BDE-267D8C7FCC51}"/>
              </a:ext>
            </a:extLst>
          </p:cNvPr>
          <p:cNvSpPr>
            <a:spLocks noGrp="1"/>
          </p:cNvSpPr>
          <p:nvPr>
            <p:ph type="body" sz="quarter" idx="18"/>
          </p:nvPr>
        </p:nvSpPr>
        <p:spPr/>
        <p:txBody>
          <a:bodyPr/>
          <a:lstStyle/>
          <a:p>
            <a:r>
              <a:rPr lang="en-AU" dirty="0"/>
              <a:t>Your turn solutions – Simplifying fractions by using the highest common factor</a:t>
            </a:r>
          </a:p>
        </p:txBody>
      </p:sp>
      <mc:AlternateContent xmlns:mc="http://schemas.openxmlformats.org/markup-compatibility/2006" xmlns:a14="http://schemas.microsoft.com/office/drawing/2010/main">
        <mc:Choice Requires="a14">
          <p:sp>
            <p:nvSpPr>
              <p:cNvPr id="17" name="Content Placeholder 16">
                <a:extLst>
                  <a:ext uri="{FF2B5EF4-FFF2-40B4-BE49-F238E27FC236}">
                    <a16:creationId xmlns:a16="http://schemas.microsoft.com/office/drawing/2014/main" id="{D65F7AA9-98CD-DBCD-8F73-4E428F5C5010}"/>
                  </a:ext>
                </a:extLst>
              </p:cNvPr>
              <p:cNvSpPr>
                <a:spLocks noGrp="1"/>
              </p:cNvSpPr>
              <p:nvPr>
                <p:ph sz="half" idx="1"/>
              </p:nvPr>
            </p:nvSpPr>
            <p:spPr>
              <a:xfrm>
                <a:off x="1249485" y="1775321"/>
                <a:ext cx="4484340" cy="4320000"/>
              </a:xfrm>
            </p:spPr>
            <p:txBody>
              <a:bodyPr/>
              <a:lstStyle/>
              <a:p>
                <a:r>
                  <a:rPr lang="en-AU" dirty="0"/>
                  <a:t>Simplify </a:t>
                </a:r>
                <a14:m>
                  <m:oMath xmlns:m="http://schemas.openxmlformats.org/officeDocument/2006/math">
                    <m:f>
                      <m:fPr>
                        <m:ctrlPr>
                          <a:rPr lang="en-AU" sz="2800" i="1" smtClean="0">
                            <a:latin typeface="Cambria Math" panose="02040503050406030204" pitchFamily="18" charset="0"/>
                          </a:rPr>
                        </m:ctrlPr>
                      </m:fPr>
                      <m:num>
                        <m:r>
                          <a:rPr lang="en-AU" sz="2800" b="0" i="1" smtClean="0">
                            <a:latin typeface="Cambria Math" panose="02040503050406030204" pitchFamily="18" charset="0"/>
                          </a:rPr>
                          <m:t>40</m:t>
                        </m:r>
                      </m:num>
                      <m:den>
                        <m:r>
                          <a:rPr lang="en-AU" sz="2800" b="0" i="1" smtClean="0">
                            <a:latin typeface="Cambria Math" panose="02040503050406030204" pitchFamily="18" charset="0"/>
                          </a:rPr>
                          <m:t>56</m:t>
                        </m:r>
                      </m:den>
                    </m:f>
                  </m:oMath>
                </a14:m>
                <a:endParaRPr lang="en-AU" dirty="0"/>
              </a:p>
              <a:p>
                <a:r>
                  <a:rPr lang="en-AU" dirty="0"/>
                  <a:t>Factors of 40 – 1, 2, 4, 5, 8, 10, 20, 40</a:t>
                </a:r>
              </a:p>
              <a:p>
                <a:r>
                  <a:rPr lang="en-AU" dirty="0"/>
                  <a:t>Factors of 56 – 1, 2, 4, 7, 8, 14, 28, 56</a:t>
                </a:r>
              </a:p>
              <a:p>
                <a14:m>
                  <m:oMath xmlns:m="http://schemas.openxmlformats.org/officeDocument/2006/math">
                    <m:f>
                      <m:fPr>
                        <m:ctrlPr>
                          <a:rPr lang="en-AU" sz="2800" i="1" smtClean="0">
                            <a:latin typeface="Cambria Math" panose="02040503050406030204" pitchFamily="18" charset="0"/>
                          </a:rPr>
                        </m:ctrlPr>
                      </m:fPr>
                      <m:num>
                        <m:r>
                          <a:rPr lang="en-AU" sz="2800" b="0" i="1" smtClean="0">
                            <a:latin typeface="Cambria Math" panose="02040503050406030204" pitchFamily="18" charset="0"/>
                          </a:rPr>
                          <m:t>40</m:t>
                        </m:r>
                      </m:num>
                      <m:den>
                        <m:r>
                          <a:rPr lang="en-AU" sz="2800" b="0" i="1" smtClean="0">
                            <a:latin typeface="Cambria Math" panose="02040503050406030204" pitchFamily="18" charset="0"/>
                          </a:rPr>
                          <m:t>56</m:t>
                        </m:r>
                      </m:den>
                    </m:f>
                  </m:oMath>
                </a14:m>
                <a:r>
                  <a:rPr lang="en-AU" sz="2800" dirty="0"/>
                  <a:t> </a:t>
                </a:r>
                <a14:m>
                  <m:oMath xmlns:m="http://schemas.openxmlformats.org/officeDocument/2006/math">
                    <m:r>
                      <a:rPr lang="en-AU" sz="2800" i="1" smtClean="0">
                        <a:latin typeface="Cambria Math" panose="02040503050406030204" pitchFamily="18" charset="0"/>
                        <a:ea typeface="Cambria Math" panose="02040503050406030204" pitchFamily="18" charset="0"/>
                      </a:rPr>
                      <m:t>=</m:t>
                    </m:r>
                    <m:r>
                      <a:rPr lang="en-AU" sz="2800" b="0" i="1" smtClean="0">
                        <a:latin typeface="Cambria Math" panose="02040503050406030204" pitchFamily="18" charset="0"/>
                        <a:ea typeface="Cambria Math" panose="02040503050406030204" pitchFamily="18" charset="0"/>
                      </a:rPr>
                      <m:t> </m:t>
                    </m:r>
                    <m:f>
                      <m:fPr>
                        <m:ctrlPr>
                          <a:rPr lang="en-AU" sz="2800" i="1" dirty="0" smtClean="0">
                            <a:solidFill>
                              <a:srgbClr val="836967"/>
                            </a:solidFill>
                            <a:latin typeface="Cambria Math" panose="02040503050406030204" pitchFamily="18" charset="0"/>
                          </a:rPr>
                        </m:ctrlPr>
                      </m:fPr>
                      <m:num>
                        <m:r>
                          <a:rPr lang="en-AU" sz="2800" dirty="0">
                            <a:latin typeface="Cambria Math" panose="02040503050406030204" pitchFamily="18" charset="0"/>
                          </a:rPr>
                          <m:t>40</m:t>
                        </m:r>
                        <m:r>
                          <a:rPr lang="en-AU" sz="2800" i="0" dirty="0">
                            <a:latin typeface="Cambria Math" panose="02040503050406030204" pitchFamily="18" charset="0"/>
                          </a:rPr>
                          <m:t>÷8</m:t>
                        </m:r>
                      </m:num>
                      <m:den>
                        <m:r>
                          <a:rPr lang="en-AU" sz="2800" i="0" dirty="0">
                            <a:latin typeface="Cambria Math" panose="02040503050406030204" pitchFamily="18" charset="0"/>
                          </a:rPr>
                          <m:t>56÷8</m:t>
                        </m:r>
                      </m:den>
                    </m:f>
                  </m:oMath>
                </a14:m>
                <a:endParaRPr lang="en-AU" dirty="0"/>
              </a:p>
              <a:p>
                <a:pPr/>
                <a14:m>
                  <m:oMathPara xmlns:m="http://schemas.openxmlformats.org/officeDocument/2006/math">
                    <m:oMathParaPr>
                      <m:jc m:val="left"/>
                    </m:oMathParaPr>
                    <m:oMath xmlns:m="http://schemas.openxmlformats.org/officeDocument/2006/math">
                      <m:f>
                        <m:fPr>
                          <m:ctrlPr>
                            <a:rPr lang="en-AU" i="1" smtClean="0">
                              <a:latin typeface="Cambria Math" panose="02040503050406030204" pitchFamily="18" charset="0"/>
                            </a:rPr>
                          </m:ctrlPr>
                        </m:fPr>
                        <m:num>
                          <m:r>
                            <a:rPr lang="en-AU" b="0" i="1" smtClean="0">
                              <a:latin typeface="Cambria Math" panose="02040503050406030204" pitchFamily="18" charset="0"/>
                            </a:rPr>
                            <m:t>5</m:t>
                          </m:r>
                        </m:num>
                        <m:den>
                          <m:r>
                            <a:rPr lang="en-AU" b="0" i="1" smtClean="0">
                              <a:latin typeface="Cambria Math" panose="02040503050406030204" pitchFamily="18" charset="0"/>
                            </a:rPr>
                            <m:t>7</m:t>
                          </m:r>
                        </m:den>
                      </m:f>
                    </m:oMath>
                  </m:oMathPara>
                </a14:m>
                <a:endParaRPr lang="en-AU" dirty="0"/>
              </a:p>
            </p:txBody>
          </p:sp>
        </mc:Choice>
        <mc:Fallback xmlns="">
          <p:sp>
            <p:nvSpPr>
              <p:cNvPr id="17" name="Content Placeholder 16">
                <a:extLst>
                  <a:ext uri="{FF2B5EF4-FFF2-40B4-BE49-F238E27FC236}">
                    <a16:creationId xmlns:a16="http://schemas.microsoft.com/office/drawing/2014/main" id="{D65F7AA9-98CD-DBCD-8F73-4E428F5C5010}"/>
                  </a:ext>
                </a:extLst>
              </p:cNvPr>
              <p:cNvSpPr>
                <a:spLocks noGrp="1" noRot="1" noChangeAspect="1" noMove="1" noResize="1" noEditPoints="1" noAdjustHandles="1" noChangeArrowheads="1" noChangeShapeType="1" noTextEdit="1"/>
              </p:cNvSpPr>
              <p:nvPr>
                <p:ph sz="half" idx="1"/>
              </p:nvPr>
            </p:nvSpPr>
            <p:spPr>
              <a:xfrm>
                <a:off x="1249485" y="1775321"/>
                <a:ext cx="4484340" cy="4320000"/>
              </a:xfrm>
              <a:blipFill>
                <a:blip r:embed="rId3"/>
                <a:stretch>
                  <a:fillRect l="-3533"/>
                </a:stretch>
              </a:blipFill>
            </p:spPr>
            <p:txBody>
              <a:bodyPr/>
              <a:lstStyle/>
              <a:p>
                <a:r>
                  <a:rPr lang="en-AU">
                    <a:noFill/>
                  </a:rPr>
                  <a:t> </a:t>
                </a:r>
              </a:p>
            </p:txBody>
          </p:sp>
        </mc:Fallback>
      </mc:AlternateContent>
      <p:sp>
        <p:nvSpPr>
          <p:cNvPr id="22" name="Oval 21" descr="Red circle highlighting 8 as a factor of 40.">
            <a:extLst>
              <a:ext uri="{FF2B5EF4-FFF2-40B4-BE49-F238E27FC236}">
                <a16:creationId xmlns:a16="http://schemas.microsoft.com/office/drawing/2014/main" id="{28CE967B-E206-C88F-993F-3B99DB4D238C}"/>
              </a:ext>
            </a:extLst>
          </p:cNvPr>
          <p:cNvSpPr/>
          <p:nvPr/>
        </p:nvSpPr>
        <p:spPr>
          <a:xfrm>
            <a:off x="4060629" y="2536381"/>
            <a:ext cx="312769" cy="312769"/>
          </a:xfrm>
          <a:prstGeom prst="ellips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descr="Red circle highlighting 8 as a factor of 56.">
            <a:extLst>
              <a:ext uri="{FF2B5EF4-FFF2-40B4-BE49-F238E27FC236}">
                <a16:creationId xmlns:a16="http://schemas.microsoft.com/office/drawing/2014/main" id="{1F6535C6-C5C5-28D0-719E-E3E0048F9C09}"/>
              </a:ext>
            </a:extLst>
          </p:cNvPr>
          <p:cNvSpPr/>
          <p:nvPr/>
        </p:nvSpPr>
        <p:spPr>
          <a:xfrm>
            <a:off x="4060629" y="3001089"/>
            <a:ext cx="312769" cy="312769"/>
          </a:xfrm>
          <a:prstGeom prst="ellips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4" name="Picture 23" descr="An image of a number line showing the interval from 0 to 1 divided into 56 parts, and the gap from 0 to 40 of these parts labelled as 40 fifty-sixths. Directly beneath this number line is another, with 0 and 1 directly beneath one another. The second number line is divided into only 7 parts, with a dotted line showing that 5 of these 7 parts is equal in distance to the 40 fifty-sixths. ">
            <a:extLst>
              <a:ext uri="{FF2B5EF4-FFF2-40B4-BE49-F238E27FC236}">
                <a16:creationId xmlns:a16="http://schemas.microsoft.com/office/drawing/2014/main" id="{6BE682A0-1678-D09B-20AA-37BC6255EA48}"/>
              </a:ext>
            </a:extLst>
          </p:cNvPr>
          <p:cNvPicPr>
            <a:picLocks noChangeAspect="1"/>
          </p:cNvPicPr>
          <p:nvPr/>
        </p:nvPicPr>
        <p:blipFill>
          <a:blip r:embed="rId4"/>
          <a:stretch>
            <a:fillRect/>
          </a:stretch>
        </p:blipFill>
        <p:spPr>
          <a:xfrm>
            <a:off x="6226174" y="1775321"/>
            <a:ext cx="4353652" cy="4345736"/>
          </a:xfrm>
          <a:prstGeom prst="rect">
            <a:avLst/>
          </a:prstGeom>
        </p:spPr>
      </p:pic>
      <p:sp>
        <p:nvSpPr>
          <p:cNvPr id="25" name="Slide Number Placeholder 3">
            <a:extLst>
              <a:ext uri="{FF2B5EF4-FFF2-40B4-BE49-F238E27FC236}">
                <a16:creationId xmlns:a16="http://schemas.microsoft.com/office/drawing/2014/main" id="{971F7314-09F8-16FB-DF80-AE6AA8AA6F4D}"/>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a:fld id="{53F625F3-B677-4D46-AEB5-DC449A9DF797}" type="slidenum">
              <a:rPr lang="en-AU" sz="1200" smtClean="0"/>
              <a:pPr algn="r"/>
              <a:t>10</a:t>
            </a:fld>
            <a:endParaRPr lang="en-AU" sz="1200" dirty="0"/>
          </a:p>
        </p:txBody>
      </p:sp>
    </p:spTree>
    <p:extLst>
      <p:ext uri="{BB962C8B-B14F-4D97-AF65-F5344CB8AC3E}">
        <p14:creationId xmlns:p14="http://schemas.microsoft.com/office/powerpoint/2010/main" val="368392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625FE23-F51F-135F-56CD-62D74D852533}"/>
              </a:ext>
            </a:extLst>
          </p:cNvPr>
          <p:cNvSpPr>
            <a:spLocks noGrp="1"/>
          </p:cNvSpPr>
          <p:nvPr>
            <p:ph type="title"/>
          </p:nvPr>
        </p:nvSpPr>
        <p:spPr/>
        <p:txBody>
          <a:bodyPr/>
          <a:lstStyle/>
          <a:p>
            <a:r>
              <a:rPr lang="en-AU" dirty="0"/>
              <a:t>Summarise (1)</a:t>
            </a:r>
          </a:p>
        </p:txBody>
      </p:sp>
      <p:sp>
        <p:nvSpPr>
          <p:cNvPr id="9" name="Text Placeholder 8">
            <a:extLst>
              <a:ext uri="{FF2B5EF4-FFF2-40B4-BE49-F238E27FC236}">
                <a16:creationId xmlns:a16="http://schemas.microsoft.com/office/drawing/2014/main" id="{7392B5DE-5CBD-1D36-C1A9-CBD65EB22BE4}"/>
              </a:ext>
            </a:extLst>
          </p:cNvPr>
          <p:cNvSpPr>
            <a:spLocks noGrp="1"/>
          </p:cNvSpPr>
          <p:nvPr>
            <p:ph type="body" sz="quarter" idx="18"/>
          </p:nvPr>
        </p:nvSpPr>
        <p:spPr/>
        <p:txBody>
          <a:bodyPr/>
          <a:lstStyle/>
          <a:p>
            <a:r>
              <a:rPr lang="en-AU" dirty="0"/>
              <a:t>Fraction wall 1</a:t>
            </a:r>
          </a:p>
        </p:txBody>
      </p:sp>
      <mc:AlternateContent xmlns:mc="http://schemas.openxmlformats.org/markup-compatibility/2006" xmlns:a14="http://schemas.microsoft.com/office/drawing/2010/main">
        <mc:Choice Requires="a14">
          <p:sp>
            <p:nvSpPr>
              <p:cNvPr id="12" name="Speech Bubble: Oval 11">
                <a:extLst>
                  <a:ext uri="{FF2B5EF4-FFF2-40B4-BE49-F238E27FC236}">
                    <a16:creationId xmlns:a16="http://schemas.microsoft.com/office/drawing/2014/main" id="{02C8B30D-1514-6268-014A-7D81AEE76F32}"/>
                  </a:ext>
                </a:extLst>
              </p:cNvPr>
              <p:cNvSpPr/>
              <p:nvPr/>
            </p:nvSpPr>
            <p:spPr>
              <a:xfrm>
                <a:off x="121190" y="2136018"/>
                <a:ext cx="2916977" cy="2806096"/>
              </a:xfrm>
              <a:prstGeom prst="wedgeEllipseCallout">
                <a:avLst>
                  <a:gd name="adj1" fmla="val 52798"/>
                  <a:gd name="adj2" fmla="val -3603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dirty="0"/>
                  <a:t>What other fractions is </a:t>
                </a:r>
                <a14:m>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5</m:t>
                        </m:r>
                      </m:num>
                      <m:den>
                        <m:r>
                          <a:rPr lang="en-AU" b="0" i="1" smtClean="0">
                            <a:latin typeface="Cambria Math" panose="02040503050406030204" pitchFamily="18" charset="0"/>
                          </a:rPr>
                          <m:t>15</m:t>
                        </m:r>
                      </m:den>
                    </m:f>
                  </m:oMath>
                </a14:m>
                <a:r>
                  <a:rPr lang="en-AU" dirty="0"/>
                  <a:t> equal to?</a:t>
                </a:r>
              </a:p>
            </p:txBody>
          </p:sp>
        </mc:Choice>
        <mc:Fallback xmlns="">
          <p:sp>
            <p:nvSpPr>
              <p:cNvPr id="12" name="Speech Bubble: Oval 11">
                <a:extLst>
                  <a:ext uri="{FF2B5EF4-FFF2-40B4-BE49-F238E27FC236}">
                    <a16:creationId xmlns:a16="http://schemas.microsoft.com/office/drawing/2014/main" id="{02C8B30D-1514-6268-014A-7D81AEE76F32}"/>
                  </a:ext>
                </a:extLst>
              </p:cNvPr>
              <p:cNvSpPr>
                <a:spLocks noRot="1" noChangeAspect="1" noMove="1" noResize="1" noEditPoints="1" noAdjustHandles="1" noChangeArrowheads="1" noChangeShapeType="1" noTextEdit="1"/>
              </p:cNvSpPr>
              <p:nvPr/>
            </p:nvSpPr>
            <p:spPr>
              <a:xfrm>
                <a:off x="121190" y="2136018"/>
                <a:ext cx="2916977" cy="2806096"/>
              </a:xfrm>
              <a:prstGeom prst="wedgeEllipseCallout">
                <a:avLst>
                  <a:gd name="adj1" fmla="val 52798"/>
                  <a:gd name="adj2" fmla="val -36030"/>
                </a:avLst>
              </a:prstGeom>
              <a:blipFill>
                <a:blip r:embed="rId2"/>
                <a:stretch>
                  <a:fillRect/>
                </a:stretch>
              </a:blipFill>
            </p:spPr>
            <p:txBody>
              <a:bodyPr/>
              <a:lstStyle/>
              <a:p>
                <a:r>
                  <a:rPr lang="en-AU">
                    <a:noFill/>
                  </a:rPr>
                  <a:t> </a:t>
                </a:r>
              </a:p>
            </p:txBody>
          </p:sp>
        </mc:Fallback>
      </mc:AlternateContent>
      <p:pic>
        <p:nvPicPr>
          <p:cNvPr id="10" name="Picture 9" descr="A fraction wall constructed from 13 number lines. The top number line shows 0 towards one end and 1 towards the other end. Between 0 and 1 is 14 dashes, partitioning the line into 15 parts. The 5th dash from the 0 is labelled with 5 fifteenths, and a dotted line goes vertically from this point down the fraction wall. Each number line below is partitioned into one more part, starting with halves, then thirds, then quarters, fifths, sixths, sevenths, eighths, ninths, tenths, elevenths and twelfths. The vertical line crosses 1 third, 2 sixths, 3 ninths and 4 twelfths. ">
            <a:extLst>
              <a:ext uri="{FF2B5EF4-FFF2-40B4-BE49-F238E27FC236}">
                <a16:creationId xmlns:a16="http://schemas.microsoft.com/office/drawing/2014/main" id="{D4B33297-5352-4C9F-B129-CD9CD1BC89F0}"/>
              </a:ext>
            </a:extLst>
          </p:cNvPr>
          <p:cNvPicPr>
            <a:picLocks noChangeAspect="1"/>
          </p:cNvPicPr>
          <p:nvPr/>
        </p:nvPicPr>
        <p:blipFill>
          <a:blip r:embed="rId3"/>
          <a:stretch>
            <a:fillRect/>
          </a:stretch>
        </p:blipFill>
        <p:spPr>
          <a:xfrm>
            <a:off x="3572796" y="298086"/>
            <a:ext cx="8390606" cy="6261828"/>
          </a:xfrm>
          <a:prstGeom prst="rect">
            <a:avLst/>
          </a:prstGeom>
        </p:spPr>
      </p:pic>
      <p:sp>
        <p:nvSpPr>
          <p:cNvPr id="14" name="Slide Number Placeholder 3">
            <a:extLst>
              <a:ext uri="{FF2B5EF4-FFF2-40B4-BE49-F238E27FC236}">
                <a16:creationId xmlns:a16="http://schemas.microsoft.com/office/drawing/2014/main" id="{412E9565-BEC4-A507-FCAE-6739F7980395}"/>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a:fld id="{53F625F3-B677-4D46-AEB5-DC449A9DF797}" type="slidenum">
              <a:rPr lang="en-AU" sz="1200" smtClean="0"/>
              <a:pPr algn="r"/>
              <a:t>2</a:t>
            </a:fld>
            <a:endParaRPr lang="en-AU" sz="1200" dirty="0"/>
          </a:p>
        </p:txBody>
      </p:sp>
    </p:spTree>
    <p:extLst>
      <p:ext uri="{BB962C8B-B14F-4D97-AF65-F5344CB8AC3E}">
        <p14:creationId xmlns:p14="http://schemas.microsoft.com/office/powerpoint/2010/main" val="2836432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E0C9EB-C516-0B7D-1DFD-695709EC3CF0}"/>
              </a:ext>
            </a:extLst>
          </p:cNvPr>
          <p:cNvSpPr>
            <a:spLocks noGrp="1"/>
          </p:cNvSpPr>
          <p:nvPr>
            <p:ph type="title"/>
          </p:nvPr>
        </p:nvSpPr>
        <p:spPr/>
        <p:txBody>
          <a:bodyPr/>
          <a:lstStyle/>
          <a:p>
            <a:r>
              <a:rPr lang="en-AU" dirty="0"/>
              <a:t>Example 1</a:t>
            </a:r>
          </a:p>
        </p:txBody>
      </p:sp>
      <p:sp>
        <p:nvSpPr>
          <p:cNvPr id="10" name="Text Placeholder 9">
            <a:extLst>
              <a:ext uri="{FF2B5EF4-FFF2-40B4-BE49-F238E27FC236}">
                <a16:creationId xmlns:a16="http://schemas.microsoft.com/office/drawing/2014/main" id="{BE3D5724-8A32-57EB-5506-2E6D1910712D}"/>
              </a:ext>
            </a:extLst>
          </p:cNvPr>
          <p:cNvSpPr>
            <a:spLocks noGrp="1"/>
          </p:cNvSpPr>
          <p:nvPr>
            <p:ph type="body" sz="quarter" idx="18"/>
          </p:nvPr>
        </p:nvSpPr>
        <p:spPr/>
        <p:txBody>
          <a:bodyPr/>
          <a:lstStyle/>
          <a:p>
            <a:r>
              <a:rPr lang="en-AU" dirty="0"/>
              <a:t>Simplifying fractions repeatedly using common factors</a:t>
            </a:r>
          </a:p>
        </p:txBody>
      </p:sp>
      <mc:AlternateContent xmlns:mc="http://schemas.openxmlformats.org/markup-compatibility/2006" xmlns:a14="http://schemas.microsoft.com/office/drawing/2010/main">
        <mc:Choice Requires="a14">
          <p:sp>
            <p:nvSpPr>
              <p:cNvPr id="8" name="Content Placeholder 7">
                <a:extLst>
                  <a:ext uri="{FF2B5EF4-FFF2-40B4-BE49-F238E27FC236}">
                    <a16:creationId xmlns:a16="http://schemas.microsoft.com/office/drawing/2014/main" id="{F79C8271-D25D-1B3D-7A9A-5C86FC39B459}"/>
                  </a:ext>
                </a:extLst>
              </p:cNvPr>
              <p:cNvSpPr>
                <a:spLocks noGrp="1"/>
              </p:cNvSpPr>
              <p:nvPr>
                <p:ph sz="half" idx="1"/>
              </p:nvPr>
            </p:nvSpPr>
            <p:spPr>
              <a:xfrm>
                <a:off x="1873800" y="1555480"/>
                <a:ext cx="3526200" cy="4320000"/>
              </a:xfrm>
            </p:spPr>
            <p:txBody>
              <a:bodyPr/>
              <a:lstStyle/>
              <a:p>
                <a:pPr>
                  <a:lnSpc>
                    <a:spcPct val="114000"/>
                  </a:lnSpc>
                  <a:spcBef>
                    <a:spcPts val="600"/>
                  </a:spcBef>
                  <a:spcAft>
                    <a:spcPts val="600"/>
                  </a:spcAft>
                </a:pPr>
                <a:r>
                  <a:rPr lang="en-AU" dirty="0"/>
                  <a:t>Simplify</a:t>
                </a:r>
                <a:r>
                  <a:rPr lang="en-AU" sz="2800" dirty="0"/>
                  <a:t> </a:t>
                </a:r>
                <a14:m>
                  <m:oMath xmlns:m="http://schemas.openxmlformats.org/officeDocument/2006/math">
                    <m:f>
                      <m:fPr>
                        <m:ctrlPr>
                          <a:rPr lang="en-AU" sz="2800" b="0" i="1" smtClean="0">
                            <a:solidFill>
                              <a:schemeClr val="tx1"/>
                            </a:solidFill>
                            <a:latin typeface="Cambria Math" panose="02040503050406030204" pitchFamily="18" charset="0"/>
                          </a:rPr>
                        </m:ctrlPr>
                      </m:fPr>
                      <m:num>
                        <m:r>
                          <a:rPr lang="en-AU" sz="2800" b="0" i="1" smtClean="0">
                            <a:solidFill>
                              <a:schemeClr val="tx1"/>
                            </a:solidFill>
                            <a:latin typeface="Cambria Math" panose="02040503050406030204" pitchFamily="18" charset="0"/>
                          </a:rPr>
                          <m:t>12</m:t>
                        </m:r>
                      </m:num>
                      <m:den>
                        <m:r>
                          <a:rPr lang="en-AU" sz="2800" b="0" i="1" smtClean="0">
                            <a:solidFill>
                              <a:schemeClr val="tx1"/>
                            </a:solidFill>
                            <a:latin typeface="Cambria Math" panose="02040503050406030204" pitchFamily="18" charset="0"/>
                          </a:rPr>
                          <m:t>36</m:t>
                        </m:r>
                      </m:den>
                    </m:f>
                  </m:oMath>
                </a14:m>
                <a:endParaRPr lang="en-AU" sz="2800" dirty="0">
                  <a:solidFill>
                    <a:schemeClr val="tx1"/>
                  </a:solidFill>
                </a:endParaRPr>
              </a:p>
              <a:p>
                <a:pPr>
                  <a:lnSpc>
                    <a:spcPct val="114000"/>
                  </a:lnSpc>
                  <a:spcBef>
                    <a:spcPts val="600"/>
                  </a:spcBef>
                  <a:spcAft>
                    <a:spcPts val="600"/>
                  </a:spcAft>
                </a:pPr>
                <a:r>
                  <a:rPr lang="en-AU" sz="2800" dirty="0">
                    <a:solidFill>
                      <a:schemeClr val="tx1"/>
                    </a:solidFill>
                  </a:rPr>
                  <a:t> </a:t>
                </a:r>
                <a14:m>
                  <m:oMath xmlns:m="http://schemas.openxmlformats.org/officeDocument/2006/math">
                    <m:f>
                      <m:fPr>
                        <m:ctrlPr>
                          <a:rPr lang="en-AU" sz="2800" b="0" i="1" smtClean="0">
                            <a:solidFill>
                              <a:schemeClr val="tx1"/>
                            </a:solidFill>
                            <a:latin typeface="Cambria Math" panose="02040503050406030204" pitchFamily="18" charset="0"/>
                          </a:rPr>
                        </m:ctrlPr>
                      </m:fPr>
                      <m:num>
                        <m:r>
                          <a:rPr lang="en-AU" sz="2800" b="0" i="1" smtClean="0">
                            <a:solidFill>
                              <a:schemeClr val="tx1"/>
                            </a:solidFill>
                            <a:latin typeface="Cambria Math" panose="02040503050406030204" pitchFamily="18" charset="0"/>
                          </a:rPr>
                          <m:t>12</m:t>
                        </m:r>
                      </m:num>
                      <m:den>
                        <m:r>
                          <a:rPr lang="en-AU" sz="2800" b="0" i="1" smtClean="0">
                            <a:solidFill>
                              <a:schemeClr val="tx1"/>
                            </a:solidFill>
                            <a:latin typeface="Cambria Math" panose="02040503050406030204" pitchFamily="18" charset="0"/>
                          </a:rPr>
                          <m:t>36</m:t>
                        </m:r>
                      </m:den>
                    </m:f>
                    <m:r>
                      <a:rPr lang="en-AU" sz="2800" b="0" i="1" smtClean="0">
                        <a:solidFill>
                          <a:schemeClr val="tx1"/>
                        </a:solidFill>
                        <a:latin typeface="Cambria Math" panose="02040503050406030204" pitchFamily="18" charset="0"/>
                        <a:ea typeface="Cambria Math" panose="02040503050406030204" pitchFamily="18" charset="0"/>
                      </a:rPr>
                      <m:t>= </m:t>
                    </m:r>
                    <m:f>
                      <m:fPr>
                        <m:ctrlPr>
                          <a:rPr lang="en-AU" sz="2800" i="1" dirty="0" smtClean="0">
                            <a:solidFill>
                              <a:schemeClr val="tx1"/>
                            </a:solidFill>
                            <a:latin typeface="Cambria Math" panose="02040503050406030204" pitchFamily="18" charset="0"/>
                          </a:rPr>
                        </m:ctrlPr>
                      </m:fPr>
                      <m:num>
                        <m:r>
                          <a:rPr lang="en-AU" sz="2800" dirty="0" smtClean="0">
                            <a:solidFill>
                              <a:schemeClr val="tx1"/>
                            </a:solidFill>
                            <a:latin typeface="Cambria Math" panose="02040503050406030204" pitchFamily="18" charset="0"/>
                          </a:rPr>
                          <m:t>12</m:t>
                        </m:r>
                        <m:r>
                          <a:rPr lang="en-AU" sz="2800" i="0" dirty="0" smtClean="0">
                            <a:solidFill>
                              <a:schemeClr val="tx1"/>
                            </a:solidFill>
                            <a:latin typeface="Cambria Math" panose="02040503050406030204" pitchFamily="18" charset="0"/>
                          </a:rPr>
                          <m:t>÷2</m:t>
                        </m:r>
                      </m:num>
                      <m:den>
                        <m:r>
                          <a:rPr lang="en-AU" sz="2800" i="0" dirty="0" smtClean="0">
                            <a:solidFill>
                              <a:schemeClr val="tx1"/>
                            </a:solidFill>
                            <a:latin typeface="Cambria Math" panose="02040503050406030204" pitchFamily="18" charset="0"/>
                          </a:rPr>
                          <m:t>36÷2</m:t>
                        </m:r>
                      </m:den>
                    </m:f>
                  </m:oMath>
                </a14:m>
                <a:endParaRPr lang="en-AU" sz="2800" dirty="0">
                  <a:solidFill>
                    <a:schemeClr val="tx1"/>
                  </a:solidFill>
                </a:endParaRPr>
              </a:p>
              <a:p>
                <a:pPr>
                  <a:lnSpc>
                    <a:spcPct val="114000"/>
                  </a:lnSpc>
                  <a:spcBef>
                    <a:spcPts val="600"/>
                  </a:spcBef>
                  <a:spcAft>
                    <a:spcPts val="600"/>
                  </a:spcAft>
                </a:pPr>
                <a14:m>
                  <m:oMath xmlns:m="http://schemas.openxmlformats.org/officeDocument/2006/math">
                    <m:r>
                      <a:rPr lang="en-AU" sz="2800" b="0" i="1" smtClean="0">
                        <a:solidFill>
                          <a:schemeClr val="tx1"/>
                        </a:solidFill>
                        <a:latin typeface="Cambria Math" panose="02040503050406030204" pitchFamily="18" charset="0"/>
                        <a:ea typeface="Cambria Math" panose="02040503050406030204" pitchFamily="18" charset="0"/>
                      </a:rPr>
                      <m:t>=</m:t>
                    </m:r>
                  </m:oMath>
                </a14:m>
                <a:r>
                  <a:rPr lang="en-AU" sz="2800" dirty="0">
                    <a:solidFill>
                      <a:schemeClr val="tx1"/>
                    </a:solidFill>
                  </a:rPr>
                  <a:t> </a:t>
                </a:r>
                <a14:m>
                  <m:oMath xmlns:m="http://schemas.openxmlformats.org/officeDocument/2006/math">
                    <m:f>
                      <m:fPr>
                        <m:ctrlPr>
                          <a:rPr lang="en-AU" sz="2800" i="1" dirty="0">
                            <a:solidFill>
                              <a:schemeClr val="tx1"/>
                            </a:solidFill>
                            <a:latin typeface="Cambria Math" panose="02040503050406030204" pitchFamily="18" charset="0"/>
                          </a:rPr>
                        </m:ctrlPr>
                      </m:fPr>
                      <m:num>
                        <m:r>
                          <a:rPr lang="en-AU" sz="2800" b="0" i="0" dirty="0" smtClean="0">
                            <a:solidFill>
                              <a:schemeClr val="tx1"/>
                            </a:solidFill>
                            <a:latin typeface="Cambria Math" panose="02040503050406030204" pitchFamily="18" charset="0"/>
                          </a:rPr>
                          <m:t>6 </m:t>
                        </m:r>
                        <m:r>
                          <a:rPr lang="en-AU" sz="2800" dirty="0">
                            <a:solidFill>
                              <a:schemeClr val="tx1"/>
                            </a:solidFill>
                            <a:latin typeface="Cambria Math" panose="02040503050406030204" pitchFamily="18" charset="0"/>
                          </a:rPr>
                          <m:t>÷2</m:t>
                        </m:r>
                      </m:num>
                      <m:den>
                        <m:r>
                          <a:rPr lang="en-AU" sz="2800" b="0" i="0" dirty="0" smtClean="0">
                            <a:solidFill>
                              <a:schemeClr val="tx1"/>
                            </a:solidFill>
                            <a:latin typeface="Cambria Math" panose="02040503050406030204" pitchFamily="18" charset="0"/>
                          </a:rPr>
                          <m:t>18 </m:t>
                        </m:r>
                        <m:r>
                          <a:rPr lang="en-AU" sz="2800" dirty="0">
                            <a:solidFill>
                              <a:schemeClr val="tx1"/>
                            </a:solidFill>
                            <a:latin typeface="Cambria Math" panose="02040503050406030204" pitchFamily="18" charset="0"/>
                          </a:rPr>
                          <m:t>÷2</m:t>
                        </m:r>
                      </m:den>
                    </m:f>
                  </m:oMath>
                </a14:m>
                <a:endParaRPr lang="en-AU" sz="2800" dirty="0">
                  <a:solidFill>
                    <a:schemeClr val="tx1"/>
                  </a:solidFill>
                </a:endParaRPr>
              </a:p>
              <a:p>
                <a:pPr>
                  <a:lnSpc>
                    <a:spcPct val="114000"/>
                  </a:lnSpc>
                  <a:spcBef>
                    <a:spcPts val="600"/>
                  </a:spcBef>
                  <a:spcAft>
                    <a:spcPts val="600"/>
                  </a:spcAft>
                </a:pPr>
                <a14:m>
                  <m:oMath xmlns:m="http://schemas.openxmlformats.org/officeDocument/2006/math">
                    <m:r>
                      <a:rPr lang="en-AU" sz="2800" b="0" i="1" smtClean="0">
                        <a:solidFill>
                          <a:schemeClr val="tx1"/>
                        </a:solidFill>
                        <a:latin typeface="Cambria Math" panose="02040503050406030204" pitchFamily="18" charset="0"/>
                        <a:ea typeface="Cambria Math" panose="02040503050406030204" pitchFamily="18" charset="0"/>
                      </a:rPr>
                      <m:t>=</m:t>
                    </m:r>
                  </m:oMath>
                </a14:m>
                <a:r>
                  <a:rPr lang="en-AU" sz="2800" dirty="0">
                    <a:solidFill>
                      <a:schemeClr val="tx1"/>
                    </a:solidFill>
                  </a:rPr>
                  <a:t> </a:t>
                </a:r>
                <a14:m>
                  <m:oMath xmlns:m="http://schemas.openxmlformats.org/officeDocument/2006/math">
                    <m:f>
                      <m:fPr>
                        <m:ctrlPr>
                          <a:rPr lang="en-AU" sz="2800" i="1" dirty="0">
                            <a:solidFill>
                              <a:schemeClr val="tx1"/>
                            </a:solidFill>
                            <a:latin typeface="Cambria Math" panose="02040503050406030204" pitchFamily="18" charset="0"/>
                          </a:rPr>
                        </m:ctrlPr>
                      </m:fPr>
                      <m:num>
                        <m:r>
                          <a:rPr lang="en-AU" sz="2800" b="0" i="0" dirty="0" smtClean="0">
                            <a:solidFill>
                              <a:schemeClr val="tx1"/>
                            </a:solidFill>
                            <a:latin typeface="Cambria Math" panose="02040503050406030204" pitchFamily="18" charset="0"/>
                          </a:rPr>
                          <m:t>3</m:t>
                        </m:r>
                        <m:r>
                          <a:rPr lang="en-AU" sz="2800" dirty="0">
                            <a:solidFill>
                              <a:schemeClr val="tx1"/>
                            </a:solidFill>
                            <a:latin typeface="Cambria Math" panose="02040503050406030204" pitchFamily="18" charset="0"/>
                          </a:rPr>
                          <m:t> ÷</m:t>
                        </m:r>
                        <m:r>
                          <a:rPr lang="en-AU" sz="2800" b="0" i="1" dirty="0" smtClean="0">
                            <a:solidFill>
                              <a:schemeClr val="tx1"/>
                            </a:solidFill>
                            <a:latin typeface="Cambria Math" panose="02040503050406030204" pitchFamily="18" charset="0"/>
                          </a:rPr>
                          <m:t>3</m:t>
                        </m:r>
                      </m:num>
                      <m:den>
                        <m:r>
                          <a:rPr lang="en-AU" sz="2800" b="0" i="0" dirty="0" smtClean="0">
                            <a:solidFill>
                              <a:schemeClr val="tx1"/>
                            </a:solidFill>
                            <a:latin typeface="Cambria Math" panose="02040503050406030204" pitchFamily="18" charset="0"/>
                          </a:rPr>
                          <m:t>9</m:t>
                        </m:r>
                        <m:r>
                          <a:rPr lang="en-AU" sz="2800" dirty="0">
                            <a:solidFill>
                              <a:schemeClr val="tx1"/>
                            </a:solidFill>
                            <a:latin typeface="Cambria Math" panose="02040503050406030204" pitchFamily="18" charset="0"/>
                          </a:rPr>
                          <m:t> ÷</m:t>
                        </m:r>
                        <m:r>
                          <a:rPr lang="en-AU" sz="2800" b="0" i="1" dirty="0" smtClean="0">
                            <a:solidFill>
                              <a:schemeClr val="tx1"/>
                            </a:solidFill>
                            <a:latin typeface="Cambria Math" panose="02040503050406030204" pitchFamily="18" charset="0"/>
                          </a:rPr>
                          <m:t>3</m:t>
                        </m:r>
                      </m:den>
                    </m:f>
                  </m:oMath>
                </a14:m>
                <a:endParaRPr lang="en-AU" sz="2800" dirty="0">
                  <a:solidFill>
                    <a:schemeClr val="tx1"/>
                  </a:solidFill>
                </a:endParaRPr>
              </a:p>
              <a:p>
                <a:pPr>
                  <a:lnSpc>
                    <a:spcPct val="114000"/>
                  </a:lnSpc>
                  <a:spcBef>
                    <a:spcPts val="600"/>
                  </a:spcBef>
                  <a:spcAft>
                    <a:spcPts val="600"/>
                  </a:spcAft>
                </a:pPr>
                <a14:m>
                  <m:oMathPara xmlns:m="http://schemas.openxmlformats.org/officeDocument/2006/math">
                    <m:oMathParaPr>
                      <m:jc m:val="left"/>
                    </m:oMathParaPr>
                    <m:oMath xmlns:m="http://schemas.openxmlformats.org/officeDocument/2006/math">
                      <m:r>
                        <a:rPr lang="en-AU" b="0" i="1" smtClean="0">
                          <a:solidFill>
                            <a:schemeClr val="tx1"/>
                          </a:solidFill>
                          <a:latin typeface="Cambria Math" panose="02040503050406030204" pitchFamily="18" charset="0"/>
                          <a:ea typeface="Cambria Math" panose="02040503050406030204" pitchFamily="18" charset="0"/>
                        </a:rPr>
                        <m:t>=</m:t>
                      </m:r>
                      <m:f>
                        <m:fPr>
                          <m:ctrlPr>
                            <a:rPr lang="en-AU" b="0" i="1" smtClean="0">
                              <a:solidFill>
                                <a:schemeClr val="tx1"/>
                              </a:solidFill>
                              <a:latin typeface="Cambria Math" panose="02040503050406030204" pitchFamily="18" charset="0"/>
                              <a:ea typeface="Cambria Math" panose="02040503050406030204" pitchFamily="18" charset="0"/>
                            </a:rPr>
                          </m:ctrlPr>
                        </m:fPr>
                        <m:num>
                          <m:r>
                            <a:rPr lang="en-AU" b="0" i="1" smtClean="0">
                              <a:solidFill>
                                <a:schemeClr val="tx1"/>
                              </a:solidFill>
                              <a:latin typeface="Cambria Math" panose="02040503050406030204" pitchFamily="18" charset="0"/>
                              <a:ea typeface="Cambria Math" panose="02040503050406030204" pitchFamily="18" charset="0"/>
                            </a:rPr>
                            <m:t>1</m:t>
                          </m:r>
                        </m:num>
                        <m:den>
                          <m:r>
                            <a:rPr lang="en-AU" b="0" i="1" smtClean="0">
                              <a:solidFill>
                                <a:schemeClr val="tx1"/>
                              </a:solidFill>
                              <a:latin typeface="Cambria Math" panose="02040503050406030204" pitchFamily="18" charset="0"/>
                              <a:ea typeface="Cambria Math" panose="02040503050406030204" pitchFamily="18" charset="0"/>
                            </a:rPr>
                            <m:t>3</m:t>
                          </m:r>
                        </m:den>
                      </m:f>
                    </m:oMath>
                  </m:oMathPara>
                </a14:m>
                <a:endParaRPr lang="en-AU" sz="2800" dirty="0">
                  <a:solidFill>
                    <a:schemeClr val="tx1"/>
                  </a:solidFill>
                </a:endParaRPr>
              </a:p>
            </p:txBody>
          </p:sp>
        </mc:Choice>
        <mc:Fallback xmlns="">
          <p:sp>
            <p:nvSpPr>
              <p:cNvPr id="8" name="Content Placeholder 7">
                <a:extLst>
                  <a:ext uri="{FF2B5EF4-FFF2-40B4-BE49-F238E27FC236}">
                    <a16:creationId xmlns:a16="http://schemas.microsoft.com/office/drawing/2014/main" id="{F79C8271-D25D-1B3D-7A9A-5C86FC39B459}"/>
                  </a:ext>
                </a:extLst>
              </p:cNvPr>
              <p:cNvSpPr>
                <a:spLocks noGrp="1" noRot="1" noChangeAspect="1" noMove="1" noResize="1" noEditPoints="1" noAdjustHandles="1" noChangeArrowheads="1" noChangeShapeType="1" noTextEdit="1"/>
              </p:cNvSpPr>
              <p:nvPr>
                <p:ph sz="half" idx="1"/>
              </p:nvPr>
            </p:nvSpPr>
            <p:spPr>
              <a:xfrm>
                <a:off x="1873800" y="1555480"/>
                <a:ext cx="3526200" cy="4320000"/>
              </a:xfrm>
              <a:blipFill>
                <a:blip r:embed="rId2"/>
                <a:stretch>
                  <a:fillRect l="-4318"/>
                </a:stretch>
              </a:blipFill>
            </p:spPr>
            <p:txBody>
              <a:bodyPr/>
              <a:lstStyle/>
              <a:p>
                <a:r>
                  <a:rPr lang="en-AU">
                    <a:noFill/>
                  </a:rPr>
                  <a:t> </a:t>
                </a:r>
              </a:p>
            </p:txBody>
          </p:sp>
        </mc:Fallback>
      </mc:AlternateContent>
      <p:pic>
        <p:nvPicPr>
          <p:cNvPr id="12" name="Picture 11" descr="An image of a number line showing the interval from 0 to 1 divided into 36 parts, and the gap from 0 to 12 of these parts labelled as 12 thirty-sixths. Directly beneath this number line is another, with 0 and 1 directly beneath one another. The second number line is divided into only 3 parts, with a dotted line showing that 1 of these 3 parts is equal in distance to the 12 thirty-sixths. ">
            <a:extLst>
              <a:ext uri="{FF2B5EF4-FFF2-40B4-BE49-F238E27FC236}">
                <a16:creationId xmlns:a16="http://schemas.microsoft.com/office/drawing/2014/main" id="{2985D292-B8CD-207E-CC71-9874D0A67CD4}"/>
              </a:ext>
            </a:extLst>
          </p:cNvPr>
          <p:cNvPicPr>
            <a:picLocks noChangeAspect="1"/>
          </p:cNvPicPr>
          <p:nvPr/>
        </p:nvPicPr>
        <p:blipFill>
          <a:blip r:embed="rId3"/>
          <a:stretch>
            <a:fillRect/>
          </a:stretch>
        </p:blipFill>
        <p:spPr>
          <a:xfrm>
            <a:off x="5822829" y="1555480"/>
            <a:ext cx="4768200" cy="4803004"/>
          </a:xfrm>
          <a:prstGeom prst="rect">
            <a:avLst/>
          </a:prstGeom>
        </p:spPr>
      </p:pic>
      <p:sp>
        <p:nvSpPr>
          <p:cNvPr id="14" name="Slide Number Placeholder 3">
            <a:extLst>
              <a:ext uri="{FF2B5EF4-FFF2-40B4-BE49-F238E27FC236}">
                <a16:creationId xmlns:a16="http://schemas.microsoft.com/office/drawing/2014/main" id="{A1EEAE4E-5E9B-5634-C7B7-40756A420E2E}"/>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a:fld id="{53F625F3-B677-4D46-AEB5-DC449A9DF797}" type="slidenum">
              <a:rPr lang="en-AU" sz="1200" smtClean="0"/>
              <a:pPr algn="r"/>
              <a:t>3</a:t>
            </a:fld>
            <a:endParaRPr lang="en-AU" sz="1200" dirty="0"/>
          </a:p>
        </p:txBody>
      </p:sp>
    </p:spTree>
    <p:extLst>
      <p:ext uri="{BB962C8B-B14F-4D97-AF65-F5344CB8AC3E}">
        <p14:creationId xmlns:p14="http://schemas.microsoft.com/office/powerpoint/2010/main" val="69902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FB153988-078F-FF36-7B1B-ADCA4C8E1E63}"/>
              </a:ext>
            </a:extLst>
          </p:cNvPr>
          <p:cNvSpPr>
            <a:spLocks noGrp="1"/>
          </p:cNvSpPr>
          <p:nvPr>
            <p:ph type="title"/>
          </p:nvPr>
        </p:nvSpPr>
        <p:spPr/>
        <p:txBody>
          <a:bodyPr/>
          <a:lstStyle/>
          <a:p>
            <a:r>
              <a:rPr lang="en-AU" dirty="0"/>
              <a:t>Prompts 1</a:t>
            </a:r>
          </a:p>
        </p:txBody>
      </p:sp>
      <p:sp>
        <p:nvSpPr>
          <p:cNvPr id="24" name="Text Placeholder 23">
            <a:extLst>
              <a:ext uri="{FF2B5EF4-FFF2-40B4-BE49-F238E27FC236}">
                <a16:creationId xmlns:a16="http://schemas.microsoft.com/office/drawing/2014/main" id="{2E2B8065-CF11-45F1-E363-93E29285A7F0}"/>
              </a:ext>
            </a:extLst>
          </p:cNvPr>
          <p:cNvSpPr>
            <a:spLocks noGrp="1"/>
          </p:cNvSpPr>
          <p:nvPr>
            <p:ph type="body" sz="quarter" idx="18"/>
          </p:nvPr>
        </p:nvSpPr>
        <p:spPr/>
        <p:txBody>
          <a:bodyPr/>
          <a:lstStyle/>
          <a:p>
            <a:r>
              <a:rPr lang="en-AU" dirty="0"/>
              <a:t>Simplifying fractions repeatedly using common factors</a:t>
            </a:r>
          </a:p>
        </p:txBody>
      </p:sp>
      <mc:AlternateContent xmlns:mc="http://schemas.openxmlformats.org/markup-compatibility/2006" xmlns:a14="http://schemas.microsoft.com/office/drawing/2010/main">
        <mc:Choice Requires="a14">
          <p:sp>
            <p:nvSpPr>
              <p:cNvPr id="25" name="Content Placeholder 7">
                <a:extLst>
                  <a:ext uri="{FF2B5EF4-FFF2-40B4-BE49-F238E27FC236}">
                    <a16:creationId xmlns:a16="http://schemas.microsoft.com/office/drawing/2014/main" id="{7DE16E69-3EAF-332C-4326-71981CBC669E}"/>
                  </a:ext>
                </a:extLst>
              </p:cNvPr>
              <p:cNvSpPr>
                <a:spLocks noGrp="1"/>
              </p:cNvSpPr>
              <p:nvPr>
                <p:ph sz="half" idx="1"/>
              </p:nvPr>
            </p:nvSpPr>
            <p:spPr>
              <a:xfrm>
                <a:off x="762771" y="1807282"/>
                <a:ext cx="2165123" cy="4319588"/>
              </a:xfrm>
            </p:spPr>
            <p:txBody>
              <a:bodyPr/>
              <a:lstStyle/>
              <a:p>
                <a:pPr>
                  <a:lnSpc>
                    <a:spcPct val="114000"/>
                  </a:lnSpc>
                  <a:spcBef>
                    <a:spcPts val="600"/>
                  </a:spcBef>
                  <a:spcAft>
                    <a:spcPts val="600"/>
                  </a:spcAft>
                </a:pPr>
                <a:r>
                  <a:rPr lang="en-AU" dirty="0"/>
                  <a:t>Simplify</a:t>
                </a:r>
                <a:r>
                  <a:rPr lang="en-AU" sz="2800" dirty="0"/>
                  <a:t> </a:t>
                </a:r>
                <a14:m>
                  <m:oMath xmlns:m="http://schemas.openxmlformats.org/officeDocument/2006/math">
                    <m:f>
                      <m:fPr>
                        <m:ctrlPr>
                          <a:rPr lang="en-AU" sz="2800" b="0" i="1" smtClean="0">
                            <a:solidFill>
                              <a:schemeClr val="tx1"/>
                            </a:solidFill>
                            <a:latin typeface="Cambria Math" panose="02040503050406030204" pitchFamily="18" charset="0"/>
                          </a:rPr>
                        </m:ctrlPr>
                      </m:fPr>
                      <m:num>
                        <m:r>
                          <a:rPr lang="en-AU" sz="2800" b="0" i="1" smtClean="0">
                            <a:solidFill>
                              <a:schemeClr val="tx1"/>
                            </a:solidFill>
                            <a:latin typeface="Cambria Math" panose="02040503050406030204" pitchFamily="18" charset="0"/>
                          </a:rPr>
                          <m:t>12</m:t>
                        </m:r>
                      </m:num>
                      <m:den>
                        <m:r>
                          <a:rPr lang="en-AU" sz="2800" b="0" i="1" smtClean="0">
                            <a:solidFill>
                              <a:schemeClr val="tx1"/>
                            </a:solidFill>
                            <a:latin typeface="Cambria Math" panose="02040503050406030204" pitchFamily="18" charset="0"/>
                          </a:rPr>
                          <m:t>36</m:t>
                        </m:r>
                      </m:den>
                    </m:f>
                  </m:oMath>
                </a14:m>
                <a:endParaRPr lang="en-AU" sz="2800" dirty="0">
                  <a:solidFill>
                    <a:schemeClr val="tx1"/>
                  </a:solidFill>
                </a:endParaRPr>
              </a:p>
              <a:p>
                <a:pPr>
                  <a:lnSpc>
                    <a:spcPct val="114000"/>
                  </a:lnSpc>
                  <a:spcBef>
                    <a:spcPts val="600"/>
                  </a:spcBef>
                  <a:spcAft>
                    <a:spcPts val="600"/>
                  </a:spcAft>
                </a:pPr>
                <a:r>
                  <a:rPr lang="en-AU" sz="2800" dirty="0">
                    <a:solidFill>
                      <a:schemeClr val="tx1"/>
                    </a:solidFill>
                  </a:rPr>
                  <a:t> </a:t>
                </a:r>
                <a14:m>
                  <m:oMath xmlns:m="http://schemas.openxmlformats.org/officeDocument/2006/math">
                    <m:f>
                      <m:fPr>
                        <m:ctrlPr>
                          <a:rPr lang="en-AU" sz="2800" b="0" i="1" smtClean="0">
                            <a:solidFill>
                              <a:schemeClr val="tx1"/>
                            </a:solidFill>
                            <a:latin typeface="Cambria Math" panose="02040503050406030204" pitchFamily="18" charset="0"/>
                          </a:rPr>
                        </m:ctrlPr>
                      </m:fPr>
                      <m:num>
                        <m:r>
                          <a:rPr lang="en-AU" sz="2800" b="0" i="1" smtClean="0">
                            <a:solidFill>
                              <a:schemeClr val="tx1"/>
                            </a:solidFill>
                            <a:latin typeface="Cambria Math" panose="02040503050406030204" pitchFamily="18" charset="0"/>
                          </a:rPr>
                          <m:t>12</m:t>
                        </m:r>
                      </m:num>
                      <m:den>
                        <m:r>
                          <a:rPr lang="en-AU" sz="2800" b="0" i="1" smtClean="0">
                            <a:solidFill>
                              <a:schemeClr val="tx1"/>
                            </a:solidFill>
                            <a:latin typeface="Cambria Math" panose="02040503050406030204" pitchFamily="18" charset="0"/>
                          </a:rPr>
                          <m:t>36</m:t>
                        </m:r>
                      </m:den>
                    </m:f>
                    <m:r>
                      <a:rPr lang="en-AU" sz="2800" b="0" i="1" smtClean="0">
                        <a:solidFill>
                          <a:schemeClr val="tx1"/>
                        </a:solidFill>
                        <a:latin typeface="Cambria Math" panose="02040503050406030204" pitchFamily="18" charset="0"/>
                        <a:ea typeface="Cambria Math" panose="02040503050406030204" pitchFamily="18" charset="0"/>
                      </a:rPr>
                      <m:t>= </m:t>
                    </m:r>
                    <m:f>
                      <m:fPr>
                        <m:ctrlPr>
                          <a:rPr lang="en-AU" sz="2800" i="1" dirty="0" smtClean="0">
                            <a:solidFill>
                              <a:schemeClr val="tx1"/>
                            </a:solidFill>
                            <a:latin typeface="Cambria Math" panose="02040503050406030204" pitchFamily="18" charset="0"/>
                          </a:rPr>
                        </m:ctrlPr>
                      </m:fPr>
                      <m:num>
                        <m:r>
                          <a:rPr lang="en-AU" sz="2800" dirty="0" smtClean="0">
                            <a:solidFill>
                              <a:schemeClr val="tx1"/>
                            </a:solidFill>
                            <a:latin typeface="Cambria Math" panose="02040503050406030204" pitchFamily="18" charset="0"/>
                          </a:rPr>
                          <m:t>12</m:t>
                        </m:r>
                        <m:r>
                          <a:rPr lang="en-AU" sz="2800" i="0" dirty="0" smtClean="0">
                            <a:solidFill>
                              <a:schemeClr val="tx1"/>
                            </a:solidFill>
                            <a:latin typeface="Cambria Math" panose="02040503050406030204" pitchFamily="18" charset="0"/>
                          </a:rPr>
                          <m:t>÷2</m:t>
                        </m:r>
                      </m:num>
                      <m:den>
                        <m:r>
                          <a:rPr lang="en-AU" sz="2800" i="0" dirty="0" smtClean="0">
                            <a:solidFill>
                              <a:schemeClr val="tx1"/>
                            </a:solidFill>
                            <a:latin typeface="Cambria Math" panose="02040503050406030204" pitchFamily="18" charset="0"/>
                          </a:rPr>
                          <m:t>36÷2</m:t>
                        </m:r>
                      </m:den>
                    </m:f>
                  </m:oMath>
                </a14:m>
                <a:endParaRPr lang="en-AU" sz="2800" dirty="0">
                  <a:solidFill>
                    <a:schemeClr val="tx1"/>
                  </a:solidFill>
                </a:endParaRPr>
              </a:p>
              <a:p>
                <a:pPr>
                  <a:lnSpc>
                    <a:spcPct val="114000"/>
                  </a:lnSpc>
                  <a:spcBef>
                    <a:spcPts val="600"/>
                  </a:spcBef>
                  <a:spcAft>
                    <a:spcPts val="600"/>
                  </a:spcAft>
                </a:pPr>
                <a14:m>
                  <m:oMath xmlns:m="http://schemas.openxmlformats.org/officeDocument/2006/math">
                    <m:r>
                      <a:rPr lang="en-AU" sz="2800" b="0" i="1" smtClean="0">
                        <a:solidFill>
                          <a:schemeClr val="tx1"/>
                        </a:solidFill>
                        <a:latin typeface="Cambria Math" panose="02040503050406030204" pitchFamily="18" charset="0"/>
                        <a:ea typeface="Cambria Math" panose="02040503050406030204" pitchFamily="18" charset="0"/>
                      </a:rPr>
                      <m:t>=</m:t>
                    </m:r>
                  </m:oMath>
                </a14:m>
                <a:r>
                  <a:rPr lang="en-AU" sz="2800" dirty="0">
                    <a:solidFill>
                      <a:schemeClr val="tx1"/>
                    </a:solidFill>
                  </a:rPr>
                  <a:t> </a:t>
                </a:r>
                <a14:m>
                  <m:oMath xmlns:m="http://schemas.openxmlformats.org/officeDocument/2006/math">
                    <m:f>
                      <m:fPr>
                        <m:ctrlPr>
                          <a:rPr lang="en-AU" sz="2800" i="1" dirty="0">
                            <a:solidFill>
                              <a:schemeClr val="tx1"/>
                            </a:solidFill>
                            <a:latin typeface="Cambria Math" panose="02040503050406030204" pitchFamily="18" charset="0"/>
                          </a:rPr>
                        </m:ctrlPr>
                      </m:fPr>
                      <m:num>
                        <m:r>
                          <a:rPr lang="en-AU" sz="2800" b="0" i="0" dirty="0" smtClean="0">
                            <a:solidFill>
                              <a:schemeClr val="tx1"/>
                            </a:solidFill>
                            <a:latin typeface="Cambria Math" panose="02040503050406030204" pitchFamily="18" charset="0"/>
                          </a:rPr>
                          <m:t>6 </m:t>
                        </m:r>
                        <m:r>
                          <a:rPr lang="en-AU" sz="2800" dirty="0">
                            <a:solidFill>
                              <a:schemeClr val="tx1"/>
                            </a:solidFill>
                            <a:latin typeface="Cambria Math" panose="02040503050406030204" pitchFamily="18" charset="0"/>
                          </a:rPr>
                          <m:t>÷2</m:t>
                        </m:r>
                      </m:num>
                      <m:den>
                        <m:r>
                          <a:rPr lang="en-AU" sz="2800" b="0" i="0" dirty="0" smtClean="0">
                            <a:solidFill>
                              <a:schemeClr val="tx1"/>
                            </a:solidFill>
                            <a:latin typeface="Cambria Math" panose="02040503050406030204" pitchFamily="18" charset="0"/>
                          </a:rPr>
                          <m:t>18 </m:t>
                        </m:r>
                        <m:r>
                          <a:rPr lang="en-AU" sz="2800" dirty="0">
                            <a:solidFill>
                              <a:schemeClr val="tx1"/>
                            </a:solidFill>
                            <a:latin typeface="Cambria Math" panose="02040503050406030204" pitchFamily="18" charset="0"/>
                          </a:rPr>
                          <m:t>÷2</m:t>
                        </m:r>
                      </m:den>
                    </m:f>
                  </m:oMath>
                </a14:m>
                <a:endParaRPr lang="en-AU" sz="2800" dirty="0">
                  <a:solidFill>
                    <a:schemeClr val="tx1"/>
                  </a:solidFill>
                </a:endParaRPr>
              </a:p>
              <a:p>
                <a:pPr>
                  <a:lnSpc>
                    <a:spcPct val="114000"/>
                  </a:lnSpc>
                  <a:spcBef>
                    <a:spcPts val="600"/>
                  </a:spcBef>
                  <a:spcAft>
                    <a:spcPts val="600"/>
                  </a:spcAft>
                </a:pPr>
                <a14:m>
                  <m:oMath xmlns:m="http://schemas.openxmlformats.org/officeDocument/2006/math">
                    <m:r>
                      <a:rPr lang="en-AU" sz="2800" b="0" i="1" smtClean="0">
                        <a:solidFill>
                          <a:schemeClr val="tx1"/>
                        </a:solidFill>
                        <a:latin typeface="Cambria Math" panose="02040503050406030204" pitchFamily="18" charset="0"/>
                        <a:ea typeface="Cambria Math" panose="02040503050406030204" pitchFamily="18" charset="0"/>
                      </a:rPr>
                      <m:t>=</m:t>
                    </m:r>
                  </m:oMath>
                </a14:m>
                <a:r>
                  <a:rPr lang="en-AU" sz="2800" dirty="0">
                    <a:solidFill>
                      <a:schemeClr val="tx1"/>
                    </a:solidFill>
                  </a:rPr>
                  <a:t> </a:t>
                </a:r>
                <a14:m>
                  <m:oMath xmlns:m="http://schemas.openxmlformats.org/officeDocument/2006/math">
                    <m:f>
                      <m:fPr>
                        <m:ctrlPr>
                          <a:rPr lang="en-AU" sz="2800" i="1" dirty="0">
                            <a:solidFill>
                              <a:schemeClr val="tx1"/>
                            </a:solidFill>
                            <a:latin typeface="Cambria Math" panose="02040503050406030204" pitchFamily="18" charset="0"/>
                          </a:rPr>
                        </m:ctrlPr>
                      </m:fPr>
                      <m:num>
                        <m:r>
                          <a:rPr lang="en-AU" sz="2800" b="0" i="0" dirty="0" smtClean="0">
                            <a:solidFill>
                              <a:schemeClr val="tx1"/>
                            </a:solidFill>
                            <a:latin typeface="Cambria Math" panose="02040503050406030204" pitchFamily="18" charset="0"/>
                          </a:rPr>
                          <m:t>3</m:t>
                        </m:r>
                        <m:r>
                          <a:rPr lang="en-AU" sz="2800" dirty="0">
                            <a:solidFill>
                              <a:schemeClr val="tx1"/>
                            </a:solidFill>
                            <a:latin typeface="Cambria Math" panose="02040503050406030204" pitchFamily="18" charset="0"/>
                          </a:rPr>
                          <m:t> ÷</m:t>
                        </m:r>
                        <m:r>
                          <a:rPr lang="en-AU" sz="2800" b="0" i="1" dirty="0" smtClean="0">
                            <a:solidFill>
                              <a:schemeClr val="tx1"/>
                            </a:solidFill>
                            <a:latin typeface="Cambria Math" panose="02040503050406030204" pitchFamily="18" charset="0"/>
                          </a:rPr>
                          <m:t>3</m:t>
                        </m:r>
                      </m:num>
                      <m:den>
                        <m:r>
                          <a:rPr lang="en-AU" sz="2800" b="0" i="0" dirty="0" smtClean="0">
                            <a:solidFill>
                              <a:schemeClr val="tx1"/>
                            </a:solidFill>
                            <a:latin typeface="Cambria Math" panose="02040503050406030204" pitchFamily="18" charset="0"/>
                          </a:rPr>
                          <m:t>9</m:t>
                        </m:r>
                        <m:r>
                          <a:rPr lang="en-AU" sz="2800" dirty="0">
                            <a:solidFill>
                              <a:schemeClr val="tx1"/>
                            </a:solidFill>
                            <a:latin typeface="Cambria Math" panose="02040503050406030204" pitchFamily="18" charset="0"/>
                          </a:rPr>
                          <m:t> ÷</m:t>
                        </m:r>
                        <m:r>
                          <a:rPr lang="en-AU" sz="2800" b="0" i="1" dirty="0" smtClean="0">
                            <a:solidFill>
                              <a:schemeClr val="tx1"/>
                            </a:solidFill>
                            <a:latin typeface="Cambria Math" panose="02040503050406030204" pitchFamily="18" charset="0"/>
                          </a:rPr>
                          <m:t>3</m:t>
                        </m:r>
                      </m:den>
                    </m:f>
                  </m:oMath>
                </a14:m>
                <a:endParaRPr lang="en-AU" sz="2800" dirty="0">
                  <a:solidFill>
                    <a:schemeClr val="tx1"/>
                  </a:solidFill>
                </a:endParaRPr>
              </a:p>
              <a:p>
                <a:pPr>
                  <a:lnSpc>
                    <a:spcPct val="114000"/>
                  </a:lnSpc>
                  <a:spcBef>
                    <a:spcPts val="600"/>
                  </a:spcBef>
                  <a:spcAft>
                    <a:spcPts val="600"/>
                  </a:spcAft>
                </a:pPr>
                <a14:m>
                  <m:oMathPara xmlns:m="http://schemas.openxmlformats.org/officeDocument/2006/math">
                    <m:oMathParaPr>
                      <m:jc m:val="left"/>
                    </m:oMathParaPr>
                    <m:oMath xmlns:m="http://schemas.openxmlformats.org/officeDocument/2006/math">
                      <m:r>
                        <a:rPr lang="en-AU" b="0" i="1" smtClean="0">
                          <a:solidFill>
                            <a:schemeClr val="tx1"/>
                          </a:solidFill>
                          <a:latin typeface="Cambria Math" panose="02040503050406030204" pitchFamily="18" charset="0"/>
                          <a:ea typeface="Cambria Math" panose="02040503050406030204" pitchFamily="18" charset="0"/>
                        </a:rPr>
                        <m:t>=</m:t>
                      </m:r>
                      <m:f>
                        <m:fPr>
                          <m:ctrlPr>
                            <a:rPr lang="en-AU" b="0" i="1" smtClean="0">
                              <a:solidFill>
                                <a:schemeClr val="tx1"/>
                              </a:solidFill>
                              <a:latin typeface="Cambria Math" panose="02040503050406030204" pitchFamily="18" charset="0"/>
                              <a:ea typeface="Cambria Math" panose="02040503050406030204" pitchFamily="18" charset="0"/>
                            </a:rPr>
                          </m:ctrlPr>
                        </m:fPr>
                        <m:num>
                          <m:r>
                            <a:rPr lang="en-AU" b="0" i="1" smtClean="0">
                              <a:solidFill>
                                <a:schemeClr val="tx1"/>
                              </a:solidFill>
                              <a:latin typeface="Cambria Math" panose="02040503050406030204" pitchFamily="18" charset="0"/>
                              <a:ea typeface="Cambria Math" panose="02040503050406030204" pitchFamily="18" charset="0"/>
                            </a:rPr>
                            <m:t>1</m:t>
                          </m:r>
                        </m:num>
                        <m:den>
                          <m:r>
                            <a:rPr lang="en-AU" b="0" i="1" smtClean="0">
                              <a:solidFill>
                                <a:schemeClr val="tx1"/>
                              </a:solidFill>
                              <a:latin typeface="Cambria Math" panose="02040503050406030204" pitchFamily="18" charset="0"/>
                              <a:ea typeface="Cambria Math" panose="02040503050406030204" pitchFamily="18" charset="0"/>
                            </a:rPr>
                            <m:t>3</m:t>
                          </m:r>
                        </m:den>
                      </m:f>
                    </m:oMath>
                  </m:oMathPara>
                </a14:m>
                <a:endParaRPr lang="en-AU" sz="2800" dirty="0">
                  <a:solidFill>
                    <a:schemeClr val="tx1"/>
                  </a:solidFill>
                </a:endParaRPr>
              </a:p>
            </p:txBody>
          </p:sp>
        </mc:Choice>
        <mc:Fallback xmlns="">
          <p:sp>
            <p:nvSpPr>
              <p:cNvPr id="25" name="Content Placeholder 7">
                <a:extLst>
                  <a:ext uri="{FF2B5EF4-FFF2-40B4-BE49-F238E27FC236}">
                    <a16:creationId xmlns:a16="http://schemas.microsoft.com/office/drawing/2014/main" id="{7DE16E69-3EAF-332C-4326-71981CBC669E}"/>
                  </a:ext>
                </a:extLst>
              </p:cNvPr>
              <p:cNvSpPr>
                <a:spLocks noGrp="1" noRot="1" noChangeAspect="1" noMove="1" noResize="1" noEditPoints="1" noAdjustHandles="1" noChangeArrowheads="1" noChangeShapeType="1" noTextEdit="1"/>
              </p:cNvSpPr>
              <p:nvPr>
                <p:ph sz="half" idx="1"/>
              </p:nvPr>
            </p:nvSpPr>
            <p:spPr>
              <a:xfrm>
                <a:off x="762771" y="1807282"/>
                <a:ext cx="2165123" cy="4319588"/>
              </a:xfrm>
              <a:blipFill>
                <a:blip r:embed="rId3"/>
                <a:stretch>
                  <a:fillRect l="-7042"/>
                </a:stretch>
              </a:blipFill>
            </p:spPr>
            <p:txBody>
              <a:bodyPr/>
              <a:lstStyle/>
              <a:p>
                <a:r>
                  <a:rPr lang="en-AU">
                    <a:noFill/>
                  </a:rPr>
                  <a:t> </a:t>
                </a:r>
              </a:p>
            </p:txBody>
          </p:sp>
        </mc:Fallback>
      </mc:AlternateContent>
      <p:sp>
        <p:nvSpPr>
          <p:cNvPr id="26" name="Speech Bubble: Oval 25">
            <a:extLst>
              <a:ext uri="{FF2B5EF4-FFF2-40B4-BE49-F238E27FC236}">
                <a16:creationId xmlns:a16="http://schemas.microsoft.com/office/drawing/2014/main" id="{84E63A6B-BD3A-C193-F968-AB6759C29676}"/>
              </a:ext>
            </a:extLst>
          </p:cNvPr>
          <p:cNvSpPr/>
          <p:nvPr/>
        </p:nvSpPr>
        <p:spPr>
          <a:xfrm>
            <a:off x="2682114" y="1603007"/>
            <a:ext cx="3588057" cy="1513312"/>
          </a:xfrm>
          <a:prstGeom prst="wedgeEllipseCallout">
            <a:avLst>
              <a:gd name="adj1" fmla="val -54476"/>
              <a:gd name="adj2" fmla="val 4229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800" dirty="0"/>
              <a:t>Why are we dividing both the numerator and denominator by 2?</a:t>
            </a:r>
          </a:p>
        </p:txBody>
      </p:sp>
      <p:sp>
        <p:nvSpPr>
          <p:cNvPr id="27" name="Speech Bubble: Oval 26">
            <a:extLst>
              <a:ext uri="{FF2B5EF4-FFF2-40B4-BE49-F238E27FC236}">
                <a16:creationId xmlns:a16="http://schemas.microsoft.com/office/drawing/2014/main" id="{590DECF7-38CB-A600-29BA-3A17E5EC8D57}"/>
              </a:ext>
            </a:extLst>
          </p:cNvPr>
          <p:cNvSpPr/>
          <p:nvPr/>
        </p:nvSpPr>
        <p:spPr>
          <a:xfrm>
            <a:off x="2615676" y="3320594"/>
            <a:ext cx="3187095" cy="1513312"/>
          </a:xfrm>
          <a:prstGeom prst="wedgeEllipseCallout">
            <a:avLst>
              <a:gd name="adj1" fmla="val -73795"/>
              <a:gd name="adj2" fmla="val 4375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800" dirty="0"/>
              <a:t>Why don’t we divide by 2 a third time?</a:t>
            </a:r>
          </a:p>
        </p:txBody>
      </p:sp>
      <p:sp>
        <p:nvSpPr>
          <p:cNvPr id="28" name="Speech Bubble: Oval 27">
            <a:extLst>
              <a:ext uri="{FF2B5EF4-FFF2-40B4-BE49-F238E27FC236}">
                <a16:creationId xmlns:a16="http://schemas.microsoft.com/office/drawing/2014/main" id="{CB7EFC62-4D8E-AB44-0C71-54A621CE73F2}"/>
              </a:ext>
            </a:extLst>
          </p:cNvPr>
          <p:cNvSpPr/>
          <p:nvPr/>
        </p:nvSpPr>
        <p:spPr>
          <a:xfrm>
            <a:off x="2302478" y="4984688"/>
            <a:ext cx="3588057" cy="1513312"/>
          </a:xfrm>
          <a:prstGeom prst="wedgeEllipseCallout">
            <a:avLst>
              <a:gd name="adj1" fmla="val 75827"/>
              <a:gd name="adj2" fmla="val -2023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800" dirty="0"/>
              <a:t>How do the number lines relate to this working?</a:t>
            </a:r>
          </a:p>
        </p:txBody>
      </p:sp>
      <p:pic>
        <p:nvPicPr>
          <p:cNvPr id="29" name="Picture 28" descr="An image of a number line showing the interval from 0 to 1 divided into 36 parts, and the gap from 0 to 12 of these parts labelled as 12 thirty-sixths. Directly beneath this number line is another, with 0 and 1 directly beneath one another. The second number line is divided into only 3 parts, with a dotted line showing that 1 of these 3 parts is equal in distance to the 12 thirty-sixths. ">
            <a:extLst>
              <a:ext uri="{FF2B5EF4-FFF2-40B4-BE49-F238E27FC236}">
                <a16:creationId xmlns:a16="http://schemas.microsoft.com/office/drawing/2014/main" id="{A40BB23F-024A-D12A-2792-55A6C06057B0}"/>
              </a:ext>
            </a:extLst>
          </p:cNvPr>
          <p:cNvPicPr>
            <a:picLocks noChangeAspect="1"/>
          </p:cNvPicPr>
          <p:nvPr/>
        </p:nvPicPr>
        <p:blipFill>
          <a:blip r:embed="rId4"/>
          <a:stretch>
            <a:fillRect/>
          </a:stretch>
        </p:blipFill>
        <p:spPr>
          <a:xfrm>
            <a:off x="6889972" y="1436152"/>
            <a:ext cx="4741500" cy="4776109"/>
          </a:xfrm>
          <a:prstGeom prst="rect">
            <a:avLst/>
          </a:prstGeom>
        </p:spPr>
      </p:pic>
      <p:sp>
        <p:nvSpPr>
          <p:cNvPr id="30" name="Slide Number Placeholder 3">
            <a:extLst>
              <a:ext uri="{FF2B5EF4-FFF2-40B4-BE49-F238E27FC236}">
                <a16:creationId xmlns:a16="http://schemas.microsoft.com/office/drawing/2014/main" id="{3262F93E-2698-B5D1-8504-C3BF5C6D4812}"/>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a:fld id="{53F625F3-B677-4D46-AEB5-DC449A9DF797}" type="slidenum">
              <a:rPr lang="en-AU" sz="1200" smtClean="0"/>
              <a:pPr algn="r"/>
              <a:t>4</a:t>
            </a:fld>
            <a:endParaRPr lang="en-AU" sz="1200" dirty="0"/>
          </a:p>
        </p:txBody>
      </p:sp>
    </p:spTree>
    <p:extLst>
      <p:ext uri="{BB962C8B-B14F-4D97-AF65-F5344CB8AC3E}">
        <p14:creationId xmlns:p14="http://schemas.microsoft.com/office/powerpoint/2010/main" val="1477397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7400255-7B77-C983-B038-E4DB483BF804}"/>
              </a:ext>
            </a:extLst>
          </p:cNvPr>
          <p:cNvSpPr>
            <a:spLocks noGrp="1"/>
          </p:cNvSpPr>
          <p:nvPr>
            <p:ph type="title"/>
          </p:nvPr>
        </p:nvSpPr>
        <p:spPr/>
        <p:txBody>
          <a:bodyPr/>
          <a:lstStyle/>
          <a:p>
            <a:r>
              <a:rPr lang="en-AU" dirty="0"/>
              <a:t>Your turn 1</a:t>
            </a:r>
          </a:p>
        </p:txBody>
      </p:sp>
      <p:sp>
        <p:nvSpPr>
          <p:cNvPr id="9" name="Text Placeholder 8">
            <a:extLst>
              <a:ext uri="{FF2B5EF4-FFF2-40B4-BE49-F238E27FC236}">
                <a16:creationId xmlns:a16="http://schemas.microsoft.com/office/drawing/2014/main" id="{95D6EC09-32A9-E995-73F1-77483F92C5FA}"/>
              </a:ext>
            </a:extLst>
          </p:cNvPr>
          <p:cNvSpPr>
            <a:spLocks noGrp="1"/>
          </p:cNvSpPr>
          <p:nvPr>
            <p:ph type="body" sz="quarter" idx="18"/>
          </p:nvPr>
        </p:nvSpPr>
        <p:spPr/>
        <p:txBody>
          <a:bodyPr/>
          <a:lstStyle/>
          <a:p>
            <a:r>
              <a:rPr lang="en-AU" dirty="0"/>
              <a:t>Simplifying fractions repeatedly using common factors</a:t>
            </a:r>
          </a:p>
        </p:txBody>
      </p:sp>
      <mc:AlternateContent xmlns:mc="http://schemas.openxmlformats.org/markup-compatibility/2006" xmlns:a14="http://schemas.microsoft.com/office/drawing/2010/main">
        <mc:Choice Requires="a14">
          <p:sp>
            <p:nvSpPr>
              <p:cNvPr id="8" name="Content Placeholder 7">
                <a:extLst>
                  <a:ext uri="{FF2B5EF4-FFF2-40B4-BE49-F238E27FC236}">
                    <a16:creationId xmlns:a16="http://schemas.microsoft.com/office/drawing/2014/main" id="{1E57EDE5-FC80-7520-A5AE-7E3C22F9569D}"/>
                  </a:ext>
                </a:extLst>
              </p:cNvPr>
              <p:cNvSpPr>
                <a:spLocks noGrp="1"/>
              </p:cNvSpPr>
              <p:nvPr>
                <p:ph idx="1"/>
              </p:nvPr>
            </p:nvSpPr>
            <p:spPr/>
            <p:txBody>
              <a:bodyPr/>
              <a:lstStyle/>
              <a:p>
                <a:r>
                  <a:rPr lang="en-AU" dirty="0"/>
                  <a:t>Simplify </a:t>
                </a:r>
                <a14:m>
                  <m:oMath xmlns:m="http://schemas.openxmlformats.org/officeDocument/2006/math">
                    <m:f>
                      <m:fPr>
                        <m:ctrlPr>
                          <a:rPr lang="en-AU" sz="2800" i="1" smtClean="0">
                            <a:latin typeface="Cambria Math" panose="02040503050406030204" pitchFamily="18" charset="0"/>
                          </a:rPr>
                        </m:ctrlPr>
                      </m:fPr>
                      <m:num>
                        <m:r>
                          <a:rPr lang="en-AU" sz="2800" b="0" i="1" smtClean="0">
                            <a:latin typeface="Cambria Math" panose="02040503050406030204" pitchFamily="18" charset="0"/>
                          </a:rPr>
                          <m:t>4</m:t>
                        </m:r>
                      </m:num>
                      <m:den>
                        <m:r>
                          <a:rPr lang="en-AU" sz="2800" b="0" i="1" smtClean="0">
                            <a:latin typeface="Cambria Math" panose="02040503050406030204" pitchFamily="18" charset="0"/>
                          </a:rPr>
                          <m:t>20</m:t>
                        </m:r>
                      </m:den>
                    </m:f>
                  </m:oMath>
                </a14:m>
                <a:endParaRPr lang="en-AU" dirty="0"/>
              </a:p>
            </p:txBody>
          </p:sp>
        </mc:Choice>
        <mc:Fallback xmlns="">
          <p:sp>
            <p:nvSpPr>
              <p:cNvPr id="8" name="Content Placeholder 7">
                <a:extLst>
                  <a:ext uri="{FF2B5EF4-FFF2-40B4-BE49-F238E27FC236}">
                    <a16:creationId xmlns:a16="http://schemas.microsoft.com/office/drawing/2014/main" id="{1E57EDE5-FC80-7520-A5AE-7E3C22F9569D}"/>
                  </a:ext>
                </a:extLst>
              </p:cNvPr>
              <p:cNvSpPr>
                <a:spLocks noGrp="1" noRot="1" noChangeAspect="1" noMove="1" noResize="1" noEditPoints="1" noAdjustHandles="1" noChangeArrowheads="1" noChangeShapeType="1" noTextEdit="1"/>
              </p:cNvSpPr>
              <p:nvPr>
                <p:ph idx="1"/>
              </p:nvPr>
            </p:nvSpPr>
            <p:spPr>
              <a:blipFill>
                <a:blip r:embed="rId2"/>
                <a:stretch>
                  <a:fillRect l="-1327"/>
                </a:stretch>
              </a:blipFill>
            </p:spPr>
            <p:txBody>
              <a:bodyPr/>
              <a:lstStyle/>
              <a:p>
                <a:r>
                  <a:rPr lang="en-AU">
                    <a:noFill/>
                  </a:rPr>
                  <a:t> </a:t>
                </a:r>
              </a:p>
            </p:txBody>
          </p:sp>
        </mc:Fallback>
      </mc:AlternateContent>
      <p:sp>
        <p:nvSpPr>
          <p:cNvPr id="10" name="Slide Number Placeholder 3">
            <a:extLst>
              <a:ext uri="{FF2B5EF4-FFF2-40B4-BE49-F238E27FC236}">
                <a16:creationId xmlns:a16="http://schemas.microsoft.com/office/drawing/2014/main" id="{2D9BD4D6-293C-ED4A-9BBB-021B54E2F27E}"/>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a:fld id="{53F625F3-B677-4D46-AEB5-DC449A9DF797}" type="slidenum">
              <a:rPr lang="en-AU" sz="1200" smtClean="0"/>
              <a:pPr algn="r"/>
              <a:t>5</a:t>
            </a:fld>
            <a:endParaRPr lang="en-AU" sz="1200" dirty="0"/>
          </a:p>
        </p:txBody>
      </p:sp>
    </p:spTree>
    <p:extLst>
      <p:ext uri="{BB962C8B-B14F-4D97-AF65-F5344CB8AC3E}">
        <p14:creationId xmlns:p14="http://schemas.microsoft.com/office/powerpoint/2010/main" val="327604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66085F0-DBE1-8DFF-7300-B356FFFCAAC9}"/>
              </a:ext>
            </a:extLst>
          </p:cNvPr>
          <p:cNvSpPr>
            <a:spLocks noGrp="1"/>
          </p:cNvSpPr>
          <p:nvPr>
            <p:ph type="title"/>
          </p:nvPr>
        </p:nvSpPr>
        <p:spPr/>
        <p:txBody>
          <a:bodyPr/>
          <a:lstStyle/>
          <a:p>
            <a:r>
              <a:rPr lang="en-AU" dirty="0"/>
              <a:t>Solutions 1</a:t>
            </a:r>
          </a:p>
        </p:txBody>
      </p:sp>
      <p:sp>
        <p:nvSpPr>
          <p:cNvPr id="16" name="Text Placeholder 15">
            <a:extLst>
              <a:ext uri="{FF2B5EF4-FFF2-40B4-BE49-F238E27FC236}">
                <a16:creationId xmlns:a16="http://schemas.microsoft.com/office/drawing/2014/main" id="{AC95790C-5857-5F40-075B-FB2D3D2ECC38}"/>
              </a:ext>
            </a:extLst>
          </p:cNvPr>
          <p:cNvSpPr>
            <a:spLocks noGrp="1"/>
          </p:cNvSpPr>
          <p:nvPr>
            <p:ph type="body" sz="quarter" idx="18"/>
          </p:nvPr>
        </p:nvSpPr>
        <p:spPr/>
        <p:txBody>
          <a:bodyPr/>
          <a:lstStyle/>
          <a:p>
            <a:r>
              <a:rPr lang="en-AU" dirty="0"/>
              <a:t>Your turn solutions – Simplifying fractions repeatedly using common factors</a:t>
            </a:r>
          </a:p>
        </p:txBody>
      </p:sp>
      <mc:AlternateContent xmlns:mc="http://schemas.openxmlformats.org/markup-compatibility/2006" xmlns:a14="http://schemas.microsoft.com/office/drawing/2010/main">
        <mc:Choice Requires="a14">
          <p:sp>
            <p:nvSpPr>
              <p:cNvPr id="14" name="Content Placeholder 13">
                <a:extLst>
                  <a:ext uri="{FF2B5EF4-FFF2-40B4-BE49-F238E27FC236}">
                    <a16:creationId xmlns:a16="http://schemas.microsoft.com/office/drawing/2014/main" id="{C644153F-DCDF-C859-4FAF-00FCD8A0B657}"/>
                  </a:ext>
                </a:extLst>
              </p:cNvPr>
              <p:cNvSpPr>
                <a:spLocks noGrp="1"/>
              </p:cNvSpPr>
              <p:nvPr>
                <p:ph sz="half" idx="1"/>
              </p:nvPr>
            </p:nvSpPr>
            <p:spPr>
              <a:xfrm>
                <a:off x="2570486" y="1773642"/>
                <a:ext cx="2829514" cy="4320000"/>
              </a:xfrm>
            </p:spPr>
            <p:txBody>
              <a:bodyPr/>
              <a:lstStyle/>
              <a:p>
                <a:r>
                  <a:rPr lang="en-AU" dirty="0">
                    <a:solidFill>
                      <a:schemeClr val="tx1"/>
                    </a:solidFill>
                  </a:rPr>
                  <a:t>Simplify </a:t>
                </a:r>
                <a14:m>
                  <m:oMath xmlns:m="http://schemas.openxmlformats.org/officeDocument/2006/math">
                    <m:f>
                      <m:fPr>
                        <m:ctrlPr>
                          <a:rPr lang="en-AU" sz="2800" i="1" smtClean="0">
                            <a:solidFill>
                              <a:schemeClr val="tx1"/>
                            </a:solidFill>
                            <a:latin typeface="Cambria Math" panose="02040503050406030204" pitchFamily="18" charset="0"/>
                          </a:rPr>
                        </m:ctrlPr>
                      </m:fPr>
                      <m:num>
                        <m:r>
                          <a:rPr lang="en-AU" sz="2800" b="0" i="1" smtClean="0">
                            <a:solidFill>
                              <a:schemeClr val="tx1"/>
                            </a:solidFill>
                            <a:latin typeface="Cambria Math" panose="02040503050406030204" pitchFamily="18" charset="0"/>
                          </a:rPr>
                          <m:t>4</m:t>
                        </m:r>
                      </m:num>
                      <m:den>
                        <m:r>
                          <a:rPr lang="en-AU" sz="2800" b="0" i="1" smtClean="0">
                            <a:solidFill>
                              <a:schemeClr val="tx1"/>
                            </a:solidFill>
                            <a:latin typeface="Cambria Math" panose="02040503050406030204" pitchFamily="18" charset="0"/>
                          </a:rPr>
                          <m:t>20</m:t>
                        </m:r>
                      </m:den>
                    </m:f>
                  </m:oMath>
                </a14:m>
                <a:endParaRPr lang="en-AU" dirty="0">
                  <a:solidFill>
                    <a:schemeClr val="tx1"/>
                  </a:solidFill>
                </a:endParaRPr>
              </a:p>
              <a:p>
                <a14:m>
                  <m:oMath xmlns:m="http://schemas.openxmlformats.org/officeDocument/2006/math">
                    <m:f>
                      <m:fPr>
                        <m:ctrlPr>
                          <a:rPr lang="en-AU" sz="2800" i="1" smtClean="0">
                            <a:solidFill>
                              <a:schemeClr val="tx1"/>
                            </a:solidFill>
                            <a:latin typeface="Cambria Math" panose="02040503050406030204" pitchFamily="18" charset="0"/>
                          </a:rPr>
                        </m:ctrlPr>
                      </m:fPr>
                      <m:num>
                        <m:r>
                          <a:rPr lang="en-AU" sz="2800" b="0" i="1" smtClean="0">
                            <a:solidFill>
                              <a:schemeClr val="tx1"/>
                            </a:solidFill>
                            <a:latin typeface="Cambria Math" panose="02040503050406030204" pitchFamily="18" charset="0"/>
                          </a:rPr>
                          <m:t>4</m:t>
                        </m:r>
                      </m:num>
                      <m:den>
                        <m:r>
                          <a:rPr lang="en-AU" sz="2800" b="0" i="1" smtClean="0">
                            <a:solidFill>
                              <a:schemeClr val="tx1"/>
                            </a:solidFill>
                            <a:latin typeface="Cambria Math" panose="02040503050406030204" pitchFamily="18" charset="0"/>
                          </a:rPr>
                          <m:t>20</m:t>
                        </m:r>
                      </m:den>
                    </m:f>
                  </m:oMath>
                </a14:m>
                <a:r>
                  <a:rPr lang="en-AU" sz="2800" dirty="0">
                    <a:solidFill>
                      <a:schemeClr val="tx1"/>
                    </a:solidFill>
                  </a:rPr>
                  <a:t> </a:t>
                </a:r>
                <a14:m>
                  <m:oMath xmlns:m="http://schemas.openxmlformats.org/officeDocument/2006/math">
                    <m:r>
                      <a:rPr lang="en-AU" sz="2800" i="1" dirty="0" smtClean="0">
                        <a:solidFill>
                          <a:schemeClr val="tx1"/>
                        </a:solidFill>
                        <a:latin typeface="Cambria Math" panose="02040503050406030204" pitchFamily="18" charset="0"/>
                        <a:ea typeface="Cambria Math" panose="02040503050406030204" pitchFamily="18" charset="0"/>
                      </a:rPr>
                      <m:t>=</m:t>
                    </m:r>
                  </m:oMath>
                </a14:m>
                <a:r>
                  <a:rPr lang="en-AU" sz="2800" dirty="0">
                    <a:solidFill>
                      <a:schemeClr val="tx1"/>
                    </a:solidFill>
                  </a:rPr>
                  <a:t> </a:t>
                </a:r>
                <a14:m>
                  <m:oMath xmlns:m="http://schemas.openxmlformats.org/officeDocument/2006/math">
                    <m:f>
                      <m:fPr>
                        <m:ctrlPr>
                          <a:rPr lang="en-AU" sz="2800" i="1" dirty="0" smtClean="0">
                            <a:solidFill>
                              <a:schemeClr val="tx1"/>
                            </a:solidFill>
                            <a:latin typeface="Cambria Math" panose="02040503050406030204" pitchFamily="18" charset="0"/>
                          </a:rPr>
                        </m:ctrlPr>
                      </m:fPr>
                      <m:num>
                        <m:r>
                          <a:rPr lang="en-AU" sz="2800" i="1" dirty="0" smtClean="0">
                            <a:solidFill>
                              <a:schemeClr val="tx1"/>
                            </a:solidFill>
                            <a:latin typeface="Cambria Math" panose="02040503050406030204" pitchFamily="18" charset="0"/>
                          </a:rPr>
                          <m:t>4÷2</m:t>
                        </m:r>
                      </m:num>
                      <m:den>
                        <m:r>
                          <a:rPr lang="en-AU" sz="2800" i="1" dirty="0" smtClean="0">
                            <a:solidFill>
                              <a:schemeClr val="tx1"/>
                            </a:solidFill>
                            <a:latin typeface="Cambria Math" panose="02040503050406030204" pitchFamily="18" charset="0"/>
                          </a:rPr>
                          <m:t>20÷2</m:t>
                        </m:r>
                      </m:den>
                    </m:f>
                  </m:oMath>
                </a14:m>
                <a:endParaRPr lang="en-AU" sz="2800" dirty="0">
                  <a:solidFill>
                    <a:schemeClr val="tx1"/>
                  </a:solidFill>
                </a:endParaRPr>
              </a:p>
              <a:p>
                <a14:m>
                  <m:oMath xmlns:m="http://schemas.openxmlformats.org/officeDocument/2006/math">
                    <m:r>
                      <a:rPr lang="en-AU" sz="2800" i="1" dirty="0" smtClean="0">
                        <a:solidFill>
                          <a:schemeClr val="tx1"/>
                        </a:solidFill>
                        <a:latin typeface="Cambria Math" panose="02040503050406030204" pitchFamily="18" charset="0"/>
                        <a:ea typeface="Cambria Math" panose="02040503050406030204" pitchFamily="18" charset="0"/>
                      </a:rPr>
                      <m:t>=</m:t>
                    </m:r>
                  </m:oMath>
                </a14:m>
                <a:r>
                  <a:rPr lang="en-AU" sz="2800" dirty="0">
                    <a:solidFill>
                      <a:schemeClr val="tx1"/>
                    </a:solidFill>
                  </a:rPr>
                  <a:t> </a:t>
                </a:r>
                <a14:m>
                  <m:oMath xmlns:m="http://schemas.openxmlformats.org/officeDocument/2006/math">
                    <m:f>
                      <m:fPr>
                        <m:ctrlPr>
                          <a:rPr lang="en-AU" sz="2800" i="1" dirty="0" smtClean="0">
                            <a:solidFill>
                              <a:schemeClr val="tx1"/>
                            </a:solidFill>
                            <a:latin typeface="Cambria Math" panose="02040503050406030204" pitchFamily="18" charset="0"/>
                          </a:rPr>
                        </m:ctrlPr>
                      </m:fPr>
                      <m:num>
                        <m:r>
                          <a:rPr lang="en-AU" sz="2800" b="0" i="1" dirty="0" smtClean="0">
                            <a:solidFill>
                              <a:schemeClr val="tx1"/>
                            </a:solidFill>
                            <a:latin typeface="Cambria Math" panose="02040503050406030204" pitchFamily="18" charset="0"/>
                          </a:rPr>
                          <m:t>2</m:t>
                        </m:r>
                        <m:r>
                          <a:rPr lang="en-AU" sz="2800" i="1" dirty="0" smtClean="0">
                            <a:solidFill>
                              <a:schemeClr val="tx1"/>
                            </a:solidFill>
                            <a:latin typeface="Cambria Math" panose="02040503050406030204" pitchFamily="18" charset="0"/>
                          </a:rPr>
                          <m:t>÷2</m:t>
                        </m:r>
                      </m:num>
                      <m:den>
                        <m:r>
                          <a:rPr lang="en-AU" sz="2800" b="0" i="1" dirty="0" smtClean="0">
                            <a:solidFill>
                              <a:schemeClr val="tx1"/>
                            </a:solidFill>
                            <a:latin typeface="Cambria Math" panose="02040503050406030204" pitchFamily="18" charset="0"/>
                          </a:rPr>
                          <m:t>1</m:t>
                        </m:r>
                        <m:r>
                          <a:rPr lang="en-AU" sz="2800" i="1" dirty="0" smtClean="0">
                            <a:solidFill>
                              <a:schemeClr val="tx1"/>
                            </a:solidFill>
                            <a:latin typeface="Cambria Math" panose="02040503050406030204" pitchFamily="18" charset="0"/>
                          </a:rPr>
                          <m:t>0÷2</m:t>
                        </m:r>
                      </m:den>
                    </m:f>
                  </m:oMath>
                </a14:m>
                <a:endParaRPr lang="en-AU" dirty="0">
                  <a:solidFill>
                    <a:schemeClr val="tx1"/>
                  </a:solidFill>
                </a:endParaRPr>
              </a:p>
              <a:p>
                <a:pPr/>
                <a14:m>
                  <m:oMathPara xmlns:m="http://schemas.openxmlformats.org/officeDocument/2006/math">
                    <m:oMathParaPr>
                      <m:jc m:val="left"/>
                    </m:oMathParaPr>
                    <m:oMath xmlns:m="http://schemas.openxmlformats.org/officeDocument/2006/math">
                      <m:r>
                        <a:rPr lang="en-AU" i="1" dirty="0">
                          <a:solidFill>
                            <a:schemeClr val="tx1"/>
                          </a:solidFill>
                          <a:latin typeface="Cambria Math" panose="02040503050406030204" pitchFamily="18" charset="0"/>
                          <a:ea typeface="Cambria Math" panose="02040503050406030204" pitchFamily="18" charset="0"/>
                        </a:rPr>
                        <m:t>= </m:t>
                      </m:r>
                      <m:f>
                        <m:fPr>
                          <m:ctrlPr>
                            <a:rPr lang="en-AU" sz="2000" i="1" smtClean="0">
                              <a:solidFill>
                                <a:schemeClr val="tx1"/>
                              </a:solidFill>
                              <a:latin typeface="Cambria Math" panose="02040503050406030204" pitchFamily="18" charset="0"/>
                            </a:rPr>
                          </m:ctrlPr>
                        </m:fPr>
                        <m:num>
                          <m:r>
                            <a:rPr lang="en-AU" sz="2000" b="0" i="1" smtClean="0">
                              <a:solidFill>
                                <a:schemeClr val="tx1"/>
                              </a:solidFill>
                              <a:latin typeface="Cambria Math" panose="02040503050406030204" pitchFamily="18" charset="0"/>
                            </a:rPr>
                            <m:t>1</m:t>
                          </m:r>
                        </m:num>
                        <m:den>
                          <m:r>
                            <a:rPr lang="en-AU" sz="2000" b="0" i="1" smtClean="0">
                              <a:solidFill>
                                <a:schemeClr val="tx1"/>
                              </a:solidFill>
                              <a:latin typeface="Cambria Math" panose="02040503050406030204" pitchFamily="18" charset="0"/>
                            </a:rPr>
                            <m:t>5</m:t>
                          </m:r>
                        </m:den>
                      </m:f>
                    </m:oMath>
                  </m:oMathPara>
                </a14:m>
                <a:endParaRPr lang="en-AU" dirty="0">
                  <a:solidFill>
                    <a:schemeClr val="tx1"/>
                  </a:solidFill>
                </a:endParaRPr>
              </a:p>
            </p:txBody>
          </p:sp>
        </mc:Choice>
        <mc:Fallback xmlns="">
          <p:sp>
            <p:nvSpPr>
              <p:cNvPr id="14" name="Content Placeholder 13">
                <a:extLst>
                  <a:ext uri="{FF2B5EF4-FFF2-40B4-BE49-F238E27FC236}">
                    <a16:creationId xmlns:a16="http://schemas.microsoft.com/office/drawing/2014/main" id="{C644153F-DCDF-C859-4FAF-00FCD8A0B657}"/>
                  </a:ext>
                </a:extLst>
              </p:cNvPr>
              <p:cNvSpPr>
                <a:spLocks noGrp="1" noRot="1" noChangeAspect="1" noMove="1" noResize="1" noEditPoints="1" noAdjustHandles="1" noChangeArrowheads="1" noChangeShapeType="1" noTextEdit="1"/>
              </p:cNvSpPr>
              <p:nvPr>
                <p:ph sz="half" idx="1"/>
              </p:nvPr>
            </p:nvSpPr>
            <p:spPr>
              <a:xfrm>
                <a:off x="2570486" y="1773642"/>
                <a:ext cx="2829514" cy="4320000"/>
              </a:xfrm>
              <a:blipFill>
                <a:blip r:embed="rId2"/>
                <a:stretch>
                  <a:fillRect l="-5603"/>
                </a:stretch>
              </a:blipFill>
            </p:spPr>
            <p:txBody>
              <a:bodyPr/>
              <a:lstStyle/>
              <a:p>
                <a:r>
                  <a:rPr lang="en-AU">
                    <a:noFill/>
                  </a:rPr>
                  <a:t> </a:t>
                </a:r>
              </a:p>
            </p:txBody>
          </p:sp>
        </mc:Fallback>
      </mc:AlternateContent>
      <p:pic>
        <p:nvPicPr>
          <p:cNvPr id="17" name="Picture 16" descr="An image of a number line showing the interval from 0 to 1 divided into 20 parts, and the gap from 0 to 4 of these parts labelled as 4 twentieths. Directly beneath this number line is another, with 0 and 1 directly beneath one another. The second number line is divided into only 5 parts, with a dotted line showing that 1 of these 5 parts is equal in distance to the 4 twentieths. ">
            <a:extLst>
              <a:ext uri="{FF2B5EF4-FFF2-40B4-BE49-F238E27FC236}">
                <a16:creationId xmlns:a16="http://schemas.microsoft.com/office/drawing/2014/main" id="{7A5C4743-2F8E-8621-85E2-E9D9542EFA84}"/>
              </a:ext>
            </a:extLst>
          </p:cNvPr>
          <p:cNvPicPr>
            <a:picLocks noChangeAspect="1"/>
          </p:cNvPicPr>
          <p:nvPr/>
        </p:nvPicPr>
        <p:blipFill>
          <a:blip r:embed="rId3"/>
          <a:stretch>
            <a:fillRect/>
          </a:stretch>
        </p:blipFill>
        <p:spPr>
          <a:xfrm>
            <a:off x="6096000" y="1773642"/>
            <a:ext cx="4476858" cy="4452572"/>
          </a:xfrm>
          <a:prstGeom prst="rect">
            <a:avLst/>
          </a:prstGeom>
        </p:spPr>
      </p:pic>
      <p:sp>
        <p:nvSpPr>
          <p:cNvPr id="18" name="Slide Number Placeholder 3">
            <a:extLst>
              <a:ext uri="{FF2B5EF4-FFF2-40B4-BE49-F238E27FC236}">
                <a16:creationId xmlns:a16="http://schemas.microsoft.com/office/drawing/2014/main" id="{FBE33D3F-7791-4310-24F6-651A9F27F8D8}"/>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a:fld id="{53F625F3-B677-4D46-AEB5-DC449A9DF797}" type="slidenum">
              <a:rPr lang="en-AU" sz="1200" smtClean="0"/>
              <a:pPr algn="r"/>
              <a:t>6</a:t>
            </a:fld>
            <a:endParaRPr lang="en-AU" sz="1200" dirty="0"/>
          </a:p>
        </p:txBody>
      </p:sp>
    </p:spTree>
    <p:extLst>
      <p:ext uri="{BB962C8B-B14F-4D97-AF65-F5344CB8AC3E}">
        <p14:creationId xmlns:p14="http://schemas.microsoft.com/office/powerpoint/2010/main" val="29486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891A830-D95C-3BA8-BDDE-5BCFFB122936}"/>
              </a:ext>
            </a:extLst>
          </p:cNvPr>
          <p:cNvSpPr>
            <a:spLocks noGrp="1"/>
          </p:cNvSpPr>
          <p:nvPr>
            <p:ph type="title"/>
          </p:nvPr>
        </p:nvSpPr>
        <p:spPr/>
        <p:txBody>
          <a:bodyPr/>
          <a:lstStyle/>
          <a:p>
            <a:r>
              <a:rPr lang="en-AU" dirty="0"/>
              <a:t>Example 2</a:t>
            </a:r>
          </a:p>
        </p:txBody>
      </p:sp>
      <p:sp>
        <p:nvSpPr>
          <p:cNvPr id="17" name="Text Placeholder 16">
            <a:extLst>
              <a:ext uri="{FF2B5EF4-FFF2-40B4-BE49-F238E27FC236}">
                <a16:creationId xmlns:a16="http://schemas.microsoft.com/office/drawing/2014/main" id="{914DF4AC-AB37-CEDE-7919-E831BC6C7D87}"/>
              </a:ext>
            </a:extLst>
          </p:cNvPr>
          <p:cNvSpPr>
            <a:spLocks noGrp="1"/>
          </p:cNvSpPr>
          <p:nvPr>
            <p:ph type="body" sz="quarter" idx="18"/>
          </p:nvPr>
        </p:nvSpPr>
        <p:spPr/>
        <p:txBody>
          <a:bodyPr/>
          <a:lstStyle/>
          <a:p>
            <a:r>
              <a:rPr lang="en-AU" dirty="0"/>
              <a:t>Simplifying fractions by using the highest common factor</a:t>
            </a:r>
          </a:p>
        </p:txBody>
      </p:sp>
      <mc:AlternateContent xmlns:mc="http://schemas.openxmlformats.org/markup-compatibility/2006" xmlns:a14="http://schemas.microsoft.com/office/drawing/2010/main">
        <mc:Choice Requires="a14">
          <p:sp>
            <p:nvSpPr>
              <p:cNvPr id="14" name="Content Placeholder 13">
                <a:extLst>
                  <a:ext uri="{FF2B5EF4-FFF2-40B4-BE49-F238E27FC236}">
                    <a16:creationId xmlns:a16="http://schemas.microsoft.com/office/drawing/2014/main" id="{C69F4320-0C66-A0CA-8E0B-6414B343BEA1}"/>
                  </a:ext>
                </a:extLst>
              </p:cNvPr>
              <p:cNvSpPr>
                <a:spLocks noGrp="1"/>
              </p:cNvSpPr>
              <p:nvPr>
                <p:ph sz="half" idx="1"/>
              </p:nvPr>
            </p:nvSpPr>
            <p:spPr>
              <a:xfrm>
                <a:off x="1431584" y="1709212"/>
                <a:ext cx="4440011" cy="4320000"/>
              </a:xfrm>
            </p:spPr>
            <p:txBody>
              <a:bodyPr/>
              <a:lstStyle/>
              <a:p>
                <a:r>
                  <a:rPr lang="en-AU" dirty="0"/>
                  <a:t>Simplify </a:t>
                </a:r>
                <a14:m>
                  <m:oMath xmlns:m="http://schemas.openxmlformats.org/officeDocument/2006/math">
                    <m:f>
                      <m:fPr>
                        <m:ctrlPr>
                          <a:rPr lang="en-AU" sz="2800" i="1" smtClean="0">
                            <a:latin typeface="Cambria Math" panose="02040503050406030204" pitchFamily="18" charset="0"/>
                          </a:rPr>
                        </m:ctrlPr>
                      </m:fPr>
                      <m:num>
                        <m:r>
                          <a:rPr lang="en-AU" sz="2800" b="0" i="1" smtClean="0">
                            <a:latin typeface="Cambria Math" panose="02040503050406030204" pitchFamily="18" charset="0"/>
                          </a:rPr>
                          <m:t>12</m:t>
                        </m:r>
                      </m:num>
                      <m:den>
                        <m:r>
                          <a:rPr lang="en-AU" sz="2800" b="0" i="1" smtClean="0">
                            <a:latin typeface="Cambria Math" panose="02040503050406030204" pitchFamily="18" charset="0"/>
                          </a:rPr>
                          <m:t>30</m:t>
                        </m:r>
                      </m:den>
                    </m:f>
                  </m:oMath>
                </a14:m>
                <a:endParaRPr lang="en-AU" dirty="0"/>
              </a:p>
              <a:p>
                <a:r>
                  <a:rPr lang="en-AU" dirty="0"/>
                  <a:t>Factors of 12 – 1, 2, 3, 4, 6, 12</a:t>
                </a:r>
              </a:p>
              <a:p>
                <a:r>
                  <a:rPr lang="en-AU" dirty="0"/>
                  <a:t>Factors of 30 – 1, 2, 3, 5, 6, 10, 15, 30</a:t>
                </a:r>
              </a:p>
              <a:p>
                <a14:m>
                  <m:oMath xmlns:m="http://schemas.openxmlformats.org/officeDocument/2006/math">
                    <m:f>
                      <m:fPr>
                        <m:ctrlPr>
                          <a:rPr lang="en-AU" sz="2800" i="1" smtClean="0">
                            <a:latin typeface="Cambria Math" panose="02040503050406030204" pitchFamily="18" charset="0"/>
                          </a:rPr>
                        </m:ctrlPr>
                      </m:fPr>
                      <m:num>
                        <m:r>
                          <a:rPr lang="en-AU" sz="2800" b="0" i="1" smtClean="0">
                            <a:latin typeface="Cambria Math" panose="02040503050406030204" pitchFamily="18" charset="0"/>
                          </a:rPr>
                          <m:t>12</m:t>
                        </m:r>
                      </m:num>
                      <m:den>
                        <m:r>
                          <a:rPr lang="en-AU" sz="2800" b="0" i="1" smtClean="0">
                            <a:latin typeface="Cambria Math" panose="02040503050406030204" pitchFamily="18" charset="0"/>
                          </a:rPr>
                          <m:t>30</m:t>
                        </m:r>
                      </m:den>
                    </m:f>
                  </m:oMath>
                </a14:m>
                <a:r>
                  <a:rPr lang="en-AU" sz="2800" dirty="0"/>
                  <a:t> </a:t>
                </a:r>
                <a14:m>
                  <m:oMath xmlns:m="http://schemas.openxmlformats.org/officeDocument/2006/math">
                    <m:r>
                      <a:rPr lang="en-AU" sz="2800" i="1" smtClean="0">
                        <a:latin typeface="Cambria Math" panose="02040503050406030204" pitchFamily="18" charset="0"/>
                        <a:ea typeface="Cambria Math" panose="02040503050406030204" pitchFamily="18" charset="0"/>
                      </a:rPr>
                      <m:t>=</m:t>
                    </m:r>
                    <m:r>
                      <a:rPr lang="en-AU" sz="2800" b="0" i="1" smtClean="0">
                        <a:latin typeface="Cambria Math" panose="02040503050406030204" pitchFamily="18" charset="0"/>
                        <a:ea typeface="Cambria Math" panose="02040503050406030204" pitchFamily="18" charset="0"/>
                      </a:rPr>
                      <m:t> </m:t>
                    </m:r>
                    <m:f>
                      <m:fPr>
                        <m:ctrlPr>
                          <a:rPr lang="en-AU" sz="2800" i="1" dirty="0" smtClean="0">
                            <a:solidFill>
                              <a:srgbClr val="836967"/>
                            </a:solidFill>
                            <a:latin typeface="Cambria Math" panose="02040503050406030204" pitchFamily="18" charset="0"/>
                          </a:rPr>
                        </m:ctrlPr>
                      </m:fPr>
                      <m:num>
                        <m:r>
                          <a:rPr lang="en-AU" sz="2800" dirty="0">
                            <a:latin typeface="Cambria Math" panose="02040503050406030204" pitchFamily="18" charset="0"/>
                          </a:rPr>
                          <m:t>12</m:t>
                        </m:r>
                        <m:r>
                          <a:rPr lang="en-AU" sz="2800" i="0" dirty="0">
                            <a:latin typeface="Cambria Math" panose="02040503050406030204" pitchFamily="18" charset="0"/>
                          </a:rPr>
                          <m:t>÷6</m:t>
                        </m:r>
                      </m:num>
                      <m:den>
                        <m:r>
                          <a:rPr lang="en-AU" sz="2800" i="0" dirty="0">
                            <a:latin typeface="Cambria Math" panose="02040503050406030204" pitchFamily="18" charset="0"/>
                          </a:rPr>
                          <m:t>30÷6</m:t>
                        </m:r>
                      </m:den>
                    </m:f>
                  </m:oMath>
                </a14:m>
                <a:endParaRPr lang="en-AU" dirty="0"/>
              </a:p>
              <a:p>
                <a:pPr/>
                <a14:m>
                  <m:oMathPara xmlns:m="http://schemas.openxmlformats.org/officeDocument/2006/math">
                    <m:oMathParaPr>
                      <m:jc m:val="left"/>
                    </m:oMathParaPr>
                    <m:oMath xmlns:m="http://schemas.openxmlformats.org/officeDocument/2006/math">
                      <m:r>
                        <a:rPr lang="en-AU" i="1" smtClean="0">
                          <a:latin typeface="Cambria Math" panose="02040503050406030204" pitchFamily="18" charset="0"/>
                          <a:ea typeface="Cambria Math" panose="02040503050406030204" pitchFamily="18" charset="0"/>
                        </a:rPr>
                        <m:t>=</m:t>
                      </m:r>
                      <m:f>
                        <m:fPr>
                          <m:ctrlPr>
                            <a:rPr lang="en-AU" i="1" smtClean="0">
                              <a:latin typeface="Cambria Math" panose="02040503050406030204" pitchFamily="18" charset="0"/>
                              <a:ea typeface="Cambria Math" panose="02040503050406030204" pitchFamily="18" charset="0"/>
                            </a:rPr>
                          </m:ctrlPr>
                        </m:fPr>
                        <m:num>
                          <m:r>
                            <a:rPr lang="en-AU" b="0" i="1" smtClean="0">
                              <a:latin typeface="Cambria Math" panose="02040503050406030204" pitchFamily="18" charset="0"/>
                              <a:ea typeface="Cambria Math" panose="02040503050406030204" pitchFamily="18" charset="0"/>
                            </a:rPr>
                            <m:t>2</m:t>
                          </m:r>
                        </m:num>
                        <m:den>
                          <m:r>
                            <a:rPr lang="en-AU" b="0" i="1" smtClean="0">
                              <a:latin typeface="Cambria Math" panose="02040503050406030204" pitchFamily="18" charset="0"/>
                              <a:ea typeface="Cambria Math" panose="02040503050406030204" pitchFamily="18" charset="0"/>
                            </a:rPr>
                            <m:t>5</m:t>
                          </m:r>
                        </m:den>
                      </m:f>
                    </m:oMath>
                  </m:oMathPara>
                </a14:m>
                <a:endParaRPr lang="en-AU" dirty="0"/>
              </a:p>
            </p:txBody>
          </p:sp>
        </mc:Choice>
        <mc:Fallback xmlns="">
          <p:sp>
            <p:nvSpPr>
              <p:cNvPr id="14" name="Content Placeholder 13">
                <a:extLst>
                  <a:ext uri="{FF2B5EF4-FFF2-40B4-BE49-F238E27FC236}">
                    <a16:creationId xmlns:a16="http://schemas.microsoft.com/office/drawing/2014/main" id="{C69F4320-0C66-A0CA-8E0B-6414B343BEA1}"/>
                  </a:ext>
                </a:extLst>
              </p:cNvPr>
              <p:cNvSpPr>
                <a:spLocks noGrp="1" noRot="1" noChangeAspect="1" noMove="1" noResize="1" noEditPoints="1" noAdjustHandles="1" noChangeArrowheads="1" noChangeShapeType="1" noTextEdit="1"/>
              </p:cNvSpPr>
              <p:nvPr>
                <p:ph sz="half" idx="1"/>
              </p:nvPr>
            </p:nvSpPr>
            <p:spPr>
              <a:xfrm>
                <a:off x="1431584" y="1709212"/>
                <a:ext cx="4440011" cy="4320000"/>
              </a:xfrm>
              <a:blipFill>
                <a:blip r:embed="rId2"/>
                <a:stretch>
                  <a:fillRect l="-3571"/>
                </a:stretch>
              </a:blipFill>
            </p:spPr>
            <p:txBody>
              <a:bodyPr/>
              <a:lstStyle/>
              <a:p>
                <a:r>
                  <a:rPr lang="en-AU">
                    <a:noFill/>
                  </a:rPr>
                  <a:t> </a:t>
                </a:r>
              </a:p>
            </p:txBody>
          </p:sp>
        </mc:Fallback>
      </mc:AlternateContent>
      <p:sp>
        <p:nvSpPr>
          <p:cNvPr id="22" name="Oval 21" descr="Red circle highlighting 6 as a factor of 12.">
            <a:extLst>
              <a:ext uri="{FF2B5EF4-FFF2-40B4-BE49-F238E27FC236}">
                <a16:creationId xmlns:a16="http://schemas.microsoft.com/office/drawing/2014/main" id="{924385F9-9354-74F7-460A-112CFEB76574}"/>
              </a:ext>
            </a:extLst>
          </p:cNvPr>
          <p:cNvSpPr/>
          <p:nvPr/>
        </p:nvSpPr>
        <p:spPr>
          <a:xfrm>
            <a:off x="4183032" y="2471062"/>
            <a:ext cx="312769" cy="312769"/>
          </a:xfrm>
          <a:prstGeom prst="ellips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Oval 24" descr="Red circle highlighting 6 as a factor of 30.">
            <a:extLst>
              <a:ext uri="{FF2B5EF4-FFF2-40B4-BE49-F238E27FC236}">
                <a16:creationId xmlns:a16="http://schemas.microsoft.com/office/drawing/2014/main" id="{C7778EC4-5553-41CB-644A-F9D3633CABCB}"/>
              </a:ext>
            </a:extLst>
          </p:cNvPr>
          <p:cNvSpPr/>
          <p:nvPr/>
        </p:nvSpPr>
        <p:spPr>
          <a:xfrm>
            <a:off x="4228848" y="2943097"/>
            <a:ext cx="312769" cy="312769"/>
          </a:xfrm>
          <a:prstGeom prst="ellips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6" name="Picture 25" descr="An image of a number line showing the interval from 0 to 1 divided into 30 parts, and the gap from 0 to 12 of these parts labelled as 12 thirtieths. Directly beneath this number line is another, with 0 and 1 directly beneath one another. The second number line is divided into only 5 parts, with a dotted line showing that 2 of these 5 parts is equal in distance to the 12 thirtieths. ">
            <a:extLst>
              <a:ext uri="{FF2B5EF4-FFF2-40B4-BE49-F238E27FC236}">
                <a16:creationId xmlns:a16="http://schemas.microsoft.com/office/drawing/2014/main" id="{2CF166D3-5F9C-98E7-BFA5-A790718D3E5B}"/>
              </a:ext>
            </a:extLst>
          </p:cNvPr>
          <p:cNvPicPr>
            <a:picLocks noChangeAspect="1"/>
          </p:cNvPicPr>
          <p:nvPr/>
        </p:nvPicPr>
        <p:blipFill>
          <a:blip r:embed="rId3"/>
          <a:stretch>
            <a:fillRect/>
          </a:stretch>
        </p:blipFill>
        <p:spPr>
          <a:xfrm>
            <a:off x="6096000" y="1709212"/>
            <a:ext cx="4440011" cy="4423747"/>
          </a:xfrm>
          <a:prstGeom prst="rect">
            <a:avLst/>
          </a:prstGeom>
        </p:spPr>
      </p:pic>
      <p:sp>
        <p:nvSpPr>
          <p:cNvPr id="27" name="Slide Number Placeholder 3">
            <a:extLst>
              <a:ext uri="{FF2B5EF4-FFF2-40B4-BE49-F238E27FC236}">
                <a16:creationId xmlns:a16="http://schemas.microsoft.com/office/drawing/2014/main" id="{5CACD8E5-8D63-2293-DA5C-3901599D21FF}"/>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a:fld id="{53F625F3-B677-4D46-AEB5-DC449A9DF797}" type="slidenum">
              <a:rPr lang="en-AU" sz="1200" smtClean="0"/>
              <a:pPr algn="r"/>
              <a:t>7</a:t>
            </a:fld>
            <a:endParaRPr lang="en-AU" sz="1200" dirty="0"/>
          </a:p>
        </p:txBody>
      </p:sp>
    </p:spTree>
    <p:extLst>
      <p:ext uri="{BB962C8B-B14F-4D97-AF65-F5344CB8AC3E}">
        <p14:creationId xmlns:p14="http://schemas.microsoft.com/office/powerpoint/2010/main" val="2149027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26362F4-CC66-25A2-5752-89F49345B850}"/>
              </a:ext>
            </a:extLst>
          </p:cNvPr>
          <p:cNvSpPr>
            <a:spLocks noGrp="1"/>
          </p:cNvSpPr>
          <p:nvPr>
            <p:ph type="title"/>
          </p:nvPr>
        </p:nvSpPr>
        <p:spPr/>
        <p:txBody>
          <a:bodyPr/>
          <a:lstStyle/>
          <a:p>
            <a:r>
              <a:rPr lang="en-AU" dirty="0"/>
              <a:t>Prompts 2</a:t>
            </a:r>
          </a:p>
        </p:txBody>
      </p:sp>
      <p:sp>
        <p:nvSpPr>
          <p:cNvPr id="14" name="Text Placeholder 13">
            <a:extLst>
              <a:ext uri="{FF2B5EF4-FFF2-40B4-BE49-F238E27FC236}">
                <a16:creationId xmlns:a16="http://schemas.microsoft.com/office/drawing/2014/main" id="{C72CEB12-F8B2-D7CD-7C6A-634BC946107B}"/>
              </a:ext>
            </a:extLst>
          </p:cNvPr>
          <p:cNvSpPr>
            <a:spLocks noGrp="1"/>
          </p:cNvSpPr>
          <p:nvPr>
            <p:ph type="body" sz="quarter" idx="18"/>
          </p:nvPr>
        </p:nvSpPr>
        <p:spPr/>
        <p:txBody>
          <a:bodyPr/>
          <a:lstStyle/>
          <a:p>
            <a:r>
              <a:rPr lang="en-AU" dirty="0"/>
              <a:t>Simplifying fractions by using the highest common factor</a:t>
            </a:r>
          </a:p>
        </p:txBody>
      </p:sp>
      <mc:AlternateContent xmlns:mc="http://schemas.openxmlformats.org/markup-compatibility/2006" xmlns:a14="http://schemas.microsoft.com/office/drawing/2010/main">
        <mc:Choice Requires="a14">
          <p:sp>
            <p:nvSpPr>
              <p:cNvPr id="15" name="Content Placeholder 13">
                <a:extLst>
                  <a:ext uri="{FF2B5EF4-FFF2-40B4-BE49-F238E27FC236}">
                    <a16:creationId xmlns:a16="http://schemas.microsoft.com/office/drawing/2014/main" id="{6E4C11EB-F1D6-CCC9-7AC5-52C2B51EF1E4}"/>
                  </a:ext>
                </a:extLst>
              </p:cNvPr>
              <p:cNvSpPr>
                <a:spLocks noGrp="1"/>
              </p:cNvSpPr>
              <p:nvPr>
                <p:ph sz="half" idx="1"/>
              </p:nvPr>
            </p:nvSpPr>
            <p:spPr>
              <a:xfrm>
                <a:off x="963498" y="1763640"/>
                <a:ext cx="4440011" cy="4320000"/>
              </a:xfrm>
            </p:spPr>
            <p:txBody>
              <a:bodyPr/>
              <a:lstStyle/>
              <a:p>
                <a:r>
                  <a:rPr lang="en-AU" dirty="0"/>
                  <a:t>Simplify </a:t>
                </a:r>
                <a14:m>
                  <m:oMath xmlns:m="http://schemas.openxmlformats.org/officeDocument/2006/math">
                    <m:f>
                      <m:fPr>
                        <m:ctrlPr>
                          <a:rPr lang="en-AU" sz="2800" i="1" smtClean="0">
                            <a:latin typeface="Cambria Math" panose="02040503050406030204" pitchFamily="18" charset="0"/>
                          </a:rPr>
                        </m:ctrlPr>
                      </m:fPr>
                      <m:num>
                        <m:r>
                          <a:rPr lang="en-AU" sz="2800" b="0" i="1" smtClean="0">
                            <a:latin typeface="Cambria Math" panose="02040503050406030204" pitchFamily="18" charset="0"/>
                          </a:rPr>
                          <m:t>12</m:t>
                        </m:r>
                      </m:num>
                      <m:den>
                        <m:r>
                          <a:rPr lang="en-AU" sz="2800" b="0" i="1" smtClean="0">
                            <a:latin typeface="Cambria Math" panose="02040503050406030204" pitchFamily="18" charset="0"/>
                          </a:rPr>
                          <m:t>30</m:t>
                        </m:r>
                      </m:den>
                    </m:f>
                  </m:oMath>
                </a14:m>
                <a:endParaRPr lang="en-AU" dirty="0"/>
              </a:p>
              <a:p>
                <a:r>
                  <a:rPr lang="en-AU" dirty="0"/>
                  <a:t>Factors of 12 – 1, 2, 3, 4, 6, 12</a:t>
                </a:r>
              </a:p>
              <a:p>
                <a:r>
                  <a:rPr lang="en-AU" dirty="0"/>
                  <a:t>Factors of 30 – 1, 2, 3, 5, 6, 10, 15, 30</a:t>
                </a:r>
              </a:p>
              <a:p>
                <a14:m>
                  <m:oMath xmlns:m="http://schemas.openxmlformats.org/officeDocument/2006/math">
                    <m:f>
                      <m:fPr>
                        <m:ctrlPr>
                          <a:rPr lang="en-AU" sz="2800" i="1" smtClean="0">
                            <a:latin typeface="Cambria Math" panose="02040503050406030204" pitchFamily="18" charset="0"/>
                          </a:rPr>
                        </m:ctrlPr>
                      </m:fPr>
                      <m:num>
                        <m:r>
                          <a:rPr lang="en-AU" sz="2800" b="0" i="1" smtClean="0">
                            <a:latin typeface="Cambria Math" panose="02040503050406030204" pitchFamily="18" charset="0"/>
                          </a:rPr>
                          <m:t>12</m:t>
                        </m:r>
                      </m:num>
                      <m:den>
                        <m:r>
                          <a:rPr lang="en-AU" sz="2800" b="0" i="1" smtClean="0">
                            <a:latin typeface="Cambria Math" panose="02040503050406030204" pitchFamily="18" charset="0"/>
                          </a:rPr>
                          <m:t>30</m:t>
                        </m:r>
                      </m:den>
                    </m:f>
                  </m:oMath>
                </a14:m>
                <a:r>
                  <a:rPr lang="en-AU" sz="2800" dirty="0"/>
                  <a:t> </a:t>
                </a:r>
                <a14:m>
                  <m:oMath xmlns:m="http://schemas.openxmlformats.org/officeDocument/2006/math">
                    <m:r>
                      <a:rPr lang="en-AU" sz="2800" i="1" smtClean="0">
                        <a:latin typeface="Cambria Math" panose="02040503050406030204" pitchFamily="18" charset="0"/>
                        <a:ea typeface="Cambria Math" panose="02040503050406030204" pitchFamily="18" charset="0"/>
                      </a:rPr>
                      <m:t>=</m:t>
                    </m:r>
                    <m:r>
                      <a:rPr lang="en-AU" sz="2800" b="0" i="1" smtClean="0">
                        <a:latin typeface="Cambria Math" panose="02040503050406030204" pitchFamily="18" charset="0"/>
                        <a:ea typeface="Cambria Math" panose="02040503050406030204" pitchFamily="18" charset="0"/>
                      </a:rPr>
                      <m:t> </m:t>
                    </m:r>
                    <m:f>
                      <m:fPr>
                        <m:ctrlPr>
                          <a:rPr lang="en-AU" sz="2800" i="1" dirty="0" smtClean="0">
                            <a:solidFill>
                              <a:srgbClr val="836967"/>
                            </a:solidFill>
                            <a:latin typeface="Cambria Math" panose="02040503050406030204" pitchFamily="18" charset="0"/>
                          </a:rPr>
                        </m:ctrlPr>
                      </m:fPr>
                      <m:num>
                        <m:r>
                          <a:rPr lang="en-AU" sz="2800" dirty="0">
                            <a:latin typeface="Cambria Math" panose="02040503050406030204" pitchFamily="18" charset="0"/>
                          </a:rPr>
                          <m:t>12</m:t>
                        </m:r>
                        <m:r>
                          <a:rPr lang="en-AU" sz="2800" i="0" dirty="0">
                            <a:latin typeface="Cambria Math" panose="02040503050406030204" pitchFamily="18" charset="0"/>
                          </a:rPr>
                          <m:t>÷6</m:t>
                        </m:r>
                      </m:num>
                      <m:den>
                        <m:r>
                          <a:rPr lang="en-AU" sz="2800" i="0" dirty="0">
                            <a:latin typeface="Cambria Math" panose="02040503050406030204" pitchFamily="18" charset="0"/>
                          </a:rPr>
                          <m:t>30÷6</m:t>
                        </m:r>
                      </m:den>
                    </m:f>
                  </m:oMath>
                </a14:m>
                <a:endParaRPr lang="en-AU" dirty="0"/>
              </a:p>
              <a:p>
                <a:pPr/>
                <a14:m>
                  <m:oMathPara xmlns:m="http://schemas.openxmlformats.org/officeDocument/2006/math">
                    <m:oMathParaPr>
                      <m:jc m:val="left"/>
                    </m:oMathParaPr>
                    <m:oMath xmlns:m="http://schemas.openxmlformats.org/officeDocument/2006/math">
                      <m:r>
                        <a:rPr lang="en-AU" i="1" smtClean="0">
                          <a:latin typeface="Cambria Math" panose="02040503050406030204" pitchFamily="18" charset="0"/>
                          <a:ea typeface="Cambria Math" panose="02040503050406030204" pitchFamily="18" charset="0"/>
                        </a:rPr>
                        <m:t>=</m:t>
                      </m:r>
                      <m:f>
                        <m:fPr>
                          <m:ctrlPr>
                            <a:rPr lang="en-AU" i="1" smtClean="0">
                              <a:latin typeface="Cambria Math" panose="02040503050406030204" pitchFamily="18" charset="0"/>
                              <a:ea typeface="Cambria Math" panose="02040503050406030204" pitchFamily="18" charset="0"/>
                            </a:rPr>
                          </m:ctrlPr>
                        </m:fPr>
                        <m:num>
                          <m:r>
                            <a:rPr lang="en-AU" b="0" i="1" smtClean="0">
                              <a:latin typeface="Cambria Math" panose="02040503050406030204" pitchFamily="18" charset="0"/>
                              <a:ea typeface="Cambria Math" panose="02040503050406030204" pitchFamily="18" charset="0"/>
                            </a:rPr>
                            <m:t>2</m:t>
                          </m:r>
                        </m:num>
                        <m:den>
                          <m:r>
                            <a:rPr lang="en-AU" b="0" i="1" smtClean="0">
                              <a:latin typeface="Cambria Math" panose="02040503050406030204" pitchFamily="18" charset="0"/>
                              <a:ea typeface="Cambria Math" panose="02040503050406030204" pitchFamily="18" charset="0"/>
                            </a:rPr>
                            <m:t>5</m:t>
                          </m:r>
                        </m:den>
                      </m:f>
                    </m:oMath>
                  </m:oMathPara>
                </a14:m>
                <a:endParaRPr lang="en-AU" dirty="0"/>
              </a:p>
            </p:txBody>
          </p:sp>
        </mc:Choice>
        <mc:Fallback xmlns="">
          <p:sp>
            <p:nvSpPr>
              <p:cNvPr id="15" name="Content Placeholder 13">
                <a:extLst>
                  <a:ext uri="{FF2B5EF4-FFF2-40B4-BE49-F238E27FC236}">
                    <a16:creationId xmlns:a16="http://schemas.microsoft.com/office/drawing/2014/main" id="{6E4C11EB-F1D6-CCC9-7AC5-52C2B51EF1E4}"/>
                  </a:ext>
                </a:extLst>
              </p:cNvPr>
              <p:cNvSpPr>
                <a:spLocks noGrp="1" noRot="1" noChangeAspect="1" noMove="1" noResize="1" noEditPoints="1" noAdjustHandles="1" noChangeArrowheads="1" noChangeShapeType="1" noTextEdit="1"/>
              </p:cNvSpPr>
              <p:nvPr>
                <p:ph sz="half" idx="1"/>
              </p:nvPr>
            </p:nvSpPr>
            <p:spPr>
              <a:xfrm>
                <a:off x="963498" y="1763640"/>
                <a:ext cx="4440011" cy="4320000"/>
              </a:xfrm>
              <a:blipFill>
                <a:blip r:embed="rId3"/>
                <a:stretch>
                  <a:fillRect l="-3434"/>
                </a:stretch>
              </a:blipFill>
            </p:spPr>
            <p:txBody>
              <a:bodyPr/>
              <a:lstStyle/>
              <a:p>
                <a:r>
                  <a:rPr lang="en-AU">
                    <a:noFill/>
                  </a:rPr>
                  <a:t> </a:t>
                </a:r>
              </a:p>
            </p:txBody>
          </p:sp>
        </mc:Fallback>
      </mc:AlternateContent>
      <p:sp>
        <p:nvSpPr>
          <p:cNvPr id="23" name="Oval 22" descr="Red circle highlighting 6 as a factor of 12.">
            <a:extLst>
              <a:ext uri="{FF2B5EF4-FFF2-40B4-BE49-F238E27FC236}">
                <a16:creationId xmlns:a16="http://schemas.microsoft.com/office/drawing/2014/main" id="{327D1468-C1DB-ECE8-835A-2B080EBBFB43}"/>
              </a:ext>
            </a:extLst>
          </p:cNvPr>
          <p:cNvSpPr/>
          <p:nvPr/>
        </p:nvSpPr>
        <p:spPr>
          <a:xfrm>
            <a:off x="3725832" y="2525490"/>
            <a:ext cx="312769" cy="312769"/>
          </a:xfrm>
          <a:prstGeom prst="ellips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Oval 23" descr="Red circle highlighting 6 as a factor of 30.">
            <a:extLst>
              <a:ext uri="{FF2B5EF4-FFF2-40B4-BE49-F238E27FC236}">
                <a16:creationId xmlns:a16="http://schemas.microsoft.com/office/drawing/2014/main" id="{E6E6B09A-3976-A3AA-981B-867F45C68E2C}"/>
              </a:ext>
            </a:extLst>
          </p:cNvPr>
          <p:cNvSpPr/>
          <p:nvPr/>
        </p:nvSpPr>
        <p:spPr>
          <a:xfrm>
            <a:off x="3782534" y="2997525"/>
            <a:ext cx="312769" cy="312769"/>
          </a:xfrm>
          <a:prstGeom prst="ellips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Speech Bubble: Oval 19">
            <a:extLst>
              <a:ext uri="{FF2B5EF4-FFF2-40B4-BE49-F238E27FC236}">
                <a16:creationId xmlns:a16="http://schemas.microsoft.com/office/drawing/2014/main" id="{904E3A96-F0BC-FD08-5655-48DC52980E88}"/>
              </a:ext>
            </a:extLst>
          </p:cNvPr>
          <p:cNvSpPr/>
          <p:nvPr/>
        </p:nvSpPr>
        <p:spPr>
          <a:xfrm>
            <a:off x="4558745" y="1472729"/>
            <a:ext cx="2399135" cy="1526761"/>
          </a:xfrm>
          <a:prstGeom prst="wedgeEllipseCallout">
            <a:avLst>
              <a:gd name="adj1" fmla="val -55874"/>
              <a:gd name="adj2" fmla="val 2593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000" dirty="0"/>
              <a:t>Why is 6 circled?</a:t>
            </a:r>
          </a:p>
        </p:txBody>
      </p:sp>
      <p:sp>
        <p:nvSpPr>
          <p:cNvPr id="21" name="Speech Bubble: Oval 20">
            <a:extLst>
              <a:ext uri="{FF2B5EF4-FFF2-40B4-BE49-F238E27FC236}">
                <a16:creationId xmlns:a16="http://schemas.microsoft.com/office/drawing/2014/main" id="{CDB992D7-C1EB-8E18-EC7D-D9B43B45E274}"/>
              </a:ext>
            </a:extLst>
          </p:cNvPr>
          <p:cNvSpPr/>
          <p:nvPr/>
        </p:nvSpPr>
        <p:spPr>
          <a:xfrm>
            <a:off x="3500987" y="3395011"/>
            <a:ext cx="3216350" cy="1632362"/>
          </a:xfrm>
          <a:prstGeom prst="wedgeEllipseCallout">
            <a:avLst>
              <a:gd name="adj1" fmla="val -77434"/>
              <a:gd name="adj2" fmla="val -2298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000" dirty="0"/>
              <a:t>How does dividing by 6 help us simplify the fraction?</a:t>
            </a:r>
          </a:p>
        </p:txBody>
      </p:sp>
      <p:sp>
        <p:nvSpPr>
          <p:cNvPr id="22" name="Speech Bubble: Oval 21">
            <a:extLst>
              <a:ext uri="{FF2B5EF4-FFF2-40B4-BE49-F238E27FC236}">
                <a16:creationId xmlns:a16="http://schemas.microsoft.com/office/drawing/2014/main" id="{0DF6E15C-ECBB-568C-9592-6108E68DB02E}"/>
              </a:ext>
            </a:extLst>
          </p:cNvPr>
          <p:cNvSpPr/>
          <p:nvPr/>
        </p:nvSpPr>
        <p:spPr>
          <a:xfrm>
            <a:off x="1737701" y="5103057"/>
            <a:ext cx="4979636" cy="1647825"/>
          </a:xfrm>
          <a:prstGeom prst="wedgeEllipseCallout">
            <a:avLst>
              <a:gd name="adj1" fmla="val 59516"/>
              <a:gd name="adj2" fmla="val -3126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000" dirty="0"/>
              <a:t>How do the number lines relate to this working?</a:t>
            </a:r>
          </a:p>
        </p:txBody>
      </p:sp>
      <p:pic>
        <p:nvPicPr>
          <p:cNvPr id="26" name="Picture 25" descr="An image of a number line showing the interval from 0 to 1 divided into 30 parts, and the gap from 0 to 12 of these parts labelled as 12 thirtieths. Directly beneath this number line is another, with 0 and 1 directly beneath one another. The second number line is divided into only 5 parts, with a dotted line showing that 2 of these 5 parts is equal in distance to the 12 thirtieths. ">
            <a:extLst>
              <a:ext uri="{FF2B5EF4-FFF2-40B4-BE49-F238E27FC236}">
                <a16:creationId xmlns:a16="http://schemas.microsoft.com/office/drawing/2014/main" id="{F258E386-2142-5DEA-1F0D-4E6F435D3899}"/>
              </a:ext>
            </a:extLst>
          </p:cNvPr>
          <p:cNvPicPr>
            <a:picLocks noChangeAspect="1"/>
          </p:cNvPicPr>
          <p:nvPr/>
        </p:nvPicPr>
        <p:blipFill>
          <a:blip r:embed="rId4"/>
          <a:stretch>
            <a:fillRect/>
          </a:stretch>
        </p:blipFill>
        <p:spPr>
          <a:xfrm>
            <a:off x="7248367" y="1763639"/>
            <a:ext cx="4335883" cy="4320001"/>
          </a:xfrm>
          <a:prstGeom prst="rect">
            <a:avLst/>
          </a:prstGeom>
        </p:spPr>
      </p:pic>
      <p:sp>
        <p:nvSpPr>
          <p:cNvPr id="27" name="Slide Number Placeholder 3">
            <a:extLst>
              <a:ext uri="{FF2B5EF4-FFF2-40B4-BE49-F238E27FC236}">
                <a16:creationId xmlns:a16="http://schemas.microsoft.com/office/drawing/2014/main" id="{0D50BC46-BEFD-2E16-E78F-F27F5B6AD87B}"/>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a:fld id="{53F625F3-B677-4D46-AEB5-DC449A9DF797}" type="slidenum">
              <a:rPr lang="en-AU" sz="1200" smtClean="0"/>
              <a:pPr algn="r"/>
              <a:t>8</a:t>
            </a:fld>
            <a:endParaRPr lang="en-AU" sz="1200" dirty="0"/>
          </a:p>
        </p:txBody>
      </p:sp>
    </p:spTree>
    <p:extLst>
      <p:ext uri="{BB962C8B-B14F-4D97-AF65-F5344CB8AC3E}">
        <p14:creationId xmlns:p14="http://schemas.microsoft.com/office/powerpoint/2010/main" val="2149308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E11B6F-2B87-199F-9149-4B1AEA8F350D}"/>
              </a:ext>
            </a:extLst>
          </p:cNvPr>
          <p:cNvSpPr>
            <a:spLocks noGrp="1"/>
          </p:cNvSpPr>
          <p:nvPr>
            <p:ph type="title"/>
          </p:nvPr>
        </p:nvSpPr>
        <p:spPr/>
        <p:txBody>
          <a:bodyPr/>
          <a:lstStyle/>
          <a:p>
            <a:r>
              <a:rPr lang="en-AU" dirty="0"/>
              <a:t>Your turn 2</a:t>
            </a:r>
          </a:p>
        </p:txBody>
      </p:sp>
      <p:sp>
        <p:nvSpPr>
          <p:cNvPr id="9" name="Text Placeholder 8">
            <a:extLst>
              <a:ext uri="{FF2B5EF4-FFF2-40B4-BE49-F238E27FC236}">
                <a16:creationId xmlns:a16="http://schemas.microsoft.com/office/drawing/2014/main" id="{5DD5EB93-F014-E275-965F-D087428B2387}"/>
              </a:ext>
            </a:extLst>
          </p:cNvPr>
          <p:cNvSpPr>
            <a:spLocks noGrp="1"/>
          </p:cNvSpPr>
          <p:nvPr>
            <p:ph type="body" sz="quarter" idx="18"/>
          </p:nvPr>
        </p:nvSpPr>
        <p:spPr/>
        <p:txBody>
          <a:bodyPr/>
          <a:lstStyle/>
          <a:p>
            <a:r>
              <a:rPr lang="en-AU" dirty="0"/>
              <a:t>Simplifying fractions by using the highest common factor</a:t>
            </a:r>
          </a:p>
        </p:txBody>
      </p:sp>
      <mc:AlternateContent xmlns:mc="http://schemas.openxmlformats.org/markup-compatibility/2006" xmlns:a14="http://schemas.microsoft.com/office/drawing/2010/main">
        <mc:Choice Requires="a14">
          <p:sp>
            <p:nvSpPr>
              <p:cNvPr id="8" name="Content Placeholder 7">
                <a:extLst>
                  <a:ext uri="{FF2B5EF4-FFF2-40B4-BE49-F238E27FC236}">
                    <a16:creationId xmlns:a16="http://schemas.microsoft.com/office/drawing/2014/main" id="{4EC97EF4-29E4-B2BB-BB5E-9F6C93310AE3}"/>
                  </a:ext>
                </a:extLst>
              </p:cNvPr>
              <p:cNvSpPr>
                <a:spLocks noGrp="1"/>
              </p:cNvSpPr>
              <p:nvPr>
                <p:ph idx="1"/>
              </p:nvPr>
            </p:nvSpPr>
            <p:spPr/>
            <p:txBody>
              <a:bodyPr/>
              <a:lstStyle/>
              <a:p>
                <a:r>
                  <a:rPr lang="en-AU" dirty="0"/>
                  <a:t>Simplify </a:t>
                </a:r>
                <a14:m>
                  <m:oMath xmlns:m="http://schemas.openxmlformats.org/officeDocument/2006/math">
                    <m:f>
                      <m:fPr>
                        <m:ctrlPr>
                          <a:rPr lang="en-AU" sz="2800" i="1" smtClean="0">
                            <a:latin typeface="Cambria Math" panose="02040503050406030204" pitchFamily="18" charset="0"/>
                          </a:rPr>
                        </m:ctrlPr>
                      </m:fPr>
                      <m:num>
                        <m:r>
                          <a:rPr lang="en-AU" sz="2800" b="0" i="1" smtClean="0">
                            <a:latin typeface="Cambria Math" panose="02040503050406030204" pitchFamily="18" charset="0"/>
                          </a:rPr>
                          <m:t>40</m:t>
                        </m:r>
                      </m:num>
                      <m:den>
                        <m:r>
                          <a:rPr lang="en-AU" sz="2800" b="0" i="1" smtClean="0">
                            <a:latin typeface="Cambria Math" panose="02040503050406030204" pitchFamily="18" charset="0"/>
                          </a:rPr>
                          <m:t>56</m:t>
                        </m:r>
                      </m:den>
                    </m:f>
                  </m:oMath>
                </a14:m>
                <a:endParaRPr lang="en-AU" dirty="0"/>
              </a:p>
            </p:txBody>
          </p:sp>
        </mc:Choice>
        <mc:Fallback xmlns="">
          <p:sp>
            <p:nvSpPr>
              <p:cNvPr id="8" name="Content Placeholder 7">
                <a:extLst>
                  <a:ext uri="{FF2B5EF4-FFF2-40B4-BE49-F238E27FC236}">
                    <a16:creationId xmlns:a16="http://schemas.microsoft.com/office/drawing/2014/main" id="{4EC97EF4-29E4-B2BB-BB5E-9F6C93310AE3}"/>
                  </a:ext>
                </a:extLst>
              </p:cNvPr>
              <p:cNvSpPr>
                <a:spLocks noGrp="1" noRot="1" noChangeAspect="1" noMove="1" noResize="1" noEditPoints="1" noAdjustHandles="1" noChangeArrowheads="1" noChangeShapeType="1" noTextEdit="1"/>
              </p:cNvSpPr>
              <p:nvPr>
                <p:ph idx="1"/>
              </p:nvPr>
            </p:nvSpPr>
            <p:spPr>
              <a:blipFill>
                <a:blip r:embed="rId2"/>
                <a:stretch>
                  <a:fillRect l="-1327"/>
                </a:stretch>
              </a:blipFill>
            </p:spPr>
            <p:txBody>
              <a:bodyPr/>
              <a:lstStyle/>
              <a:p>
                <a:r>
                  <a:rPr lang="en-AU">
                    <a:noFill/>
                  </a:rPr>
                  <a:t> </a:t>
                </a:r>
              </a:p>
            </p:txBody>
          </p:sp>
        </mc:Fallback>
      </mc:AlternateContent>
      <p:sp>
        <p:nvSpPr>
          <p:cNvPr id="10" name="Slide Number Placeholder 3">
            <a:extLst>
              <a:ext uri="{FF2B5EF4-FFF2-40B4-BE49-F238E27FC236}">
                <a16:creationId xmlns:a16="http://schemas.microsoft.com/office/drawing/2014/main" id="{F475FC57-6141-C6D1-7D6D-C57D21B89B32}"/>
              </a:ext>
              <a:ext uri="{C183D7F6-B498-43B3-948B-1728B52AA6E4}">
                <adec:decorative xmlns:adec="http://schemas.microsoft.com/office/drawing/2017/decorative" val="1"/>
              </a:ext>
            </a:extLst>
          </p:cNvPr>
          <p:cNvSpPr txBox="1">
            <a:spLocks/>
          </p:cNvSpPr>
          <p:nvPr/>
        </p:nvSpPr>
        <p:spPr>
          <a:xfrm>
            <a:off x="11124000" y="6516000"/>
            <a:ext cx="720000" cy="180000"/>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a:fld id="{53F625F3-B677-4D46-AEB5-DC449A9DF797}" type="slidenum">
              <a:rPr lang="en-AU" sz="1200" smtClean="0"/>
              <a:pPr algn="r"/>
              <a:t>9</a:t>
            </a:fld>
            <a:endParaRPr lang="en-AU" sz="1200" dirty="0"/>
          </a:p>
        </p:txBody>
      </p:sp>
    </p:spTree>
    <p:extLst>
      <p:ext uri="{BB962C8B-B14F-4D97-AF65-F5344CB8AC3E}">
        <p14:creationId xmlns:p14="http://schemas.microsoft.com/office/powerpoint/2010/main" val="1508896031"/>
      </p:ext>
    </p:extLst>
  </p:cSld>
  <p:clrMapOvr>
    <a:masterClrMapping/>
  </p:clrMapOvr>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7-10-syllabus-sws-december-2022.potx  -  Read-Only" id="{4B7518B7-7928-4400-889E-427E9DE28E01}" vid="{F7238460-63C4-40E6-AE58-06ED0ED9CA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339</Words>
  <Application>Microsoft Office PowerPoint</Application>
  <PresentationFormat>Widescreen</PresentationFormat>
  <Paragraphs>71</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Public Sans</vt:lpstr>
      <vt:lpstr>Arial</vt:lpstr>
      <vt:lpstr>Cambria Math</vt:lpstr>
      <vt:lpstr>Times New Roman</vt:lpstr>
      <vt:lpstr>Public Sans Light</vt:lpstr>
      <vt:lpstr>NSWG Corporate</vt:lpstr>
      <vt:lpstr>Recipe for success</vt:lpstr>
      <vt:lpstr>Summarise (1)</vt:lpstr>
      <vt:lpstr>Example 1</vt:lpstr>
      <vt:lpstr>Prompts 1</vt:lpstr>
      <vt:lpstr>Your turn 1</vt:lpstr>
      <vt:lpstr>Solutions 1</vt:lpstr>
      <vt:lpstr>Example 2</vt:lpstr>
      <vt:lpstr>Prompts 2</vt:lpstr>
      <vt:lpstr>Your turn 2</vt:lpstr>
      <vt:lpstr>Solutions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Recipe for success</dc:title>
  <dc:creator>NSW Department of Education</dc:creator>
  <cp:revision>2</cp:revision>
  <dcterms:created xsi:type="dcterms:W3CDTF">2023-06-09T05:59:12Z</dcterms:created>
  <dcterms:modified xsi:type="dcterms:W3CDTF">2023-06-09T05:59:36Z</dcterms:modified>
</cp:coreProperties>
</file>