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handoutMasterIdLst>
    <p:handoutMasterId r:id="rId16"/>
  </p:handoutMasterIdLst>
  <p:sldIdLst>
    <p:sldId id="286" r:id="rId2"/>
    <p:sldId id="401" r:id="rId3"/>
    <p:sldId id="402" r:id="rId4"/>
    <p:sldId id="403" r:id="rId5"/>
    <p:sldId id="404" r:id="rId6"/>
    <p:sldId id="405" r:id="rId7"/>
    <p:sldId id="406" r:id="rId8"/>
    <p:sldId id="407" r:id="rId9"/>
    <p:sldId id="408" r:id="rId10"/>
    <p:sldId id="409" r:id="rId11"/>
    <p:sldId id="410" r:id="rId12"/>
    <p:sldId id="361" r:id="rId13"/>
    <p:sldId id="278" r:id="rId14"/>
  </p:sldIdLst>
  <p:sldSz cx="12192000" cy="6858000"/>
  <p:notesSz cx="6858000" cy="9144000"/>
  <p:embeddedFontLst>
    <p:embeddedFont>
      <p:font typeface="Public Sans" pitchFamily="2" charset="0"/>
      <p:regular r:id="rId17"/>
      <p:bold r:id="rId18"/>
      <p:italic r:id="rId19"/>
      <p:boldItalic r:id="rId20"/>
    </p:embeddedFont>
    <p:embeddedFont>
      <p:font typeface="Public Sans Light" pitchFamily="2" charset="0"/>
      <p:regular r:id="rId21"/>
      <p: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Title" id="{F30C5FBC-47C2-4ED1-B1FA-B8D562828AEC}">
          <p14:sldIdLst>
            <p14:sldId id="286"/>
          </p14:sldIdLst>
        </p14:section>
        <p14:section name="Main Section" id="{9962DA83-E248-478E-9F5E-043EFB431FA0}">
          <p14:sldIdLst>
            <p14:sldId id="401"/>
            <p14:sldId id="402"/>
            <p14:sldId id="403"/>
            <p14:sldId id="404"/>
            <p14:sldId id="405"/>
            <p14:sldId id="406"/>
            <p14:sldId id="407"/>
            <p14:sldId id="408"/>
            <p14:sldId id="409"/>
            <p14:sldId id="410"/>
            <p14:sldId id="361"/>
            <p14:sldId id="27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6" autoAdjust="0"/>
    <p:restoredTop sz="86405" autoAdjust="0"/>
  </p:normalViewPr>
  <p:slideViewPr>
    <p:cSldViewPr snapToGrid="0">
      <p:cViewPr varScale="1">
        <p:scale>
          <a:sx n="93" d="100"/>
          <a:sy n="93" d="100"/>
        </p:scale>
        <p:origin x="160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419890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à la montagne</a:t>
            </a:r>
            <a:r>
              <a:rPr lang="en-AU" i="0" dirty="0"/>
              <a:t>: in the mountains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4516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dans une ferme</a:t>
            </a:r>
            <a:r>
              <a:rPr lang="fr-FR" i="0" noProof="0" dirty="0"/>
              <a:t>: </a:t>
            </a:r>
            <a:r>
              <a:rPr lang="en-AU" i="0" dirty="0"/>
              <a:t>on a farm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64195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dans une maison</a:t>
            </a:r>
            <a:r>
              <a:rPr lang="en-AU" i="0" dirty="0"/>
              <a:t>: in a house</a:t>
            </a:r>
          </a:p>
          <a:p>
            <a:r>
              <a:rPr lang="en-AU" i="1" dirty="0"/>
              <a:t>Note for teacher</a:t>
            </a:r>
            <a:r>
              <a:rPr lang="en-AU" i="0" dirty="0"/>
              <a:t>: ‘</a:t>
            </a:r>
            <a:r>
              <a:rPr lang="fr-FR" i="0" noProof="0" dirty="0"/>
              <a:t>la maison</a:t>
            </a:r>
            <a:r>
              <a:rPr lang="en-AU" i="0" dirty="0"/>
              <a:t>’ is a house, however in French it can also mean ‘home’. People who live in an apartment will still refer to ‘</a:t>
            </a:r>
            <a:r>
              <a:rPr lang="fr-FR" i="0" noProof="0" dirty="0"/>
              <a:t>ma maison</a:t>
            </a:r>
            <a:r>
              <a:rPr lang="en-AU" i="0"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83739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dans un appartement</a:t>
            </a:r>
            <a:r>
              <a:rPr lang="en-AU" i="0" dirty="0"/>
              <a:t>: in an apartment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i="1" dirty="0"/>
              <a:t>en banlieue</a:t>
            </a:r>
            <a:r>
              <a:rPr lang="en-AU" i="0" dirty="0"/>
              <a:t>: in the suburbs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à la campagne</a:t>
            </a:r>
            <a:r>
              <a:rPr lang="en-AU" i="0" dirty="0"/>
              <a:t>: in the country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en ville</a:t>
            </a:r>
            <a:r>
              <a:rPr lang="en-AU" i="0" dirty="0"/>
              <a:t>: in the city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au centre ville</a:t>
            </a:r>
            <a:r>
              <a:rPr lang="en-AU" i="0" dirty="0"/>
              <a:t>: in the CBD</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08032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près de la mer/au bord de la mer</a:t>
            </a:r>
            <a:r>
              <a:rPr lang="fr-FR" i="0" noProof="0" dirty="0"/>
              <a:t>: </a:t>
            </a:r>
            <a:r>
              <a:rPr lang="en-AU" i="0" dirty="0"/>
              <a:t>by the sea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1" dirty="0"/>
              <a:t>dans un village</a:t>
            </a:r>
            <a:r>
              <a:rPr lang="en-AU" b="0" i="0" dirty="0"/>
              <a:t>: in a village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0851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0899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15"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JT-RUtO2sf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14SgVggQn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NlJ0WZH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4453DIQWts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X3a6o6Rs0k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V7WkmXntA8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Nyvq2juw4_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KtJy7cZV5O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uSY8k21j4g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zcqhTHgJvn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fr-FR" i="1" dirty="0"/>
              <a:t>Tu habites où ?</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p:txBody>
          <a:bodyPr/>
          <a:lstStyle/>
          <a:p>
            <a:r>
              <a:rPr lang="fr-FR" sz="3200" i="1" dirty="0"/>
              <a:t>J’habite…</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A8707-2E20-08E6-5B99-B0D00712BFE6}"/>
              </a:ext>
            </a:extLst>
          </p:cNvPr>
          <p:cNvSpPr>
            <a:spLocks noGrp="1"/>
          </p:cNvSpPr>
          <p:nvPr>
            <p:ph type="title" idx="4294967295"/>
          </p:nvPr>
        </p:nvSpPr>
        <p:spPr>
          <a:xfrm>
            <a:off x="1044000" y="875155"/>
            <a:ext cx="1873065" cy="335459"/>
          </a:xfrm>
        </p:spPr>
        <p:txBody>
          <a:bodyPr/>
          <a:lstStyle/>
          <a:p>
            <a:r>
              <a:rPr lang="en-AU" sz="1600" i="1" kern="1200" dirty="0">
                <a:solidFill>
                  <a:srgbClr val="000000"/>
                </a:solidFill>
                <a:effectLst/>
                <a:latin typeface="Public Sans" pitchFamily="2" charset="0"/>
                <a:ea typeface="+mn-ea"/>
                <a:cs typeface="+mn-cs"/>
              </a:rPr>
              <a:t>à la </a:t>
            </a:r>
            <a:r>
              <a:rPr lang="en-AU" sz="1600" i="1" kern="1200" dirty="0" err="1">
                <a:solidFill>
                  <a:srgbClr val="000000"/>
                </a:solidFill>
                <a:effectLst/>
                <a:latin typeface="Public Sans" pitchFamily="2" charset="0"/>
                <a:ea typeface="+mn-ea"/>
                <a:cs typeface="+mn-cs"/>
              </a:rPr>
              <a:t>montagne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pic>
        <p:nvPicPr>
          <p:cNvPr id="4" name="Picture 3" descr="A house on a grassy hill by a lake, at the bottom of the mountains. The mountains are snow capped.">
            <a:extLst>
              <a:ext uri="{FF2B5EF4-FFF2-40B4-BE49-F238E27FC236}">
                <a16:creationId xmlns:a16="http://schemas.microsoft.com/office/drawing/2014/main" id="{C99121AF-2000-0AB2-AB4F-AED625C3F8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470"/>
          <a:stretch/>
        </p:blipFill>
        <p:spPr>
          <a:xfrm>
            <a:off x="625800" y="428283"/>
            <a:ext cx="10940400" cy="6001435"/>
          </a:xfrm>
          <a:prstGeom prst="rect">
            <a:avLst/>
          </a:prstGeom>
        </p:spPr>
      </p:pic>
      <p:sp>
        <p:nvSpPr>
          <p:cNvPr id="6" name="TextBox 5">
            <a:extLst>
              <a:ext uri="{FF2B5EF4-FFF2-40B4-BE49-F238E27FC236}">
                <a16:creationId xmlns:a16="http://schemas.microsoft.com/office/drawing/2014/main" id="{0BAE52C0-DB5F-572A-C9DB-F70058A7BC66}"/>
              </a:ext>
            </a:extLst>
          </p:cNvPr>
          <p:cNvSpPr txBox="1"/>
          <p:nvPr/>
        </p:nvSpPr>
        <p:spPr>
          <a:xfrm>
            <a:off x="8558578" y="6168107"/>
            <a:ext cx="300762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00231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FBAE75-FF1D-C514-E99D-FEEAA918E3DE}"/>
              </a:ext>
            </a:extLst>
          </p:cNvPr>
          <p:cNvSpPr>
            <a:spLocks noGrp="1"/>
          </p:cNvSpPr>
          <p:nvPr>
            <p:ph type="title" idx="4294967295"/>
          </p:nvPr>
        </p:nvSpPr>
        <p:spPr>
          <a:xfrm>
            <a:off x="1293718" y="991065"/>
            <a:ext cx="2672975" cy="335459"/>
          </a:xfrm>
        </p:spPr>
        <p:txBody>
          <a:bodyPr/>
          <a:lstStyle/>
          <a:p>
            <a:r>
              <a:rPr lang="en-AU" sz="1600" i="1" kern="1200" dirty="0">
                <a:solidFill>
                  <a:srgbClr val="000000"/>
                </a:solidFill>
                <a:effectLst/>
                <a:latin typeface="Public Sans" pitchFamily="2" charset="0"/>
                <a:ea typeface="+mn-ea"/>
                <a:cs typeface="+mn-cs"/>
              </a:rPr>
              <a:t>dans </a:t>
            </a:r>
            <a:r>
              <a:rPr lang="en-AU" sz="1600" i="1" kern="1200" dirty="0" err="1">
                <a:solidFill>
                  <a:srgbClr val="000000"/>
                </a:solidFill>
                <a:effectLst/>
                <a:latin typeface="Public Sans" pitchFamily="2" charset="0"/>
                <a:ea typeface="+mn-ea"/>
                <a:cs typeface="+mn-cs"/>
              </a:rPr>
              <a:t>une</a:t>
            </a:r>
            <a:r>
              <a:rPr lang="en-AU" sz="1600" i="1" kern="1200" dirty="0">
                <a:solidFill>
                  <a:srgbClr val="000000"/>
                </a:solidFill>
                <a:effectLst/>
                <a:latin typeface="Public Sans" pitchFamily="2" charset="0"/>
                <a:ea typeface="+mn-ea"/>
                <a:cs typeface="+mn-cs"/>
              </a:rPr>
              <a:t> </a:t>
            </a:r>
            <a:r>
              <a:rPr lang="en-AU" sz="1600" i="1" kern="1200" dirty="0" err="1">
                <a:solidFill>
                  <a:srgbClr val="000000"/>
                </a:solidFill>
                <a:effectLst/>
                <a:latin typeface="Public Sans" pitchFamily="2" charset="0"/>
                <a:ea typeface="+mn-ea"/>
                <a:cs typeface="+mn-cs"/>
              </a:rPr>
              <a:t>ferme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pic>
        <p:nvPicPr>
          <p:cNvPr id="5" name="Picture 4" descr="A farmstead. In the fore is a paddock of yellowed grass, hay bales are scattered throughout. In the background is a house.">
            <a:extLst>
              <a:ext uri="{FF2B5EF4-FFF2-40B4-BE49-F238E27FC236}">
                <a16:creationId xmlns:a16="http://schemas.microsoft.com/office/drawing/2014/main" id="{273F70D4-4B3C-3DFB-6A6A-CE36615A1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391"/>
          <a:stretch/>
        </p:blipFill>
        <p:spPr>
          <a:xfrm>
            <a:off x="625800" y="416403"/>
            <a:ext cx="10940400" cy="6025195"/>
          </a:xfrm>
          <a:prstGeom prst="rect">
            <a:avLst/>
          </a:prstGeom>
        </p:spPr>
      </p:pic>
      <p:sp>
        <p:nvSpPr>
          <p:cNvPr id="3" name="TextBox 2">
            <a:extLst>
              <a:ext uri="{FF2B5EF4-FFF2-40B4-BE49-F238E27FC236}">
                <a16:creationId xmlns:a16="http://schemas.microsoft.com/office/drawing/2014/main" id="{455A3E3C-0E2D-B6A3-4C40-1B5B1DC859E9}"/>
              </a:ext>
            </a:extLst>
          </p:cNvPr>
          <p:cNvSpPr txBox="1"/>
          <p:nvPr/>
        </p:nvSpPr>
        <p:spPr>
          <a:xfrm>
            <a:off x="8576018" y="6179987"/>
            <a:ext cx="307901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09347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6875" y="5167313"/>
            <a:ext cx="6318250" cy="830262"/>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E6A64-1187-4F76-783B-A890F0F36712}"/>
              </a:ext>
            </a:extLst>
          </p:cNvPr>
          <p:cNvSpPr>
            <a:spLocks noGrp="1"/>
          </p:cNvSpPr>
          <p:nvPr>
            <p:ph type="title" idx="4294967295"/>
          </p:nvPr>
        </p:nvSpPr>
        <p:spPr>
          <a:xfrm>
            <a:off x="1229324" y="739927"/>
            <a:ext cx="10080000" cy="1008000"/>
          </a:xfrm>
        </p:spPr>
        <p:txBody>
          <a:bodyPr/>
          <a:lstStyle/>
          <a:p>
            <a:r>
              <a:rPr lang="en-AU" sz="3600" i="1" kern="1200" dirty="0">
                <a:solidFill>
                  <a:schemeClr val="tx1"/>
                </a:solidFill>
                <a:effectLst/>
                <a:latin typeface="+mj-lt"/>
                <a:ea typeface="+mj-ea"/>
                <a:cs typeface="+mj-cs"/>
              </a:rPr>
              <a:t>dans </a:t>
            </a:r>
            <a:r>
              <a:rPr lang="en-AU" sz="3600" i="1" kern="1200" dirty="0" err="1">
                <a:solidFill>
                  <a:schemeClr val="tx1"/>
                </a:solidFill>
                <a:effectLst/>
                <a:latin typeface="+mj-lt"/>
                <a:ea typeface="+mj-ea"/>
                <a:cs typeface="+mj-cs"/>
              </a:rPr>
              <a:t>une</a:t>
            </a:r>
            <a:r>
              <a:rPr lang="en-AU" sz="3600" i="1" kern="1200" dirty="0">
                <a:solidFill>
                  <a:schemeClr val="tx1"/>
                </a:solidFill>
                <a:effectLst/>
                <a:latin typeface="+mj-lt"/>
                <a:ea typeface="+mj-ea"/>
                <a:cs typeface="+mj-cs"/>
              </a:rPr>
              <a:t> </a:t>
            </a:r>
            <a:r>
              <a:rPr lang="en-AU" sz="3600" i="1" kern="1200" dirty="0" err="1">
                <a:solidFill>
                  <a:schemeClr val="tx1"/>
                </a:solidFill>
                <a:effectLst/>
                <a:latin typeface="+mj-lt"/>
                <a:ea typeface="+mj-ea"/>
                <a:cs typeface="+mj-cs"/>
              </a:rPr>
              <a:t>maison</a:t>
            </a:r>
            <a:endParaRPr lang="en-AU" dirty="0"/>
          </a:p>
        </p:txBody>
      </p:sp>
      <p:pic>
        <p:nvPicPr>
          <p:cNvPr id="6" name="Picture 5" descr="A car parked in front of the garage of house with a palm tree">
            <a:extLst>
              <a:ext uri="{FF2B5EF4-FFF2-40B4-BE49-F238E27FC236}">
                <a16:creationId xmlns:a16="http://schemas.microsoft.com/office/drawing/2014/main" id="{A470483B-9674-5178-2A60-4B6B77E4AD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598"/>
          <a:stretch/>
        </p:blipFill>
        <p:spPr>
          <a:xfrm>
            <a:off x="625800" y="359999"/>
            <a:ext cx="10940400" cy="6156001"/>
          </a:xfrm>
          <a:prstGeom prst="rect">
            <a:avLst/>
          </a:prstGeom>
        </p:spPr>
      </p:pic>
      <p:sp>
        <p:nvSpPr>
          <p:cNvPr id="3" name="TextBox 2">
            <a:extLst>
              <a:ext uri="{FF2B5EF4-FFF2-40B4-BE49-F238E27FC236}">
                <a16:creationId xmlns:a16="http://schemas.microsoft.com/office/drawing/2014/main" id="{8B077A22-A825-1A8C-7CC4-06A1D310E6AD}"/>
              </a:ext>
            </a:extLst>
          </p:cNvPr>
          <p:cNvSpPr txBox="1"/>
          <p:nvPr/>
        </p:nvSpPr>
        <p:spPr>
          <a:xfrm>
            <a:off x="8487188" y="6213585"/>
            <a:ext cx="3079012" cy="261610"/>
          </a:xfrm>
          <a:prstGeom prst="rect">
            <a:avLst/>
          </a:prstGeom>
          <a:solidFill>
            <a:schemeClr val="tx1">
              <a:alpha val="28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90825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729CC-F1D3-87EA-EDA3-CD0F5CB6EE05}"/>
              </a:ext>
            </a:extLst>
          </p:cNvPr>
          <p:cNvSpPr>
            <a:spLocks noGrp="1"/>
          </p:cNvSpPr>
          <p:nvPr>
            <p:ph type="title" idx="4294967295"/>
          </p:nvPr>
        </p:nvSpPr>
        <p:spPr>
          <a:xfrm>
            <a:off x="1404000" y="965307"/>
            <a:ext cx="10080000" cy="1008000"/>
          </a:xfrm>
        </p:spPr>
        <p:txBody>
          <a:bodyPr/>
          <a:lstStyle/>
          <a:p>
            <a:r>
              <a:rPr lang="en-AU" sz="3600" i="1" kern="1200" dirty="0">
                <a:solidFill>
                  <a:schemeClr val="tx1"/>
                </a:solidFill>
                <a:effectLst/>
                <a:latin typeface="+mj-lt"/>
                <a:ea typeface="+mj-ea"/>
                <a:cs typeface="+mj-cs"/>
              </a:rPr>
              <a:t>dans un appartement</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7" name="Picture 6" descr="A low angle view of an apartment building">
            <a:extLst>
              <a:ext uri="{FF2B5EF4-FFF2-40B4-BE49-F238E27FC236}">
                <a16:creationId xmlns:a16="http://schemas.microsoft.com/office/drawing/2014/main" id="{522872BA-3C39-01C5-CC04-C4B3AC3837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65" b="9330"/>
          <a:stretch/>
        </p:blipFill>
        <p:spPr>
          <a:xfrm>
            <a:off x="625800" y="360000"/>
            <a:ext cx="10940400" cy="6038285"/>
          </a:xfrm>
          <a:prstGeom prst="rect">
            <a:avLst/>
          </a:prstGeom>
        </p:spPr>
      </p:pic>
      <p:sp>
        <p:nvSpPr>
          <p:cNvPr id="3" name="TextBox 2">
            <a:extLst>
              <a:ext uri="{FF2B5EF4-FFF2-40B4-BE49-F238E27FC236}">
                <a16:creationId xmlns:a16="http://schemas.microsoft.com/office/drawing/2014/main" id="{7527BDD9-4B64-F766-4A0F-0FC0EB12943C}"/>
              </a:ext>
            </a:extLst>
          </p:cNvPr>
          <p:cNvSpPr txBox="1"/>
          <p:nvPr/>
        </p:nvSpPr>
        <p:spPr>
          <a:xfrm>
            <a:off x="8760543" y="6102351"/>
            <a:ext cx="2805658" cy="261610"/>
          </a:xfrm>
          <a:prstGeom prst="rect">
            <a:avLst/>
          </a:prstGeom>
          <a:solidFill>
            <a:schemeClr val="tx1">
              <a:alpha val="28000"/>
            </a:schemeClr>
          </a:solidFill>
        </p:spPr>
        <p:txBody>
          <a:bodyPr wrap="square">
            <a:spAutoFit/>
          </a:bodyPr>
          <a:lstStyle>
            <a:defPPr>
              <a:defRPr lang="en-US"/>
            </a:defPPr>
            <a:lvl1pPr algn="r">
              <a:defRPr sz="1100" b="0" i="0">
                <a:solidFill>
                  <a:schemeClr val="bg1"/>
                </a:solidFill>
                <a:effectLst/>
                <a:latin typeface="Arial" panose="020B0604020202020204" pitchFamily="34" charset="0"/>
              </a:defRPr>
            </a:lvl1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err="1">
                <a:hlinkClick r:id="rId5">
                  <a:extLst>
                    <a:ext uri="{A12FA001-AC4F-418D-AE19-62706E023703}">
                      <ahyp:hlinkClr xmlns:ahyp="http://schemas.microsoft.com/office/drawing/2018/hyperlinkcolor" val="tx"/>
                    </a:ext>
                  </a:extLst>
                </a:hlinkClick>
              </a:rPr>
              <a:t>Unsplash</a:t>
            </a:r>
            <a:r>
              <a:rPr lang="en-AU" dirty="0">
                <a:hlinkClick r:id="rId5">
                  <a:extLst>
                    <a:ext uri="{A12FA001-AC4F-418D-AE19-62706E023703}">
                      <ahyp:hlinkClr xmlns:ahyp="http://schemas.microsoft.com/office/drawing/2018/hyperlinkcolor" val="tx"/>
                    </a:ext>
                  </a:extLst>
                </a:hlinkClick>
              </a:rPr>
              <a:t> License</a:t>
            </a:r>
            <a:r>
              <a:rPr lang="en-AU" dirty="0"/>
              <a:t>. </a:t>
            </a:r>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6EC63-0215-5A0E-53F8-E242D86057EE}"/>
              </a:ext>
            </a:extLst>
          </p:cNvPr>
          <p:cNvSpPr>
            <a:spLocks noGrp="1"/>
          </p:cNvSpPr>
          <p:nvPr>
            <p:ph type="title" idx="4294967295"/>
          </p:nvPr>
        </p:nvSpPr>
        <p:spPr>
          <a:xfrm>
            <a:off x="956128" y="612597"/>
            <a:ext cx="10080000" cy="1008000"/>
          </a:xfrm>
        </p:spPr>
        <p:txBody>
          <a:bodyPr/>
          <a:lstStyle/>
          <a:p>
            <a:r>
              <a:rPr lang="en-AU" sz="3600" i="1" kern="1200" dirty="0" err="1">
                <a:solidFill>
                  <a:schemeClr val="tx1"/>
                </a:solidFill>
                <a:effectLst/>
                <a:latin typeface="+mj-lt"/>
                <a:ea typeface="+mj-ea"/>
                <a:cs typeface="+mj-cs"/>
              </a:rPr>
              <a:t>en</a:t>
            </a:r>
            <a:r>
              <a:rPr lang="en-AU" sz="3600" i="1" kern="1200" dirty="0">
                <a:solidFill>
                  <a:schemeClr val="tx1"/>
                </a:solidFill>
                <a:effectLst/>
                <a:latin typeface="+mj-lt"/>
                <a:ea typeface="+mj-ea"/>
                <a:cs typeface="+mj-cs"/>
              </a:rPr>
              <a:t> banlieue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10" name="Picture 9" descr="the view from above a suburban area.">
            <a:extLst>
              <a:ext uri="{FF2B5EF4-FFF2-40B4-BE49-F238E27FC236}">
                <a16:creationId xmlns:a16="http://schemas.microsoft.com/office/drawing/2014/main" id="{A7B7D58A-9AA5-B0FF-F958-22B84DECE4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25242" y="351698"/>
            <a:ext cx="10941517" cy="6154605"/>
          </a:xfrm>
          <a:prstGeom prst="rect">
            <a:avLst/>
          </a:prstGeom>
          <a:noFill/>
        </p:spPr>
      </p:pic>
      <p:sp>
        <p:nvSpPr>
          <p:cNvPr id="5" name="TextBox 4">
            <a:extLst>
              <a:ext uri="{FF2B5EF4-FFF2-40B4-BE49-F238E27FC236}">
                <a16:creationId xmlns:a16="http://schemas.microsoft.com/office/drawing/2014/main" id="{803A958C-DCE5-4E80-019C-C2A16CD06C45}"/>
              </a:ext>
            </a:extLst>
          </p:cNvPr>
          <p:cNvSpPr txBox="1"/>
          <p:nvPr/>
        </p:nvSpPr>
        <p:spPr>
          <a:xfrm>
            <a:off x="8819534" y="6236390"/>
            <a:ext cx="2747223" cy="261610"/>
          </a:xfrm>
          <a:prstGeom prst="rect">
            <a:avLst/>
          </a:prstGeom>
          <a:solidFill>
            <a:schemeClr val="tx1">
              <a:alpha val="26000"/>
            </a:schemeClr>
          </a:solidFill>
        </p:spPr>
        <p:txBody>
          <a:bodyPr wrap="square">
            <a:spAutoFit/>
          </a:bodyPr>
          <a:lstStyle/>
          <a:p>
            <a:pPr algn="r"/>
            <a:r>
              <a:rPr lang="en-AU" sz="110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3255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D75662-0B53-15D1-7D50-2CD3DD975947}"/>
              </a:ext>
            </a:extLst>
          </p:cNvPr>
          <p:cNvSpPr>
            <a:spLocks noGrp="1"/>
          </p:cNvSpPr>
          <p:nvPr>
            <p:ph type="title" idx="4294967295"/>
          </p:nvPr>
        </p:nvSpPr>
        <p:spPr>
          <a:xfrm>
            <a:off x="1404000" y="817200"/>
            <a:ext cx="10080000" cy="1008000"/>
          </a:xfrm>
        </p:spPr>
        <p:txBody>
          <a:bodyPr/>
          <a:lstStyle/>
          <a:p>
            <a:r>
              <a:rPr lang="en-AU" sz="3600" i="1" kern="1200" dirty="0">
                <a:solidFill>
                  <a:schemeClr val="tx1"/>
                </a:solidFill>
                <a:effectLst/>
                <a:latin typeface="+mj-lt"/>
                <a:ea typeface="+mj-ea"/>
                <a:cs typeface="+mj-cs"/>
              </a:rPr>
              <a:t>à la </a:t>
            </a:r>
            <a:r>
              <a:rPr lang="en-AU" sz="3600" i="1" kern="1200" dirty="0" err="1">
                <a:solidFill>
                  <a:schemeClr val="tx1"/>
                </a:solidFill>
                <a:effectLst/>
                <a:latin typeface="+mj-lt"/>
                <a:ea typeface="+mj-ea"/>
                <a:cs typeface="+mj-cs"/>
              </a:rPr>
              <a:t>campagne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6" name="Picture 5" descr="rolling hills and pastures of grass, houses are spotted throughout the countryside.&#10;&#10;">
            <a:extLst>
              <a:ext uri="{FF2B5EF4-FFF2-40B4-BE49-F238E27FC236}">
                <a16:creationId xmlns:a16="http://schemas.microsoft.com/office/drawing/2014/main" id="{77596591-EB49-5FDA-9D7B-A294EBDB54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00" y="358456"/>
            <a:ext cx="10940400" cy="6141088"/>
          </a:xfrm>
          <a:prstGeom prst="rect">
            <a:avLst/>
          </a:prstGeom>
        </p:spPr>
      </p:pic>
      <p:sp>
        <p:nvSpPr>
          <p:cNvPr id="3" name="TextBox 2">
            <a:extLst>
              <a:ext uri="{FF2B5EF4-FFF2-40B4-BE49-F238E27FC236}">
                <a16:creationId xmlns:a16="http://schemas.microsoft.com/office/drawing/2014/main" id="{AC5DAF26-53D3-6EF8-0FC8-6A4ED09B3E20}"/>
              </a:ext>
            </a:extLst>
          </p:cNvPr>
          <p:cNvSpPr txBox="1"/>
          <p:nvPr/>
        </p:nvSpPr>
        <p:spPr>
          <a:xfrm>
            <a:off x="8753168" y="6236390"/>
            <a:ext cx="2812294" cy="261610"/>
          </a:xfrm>
          <a:prstGeom prst="rect">
            <a:avLst/>
          </a:prstGeom>
          <a:solidFill>
            <a:schemeClr val="tx1">
              <a:alpha val="20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17522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646C5-3919-7F59-D42B-64F536EA157A}"/>
              </a:ext>
            </a:extLst>
          </p:cNvPr>
          <p:cNvSpPr>
            <a:spLocks noGrp="1"/>
          </p:cNvSpPr>
          <p:nvPr>
            <p:ph type="title" idx="4294967295"/>
          </p:nvPr>
        </p:nvSpPr>
        <p:spPr>
          <a:xfrm>
            <a:off x="625800" y="360000"/>
            <a:ext cx="10080000" cy="1008000"/>
          </a:xfrm>
        </p:spPr>
        <p:txBody>
          <a:bodyPr/>
          <a:lstStyle/>
          <a:p>
            <a:r>
              <a:rPr lang="en-AU" i="1" kern="1200" dirty="0" err="1">
                <a:solidFill>
                  <a:srgbClr val="000000"/>
                </a:solidFill>
                <a:effectLst/>
                <a:ea typeface="+mn-ea"/>
                <a:cs typeface="+mn-cs"/>
              </a:rPr>
              <a:t>en</a:t>
            </a:r>
            <a:r>
              <a:rPr lang="en-AU" i="1" kern="1200" dirty="0">
                <a:solidFill>
                  <a:srgbClr val="000000"/>
                </a:solidFill>
                <a:effectLst/>
                <a:ea typeface="+mn-ea"/>
                <a:cs typeface="+mn-cs"/>
              </a:rPr>
              <a:t> </a:t>
            </a:r>
            <a:r>
              <a:rPr lang="en-AU" i="1" kern="1200" dirty="0" err="1">
                <a:solidFill>
                  <a:srgbClr val="000000"/>
                </a:solidFill>
                <a:effectLst/>
                <a:ea typeface="+mn-ea"/>
                <a:cs typeface="+mn-cs"/>
              </a:rPr>
              <a:t>ville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6" name="Picture 5" descr="A view from on high of a cityscape at dusk, high-rise buildings throughout. ">
            <a:extLst>
              <a:ext uri="{FF2B5EF4-FFF2-40B4-BE49-F238E27FC236}">
                <a16:creationId xmlns:a16="http://schemas.microsoft.com/office/drawing/2014/main" id="{886E5562-EAB7-007D-C6D1-F58CD49FD5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800" y="325061"/>
            <a:ext cx="10940400" cy="6207878"/>
          </a:xfrm>
          <a:prstGeom prst="rect">
            <a:avLst/>
          </a:prstGeom>
          <a:noFill/>
        </p:spPr>
      </p:pic>
      <p:sp>
        <p:nvSpPr>
          <p:cNvPr id="3" name="TextBox 2">
            <a:extLst>
              <a:ext uri="{FF2B5EF4-FFF2-40B4-BE49-F238E27FC236}">
                <a16:creationId xmlns:a16="http://schemas.microsoft.com/office/drawing/2014/main" id="{396C6793-A2E6-D9FC-644B-5A3B87E0315C}"/>
              </a:ext>
            </a:extLst>
          </p:cNvPr>
          <p:cNvSpPr txBox="1"/>
          <p:nvPr/>
        </p:nvSpPr>
        <p:spPr>
          <a:xfrm>
            <a:off x="8782665" y="6271329"/>
            <a:ext cx="2773657" cy="261610"/>
          </a:xfrm>
          <a:prstGeom prst="rect">
            <a:avLst/>
          </a:prstGeom>
          <a:solidFill>
            <a:schemeClr val="tx1">
              <a:alpha val="45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4520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D0CCA-C1E7-F6EA-C85F-1D6BE6C8F987}"/>
              </a:ext>
            </a:extLst>
          </p:cNvPr>
          <p:cNvSpPr>
            <a:spLocks noGrp="1"/>
          </p:cNvSpPr>
          <p:nvPr>
            <p:ph type="title" idx="4294967295"/>
          </p:nvPr>
        </p:nvSpPr>
        <p:spPr>
          <a:xfrm>
            <a:off x="625800" y="360000"/>
            <a:ext cx="10080000" cy="1008000"/>
          </a:xfrm>
        </p:spPr>
        <p:txBody>
          <a:bodyPr/>
          <a:lstStyle/>
          <a:p>
            <a:r>
              <a:rPr lang="en-AU" i="1" kern="1200" dirty="0">
                <a:solidFill>
                  <a:srgbClr val="000000"/>
                </a:solidFill>
                <a:effectLst/>
                <a:ea typeface="+mn-ea"/>
                <a:cs typeface="+mn-cs"/>
              </a:rPr>
              <a:t>au centre </a:t>
            </a:r>
            <a:r>
              <a:rPr lang="en-AU" i="1" kern="1200" dirty="0" err="1">
                <a:solidFill>
                  <a:srgbClr val="000000"/>
                </a:solidFill>
                <a:effectLst/>
                <a:ea typeface="+mn-ea"/>
                <a:cs typeface="+mn-cs"/>
              </a:rPr>
              <a:t>ville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6" name="Picture 5" descr="A street level view of a central business district (CBD). Shopfronts are tall and a mix of modern and heritage architecture.">
            <a:extLst>
              <a:ext uri="{FF2B5EF4-FFF2-40B4-BE49-F238E27FC236}">
                <a16:creationId xmlns:a16="http://schemas.microsoft.com/office/drawing/2014/main" id="{DCBDCBC7-83DA-6388-2075-24837A21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800" y="352012"/>
            <a:ext cx="10940400" cy="6153976"/>
          </a:xfrm>
          <a:prstGeom prst="rect">
            <a:avLst/>
          </a:prstGeom>
          <a:noFill/>
        </p:spPr>
      </p:pic>
      <p:sp>
        <p:nvSpPr>
          <p:cNvPr id="3" name="TextBox 2">
            <a:extLst>
              <a:ext uri="{FF2B5EF4-FFF2-40B4-BE49-F238E27FC236}">
                <a16:creationId xmlns:a16="http://schemas.microsoft.com/office/drawing/2014/main" id="{C86E9CA3-F0A5-B091-BDBC-EF93D46D97B1}"/>
              </a:ext>
            </a:extLst>
          </p:cNvPr>
          <p:cNvSpPr txBox="1"/>
          <p:nvPr/>
        </p:nvSpPr>
        <p:spPr>
          <a:xfrm>
            <a:off x="8804786" y="6236390"/>
            <a:ext cx="2761413" cy="261610"/>
          </a:xfrm>
          <a:prstGeom prst="rect">
            <a:avLst/>
          </a:prstGeom>
          <a:solidFill>
            <a:schemeClr val="tx1">
              <a:alpha val="45000"/>
            </a:schemeClr>
          </a:solidFill>
        </p:spPr>
        <p:txBody>
          <a:bodyPr wrap="square">
            <a:spAutoFit/>
          </a:bodyPr>
          <a:lstStyle>
            <a:defPPr>
              <a:defRPr lang="en-US"/>
            </a:defPPr>
            <a:lvl1pPr algn="r">
              <a:defRPr sz="1100" b="0" i="0">
                <a:solidFill>
                  <a:schemeClr val="bg1"/>
                </a:solidFill>
                <a:effectLst/>
                <a:latin typeface="Arial" panose="020B0604020202020204" pitchFamily="34" charset="0"/>
              </a:defRPr>
            </a:lvl1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err="1">
                <a:hlinkClick r:id="rId5">
                  <a:extLst>
                    <a:ext uri="{A12FA001-AC4F-418D-AE19-62706E023703}">
                      <ahyp:hlinkClr xmlns:ahyp="http://schemas.microsoft.com/office/drawing/2018/hyperlinkcolor" val="tx"/>
                    </a:ext>
                  </a:extLst>
                </a:hlinkClick>
              </a:rPr>
              <a:t>Unsplash</a:t>
            </a:r>
            <a:r>
              <a:rPr lang="en-AU" dirty="0">
                <a:hlinkClick r:id="rId5">
                  <a:extLst>
                    <a:ext uri="{A12FA001-AC4F-418D-AE19-62706E023703}">
                      <ahyp:hlinkClr xmlns:ahyp="http://schemas.microsoft.com/office/drawing/2018/hyperlinkcolor" val="tx"/>
                    </a:ext>
                  </a:extLst>
                </a:hlinkClick>
              </a:rPr>
              <a:t> License</a:t>
            </a:r>
            <a:r>
              <a:rPr lang="en-AU" dirty="0"/>
              <a:t>. </a:t>
            </a:r>
          </a:p>
        </p:txBody>
      </p:sp>
    </p:spTree>
    <p:extLst>
      <p:ext uri="{BB962C8B-B14F-4D97-AF65-F5344CB8AC3E}">
        <p14:creationId xmlns:p14="http://schemas.microsoft.com/office/powerpoint/2010/main" val="352745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3C985B-086B-ADBB-11A2-1CA849D39166}"/>
              </a:ext>
            </a:extLst>
          </p:cNvPr>
          <p:cNvSpPr>
            <a:spLocks noGrp="1"/>
          </p:cNvSpPr>
          <p:nvPr>
            <p:ph type="title" idx="4294967295"/>
          </p:nvPr>
        </p:nvSpPr>
        <p:spPr>
          <a:xfrm>
            <a:off x="1231039" y="524212"/>
            <a:ext cx="8657240" cy="1008000"/>
          </a:xfrm>
        </p:spPr>
        <p:txBody>
          <a:bodyPr/>
          <a:lstStyle/>
          <a:p>
            <a:r>
              <a:rPr lang="en-AU" sz="1600" i="1" kern="1200" dirty="0" err="1">
                <a:effectLst/>
                <a:latin typeface="Public Sans" pitchFamily="2" charset="0"/>
                <a:ea typeface="+mn-ea"/>
                <a:cs typeface="+mn-cs"/>
              </a:rPr>
              <a:t>près</a:t>
            </a:r>
            <a:r>
              <a:rPr lang="en-AU" sz="1600" i="1" kern="1200" dirty="0">
                <a:effectLst/>
                <a:latin typeface="Public Sans" pitchFamily="2" charset="0"/>
                <a:ea typeface="+mn-ea"/>
                <a:cs typeface="+mn-cs"/>
              </a:rPr>
              <a:t> de la </a:t>
            </a:r>
            <a:r>
              <a:rPr lang="en-AU" sz="1600" i="1" kern="1200" dirty="0" err="1">
                <a:effectLst/>
                <a:latin typeface="Public Sans" pitchFamily="2" charset="0"/>
                <a:ea typeface="+mn-ea"/>
                <a:cs typeface="+mn-cs"/>
              </a:rPr>
              <a:t>mer</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pic>
        <p:nvPicPr>
          <p:cNvPr id="8" name="Picture 7" descr="A marina. crowded boats are moored in the water, and a lane of buildings is in the background. ">
            <a:extLst>
              <a:ext uri="{FF2B5EF4-FFF2-40B4-BE49-F238E27FC236}">
                <a16:creationId xmlns:a16="http://schemas.microsoft.com/office/drawing/2014/main" id="{9BA470A3-A1EE-E0D1-FD1B-84FA7DD32F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5800" y="407254"/>
            <a:ext cx="10940400" cy="6043492"/>
          </a:xfrm>
          <a:prstGeom prst="rect">
            <a:avLst/>
          </a:prstGeom>
        </p:spPr>
      </p:pic>
      <p:sp>
        <p:nvSpPr>
          <p:cNvPr id="9" name="TextBox 8">
            <a:extLst>
              <a:ext uri="{FF2B5EF4-FFF2-40B4-BE49-F238E27FC236}">
                <a16:creationId xmlns:a16="http://schemas.microsoft.com/office/drawing/2014/main" id="{BF66E536-287C-86AD-54DB-B8A8DD6E6E2D}"/>
              </a:ext>
            </a:extLst>
          </p:cNvPr>
          <p:cNvSpPr txBox="1"/>
          <p:nvPr/>
        </p:nvSpPr>
        <p:spPr>
          <a:xfrm>
            <a:off x="8797415" y="6189136"/>
            <a:ext cx="2762650" cy="261610"/>
          </a:xfrm>
          <a:prstGeom prst="rect">
            <a:avLst/>
          </a:prstGeom>
          <a:solidFill>
            <a:schemeClr val="tx1">
              <a:alpha val="16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30844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10985-B3BE-DC8E-E365-2A9E95D0708A}"/>
              </a:ext>
            </a:extLst>
          </p:cNvPr>
          <p:cNvSpPr>
            <a:spLocks noGrp="1"/>
          </p:cNvSpPr>
          <p:nvPr>
            <p:ph type="title" idx="4294967295"/>
          </p:nvPr>
        </p:nvSpPr>
        <p:spPr>
          <a:xfrm>
            <a:off x="1044000" y="830079"/>
            <a:ext cx="10080000" cy="1008000"/>
          </a:xfrm>
        </p:spPr>
        <p:txBody>
          <a:bodyPr/>
          <a:lstStyle/>
          <a:p>
            <a:r>
              <a:rPr lang="en-AU" sz="1600" b="0" i="1" kern="1200" dirty="0">
                <a:solidFill>
                  <a:srgbClr val="000000"/>
                </a:solidFill>
                <a:effectLst/>
                <a:latin typeface="Public Sans" pitchFamily="2" charset="0"/>
                <a:ea typeface="+mn-ea"/>
                <a:cs typeface="+mn-cs"/>
              </a:rPr>
              <a:t>dans un village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12" name="Picture 11" descr="View from a rooftop of a village of houses on a sunny day. House are close together and have orange tiled roofs.">
            <a:extLst>
              <a:ext uri="{FF2B5EF4-FFF2-40B4-BE49-F238E27FC236}">
                <a16:creationId xmlns:a16="http://schemas.microsoft.com/office/drawing/2014/main" id="{F8AFDC8D-7A78-8FD0-10C0-253F2A0F8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00" y="345175"/>
            <a:ext cx="10940400" cy="6167651"/>
          </a:xfrm>
          <a:prstGeom prst="rect">
            <a:avLst/>
          </a:prstGeom>
        </p:spPr>
      </p:pic>
      <p:sp>
        <p:nvSpPr>
          <p:cNvPr id="3" name="TextBox 2">
            <a:extLst>
              <a:ext uri="{FF2B5EF4-FFF2-40B4-BE49-F238E27FC236}">
                <a16:creationId xmlns:a16="http://schemas.microsoft.com/office/drawing/2014/main" id="{8A9A3B4C-1028-2C71-DB72-3858B073A350}"/>
              </a:ext>
            </a:extLst>
          </p:cNvPr>
          <p:cNvSpPr txBox="1"/>
          <p:nvPr/>
        </p:nvSpPr>
        <p:spPr>
          <a:xfrm>
            <a:off x="8826910" y="6251215"/>
            <a:ext cx="2739290" cy="261610"/>
          </a:xfrm>
          <a:prstGeom prst="rect">
            <a:avLst/>
          </a:prstGeom>
          <a:solidFill>
            <a:schemeClr val="tx1">
              <a:alpha val="53000"/>
            </a:schemeClr>
          </a:solidFill>
        </p:spPr>
        <p:txBody>
          <a:bodyPr wrap="square">
            <a:spAutoFit/>
          </a:bodyPr>
          <a:lstStyle>
            <a:defPPr>
              <a:defRPr lang="en-US"/>
            </a:defPPr>
            <a:lvl1pPr algn="r">
              <a:defRPr sz="1100" b="0" i="0">
                <a:solidFill>
                  <a:schemeClr val="bg1"/>
                </a:solidFill>
                <a:effectLst/>
                <a:latin typeface="Arial" panose="020B0604020202020204" pitchFamily="34" charset="0"/>
              </a:defRPr>
            </a:lvl1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err="1">
                <a:hlinkClick r:id="rId5">
                  <a:extLst>
                    <a:ext uri="{A12FA001-AC4F-418D-AE19-62706E023703}">
                      <ahyp:hlinkClr xmlns:ahyp="http://schemas.microsoft.com/office/drawing/2018/hyperlinkcolor" val="tx"/>
                    </a:ext>
                  </a:extLst>
                </a:hlinkClick>
              </a:rPr>
              <a:t>Unsplash</a:t>
            </a:r>
            <a:r>
              <a:rPr lang="en-AU" dirty="0">
                <a:hlinkClick r:id="rId5">
                  <a:extLst>
                    <a:ext uri="{A12FA001-AC4F-418D-AE19-62706E023703}">
                      <ahyp:hlinkClr xmlns:ahyp="http://schemas.microsoft.com/office/drawing/2018/hyperlinkcolor" val="tx"/>
                    </a:ext>
                  </a:extLst>
                </a:hlinkClick>
              </a:rPr>
              <a:t> License</a:t>
            </a:r>
            <a:r>
              <a:rPr lang="en-AU" dirty="0"/>
              <a:t>. </a:t>
            </a:r>
          </a:p>
        </p:txBody>
      </p:sp>
    </p:spTree>
    <p:extLst>
      <p:ext uri="{BB962C8B-B14F-4D97-AF65-F5344CB8AC3E}">
        <p14:creationId xmlns:p14="http://schemas.microsoft.com/office/powerpoint/2010/main" val="3591838777"/>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Template-V2</Template>
  <TotalTime>0</TotalTime>
  <Words>568</Words>
  <Application>Microsoft Office PowerPoint</Application>
  <PresentationFormat>Widescreen</PresentationFormat>
  <Paragraphs>69</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Public Sans</vt:lpstr>
      <vt:lpstr>Times New Roman</vt:lpstr>
      <vt:lpstr>Public Sans Light</vt:lpstr>
      <vt:lpstr>Arial</vt:lpstr>
      <vt:lpstr>NSWG Corporate</vt:lpstr>
      <vt:lpstr>Tu habites où ?</vt:lpstr>
      <vt:lpstr>dans une maison</vt:lpstr>
      <vt:lpstr>dans un appartement</vt:lpstr>
      <vt:lpstr>en banlieue</vt:lpstr>
      <vt:lpstr>à la campagne</vt:lpstr>
      <vt:lpstr>en ville</vt:lpstr>
      <vt:lpstr>au centre ville</vt:lpstr>
      <vt:lpstr>près de la mer</vt:lpstr>
      <vt:lpstr>dans un village</vt:lpstr>
      <vt:lpstr>à la montagne</vt:lpstr>
      <vt:lpstr>dans une ferme</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you live? (Tu habites où ?)</dc:title>
  <dc:creator>NSW Department of Education</dc:creator>
  <dcterms:created xsi:type="dcterms:W3CDTF">2024-01-22T23:36:12Z</dcterms:created>
  <dcterms:modified xsi:type="dcterms:W3CDTF">2024-01-22T23:37:31Z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2024-01-22T23:37:31Z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ef0c4669-9662-48a4-a6ef-239f0b94a1d2</vt:lpwstr>
  </property>
  <property fmtid="{D5CDD505-2E9C-101B-9397-08002B2CF9AE}" pid="8" name="MSIP_Label_b603dfd7-d93a-4381-a340-2995d8282205_ContentBits">
    <vt:lpwstr>0</vt:lpwstr>
  </property>
</Properties>
</file>