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78" r:id="rId10"/>
  </p:sldIdLst>
  <p:sldSz cx="10693400" cy="7556500"/>
  <p:notesSz cx="6858000" cy="9144000"/>
  <p:embeddedFontLst>
    <p:embeddedFont>
      <p:font typeface="Ananias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ublic Sans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B37C3C-390E-4CCA-8453-F6D6E1106D1E}" v="6" dt="2023-08-14T01:51:36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4" autoAdjust="0"/>
    <p:restoredTop sz="86405" autoAdjust="0"/>
  </p:normalViewPr>
  <p:slideViewPr>
    <p:cSldViewPr>
      <p:cViewPr varScale="1">
        <p:scale>
          <a:sx n="76" d="100"/>
          <a:sy n="76" d="100"/>
        </p:scale>
        <p:origin x="960" y="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C8DB8-FF5F-480F-82DA-0EF5627B9ABE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26E6-D743-4BDC-91C2-57B9EF83F8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37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A06C-0304-4F4A-8D57-B56A3C60CD03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416A-7FF0-4AF2-B584-5641671037A7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1D23-2EA3-40AA-A75A-ACD24A49A3F8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6DC4-35B7-4B14-ABD2-C43B60E9549D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52D5-579A-469A-83FE-B11F45BECF28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8675-8E7F-4F91-9EE6-F2055D9C16EA}" type="datetime1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72CF-88D9-4469-A8B8-CC2EE0566B97}" type="datetime1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2A24-D5A3-4B8B-9BBE-A6D348C5395A}" type="datetime1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A1AE-3A61-41D4-AAD8-B11A84236C36}" type="datetime1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0900" y="71310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4FE3-F8C5-473C-8B65-AB239177E1AD}" type="datetime1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64EC-7B4B-438C-A454-DF645B40DA17}" type="datetime1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6C958-4F2A-4B1F-9D3C-6BC136EAC5CF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011919" y="400898"/>
            <a:ext cx="8291728" cy="10002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anias Bold"/>
                <a:ea typeface="+mn-ea"/>
                <a:cs typeface="+mn-cs"/>
              </a:rPr>
              <a:t>The sleepy bear</a:t>
            </a:r>
          </a:p>
        </p:txBody>
      </p:sp>
      <p:grpSp>
        <p:nvGrpSpPr>
          <p:cNvPr id="7" name="Group 6" descr="A cartoon brown bear walks through a grassy field. He is thinking of sleeping.">
            <a:extLst>
              <a:ext uri="{FF2B5EF4-FFF2-40B4-BE49-F238E27FC236}">
                <a16:creationId xmlns:a16="http://schemas.microsoft.com/office/drawing/2014/main" id="{B56CD0DD-4B84-6D4D-0F57-06879E14377E}"/>
              </a:ext>
            </a:extLst>
          </p:cNvPr>
          <p:cNvGrpSpPr/>
          <p:nvPr/>
        </p:nvGrpSpPr>
        <p:grpSpPr>
          <a:xfrm>
            <a:off x="-1" y="1501422"/>
            <a:ext cx="10693401" cy="6058578"/>
            <a:chOff x="-1" y="1501422"/>
            <a:chExt cx="10693401" cy="6058578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t="2731"/>
            <a:stretch>
              <a:fillRect/>
            </a:stretch>
          </p:blipFill>
          <p:spPr>
            <a:xfrm>
              <a:off x="-1" y="1501422"/>
              <a:ext cx="10693401" cy="6058578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571699" y="3778250"/>
              <a:ext cx="1419620" cy="78788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452163" y="4560570"/>
              <a:ext cx="3256695" cy="1998796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564CB-281D-5BF7-B2D6-316CDAB9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92E9B0-741E-A75C-F12D-FE5E8A5633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AU" dirty="0"/>
              <a:t>Nearly winter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1300" y="463304"/>
            <a:ext cx="10214882" cy="931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Public Sans" pitchFamily="2" charset="0"/>
              </a:rPr>
              <a:t>It's nearly winter and Bruno the bear is sleepy. He needs to find some food before he goes to sleep for the winter. </a:t>
            </a:r>
          </a:p>
        </p:txBody>
      </p:sp>
      <p:grpSp>
        <p:nvGrpSpPr>
          <p:cNvPr id="8" name="Group 7" descr="Bruno the bear walks through the forest.">
            <a:extLst>
              <a:ext uri="{FF2B5EF4-FFF2-40B4-BE49-F238E27FC236}">
                <a16:creationId xmlns:a16="http://schemas.microsoft.com/office/drawing/2014/main" id="{7D588C0D-7284-C36A-CF15-66566C9C44E5}"/>
              </a:ext>
            </a:extLst>
          </p:cNvPr>
          <p:cNvGrpSpPr/>
          <p:nvPr/>
        </p:nvGrpSpPr>
        <p:grpSpPr>
          <a:xfrm>
            <a:off x="0" y="1780621"/>
            <a:ext cx="10692000" cy="5779379"/>
            <a:chOff x="0" y="1780621"/>
            <a:chExt cx="10692000" cy="577937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2255" r="2255" b="7070"/>
            <a:stretch>
              <a:fillRect/>
            </a:stretch>
          </p:blipFill>
          <p:spPr>
            <a:xfrm>
              <a:off x="0" y="1780621"/>
              <a:ext cx="10692000" cy="5779379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58714" y="5737129"/>
              <a:ext cx="2209478" cy="1356067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509D7-6710-046B-B48D-D7034A28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CFFA57E-DB37-8745-61D5-3CD0D56B78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AU" dirty="0"/>
              <a:t>Honey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8153" y="529305"/>
            <a:ext cx="8270947" cy="440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Public Sans" pitchFamily="2" charset="0"/>
              </a:rPr>
              <a:t>On Monday, Bruno finds one golden pot of honey.</a:t>
            </a:r>
          </a:p>
        </p:txBody>
      </p:sp>
      <p:grpSp>
        <p:nvGrpSpPr>
          <p:cNvPr id="11" name="Group 10" descr="Bruno the bear finds a pot of honey lying in the field.">
            <a:extLst>
              <a:ext uri="{FF2B5EF4-FFF2-40B4-BE49-F238E27FC236}">
                <a16:creationId xmlns:a16="http://schemas.microsoft.com/office/drawing/2014/main" id="{A87821F3-44BD-E593-95BC-EF098BC5BB3F}"/>
              </a:ext>
            </a:extLst>
          </p:cNvPr>
          <p:cNvGrpSpPr/>
          <p:nvPr/>
        </p:nvGrpSpPr>
        <p:grpSpPr>
          <a:xfrm>
            <a:off x="-1" y="1327758"/>
            <a:ext cx="10693401" cy="6228742"/>
            <a:chOff x="-1" y="1327758"/>
            <a:chExt cx="10693401" cy="622874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" y="1327758"/>
              <a:ext cx="10693401" cy="622874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936463" y="5771313"/>
              <a:ext cx="1052027" cy="94945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110200" y="5087899"/>
              <a:ext cx="704551" cy="68341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450930" y="4947225"/>
              <a:ext cx="3056010" cy="1875626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13F55A-D1DB-79DB-4D62-F1B40356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D08B205-67F5-610B-6633-C5F380E350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AU" dirty="0"/>
              <a:t>Carrots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62320" y="882650"/>
            <a:ext cx="7448806" cy="440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Public Sans" pitchFamily="2" charset="0"/>
              </a:rPr>
              <a:t>On Tuesday, Bruno finds 2 orange carrots.</a:t>
            </a:r>
          </a:p>
        </p:txBody>
      </p:sp>
      <p:grpSp>
        <p:nvGrpSpPr>
          <p:cNvPr id="10" name="Group 9" descr="Bruno the bear finds two carrots in the soil of a clearing.">
            <a:extLst>
              <a:ext uri="{FF2B5EF4-FFF2-40B4-BE49-F238E27FC236}">
                <a16:creationId xmlns:a16="http://schemas.microsoft.com/office/drawing/2014/main" id="{1DA085F9-35B6-67BD-9427-F6C8A98AC0EC}"/>
              </a:ext>
            </a:extLst>
          </p:cNvPr>
          <p:cNvGrpSpPr/>
          <p:nvPr/>
        </p:nvGrpSpPr>
        <p:grpSpPr>
          <a:xfrm>
            <a:off x="0" y="1951982"/>
            <a:ext cx="10693400" cy="5608018"/>
            <a:chOff x="0" y="1951982"/>
            <a:chExt cx="10693400" cy="5608018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3487" r="4748"/>
            <a:stretch>
              <a:fillRect/>
            </a:stretch>
          </p:blipFill>
          <p:spPr>
            <a:xfrm>
              <a:off x="0" y="1951982"/>
              <a:ext cx="10693400" cy="5608018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167633" y="4413148"/>
              <a:ext cx="3252860" cy="239085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8327"/>
            <a:stretch/>
          </p:blipFill>
          <p:spPr>
            <a:xfrm>
              <a:off x="6772726" y="5237449"/>
              <a:ext cx="3920674" cy="231481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224001" y="5423549"/>
              <a:ext cx="2663105" cy="1634481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15BB5-6BBD-1251-F7F0-45E5C958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4833CA9-6C17-AE63-314B-5F549DAF3F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AU" dirty="0"/>
              <a:t>Silver fish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618840"/>
            <a:ext cx="10456182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Public Sans" pitchFamily="2" charset="0"/>
              </a:rPr>
              <a:t>On Wednesday, Bruno finds three silver fish.</a:t>
            </a:r>
          </a:p>
        </p:txBody>
      </p:sp>
      <p:grpSp>
        <p:nvGrpSpPr>
          <p:cNvPr id="12" name="Group 11" descr="Bruno the bear stands near a small pool of water. Three fish lie on the grass next to him.">
            <a:extLst>
              <a:ext uri="{FF2B5EF4-FFF2-40B4-BE49-F238E27FC236}">
                <a16:creationId xmlns:a16="http://schemas.microsoft.com/office/drawing/2014/main" id="{AB3CBE0E-298C-F225-F2B5-850305DC8CB8}"/>
              </a:ext>
            </a:extLst>
          </p:cNvPr>
          <p:cNvGrpSpPr/>
          <p:nvPr/>
        </p:nvGrpSpPr>
        <p:grpSpPr>
          <a:xfrm>
            <a:off x="0" y="1452449"/>
            <a:ext cx="10692000" cy="6308673"/>
            <a:chOff x="0" y="1452449"/>
            <a:chExt cx="10692000" cy="6308673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4821" r="4821" b="7070"/>
            <a:stretch>
              <a:fillRect/>
            </a:stretch>
          </p:blipFill>
          <p:spPr>
            <a:xfrm>
              <a:off x="0" y="1452449"/>
              <a:ext cx="10692000" cy="6107551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798" b="16692"/>
            <a:stretch/>
          </p:blipFill>
          <p:spPr>
            <a:xfrm>
              <a:off x="5228091" y="5673868"/>
              <a:ext cx="5463909" cy="188263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02100" y="5323003"/>
              <a:ext cx="2051983" cy="1259404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3742192" y="6365335"/>
              <a:ext cx="1749879" cy="1395787"/>
              <a:chOff x="0" y="0"/>
              <a:chExt cx="2333172" cy="1861050"/>
            </a:xfrm>
          </p:grpSpPr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1122416">
                <a:off x="149653" y="117041"/>
                <a:ext cx="908201" cy="1082803"/>
              </a:xfrm>
              <a:prstGeom prst="rect">
                <a:avLst/>
              </a:prstGeom>
            </p:spPr>
          </p:pic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1355432">
                <a:off x="520849" y="159518"/>
                <a:ext cx="1090103" cy="1299675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1446790">
                <a:off x="841215" y="189309"/>
                <a:ext cx="1243389" cy="1482431"/>
              </a:xfrm>
              <a:prstGeom prst="rect">
                <a:avLst/>
              </a:prstGeom>
            </p:spPr>
          </p:pic>
        </p:grp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E1EEF43-050A-7325-CC8B-4B90AE88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A6A46C9-6C4A-15CF-9889-6414BA9D5F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/>
              <a:t>Strawberries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7251" y="475012"/>
            <a:ext cx="7196422" cy="498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Public Sans" pitchFamily="2" charset="0"/>
              </a:rPr>
              <a:t>On Thursday, Bruno finds 4 red strawberries.</a:t>
            </a:r>
          </a:p>
        </p:txBody>
      </p:sp>
      <p:grpSp>
        <p:nvGrpSpPr>
          <p:cNvPr id="12" name="Group 11" descr="Bruno the bear finds a strawberry bush while walking in the clearing.">
            <a:extLst>
              <a:ext uri="{FF2B5EF4-FFF2-40B4-BE49-F238E27FC236}">
                <a16:creationId xmlns:a16="http://schemas.microsoft.com/office/drawing/2014/main" id="{694AFE50-D416-6BBF-B57D-6FD4C292B7BC}"/>
              </a:ext>
            </a:extLst>
          </p:cNvPr>
          <p:cNvGrpSpPr/>
          <p:nvPr/>
        </p:nvGrpSpPr>
        <p:grpSpPr>
          <a:xfrm>
            <a:off x="0" y="1331258"/>
            <a:ext cx="10692000" cy="6228742"/>
            <a:chOff x="0" y="1331258"/>
            <a:chExt cx="10692000" cy="622874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4683" r="4683" b="4867"/>
            <a:stretch>
              <a:fillRect/>
            </a:stretch>
          </p:blipFill>
          <p:spPr>
            <a:xfrm>
              <a:off x="0" y="1331258"/>
              <a:ext cx="10692000" cy="622874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108700" y="1450144"/>
              <a:ext cx="3360000" cy="3024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828270" y="5135190"/>
              <a:ext cx="2773786" cy="228490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215163" y="4376407"/>
              <a:ext cx="2523234" cy="209428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527309" y="3625776"/>
              <a:ext cx="2773786" cy="228490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 rotWithShape="1">
            <a:blip r:embed="rId6"/>
            <a:srcRect b="4190"/>
            <a:stretch/>
          </p:blipFill>
          <p:spPr>
            <a:xfrm>
              <a:off x="6340439" y="5549971"/>
              <a:ext cx="2523234" cy="200652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56000" y="4721487"/>
              <a:ext cx="3056010" cy="1875626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7C5ACE-C076-B96C-6395-0279D7F6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BFE979D-33F8-DC30-B096-DFB871D708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/>
              <a:t>Cakes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00445" y="1219306"/>
            <a:ext cx="5292510" cy="550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9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Public Sans" pitchFamily="2" charset="0"/>
              </a:rPr>
              <a:t>What does Bruno find on Friday?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900" y="2098594"/>
            <a:ext cx="8229600" cy="550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9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Public Sans" pitchFamily="2" charset="0"/>
              </a:rPr>
              <a:t>Sample response: Bruno finds five delicious cakes.</a:t>
            </a:r>
          </a:p>
        </p:txBody>
      </p:sp>
      <p:grpSp>
        <p:nvGrpSpPr>
          <p:cNvPr id="13" name="Group 12" descr="5 cupcakes with speckled icing and a single cherry on the top of each.">
            <a:extLst>
              <a:ext uri="{FF2B5EF4-FFF2-40B4-BE49-F238E27FC236}">
                <a16:creationId xmlns:a16="http://schemas.microsoft.com/office/drawing/2014/main" id="{B8194B65-93C2-243F-E1B1-9F668035BC5C}"/>
              </a:ext>
            </a:extLst>
          </p:cNvPr>
          <p:cNvGrpSpPr/>
          <p:nvPr/>
        </p:nvGrpSpPr>
        <p:grpSpPr>
          <a:xfrm>
            <a:off x="-101664" y="2977883"/>
            <a:ext cx="10997363" cy="3473717"/>
            <a:chOff x="-101664" y="2977883"/>
            <a:chExt cx="10997363" cy="3473717"/>
          </a:xfrm>
        </p:grpSpPr>
        <p:sp>
          <p:nvSpPr>
            <p:cNvPr id="3" name="Freeform 3"/>
            <p:cNvSpPr/>
            <p:nvPr/>
          </p:nvSpPr>
          <p:spPr>
            <a:xfrm>
              <a:off x="3487788" y="2977883"/>
              <a:ext cx="2988615" cy="3206382"/>
            </a:xfrm>
            <a:custGeom>
              <a:avLst/>
              <a:gdLst/>
              <a:ahLst/>
              <a:cxnLst/>
              <a:rect l="l" t="t" r="r" b="b"/>
              <a:pathLst>
                <a:path w="5111171" h="5483599">
                  <a:moveTo>
                    <a:pt x="0" y="0"/>
                  </a:moveTo>
                  <a:lnTo>
                    <a:pt x="5111171" y="0"/>
                  </a:lnTo>
                  <a:lnTo>
                    <a:pt x="5111171" y="5483599"/>
                  </a:lnTo>
                  <a:lnTo>
                    <a:pt x="0" y="5483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" name="Freeform 2"/>
            <p:cNvSpPr/>
            <p:nvPr/>
          </p:nvSpPr>
          <p:spPr>
            <a:xfrm>
              <a:off x="-101664" y="2977883"/>
              <a:ext cx="3075686" cy="3299797"/>
            </a:xfrm>
            <a:custGeom>
              <a:avLst/>
              <a:gdLst/>
              <a:ahLst/>
              <a:cxnLst/>
              <a:rect l="l" t="t" r="r" b="b"/>
              <a:pathLst>
                <a:path w="5260080" h="5643358">
                  <a:moveTo>
                    <a:pt x="0" y="0"/>
                  </a:moveTo>
                  <a:lnTo>
                    <a:pt x="5260079" y="0"/>
                  </a:lnTo>
                  <a:lnTo>
                    <a:pt x="5260079" y="5643358"/>
                  </a:lnTo>
                  <a:lnTo>
                    <a:pt x="0" y="5643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5636648" y="3151803"/>
              <a:ext cx="2892253" cy="3102999"/>
            </a:xfrm>
            <a:custGeom>
              <a:avLst/>
              <a:gdLst/>
              <a:ahLst/>
              <a:cxnLst/>
              <a:rect l="l" t="t" r="r" b="b"/>
              <a:pathLst>
                <a:path w="4946371" h="5306791">
                  <a:moveTo>
                    <a:pt x="0" y="0"/>
                  </a:moveTo>
                  <a:lnTo>
                    <a:pt x="4946371" y="0"/>
                  </a:lnTo>
                  <a:lnTo>
                    <a:pt x="4946371" y="5306791"/>
                  </a:lnTo>
                  <a:lnTo>
                    <a:pt x="0" y="5306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7886103" y="3222708"/>
              <a:ext cx="3009596" cy="3228892"/>
            </a:xfrm>
            <a:custGeom>
              <a:avLst/>
              <a:gdLst/>
              <a:ahLst/>
              <a:cxnLst/>
              <a:rect l="l" t="t" r="r" b="b"/>
              <a:pathLst>
                <a:path w="5147053" h="5522095">
                  <a:moveTo>
                    <a:pt x="0" y="0"/>
                  </a:moveTo>
                  <a:lnTo>
                    <a:pt x="5147053" y="0"/>
                  </a:lnTo>
                  <a:lnTo>
                    <a:pt x="5147053" y="5522095"/>
                  </a:lnTo>
                  <a:lnTo>
                    <a:pt x="0" y="5522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057309" y="3143815"/>
              <a:ext cx="2679290" cy="2874518"/>
            </a:xfrm>
            <a:custGeom>
              <a:avLst/>
              <a:gdLst/>
              <a:ahLst/>
              <a:cxnLst/>
              <a:rect l="l" t="t" r="r" b="b"/>
              <a:pathLst>
                <a:path w="4582159" h="4916040">
                  <a:moveTo>
                    <a:pt x="0" y="0"/>
                  </a:moveTo>
                  <a:lnTo>
                    <a:pt x="4582159" y="0"/>
                  </a:lnTo>
                  <a:lnTo>
                    <a:pt x="4582159" y="4916039"/>
                  </a:lnTo>
                  <a:lnTo>
                    <a:pt x="0" y="4916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B8E2A-80D8-7F29-9480-889429E5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BA43E6-3394-4FFA-8392-068F7D4342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/>
              <a:t>Sleeping in Winter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1332031" y="882650"/>
            <a:ext cx="8029339" cy="406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1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Public Sans" pitchFamily="2" charset="0"/>
              </a:rPr>
              <a:t>Where does Bruno sleep for winter?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9572" y="2178050"/>
            <a:ext cx="8954257" cy="441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Public Sans" pitchFamily="2" charset="0"/>
              </a:rPr>
              <a:t>Sample response: Bruno sleeps in a cave for winter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6C2B5-078F-7824-0124-C336C158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76244" y="5302733"/>
            <a:ext cx="5540911" cy="7278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5330" algn="l" defTabSz="534667">
              <a:spcBef>
                <a:spcPts val="0"/>
              </a:spcBef>
              <a:defRPr/>
            </a:pPr>
            <a:r>
              <a:rPr lang="en-AU" sz="1403" dirty="0">
                <a:latin typeface="Public Sans" pitchFamily="2" charset="0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&#10;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6405" y="1726061"/>
            <a:ext cx="2740591" cy="29761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A96E7-908A-C41E-BE6A-2DC9B9E3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Custom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Public Sans</vt:lpstr>
      <vt:lpstr>Arial</vt:lpstr>
      <vt:lpstr>Calibri</vt:lpstr>
      <vt:lpstr>Ananias Bold</vt:lpstr>
      <vt:lpstr>Office Theme</vt:lpstr>
      <vt:lpstr>The sleepy bear</vt:lpstr>
      <vt:lpstr>Nearly winter</vt:lpstr>
      <vt:lpstr>Honey</vt:lpstr>
      <vt:lpstr>Carrots</vt:lpstr>
      <vt:lpstr>Silver fish</vt:lpstr>
      <vt:lpstr>Strawberries</vt:lpstr>
      <vt:lpstr>Cakes</vt:lpstr>
      <vt:lpstr>Sleeping in Winter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sleepy bear</dc:title>
  <dc:creator>NSW Department of Education</dc:creator>
  <dcterms:created xsi:type="dcterms:W3CDTF">2023-08-14T01:48:23Z</dcterms:created>
  <dcterms:modified xsi:type="dcterms:W3CDTF">2023-08-14T01:51:39Z</dcterms:modified>
  <dc:identifier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2023-08-14T01:51:38Z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dbe184b6-dd50-4071-b230-47c1855c1d3f</vt:lpwstr>
  </property>
  <property fmtid="{D5CDD505-2E9C-101B-9397-08002B2CF9AE}" pid="8" name="MSIP_Label_b603dfd7-d93a-4381-a340-2995d8282205_ContentBits">
    <vt:lpwstr>0</vt:lpwstr>
  </property>
</Properties>
</file>