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handoutMasterIdLst>
    <p:handoutMasterId r:id="rId27"/>
  </p:handoutMasterIdLst>
  <p:sldIdLst>
    <p:sldId id="350" r:id="rId2"/>
    <p:sldId id="366" r:id="rId3"/>
    <p:sldId id="367" r:id="rId4"/>
    <p:sldId id="368" r:id="rId5"/>
    <p:sldId id="353" r:id="rId6"/>
    <p:sldId id="369" r:id="rId7"/>
    <p:sldId id="371" r:id="rId8"/>
    <p:sldId id="372" r:id="rId9"/>
    <p:sldId id="359" r:id="rId10"/>
    <p:sldId id="373" r:id="rId11"/>
    <p:sldId id="374" r:id="rId12"/>
    <p:sldId id="375" r:id="rId13"/>
    <p:sldId id="376" r:id="rId14"/>
    <p:sldId id="377" r:id="rId15"/>
    <p:sldId id="378" r:id="rId16"/>
    <p:sldId id="379" r:id="rId17"/>
    <p:sldId id="380" r:id="rId18"/>
    <p:sldId id="385" r:id="rId19"/>
    <p:sldId id="386" r:id="rId20"/>
    <p:sldId id="381" r:id="rId21"/>
    <p:sldId id="382" r:id="rId22"/>
    <p:sldId id="383" r:id="rId23"/>
    <p:sldId id="384" r:id="rId24"/>
    <p:sldId id="2141411556" r:id="rId25"/>
  </p:sldIdLst>
  <p:sldSz cx="12192000" cy="6858000"/>
  <p:notesSz cx="6858000" cy="9144000"/>
  <p:embeddedFontLst>
    <p:embeddedFont>
      <p:font typeface="Public Sans" pitchFamily="2" charset="0"/>
      <p:regular r:id="rId28"/>
      <p:bold r:id="rId29"/>
      <p:italic r:id="rId30"/>
      <p:boldItalic r:id="rId31"/>
    </p:embeddedFont>
    <p:embeddedFont>
      <p:font typeface="Public Sans Light" pitchFamily="2" charset="0"/>
      <p:regular r:id="rId32"/>
      <p: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350"/>
            <p14:sldId id="366"/>
            <p14:sldId id="367"/>
            <p14:sldId id="368"/>
            <p14:sldId id="353"/>
            <p14:sldId id="369"/>
            <p14:sldId id="371"/>
            <p14:sldId id="372"/>
            <p14:sldId id="359"/>
            <p14:sldId id="373"/>
            <p14:sldId id="374"/>
            <p14:sldId id="375"/>
            <p14:sldId id="376"/>
            <p14:sldId id="377"/>
            <p14:sldId id="378"/>
            <p14:sldId id="379"/>
            <p14:sldId id="380"/>
            <p14:sldId id="385"/>
            <p14:sldId id="386"/>
            <p14:sldId id="381"/>
            <p14:sldId id="382"/>
            <p14:sldId id="383"/>
            <p14:sldId id="384"/>
            <p14:sldId id="214141155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99D5F-8FDC-4D89-8954-EB970A6171AC}" v="45" dt="2023-08-02T05:52:54.121"/>
    <p1510:client id="{330A7A24-DA62-84B0-78F5-9A1085671BD6}" v="1" dt="2023-08-01T23:12:38.51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6" autoAdjust="0"/>
    <p:restoredTop sz="84220" autoAdjust="0"/>
  </p:normalViewPr>
  <p:slideViewPr>
    <p:cSldViewPr>
      <p:cViewPr varScale="1">
        <p:scale>
          <a:sx n="81" d="100"/>
          <a:sy n="81" d="100"/>
        </p:scale>
        <p:origin x="1387" y="56"/>
      </p:cViewPr>
      <p:guideLst>
        <p:guide orient="horz" pos="2160"/>
        <p:guide pos="3863"/>
      </p:guideLst>
    </p:cSldViewPr>
  </p:slideViewPr>
  <p:notesTextViewPr>
    <p:cViewPr>
      <p:scale>
        <a:sx n="1" d="1"/>
        <a:sy n="1" d="1"/>
      </p:scale>
      <p:origin x="0" y="0"/>
    </p:cViewPr>
  </p:notesText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2/08/2023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Jasmine Seymour (2022). ‘Open Your Heart to Country’. Only reproduced as extracts and</a:t>
            </a:r>
            <a:r>
              <a:rPr lang="en-US" sz="1800">
                <a:solidFill>
                  <a:srgbClr val="000000"/>
                </a:solidFill>
                <a:effectLst/>
                <a:latin typeface="Arial" panose="020B0604020202020204" pitchFamily="34" charset="0"/>
                <a:ea typeface="Arial" panose="020B0604020202020204" pitchFamily="34" charset="0"/>
              </a:rPr>
              <a:t> made available for copying and communication by NSW Department of Education for its educational purposes. This has been made possible as permission has been granted by</a:t>
            </a:r>
            <a:r>
              <a:rPr lang="en-US" sz="1800">
                <a:effectLst/>
                <a:latin typeface="Arial" panose="020B0604020202020204" pitchFamily="34" charset="0"/>
                <a:ea typeface="Calibri" panose="020F0502020204030204" pitchFamily="34" charset="0"/>
              </a:rPr>
              <a:t> Jasmine Seymour</a:t>
            </a:r>
            <a:r>
              <a:rPr lang="en-US" sz="1800">
                <a:solidFill>
                  <a:srgbClr val="000000"/>
                </a:solidFill>
                <a:effectLst/>
                <a:latin typeface="Arial" panose="020B0604020202020204" pitchFamily="34" charset="0"/>
                <a:ea typeface="Arial" panose="020B0604020202020204" pitchFamily="34" charset="0"/>
              </a:rPr>
              <a:t>. This resource is licensed up until May 2026. </a:t>
            </a: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14313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err="1"/>
              <a:t>Dharug</a:t>
            </a:r>
            <a:r>
              <a:rPr lang="en-AU"/>
              <a:t> language – provides an alternate reading pathway. Readers can read the narrative of the text by following the </a:t>
            </a:r>
            <a:r>
              <a:rPr lang="en-AU" err="1"/>
              <a:t>Dharug</a:t>
            </a:r>
            <a:r>
              <a:rPr lang="en-AU"/>
              <a:t> language throughout. </a:t>
            </a:r>
          </a:p>
          <a:p>
            <a:r>
              <a:rPr lang="en-AU"/>
              <a:t>Symbolism of the butterfly – another </a:t>
            </a:r>
            <a:r>
              <a:rPr lang="en-AU" err="1"/>
              <a:t>Dharug</a:t>
            </a:r>
            <a:r>
              <a:rPr lang="en-AU"/>
              <a:t> totem.</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5926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of water </a:t>
            </a:r>
            <a:r>
              <a:rPr lang="en-AU"/>
              <a:t>– </a:t>
            </a:r>
            <a:r>
              <a:rPr lang="en-AU" sz="1600"/>
              <a:t>the use of water here symbolises healing and sacred spaces of men’s and women’s business.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50376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of water – the use of water here symbolises healing and sacred spaces of men’s and women’s business.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Connotation of ‘lost children’ – evokes dispossession and the experiences of the Stolen Generation.</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33593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of water – the use of water here symbolises healing and sacred spaces of men’s and women’s business.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Connotation of ‘lost children’ – evokes dispossession and the experiences of the Stolen Generation  </a:t>
            </a:r>
          </a:p>
          <a:p>
            <a:r>
              <a:rPr lang="en-AU"/>
              <a:t>Reference to </a:t>
            </a:r>
            <a:r>
              <a:rPr lang="en-AU" err="1"/>
              <a:t>songlines</a:t>
            </a:r>
            <a:r>
              <a:rPr lang="en-AU"/>
              <a:t> across country; </a:t>
            </a:r>
            <a:r>
              <a:rPr lang="en-AU" err="1"/>
              <a:t>songlines</a:t>
            </a:r>
            <a:r>
              <a:rPr lang="en-AU"/>
              <a:t> are the Aboriginal walking routes that crossed country, linking important sites and locations.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68898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of white cockatoo – totem of the </a:t>
            </a:r>
            <a:r>
              <a:rPr lang="en-AU" sz="1600" err="1"/>
              <a:t>Dharug</a:t>
            </a:r>
            <a:r>
              <a:rPr lang="en-AU" sz="1600"/>
              <a: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09788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of white cockatoo – totem of the </a:t>
            </a:r>
            <a:r>
              <a:rPr lang="en-AU" sz="1600" err="1"/>
              <a:t>Dharug</a:t>
            </a:r>
            <a:endParaRPr lang="en-AU" sz="160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Connotation of ‘far from home’ – reference to the Stolen Generation living off-Country.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5615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of white cockatoo – totem of the </a:t>
            </a:r>
            <a:r>
              <a:rPr lang="en-AU" sz="1600" err="1"/>
              <a:t>Dharug</a:t>
            </a:r>
            <a:endParaRPr lang="en-AU" sz="160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Connotation of ‘far from home’ – reference to the Stolen Generation living off-Country.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Skin names – significant cultural and kinship meaning. Skin names reflect complex family and social relationships. They differ from birth names as skin names may be given by elders or community members who have knowledge and authority in the naming process.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63112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Question – ‘Where are you from’?’ references those who are living off-Country.</a:t>
            </a:r>
          </a:p>
          <a:p>
            <a:r>
              <a:rPr lang="en-AU"/>
              <a:t>Welcome – ‘Good to see you’ is a welcome to and acknowledgement of Country protocols.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67816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Question – ‘Where are you from’?’ references those who are living off-Country.</a:t>
            </a:r>
          </a:p>
          <a:p>
            <a:r>
              <a:rPr lang="en-AU"/>
              <a:t>Welcome – ‘Good to see you’ is a welcome to and acknowledgement of Country protocols.</a:t>
            </a:r>
          </a:p>
          <a:p>
            <a:r>
              <a:rPr lang="en-AU"/>
              <a:t>Symbolism of waterways – Nepean River was a significant place of survival, colonial war and life source for </a:t>
            </a:r>
            <a:r>
              <a:rPr lang="en-AU" err="1"/>
              <a:t>Dharug</a:t>
            </a:r>
            <a:r>
              <a:rPr lang="en-AU"/>
              <a:t> people.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9711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Question – ‘Where are you from’?’ references those who are living off-Country.</a:t>
            </a:r>
          </a:p>
          <a:p>
            <a:r>
              <a:rPr lang="en-AU"/>
              <a:t>Welcome – ‘Good to see you’ is a welcome to and acknowledgement of Country protocols.</a:t>
            </a:r>
          </a:p>
          <a:p>
            <a:r>
              <a:rPr lang="en-AU"/>
              <a:t>Symbolism of waterways – Nepean River was a significant place of survival, colonial war and life source for </a:t>
            </a:r>
            <a:r>
              <a:rPr lang="en-AU" err="1"/>
              <a:t>Dharug</a:t>
            </a:r>
            <a:r>
              <a:rPr lang="en-AU"/>
              <a:t> people.</a:t>
            </a:r>
          </a:p>
          <a:p>
            <a:r>
              <a:rPr lang="en-AU"/>
              <a:t>Symbolic use of digital collage depicting flora and fauna overlapping the houses. The houses depict a modern view of Country while the overlaid flora and fauna remind the responder of the ongoing spiritual connection to Country.</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36889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The use of the ghost gums reminds responders of the spiritual connection to Country and elders.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1129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Imagery of fern – the fern depicted has medicinal properties. This emphasises the healing power of the land.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41781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Imagery of fern – the fern depicted has medicinal properties. This emphasises the healing power of the land.</a:t>
            </a:r>
          </a:p>
          <a:p>
            <a:r>
              <a:rPr lang="en-AU"/>
              <a:t>Imagery of ‘paint up’ evokes the ceremonial practices.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58614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Motif – the layering of images acts as a motif throughout the text to symbolise the ever-present connection between past and present.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772039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Motif – the layering of images acts as a motif throughout the text to symbolise the ever-present connection between past and present. </a:t>
            </a:r>
          </a:p>
          <a:p>
            <a:r>
              <a:rPr lang="en-AU" dirty="0"/>
              <a:t>Symbolism – the images of animals, birds and insects are endemic to </a:t>
            </a:r>
            <a:r>
              <a:rPr lang="en-AU" dirty="0" err="1"/>
              <a:t>Dharug</a:t>
            </a:r>
            <a:r>
              <a:rPr lang="en-AU" dirty="0"/>
              <a:t> country and hold significant meaning. These images are used throughout the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35406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a:t>Lineage is represented through the names of </a:t>
            </a:r>
            <a:r>
              <a:rPr lang="en-AU" sz="1600" err="1"/>
              <a:t>Dharug</a:t>
            </a:r>
            <a:r>
              <a:rPr lang="en-AU" sz="1600"/>
              <a:t> family from Yarramundi through to the author, Jasmine Seymour.</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81198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Connotation of word ‘soothe’ reflects the healing power of being on-Country.</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75951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err="1"/>
              <a:t>Dharug</a:t>
            </a:r>
            <a:r>
              <a:rPr lang="en-AU" sz="1600"/>
              <a:t> language and English translation – invites the reader to share in </a:t>
            </a:r>
            <a:r>
              <a:rPr lang="en-AU" sz="1600" err="1"/>
              <a:t>Dharug</a:t>
            </a:r>
            <a:r>
              <a:rPr lang="en-AU" sz="1600"/>
              <a:t> culture.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88875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err="1"/>
              <a:t>Dharug</a:t>
            </a:r>
            <a:r>
              <a:rPr lang="en-AU" sz="1600"/>
              <a:t> language and English translation – invites the reader to share in </a:t>
            </a:r>
            <a:r>
              <a:rPr lang="en-AU" sz="1600" err="1"/>
              <a:t>Dharug</a:t>
            </a:r>
            <a:r>
              <a:rPr lang="en-AU" sz="1600"/>
              <a:t> culture.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Contrasting colour – green and brown reflects the varying landscapes across country.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719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err="1"/>
              <a:t>Dharug</a:t>
            </a:r>
            <a:r>
              <a:rPr lang="en-AU" sz="1600"/>
              <a:t> language and English translation – invites the reader to share in </a:t>
            </a:r>
            <a:r>
              <a:rPr lang="en-AU" sz="1600" err="1"/>
              <a:t>Dharug</a:t>
            </a:r>
            <a:r>
              <a:rPr lang="en-AU" sz="1600"/>
              <a:t> culture.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Contrasting colour – green and brown reflects the varying landscapes across country.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 black cockatoos are a </a:t>
            </a:r>
            <a:r>
              <a:rPr lang="en-AU" sz="1600" err="1"/>
              <a:t>Dharug</a:t>
            </a:r>
            <a:r>
              <a:rPr lang="en-AU" sz="1600"/>
              <a:t> totem.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0832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err="1"/>
              <a:t>Dharug</a:t>
            </a:r>
            <a:r>
              <a:rPr lang="en-AU" sz="1600"/>
              <a:t> language and English translation – invites the reader to share in </a:t>
            </a:r>
            <a:r>
              <a:rPr lang="en-AU" sz="1600" err="1"/>
              <a:t>Dharug</a:t>
            </a:r>
            <a:r>
              <a:rPr lang="en-AU" sz="1600"/>
              <a:t> culture.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Contrasting colour – green and brown reflects the varying landscapes across country.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Symbolism – black cockatoos are a </a:t>
            </a:r>
            <a:r>
              <a:rPr lang="en-AU" sz="1600" err="1"/>
              <a:t>Dharug</a:t>
            </a:r>
            <a:r>
              <a:rPr lang="en-AU" sz="1600"/>
              <a:t> totem</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t>Shadows of significant flora on Country – highlights the value of the land and the continuity of the relationship between the land and Aboriginal people.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49160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err="1"/>
              <a:t>Dharug</a:t>
            </a:r>
            <a:r>
              <a:rPr lang="en-AU"/>
              <a:t> language – provides an alternate reading pathway. Readers can read the narrative of the text by following the </a:t>
            </a:r>
            <a:r>
              <a:rPr lang="en-AU" err="1"/>
              <a:t>Dharug</a:t>
            </a:r>
            <a:r>
              <a:rPr lang="en-AU"/>
              <a:t> language throughout.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38184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guide id="3" orient="horz" pos="572" userDrawn="1">
          <p15:clr>
            <a:srgbClr val="FBAE40"/>
          </p15:clr>
        </p15:guide>
        <p15:guide id="4" pos="23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ubtitle_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537467"/>
          </a:xfrm>
        </p:spPr>
        <p:txBody>
          <a:bodyPr/>
          <a:lstStyle>
            <a:lvl1pPr>
              <a:defRPr>
                <a:solidFill>
                  <a:schemeClr val="bg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3" name="Text Placeholder 9">
            <a:extLst>
              <a:ext uri="{FF2B5EF4-FFF2-40B4-BE49-F238E27FC236}">
                <a16:creationId xmlns:a16="http://schemas.microsoft.com/office/drawing/2014/main" id="{787DC972-5258-440E-6842-557D724B859A}"/>
              </a:ext>
            </a:extLst>
          </p:cNvPr>
          <p:cNvSpPr>
            <a:spLocks noGrp="1"/>
          </p:cNvSpPr>
          <p:nvPr>
            <p:ph type="body" sz="quarter" idx="18" hasCustomPrompt="1"/>
          </p:nvPr>
        </p:nvSpPr>
        <p:spPr>
          <a:xfrm>
            <a:off x="360000" y="1021986"/>
            <a:ext cx="10080000" cy="310015"/>
          </a:xfrm>
        </p:spPr>
        <p:txBody>
          <a:bodyPr/>
          <a:lstStyle>
            <a:lvl1pPr>
              <a:defRPr>
                <a:solidFill>
                  <a:schemeClr val="accent4"/>
                </a:solidFill>
              </a:defRPr>
            </a:lvl1pPr>
          </a:lstStyle>
          <a:p>
            <a:r>
              <a:rPr lang="en-AU"/>
              <a:t>Subtitle</a:t>
            </a:r>
          </a:p>
        </p:txBody>
      </p:sp>
      <p:sp>
        <p:nvSpPr>
          <p:cNvPr id="8" name="Rectangle 7">
            <a:extLst>
              <a:ext uri="{FF2B5EF4-FFF2-40B4-BE49-F238E27FC236}">
                <a16:creationId xmlns:a16="http://schemas.microsoft.com/office/drawing/2014/main" id="{7CB9BF31-2022-6EB3-35B0-38ACEA0748B6}"/>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576E1FB2-EFD5-E7E0-0F0E-3EC57E500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spTree>
    <p:extLst>
      <p:ext uri="{BB962C8B-B14F-4D97-AF65-F5344CB8AC3E}">
        <p14:creationId xmlns:p14="http://schemas.microsoft.com/office/powerpoint/2010/main" val="282291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15"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4.xml"/><Relationship Id="rId1" Type="http://schemas.openxmlformats.org/officeDocument/2006/relationships/slideLayout" Target="../slideLayouts/slideLayout44.xml"/><Relationship Id="rId5" Type="http://schemas.openxmlformats.org/officeDocument/2006/relationships/image" Target="../media/image14.png"/><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6242E-697D-870C-9DAD-77FC8148564D}"/>
              </a:ext>
            </a:extLst>
          </p:cNvPr>
          <p:cNvSpPr>
            <a:spLocks noGrp="1"/>
          </p:cNvSpPr>
          <p:nvPr>
            <p:ph type="ctrTitle"/>
          </p:nvPr>
        </p:nvSpPr>
        <p:spPr/>
        <p:txBody>
          <a:bodyPr/>
          <a:lstStyle/>
          <a:p>
            <a:r>
              <a:rPr lang="en-AU" i="1"/>
              <a:t>Open Your Heart to Country</a:t>
            </a:r>
            <a:r>
              <a:rPr lang="en-AU"/>
              <a:t> </a:t>
            </a:r>
          </a:p>
        </p:txBody>
      </p:sp>
      <p:sp>
        <p:nvSpPr>
          <p:cNvPr id="4" name="Text Placeholder 3">
            <a:extLst>
              <a:ext uri="{FF2B5EF4-FFF2-40B4-BE49-F238E27FC236}">
                <a16:creationId xmlns:a16="http://schemas.microsoft.com/office/drawing/2014/main" id="{F1D5E2D2-F9D1-F25B-75C4-B6DE6C72780A}"/>
              </a:ext>
            </a:extLst>
          </p:cNvPr>
          <p:cNvSpPr>
            <a:spLocks noGrp="1"/>
          </p:cNvSpPr>
          <p:nvPr>
            <p:ph type="body" sz="quarter" idx="10"/>
          </p:nvPr>
        </p:nvSpPr>
        <p:spPr/>
        <p:txBody>
          <a:bodyPr/>
          <a:lstStyle/>
          <a:p>
            <a:r>
              <a:rPr lang="en-AU"/>
              <a:t>By Jasmine Seymour</a:t>
            </a:r>
          </a:p>
        </p:txBody>
      </p:sp>
      <p:sp>
        <p:nvSpPr>
          <p:cNvPr id="5" name="Text Placeholder 4">
            <a:extLst>
              <a:ext uri="{FF2B5EF4-FFF2-40B4-BE49-F238E27FC236}">
                <a16:creationId xmlns:a16="http://schemas.microsoft.com/office/drawing/2014/main" id="{9C2C27DC-4609-B066-003A-6DE6938B99A4}"/>
              </a:ext>
            </a:extLst>
          </p:cNvPr>
          <p:cNvSpPr>
            <a:spLocks noGrp="1"/>
          </p:cNvSpPr>
          <p:nvPr>
            <p:ph type="body" sz="quarter" idx="16"/>
          </p:nvPr>
        </p:nvSpPr>
        <p:spPr>
          <a:xfrm>
            <a:off x="539999" y="4967999"/>
            <a:ext cx="6191993" cy="288000"/>
          </a:xfrm>
        </p:spPr>
        <p:txBody>
          <a:bodyPr/>
          <a:lstStyle/>
          <a:p>
            <a:r>
              <a:rPr lang="en-AU"/>
              <a:t>Annotated extracts</a:t>
            </a:r>
          </a:p>
          <a:p>
            <a:endParaRPr lang="en-AU"/>
          </a:p>
        </p:txBody>
      </p:sp>
      <p:sp>
        <p:nvSpPr>
          <p:cNvPr id="8" name="Picture Placeholder 7">
            <a:extLst>
              <a:ext uri="{FF2B5EF4-FFF2-40B4-BE49-F238E27FC236}">
                <a16:creationId xmlns:a16="http://schemas.microsoft.com/office/drawing/2014/main" id="{1D2AC918-DF9C-BD6A-258F-DF5CEB4997E3}"/>
              </a:ext>
              <a:ext uri="{C183D7F6-B498-43B3-948B-1728B52AA6E4}">
                <adec:decorative xmlns:adec="http://schemas.microsoft.com/office/drawing/2017/decorative" val="1"/>
              </a:ext>
            </a:extLst>
          </p:cNvPr>
          <p:cNvSpPr>
            <a:spLocks noGrp="1"/>
          </p:cNvSpPr>
          <p:nvPr>
            <p:ph type="pic" sz="quarter" idx="13"/>
          </p:nvPr>
        </p:nvSpPr>
        <p:spPr/>
      </p:sp>
      <p:sp>
        <p:nvSpPr>
          <p:cNvPr id="2" name="Footer Placeholder 1">
            <a:extLst>
              <a:ext uri="{FF2B5EF4-FFF2-40B4-BE49-F238E27FC236}">
                <a16:creationId xmlns:a16="http://schemas.microsoft.com/office/drawing/2014/main" id="{3C780461-DBC1-12AA-E246-2952FE74BE84}"/>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207262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11E8FCB4-CA96-0FC4-4A42-29FD26BB9EC4}"/>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2 (a) 2</a:t>
            </a:r>
          </a:p>
        </p:txBody>
      </p:sp>
      <p:sp>
        <p:nvSpPr>
          <p:cNvPr id="11" name="Text Placeholder 10">
            <a:extLst>
              <a:ext uri="{FF2B5EF4-FFF2-40B4-BE49-F238E27FC236}">
                <a16:creationId xmlns:a16="http://schemas.microsoft.com/office/drawing/2014/main" id="{0167A14D-37F2-0642-B0E5-FB3F6ED49D84}"/>
              </a:ext>
            </a:extLst>
          </p:cNvPr>
          <p:cNvSpPr>
            <a:spLocks noGrp="1"/>
          </p:cNvSpPr>
          <p:nvPr>
            <p:ph type="body" sz="quarter" idx="18"/>
          </p:nvPr>
        </p:nvSpPr>
        <p:spPr>
          <a:xfrm>
            <a:off x="372724" y="597560"/>
            <a:ext cx="10080000" cy="310015"/>
          </a:xfrm>
        </p:spPr>
        <p:txBody>
          <a:bodyPr/>
          <a:lstStyle/>
          <a:p>
            <a:r>
              <a:rPr lang="en-AU" dirty="0"/>
              <a:t>Extract 2 (a)</a:t>
            </a:r>
          </a:p>
        </p:txBody>
      </p:sp>
      <p:pic>
        <p:nvPicPr>
          <p:cNvPr id="12" name="Content Placeholder 11" descr="extract from Open Your Heart to Country picture book. A view from above shows 3 Galahs flying beneath, and an orange butterfly. Text reads 'Walama ngurragu – Return home.'">
            <a:extLst>
              <a:ext uri="{FF2B5EF4-FFF2-40B4-BE49-F238E27FC236}">
                <a16:creationId xmlns:a16="http://schemas.microsoft.com/office/drawing/2014/main" id="{4D546796-22A0-776D-0CAD-EF1C399585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9150" y="1160463"/>
            <a:ext cx="4406401" cy="4537075"/>
          </a:xfrm>
          <a:prstGeom prst="rect">
            <a:avLst/>
          </a:prstGeom>
        </p:spPr>
      </p:pic>
      <p:grpSp>
        <p:nvGrpSpPr>
          <p:cNvPr id="2" name="Group 1" descr="Dharug language. An arrow points to the extract text 'Walama ngurragu – Return home.'">
            <a:extLst>
              <a:ext uri="{FF2B5EF4-FFF2-40B4-BE49-F238E27FC236}">
                <a16:creationId xmlns:a16="http://schemas.microsoft.com/office/drawing/2014/main" id="{FC4ABEC4-09FF-8EBE-6CEB-22A030FDDA92}"/>
              </a:ext>
            </a:extLst>
          </p:cNvPr>
          <p:cNvGrpSpPr/>
          <p:nvPr/>
        </p:nvGrpSpPr>
        <p:grpSpPr>
          <a:xfrm>
            <a:off x="627797" y="1210322"/>
            <a:ext cx="4490113" cy="600502"/>
            <a:chOff x="627797" y="1210322"/>
            <a:chExt cx="4490113" cy="600502"/>
          </a:xfrm>
        </p:grpSpPr>
        <p:sp>
          <p:nvSpPr>
            <p:cNvPr id="3" name="TextBox 2">
              <a:extLst>
                <a:ext uri="{FF2B5EF4-FFF2-40B4-BE49-F238E27FC236}">
                  <a16:creationId xmlns:a16="http://schemas.microsoft.com/office/drawing/2014/main" id="{30B9AFC5-25FD-1AEA-6307-DF849161D93A}"/>
                </a:ext>
              </a:extLst>
            </p:cNvPr>
            <p:cNvSpPr txBox="1"/>
            <p:nvPr/>
          </p:nvSpPr>
          <p:spPr>
            <a:xfrm>
              <a:off x="627797" y="1210322"/>
              <a:ext cx="1965277" cy="600502"/>
            </a:xfrm>
            <a:prstGeom prst="rect">
              <a:avLst/>
            </a:prstGeom>
            <a:noFill/>
          </p:spPr>
          <p:txBody>
            <a:bodyPr wrap="square" lIns="0" tIns="0" rIns="0" bIns="0" rtlCol="0">
              <a:noAutofit/>
            </a:bodyPr>
            <a:lstStyle/>
            <a:p>
              <a:pPr algn="l"/>
              <a:r>
                <a:rPr lang="en-AU" sz="1800" dirty="0" err="1"/>
                <a:t>Dharug</a:t>
              </a:r>
              <a:r>
                <a:rPr lang="en-AU" sz="1800" dirty="0"/>
                <a:t> language </a:t>
              </a:r>
            </a:p>
          </p:txBody>
        </p:sp>
        <p:cxnSp>
          <p:nvCxnSpPr>
            <p:cNvPr id="5" name="Straight Arrow Connector 4">
              <a:extLst>
                <a:ext uri="{FF2B5EF4-FFF2-40B4-BE49-F238E27FC236}">
                  <a16:creationId xmlns:a16="http://schemas.microsoft.com/office/drawing/2014/main" id="{4F868789-588B-C7C0-13D9-D2C37FEDFF09}"/>
                </a:ext>
              </a:extLst>
            </p:cNvPr>
            <p:cNvCxnSpPr>
              <a:cxnSpLocks/>
            </p:cNvCxnSpPr>
            <p:nvPr/>
          </p:nvCxnSpPr>
          <p:spPr>
            <a:xfrm>
              <a:off x="2593074" y="1351633"/>
              <a:ext cx="2524836" cy="31389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descr="Symbolism. An arrow points to the butterfly in the image.">
            <a:extLst>
              <a:ext uri="{FF2B5EF4-FFF2-40B4-BE49-F238E27FC236}">
                <a16:creationId xmlns:a16="http://schemas.microsoft.com/office/drawing/2014/main" id="{AAE77DC8-F64A-D637-96F5-D36A887A640B}"/>
              </a:ext>
            </a:extLst>
          </p:cNvPr>
          <p:cNvGrpSpPr/>
          <p:nvPr/>
        </p:nvGrpSpPr>
        <p:grpSpPr>
          <a:xfrm>
            <a:off x="360000" y="4114800"/>
            <a:ext cx="4089170" cy="600502"/>
            <a:chOff x="360000" y="4380931"/>
            <a:chExt cx="4089170" cy="600502"/>
          </a:xfrm>
        </p:grpSpPr>
        <p:sp>
          <p:nvSpPr>
            <p:cNvPr id="6" name="TextBox 5">
              <a:extLst>
                <a:ext uri="{FF2B5EF4-FFF2-40B4-BE49-F238E27FC236}">
                  <a16:creationId xmlns:a16="http://schemas.microsoft.com/office/drawing/2014/main" id="{0AEB6C29-14E2-0856-7A21-9E472FC88F98}"/>
                </a:ext>
              </a:extLst>
            </p:cNvPr>
            <p:cNvSpPr txBox="1"/>
            <p:nvPr/>
          </p:nvSpPr>
          <p:spPr>
            <a:xfrm>
              <a:off x="360000" y="4380931"/>
              <a:ext cx="2524836" cy="600502"/>
            </a:xfrm>
            <a:prstGeom prst="rect">
              <a:avLst/>
            </a:prstGeom>
            <a:noFill/>
          </p:spPr>
          <p:txBody>
            <a:bodyPr wrap="square" lIns="0" tIns="0" rIns="0" bIns="0" rtlCol="0">
              <a:noAutofit/>
            </a:bodyPr>
            <a:lstStyle/>
            <a:p>
              <a:pPr algn="l"/>
              <a:r>
                <a:rPr lang="en-AU" sz="1800" dirty="0"/>
                <a:t>Symbolism </a:t>
              </a:r>
            </a:p>
          </p:txBody>
        </p:sp>
        <p:cxnSp>
          <p:nvCxnSpPr>
            <p:cNvPr id="7" name="Straight Arrow Connector 6">
              <a:extLst>
                <a:ext uri="{FF2B5EF4-FFF2-40B4-BE49-F238E27FC236}">
                  <a16:creationId xmlns:a16="http://schemas.microsoft.com/office/drawing/2014/main" id="{44D4F864-2C9D-DE19-6C8D-3105CF84DC14}"/>
                </a:ext>
              </a:extLst>
            </p:cNvPr>
            <p:cNvCxnSpPr>
              <a:cxnSpLocks/>
            </p:cNvCxnSpPr>
            <p:nvPr/>
          </p:nvCxnSpPr>
          <p:spPr>
            <a:xfrm>
              <a:off x="1666076" y="4549253"/>
              <a:ext cx="2783094" cy="4321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415350B-3821-ED4A-AC0A-84E5D0899C2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89317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97F7EF6D-9F85-755A-F255-3283E848AC99}"/>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2 (b) 1</a:t>
            </a:r>
          </a:p>
        </p:txBody>
      </p:sp>
      <p:sp>
        <p:nvSpPr>
          <p:cNvPr id="5" name="Text Placeholder 4">
            <a:extLst>
              <a:ext uri="{FF2B5EF4-FFF2-40B4-BE49-F238E27FC236}">
                <a16:creationId xmlns:a16="http://schemas.microsoft.com/office/drawing/2014/main" id="{3145DB83-F28F-882F-EC74-B19647E19040}"/>
              </a:ext>
            </a:extLst>
          </p:cNvPr>
          <p:cNvSpPr>
            <a:spLocks noGrp="1"/>
          </p:cNvSpPr>
          <p:nvPr>
            <p:ph type="body" sz="quarter" idx="18"/>
          </p:nvPr>
        </p:nvSpPr>
        <p:spPr>
          <a:xfrm>
            <a:off x="371475" y="599284"/>
            <a:ext cx="10080000" cy="310015"/>
          </a:xfrm>
        </p:spPr>
        <p:txBody>
          <a:bodyPr/>
          <a:lstStyle/>
          <a:p>
            <a:r>
              <a:rPr lang="en-AU" dirty="0"/>
              <a:t>Extract 2 (b)</a:t>
            </a:r>
          </a:p>
        </p:txBody>
      </p:sp>
      <p:pic>
        <p:nvPicPr>
          <p:cNvPr id="6" name="Content Placeholder 5" descr="extract from Open Your Heart to Country picture book. A view from above of a butterfly, the wings of a Galah, and a girl floating on her back in the water with a peaceful expression. Text reads 'Welcome home lost children, to land singing you back home.'">
            <a:extLst>
              <a:ext uri="{FF2B5EF4-FFF2-40B4-BE49-F238E27FC236}">
                <a16:creationId xmlns:a16="http://schemas.microsoft.com/office/drawing/2014/main" id="{88070E5E-0940-53A2-29E3-823CB6475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8905" y="1160463"/>
            <a:ext cx="4526890" cy="4537075"/>
          </a:xfrm>
          <a:prstGeom prst="rect">
            <a:avLst/>
          </a:prstGeom>
        </p:spPr>
      </p:pic>
      <p:grpSp>
        <p:nvGrpSpPr>
          <p:cNvPr id="2" name="Group 1" descr="Symbolism of water. An arrow points to the blue water in the image.">
            <a:extLst>
              <a:ext uri="{FF2B5EF4-FFF2-40B4-BE49-F238E27FC236}">
                <a16:creationId xmlns:a16="http://schemas.microsoft.com/office/drawing/2014/main" id="{7B94F13C-2B2D-9746-EC74-F6EE5E6D562C}"/>
              </a:ext>
            </a:extLst>
          </p:cNvPr>
          <p:cNvGrpSpPr/>
          <p:nvPr/>
        </p:nvGrpSpPr>
        <p:grpSpPr>
          <a:xfrm>
            <a:off x="627797" y="1423916"/>
            <a:ext cx="4772203" cy="955343"/>
            <a:chOff x="627797" y="1423916"/>
            <a:chExt cx="4772203" cy="955343"/>
          </a:xfrm>
        </p:grpSpPr>
        <p:sp>
          <p:nvSpPr>
            <p:cNvPr id="7" name="TextBox 6">
              <a:extLst>
                <a:ext uri="{FF2B5EF4-FFF2-40B4-BE49-F238E27FC236}">
                  <a16:creationId xmlns:a16="http://schemas.microsoft.com/office/drawing/2014/main" id="{A047AF65-3712-706D-E1E1-09B65A6B3B7A}"/>
                </a:ext>
              </a:extLst>
            </p:cNvPr>
            <p:cNvSpPr txBox="1"/>
            <p:nvPr/>
          </p:nvSpPr>
          <p:spPr>
            <a:xfrm>
              <a:off x="627797" y="1423916"/>
              <a:ext cx="2920621" cy="955343"/>
            </a:xfrm>
            <a:prstGeom prst="rect">
              <a:avLst/>
            </a:prstGeom>
            <a:noFill/>
          </p:spPr>
          <p:txBody>
            <a:bodyPr wrap="square" lIns="0" tIns="0" rIns="0" bIns="0" rtlCol="0">
              <a:noAutofit/>
            </a:bodyPr>
            <a:lstStyle/>
            <a:p>
              <a:pPr algn="l"/>
              <a:r>
                <a:rPr lang="en-AU" sz="1800" dirty="0"/>
                <a:t>Symbolism of water</a:t>
              </a:r>
            </a:p>
          </p:txBody>
        </p:sp>
        <p:cxnSp>
          <p:nvCxnSpPr>
            <p:cNvPr id="9" name="Straight Arrow Connector 8">
              <a:extLst>
                <a:ext uri="{FF2B5EF4-FFF2-40B4-BE49-F238E27FC236}">
                  <a16:creationId xmlns:a16="http://schemas.microsoft.com/office/drawing/2014/main" id="{398DC013-14A5-E8F8-D5B7-7509AC37A4ED}"/>
                </a:ext>
              </a:extLst>
            </p:cNvPr>
            <p:cNvCxnSpPr>
              <a:cxnSpLocks/>
            </p:cNvCxnSpPr>
            <p:nvPr/>
          </p:nvCxnSpPr>
          <p:spPr>
            <a:xfrm>
              <a:off x="2825087" y="1676400"/>
              <a:ext cx="2574913" cy="45037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D44BA2A-40A7-403B-756C-703F2520203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410966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B0D0883E-65EE-99C1-45AB-4AA51CE5DFA4}"/>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2 (b) 2</a:t>
            </a:r>
          </a:p>
        </p:txBody>
      </p:sp>
      <p:sp>
        <p:nvSpPr>
          <p:cNvPr id="5" name="Text Placeholder 4">
            <a:extLst>
              <a:ext uri="{FF2B5EF4-FFF2-40B4-BE49-F238E27FC236}">
                <a16:creationId xmlns:a16="http://schemas.microsoft.com/office/drawing/2014/main" id="{3145DB83-F28F-882F-EC74-B19647E19040}"/>
              </a:ext>
            </a:extLst>
          </p:cNvPr>
          <p:cNvSpPr>
            <a:spLocks noGrp="1"/>
          </p:cNvSpPr>
          <p:nvPr>
            <p:ph type="body" sz="quarter" idx="18"/>
          </p:nvPr>
        </p:nvSpPr>
        <p:spPr>
          <a:xfrm>
            <a:off x="374990" y="598035"/>
            <a:ext cx="10080000" cy="310015"/>
          </a:xfrm>
        </p:spPr>
        <p:txBody>
          <a:bodyPr/>
          <a:lstStyle/>
          <a:p>
            <a:r>
              <a:rPr lang="en-AU" dirty="0"/>
              <a:t>Extract 2 (b)</a:t>
            </a:r>
          </a:p>
        </p:txBody>
      </p:sp>
      <p:pic>
        <p:nvPicPr>
          <p:cNvPr id="6" name="Content Placeholder 5" descr="extract from Open Your Heart to Country picture book. A view from above of a butterfly, the wings of a Galah, and a girl floating on her back in the water with a peaceful expression. Text reads 'Welcome home lost children, to land singing you back home.'">
            <a:extLst>
              <a:ext uri="{FF2B5EF4-FFF2-40B4-BE49-F238E27FC236}">
                <a16:creationId xmlns:a16="http://schemas.microsoft.com/office/drawing/2014/main" id="{88070E5E-0940-53A2-29E3-823CB6475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8905" y="1160463"/>
            <a:ext cx="4526890" cy="4537075"/>
          </a:xfrm>
          <a:prstGeom prst="rect">
            <a:avLst/>
          </a:prstGeom>
        </p:spPr>
      </p:pic>
      <p:grpSp>
        <p:nvGrpSpPr>
          <p:cNvPr id="11" name="Group 10" descr="Symbolism of water. An arrow points to the blue water in the image.">
            <a:extLst>
              <a:ext uri="{FF2B5EF4-FFF2-40B4-BE49-F238E27FC236}">
                <a16:creationId xmlns:a16="http://schemas.microsoft.com/office/drawing/2014/main" id="{FFAE083F-631C-5297-293D-356D41C0E0B2}"/>
              </a:ext>
            </a:extLst>
          </p:cNvPr>
          <p:cNvGrpSpPr/>
          <p:nvPr/>
        </p:nvGrpSpPr>
        <p:grpSpPr>
          <a:xfrm>
            <a:off x="627797" y="1423916"/>
            <a:ext cx="4772203" cy="955343"/>
            <a:chOff x="627797" y="1423916"/>
            <a:chExt cx="4772203" cy="955343"/>
          </a:xfrm>
        </p:grpSpPr>
        <p:sp>
          <p:nvSpPr>
            <p:cNvPr id="13" name="TextBox 12">
              <a:extLst>
                <a:ext uri="{FF2B5EF4-FFF2-40B4-BE49-F238E27FC236}">
                  <a16:creationId xmlns:a16="http://schemas.microsoft.com/office/drawing/2014/main" id="{96CA036C-E863-78F8-44AE-2F45578FDBB6}"/>
                </a:ext>
              </a:extLst>
            </p:cNvPr>
            <p:cNvSpPr txBox="1"/>
            <p:nvPr/>
          </p:nvSpPr>
          <p:spPr>
            <a:xfrm>
              <a:off x="627797" y="1423916"/>
              <a:ext cx="2920621" cy="955343"/>
            </a:xfrm>
            <a:prstGeom prst="rect">
              <a:avLst/>
            </a:prstGeom>
            <a:noFill/>
          </p:spPr>
          <p:txBody>
            <a:bodyPr wrap="square" lIns="0" tIns="0" rIns="0" bIns="0" rtlCol="0">
              <a:noAutofit/>
            </a:bodyPr>
            <a:lstStyle/>
            <a:p>
              <a:pPr algn="l"/>
              <a:r>
                <a:rPr lang="en-AU" sz="1800" dirty="0"/>
                <a:t>Symbolism of water</a:t>
              </a:r>
            </a:p>
          </p:txBody>
        </p:sp>
        <p:cxnSp>
          <p:nvCxnSpPr>
            <p:cNvPr id="14" name="Straight Arrow Connector 13">
              <a:extLst>
                <a:ext uri="{FF2B5EF4-FFF2-40B4-BE49-F238E27FC236}">
                  <a16:creationId xmlns:a16="http://schemas.microsoft.com/office/drawing/2014/main" id="{CDD92ECA-F23C-EE0B-DC58-7690EB1BF75E}"/>
                </a:ext>
              </a:extLst>
            </p:cNvPr>
            <p:cNvCxnSpPr>
              <a:cxnSpLocks/>
            </p:cNvCxnSpPr>
            <p:nvPr/>
          </p:nvCxnSpPr>
          <p:spPr>
            <a:xfrm>
              <a:off x="2825087" y="1676400"/>
              <a:ext cx="2574913" cy="45037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Connotation of 'lost children'. An arrow points to the line of text in the image.">
            <a:extLst>
              <a:ext uri="{FF2B5EF4-FFF2-40B4-BE49-F238E27FC236}">
                <a16:creationId xmlns:a16="http://schemas.microsoft.com/office/drawing/2014/main" id="{10449081-73BC-BD3B-CD82-935213FA5009}"/>
              </a:ext>
            </a:extLst>
          </p:cNvPr>
          <p:cNvGrpSpPr/>
          <p:nvPr/>
        </p:nvGrpSpPr>
        <p:grpSpPr>
          <a:xfrm>
            <a:off x="7847463" y="1771934"/>
            <a:ext cx="3716740" cy="709683"/>
            <a:chOff x="7847463" y="2197290"/>
            <a:chExt cx="3716740" cy="709683"/>
          </a:xfrm>
        </p:grpSpPr>
        <p:sp>
          <p:nvSpPr>
            <p:cNvPr id="2" name="TextBox 1">
              <a:extLst>
                <a:ext uri="{FF2B5EF4-FFF2-40B4-BE49-F238E27FC236}">
                  <a16:creationId xmlns:a16="http://schemas.microsoft.com/office/drawing/2014/main" id="{B5130CDD-B113-A16C-0F13-BA52734A1B60}"/>
                </a:ext>
              </a:extLst>
            </p:cNvPr>
            <p:cNvSpPr txBox="1"/>
            <p:nvPr/>
          </p:nvSpPr>
          <p:spPr>
            <a:xfrm>
              <a:off x="8884693" y="2197290"/>
              <a:ext cx="2679510" cy="545601"/>
            </a:xfrm>
            <a:prstGeom prst="rect">
              <a:avLst/>
            </a:prstGeom>
            <a:noFill/>
          </p:spPr>
          <p:txBody>
            <a:bodyPr wrap="square" lIns="0" tIns="0" rIns="0" bIns="0" rtlCol="0">
              <a:noAutofit/>
            </a:bodyPr>
            <a:lstStyle/>
            <a:p>
              <a:pPr algn="l"/>
              <a:r>
                <a:rPr lang="en-AU" sz="1800" dirty="0"/>
                <a:t>Connotation of ‘lost children’</a:t>
              </a:r>
            </a:p>
          </p:txBody>
        </p:sp>
        <p:cxnSp>
          <p:nvCxnSpPr>
            <p:cNvPr id="10" name="Straight Arrow Connector 9">
              <a:extLst>
                <a:ext uri="{FF2B5EF4-FFF2-40B4-BE49-F238E27FC236}">
                  <a16:creationId xmlns:a16="http://schemas.microsoft.com/office/drawing/2014/main" id="{21CFA37C-073E-16D2-0DDD-1C023197FDC1}"/>
                </a:ext>
              </a:extLst>
            </p:cNvPr>
            <p:cNvCxnSpPr>
              <a:stCxn id="2" idx="1"/>
            </p:cNvCxnSpPr>
            <p:nvPr/>
          </p:nvCxnSpPr>
          <p:spPr>
            <a:xfrm flipH="1">
              <a:off x="7847463" y="2470091"/>
              <a:ext cx="1037230" cy="43688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D44BA2A-40A7-403B-756C-703F2520203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55105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7E3E32EB-FF87-7CFB-D429-CF535BE0B67F}"/>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2 (b) 3</a:t>
            </a:r>
          </a:p>
        </p:txBody>
      </p:sp>
      <p:sp>
        <p:nvSpPr>
          <p:cNvPr id="5" name="Text Placeholder 4">
            <a:extLst>
              <a:ext uri="{FF2B5EF4-FFF2-40B4-BE49-F238E27FC236}">
                <a16:creationId xmlns:a16="http://schemas.microsoft.com/office/drawing/2014/main" id="{3145DB83-F28F-882F-EC74-B19647E19040}"/>
              </a:ext>
            </a:extLst>
          </p:cNvPr>
          <p:cNvSpPr>
            <a:spLocks noGrp="1"/>
          </p:cNvSpPr>
          <p:nvPr>
            <p:ph type="body" sz="quarter" idx="18"/>
          </p:nvPr>
        </p:nvSpPr>
        <p:spPr>
          <a:xfrm>
            <a:off x="371475" y="598035"/>
            <a:ext cx="10080000" cy="310015"/>
          </a:xfrm>
        </p:spPr>
        <p:txBody>
          <a:bodyPr/>
          <a:lstStyle/>
          <a:p>
            <a:r>
              <a:rPr lang="en-AU" dirty="0"/>
              <a:t>Extract 2 (b)</a:t>
            </a:r>
          </a:p>
        </p:txBody>
      </p:sp>
      <p:pic>
        <p:nvPicPr>
          <p:cNvPr id="6" name="Content Placeholder 5" descr="extract from Open Your Heart to Country picture book. A view from above of a butterfly, the wings of a Galah, and a girl floating on her back in the water with a peaceful expression. Text reads 'Welcome home lost children, to land singing you back home.'">
            <a:extLst>
              <a:ext uri="{FF2B5EF4-FFF2-40B4-BE49-F238E27FC236}">
                <a16:creationId xmlns:a16="http://schemas.microsoft.com/office/drawing/2014/main" id="{88070E5E-0940-53A2-29E3-823CB6475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8905" y="1160463"/>
            <a:ext cx="4526890" cy="4537075"/>
          </a:xfrm>
          <a:prstGeom prst="rect">
            <a:avLst/>
          </a:prstGeom>
        </p:spPr>
      </p:pic>
      <p:grpSp>
        <p:nvGrpSpPr>
          <p:cNvPr id="4" name="Group 3" descr="Symbolism of water. An arrow points to the blue water in the image.">
            <a:extLst>
              <a:ext uri="{FF2B5EF4-FFF2-40B4-BE49-F238E27FC236}">
                <a16:creationId xmlns:a16="http://schemas.microsoft.com/office/drawing/2014/main" id="{AA2548C1-4788-FA4C-5CED-FE097688C3C2}"/>
              </a:ext>
            </a:extLst>
          </p:cNvPr>
          <p:cNvGrpSpPr/>
          <p:nvPr/>
        </p:nvGrpSpPr>
        <p:grpSpPr>
          <a:xfrm>
            <a:off x="627797" y="1423916"/>
            <a:ext cx="4772203" cy="955343"/>
            <a:chOff x="627797" y="1423916"/>
            <a:chExt cx="4772203" cy="955343"/>
          </a:xfrm>
        </p:grpSpPr>
        <p:sp>
          <p:nvSpPr>
            <p:cNvPr id="11" name="TextBox 10">
              <a:extLst>
                <a:ext uri="{FF2B5EF4-FFF2-40B4-BE49-F238E27FC236}">
                  <a16:creationId xmlns:a16="http://schemas.microsoft.com/office/drawing/2014/main" id="{B18B0FCB-BD4A-1E44-F681-6DFE84E9B661}"/>
                </a:ext>
              </a:extLst>
            </p:cNvPr>
            <p:cNvSpPr txBox="1"/>
            <p:nvPr/>
          </p:nvSpPr>
          <p:spPr>
            <a:xfrm>
              <a:off x="627797" y="1423916"/>
              <a:ext cx="2920621" cy="955343"/>
            </a:xfrm>
            <a:prstGeom prst="rect">
              <a:avLst/>
            </a:prstGeom>
            <a:noFill/>
          </p:spPr>
          <p:txBody>
            <a:bodyPr wrap="square" lIns="0" tIns="0" rIns="0" bIns="0" rtlCol="0">
              <a:noAutofit/>
            </a:bodyPr>
            <a:lstStyle/>
            <a:p>
              <a:pPr algn="l"/>
              <a:r>
                <a:rPr lang="en-AU" sz="1800" dirty="0"/>
                <a:t>Symbolism of water</a:t>
              </a:r>
            </a:p>
          </p:txBody>
        </p:sp>
        <p:cxnSp>
          <p:nvCxnSpPr>
            <p:cNvPr id="13" name="Straight Arrow Connector 12">
              <a:extLst>
                <a:ext uri="{FF2B5EF4-FFF2-40B4-BE49-F238E27FC236}">
                  <a16:creationId xmlns:a16="http://schemas.microsoft.com/office/drawing/2014/main" id="{1941849D-A2FE-A440-5609-E0D46E2410A9}"/>
                </a:ext>
              </a:extLst>
            </p:cNvPr>
            <p:cNvCxnSpPr>
              <a:cxnSpLocks/>
            </p:cNvCxnSpPr>
            <p:nvPr/>
          </p:nvCxnSpPr>
          <p:spPr>
            <a:xfrm>
              <a:off x="2825087" y="1676400"/>
              <a:ext cx="2574913" cy="45037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descr="Connotation of 'lost children'. An arrow points to the line of text in the image.">
            <a:extLst>
              <a:ext uri="{FF2B5EF4-FFF2-40B4-BE49-F238E27FC236}">
                <a16:creationId xmlns:a16="http://schemas.microsoft.com/office/drawing/2014/main" id="{5EE78028-1B54-72F2-EA9A-CE822C467836}"/>
              </a:ext>
            </a:extLst>
          </p:cNvPr>
          <p:cNvGrpSpPr/>
          <p:nvPr/>
        </p:nvGrpSpPr>
        <p:grpSpPr>
          <a:xfrm>
            <a:off x="7847463" y="1771934"/>
            <a:ext cx="3716740" cy="709683"/>
            <a:chOff x="7847463" y="2197290"/>
            <a:chExt cx="3716740" cy="709683"/>
          </a:xfrm>
        </p:grpSpPr>
        <p:sp>
          <p:nvSpPr>
            <p:cNvPr id="16" name="TextBox 15">
              <a:extLst>
                <a:ext uri="{FF2B5EF4-FFF2-40B4-BE49-F238E27FC236}">
                  <a16:creationId xmlns:a16="http://schemas.microsoft.com/office/drawing/2014/main" id="{0FAC5D96-B5B8-D630-FFB2-1FE96CAC5958}"/>
                </a:ext>
              </a:extLst>
            </p:cNvPr>
            <p:cNvSpPr txBox="1"/>
            <p:nvPr/>
          </p:nvSpPr>
          <p:spPr>
            <a:xfrm>
              <a:off x="8884693" y="2197290"/>
              <a:ext cx="2679510" cy="545601"/>
            </a:xfrm>
            <a:prstGeom prst="rect">
              <a:avLst/>
            </a:prstGeom>
            <a:noFill/>
          </p:spPr>
          <p:txBody>
            <a:bodyPr wrap="square" lIns="0" tIns="0" rIns="0" bIns="0" rtlCol="0">
              <a:noAutofit/>
            </a:bodyPr>
            <a:lstStyle/>
            <a:p>
              <a:pPr algn="l"/>
              <a:r>
                <a:rPr lang="en-AU" sz="1800" dirty="0"/>
                <a:t>Connotation of ‘lost children’</a:t>
              </a:r>
            </a:p>
          </p:txBody>
        </p:sp>
        <p:cxnSp>
          <p:nvCxnSpPr>
            <p:cNvPr id="17" name="Straight Arrow Connector 16">
              <a:extLst>
                <a:ext uri="{FF2B5EF4-FFF2-40B4-BE49-F238E27FC236}">
                  <a16:creationId xmlns:a16="http://schemas.microsoft.com/office/drawing/2014/main" id="{55BFCA4B-C51E-563B-F14D-6A530753AC52}"/>
                </a:ext>
              </a:extLst>
            </p:cNvPr>
            <p:cNvCxnSpPr>
              <a:stCxn id="16" idx="1"/>
            </p:cNvCxnSpPr>
            <p:nvPr/>
          </p:nvCxnSpPr>
          <p:spPr>
            <a:xfrm flipH="1">
              <a:off x="7847463" y="2470091"/>
              <a:ext cx="1037230" cy="43688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descr="Reference to songlines. Arrow points to 'singing you back home.' from the image.">
            <a:extLst>
              <a:ext uri="{FF2B5EF4-FFF2-40B4-BE49-F238E27FC236}">
                <a16:creationId xmlns:a16="http://schemas.microsoft.com/office/drawing/2014/main" id="{0B4FE945-E5D4-FD2A-18DC-29C8923E0D59}"/>
              </a:ext>
            </a:extLst>
          </p:cNvPr>
          <p:cNvGrpSpPr/>
          <p:nvPr/>
        </p:nvGrpSpPr>
        <p:grpSpPr>
          <a:xfrm>
            <a:off x="6810233" y="3518745"/>
            <a:ext cx="5033767" cy="851753"/>
            <a:chOff x="6810233" y="3518745"/>
            <a:chExt cx="5033767" cy="851753"/>
          </a:xfrm>
        </p:grpSpPr>
        <p:sp>
          <p:nvSpPr>
            <p:cNvPr id="8" name="TextBox 7">
              <a:extLst>
                <a:ext uri="{FF2B5EF4-FFF2-40B4-BE49-F238E27FC236}">
                  <a16:creationId xmlns:a16="http://schemas.microsoft.com/office/drawing/2014/main" id="{C2360B31-DB87-B316-6DDE-3E28E989FA00}"/>
                </a:ext>
              </a:extLst>
            </p:cNvPr>
            <p:cNvSpPr txBox="1"/>
            <p:nvPr/>
          </p:nvSpPr>
          <p:spPr>
            <a:xfrm>
              <a:off x="9164490" y="3581400"/>
              <a:ext cx="2679510" cy="789098"/>
            </a:xfrm>
            <a:prstGeom prst="rect">
              <a:avLst/>
            </a:prstGeom>
            <a:noFill/>
          </p:spPr>
          <p:txBody>
            <a:bodyPr wrap="square" lIns="0" tIns="0" rIns="0" bIns="0" rtlCol="0">
              <a:noAutofit/>
            </a:bodyPr>
            <a:lstStyle/>
            <a:p>
              <a:pPr algn="l"/>
              <a:r>
                <a:rPr lang="en-AU" sz="1800" dirty="0"/>
                <a:t>Reference to </a:t>
              </a:r>
              <a:r>
                <a:rPr lang="en-AU" sz="1800" dirty="0" err="1"/>
                <a:t>songlines</a:t>
              </a:r>
              <a:endParaRPr lang="en-AU" sz="1800" dirty="0"/>
            </a:p>
          </p:txBody>
        </p:sp>
        <p:cxnSp>
          <p:nvCxnSpPr>
            <p:cNvPr id="12" name="Straight Arrow Connector 11">
              <a:extLst>
                <a:ext uri="{FF2B5EF4-FFF2-40B4-BE49-F238E27FC236}">
                  <a16:creationId xmlns:a16="http://schemas.microsoft.com/office/drawing/2014/main" id="{78057CC6-5A15-A6C3-68DF-D2C3D38AB459}"/>
                </a:ext>
              </a:extLst>
            </p:cNvPr>
            <p:cNvCxnSpPr>
              <a:cxnSpLocks/>
            </p:cNvCxnSpPr>
            <p:nvPr/>
          </p:nvCxnSpPr>
          <p:spPr>
            <a:xfrm flipH="1" flipV="1">
              <a:off x="6810233" y="3518745"/>
              <a:ext cx="2251880" cy="1991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D44BA2A-40A7-403B-756C-703F2520203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1133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458336-55B8-C6E2-4A1E-8E7256713D62}"/>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3 (a) 1</a:t>
            </a:r>
          </a:p>
        </p:txBody>
      </p:sp>
      <p:sp>
        <p:nvSpPr>
          <p:cNvPr id="5" name="Text Placeholder 4">
            <a:extLst>
              <a:ext uri="{FF2B5EF4-FFF2-40B4-BE49-F238E27FC236}">
                <a16:creationId xmlns:a16="http://schemas.microsoft.com/office/drawing/2014/main" id="{FC2C3398-3EF7-4650-9B42-3ADA3C35DF30}"/>
              </a:ext>
            </a:extLst>
          </p:cNvPr>
          <p:cNvSpPr>
            <a:spLocks noGrp="1"/>
          </p:cNvSpPr>
          <p:nvPr>
            <p:ph type="body" sz="quarter" idx="18"/>
          </p:nvPr>
        </p:nvSpPr>
        <p:spPr>
          <a:xfrm>
            <a:off x="371475" y="598035"/>
            <a:ext cx="10080000" cy="310015"/>
          </a:xfrm>
        </p:spPr>
        <p:txBody>
          <a:bodyPr/>
          <a:lstStyle/>
          <a:p>
            <a:r>
              <a:rPr lang="en-AU" dirty="0"/>
              <a:t>Extract 3 (a)</a:t>
            </a:r>
          </a:p>
        </p:txBody>
      </p:sp>
      <p:pic>
        <p:nvPicPr>
          <p:cNvPr id="6" name="Content Placeholder 5" descr="extract from Open Your Heart to Country picture book. A view from above of buildings on red dirt along a river. A white cockatoo flies into frame. Text reads 'Your skin might have many names. You might be far from home.'">
            <a:extLst>
              <a:ext uri="{FF2B5EF4-FFF2-40B4-BE49-F238E27FC236}">
                <a16:creationId xmlns:a16="http://schemas.microsoft.com/office/drawing/2014/main" id="{308D1DD6-1808-EE7F-33BC-85AF7E62BF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9879" y="1160463"/>
            <a:ext cx="5652242" cy="4537075"/>
          </a:xfrm>
          <a:prstGeom prst="rect">
            <a:avLst/>
          </a:prstGeom>
        </p:spPr>
      </p:pic>
      <p:grpSp>
        <p:nvGrpSpPr>
          <p:cNvPr id="2" name="Group 1" descr="Symbolism of white cockatoo. Arrow points to cockatoo in the image.">
            <a:extLst>
              <a:ext uri="{FF2B5EF4-FFF2-40B4-BE49-F238E27FC236}">
                <a16:creationId xmlns:a16="http://schemas.microsoft.com/office/drawing/2014/main" id="{54907943-BC15-F5BD-479B-3B87B807811C}"/>
              </a:ext>
            </a:extLst>
          </p:cNvPr>
          <p:cNvGrpSpPr/>
          <p:nvPr/>
        </p:nvGrpSpPr>
        <p:grpSpPr>
          <a:xfrm>
            <a:off x="518615" y="4722125"/>
            <a:ext cx="3862316" cy="996287"/>
            <a:chOff x="518615" y="4722125"/>
            <a:chExt cx="3862316" cy="996287"/>
          </a:xfrm>
        </p:grpSpPr>
        <p:sp>
          <p:nvSpPr>
            <p:cNvPr id="7" name="TextBox 6">
              <a:extLst>
                <a:ext uri="{FF2B5EF4-FFF2-40B4-BE49-F238E27FC236}">
                  <a16:creationId xmlns:a16="http://schemas.microsoft.com/office/drawing/2014/main" id="{47D0DF2E-878B-A1FB-6D2C-39204FBA2CAD}"/>
                </a:ext>
              </a:extLst>
            </p:cNvPr>
            <p:cNvSpPr txBox="1"/>
            <p:nvPr/>
          </p:nvSpPr>
          <p:spPr>
            <a:xfrm>
              <a:off x="518615" y="4722125"/>
              <a:ext cx="2456597" cy="996287"/>
            </a:xfrm>
            <a:prstGeom prst="rect">
              <a:avLst/>
            </a:prstGeom>
            <a:noFill/>
          </p:spPr>
          <p:txBody>
            <a:bodyPr wrap="square" lIns="0" tIns="0" rIns="0" bIns="0" rtlCol="0">
              <a:noAutofit/>
            </a:bodyPr>
            <a:lstStyle/>
            <a:p>
              <a:pPr algn="l"/>
              <a:r>
                <a:rPr lang="en-AU" sz="1800" dirty="0"/>
                <a:t>Symbolism of white cockatoo</a:t>
              </a:r>
            </a:p>
          </p:txBody>
        </p:sp>
        <p:cxnSp>
          <p:nvCxnSpPr>
            <p:cNvPr id="9" name="Straight Arrow Connector 8">
              <a:extLst>
                <a:ext uri="{FF2B5EF4-FFF2-40B4-BE49-F238E27FC236}">
                  <a16:creationId xmlns:a16="http://schemas.microsoft.com/office/drawing/2014/main" id="{6A977EFB-7C20-A47A-5CCD-307609D52956}"/>
                </a:ext>
              </a:extLst>
            </p:cNvPr>
            <p:cNvCxnSpPr>
              <a:cxnSpLocks/>
            </p:cNvCxnSpPr>
            <p:nvPr/>
          </p:nvCxnSpPr>
          <p:spPr>
            <a:xfrm>
              <a:off x="2606722" y="5032140"/>
              <a:ext cx="1774209" cy="37625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8367F712-8BF6-F10E-EC80-E7CC74C19E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86595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FC2774F6-1CBF-B14D-3C2E-640D4C457030}"/>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3 (a) 2</a:t>
            </a:r>
          </a:p>
        </p:txBody>
      </p:sp>
      <p:sp>
        <p:nvSpPr>
          <p:cNvPr id="5" name="Text Placeholder 4">
            <a:extLst>
              <a:ext uri="{FF2B5EF4-FFF2-40B4-BE49-F238E27FC236}">
                <a16:creationId xmlns:a16="http://schemas.microsoft.com/office/drawing/2014/main" id="{FC2C3398-3EF7-4650-9B42-3ADA3C35DF30}"/>
              </a:ext>
            </a:extLst>
          </p:cNvPr>
          <p:cNvSpPr>
            <a:spLocks noGrp="1"/>
          </p:cNvSpPr>
          <p:nvPr>
            <p:ph type="body" sz="quarter" idx="18"/>
          </p:nvPr>
        </p:nvSpPr>
        <p:spPr>
          <a:xfrm>
            <a:off x="371475" y="594287"/>
            <a:ext cx="10080000" cy="310015"/>
          </a:xfrm>
        </p:spPr>
        <p:txBody>
          <a:bodyPr/>
          <a:lstStyle/>
          <a:p>
            <a:r>
              <a:rPr lang="en-AU" dirty="0"/>
              <a:t>Extract 3 (a)</a:t>
            </a:r>
          </a:p>
        </p:txBody>
      </p:sp>
      <p:pic>
        <p:nvPicPr>
          <p:cNvPr id="6" name="Content Placeholder 5" descr="extract from Open Your Heart to Country picture book. A view from above of buildings on red dirt along a river. A white cockatoo flies into frame. Text reads 'Your skin might have many names. You might be far from home.'">
            <a:extLst>
              <a:ext uri="{FF2B5EF4-FFF2-40B4-BE49-F238E27FC236}">
                <a16:creationId xmlns:a16="http://schemas.microsoft.com/office/drawing/2014/main" id="{308D1DD6-1808-EE7F-33BC-85AF7E62BF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9879" y="1160463"/>
            <a:ext cx="5652242" cy="4537075"/>
          </a:xfrm>
          <a:prstGeom prst="rect">
            <a:avLst/>
          </a:prstGeom>
        </p:spPr>
      </p:pic>
      <p:grpSp>
        <p:nvGrpSpPr>
          <p:cNvPr id="11" name="Group 10" descr="Symbolism of white cockatoo. Arrow points to cockatoo in the image.">
            <a:extLst>
              <a:ext uri="{FF2B5EF4-FFF2-40B4-BE49-F238E27FC236}">
                <a16:creationId xmlns:a16="http://schemas.microsoft.com/office/drawing/2014/main" id="{C56E2BB2-C630-9E86-123E-A1847E489247}"/>
              </a:ext>
            </a:extLst>
          </p:cNvPr>
          <p:cNvGrpSpPr/>
          <p:nvPr/>
        </p:nvGrpSpPr>
        <p:grpSpPr>
          <a:xfrm>
            <a:off x="518615" y="4722125"/>
            <a:ext cx="3862316" cy="996287"/>
            <a:chOff x="518615" y="4722125"/>
            <a:chExt cx="3862316" cy="996287"/>
          </a:xfrm>
        </p:grpSpPr>
        <p:sp>
          <p:nvSpPr>
            <p:cNvPr id="13" name="TextBox 12">
              <a:extLst>
                <a:ext uri="{FF2B5EF4-FFF2-40B4-BE49-F238E27FC236}">
                  <a16:creationId xmlns:a16="http://schemas.microsoft.com/office/drawing/2014/main" id="{233ED446-60B2-3C00-4F2C-C0D9CE2AB5A3}"/>
                </a:ext>
              </a:extLst>
            </p:cNvPr>
            <p:cNvSpPr txBox="1"/>
            <p:nvPr/>
          </p:nvSpPr>
          <p:spPr>
            <a:xfrm>
              <a:off x="518615" y="4722125"/>
              <a:ext cx="2456597" cy="996287"/>
            </a:xfrm>
            <a:prstGeom prst="rect">
              <a:avLst/>
            </a:prstGeom>
            <a:noFill/>
          </p:spPr>
          <p:txBody>
            <a:bodyPr wrap="square" lIns="0" tIns="0" rIns="0" bIns="0" rtlCol="0">
              <a:noAutofit/>
            </a:bodyPr>
            <a:lstStyle/>
            <a:p>
              <a:pPr algn="l"/>
              <a:r>
                <a:rPr lang="en-AU" sz="1800" dirty="0"/>
                <a:t>Symbolism of white cockatoo</a:t>
              </a:r>
            </a:p>
          </p:txBody>
        </p:sp>
        <p:cxnSp>
          <p:nvCxnSpPr>
            <p:cNvPr id="14" name="Straight Arrow Connector 13">
              <a:extLst>
                <a:ext uri="{FF2B5EF4-FFF2-40B4-BE49-F238E27FC236}">
                  <a16:creationId xmlns:a16="http://schemas.microsoft.com/office/drawing/2014/main" id="{777D2C74-C365-CAAD-DA05-AA16E25215FA}"/>
                </a:ext>
              </a:extLst>
            </p:cNvPr>
            <p:cNvCxnSpPr>
              <a:cxnSpLocks/>
            </p:cNvCxnSpPr>
            <p:nvPr/>
          </p:nvCxnSpPr>
          <p:spPr>
            <a:xfrm>
              <a:off x="2606722" y="5032140"/>
              <a:ext cx="1774209" cy="37625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Connotation of 'far from home'. Arrow points to the line of text in the image.">
            <a:extLst>
              <a:ext uri="{FF2B5EF4-FFF2-40B4-BE49-F238E27FC236}">
                <a16:creationId xmlns:a16="http://schemas.microsoft.com/office/drawing/2014/main" id="{DCE32F31-2FF8-DEEA-5635-5F813200375E}"/>
              </a:ext>
            </a:extLst>
          </p:cNvPr>
          <p:cNvGrpSpPr/>
          <p:nvPr/>
        </p:nvGrpSpPr>
        <p:grpSpPr>
          <a:xfrm>
            <a:off x="8077200" y="1619250"/>
            <a:ext cx="3577988" cy="971550"/>
            <a:chOff x="8077200" y="1619250"/>
            <a:chExt cx="3577988" cy="971550"/>
          </a:xfrm>
        </p:grpSpPr>
        <p:sp>
          <p:nvSpPr>
            <p:cNvPr id="2" name="TextBox 1">
              <a:extLst>
                <a:ext uri="{FF2B5EF4-FFF2-40B4-BE49-F238E27FC236}">
                  <a16:creationId xmlns:a16="http://schemas.microsoft.com/office/drawing/2014/main" id="{FDABD3E4-610A-7457-F9AC-F114538007E8}"/>
                </a:ext>
              </a:extLst>
            </p:cNvPr>
            <p:cNvSpPr txBox="1"/>
            <p:nvPr/>
          </p:nvSpPr>
          <p:spPr>
            <a:xfrm>
              <a:off x="9585278" y="1619250"/>
              <a:ext cx="2069910" cy="960177"/>
            </a:xfrm>
            <a:prstGeom prst="rect">
              <a:avLst/>
            </a:prstGeom>
            <a:noFill/>
          </p:spPr>
          <p:txBody>
            <a:bodyPr wrap="square" lIns="0" tIns="0" rIns="0" bIns="0" rtlCol="0">
              <a:noAutofit/>
            </a:bodyPr>
            <a:lstStyle/>
            <a:p>
              <a:pPr algn="l"/>
              <a:r>
                <a:rPr lang="en-AU" sz="1800" dirty="0"/>
                <a:t>Connotation of ‘far from home’</a:t>
              </a:r>
            </a:p>
          </p:txBody>
        </p:sp>
        <p:cxnSp>
          <p:nvCxnSpPr>
            <p:cNvPr id="10" name="Straight Arrow Connector 9">
              <a:extLst>
                <a:ext uri="{FF2B5EF4-FFF2-40B4-BE49-F238E27FC236}">
                  <a16:creationId xmlns:a16="http://schemas.microsoft.com/office/drawing/2014/main" id="{9470C0C4-CDE6-6F2D-C34D-33C9F593CC59}"/>
                </a:ext>
              </a:extLst>
            </p:cNvPr>
            <p:cNvCxnSpPr>
              <a:cxnSpLocks/>
            </p:cNvCxnSpPr>
            <p:nvPr/>
          </p:nvCxnSpPr>
          <p:spPr>
            <a:xfrm flipH="1">
              <a:off x="8077200" y="2164851"/>
              <a:ext cx="1367051" cy="42594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8367F712-8BF6-F10E-EC80-E7CC74C19E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49369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CDC780C7-C814-910E-3DE6-CBB09B956E16}"/>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3 (a) 3</a:t>
            </a:r>
          </a:p>
        </p:txBody>
      </p:sp>
      <p:sp>
        <p:nvSpPr>
          <p:cNvPr id="5" name="Text Placeholder 4">
            <a:extLst>
              <a:ext uri="{FF2B5EF4-FFF2-40B4-BE49-F238E27FC236}">
                <a16:creationId xmlns:a16="http://schemas.microsoft.com/office/drawing/2014/main" id="{FC2C3398-3EF7-4650-9B42-3ADA3C35DF30}"/>
              </a:ext>
            </a:extLst>
          </p:cNvPr>
          <p:cNvSpPr>
            <a:spLocks noGrp="1"/>
          </p:cNvSpPr>
          <p:nvPr>
            <p:ph type="body" sz="quarter" idx="18"/>
          </p:nvPr>
        </p:nvSpPr>
        <p:spPr>
          <a:xfrm>
            <a:off x="371475" y="598665"/>
            <a:ext cx="10080000" cy="310015"/>
          </a:xfrm>
        </p:spPr>
        <p:txBody>
          <a:bodyPr/>
          <a:lstStyle/>
          <a:p>
            <a:r>
              <a:rPr lang="en-AU" dirty="0"/>
              <a:t>Extract 3 (a)</a:t>
            </a:r>
          </a:p>
        </p:txBody>
      </p:sp>
      <p:pic>
        <p:nvPicPr>
          <p:cNvPr id="6" name="Content Placeholder 5" descr="extract from Open Your Heart to Country picture book. A view from above of buildings on red dirt along a river. A white cockatoo flies into frame. Text reads 'Your skin might have many names. You might be far from home.'">
            <a:extLst>
              <a:ext uri="{FF2B5EF4-FFF2-40B4-BE49-F238E27FC236}">
                <a16:creationId xmlns:a16="http://schemas.microsoft.com/office/drawing/2014/main" id="{308D1DD6-1808-EE7F-33BC-85AF7E62BF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9879" y="1160463"/>
            <a:ext cx="5652242" cy="4537075"/>
          </a:xfrm>
          <a:prstGeom prst="rect">
            <a:avLst/>
          </a:prstGeom>
        </p:spPr>
      </p:pic>
      <p:grpSp>
        <p:nvGrpSpPr>
          <p:cNvPr id="11" name="Group 10" descr="Skin names. Arrow points to 'skin' in text of image.">
            <a:extLst>
              <a:ext uri="{FF2B5EF4-FFF2-40B4-BE49-F238E27FC236}">
                <a16:creationId xmlns:a16="http://schemas.microsoft.com/office/drawing/2014/main" id="{498E109B-08AE-0C56-8AD5-FE41116A429C}"/>
              </a:ext>
            </a:extLst>
          </p:cNvPr>
          <p:cNvGrpSpPr/>
          <p:nvPr/>
        </p:nvGrpSpPr>
        <p:grpSpPr>
          <a:xfrm>
            <a:off x="682388" y="1752600"/>
            <a:ext cx="4575412" cy="1045191"/>
            <a:chOff x="682388" y="1752600"/>
            <a:chExt cx="4575412" cy="1045191"/>
          </a:xfrm>
        </p:grpSpPr>
        <p:sp>
          <p:nvSpPr>
            <p:cNvPr id="8" name="TextBox 7">
              <a:extLst>
                <a:ext uri="{FF2B5EF4-FFF2-40B4-BE49-F238E27FC236}">
                  <a16:creationId xmlns:a16="http://schemas.microsoft.com/office/drawing/2014/main" id="{9286C1E1-559E-85BE-EE61-D675A46E9990}"/>
                </a:ext>
              </a:extLst>
            </p:cNvPr>
            <p:cNvSpPr txBox="1"/>
            <p:nvPr/>
          </p:nvSpPr>
          <p:spPr>
            <a:xfrm>
              <a:off x="682388" y="1801504"/>
              <a:ext cx="2452814" cy="996287"/>
            </a:xfrm>
            <a:prstGeom prst="rect">
              <a:avLst/>
            </a:prstGeom>
            <a:noFill/>
          </p:spPr>
          <p:txBody>
            <a:bodyPr wrap="square" lIns="0" tIns="0" rIns="0" bIns="0" rtlCol="0">
              <a:noAutofit/>
            </a:bodyPr>
            <a:lstStyle/>
            <a:p>
              <a:pPr algn="l"/>
              <a:r>
                <a:rPr lang="en-AU" sz="1800" dirty="0"/>
                <a:t>Skin names</a:t>
              </a:r>
            </a:p>
          </p:txBody>
        </p:sp>
        <p:cxnSp>
          <p:nvCxnSpPr>
            <p:cNvPr id="12" name="Straight Arrow Connector 11">
              <a:extLst>
                <a:ext uri="{FF2B5EF4-FFF2-40B4-BE49-F238E27FC236}">
                  <a16:creationId xmlns:a16="http://schemas.microsoft.com/office/drawing/2014/main" id="{BF024FB1-BE74-19E3-8412-77EB9D1B6504}"/>
                </a:ext>
              </a:extLst>
            </p:cNvPr>
            <p:cNvCxnSpPr>
              <a:cxnSpLocks/>
            </p:cNvCxnSpPr>
            <p:nvPr/>
          </p:nvCxnSpPr>
          <p:spPr>
            <a:xfrm flipV="1">
              <a:off x="2019869" y="1752600"/>
              <a:ext cx="3237931" cy="21267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descr="Connotation of 'far from home'. Arrow points to the line of text in the image.">
            <a:extLst>
              <a:ext uri="{FF2B5EF4-FFF2-40B4-BE49-F238E27FC236}">
                <a16:creationId xmlns:a16="http://schemas.microsoft.com/office/drawing/2014/main" id="{A506EB37-4FFA-E08C-8734-2C3F86356661}"/>
              </a:ext>
            </a:extLst>
          </p:cNvPr>
          <p:cNvGrpSpPr/>
          <p:nvPr/>
        </p:nvGrpSpPr>
        <p:grpSpPr>
          <a:xfrm>
            <a:off x="8077200" y="1619250"/>
            <a:ext cx="3577988" cy="971550"/>
            <a:chOff x="8077200" y="1619250"/>
            <a:chExt cx="3577988" cy="971550"/>
          </a:xfrm>
        </p:grpSpPr>
        <p:sp>
          <p:nvSpPr>
            <p:cNvPr id="18" name="TextBox 17">
              <a:extLst>
                <a:ext uri="{FF2B5EF4-FFF2-40B4-BE49-F238E27FC236}">
                  <a16:creationId xmlns:a16="http://schemas.microsoft.com/office/drawing/2014/main" id="{D3BB0B2A-DAA3-6D91-9B52-76FF7427A534}"/>
                </a:ext>
              </a:extLst>
            </p:cNvPr>
            <p:cNvSpPr txBox="1"/>
            <p:nvPr/>
          </p:nvSpPr>
          <p:spPr>
            <a:xfrm>
              <a:off x="9585278" y="1619250"/>
              <a:ext cx="2069910" cy="960177"/>
            </a:xfrm>
            <a:prstGeom prst="rect">
              <a:avLst/>
            </a:prstGeom>
            <a:noFill/>
          </p:spPr>
          <p:txBody>
            <a:bodyPr wrap="square" lIns="0" tIns="0" rIns="0" bIns="0" rtlCol="0">
              <a:noAutofit/>
            </a:bodyPr>
            <a:lstStyle/>
            <a:p>
              <a:pPr algn="l"/>
              <a:r>
                <a:rPr lang="en-AU" sz="1800" dirty="0"/>
                <a:t>Connotation of ‘far from home’</a:t>
              </a:r>
            </a:p>
          </p:txBody>
        </p:sp>
        <p:cxnSp>
          <p:nvCxnSpPr>
            <p:cNvPr id="19" name="Straight Arrow Connector 18">
              <a:extLst>
                <a:ext uri="{FF2B5EF4-FFF2-40B4-BE49-F238E27FC236}">
                  <a16:creationId xmlns:a16="http://schemas.microsoft.com/office/drawing/2014/main" id="{71C73075-8029-8CCD-26F2-22A4CC6569BD}"/>
                </a:ext>
              </a:extLst>
            </p:cNvPr>
            <p:cNvCxnSpPr>
              <a:cxnSpLocks/>
            </p:cNvCxnSpPr>
            <p:nvPr/>
          </p:nvCxnSpPr>
          <p:spPr>
            <a:xfrm flipH="1">
              <a:off x="8077200" y="2164851"/>
              <a:ext cx="1367051" cy="42594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descr="Symbolism of white cockatoo. Arrow points to cockatoo in the image.">
            <a:extLst>
              <a:ext uri="{FF2B5EF4-FFF2-40B4-BE49-F238E27FC236}">
                <a16:creationId xmlns:a16="http://schemas.microsoft.com/office/drawing/2014/main" id="{43DC5F03-8AEE-50E4-64A0-E32429BDAD74}"/>
              </a:ext>
            </a:extLst>
          </p:cNvPr>
          <p:cNvGrpSpPr/>
          <p:nvPr/>
        </p:nvGrpSpPr>
        <p:grpSpPr>
          <a:xfrm>
            <a:off x="518615" y="4722125"/>
            <a:ext cx="3862316" cy="996287"/>
            <a:chOff x="518615" y="4722125"/>
            <a:chExt cx="3862316" cy="996287"/>
          </a:xfrm>
        </p:grpSpPr>
        <p:sp>
          <p:nvSpPr>
            <p:cNvPr id="15" name="TextBox 14">
              <a:extLst>
                <a:ext uri="{FF2B5EF4-FFF2-40B4-BE49-F238E27FC236}">
                  <a16:creationId xmlns:a16="http://schemas.microsoft.com/office/drawing/2014/main" id="{72F1BE74-24B4-A9F7-BB5E-9050A0A60649}"/>
                </a:ext>
              </a:extLst>
            </p:cNvPr>
            <p:cNvSpPr txBox="1"/>
            <p:nvPr/>
          </p:nvSpPr>
          <p:spPr>
            <a:xfrm>
              <a:off x="518615" y="4722125"/>
              <a:ext cx="2456597" cy="996287"/>
            </a:xfrm>
            <a:prstGeom prst="rect">
              <a:avLst/>
            </a:prstGeom>
            <a:noFill/>
          </p:spPr>
          <p:txBody>
            <a:bodyPr wrap="square" lIns="0" tIns="0" rIns="0" bIns="0" rtlCol="0">
              <a:noAutofit/>
            </a:bodyPr>
            <a:lstStyle/>
            <a:p>
              <a:pPr algn="l"/>
              <a:r>
                <a:rPr lang="en-AU" sz="1800" dirty="0"/>
                <a:t>Symbolism of white cockatoo</a:t>
              </a:r>
            </a:p>
          </p:txBody>
        </p:sp>
        <p:cxnSp>
          <p:nvCxnSpPr>
            <p:cNvPr id="16" name="Straight Arrow Connector 15">
              <a:extLst>
                <a:ext uri="{FF2B5EF4-FFF2-40B4-BE49-F238E27FC236}">
                  <a16:creationId xmlns:a16="http://schemas.microsoft.com/office/drawing/2014/main" id="{2F4F976C-27EF-11A3-95CC-D6B610F0AACF}"/>
                </a:ext>
              </a:extLst>
            </p:cNvPr>
            <p:cNvCxnSpPr>
              <a:cxnSpLocks/>
            </p:cNvCxnSpPr>
            <p:nvPr/>
          </p:nvCxnSpPr>
          <p:spPr>
            <a:xfrm>
              <a:off x="2606722" y="5032140"/>
              <a:ext cx="1774209" cy="37625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8367F712-8BF6-F10E-EC80-E7CC74C19E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87472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E23D7D94-4047-5DEA-28A3-D6083B306201}"/>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3 (b) 1</a:t>
            </a:r>
          </a:p>
        </p:txBody>
      </p:sp>
      <p:sp>
        <p:nvSpPr>
          <p:cNvPr id="5" name="Text Placeholder 4">
            <a:extLst>
              <a:ext uri="{FF2B5EF4-FFF2-40B4-BE49-F238E27FC236}">
                <a16:creationId xmlns:a16="http://schemas.microsoft.com/office/drawing/2014/main" id="{F9E0BB41-4259-2CCF-96D3-88057C1582B3}"/>
              </a:ext>
            </a:extLst>
          </p:cNvPr>
          <p:cNvSpPr>
            <a:spLocks noGrp="1"/>
          </p:cNvSpPr>
          <p:nvPr>
            <p:ph type="body" sz="quarter" idx="18"/>
          </p:nvPr>
        </p:nvSpPr>
        <p:spPr>
          <a:xfrm>
            <a:off x="371475" y="598035"/>
            <a:ext cx="10080000" cy="310015"/>
          </a:xfrm>
        </p:spPr>
        <p:txBody>
          <a:bodyPr/>
          <a:lstStyle/>
          <a:p>
            <a:r>
              <a:rPr lang="en-AU" dirty="0"/>
              <a:t>Extract 3 (b)</a:t>
            </a:r>
          </a:p>
        </p:txBody>
      </p:sp>
      <p:pic>
        <p:nvPicPr>
          <p:cNvPr id="8" name="Picture 7" descr="extract from Open Your Heart to Country picture book. A view from above of buildings on red dirt, along a river. A white cockatoo in flight in the centre. Text reads 'Warami. Budyari naady unya – Where are you from? Good to see you.'">
            <a:extLst>
              <a:ext uri="{FF2B5EF4-FFF2-40B4-BE49-F238E27FC236}">
                <a16:creationId xmlns:a16="http://schemas.microsoft.com/office/drawing/2014/main" id="{3E3F7F7C-8559-7921-D2F4-A04D8550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283" y="1126350"/>
            <a:ext cx="4481435" cy="4605300"/>
          </a:xfrm>
          <a:prstGeom prst="rect">
            <a:avLst/>
          </a:prstGeom>
        </p:spPr>
      </p:pic>
      <p:grpSp>
        <p:nvGrpSpPr>
          <p:cNvPr id="6" name="Group 5" descr="Question and welcome. Two arrows point to the text 'Where are you from? Good to see you.' from the image.">
            <a:extLst>
              <a:ext uri="{FF2B5EF4-FFF2-40B4-BE49-F238E27FC236}">
                <a16:creationId xmlns:a16="http://schemas.microsoft.com/office/drawing/2014/main" id="{E0B3DE95-72B3-B870-54AB-86B5ECDEC9D3}"/>
              </a:ext>
            </a:extLst>
          </p:cNvPr>
          <p:cNvGrpSpPr/>
          <p:nvPr/>
        </p:nvGrpSpPr>
        <p:grpSpPr>
          <a:xfrm>
            <a:off x="6874838" y="1139265"/>
            <a:ext cx="4631362" cy="585527"/>
            <a:chOff x="6686550" y="1139265"/>
            <a:chExt cx="4631362" cy="585527"/>
          </a:xfrm>
        </p:grpSpPr>
        <p:sp>
          <p:nvSpPr>
            <p:cNvPr id="9" name="TextBox 8">
              <a:extLst>
                <a:ext uri="{FF2B5EF4-FFF2-40B4-BE49-F238E27FC236}">
                  <a16:creationId xmlns:a16="http://schemas.microsoft.com/office/drawing/2014/main" id="{DF38DF13-844D-BBE5-653E-2B9DF17AE62E}"/>
                </a:ext>
              </a:extLst>
            </p:cNvPr>
            <p:cNvSpPr txBox="1"/>
            <p:nvPr/>
          </p:nvSpPr>
          <p:spPr>
            <a:xfrm>
              <a:off x="8734425" y="1139265"/>
              <a:ext cx="2583487" cy="571500"/>
            </a:xfrm>
            <a:prstGeom prst="rect">
              <a:avLst/>
            </a:prstGeom>
            <a:noFill/>
          </p:spPr>
          <p:txBody>
            <a:bodyPr wrap="square" lIns="0" tIns="0" rIns="0" bIns="0" rtlCol="0">
              <a:noAutofit/>
            </a:bodyPr>
            <a:lstStyle/>
            <a:p>
              <a:pPr algn="l"/>
              <a:r>
                <a:rPr lang="en-AU" sz="1800" dirty="0"/>
                <a:t>Question and welcome</a:t>
              </a:r>
            </a:p>
          </p:txBody>
        </p:sp>
        <p:cxnSp>
          <p:nvCxnSpPr>
            <p:cNvPr id="11" name="Straight Arrow Connector 10">
              <a:extLst>
                <a:ext uri="{FF2B5EF4-FFF2-40B4-BE49-F238E27FC236}">
                  <a16:creationId xmlns:a16="http://schemas.microsoft.com/office/drawing/2014/main" id="{3FF30725-D17D-B2B2-1C4E-08D10420E79D}"/>
                </a:ext>
              </a:extLst>
            </p:cNvPr>
            <p:cNvCxnSpPr>
              <a:cxnSpLocks/>
            </p:cNvCxnSpPr>
            <p:nvPr/>
          </p:nvCxnSpPr>
          <p:spPr>
            <a:xfrm flipH="1">
              <a:off x="7715250" y="1289491"/>
              <a:ext cx="985585" cy="43530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0D38964-34A2-75D1-3AE0-A177C44B1340}"/>
                </a:ext>
              </a:extLst>
            </p:cNvPr>
            <p:cNvCxnSpPr>
              <a:cxnSpLocks/>
            </p:cNvCxnSpPr>
            <p:nvPr/>
          </p:nvCxnSpPr>
          <p:spPr>
            <a:xfrm flipH="1">
              <a:off x="6686550" y="1289491"/>
              <a:ext cx="2014285" cy="25683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6C6811C-E9FE-37F8-1EDA-96AF7B5D3F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89090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96B0C4F2-2A03-3FBD-5250-DAAE86C35A08}"/>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3 (b) 2</a:t>
            </a:r>
          </a:p>
        </p:txBody>
      </p:sp>
      <p:sp>
        <p:nvSpPr>
          <p:cNvPr id="5" name="Text Placeholder 4">
            <a:extLst>
              <a:ext uri="{FF2B5EF4-FFF2-40B4-BE49-F238E27FC236}">
                <a16:creationId xmlns:a16="http://schemas.microsoft.com/office/drawing/2014/main" id="{F9E0BB41-4259-2CCF-96D3-88057C1582B3}"/>
              </a:ext>
            </a:extLst>
          </p:cNvPr>
          <p:cNvSpPr>
            <a:spLocks noGrp="1"/>
          </p:cNvSpPr>
          <p:nvPr>
            <p:ph type="body" sz="quarter" idx="18"/>
          </p:nvPr>
        </p:nvSpPr>
        <p:spPr>
          <a:xfrm>
            <a:off x="371475" y="598035"/>
            <a:ext cx="10080000" cy="310015"/>
          </a:xfrm>
        </p:spPr>
        <p:txBody>
          <a:bodyPr/>
          <a:lstStyle/>
          <a:p>
            <a:r>
              <a:rPr lang="en-AU" dirty="0"/>
              <a:t>Extract 3 (b)</a:t>
            </a:r>
          </a:p>
        </p:txBody>
      </p:sp>
      <p:pic>
        <p:nvPicPr>
          <p:cNvPr id="8" name="Picture 7" descr="extract from Open Your Heart to Country picture book. A view from above of buildings on red dirt, along a river. A white cockatoo in flight in the centre. Text reads 'Warami. Budyari naady unya – Where are you from? Good to see you.'">
            <a:extLst>
              <a:ext uri="{FF2B5EF4-FFF2-40B4-BE49-F238E27FC236}">
                <a16:creationId xmlns:a16="http://schemas.microsoft.com/office/drawing/2014/main" id="{3E3F7F7C-8559-7921-D2F4-A04D8550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283" y="1126350"/>
            <a:ext cx="4481435" cy="4605300"/>
          </a:xfrm>
          <a:prstGeom prst="rect">
            <a:avLst/>
          </a:prstGeom>
        </p:spPr>
      </p:pic>
      <p:grpSp>
        <p:nvGrpSpPr>
          <p:cNvPr id="4" name="Group 3" descr="Symbolism of waterways. Arrow points to river from image.">
            <a:extLst>
              <a:ext uri="{FF2B5EF4-FFF2-40B4-BE49-F238E27FC236}">
                <a16:creationId xmlns:a16="http://schemas.microsoft.com/office/drawing/2014/main" id="{DAAFD92D-FF30-3A5A-4FDE-30E0DC444AA7}"/>
              </a:ext>
            </a:extLst>
          </p:cNvPr>
          <p:cNvGrpSpPr/>
          <p:nvPr/>
        </p:nvGrpSpPr>
        <p:grpSpPr>
          <a:xfrm>
            <a:off x="561975" y="4267200"/>
            <a:ext cx="3200400" cy="723900"/>
            <a:chOff x="561975" y="4667250"/>
            <a:chExt cx="3200400" cy="723900"/>
          </a:xfrm>
        </p:grpSpPr>
        <p:sp>
          <p:nvSpPr>
            <p:cNvPr id="2" name="TextBox 1">
              <a:extLst>
                <a:ext uri="{FF2B5EF4-FFF2-40B4-BE49-F238E27FC236}">
                  <a16:creationId xmlns:a16="http://schemas.microsoft.com/office/drawing/2014/main" id="{58C28065-F921-DC39-ABD4-330B83CB2D0A}"/>
                </a:ext>
              </a:extLst>
            </p:cNvPr>
            <p:cNvSpPr txBox="1"/>
            <p:nvPr/>
          </p:nvSpPr>
          <p:spPr>
            <a:xfrm>
              <a:off x="561975" y="4667250"/>
              <a:ext cx="2419350" cy="723900"/>
            </a:xfrm>
            <a:prstGeom prst="rect">
              <a:avLst/>
            </a:prstGeom>
            <a:noFill/>
          </p:spPr>
          <p:txBody>
            <a:bodyPr wrap="square" lIns="0" tIns="0" rIns="0" bIns="0" rtlCol="0">
              <a:noAutofit/>
            </a:bodyPr>
            <a:lstStyle/>
            <a:p>
              <a:pPr algn="l"/>
              <a:r>
                <a:rPr lang="en-AU" sz="1800" dirty="0"/>
                <a:t>Symbolism of waterways</a:t>
              </a:r>
            </a:p>
          </p:txBody>
        </p:sp>
        <p:cxnSp>
          <p:nvCxnSpPr>
            <p:cNvPr id="10" name="Straight Arrow Connector 9">
              <a:extLst>
                <a:ext uri="{FF2B5EF4-FFF2-40B4-BE49-F238E27FC236}">
                  <a16:creationId xmlns:a16="http://schemas.microsoft.com/office/drawing/2014/main" id="{15C03F67-9757-F32F-F222-88E3BE82740B}"/>
                </a:ext>
              </a:extLst>
            </p:cNvPr>
            <p:cNvCxnSpPr>
              <a:cxnSpLocks/>
            </p:cNvCxnSpPr>
            <p:nvPr/>
          </p:nvCxnSpPr>
          <p:spPr>
            <a:xfrm>
              <a:off x="2209800" y="4972050"/>
              <a:ext cx="1552575" cy="2659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descr="Question and welcome. Two arrows point to the text 'Where are you from? Good to see you.' from the image.">
            <a:extLst>
              <a:ext uri="{FF2B5EF4-FFF2-40B4-BE49-F238E27FC236}">
                <a16:creationId xmlns:a16="http://schemas.microsoft.com/office/drawing/2014/main" id="{D8BDA0C2-E048-F006-9423-96AEF35F4787}"/>
              </a:ext>
            </a:extLst>
          </p:cNvPr>
          <p:cNvGrpSpPr/>
          <p:nvPr/>
        </p:nvGrpSpPr>
        <p:grpSpPr>
          <a:xfrm>
            <a:off x="6874838" y="1139265"/>
            <a:ext cx="4631362" cy="585527"/>
            <a:chOff x="6686550" y="1139265"/>
            <a:chExt cx="4631362" cy="585527"/>
          </a:xfrm>
        </p:grpSpPr>
        <p:sp>
          <p:nvSpPr>
            <p:cNvPr id="7" name="TextBox 6">
              <a:extLst>
                <a:ext uri="{FF2B5EF4-FFF2-40B4-BE49-F238E27FC236}">
                  <a16:creationId xmlns:a16="http://schemas.microsoft.com/office/drawing/2014/main" id="{28210119-D86B-194E-B066-2F32045D8024}"/>
                </a:ext>
              </a:extLst>
            </p:cNvPr>
            <p:cNvSpPr txBox="1"/>
            <p:nvPr/>
          </p:nvSpPr>
          <p:spPr>
            <a:xfrm>
              <a:off x="8734425" y="1139265"/>
              <a:ext cx="2583487" cy="571500"/>
            </a:xfrm>
            <a:prstGeom prst="rect">
              <a:avLst/>
            </a:prstGeom>
            <a:noFill/>
          </p:spPr>
          <p:txBody>
            <a:bodyPr wrap="square" lIns="0" tIns="0" rIns="0" bIns="0" rtlCol="0">
              <a:noAutofit/>
            </a:bodyPr>
            <a:lstStyle/>
            <a:p>
              <a:pPr algn="l"/>
              <a:r>
                <a:rPr lang="en-AU" sz="1800" dirty="0"/>
                <a:t>Question and welcome</a:t>
              </a:r>
            </a:p>
          </p:txBody>
        </p:sp>
        <p:cxnSp>
          <p:nvCxnSpPr>
            <p:cNvPr id="12" name="Straight Arrow Connector 11">
              <a:extLst>
                <a:ext uri="{FF2B5EF4-FFF2-40B4-BE49-F238E27FC236}">
                  <a16:creationId xmlns:a16="http://schemas.microsoft.com/office/drawing/2014/main" id="{10684986-D5E4-E19A-4B35-09AFA164E96F}"/>
                </a:ext>
              </a:extLst>
            </p:cNvPr>
            <p:cNvCxnSpPr>
              <a:cxnSpLocks/>
            </p:cNvCxnSpPr>
            <p:nvPr/>
          </p:nvCxnSpPr>
          <p:spPr>
            <a:xfrm flipH="1">
              <a:off x="7715250" y="1289491"/>
              <a:ext cx="985585" cy="43530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C64F4A-C211-83BA-64C0-4905C586AD7A}"/>
                </a:ext>
              </a:extLst>
            </p:cNvPr>
            <p:cNvCxnSpPr>
              <a:cxnSpLocks/>
            </p:cNvCxnSpPr>
            <p:nvPr/>
          </p:nvCxnSpPr>
          <p:spPr>
            <a:xfrm flipH="1">
              <a:off x="6686550" y="1289491"/>
              <a:ext cx="2014285" cy="25683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6C6811C-E9FE-37F8-1EDA-96AF7B5D3F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05904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CB859220-06A1-E03D-17EF-0D971036920D}"/>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3 (b) 3</a:t>
            </a:r>
          </a:p>
        </p:txBody>
      </p:sp>
      <p:sp>
        <p:nvSpPr>
          <p:cNvPr id="5" name="Text Placeholder 4">
            <a:extLst>
              <a:ext uri="{FF2B5EF4-FFF2-40B4-BE49-F238E27FC236}">
                <a16:creationId xmlns:a16="http://schemas.microsoft.com/office/drawing/2014/main" id="{F9E0BB41-4259-2CCF-96D3-88057C1582B3}"/>
              </a:ext>
            </a:extLst>
          </p:cNvPr>
          <p:cNvSpPr>
            <a:spLocks noGrp="1"/>
          </p:cNvSpPr>
          <p:nvPr>
            <p:ph type="body" sz="quarter" idx="18"/>
          </p:nvPr>
        </p:nvSpPr>
        <p:spPr>
          <a:xfrm>
            <a:off x="375223" y="594287"/>
            <a:ext cx="10080000" cy="310015"/>
          </a:xfrm>
        </p:spPr>
        <p:txBody>
          <a:bodyPr/>
          <a:lstStyle/>
          <a:p>
            <a:r>
              <a:rPr lang="en-AU" dirty="0"/>
              <a:t>Extract 3 (b)</a:t>
            </a:r>
          </a:p>
        </p:txBody>
      </p:sp>
      <p:pic>
        <p:nvPicPr>
          <p:cNvPr id="8" name="Picture 7" descr="extract from Open Your Heart to Country picture book. A view from above of buildings on red dirt, along a river. A white cockatoo in flight in the centre. Text reads 'Warami. Budyari naady unya – Where are you from? Good to see you.'">
            <a:extLst>
              <a:ext uri="{FF2B5EF4-FFF2-40B4-BE49-F238E27FC236}">
                <a16:creationId xmlns:a16="http://schemas.microsoft.com/office/drawing/2014/main" id="{3E3F7F7C-8559-7921-D2F4-A04D85503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283" y="1126350"/>
            <a:ext cx="4481435" cy="4605300"/>
          </a:xfrm>
          <a:prstGeom prst="rect">
            <a:avLst/>
          </a:prstGeom>
        </p:spPr>
      </p:pic>
      <p:grpSp>
        <p:nvGrpSpPr>
          <p:cNvPr id="4" name="Group 3" descr="Symbolism of waterways. Arrow points to river from image.">
            <a:extLst>
              <a:ext uri="{FF2B5EF4-FFF2-40B4-BE49-F238E27FC236}">
                <a16:creationId xmlns:a16="http://schemas.microsoft.com/office/drawing/2014/main" id="{73E12E6C-1E73-8392-8E9C-0F0371DD5515}"/>
              </a:ext>
            </a:extLst>
          </p:cNvPr>
          <p:cNvGrpSpPr/>
          <p:nvPr/>
        </p:nvGrpSpPr>
        <p:grpSpPr>
          <a:xfrm>
            <a:off x="561975" y="4267200"/>
            <a:ext cx="3200400" cy="723900"/>
            <a:chOff x="561975" y="4667250"/>
            <a:chExt cx="3200400" cy="723900"/>
          </a:xfrm>
        </p:grpSpPr>
        <p:sp>
          <p:nvSpPr>
            <p:cNvPr id="7" name="TextBox 6">
              <a:extLst>
                <a:ext uri="{FF2B5EF4-FFF2-40B4-BE49-F238E27FC236}">
                  <a16:creationId xmlns:a16="http://schemas.microsoft.com/office/drawing/2014/main" id="{2F43846B-0CE1-B30E-4047-914DE804A146}"/>
                </a:ext>
              </a:extLst>
            </p:cNvPr>
            <p:cNvSpPr txBox="1"/>
            <p:nvPr/>
          </p:nvSpPr>
          <p:spPr>
            <a:xfrm>
              <a:off x="561975" y="4667250"/>
              <a:ext cx="2419350" cy="723900"/>
            </a:xfrm>
            <a:prstGeom prst="rect">
              <a:avLst/>
            </a:prstGeom>
            <a:noFill/>
          </p:spPr>
          <p:txBody>
            <a:bodyPr wrap="square" lIns="0" tIns="0" rIns="0" bIns="0" rtlCol="0">
              <a:noAutofit/>
            </a:bodyPr>
            <a:lstStyle/>
            <a:p>
              <a:pPr algn="l"/>
              <a:r>
                <a:rPr lang="en-AU" sz="1800" dirty="0"/>
                <a:t>Symbolism of waterways</a:t>
              </a:r>
            </a:p>
          </p:txBody>
        </p:sp>
        <p:cxnSp>
          <p:nvCxnSpPr>
            <p:cNvPr id="12" name="Straight Arrow Connector 11">
              <a:extLst>
                <a:ext uri="{FF2B5EF4-FFF2-40B4-BE49-F238E27FC236}">
                  <a16:creationId xmlns:a16="http://schemas.microsoft.com/office/drawing/2014/main" id="{833887DE-D53A-276E-6E60-EAF07F3A4362}"/>
                </a:ext>
              </a:extLst>
            </p:cNvPr>
            <p:cNvCxnSpPr>
              <a:cxnSpLocks/>
            </p:cNvCxnSpPr>
            <p:nvPr/>
          </p:nvCxnSpPr>
          <p:spPr>
            <a:xfrm>
              <a:off x="2209800" y="4972050"/>
              <a:ext cx="1552575" cy="2659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descr="Question and welcome. Two arrows point to the text 'Where are you from? Good to see you.' from the image.">
            <a:extLst>
              <a:ext uri="{FF2B5EF4-FFF2-40B4-BE49-F238E27FC236}">
                <a16:creationId xmlns:a16="http://schemas.microsoft.com/office/drawing/2014/main" id="{71ABE2AE-32CD-B43F-B178-63A0123AC819}"/>
              </a:ext>
            </a:extLst>
          </p:cNvPr>
          <p:cNvGrpSpPr/>
          <p:nvPr/>
        </p:nvGrpSpPr>
        <p:grpSpPr>
          <a:xfrm>
            <a:off x="6874838" y="1139265"/>
            <a:ext cx="4631362" cy="585527"/>
            <a:chOff x="6686550" y="1139265"/>
            <a:chExt cx="4631362" cy="585527"/>
          </a:xfrm>
        </p:grpSpPr>
        <p:sp>
          <p:nvSpPr>
            <p:cNvPr id="18" name="TextBox 17">
              <a:extLst>
                <a:ext uri="{FF2B5EF4-FFF2-40B4-BE49-F238E27FC236}">
                  <a16:creationId xmlns:a16="http://schemas.microsoft.com/office/drawing/2014/main" id="{AEDDE615-025E-6F9B-4B25-50D3D3705235}"/>
                </a:ext>
              </a:extLst>
            </p:cNvPr>
            <p:cNvSpPr txBox="1"/>
            <p:nvPr/>
          </p:nvSpPr>
          <p:spPr>
            <a:xfrm>
              <a:off x="8734425" y="1139265"/>
              <a:ext cx="2583487" cy="571500"/>
            </a:xfrm>
            <a:prstGeom prst="rect">
              <a:avLst/>
            </a:prstGeom>
            <a:noFill/>
          </p:spPr>
          <p:txBody>
            <a:bodyPr wrap="square" lIns="0" tIns="0" rIns="0" bIns="0" rtlCol="0">
              <a:noAutofit/>
            </a:bodyPr>
            <a:lstStyle/>
            <a:p>
              <a:pPr algn="l"/>
              <a:r>
                <a:rPr lang="en-AU" sz="1800" dirty="0"/>
                <a:t>Question and welcome</a:t>
              </a:r>
            </a:p>
          </p:txBody>
        </p:sp>
        <p:cxnSp>
          <p:nvCxnSpPr>
            <p:cNvPr id="19" name="Straight Arrow Connector 18">
              <a:extLst>
                <a:ext uri="{FF2B5EF4-FFF2-40B4-BE49-F238E27FC236}">
                  <a16:creationId xmlns:a16="http://schemas.microsoft.com/office/drawing/2014/main" id="{56C5F2A8-4E77-C6A3-6078-A1E636E54A3C}"/>
                </a:ext>
              </a:extLst>
            </p:cNvPr>
            <p:cNvCxnSpPr>
              <a:cxnSpLocks/>
            </p:cNvCxnSpPr>
            <p:nvPr/>
          </p:nvCxnSpPr>
          <p:spPr>
            <a:xfrm flipH="1">
              <a:off x="7715250" y="1289491"/>
              <a:ext cx="985585" cy="43530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DA3BD7-7A2C-E064-D0E1-23256013D372}"/>
                </a:ext>
              </a:extLst>
            </p:cNvPr>
            <p:cNvCxnSpPr>
              <a:cxnSpLocks/>
            </p:cNvCxnSpPr>
            <p:nvPr/>
          </p:nvCxnSpPr>
          <p:spPr>
            <a:xfrm flipH="1">
              <a:off x="6686550" y="1289491"/>
              <a:ext cx="2014285" cy="25683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descr="Symbolic use of artistic style. Two red arrows point to the pencil drawn buildings in the image.">
            <a:extLst>
              <a:ext uri="{FF2B5EF4-FFF2-40B4-BE49-F238E27FC236}">
                <a16:creationId xmlns:a16="http://schemas.microsoft.com/office/drawing/2014/main" id="{686E8A34-9649-23E2-2C88-DE8A942A6A4C}"/>
              </a:ext>
            </a:extLst>
          </p:cNvPr>
          <p:cNvGrpSpPr/>
          <p:nvPr/>
        </p:nvGrpSpPr>
        <p:grpSpPr>
          <a:xfrm>
            <a:off x="4676775" y="3486150"/>
            <a:ext cx="6981269" cy="857250"/>
            <a:chOff x="4676775" y="3486150"/>
            <a:chExt cx="6981269" cy="857250"/>
          </a:xfrm>
        </p:grpSpPr>
        <p:sp>
          <p:nvSpPr>
            <p:cNvPr id="6" name="TextBox 5">
              <a:extLst>
                <a:ext uri="{FF2B5EF4-FFF2-40B4-BE49-F238E27FC236}">
                  <a16:creationId xmlns:a16="http://schemas.microsoft.com/office/drawing/2014/main" id="{FCF1CEF3-9113-4363-C7EE-68F6ADEB7B5A}"/>
                </a:ext>
              </a:extLst>
            </p:cNvPr>
            <p:cNvSpPr txBox="1"/>
            <p:nvPr/>
          </p:nvSpPr>
          <p:spPr>
            <a:xfrm>
              <a:off x="8991044" y="3486150"/>
              <a:ext cx="2667000" cy="781050"/>
            </a:xfrm>
            <a:prstGeom prst="rect">
              <a:avLst/>
            </a:prstGeom>
            <a:noFill/>
          </p:spPr>
          <p:txBody>
            <a:bodyPr wrap="square" lIns="0" tIns="0" rIns="0" bIns="0" rtlCol="0">
              <a:noAutofit/>
            </a:bodyPr>
            <a:lstStyle/>
            <a:p>
              <a:pPr algn="l"/>
              <a:r>
                <a:rPr lang="en-AU" sz="1800"/>
                <a:t>Symbolic use of artistic style</a:t>
              </a:r>
            </a:p>
          </p:txBody>
        </p:sp>
        <p:cxnSp>
          <p:nvCxnSpPr>
            <p:cNvPr id="14" name="Straight Arrow Connector 13">
              <a:extLst>
                <a:ext uri="{FF2B5EF4-FFF2-40B4-BE49-F238E27FC236}">
                  <a16:creationId xmlns:a16="http://schemas.microsoft.com/office/drawing/2014/main" id="{94744097-A5D2-EEFF-BD5E-4B44F7A2858C}"/>
                </a:ext>
              </a:extLst>
            </p:cNvPr>
            <p:cNvCxnSpPr/>
            <p:nvPr/>
          </p:nvCxnSpPr>
          <p:spPr>
            <a:xfrm flipH="1">
              <a:off x="7715250" y="3895725"/>
              <a:ext cx="1114425" cy="4476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EBC383-C265-369C-BA8D-ABD7D26DB85B}"/>
                </a:ext>
              </a:extLst>
            </p:cNvPr>
            <p:cNvCxnSpPr>
              <a:cxnSpLocks/>
            </p:cNvCxnSpPr>
            <p:nvPr/>
          </p:nvCxnSpPr>
          <p:spPr>
            <a:xfrm flipH="1" flipV="1">
              <a:off x="4676775" y="3750488"/>
              <a:ext cx="4152900" cy="12618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6C6811C-E9FE-37F8-1EDA-96AF7B5D3F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67522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E0669-F05A-894D-F68B-83747D58671A}"/>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(a) 1</a:t>
            </a:r>
          </a:p>
        </p:txBody>
      </p:sp>
      <p:sp>
        <p:nvSpPr>
          <p:cNvPr id="8" name="Text Placeholder 7">
            <a:extLst>
              <a:ext uri="{FF2B5EF4-FFF2-40B4-BE49-F238E27FC236}">
                <a16:creationId xmlns:a16="http://schemas.microsoft.com/office/drawing/2014/main" id="{9052BE72-9053-42A6-F583-F8975FAC8BA0}"/>
              </a:ext>
            </a:extLst>
          </p:cNvPr>
          <p:cNvSpPr>
            <a:spLocks noGrp="1"/>
          </p:cNvSpPr>
          <p:nvPr>
            <p:ph type="body" sz="quarter" idx="18"/>
          </p:nvPr>
        </p:nvSpPr>
        <p:spPr>
          <a:xfrm>
            <a:off x="372700" y="595838"/>
            <a:ext cx="10080000" cy="310015"/>
          </a:xfrm>
        </p:spPr>
        <p:txBody>
          <a:bodyPr/>
          <a:lstStyle/>
          <a:p>
            <a:r>
              <a:rPr lang="en-AU" dirty="0"/>
              <a:t>Extract 1 (a)</a:t>
            </a:r>
          </a:p>
        </p:txBody>
      </p:sp>
      <p:pic>
        <p:nvPicPr>
          <p:cNvPr id="2" name="Content Placeholder 1" descr="extract from Open Your Heart to Country picture book. A family is gathered together under a tree, next to text &quot;Open your heart to Country. Let place soothe your lonely feet.&quot; Under the family there is small cursive script. In the background there is a pale tree on a hill.">
            <a:extLst>
              <a:ext uri="{FF2B5EF4-FFF2-40B4-BE49-F238E27FC236}">
                <a16:creationId xmlns:a16="http://schemas.microsoft.com/office/drawing/2014/main" id="{E3C5AAAB-DB30-A16C-8B25-063E8E8A2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8441" y="1160463"/>
            <a:ext cx="4435118" cy="4537075"/>
          </a:xfrm>
          <a:prstGeom prst="rect">
            <a:avLst/>
          </a:prstGeom>
        </p:spPr>
      </p:pic>
      <p:grpSp>
        <p:nvGrpSpPr>
          <p:cNvPr id="9" name="Group 8" descr="Symbolism of ghost gums. An arrow points to the pale tree in the extract.">
            <a:extLst>
              <a:ext uri="{FF2B5EF4-FFF2-40B4-BE49-F238E27FC236}">
                <a16:creationId xmlns:a16="http://schemas.microsoft.com/office/drawing/2014/main" id="{52C32A4F-7486-6F52-D1EF-6D51D8A2030A}"/>
              </a:ext>
            </a:extLst>
          </p:cNvPr>
          <p:cNvGrpSpPr/>
          <p:nvPr/>
        </p:nvGrpSpPr>
        <p:grpSpPr>
          <a:xfrm>
            <a:off x="360000" y="1811707"/>
            <a:ext cx="3983400" cy="1969860"/>
            <a:chOff x="360000" y="1811707"/>
            <a:chExt cx="3983400" cy="1969860"/>
          </a:xfrm>
        </p:grpSpPr>
        <p:sp>
          <p:nvSpPr>
            <p:cNvPr id="10" name="TextBox 9">
              <a:extLst>
                <a:ext uri="{FF2B5EF4-FFF2-40B4-BE49-F238E27FC236}">
                  <a16:creationId xmlns:a16="http://schemas.microsoft.com/office/drawing/2014/main" id="{35C65496-6910-F349-9128-4CD8EFCFAA65}"/>
                </a:ext>
              </a:extLst>
            </p:cNvPr>
            <p:cNvSpPr txBox="1"/>
            <p:nvPr/>
          </p:nvSpPr>
          <p:spPr>
            <a:xfrm>
              <a:off x="360000" y="1811707"/>
              <a:ext cx="2983701" cy="1136210"/>
            </a:xfrm>
            <a:prstGeom prst="rect">
              <a:avLst/>
            </a:prstGeom>
            <a:noFill/>
          </p:spPr>
          <p:txBody>
            <a:bodyPr wrap="square" lIns="0" tIns="0" rIns="0" bIns="0" rtlCol="0">
              <a:noAutofit/>
            </a:bodyPr>
            <a:lstStyle/>
            <a:p>
              <a:pPr algn="l"/>
              <a:r>
                <a:rPr lang="en-AU" sz="1800" dirty="0"/>
                <a:t>Symbolism of ghost gums</a:t>
              </a:r>
            </a:p>
          </p:txBody>
        </p:sp>
        <p:cxnSp>
          <p:nvCxnSpPr>
            <p:cNvPr id="14" name="Straight Arrow Connector 13" descr="An arrow pointing to the pale tree in the extract.">
              <a:extLst>
                <a:ext uri="{FF2B5EF4-FFF2-40B4-BE49-F238E27FC236}">
                  <a16:creationId xmlns:a16="http://schemas.microsoft.com/office/drawing/2014/main" id="{41010714-D63F-A019-CD77-4760445348C8}"/>
                </a:ext>
              </a:extLst>
            </p:cNvPr>
            <p:cNvCxnSpPr/>
            <p:nvPr/>
          </p:nvCxnSpPr>
          <p:spPr>
            <a:xfrm>
              <a:off x="2514600" y="2362200"/>
              <a:ext cx="1828800" cy="14193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48809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31BD2D8C-B836-B4C7-A2E2-C8D735A2303E}"/>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4 (a) 1</a:t>
            </a:r>
          </a:p>
        </p:txBody>
      </p:sp>
      <p:sp>
        <p:nvSpPr>
          <p:cNvPr id="5" name="Text Placeholder 4">
            <a:extLst>
              <a:ext uri="{FF2B5EF4-FFF2-40B4-BE49-F238E27FC236}">
                <a16:creationId xmlns:a16="http://schemas.microsoft.com/office/drawing/2014/main" id="{BD4E010E-D33D-167A-FE92-7996096AAE5B}"/>
              </a:ext>
            </a:extLst>
          </p:cNvPr>
          <p:cNvSpPr>
            <a:spLocks noGrp="1"/>
          </p:cNvSpPr>
          <p:nvPr>
            <p:ph type="body" sz="quarter" idx="18"/>
          </p:nvPr>
        </p:nvSpPr>
        <p:spPr>
          <a:xfrm>
            <a:off x="371475" y="593068"/>
            <a:ext cx="10080000" cy="310015"/>
          </a:xfrm>
        </p:spPr>
        <p:txBody>
          <a:bodyPr/>
          <a:lstStyle/>
          <a:p>
            <a:r>
              <a:rPr lang="en-AU" dirty="0"/>
              <a:t>Extract 4 (a)</a:t>
            </a:r>
          </a:p>
        </p:txBody>
      </p:sp>
      <p:pic>
        <p:nvPicPr>
          <p:cNvPr id="6" name="Picture 5" descr="extract from Open Your Heart to Country picture book. Butterflies, and several colourful green and red Australian parrots perch on leaves. There a green fern, splahes of green and a Kangaroo stands with a joey in its pouch. Text reads 'Dabuwamilyi Ngurragu – Paint up for Country.'">
            <a:extLst>
              <a:ext uri="{FF2B5EF4-FFF2-40B4-BE49-F238E27FC236}">
                <a16:creationId xmlns:a16="http://schemas.microsoft.com/office/drawing/2014/main" id="{13B2D188-44DF-B94F-0D2D-13B5BD649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972" y="1092256"/>
            <a:ext cx="4548057" cy="4673488"/>
          </a:xfrm>
          <a:prstGeom prst="rect">
            <a:avLst/>
          </a:prstGeom>
        </p:spPr>
      </p:pic>
      <p:grpSp>
        <p:nvGrpSpPr>
          <p:cNvPr id="4" name="Group 3" descr="Imagery of fern. Red arrow points to the fern in the image.">
            <a:extLst>
              <a:ext uri="{FF2B5EF4-FFF2-40B4-BE49-F238E27FC236}">
                <a16:creationId xmlns:a16="http://schemas.microsoft.com/office/drawing/2014/main" id="{4A0C5551-755B-353E-0085-787006930DC8}"/>
              </a:ext>
            </a:extLst>
          </p:cNvPr>
          <p:cNvGrpSpPr/>
          <p:nvPr/>
        </p:nvGrpSpPr>
        <p:grpSpPr>
          <a:xfrm>
            <a:off x="762000" y="2216398"/>
            <a:ext cx="3705064" cy="1434379"/>
            <a:chOff x="562136" y="2216398"/>
            <a:chExt cx="3705064" cy="1434379"/>
          </a:xfrm>
        </p:grpSpPr>
        <p:sp>
          <p:nvSpPr>
            <p:cNvPr id="15" name="TextBox 14">
              <a:extLst>
                <a:ext uri="{FF2B5EF4-FFF2-40B4-BE49-F238E27FC236}">
                  <a16:creationId xmlns:a16="http://schemas.microsoft.com/office/drawing/2014/main" id="{9C7B620D-D9A5-9C1D-0EB6-07118A462992}"/>
                </a:ext>
              </a:extLst>
            </p:cNvPr>
            <p:cNvSpPr txBox="1"/>
            <p:nvPr/>
          </p:nvSpPr>
          <p:spPr>
            <a:xfrm>
              <a:off x="562136" y="2216398"/>
              <a:ext cx="2071881" cy="990826"/>
            </a:xfrm>
            <a:prstGeom prst="rect">
              <a:avLst/>
            </a:prstGeom>
            <a:noFill/>
          </p:spPr>
          <p:txBody>
            <a:bodyPr wrap="square" lIns="0" tIns="0" rIns="0" bIns="0" rtlCol="0">
              <a:noAutofit/>
            </a:bodyPr>
            <a:lstStyle/>
            <a:p>
              <a:pPr algn="l"/>
              <a:r>
                <a:rPr lang="en-AU" sz="1800" dirty="0"/>
                <a:t>Imagery of fern</a:t>
              </a:r>
            </a:p>
          </p:txBody>
        </p:sp>
        <p:cxnSp>
          <p:nvCxnSpPr>
            <p:cNvPr id="17" name="Straight Arrow Connector 16">
              <a:extLst>
                <a:ext uri="{FF2B5EF4-FFF2-40B4-BE49-F238E27FC236}">
                  <a16:creationId xmlns:a16="http://schemas.microsoft.com/office/drawing/2014/main" id="{A93A3CB6-5ADE-FD4C-7C6B-2919BC21ACEA}"/>
                </a:ext>
              </a:extLst>
            </p:cNvPr>
            <p:cNvCxnSpPr>
              <a:cxnSpLocks/>
            </p:cNvCxnSpPr>
            <p:nvPr/>
          </p:nvCxnSpPr>
          <p:spPr>
            <a:xfrm>
              <a:off x="1787857" y="2502819"/>
              <a:ext cx="2479343" cy="114795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F91F5467-C226-F05F-C528-4E0385D865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419892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70A7FE93-4D98-5A86-F727-164A335D663B}"/>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4 (a) 2</a:t>
            </a:r>
          </a:p>
        </p:txBody>
      </p:sp>
      <p:sp>
        <p:nvSpPr>
          <p:cNvPr id="5" name="Text Placeholder 4">
            <a:extLst>
              <a:ext uri="{FF2B5EF4-FFF2-40B4-BE49-F238E27FC236}">
                <a16:creationId xmlns:a16="http://schemas.microsoft.com/office/drawing/2014/main" id="{BD4E010E-D33D-167A-FE92-7996096AAE5B}"/>
              </a:ext>
            </a:extLst>
          </p:cNvPr>
          <p:cNvSpPr>
            <a:spLocks noGrp="1"/>
          </p:cNvSpPr>
          <p:nvPr>
            <p:ph type="body" sz="quarter" idx="18"/>
          </p:nvPr>
        </p:nvSpPr>
        <p:spPr>
          <a:xfrm>
            <a:off x="371475" y="598035"/>
            <a:ext cx="10080000" cy="310015"/>
          </a:xfrm>
        </p:spPr>
        <p:txBody>
          <a:bodyPr/>
          <a:lstStyle/>
          <a:p>
            <a:r>
              <a:rPr lang="en-AU" dirty="0"/>
              <a:t>Extract 4 (a)</a:t>
            </a:r>
          </a:p>
        </p:txBody>
      </p:sp>
      <p:pic>
        <p:nvPicPr>
          <p:cNvPr id="6" name="Picture 5" descr="extract from Open Your Heart to Country picture book. Butterflies, and several colourful green and red Australian parrots perch on leaves. There a green fern, splahes of green and a Kangaroo stands with a joey in its pouch. Text reads 'Dabuwamilyi Ngurragu – Paint up for Country.'">
            <a:extLst>
              <a:ext uri="{FF2B5EF4-FFF2-40B4-BE49-F238E27FC236}">
                <a16:creationId xmlns:a16="http://schemas.microsoft.com/office/drawing/2014/main" id="{13B2D188-44DF-B94F-0D2D-13B5BD649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972" y="1092256"/>
            <a:ext cx="4548057" cy="4673488"/>
          </a:xfrm>
          <a:prstGeom prst="rect">
            <a:avLst/>
          </a:prstGeom>
        </p:spPr>
      </p:pic>
      <p:grpSp>
        <p:nvGrpSpPr>
          <p:cNvPr id="19" name="Group 18" descr="Imagery of fern. Red arrow points to the fern in the image.">
            <a:extLst>
              <a:ext uri="{FF2B5EF4-FFF2-40B4-BE49-F238E27FC236}">
                <a16:creationId xmlns:a16="http://schemas.microsoft.com/office/drawing/2014/main" id="{DE66A365-1D67-A5C7-00FF-96A6199C791E}"/>
              </a:ext>
            </a:extLst>
          </p:cNvPr>
          <p:cNvGrpSpPr/>
          <p:nvPr/>
        </p:nvGrpSpPr>
        <p:grpSpPr>
          <a:xfrm>
            <a:off x="762000" y="2216398"/>
            <a:ext cx="3705064" cy="1434379"/>
            <a:chOff x="562136" y="2216398"/>
            <a:chExt cx="3705064" cy="1434379"/>
          </a:xfrm>
        </p:grpSpPr>
        <p:sp>
          <p:nvSpPr>
            <p:cNvPr id="20" name="TextBox 19">
              <a:extLst>
                <a:ext uri="{FF2B5EF4-FFF2-40B4-BE49-F238E27FC236}">
                  <a16:creationId xmlns:a16="http://schemas.microsoft.com/office/drawing/2014/main" id="{D6FDCADC-584A-7E5B-1B18-F66B1062ADDA}"/>
                </a:ext>
              </a:extLst>
            </p:cNvPr>
            <p:cNvSpPr txBox="1"/>
            <p:nvPr/>
          </p:nvSpPr>
          <p:spPr>
            <a:xfrm>
              <a:off x="562136" y="2216398"/>
              <a:ext cx="2071881" cy="990826"/>
            </a:xfrm>
            <a:prstGeom prst="rect">
              <a:avLst/>
            </a:prstGeom>
            <a:noFill/>
          </p:spPr>
          <p:txBody>
            <a:bodyPr wrap="square" lIns="0" tIns="0" rIns="0" bIns="0" rtlCol="0">
              <a:noAutofit/>
            </a:bodyPr>
            <a:lstStyle/>
            <a:p>
              <a:pPr algn="l"/>
              <a:r>
                <a:rPr lang="en-AU" sz="1800" dirty="0"/>
                <a:t>Imagery of fern</a:t>
              </a:r>
            </a:p>
          </p:txBody>
        </p:sp>
        <p:cxnSp>
          <p:nvCxnSpPr>
            <p:cNvPr id="21" name="Straight Arrow Connector 20">
              <a:extLst>
                <a:ext uri="{FF2B5EF4-FFF2-40B4-BE49-F238E27FC236}">
                  <a16:creationId xmlns:a16="http://schemas.microsoft.com/office/drawing/2014/main" id="{5045925D-449D-7FAD-6624-B8DA6AD3DBC0}"/>
                </a:ext>
              </a:extLst>
            </p:cNvPr>
            <p:cNvCxnSpPr>
              <a:cxnSpLocks/>
            </p:cNvCxnSpPr>
            <p:nvPr/>
          </p:nvCxnSpPr>
          <p:spPr>
            <a:xfrm>
              <a:off x="1787857" y="2502819"/>
              <a:ext cx="2479343" cy="114795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descr="Imagery 'Paint up'. An arrow points to the line of text in the image.">
            <a:extLst>
              <a:ext uri="{FF2B5EF4-FFF2-40B4-BE49-F238E27FC236}">
                <a16:creationId xmlns:a16="http://schemas.microsoft.com/office/drawing/2014/main" id="{C6FB8393-2A6C-81CA-28DE-C48196B840F7}"/>
              </a:ext>
            </a:extLst>
          </p:cNvPr>
          <p:cNvGrpSpPr/>
          <p:nvPr/>
        </p:nvGrpSpPr>
        <p:grpSpPr>
          <a:xfrm>
            <a:off x="7010400" y="1736173"/>
            <a:ext cx="4548057" cy="1253646"/>
            <a:chOff x="6684050" y="1736173"/>
            <a:chExt cx="4548057" cy="1253646"/>
          </a:xfrm>
        </p:grpSpPr>
        <p:sp>
          <p:nvSpPr>
            <p:cNvPr id="2" name="TextBox 1">
              <a:extLst>
                <a:ext uri="{FF2B5EF4-FFF2-40B4-BE49-F238E27FC236}">
                  <a16:creationId xmlns:a16="http://schemas.microsoft.com/office/drawing/2014/main" id="{75F22F70-55F1-712F-1FAD-D3EB9089BF63}"/>
                </a:ext>
              </a:extLst>
            </p:cNvPr>
            <p:cNvSpPr txBox="1"/>
            <p:nvPr/>
          </p:nvSpPr>
          <p:spPr>
            <a:xfrm>
              <a:off x="8461612" y="1736173"/>
              <a:ext cx="2770495" cy="926181"/>
            </a:xfrm>
            <a:prstGeom prst="rect">
              <a:avLst/>
            </a:prstGeom>
            <a:noFill/>
          </p:spPr>
          <p:txBody>
            <a:bodyPr wrap="square" lIns="0" tIns="0" rIns="0" bIns="0" rtlCol="0">
              <a:noAutofit/>
            </a:bodyPr>
            <a:lstStyle/>
            <a:p>
              <a:pPr algn="l"/>
              <a:r>
                <a:rPr lang="en-AU" sz="1800" dirty="0"/>
                <a:t>Imagery ‘Paint up’</a:t>
              </a:r>
            </a:p>
          </p:txBody>
        </p:sp>
        <p:cxnSp>
          <p:nvCxnSpPr>
            <p:cNvPr id="10" name="Straight Arrow Connector 9">
              <a:extLst>
                <a:ext uri="{FF2B5EF4-FFF2-40B4-BE49-F238E27FC236}">
                  <a16:creationId xmlns:a16="http://schemas.microsoft.com/office/drawing/2014/main" id="{1C51EAC7-FE55-2861-3E77-2D3D3C9DF55C}"/>
                </a:ext>
              </a:extLst>
            </p:cNvPr>
            <p:cNvCxnSpPr>
              <a:cxnSpLocks/>
            </p:cNvCxnSpPr>
            <p:nvPr/>
          </p:nvCxnSpPr>
          <p:spPr>
            <a:xfrm flipH="1">
              <a:off x="6684050" y="1976554"/>
              <a:ext cx="1777562" cy="101326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F91F5467-C226-F05F-C528-4E0385D865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62712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69F3B441-4993-C750-8D38-7CDA947D3E48}"/>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4 (b) 1</a:t>
            </a:r>
          </a:p>
        </p:txBody>
      </p:sp>
      <p:sp>
        <p:nvSpPr>
          <p:cNvPr id="5" name="Text Placeholder 4">
            <a:extLst>
              <a:ext uri="{FF2B5EF4-FFF2-40B4-BE49-F238E27FC236}">
                <a16:creationId xmlns:a16="http://schemas.microsoft.com/office/drawing/2014/main" id="{806F3333-B33E-4FF3-DCC2-E222DC5C46AE}"/>
              </a:ext>
            </a:extLst>
          </p:cNvPr>
          <p:cNvSpPr>
            <a:spLocks noGrp="1"/>
          </p:cNvSpPr>
          <p:nvPr>
            <p:ph type="body" sz="quarter" idx="18"/>
          </p:nvPr>
        </p:nvSpPr>
        <p:spPr>
          <a:xfrm>
            <a:off x="371475" y="598035"/>
            <a:ext cx="10080000" cy="310015"/>
          </a:xfrm>
        </p:spPr>
        <p:txBody>
          <a:bodyPr/>
          <a:lstStyle/>
          <a:p>
            <a:r>
              <a:rPr lang="en-AU" dirty="0"/>
              <a:t>Extract 4 (b)</a:t>
            </a:r>
          </a:p>
        </p:txBody>
      </p:sp>
      <p:pic>
        <p:nvPicPr>
          <p:cNvPr id="6" name="Content Placeholder 5" descr="extract from Open Your Heart to Country picture book. A boy with blonde hair stands beside a girl with brown hair, squatting on the ground. They both look at 2 Rosellas and a butterfly in flight amongst ferns. Text reads 'Long-ago-stories will cover you. Listen. Love. Learn.'">
            <a:extLst>
              <a:ext uri="{FF2B5EF4-FFF2-40B4-BE49-F238E27FC236}">
                <a16:creationId xmlns:a16="http://schemas.microsoft.com/office/drawing/2014/main" id="{7ACF7BF7-9C15-945A-C180-6A98F4E7F7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7000" y="1160463"/>
            <a:ext cx="4378000" cy="4537075"/>
          </a:xfrm>
          <a:prstGeom prst="rect">
            <a:avLst/>
          </a:prstGeom>
        </p:spPr>
      </p:pic>
      <p:grpSp>
        <p:nvGrpSpPr>
          <p:cNvPr id="2" name="Group 1" descr="Motif. Arrows point to where the image is layered, with gum leaves and birds in flight over ferns.">
            <a:extLst>
              <a:ext uri="{FF2B5EF4-FFF2-40B4-BE49-F238E27FC236}">
                <a16:creationId xmlns:a16="http://schemas.microsoft.com/office/drawing/2014/main" id="{204D4E7F-8BFB-63C3-6743-7A16FD606758}"/>
              </a:ext>
            </a:extLst>
          </p:cNvPr>
          <p:cNvGrpSpPr/>
          <p:nvPr/>
        </p:nvGrpSpPr>
        <p:grpSpPr>
          <a:xfrm>
            <a:off x="7277188" y="2441564"/>
            <a:ext cx="4378000" cy="2143478"/>
            <a:chOff x="7277188" y="2441564"/>
            <a:chExt cx="4378000" cy="2143478"/>
          </a:xfrm>
        </p:grpSpPr>
        <p:sp>
          <p:nvSpPr>
            <p:cNvPr id="7" name="TextBox 6">
              <a:extLst>
                <a:ext uri="{FF2B5EF4-FFF2-40B4-BE49-F238E27FC236}">
                  <a16:creationId xmlns:a16="http://schemas.microsoft.com/office/drawing/2014/main" id="{AE06C5CA-4DDD-8F22-BF0F-0261438EEBCD}"/>
                </a:ext>
              </a:extLst>
            </p:cNvPr>
            <p:cNvSpPr txBox="1"/>
            <p:nvPr/>
          </p:nvSpPr>
          <p:spPr>
            <a:xfrm>
              <a:off x="8734567" y="2828498"/>
              <a:ext cx="2920621" cy="1201003"/>
            </a:xfrm>
            <a:prstGeom prst="rect">
              <a:avLst/>
            </a:prstGeom>
            <a:noFill/>
          </p:spPr>
          <p:txBody>
            <a:bodyPr wrap="square" lIns="0" tIns="0" rIns="0" bIns="0" rtlCol="0">
              <a:noAutofit/>
            </a:bodyPr>
            <a:lstStyle/>
            <a:p>
              <a:pPr algn="l"/>
              <a:r>
                <a:rPr lang="en-AU" sz="1800"/>
                <a:t>Motif</a:t>
              </a:r>
            </a:p>
          </p:txBody>
        </p:sp>
        <p:cxnSp>
          <p:nvCxnSpPr>
            <p:cNvPr id="9" name="Straight Arrow Connector 8">
              <a:extLst>
                <a:ext uri="{FF2B5EF4-FFF2-40B4-BE49-F238E27FC236}">
                  <a16:creationId xmlns:a16="http://schemas.microsoft.com/office/drawing/2014/main" id="{D67EFDA3-EE1D-D007-6281-CECB41A67CB5}"/>
                </a:ext>
              </a:extLst>
            </p:cNvPr>
            <p:cNvCxnSpPr/>
            <p:nvPr/>
          </p:nvCxnSpPr>
          <p:spPr>
            <a:xfrm flipH="1">
              <a:off x="7277188" y="3115881"/>
              <a:ext cx="1457379" cy="146916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0FE74B-81DE-C75C-70DF-31FE9BE1AEE1}"/>
                </a:ext>
              </a:extLst>
            </p:cNvPr>
            <p:cNvCxnSpPr>
              <a:cxnSpLocks/>
            </p:cNvCxnSpPr>
            <p:nvPr/>
          </p:nvCxnSpPr>
          <p:spPr>
            <a:xfrm flipH="1" flipV="1">
              <a:off x="7784269" y="2441564"/>
              <a:ext cx="950298" cy="4471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32785EB-7277-8F15-F384-D03F54863CF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99700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67AF5981-3DD0-DCD8-BD85-58FEF9736587}"/>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4 (b) 2</a:t>
            </a:r>
          </a:p>
        </p:txBody>
      </p:sp>
      <p:sp>
        <p:nvSpPr>
          <p:cNvPr id="5" name="Text Placeholder 4">
            <a:extLst>
              <a:ext uri="{FF2B5EF4-FFF2-40B4-BE49-F238E27FC236}">
                <a16:creationId xmlns:a16="http://schemas.microsoft.com/office/drawing/2014/main" id="{806F3333-B33E-4FF3-DCC2-E222DC5C46AE}"/>
              </a:ext>
            </a:extLst>
          </p:cNvPr>
          <p:cNvSpPr>
            <a:spLocks noGrp="1"/>
          </p:cNvSpPr>
          <p:nvPr>
            <p:ph type="body" sz="quarter" idx="18"/>
          </p:nvPr>
        </p:nvSpPr>
        <p:spPr>
          <a:xfrm>
            <a:off x="371475" y="598035"/>
            <a:ext cx="10080000" cy="310015"/>
          </a:xfrm>
        </p:spPr>
        <p:txBody>
          <a:bodyPr/>
          <a:lstStyle/>
          <a:p>
            <a:r>
              <a:rPr lang="en-AU" dirty="0"/>
              <a:t>Extract 4 (b)</a:t>
            </a:r>
          </a:p>
        </p:txBody>
      </p:sp>
      <p:pic>
        <p:nvPicPr>
          <p:cNvPr id="6" name="Content Placeholder 5" descr="extract from Open Your Heart to Country picture book. A boy with blonde hair stands beside a girl with brown hair, squatting on the ground. They both look at 2 Rosellas and a butterfly in flight amongst ferns. Text reads 'Long-ago-stories will cover you. Listen. Love. Learn.'">
            <a:extLst>
              <a:ext uri="{FF2B5EF4-FFF2-40B4-BE49-F238E27FC236}">
                <a16:creationId xmlns:a16="http://schemas.microsoft.com/office/drawing/2014/main" id="{7ACF7BF7-9C15-945A-C180-6A98F4E7F7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3350" y="1160463"/>
            <a:ext cx="4378000" cy="4537075"/>
          </a:xfrm>
          <a:prstGeom prst="rect">
            <a:avLst/>
          </a:prstGeom>
        </p:spPr>
      </p:pic>
      <p:grpSp>
        <p:nvGrpSpPr>
          <p:cNvPr id="15" name="Group 14" descr="Motif. Arrows point to where the image is layered, with gum leaves and birds in flight over ferns.">
            <a:extLst>
              <a:ext uri="{FF2B5EF4-FFF2-40B4-BE49-F238E27FC236}">
                <a16:creationId xmlns:a16="http://schemas.microsoft.com/office/drawing/2014/main" id="{25AA7C83-6755-4C2A-B041-D1FDFF7D20F8}"/>
              </a:ext>
            </a:extLst>
          </p:cNvPr>
          <p:cNvGrpSpPr/>
          <p:nvPr/>
        </p:nvGrpSpPr>
        <p:grpSpPr>
          <a:xfrm>
            <a:off x="7277188" y="2441564"/>
            <a:ext cx="4378000" cy="2143478"/>
            <a:chOff x="7277188" y="2441564"/>
            <a:chExt cx="4378000" cy="2143478"/>
          </a:xfrm>
        </p:grpSpPr>
        <p:sp>
          <p:nvSpPr>
            <p:cNvPr id="16" name="TextBox 15">
              <a:extLst>
                <a:ext uri="{FF2B5EF4-FFF2-40B4-BE49-F238E27FC236}">
                  <a16:creationId xmlns:a16="http://schemas.microsoft.com/office/drawing/2014/main" id="{E8113260-8DBE-3FCE-C04E-96518D561BBF}"/>
                </a:ext>
              </a:extLst>
            </p:cNvPr>
            <p:cNvSpPr txBox="1"/>
            <p:nvPr/>
          </p:nvSpPr>
          <p:spPr>
            <a:xfrm>
              <a:off x="8734567" y="2828498"/>
              <a:ext cx="2920621" cy="1201003"/>
            </a:xfrm>
            <a:prstGeom prst="rect">
              <a:avLst/>
            </a:prstGeom>
            <a:noFill/>
          </p:spPr>
          <p:txBody>
            <a:bodyPr wrap="square" lIns="0" tIns="0" rIns="0" bIns="0" rtlCol="0">
              <a:noAutofit/>
            </a:bodyPr>
            <a:lstStyle/>
            <a:p>
              <a:pPr algn="l"/>
              <a:r>
                <a:rPr lang="en-AU" sz="1800" dirty="0"/>
                <a:t>Motif</a:t>
              </a:r>
            </a:p>
          </p:txBody>
        </p:sp>
        <p:cxnSp>
          <p:nvCxnSpPr>
            <p:cNvPr id="17" name="Straight Arrow Connector 16">
              <a:extLst>
                <a:ext uri="{FF2B5EF4-FFF2-40B4-BE49-F238E27FC236}">
                  <a16:creationId xmlns:a16="http://schemas.microsoft.com/office/drawing/2014/main" id="{120AD572-CCDE-60EC-921C-2250FC023D09}"/>
                </a:ext>
              </a:extLst>
            </p:cNvPr>
            <p:cNvCxnSpPr/>
            <p:nvPr/>
          </p:nvCxnSpPr>
          <p:spPr>
            <a:xfrm flipH="1">
              <a:off x="7277188" y="3115881"/>
              <a:ext cx="1457379" cy="146916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8C89572-CED2-32EE-54C5-222CEF561E17}"/>
                </a:ext>
              </a:extLst>
            </p:cNvPr>
            <p:cNvCxnSpPr>
              <a:cxnSpLocks/>
            </p:cNvCxnSpPr>
            <p:nvPr/>
          </p:nvCxnSpPr>
          <p:spPr>
            <a:xfrm flipH="1" flipV="1">
              <a:off x="7784269" y="2441564"/>
              <a:ext cx="950298" cy="4471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descr="Symbolism. An arrow points to the bird in flight from the image.">
            <a:extLst>
              <a:ext uri="{FF2B5EF4-FFF2-40B4-BE49-F238E27FC236}">
                <a16:creationId xmlns:a16="http://schemas.microsoft.com/office/drawing/2014/main" id="{4B085D9D-3698-1F2B-D613-EEE902C2591E}"/>
              </a:ext>
            </a:extLst>
          </p:cNvPr>
          <p:cNvGrpSpPr/>
          <p:nvPr/>
        </p:nvGrpSpPr>
        <p:grpSpPr>
          <a:xfrm>
            <a:off x="7466000" y="4189863"/>
            <a:ext cx="4378000" cy="1009934"/>
            <a:chOff x="7466000" y="4189863"/>
            <a:chExt cx="4378000" cy="1009934"/>
          </a:xfrm>
        </p:grpSpPr>
        <p:sp>
          <p:nvSpPr>
            <p:cNvPr id="2" name="TextBox 1">
              <a:extLst>
                <a:ext uri="{FF2B5EF4-FFF2-40B4-BE49-F238E27FC236}">
                  <a16:creationId xmlns:a16="http://schemas.microsoft.com/office/drawing/2014/main" id="{5706E3E3-AABC-5B22-6EFC-3B42C76D05A1}"/>
                </a:ext>
              </a:extLst>
            </p:cNvPr>
            <p:cNvSpPr txBox="1"/>
            <p:nvPr/>
          </p:nvSpPr>
          <p:spPr>
            <a:xfrm>
              <a:off x="9498842" y="4189863"/>
              <a:ext cx="2345158" cy="1009934"/>
            </a:xfrm>
            <a:prstGeom prst="rect">
              <a:avLst/>
            </a:prstGeom>
            <a:noFill/>
          </p:spPr>
          <p:txBody>
            <a:bodyPr wrap="square" lIns="0" tIns="0" rIns="0" bIns="0" rtlCol="0">
              <a:noAutofit/>
            </a:bodyPr>
            <a:lstStyle/>
            <a:p>
              <a:pPr algn="l"/>
              <a:r>
                <a:rPr lang="en-AU" sz="1800" dirty="0"/>
                <a:t>Symbolism</a:t>
              </a:r>
            </a:p>
          </p:txBody>
        </p:sp>
        <p:cxnSp>
          <p:nvCxnSpPr>
            <p:cNvPr id="11" name="Straight Arrow Connector 10">
              <a:extLst>
                <a:ext uri="{FF2B5EF4-FFF2-40B4-BE49-F238E27FC236}">
                  <a16:creationId xmlns:a16="http://schemas.microsoft.com/office/drawing/2014/main" id="{31F9F251-9604-1ED9-D4AA-506B66C3523D}"/>
                </a:ext>
              </a:extLst>
            </p:cNvPr>
            <p:cNvCxnSpPr>
              <a:cxnSpLocks/>
            </p:cNvCxnSpPr>
            <p:nvPr/>
          </p:nvCxnSpPr>
          <p:spPr>
            <a:xfrm flipH="1">
              <a:off x="7466000" y="4357653"/>
              <a:ext cx="2032842" cy="84214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32785EB-7277-8F15-F384-D03F54863CF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62470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2023 </a:t>
            </a:r>
            <a:endParaRPr lang="en-AU"/>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59568" y="1493983"/>
            <a:ext cx="11472863" cy="5180584"/>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2023.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algn="l" rtl="0" fontAlgn="base">
              <a:lnSpc>
                <a:spcPct val="150000"/>
              </a:lnSpc>
              <a:spcAft>
                <a:spcPts val="600"/>
              </a:spcAft>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algn="l" rtl="0" fontAlgn="base">
              <a:lnSpc>
                <a:spcPct val="150000"/>
              </a:lnSpc>
              <a:spcAft>
                <a:spcPts val="600"/>
              </a:spcAft>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pic>
        <p:nvPicPr>
          <p:cNvPr id="1036" name="Picture 12" descr="Creative Commons Attribution licence logo">
            <a:extLst>
              <a:ext uri="{FF2B5EF4-FFF2-40B4-BE49-F238E27FC236}">
                <a16:creationId xmlns:a16="http://schemas.microsoft.com/office/drawing/2014/main" id="{05829CEB-4804-F2B2-D767-87B62D988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972" y="3052542"/>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09A8D5-5566-1812-B10A-2CF9D8305F2B}"/>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(a) 2</a:t>
            </a:r>
          </a:p>
        </p:txBody>
      </p:sp>
      <p:sp>
        <p:nvSpPr>
          <p:cNvPr id="8" name="Text Placeholder 7">
            <a:extLst>
              <a:ext uri="{FF2B5EF4-FFF2-40B4-BE49-F238E27FC236}">
                <a16:creationId xmlns:a16="http://schemas.microsoft.com/office/drawing/2014/main" id="{9052BE72-9053-42A6-F583-F8975FAC8BA0}"/>
              </a:ext>
            </a:extLst>
          </p:cNvPr>
          <p:cNvSpPr>
            <a:spLocks noGrp="1"/>
          </p:cNvSpPr>
          <p:nvPr>
            <p:ph type="body" sz="quarter" idx="18"/>
          </p:nvPr>
        </p:nvSpPr>
        <p:spPr>
          <a:xfrm>
            <a:off x="371475" y="598035"/>
            <a:ext cx="10080000" cy="310015"/>
          </a:xfrm>
        </p:spPr>
        <p:txBody>
          <a:bodyPr vert="horz" lIns="0" tIns="0" rIns="0" bIns="0" rtlCol="0" anchor="b">
            <a:noAutofit/>
          </a:bodyPr>
          <a:lstStyle/>
          <a:p>
            <a:r>
              <a:rPr lang="en-AU" dirty="0"/>
              <a:t>Extract 1 (a)</a:t>
            </a:r>
          </a:p>
        </p:txBody>
      </p:sp>
      <p:pic>
        <p:nvPicPr>
          <p:cNvPr id="2" name="Content Placeholder 1" descr="extract from Open Your Heart to Country picture book. A family is gathered together under a tree, next to text &quot;Open your heart to Country. Let place soothe your lonely feet.&quot; Under the family there is small cursive script. In the background there is a pale tree on a hill.">
            <a:extLst>
              <a:ext uri="{FF2B5EF4-FFF2-40B4-BE49-F238E27FC236}">
                <a16:creationId xmlns:a16="http://schemas.microsoft.com/office/drawing/2014/main" id="{E3C5AAAB-DB30-A16C-8B25-063E8E8A2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4791" y="1160463"/>
            <a:ext cx="4435118" cy="4537075"/>
          </a:xfrm>
          <a:prstGeom prst="rect">
            <a:avLst/>
          </a:prstGeom>
        </p:spPr>
      </p:pic>
      <p:grpSp>
        <p:nvGrpSpPr>
          <p:cNvPr id="12" name="Group 11" descr="Symbolism of ghost gums. An arrow points to the pale tree in the extract.">
            <a:extLst>
              <a:ext uri="{FF2B5EF4-FFF2-40B4-BE49-F238E27FC236}">
                <a16:creationId xmlns:a16="http://schemas.microsoft.com/office/drawing/2014/main" id="{B9CD1FFB-261E-71F8-BA6A-4073497FEC2E}"/>
              </a:ext>
            </a:extLst>
          </p:cNvPr>
          <p:cNvGrpSpPr/>
          <p:nvPr/>
        </p:nvGrpSpPr>
        <p:grpSpPr>
          <a:xfrm>
            <a:off x="360000" y="1811707"/>
            <a:ext cx="3985200" cy="1969260"/>
            <a:chOff x="360000" y="1811707"/>
            <a:chExt cx="3985200" cy="1969260"/>
          </a:xfrm>
        </p:grpSpPr>
        <p:sp>
          <p:nvSpPr>
            <p:cNvPr id="10" name="TextBox 9">
              <a:extLst>
                <a:ext uri="{FF2B5EF4-FFF2-40B4-BE49-F238E27FC236}">
                  <a16:creationId xmlns:a16="http://schemas.microsoft.com/office/drawing/2014/main" id="{35C65496-6910-F349-9128-4CD8EFCFAA65}"/>
                </a:ext>
              </a:extLst>
            </p:cNvPr>
            <p:cNvSpPr txBox="1"/>
            <p:nvPr/>
          </p:nvSpPr>
          <p:spPr>
            <a:xfrm>
              <a:off x="360000" y="1811707"/>
              <a:ext cx="2983701" cy="1136210"/>
            </a:xfrm>
            <a:prstGeom prst="rect">
              <a:avLst/>
            </a:prstGeom>
            <a:noFill/>
          </p:spPr>
          <p:txBody>
            <a:bodyPr wrap="square" lIns="0" tIns="0" rIns="0" bIns="0" rtlCol="0">
              <a:noAutofit/>
            </a:bodyPr>
            <a:lstStyle/>
            <a:p>
              <a:pPr algn="l"/>
              <a:r>
                <a:rPr lang="en-AU" sz="1800" dirty="0"/>
                <a:t>Symbolism of ghost gums</a:t>
              </a:r>
            </a:p>
          </p:txBody>
        </p:sp>
        <p:cxnSp>
          <p:nvCxnSpPr>
            <p:cNvPr id="14" name="Straight Arrow Connector 13" descr="An arrow pointing to the pale tree in the extract.">
              <a:extLst>
                <a:ext uri="{FF2B5EF4-FFF2-40B4-BE49-F238E27FC236}">
                  <a16:creationId xmlns:a16="http://schemas.microsoft.com/office/drawing/2014/main" id="{41010714-D63F-A019-CD77-4760445348C8}"/>
                </a:ext>
              </a:extLst>
            </p:cNvPr>
            <p:cNvCxnSpPr/>
            <p:nvPr/>
          </p:nvCxnSpPr>
          <p:spPr>
            <a:xfrm>
              <a:off x="2516400" y="2361600"/>
              <a:ext cx="1828800" cy="14193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descr="Names of the author's family. An arrow points to the white script beneath the family in the image.">
            <a:extLst>
              <a:ext uri="{FF2B5EF4-FFF2-40B4-BE49-F238E27FC236}">
                <a16:creationId xmlns:a16="http://schemas.microsoft.com/office/drawing/2014/main" id="{EA215614-257A-4325-B150-24E32A3A9B74}"/>
              </a:ext>
            </a:extLst>
          </p:cNvPr>
          <p:cNvGrpSpPr/>
          <p:nvPr/>
        </p:nvGrpSpPr>
        <p:grpSpPr>
          <a:xfrm>
            <a:off x="221112" y="4398229"/>
            <a:ext cx="4168646" cy="914195"/>
            <a:chOff x="221112" y="4398229"/>
            <a:chExt cx="4168646" cy="914195"/>
          </a:xfrm>
        </p:grpSpPr>
        <p:sp>
          <p:nvSpPr>
            <p:cNvPr id="3" name="TextBox 2">
              <a:extLst>
                <a:ext uri="{FF2B5EF4-FFF2-40B4-BE49-F238E27FC236}">
                  <a16:creationId xmlns:a16="http://schemas.microsoft.com/office/drawing/2014/main" id="{74BAD70E-AF9F-D4A8-95F0-F4FCD63EF73C}"/>
                </a:ext>
              </a:extLst>
            </p:cNvPr>
            <p:cNvSpPr txBox="1"/>
            <p:nvPr/>
          </p:nvSpPr>
          <p:spPr>
            <a:xfrm>
              <a:off x="221112" y="4398229"/>
              <a:ext cx="2754100" cy="914195"/>
            </a:xfrm>
            <a:prstGeom prst="rect">
              <a:avLst/>
            </a:prstGeom>
            <a:noFill/>
          </p:spPr>
          <p:txBody>
            <a:bodyPr wrap="square" lIns="0" tIns="0" rIns="0" bIns="0" rtlCol="0">
              <a:noAutofit/>
            </a:bodyPr>
            <a:lstStyle/>
            <a:p>
              <a:pPr algn="l"/>
              <a:r>
                <a:rPr lang="en-AU" sz="1800" dirty="0"/>
                <a:t>Names of the author’s family</a:t>
              </a:r>
            </a:p>
          </p:txBody>
        </p:sp>
        <p:cxnSp>
          <p:nvCxnSpPr>
            <p:cNvPr id="7" name="Straight Arrow Connector 6" descr="An arrow pointing to script from the image stating the names of the author's family extract.">
              <a:extLst>
                <a:ext uri="{FF2B5EF4-FFF2-40B4-BE49-F238E27FC236}">
                  <a16:creationId xmlns:a16="http://schemas.microsoft.com/office/drawing/2014/main" id="{AFA8155A-029C-B674-A0E0-4F34180E7296}"/>
                </a:ext>
              </a:extLst>
            </p:cNvPr>
            <p:cNvCxnSpPr>
              <a:cxnSpLocks/>
            </p:cNvCxnSpPr>
            <p:nvPr/>
          </p:nvCxnSpPr>
          <p:spPr>
            <a:xfrm>
              <a:off x="2470245" y="4953000"/>
              <a:ext cx="1919513" cy="2049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62006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C4F2108-1BA2-33E3-18FB-A5B531153EF7}"/>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(a) 3</a:t>
            </a:r>
          </a:p>
        </p:txBody>
      </p:sp>
      <p:pic>
        <p:nvPicPr>
          <p:cNvPr id="2" name="Content Placeholder 1" descr="extract from Open Your Heart to Country picture book. A family is gathered together under a tree, next to text &quot;Open your heart to Country. Let place soothe your lonely feet.&quot; Under the family there is small cursive script. In the background there is a pale tree on a hill.">
            <a:extLst>
              <a:ext uri="{FF2B5EF4-FFF2-40B4-BE49-F238E27FC236}">
                <a16:creationId xmlns:a16="http://schemas.microsoft.com/office/drawing/2014/main" id="{E3C5AAAB-DB30-A16C-8B25-063E8E8A2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8441" y="1160463"/>
            <a:ext cx="4435118" cy="4537075"/>
          </a:xfrm>
          <a:prstGeom prst="rect">
            <a:avLst/>
          </a:prstGeom>
        </p:spPr>
      </p:pic>
      <p:sp>
        <p:nvSpPr>
          <p:cNvPr id="8" name="Text Placeholder 7">
            <a:extLst>
              <a:ext uri="{FF2B5EF4-FFF2-40B4-BE49-F238E27FC236}">
                <a16:creationId xmlns:a16="http://schemas.microsoft.com/office/drawing/2014/main" id="{9052BE72-9053-42A6-F583-F8975FAC8BA0}"/>
              </a:ext>
            </a:extLst>
          </p:cNvPr>
          <p:cNvSpPr>
            <a:spLocks noGrp="1"/>
          </p:cNvSpPr>
          <p:nvPr>
            <p:ph type="body" sz="quarter" idx="18"/>
          </p:nvPr>
        </p:nvSpPr>
        <p:spPr>
          <a:xfrm>
            <a:off x="371475" y="593271"/>
            <a:ext cx="10080000" cy="310015"/>
          </a:xfrm>
        </p:spPr>
        <p:txBody>
          <a:bodyPr/>
          <a:lstStyle/>
          <a:p>
            <a:r>
              <a:rPr lang="en-AU" dirty="0"/>
              <a:t>Extract 1 (a)</a:t>
            </a:r>
          </a:p>
        </p:txBody>
      </p:sp>
      <p:grpSp>
        <p:nvGrpSpPr>
          <p:cNvPr id="15" name="Group 14" descr="Symbolism of ghost gums. An arrow points to the pale tree in the extract.">
            <a:extLst>
              <a:ext uri="{FF2B5EF4-FFF2-40B4-BE49-F238E27FC236}">
                <a16:creationId xmlns:a16="http://schemas.microsoft.com/office/drawing/2014/main" id="{42755F27-86A5-AE9A-0175-9948154566B6}"/>
              </a:ext>
            </a:extLst>
          </p:cNvPr>
          <p:cNvGrpSpPr/>
          <p:nvPr/>
        </p:nvGrpSpPr>
        <p:grpSpPr>
          <a:xfrm>
            <a:off x="360000" y="1811707"/>
            <a:ext cx="3985200" cy="1969260"/>
            <a:chOff x="360000" y="1811707"/>
            <a:chExt cx="3985200" cy="1969260"/>
          </a:xfrm>
        </p:grpSpPr>
        <p:sp>
          <p:nvSpPr>
            <p:cNvPr id="10" name="TextBox 9">
              <a:extLst>
                <a:ext uri="{FF2B5EF4-FFF2-40B4-BE49-F238E27FC236}">
                  <a16:creationId xmlns:a16="http://schemas.microsoft.com/office/drawing/2014/main" id="{35C65496-6910-F349-9128-4CD8EFCFAA65}"/>
                </a:ext>
              </a:extLst>
            </p:cNvPr>
            <p:cNvSpPr txBox="1"/>
            <p:nvPr/>
          </p:nvSpPr>
          <p:spPr>
            <a:xfrm>
              <a:off x="360000" y="1811707"/>
              <a:ext cx="2983701" cy="1136210"/>
            </a:xfrm>
            <a:prstGeom prst="rect">
              <a:avLst/>
            </a:prstGeom>
            <a:noFill/>
          </p:spPr>
          <p:txBody>
            <a:bodyPr wrap="square" lIns="0" tIns="0" rIns="0" bIns="0" rtlCol="0">
              <a:noAutofit/>
            </a:bodyPr>
            <a:lstStyle/>
            <a:p>
              <a:pPr algn="l"/>
              <a:r>
                <a:rPr lang="en-AU" sz="1800" dirty="0"/>
                <a:t>Symbolism of ghost gums</a:t>
              </a:r>
            </a:p>
          </p:txBody>
        </p:sp>
        <p:cxnSp>
          <p:nvCxnSpPr>
            <p:cNvPr id="14" name="Straight Arrow Connector 13">
              <a:extLst>
                <a:ext uri="{FF2B5EF4-FFF2-40B4-BE49-F238E27FC236}">
                  <a16:creationId xmlns:a16="http://schemas.microsoft.com/office/drawing/2014/main" id="{41010714-D63F-A019-CD77-4760445348C8}"/>
                </a:ext>
              </a:extLst>
            </p:cNvPr>
            <p:cNvCxnSpPr/>
            <p:nvPr/>
          </p:nvCxnSpPr>
          <p:spPr>
            <a:xfrm>
              <a:off x="2516400" y="2361600"/>
              <a:ext cx="1828800" cy="14193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descr="Names of the author's family. An arrow points to the white script beneath the family in the image.">
            <a:extLst>
              <a:ext uri="{FF2B5EF4-FFF2-40B4-BE49-F238E27FC236}">
                <a16:creationId xmlns:a16="http://schemas.microsoft.com/office/drawing/2014/main" id="{E8B6FD4F-9F51-EAFA-2F2E-FB194F99CC89}"/>
              </a:ext>
            </a:extLst>
          </p:cNvPr>
          <p:cNvGrpSpPr/>
          <p:nvPr/>
        </p:nvGrpSpPr>
        <p:grpSpPr>
          <a:xfrm>
            <a:off x="221112" y="4398229"/>
            <a:ext cx="4168646" cy="914195"/>
            <a:chOff x="221112" y="4398229"/>
            <a:chExt cx="4168646" cy="914195"/>
          </a:xfrm>
        </p:grpSpPr>
        <p:sp>
          <p:nvSpPr>
            <p:cNvPr id="25" name="TextBox 24">
              <a:extLst>
                <a:ext uri="{FF2B5EF4-FFF2-40B4-BE49-F238E27FC236}">
                  <a16:creationId xmlns:a16="http://schemas.microsoft.com/office/drawing/2014/main" id="{5F3E0BB8-E4EC-9154-67AE-72D271374709}"/>
                </a:ext>
              </a:extLst>
            </p:cNvPr>
            <p:cNvSpPr txBox="1"/>
            <p:nvPr/>
          </p:nvSpPr>
          <p:spPr>
            <a:xfrm>
              <a:off x="221112" y="4398229"/>
              <a:ext cx="2754100" cy="914195"/>
            </a:xfrm>
            <a:prstGeom prst="rect">
              <a:avLst/>
            </a:prstGeom>
            <a:noFill/>
          </p:spPr>
          <p:txBody>
            <a:bodyPr wrap="square" lIns="0" tIns="0" rIns="0" bIns="0" rtlCol="0">
              <a:noAutofit/>
            </a:bodyPr>
            <a:lstStyle/>
            <a:p>
              <a:pPr algn="l"/>
              <a:r>
                <a:rPr lang="en-AU" sz="1800" dirty="0"/>
                <a:t>Names of the author’s family</a:t>
              </a:r>
            </a:p>
          </p:txBody>
        </p:sp>
        <p:cxnSp>
          <p:nvCxnSpPr>
            <p:cNvPr id="26" name="Straight Arrow Connector 25" descr="An arrow pointing to script from the image stating the names of the author's family extract.">
              <a:extLst>
                <a:ext uri="{FF2B5EF4-FFF2-40B4-BE49-F238E27FC236}">
                  <a16:creationId xmlns:a16="http://schemas.microsoft.com/office/drawing/2014/main" id="{1B3A69C2-E20B-1659-9FFC-2909990A0755}"/>
                </a:ext>
              </a:extLst>
            </p:cNvPr>
            <p:cNvCxnSpPr>
              <a:cxnSpLocks/>
            </p:cNvCxnSpPr>
            <p:nvPr/>
          </p:nvCxnSpPr>
          <p:spPr>
            <a:xfrm>
              <a:off x="2470245" y="4953000"/>
              <a:ext cx="1919513" cy="2049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descr="Connotation of the word 'soothe'. An arrow points to the word 'soothe' in the image.">
            <a:extLst>
              <a:ext uri="{FF2B5EF4-FFF2-40B4-BE49-F238E27FC236}">
                <a16:creationId xmlns:a16="http://schemas.microsoft.com/office/drawing/2014/main" id="{B2495C92-2A09-4251-5939-BE7DEA3E03C1}"/>
              </a:ext>
            </a:extLst>
          </p:cNvPr>
          <p:cNvGrpSpPr/>
          <p:nvPr/>
        </p:nvGrpSpPr>
        <p:grpSpPr>
          <a:xfrm>
            <a:off x="8153400" y="1292535"/>
            <a:ext cx="3330600" cy="2330354"/>
            <a:chOff x="8153400" y="1292535"/>
            <a:chExt cx="3330600" cy="2330354"/>
          </a:xfrm>
        </p:grpSpPr>
        <p:sp>
          <p:nvSpPr>
            <p:cNvPr id="4" name="TextBox 3">
              <a:extLst>
                <a:ext uri="{FF2B5EF4-FFF2-40B4-BE49-F238E27FC236}">
                  <a16:creationId xmlns:a16="http://schemas.microsoft.com/office/drawing/2014/main" id="{43B6C6DF-9A18-30AB-3092-113AFD74D6D6}"/>
                </a:ext>
              </a:extLst>
            </p:cNvPr>
            <p:cNvSpPr txBox="1"/>
            <p:nvPr/>
          </p:nvSpPr>
          <p:spPr>
            <a:xfrm>
              <a:off x="9081994" y="1292535"/>
              <a:ext cx="2402006" cy="1286301"/>
            </a:xfrm>
            <a:prstGeom prst="rect">
              <a:avLst/>
            </a:prstGeom>
            <a:noFill/>
          </p:spPr>
          <p:txBody>
            <a:bodyPr wrap="square" lIns="0" tIns="0" rIns="0" bIns="0" rtlCol="0">
              <a:noAutofit/>
            </a:bodyPr>
            <a:lstStyle/>
            <a:p>
              <a:pPr algn="l"/>
              <a:r>
                <a:rPr lang="en-AU" sz="1800" dirty="0"/>
                <a:t>Connotation of word ‘soothe’</a:t>
              </a:r>
            </a:p>
          </p:txBody>
        </p:sp>
        <p:cxnSp>
          <p:nvCxnSpPr>
            <p:cNvPr id="11" name="Straight Arrow Connector 10">
              <a:extLst>
                <a:ext uri="{FF2B5EF4-FFF2-40B4-BE49-F238E27FC236}">
                  <a16:creationId xmlns:a16="http://schemas.microsoft.com/office/drawing/2014/main" id="{938302B7-CA16-8EA7-01AA-DBE294AA1C19}"/>
                </a:ext>
              </a:extLst>
            </p:cNvPr>
            <p:cNvCxnSpPr>
              <a:cxnSpLocks/>
            </p:cNvCxnSpPr>
            <p:nvPr/>
          </p:nvCxnSpPr>
          <p:spPr>
            <a:xfrm flipH="1">
              <a:off x="8153400" y="1827814"/>
              <a:ext cx="990600" cy="17950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8970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6A8E0-9A41-8092-5B60-2EB2C4A51246}"/>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(b) 1</a:t>
            </a:r>
          </a:p>
        </p:txBody>
      </p:sp>
      <p:sp>
        <p:nvSpPr>
          <p:cNvPr id="14" name="Text Placeholder 13">
            <a:extLst>
              <a:ext uri="{FF2B5EF4-FFF2-40B4-BE49-F238E27FC236}">
                <a16:creationId xmlns:a16="http://schemas.microsoft.com/office/drawing/2014/main" id="{290BACDA-163D-654A-9750-E35123FC785B}"/>
              </a:ext>
            </a:extLst>
          </p:cNvPr>
          <p:cNvSpPr>
            <a:spLocks noGrp="1"/>
          </p:cNvSpPr>
          <p:nvPr>
            <p:ph type="body" sz="quarter" idx="18"/>
          </p:nvPr>
        </p:nvSpPr>
        <p:spPr>
          <a:xfrm>
            <a:off x="377721" y="598035"/>
            <a:ext cx="10080000" cy="310015"/>
          </a:xfrm>
        </p:spPr>
        <p:txBody>
          <a:bodyPr/>
          <a:lstStyle/>
          <a:p>
            <a:r>
              <a:rPr lang="en-AU" dirty="0"/>
              <a:t>Extract 1 (b)</a:t>
            </a:r>
          </a:p>
        </p:txBody>
      </p:sp>
      <p:pic>
        <p:nvPicPr>
          <p:cNvPr id="10" name="Content Placeholder 9" descr="extract from Open Your Heart to Country picture book. Two black cockatoos flying. Text above the birds reads 'Ngiyini Ngurrawa – You are on Country.'">
            <a:extLst>
              <a:ext uri="{FF2B5EF4-FFF2-40B4-BE49-F238E27FC236}">
                <a16:creationId xmlns:a16="http://schemas.microsoft.com/office/drawing/2014/main" id="{83C7DD1E-4EF8-6EAA-4340-E77F10708C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6174" y="1039809"/>
            <a:ext cx="4773408" cy="4778382"/>
          </a:xfrm>
          <a:prstGeom prst="rect">
            <a:avLst/>
          </a:prstGeom>
        </p:spPr>
      </p:pic>
      <p:grpSp>
        <p:nvGrpSpPr>
          <p:cNvPr id="5" name="Group 4" descr="Dharug language and English translation. An arrow points to the text from the image – 'Ngiyini Ngurrawa – You are on Country.'">
            <a:extLst>
              <a:ext uri="{FF2B5EF4-FFF2-40B4-BE49-F238E27FC236}">
                <a16:creationId xmlns:a16="http://schemas.microsoft.com/office/drawing/2014/main" id="{A44ECF0A-8B67-6537-E840-E4CC9A149495}"/>
              </a:ext>
            </a:extLst>
          </p:cNvPr>
          <p:cNvGrpSpPr/>
          <p:nvPr/>
        </p:nvGrpSpPr>
        <p:grpSpPr>
          <a:xfrm>
            <a:off x="7848600" y="1282889"/>
            <a:ext cx="4046660" cy="873457"/>
            <a:chOff x="7848600" y="1282889"/>
            <a:chExt cx="4046660" cy="873457"/>
          </a:xfrm>
        </p:grpSpPr>
        <p:sp>
          <p:nvSpPr>
            <p:cNvPr id="15" name="TextBox 14">
              <a:extLst>
                <a:ext uri="{FF2B5EF4-FFF2-40B4-BE49-F238E27FC236}">
                  <a16:creationId xmlns:a16="http://schemas.microsoft.com/office/drawing/2014/main" id="{8CCB06BB-8050-9F81-14BB-E7B072F7D41A}"/>
                </a:ext>
              </a:extLst>
            </p:cNvPr>
            <p:cNvSpPr txBox="1"/>
            <p:nvPr/>
          </p:nvSpPr>
          <p:spPr>
            <a:xfrm>
              <a:off x="9270341" y="1282889"/>
              <a:ext cx="2624919" cy="873457"/>
            </a:xfrm>
            <a:prstGeom prst="rect">
              <a:avLst/>
            </a:prstGeom>
            <a:noFill/>
          </p:spPr>
          <p:txBody>
            <a:bodyPr wrap="square" lIns="0" tIns="0" rIns="0" bIns="0" rtlCol="0">
              <a:noAutofit/>
            </a:bodyPr>
            <a:lstStyle/>
            <a:p>
              <a:pPr algn="l"/>
              <a:r>
                <a:rPr lang="en-AU" sz="1800" dirty="0" err="1"/>
                <a:t>Dharug</a:t>
              </a:r>
              <a:r>
                <a:rPr lang="en-AU" sz="1800" dirty="0"/>
                <a:t> language and English translation</a:t>
              </a:r>
            </a:p>
          </p:txBody>
        </p:sp>
        <p:cxnSp>
          <p:nvCxnSpPr>
            <p:cNvPr id="17" name="Straight Arrow Connector 16">
              <a:extLst>
                <a:ext uri="{FF2B5EF4-FFF2-40B4-BE49-F238E27FC236}">
                  <a16:creationId xmlns:a16="http://schemas.microsoft.com/office/drawing/2014/main" id="{80BA934E-ECEC-0EA9-9E81-A9ADC658F12E}"/>
                </a:ext>
              </a:extLst>
            </p:cNvPr>
            <p:cNvCxnSpPr>
              <a:cxnSpLocks/>
            </p:cNvCxnSpPr>
            <p:nvPr/>
          </p:nvCxnSpPr>
          <p:spPr>
            <a:xfrm flipH="1">
              <a:off x="7848600" y="1596788"/>
              <a:ext cx="1309048" cy="2320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97245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84D29A-7C87-CEF8-3687-97E15543A1CC}"/>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(b) 2</a:t>
            </a:r>
          </a:p>
        </p:txBody>
      </p:sp>
      <p:sp>
        <p:nvSpPr>
          <p:cNvPr id="14" name="Text Placeholder 13">
            <a:extLst>
              <a:ext uri="{FF2B5EF4-FFF2-40B4-BE49-F238E27FC236}">
                <a16:creationId xmlns:a16="http://schemas.microsoft.com/office/drawing/2014/main" id="{290BACDA-163D-654A-9750-E35123FC785B}"/>
              </a:ext>
            </a:extLst>
          </p:cNvPr>
          <p:cNvSpPr>
            <a:spLocks noGrp="1"/>
          </p:cNvSpPr>
          <p:nvPr>
            <p:ph type="body" sz="quarter" idx="18"/>
          </p:nvPr>
        </p:nvSpPr>
        <p:spPr>
          <a:xfrm>
            <a:off x="381000" y="601959"/>
            <a:ext cx="10080000" cy="310015"/>
          </a:xfrm>
        </p:spPr>
        <p:txBody>
          <a:bodyPr/>
          <a:lstStyle/>
          <a:p>
            <a:r>
              <a:rPr lang="en-AU" dirty="0"/>
              <a:t>Extract 1 (b)</a:t>
            </a:r>
          </a:p>
        </p:txBody>
      </p:sp>
      <p:pic>
        <p:nvPicPr>
          <p:cNvPr id="10" name="Content Placeholder 9" descr="extract from Open Your Heart to Country picture book. Two black cockatoos flying. Text above the birds reads 'Ngiyini Ngurrawa – You are on Country.'">
            <a:extLst>
              <a:ext uri="{FF2B5EF4-FFF2-40B4-BE49-F238E27FC236}">
                <a16:creationId xmlns:a16="http://schemas.microsoft.com/office/drawing/2014/main" id="{83C7DD1E-4EF8-6EAA-4340-E77F10708C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6174" y="1039809"/>
            <a:ext cx="4773408" cy="4778382"/>
          </a:xfrm>
          <a:prstGeom prst="rect">
            <a:avLst/>
          </a:prstGeom>
        </p:spPr>
      </p:pic>
      <p:grpSp>
        <p:nvGrpSpPr>
          <p:cNvPr id="11" name="Group 10" descr="Contrasting colour – green and brown. An arrow points to the brown earth in the image. Another arrow points to the green earth in the image.">
            <a:extLst>
              <a:ext uri="{FF2B5EF4-FFF2-40B4-BE49-F238E27FC236}">
                <a16:creationId xmlns:a16="http://schemas.microsoft.com/office/drawing/2014/main" id="{0FBDAA85-4A99-D1DB-FB04-B426570A1C40}"/>
              </a:ext>
            </a:extLst>
          </p:cNvPr>
          <p:cNvGrpSpPr/>
          <p:nvPr/>
        </p:nvGrpSpPr>
        <p:grpSpPr>
          <a:xfrm>
            <a:off x="846161" y="3916907"/>
            <a:ext cx="3125338" cy="1569493"/>
            <a:chOff x="846161" y="3916907"/>
            <a:chExt cx="3125338" cy="1569493"/>
          </a:xfrm>
        </p:grpSpPr>
        <p:sp>
          <p:nvSpPr>
            <p:cNvPr id="2" name="TextBox 1">
              <a:extLst>
                <a:ext uri="{FF2B5EF4-FFF2-40B4-BE49-F238E27FC236}">
                  <a16:creationId xmlns:a16="http://schemas.microsoft.com/office/drawing/2014/main" id="{4F1D7AC0-73E6-F28A-CF51-B2FA88F3C66F}"/>
                </a:ext>
              </a:extLst>
            </p:cNvPr>
            <p:cNvSpPr txBox="1"/>
            <p:nvPr/>
          </p:nvSpPr>
          <p:spPr>
            <a:xfrm>
              <a:off x="846161" y="3916907"/>
              <a:ext cx="2593075" cy="1569493"/>
            </a:xfrm>
            <a:prstGeom prst="rect">
              <a:avLst/>
            </a:prstGeom>
            <a:noFill/>
          </p:spPr>
          <p:txBody>
            <a:bodyPr wrap="square" lIns="0" tIns="0" rIns="0" bIns="0" rtlCol="0">
              <a:noAutofit/>
            </a:bodyPr>
            <a:lstStyle/>
            <a:p>
              <a:pPr algn="l"/>
              <a:r>
                <a:rPr lang="en-AU" sz="1800" dirty="0"/>
                <a:t>Contrasting colour – green and brown</a:t>
              </a:r>
            </a:p>
          </p:txBody>
        </p:sp>
        <p:cxnSp>
          <p:nvCxnSpPr>
            <p:cNvPr id="4" name="Straight Arrow Connector 3">
              <a:extLst>
                <a:ext uri="{FF2B5EF4-FFF2-40B4-BE49-F238E27FC236}">
                  <a16:creationId xmlns:a16="http://schemas.microsoft.com/office/drawing/2014/main" id="{A8E922AE-10E8-510C-45D4-42CECF4517E9}"/>
                </a:ext>
              </a:extLst>
            </p:cNvPr>
            <p:cNvCxnSpPr/>
            <p:nvPr/>
          </p:nvCxnSpPr>
          <p:spPr>
            <a:xfrm>
              <a:off x="2811439" y="4191000"/>
              <a:ext cx="1160060" cy="6141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688B54A-CF24-0164-9227-6CA4B61EC984}"/>
                </a:ext>
              </a:extLst>
            </p:cNvPr>
            <p:cNvCxnSpPr>
              <a:cxnSpLocks/>
            </p:cNvCxnSpPr>
            <p:nvPr/>
          </p:nvCxnSpPr>
          <p:spPr>
            <a:xfrm>
              <a:off x="2811439" y="4191000"/>
              <a:ext cx="1160060" cy="1193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descr="Dharug language and English translation. An arrow points to the text from the image – 'Ngiyini Ngurrawa – You are on Country.'">
            <a:extLst>
              <a:ext uri="{FF2B5EF4-FFF2-40B4-BE49-F238E27FC236}">
                <a16:creationId xmlns:a16="http://schemas.microsoft.com/office/drawing/2014/main" id="{77060616-E329-FEE6-932B-76B499859907}"/>
              </a:ext>
            </a:extLst>
          </p:cNvPr>
          <p:cNvGrpSpPr/>
          <p:nvPr/>
        </p:nvGrpSpPr>
        <p:grpSpPr>
          <a:xfrm>
            <a:off x="7848600" y="1282889"/>
            <a:ext cx="4046660" cy="873457"/>
            <a:chOff x="7848600" y="1282889"/>
            <a:chExt cx="4046660" cy="873457"/>
          </a:xfrm>
        </p:grpSpPr>
        <p:sp>
          <p:nvSpPr>
            <p:cNvPr id="16" name="TextBox 15">
              <a:extLst>
                <a:ext uri="{FF2B5EF4-FFF2-40B4-BE49-F238E27FC236}">
                  <a16:creationId xmlns:a16="http://schemas.microsoft.com/office/drawing/2014/main" id="{73E358CA-EA9B-7C41-5FA0-30D11334DCCB}"/>
                </a:ext>
              </a:extLst>
            </p:cNvPr>
            <p:cNvSpPr txBox="1"/>
            <p:nvPr/>
          </p:nvSpPr>
          <p:spPr>
            <a:xfrm>
              <a:off x="9270341" y="1282889"/>
              <a:ext cx="2624919" cy="873457"/>
            </a:xfrm>
            <a:prstGeom prst="rect">
              <a:avLst/>
            </a:prstGeom>
            <a:noFill/>
          </p:spPr>
          <p:txBody>
            <a:bodyPr wrap="square" lIns="0" tIns="0" rIns="0" bIns="0" rtlCol="0">
              <a:noAutofit/>
            </a:bodyPr>
            <a:lstStyle/>
            <a:p>
              <a:pPr algn="l"/>
              <a:r>
                <a:rPr lang="en-AU" sz="1800" dirty="0" err="1"/>
                <a:t>Dharug</a:t>
              </a:r>
              <a:r>
                <a:rPr lang="en-AU" sz="1800" dirty="0"/>
                <a:t> language and English translation</a:t>
              </a:r>
            </a:p>
          </p:txBody>
        </p:sp>
        <p:cxnSp>
          <p:nvCxnSpPr>
            <p:cNvPr id="18" name="Straight Arrow Connector 17">
              <a:extLst>
                <a:ext uri="{FF2B5EF4-FFF2-40B4-BE49-F238E27FC236}">
                  <a16:creationId xmlns:a16="http://schemas.microsoft.com/office/drawing/2014/main" id="{859D327F-6A3F-F576-643C-28F9DC5BF1ED}"/>
                </a:ext>
              </a:extLst>
            </p:cNvPr>
            <p:cNvCxnSpPr>
              <a:cxnSpLocks/>
            </p:cNvCxnSpPr>
            <p:nvPr/>
          </p:nvCxnSpPr>
          <p:spPr>
            <a:xfrm flipH="1">
              <a:off x="7848600" y="1596788"/>
              <a:ext cx="1309048" cy="2320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570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21D5C06-9D3B-0B8A-2419-B8E94389DB76}"/>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(b) 3</a:t>
            </a:r>
          </a:p>
        </p:txBody>
      </p:sp>
      <p:sp>
        <p:nvSpPr>
          <p:cNvPr id="14" name="Text Placeholder 13">
            <a:extLst>
              <a:ext uri="{FF2B5EF4-FFF2-40B4-BE49-F238E27FC236}">
                <a16:creationId xmlns:a16="http://schemas.microsoft.com/office/drawing/2014/main" id="{290BACDA-163D-654A-9750-E35123FC785B}"/>
              </a:ext>
            </a:extLst>
          </p:cNvPr>
          <p:cNvSpPr>
            <a:spLocks noGrp="1"/>
          </p:cNvSpPr>
          <p:nvPr>
            <p:ph type="body" sz="quarter" idx="18"/>
          </p:nvPr>
        </p:nvSpPr>
        <p:spPr>
          <a:xfrm>
            <a:off x="371475" y="590737"/>
            <a:ext cx="10080000" cy="310015"/>
          </a:xfrm>
        </p:spPr>
        <p:txBody>
          <a:bodyPr/>
          <a:lstStyle/>
          <a:p>
            <a:r>
              <a:rPr lang="en-AU" dirty="0"/>
              <a:t>Extract 1 (b)</a:t>
            </a:r>
          </a:p>
        </p:txBody>
      </p:sp>
      <p:pic>
        <p:nvPicPr>
          <p:cNvPr id="10" name="Content Placeholder 9" descr="extract from Open Your Heart to Country picture book. Two black cockatoos flying. Text above the birds reads 'Ngiyini Ngurrawa – You are on Country.'">
            <a:extLst>
              <a:ext uri="{FF2B5EF4-FFF2-40B4-BE49-F238E27FC236}">
                <a16:creationId xmlns:a16="http://schemas.microsoft.com/office/drawing/2014/main" id="{83C7DD1E-4EF8-6EAA-4340-E77F10708C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6174" y="1039809"/>
            <a:ext cx="4773408" cy="4778382"/>
          </a:xfrm>
          <a:prstGeom prst="rect">
            <a:avLst/>
          </a:prstGeom>
        </p:spPr>
      </p:pic>
      <p:grpSp>
        <p:nvGrpSpPr>
          <p:cNvPr id="19" name="Group 18" descr="Contrasting colour – green and brown. An arrow points to the brown earth in the image. Another arrow points to the green earth in the image.">
            <a:extLst>
              <a:ext uri="{FF2B5EF4-FFF2-40B4-BE49-F238E27FC236}">
                <a16:creationId xmlns:a16="http://schemas.microsoft.com/office/drawing/2014/main" id="{E9D4F257-711F-7022-D924-3E32938C790A}"/>
              </a:ext>
            </a:extLst>
          </p:cNvPr>
          <p:cNvGrpSpPr/>
          <p:nvPr/>
        </p:nvGrpSpPr>
        <p:grpSpPr>
          <a:xfrm>
            <a:off x="846161" y="3916907"/>
            <a:ext cx="3125338" cy="1569493"/>
            <a:chOff x="846161" y="3916907"/>
            <a:chExt cx="3125338" cy="1569493"/>
          </a:xfrm>
        </p:grpSpPr>
        <p:sp>
          <p:nvSpPr>
            <p:cNvPr id="20" name="TextBox 19">
              <a:extLst>
                <a:ext uri="{FF2B5EF4-FFF2-40B4-BE49-F238E27FC236}">
                  <a16:creationId xmlns:a16="http://schemas.microsoft.com/office/drawing/2014/main" id="{5D443356-05B9-E242-795F-F9CA3DAEC7F7}"/>
                </a:ext>
              </a:extLst>
            </p:cNvPr>
            <p:cNvSpPr txBox="1"/>
            <p:nvPr/>
          </p:nvSpPr>
          <p:spPr>
            <a:xfrm>
              <a:off x="846161" y="3916907"/>
              <a:ext cx="2593075" cy="1569493"/>
            </a:xfrm>
            <a:prstGeom prst="rect">
              <a:avLst/>
            </a:prstGeom>
            <a:noFill/>
          </p:spPr>
          <p:txBody>
            <a:bodyPr wrap="square" lIns="0" tIns="0" rIns="0" bIns="0" rtlCol="0">
              <a:noAutofit/>
            </a:bodyPr>
            <a:lstStyle/>
            <a:p>
              <a:pPr algn="l"/>
              <a:r>
                <a:rPr lang="en-AU" sz="1800" dirty="0"/>
                <a:t>Contrasting colour – green and brown</a:t>
              </a:r>
            </a:p>
          </p:txBody>
        </p:sp>
        <p:cxnSp>
          <p:nvCxnSpPr>
            <p:cNvPr id="21" name="Straight Arrow Connector 20">
              <a:extLst>
                <a:ext uri="{FF2B5EF4-FFF2-40B4-BE49-F238E27FC236}">
                  <a16:creationId xmlns:a16="http://schemas.microsoft.com/office/drawing/2014/main" id="{4899BD0C-2FCD-C612-6986-E860ABA4726B}"/>
                </a:ext>
              </a:extLst>
            </p:cNvPr>
            <p:cNvCxnSpPr/>
            <p:nvPr/>
          </p:nvCxnSpPr>
          <p:spPr>
            <a:xfrm>
              <a:off x="2811439" y="4191000"/>
              <a:ext cx="1160060" cy="6141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AAE036-4C2F-A14C-C33E-7EC472E00F07}"/>
                </a:ext>
              </a:extLst>
            </p:cNvPr>
            <p:cNvCxnSpPr>
              <a:cxnSpLocks/>
            </p:cNvCxnSpPr>
            <p:nvPr/>
          </p:nvCxnSpPr>
          <p:spPr>
            <a:xfrm>
              <a:off x="2811439" y="4191000"/>
              <a:ext cx="1160060" cy="1193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descr="Dharug language and English translation. An arrow points to the text from the image – 'Ngiyini Ngurrawa – You are on Country.'">
            <a:extLst>
              <a:ext uri="{FF2B5EF4-FFF2-40B4-BE49-F238E27FC236}">
                <a16:creationId xmlns:a16="http://schemas.microsoft.com/office/drawing/2014/main" id="{171EB9A3-A989-6AB8-AB6D-2CB22E791B3E}"/>
              </a:ext>
            </a:extLst>
          </p:cNvPr>
          <p:cNvGrpSpPr/>
          <p:nvPr/>
        </p:nvGrpSpPr>
        <p:grpSpPr>
          <a:xfrm>
            <a:off x="7848600" y="1282889"/>
            <a:ext cx="4046660" cy="873457"/>
            <a:chOff x="7848600" y="1282889"/>
            <a:chExt cx="4046660" cy="873457"/>
          </a:xfrm>
        </p:grpSpPr>
        <p:sp>
          <p:nvSpPr>
            <p:cNvPr id="23" name="TextBox 22">
              <a:extLst>
                <a:ext uri="{FF2B5EF4-FFF2-40B4-BE49-F238E27FC236}">
                  <a16:creationId xmlns:a16="http://schemas.microsoft.com/office/drawing/2014/main" id="{CF856209-2629-166B-ADBE-D968A1AD2A89}"/>
                </a:ext>
              </a:extLst>
            </p:cNvPr>
            <p:cNvSpPr txBox="1"/>
            <p:nvPr/>
          </p:nvSpPr>
          <p:spPr>
            <a:xfrm>
              <a:off x="9270341" y="1282889"/>
              <a:ext cx="2624919" cy="873457"/>
            </a:xfrm>
            <a:prstGeom prst="rect">
              <a:avLst/>
            </a:prstGeom>
            <a:noFill/>
          </p:spPr>
          <p:txBody>
            <a:bodyPr wrap="square" lIns="0" tIns="0" rIns="0" bIns="0" rtlCol="0">
              <a:noAutofit/>
            </a:bodyPr>
            <a:lstStyle/>
            <a:p>
              <a:pPr algn="l"/>
              <a:r>
                <a:rPr lang="en-AU" sz="1800" dirty="0" err="1"/>
                <a:t>Dharug</a:t>
              </a:r>
              <a:r>
                <a:rPr lang="en-AU" sz="1800" dirty="0"/>
                <a:t> language and English translation</a:t>
              </a:r>
            </a:p>
          </p:txBody>
        </p:sp>
        <p:cxnSp>
          <p:nvCxnSpPr>
            <p:cNvPr id="24" name="Straight Arrow Connector 23">
              <a:extLst>
                <a:ext uri="{FF2B5EF4-FFF2-40B4-BE49-F238E27FC236}">
                  <a16:creationId xmlns:a16="http://schemas.microsoft.com/office/drawing/2014/main" id="{095A34CF-C6D3-A18A-A9C1-050D210E2FB2}"/>
                </a:ext>
              </a:extLst>
            </p:cNvPr>
            <p:cNvCxnSpPr>
              <a:cxnSpLocks/>
            </p:cNvCxnSpPr>
            <p:nvPr/>
          </p:nvCxnSpPr>
          <p:spPr>
            <a:xfrm flipH="1">
              <a:off x="7848600" y="1596788"/>
              <a:ext cx="1309048" cy="2320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descr="Symbolism of black cockatoos. Red arrows point to each of the two cockatoos in the image.">
            <a:extLst>
              <a:ext uri="{FF2B5EF4-FFF2-40B4-BE49-F238E27FC236}">
                <a16:creationId xmlns:a16="http://schemas.microsoft.com/office/drawing/2014/main" id="{E12C078D-ADD0-1D97-AA27-16C36BDB793C}"/>
              </a:ext>
            </a:extLst>
          </p:cNvPr>
          <p:cNvGrpSpPr/>
          <p:nvPr/>
        </p:nvGrpSpPr>
        <p:grpSpPr>
          <a:xfrm>
            <a:off x="7192370" y="2667000"/>
            <a:ext cx="4815583" cy="1951629"/>
            <a:chOff x="7192370" y="2667000"/>
            <a:chExt cx="4815583" cy="1951629"/>
          </a:xfrm>
        </p:grpSpPr>
        <p:sp>
          <p:nvSpPr>
            <p:cNvPr id="3" name="TextBox 2">
              <a:extLst>
                <a:ext uri="{FF2B5EF4-FFF2-40B4-BE49-F238E27FC236}">
                  <a16:creationId xmlns:a16="http://schemas.microsoft.com/office/drawing/2014/main" id="{55EB5261-86CB-D6DA-0FD1-14645EBB32FD}"/>
                </a:ext>
              </a:extLst>
            </p:cNvPr>
            <p:cNvSpPr txBox="1"/>
            <p:nvPr/>
          </p:nvSpPr>
          <p:spPr>
            <a:xfrm>
              <a:off x="9270341" y="3581400"/>
              <a:ext cx="2737612" cy="1037229"/>
            </a:xfrm>
            <a:prstGeom prst="rect">
              <a:avLst/>
            </a:prstGeom>
            <a:noFill/>
          </p:spPr>
          <p:txBody>
            <a:bodyPr wrap="square" lIns="0" tIns="0" rIns="0" bIns="0" rtlCol="0">
              <a:noAutofit/>
            </a:bodyPr>
            <a:lstStyle/>
            <a:p>
              <a:pPr algn="l"/>
              <a:r>
                <a:rPr lang="en-AU" sz="1800" dirty="0"/>
                <a:t>Symbolism of black cockatoos</a:t>
              </a:r>
            </a:p>
          </p:txBody>
        </p:sp>
        <p:cxnSp>
          <p:nvCxnSpPr>
            <p:cNvPr id="8" name="Straight Arrow Connector 7">
              <a:extLst>
                <a:ext uri="{FF2B5EF4-FFF2-40B4-BE49-F238E27FC236}">
                  <a16:creationId xmlns:a16="http://schemas.microsoft.com/office/drawing/2014/main" id="{064B2B54-3B80-43A3-390A-8A3708739C17}"/>
                </a:ext>
              </a:extLst>
            </p:cNvPr>
            <p:cNvCxnSpPr>
              <a:cxnSpLocks/>
            </p:cNvCxnSpPr>
            <p:nvPr/>
          </p:nvCxnSpPr>
          <p:spPr>
            <a:xfrm flipH="1">
              <a:off x="7724633" y="3688426"/>
              <a:ext cx="1433015" cy="20859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1CE5AE6-264F-E556-2EB5-66C730C8EE5D}"/>
                </a:ext>
              </a:extLst>
            </p:cNvPr>
            <p:cNvCxnSpPr>
              <a:cxnSpLocks/>
            </p:cNvCxnSpPr>
            <p:nvPr/>
          </p:nvCxnSpPr>
          <p:spPr>
            <a:xfrm flipH="1" flipV="1">
              <a:off x="7192370" y="2667000"/>
              <a:ext cx="1965278" cy="102142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79090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a:extLst>
              <a:ext uri="{FF2B5EF4-FFF2-40B4-BE49-F238E27FC236}">
                <a16:creationId xmlns:a16="http://schemas.microsoft.com/office/drawing/2014/main" id="{F78E95B2-4D75-5399-3CC5-3DF96FABB40A}"/>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1 (b) 4</a:t>
            </a:r>
          </a:p>
        </p:txBody>
      </p:sp>
      <p:sp>
        <p:nvSpPr>
          <p:cNvPr id="14" name="Text Placeholder 13">
            <a:extLst>
              <a:ext uri="{FF2B5EF4-FFF2-40B4-BE49-F238E27FC236}">
                <a16:creationId xmlns:a16="http://schemas.microsoft.com/office/drawing/2014/main" id="{290BACDA-163D-654A-9750-E35123FC785B}"/>
              </a:ext>
            </a:extLst>
          </p:cNvPr>
          <p:cNvSpPr>
            <a:spLocks noGrp="1"/>
          </p:cNvSpPr>
          <p:nvPr>
            <p:ph type="body" sz="quarter" idx="18"/>
          </p:nvPr>
        </p:nvSpPr>
        <p:spPr>
          <a:xfrm>
            <a:off x="377489" y="598107"/>
            <a:ext cx="10080000" cy="310015"/>
          </a:xfrm>
        </p:spPr>
        <p:txBody>
          <a:bodyPr/>
          <a:lstStyle/>
          <a:p>
            <a:r>
              <a:rPr lang="en-AU" dirty="0"/>
              <a:t>Extract 1 (b)</a:t>
            </a:r>
          </a:p>
        </p:txBody>
      </p:sp>
      <p:pic>
        <p:nvPicPr>
          <p:cNvPr id="10" name="Content Placeholder 9" descr="extract from Open Your Heart to Country picture book. Two black cockatoos flying. Text above the birds reads 'Ngiyini Ngurrawa – You are on Country.'">
            <a:extLst>
              <a:ext uri="{FF2B5EF4-FFF2-40B4-BE49-F238E27FC236}">
                <a16:creationId xmlns:a16="http://schemas.microsoft.com/office/drawing/2014/main" id="{83C7DD1E-4EF8-6EAA-4340-E77F10708C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6174" y="1039809"/>
            <a:ext cx="4773408" cy="4778382"/>
          </a:xfrm>
          <a:prstGeom prst="rect">
            <a:avLst/>
          </a:prstGeom>
        </p:spPr>
      </p:pic>
      <p:grpSp>
        <p:nvGrpSpPr>
          <p:cNvPr id="5" name="Group 4" descr="Contrasting colour – green and brown. An arrow points to the brown earth in the image. Another arrow points to the green earth in the image.">
            <a:extLst>
              <a:ext uri="{FF2B5EF4-FFF2-40B4-BE49-F238E27FC236}">
                <a16:creationId xmlns:a16="http://schemas.microsoft.com/office/drawing/2014/main" id="{4C49A917-9F9A-9B29-C04C-BE059222D44C}"/>
              </a:ext>
            </a:extLst>
          </p:cNvPr>
          <p:cNvGrpSpPr/>
          <p:nvPr/>
        </p:nvGrpSpPr>
        <p:grpSpPr>
          <a:xfrm>
            <a:off x="846161" y="3916907"/>
            <a:ext cx="3125338" cy="1569493"/>
            <a:chOff x="846161" y="3916907"/>
            <a:chExt cx="3125338" cy="1569493"/>
          </a:xfrm>
        </p:grpSpPr>
        <p:sp>
          <p:nvSpPr>
            <p:cNvPr id="8" name="TextBox 7">
              <a:extLst>
                <a:ext uri="{FF2B5EF4-FFF2-40B4-BE49-F238E27FC236}">
                  <a16:creationId xmlns:a16="http://schemas.microsoft.com/office/drawing/2014/main" id="{46AF5155-BBB9-5E5C-59F4-EBE95EBB7DE6}"/>
                </a:ext>
              </a:extLst>
            </p:cNvPr>
            <p:cNvSpPr txBox="1"/>
            <p:nvPr/>
          </p:nvSpPr>
          <p:spPr>
            <a:xfrm>
              <a:off x="846161" y="3916907"/>
              <a:ext cx="2593075" cy="1569493"/>
            </a:xfrm>
            <a:prstGeom prst="rect">
              <a:avLst/>
            </a:prstGeom>
            <a:noFill/>
          </p:spPr>
          <p:txBody>
            <a:bodyPr wrap="square" lIns="0" tIns="0" rIns="0" bIns="0" rtlCol="0">
              <a:noAutofit/>
            </a:bodyPr>
            <a:lstStyle/>
            <a:p>
              <a:pPr algn="l"/>
              <a:r>
                <a:rPr lang="en-AU" sz="1800" dirty="0"/>
                <a:t>Contrasting colour – green and brown</a:t>
              </a:r>
            </a:p>
          </p:txBody>
        </p:sp>
        <p:cxnSp>
          <p:nvCxnSpPr>
            <p:cNvPr id="9" name="Straight Arrow Connector 8">
              <a:extLst>
                <a:ext uri="{FF2B5EF4-FFF2-40B4-BE49-F238E27FC236}">
                  <a16:creationId xmlns:a16="http://schemas.microsoft.com/office/drawing/2014/main" id="{A58D7010-BEC0-EC63-C606-E922E8E939C4}"/>
                </a:ext>
              </a:extLst>
            </p:cNvPr>
            <p:cNvCxnSpPr/>
            <p:nvPr/>
          </p:nvCxnSpPr>
          <p:spPr>
            <a:xfrm>
              <a:off x="2811439" y="4191000"/>
              <a:ext cx="1160060" cy="6141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7E35BB-5BE4-DDAA-4A99-E0DDFEC87EC3}"/>
                </a:ext>
              </a:extLst>
            </p:cNvPr>
            <p:cNvCxnSpPr>
              <a:cxnSpLocks/>
            </p:cNvCxnSpPr>
            <p:nvPr/>
          </p:nvCxnSpPr>
          <p:spPr>
            <a:xfrm>
              <a:off x="2811439" y="4191000"/>
              <a:ext cx="1160060" cy="1193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descr="Dharug language and English translation. An arrow points to the text from the image – 'Ngiyini Ngurrawa – You are on Country.'">
            <a:extLst>
              <a:ext uri="{FF2B5EF4-FFF2-40B4-BE49-F238E27FC236}">
                <a16:creationId xmlns:a16="http://schemas.microsoft.com/office/drawing/2014/main" id="{6553C65E-A388-D4EE-D200-8E1C6BF22258}"/>
              </a:ext>
            </a:extLst>
          </p:cNvPr>
          <p:cNvGrpSpPr/>
          <p:nvPr/>
        </p:nvGrpSpPr>
        <p:grpSpPr>
          <a:xfrm>
            <a:off x="7848600" y="1282889"/>
            <a:ext cx="4046660" cy="873457"/>
            <a:chOff x="7848600" y="1282889"/>
            <a:chExt cx="4046660" cy="873457"/>
          </a:xfrm>
        </p:grpSpPr>
        <p:sp>
          <p:nvSpPr>
            <p:cNvPr id="16" name="TextBox 15">
              <a:extLst>
                <a:ext uri="{FF2B5EF4-FFF2-40B4-BE49-F238E27FC236}">
                  <a16:creationId xmlns:a16="http://schemas.microsoft.com/office/drawing/2014/main" id="{29893F4C-F827-682C-C9C5-CF7E4B2CCB91}"/>
                </a:ext>
              </a:extLst>
            </p:cNvPr>
            <p:cNvSpPr txBox="1"/>
            <p:nvPr/>
          </p:nvSpPr>
          <p:spPr>
            <a:xfrm>
              <a:off x="9270341" y="1282889"/>
              <a:ext cx="2624919" cy="873457"/>
            </a:xfrm>
            <a:prstGeom prst="rect">
              <a:avLst/>
            </a:prstGeom>
            <a:noFill/>
          </p:spPr>
          <p:txBody>
            <a:bodyPr wrap="square" lIns="0" tIns="0" rIns="0" bIns="0" rtlCol="0">
              <a:noAutofit/>
            </a:bodyPr>
            <a:lstStyle/>
            <a:p>
              <a:pPr algn="l"/>
              <a:r>
                <a:rPr lang="en-AU" sz="1800" dirty="0" err="1"/>
                <a:t>Dharug</a:t>
              </a:r>
              <a:r>
                <a:rPr lang="en-AU" sz="1800" dirty="0"/>
                <a:t> language and English translation</a:t>
              </a:r>
            </a:p>
          </p:txBody>
        </p:sp>
        <p:cxnSp>
          <p:nvCxnSpPr>
            <p:cNvPr id="19" name="Straight Arrow Connector 18">
              <a:extLst>
                <a:ext uri="{FF2B5EF4-FFF2-40B4-BE49-F238E27FC236}">
                  <a16:creationId xmlns:a16="http://schemas.microsoft.com/office/drawing/2014/main" id="{47683EFB-10DC-EC5D-529D-E745006FE83B}"/>
                </a:ext>
              </a:extLst>
            </p:cNvPr>
            <p:cNvCxnSpPr>
              <a:cxnSpLocks/>
            </p:cNvCxnSpPr>
            <p:nvPr/>
          </p:nvCxnSpPr>
          <p:spPr>
            <a:xfrm flipH="1">
              <a:off x="7848600" y="1596788"/>
              <a:ext cx="1309048" cy="2320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descr="Symbolism of black cockatoos. Red arrows point to each of the two cockatoos in the image.">
            <a:extLst>
              <a:ext uri="{FF2B5EF4-FFF2-40B4-BE49-F238E27FC236}">
                <a16:creationId xmlns:a16="http://schemas.microsoft.com/office/drawing/2014/main" id="{C78E2F33-948E-5993-C983-FB467D76BA54}"/>
              </a:ext>
            </a:extLst>
          </p:cNvPr>
          <p:cNvGrpSpPr/>
          <p:nvPr/>
        </p:nvGrpSpPr>
        <p:grpSpPr>
          <a:xfrm>
            <a:off x="7192370" y="2667000"/>
            <a:ext cx="4815583" cy="1951629"/>
            <a:chOff x="7192370" y="2667000"/>
            <a:chExt cx="4815583" cy="1951629"/>
          </a:xfrm>
        </p:grpSpPr>
        <p:sp>
          <p:nvSpPr>
            <p:cNvPr id="25" name="TextBox 24">
              <a:extLst>
                <a:ext uri="{FF2B5EF4-FFF2-40B4-BE49-F238E27FC236}">
                  <a16:creationId xmlns:a16="http://schemas.microsoft.com/office/drawing/2014/main" id="{4A6C6A9F-A026-DA2B-18D3-BD2C5705160F}"/>
                </a:ext>
              </a:extLst>
            </p:cNvPr>
            <p:cNvSpPr txBox="1"/>
            <p:nvPr/>
          </p:nvSpPr>
          <p:spPr>
            <a:xfrm>
              <a:off x="9270341" y="3581400"/>
              <a:ext cx="2737612" cy="1037229"/>
            </a:xfrm>
            <a:prstGeom prst="rect">
              <a:avLst/>
            </a:prstGeom>
            <a:noFill/>
          </p:spPr>
          <p:txBody>
            <a:bodyPr wrap="square" lIns="0" tIns="0" rIns="0" bIns="0" rtlCol="0">
              <a:noAutofit/>
            </a:bodyPr>
            <a:lstStyle/>
            <a:p>
              <a:pPr algn="l"/>
              <a:r>
                <a:rPr lang="en-AU" sz="1800" dirty="0"/>
                <a:t>Symbolism of black cockatoos</a:t>
              </a:r>
            </a:p>
          </p:txBody>
        </p:sp>
        <p:cxnSp>
          <p:nvCxnSpPr>
            <p:cNvPr id="26" name="Straight Arrow Connector 25">
              <a:extLst>
                <a:ext uri="{FF2B5EF4-FFF2-40B4-BE49-F238E27FC236}">
                  <a16:creationId xmlns:a16="http://schemas.microsoft.com/office/drawing/2014/main" id="{BAA768A6-6A11-B89A-191C-035E86C023E6}"/>
                </a:ext>
              </a:extLst>
            </p:cNvPr>
            <p:cNvCxnSpPr>
              <a:cxnSpLocks/>
            </p:cNvCxnSpPr>
            <p:nvPr/>
          </p:nvCxnSpPr>
          <p:spPr>
            <a:xfrm flipH="1">
              <a:off x="7724633" y="3688426"/>
              <a:ext cx="1433015" cy="20859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C60F012-1892-EFC7-B9CB-6A30E627453A}"/>
                </a:ext>
              </a:extLst>
            </p:cNvPr>
            <p:cNvCxnSpPr>
              <a:cxnSpLocks/>
            </p:cNvCxnSpPr>
            <p:nvPr/>
          </p:nvCxnSpPr>
          <p:spPr>
            <a:xfrm flipH="1" flipV="1">
              <a:off x="7192370" y="2667000"/>
              <a:ext cx="1965278" cy="102142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descr="Shadows of significant flora on-Country">
            <a:extLst>
              <a:ext uri="{FF2B5EF4-FFF2-40B4-BE49-F238E27FC236}">
                <a16:creationId xmlns:a16="http://schemas.microsoft.com/office/drawing/2014/main" id="{4D891323-D4ED-3D49-E57A-24A5D41EE70D}"/>
              </a:ext>
            </a:extLst>
          </p:cNvPr>
          <p:cNvGrpSpPr/>
          <p:nvPr/>
        </p:nvGrpSpPr>
        <p:grpSpPr>
          <a:xfrm>
            <a:off x="8188657" y="5308979"/>
            <a:ext cx="3819296" cy="859809"/>
            <a:chOff x="8188657" y="5308979"/>
            <a:chExt cx="3819296" cy="859809"/>
          </a:xfrm>
        </p:grpSpPr>
        <p:sp>
          <p:nvSpPr>
            <p:cNvPr id="7" name="TextBox 6">
              <a:extLst>
                <a:ext uri="{FF2B5EF4-FFF2-40B4-BE49-F238E27FC236}">
                  <a16:creationId xmlns:a16="http://schemas.microsoft.com/office/drawing/2014/main" id="{50DCB140-AE35-7B95-8E51-CF818118798E}"/>
                </a:ext>
              </a:extLst>
            </p:cNvPr>
            <p:cNvSpPr txBox="1"/>
            <p:nvPr/>
          </p:nvSpPr>
          <p:spPr>
            <a:xfrm>
              <a:off x="9270341" y="5308979"/>
              <a:ext cx="2737612" cy="859809"/>
            </a:xfrm>
            <a:prstGeom prst="rect">
              <a:avLst/>
            </a:prstGeom>
            <a:noFill/>
          </p:spPr>
          <p:txBody>
            <a:bodyPr wrap="square" lIns="0" tIns="0" rIns="0" bIns="0" rtlCol="0">
              <a:noAutofit/>
            </a:bodyPr>
            <a:lstStyle/>
            <a:p>
              <a:pPr algn="l"/>
              <a:r>
                <a:rPr lang="en-AU" sz="1800" dirty="0"/>
                <a:t>Shadows of significant flora on-Country</a:t>
              </a:r>
            </a:p>
          </p:txBody>
        </p:sp>
        <p:cxnSp>
          <p:nvCxnSpPr>
            <p:cNvPr id="12" name="Straight Arrow Connector 11">
              <a:extLst>
                <a:ext uri="{FF2B5EF4-FFF2-40B4-BE49-F238E27FC236}">
                  <a16:creationId xmlns:a16="http://schemas.microsoft.com/office/drawing/2014/main" id="{71F67AF7-BA17-9B80-895D-4FCF7BFDDA3E}"/>
                </a:ext>
              </a:extLst>
            </p:cNvPr>
            <p:cNvCxnSpPr/>
            <p:nvPr/>
          </p:nvCxnSpPr>
          <p:spPr>
            <a:xfrm flipH="1">
              <a:off x="8188657" y="5519973"/>
              <a:ext cx="96899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0BD5F8DD-A39B-C0C4-3D11-4149866135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53232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0F1730-8ABE-E6A0-3293-497DD9935B38}"/>
              </a:ext>
            </a:extLst>
          </p:cNvPr>
          <p:cNvSpPr>
            <a:spLocks noGrp="1"/>
          </p:cNvSpPr>
          <p:nvPr>
            <p:ph type="title"/>
          </p:nvPr>
        </p:nvSpPr>
        <p:spPr>
          <a:xfrm>
            <a:off x="360000" y="-545601"/>
            <a:ext cx="10080000" cy="545601"/>
          </a:xfrm>
        </p:spPr>
        <p:txBody>
          <a:bodyPr vert="horz" lIns="0" tIns="0" rIns="0" bIns="0" rtlCol="0" anchor="b">
            <a:noAutofit/>
          </a:bodyPr>
          <a:lstStyle/>
          <a:p>
            <a:r>
              <a:rPr lang="en-AU" dirty="0"/>
              <a:t>Extract 2 (a) 1</a:t>
            </a:r>
          </a:p>
        </p:txBody>
      </p:sp>
      <p:sp>
        <p:nvSpPr>
          <p:cNvPr id="11" name="Text Placeholder 10">
            <a:extLst>
              <a:ext uri="{FF2B5EF4-FFF2-40B4-BE49-F238E27FC236}">
                <a16:creationId xmlns:a16="http://schemas.microsoft.com/office/drawing/2014/main" id="{0167A14D-37F2-0642-B0E5-FB3F6ED49D84}"/>
              </a:ext>
            </a:extLst>
          </p:cNvPr>
          <p:cNvSpPr>
            <a:spLocks noGrp="1"/>
          </p:cNvSpPr>
          <p:nvPr>
            <p:ph type="body" sz="quarter" idx="18"/>
          </p:nvPr>
        </p:nvSpPr>
        <p:spPr>
          <a:xfrm>
            <a:off x="371475" y="599284"/>
            <a:ext cx="10080000" cy="310015"/>
          </a:xfrm>
        </p:spPr>
        <p:txBody>
          <a:bodyPr/>
          <a:lstStyle/>
          <a:p>
            <a:r>
              <a:rPr lang="en-AU" dirty="0"/>
              <a:t>Extract 2 (a)</a:t>
            </a:r>
          </a:p>
        </p:txBody>
      </p:sp>
      <p:pic>
        <p:nvPicPr>
          <p:cNvPr id="12" name="Content Placeholder 11" descr="extract from Open Your Heart to Country picture book. A view from above shows 3 Galahs flying beneath, and an orange butterfly. Text reads 'Walama ngurragu – Return home.'">
            <a:extLst>
              <a:ext uri="{FF2B5EF4-FFF2-40B4-BE49-F238E27FC236}">
                <a16:creationId xmlns:a16="http://schemas.microsoft.com/office/drawing/2014/main" id="{4D546796-22A0-776D-0CAD-EF1C399585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9150" y="1160463"/>
            <a:ext cx="4406401" cy="4537075"/>
          </a:xfrm>
          <a:prstGeom prst="rect">
            <a:avLst/>
          </a:prstGeom>
        </p:spPr>
      </p:pic>
      <p:grpSp>
        <p:nvGrpSpPr>
          <p:cNvPr id="2" name="Group 1" descr="Dharug language. An arrow points to the extract text 'Walama ngurragu – Return home.'">
            <a:extLst>
              <a:ext uri="{FF2B5EF4-FFF2-40B4-BE49-F238E27FC236}">
                <a16:creationId xmlns:a16="http://schemas.microsoft.com/office/drawing/2014/main" id="{C3B34B7E-5DBE-98AB-1053-ECC4556AD9DF}"/>
              </a:ext>
            </a:extLst>
          </p:cNvPr>
          <p:cNvGrpSpPr/>
          <p:nvPr/>
        </p:nvGrpSpPr>
        <p:grpSpPr>
          <a:xfrm>
            <a:off x="627797" y="1210322"/>
            <a:ext cx="4490113" cy="600502"/>
            <a:chOff x="627797" y="1210322"/>
            <a:chExt cx="4490113" cy="600502"/>
          </a:xfrm>
        </p:grpSpPr>
        <p:sp>
          <p:nvSpPr>
            <p:cNvPr id="13" name="TextBox 12">
              <a:extLst>
                <a:ext uri="{FF2B5EF4-FFF2-40B4-BE49-F238E27FC236}">
                  <a16:creationId xmlns:a16="http://schemas.microsoft.com/office/drawing/2014/main" id="{A8FB2D56-4CBF-5F9C-8830-E627913EFEEE}"/>
                </a:ext>
              </a:extLst>
            </p:cNvPr>
            <p:cNvSpPr txBox="1"/>
            <p:nvPr/>
          </p:nvSpPr>
          <p:spPr>
            <a:xfrm>
              <a:off x="627797" y="1210322"/>
              <a:ext cx="1965277" cy="600502"/>
            </a:xfrm>
            <a:prstGeom prst="rect">
              <a:avLst/>
            </a:prstGeom>
            <a:noFill/>
          </p:spPr>
          <p:txBody>
            <a:bodyPr wrap="square" lIns="0" tIns="0" rIns="0" bIns="0" rtlCol="0">
              <a:noAutofit/>
            </a:bodyPr>
            <a:lstStyle/>
            <a:p>
              <a:pPr algn="l"/>
              <a:r>
                <a:rPr lang="en-AU" sz="1800" dirty="0" err="1"/>
                <a:t>Dharug</a:t>
              </a:r>
              <a:r>
                <a:rPr lang="en-AU" sz="1800" dirty="0"/>
                <a:t> language </a:t>
              </a:r>
            </a:p>
          </p:txBody>
        </p:sp>
        <p:cxnSp>
          <p:nvCxnSpPr>
            <p:cNvPr id="15" name="Straight Arrow Connector 14">
              <a:extLst>
                <a:ext uri="{FF2B5EF4-FFF2-40B4-BE49-F238E27FC236}">
                  <a16:creationId xmlns:a16="http://schemas.microsoft.com/office/drawing/2014/main" id="{25826A92-5DD2-CAC4-BF5C-6261B03170CB}"/>
                </a:ext>
              </a:extLst>
            </p:cNvPr>
            <p:cNvCxnSpPr>
              <a:cxnSpLocks/>
            </p:cNvCxnSpPr>
            <p:nvPr/>
          </p:nvCxnSpPr>
          <p:spPr>
            <a:xfrm>
              <a:off x="2593074" y="1351633"/>
              <a:ext cx="2524836" cy="31389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415350B-3821-ED4A-AC0A-84E5D0899C2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21308659"/>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draft-updated-template</Template>
  <TotalTime>0</TotalTime>
  <Words>1628</Words>
  <Application>Microsoft Office PowerPoint</Application>
  <PresentationFormat>Widescreen</PresentationFormat>
  <Paragraphs>196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Public Sans</vt:lpstr>
      <vt:lpstr>Public Sans Light</vt:lpstr>
      <vt:lpstr>Arial</vt:lpstr>
      <vt:lpstr>NSWG Corporate</vt:lpstr>
      <vt:lpstr>Open Your Heart to Country </vt:lpstr>
      <vt:lpstr>Extract 1 (a) 1</vt:lpstr>
      <vt:lpstr>Extract 1 (a) 2</vt:lpstr>
      <vt:lpstr>Extract 1 (a) 3</vt:lpstr>
      <vt:lpstr>Extract 1 (b) 1</vt:lpstr>
      <vt:lpstr>Extract 1 (b) 2</vt:lpstr>
      <vt:lpstr>Extract 1 (b) 3</vt:lpstr>
      <vt:lpstr>Extract 1 (b) 4</vt:lpstr>
      <vt:lpstr>Extract 2 (a) 1</vt:lpstr>
      <vt:lpstr>Extract 2 (a) 2</vt:lpstr>
      <vt:lpstr>Extract 2 (b) 1</vt:lpstr>
      <vt:lpstr>Extract 2 (b) 2</vt:lpstr>
      <vt:lpstr>Extract 2 (b) 3</vt:lpstr>
      <vt:lpstr>Extract 3 (a) 1</vt:lpstr>
      <vt:lpstr>Extract 3 (a) 2</vt:lpstr>
      <vt:lpstr>Extract 3 (a) 3</vt:lpstr>
      <vt:lpstr>Extract 3 (b) 1</vt:lpstr>
      <vt:lpstr>Extract 3 (b) 2</vt:lpstr>
      <vt:lpstr>Extract 3 (b) 3</vt:lpstr>
      <vt:lpstr>Extract 4 (a) 1</vt:lpstr>
      <vt:lpstr>Extract 4 (a) 2</vt:lpstr>
      <vt:lpstr>Extract 4 (b) 1</vt:lpstr>
      <vt:lpstr>Extract 4 (b)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Your Heart to Country</dc:title>
  <dcterms:created xsi:type="dcterms:W3CDTF">2023-08-02T05:51:20Z</dcterms:created>
  <dcterms:modified xsi:type="dcterms:W3CDTF">2023-08-02T05:52:54Z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2023-08-02T05:51:30Z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eef7fa75-6fa3-46b4-bea2-f2c70953d5b6</vt:lpwstr>
  </property>
  <property fmtid="{D5CDD505-2E9C-101B-9397-08002B2CF9AE}" pid="8" name="MSIP_Label_b603dfd7-d93a-4381-a340-2995d8282205_ContentBits">
    <vt:lpwstr>0</vt:lpwstr>
  </property>
</Properties>
</file>