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17"/>
  </p:notesMasterIdLst>
  <p:sldIdLst>
    <p:sldId id="26698" r:id="rId5"/>
    <p:sldId id="26520" r:id="rId6"/>
    <p:sldId id="26702" r:id="rId7"/>
    <p:sldId id="26645" r:id="rId8"/>
    <p:sldId id="26656" r:id="rId9"/>
    <p:sldId id="26594" r:id="rId10"/>
    <p:sldId id="26595" r:id="rId11"/>
    <p:sldId id="26666" r:id="rId12"/>
    <p:sldId id="26562" r:id="rId13"/>
    <p:sldId id="26399" r:id="rId14"/>
    <p:sldId id="26699" r:id="rId15"/>
    <p:sldId id="361" r:id="rId16"/>
  </p:sldIdLst>
  <p:sldSz cx="12192000" cy="6858000"/>
  <p:notesSz cx="6858000" cy="9144000"/>
  <p:embeddedFontLst>
    <p:embeddedFont>
      <p:font typeface="Public Sans" pitchFamily="2" charset="0"/>
      <p:regular r:id="rId18"/>
      <p:bold r:id="rId19"/>
      <p:italic r:id="rId20"/>
      <p:boldItalic r:id="rId21"/>
    </p:embeddedFont>
    <p:embeddedFont>
      <p:font typeface="Public Sans Light" pitchFamily="2" charset="0"/>
      <p:regular r:id="rId22"/>
      <p:italic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D13E8F-D8B1-6D96-BE59-4816FE537E1F}" name="Liz Rose (Liz Rose)" initials="LR" userId="S::elizabeth.rose5@det.nsw.edu.au::946fcf64-9455-46a6-a7c4-821a8b0dbe98" providerId="AD"/>
  <p188:author id="{A791DBD0-FD9C-EBD1-6A1E-9F3F50890B06}" name="Susannah Upham" initials="SU" userId="S::susannah.williams4@det.nsw.edu.au::70e0ecd9-1b71-4426-b1d6-4d20cc71683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1CC046-F50B-40A1-BA20-7939B400DFC8}" v="3" dt="2026-07-28T22:08:11.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94660"/>
  </p:normalViewPr>
  <p:slideViewPr>
    <p:cSldViewPr snapToGrid="0">
      <p:cViewPr varScale="1">
        <p:scale>
          <a:sx n="81" d="100"/>
          <a:sy n="81" d="100"/>
        </p:scale>
        <p:origin x="108"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E77C1A-45F8-41EA-B004-E0921C544FAB}" type="datetimeFigureOut">
              <a:rPr lang="en-AU" smtClean="0"/>
              <a:t>29/07/2026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7F4106-45CC-4142-9871-89FE26886609}" type="slidenum">
              <a:rPr lang="en-AU" smtClean="0"/>
              <a:t>‹#›</a:t>
            </a:fld>
            <a:endParaRPr lang="en-AU"/>
          </a:p>
        </p:txBody>
      </p:sp>
    </p:spTree>
    <p:extLst>
      <p:ext uri="{BB962C8B-B14F-4D97-AF65-F5344CB8AC3E}">
        <p14:creationId xmlns:p14="http://schemas.microsoft.com/office/powerpoint/2010/main" val="4203078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a:p>
        </p:txBody>
      </p:sp>
    </p:spTree>
    <p:extLst>
      <p:ext uri="{BB962C8B-B14F-4D97-AF65-F5344CB8AC3E}">
        <p14:creationId xmlns:p14="http://schemas.microsoft.com/office/powerpoint/2010/main" val="1933589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This slide deck complements the teacher support resource, assessment tasks and program of learning. Teachers are advised to issue the support resource either through their LMS or printed as a student workbook</a:t>
            </a: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008813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lang="en-AU" sz="1200" kern="1200">
                <a:solidFill>
                  <a:schemeClr val="tx1"/>
                </a:solidFill>
                <a:effectLst/>
                <a:ea typeface="+mn-ea"/>
                <a:cs typeface="+mn-cs"/>
              </a:rPr>
              <a:t>This slide indicates the plan for 10 learning episodes and the current slide deck 7 Spreadsheets and databases</a:t>
            </a:r>
            <a:endParaRPr lang="en-US">
              <a:cs typeface="Arial" panose="020B0604020202020204" pitchFamily="34" charset="0"/>
            </a:endParaRPr>
          </a:p>
          <a:p>
            <a:pPr marL="171450" indent="-171450">
              <a:buFont typeface="Arial"/>
              <a:buChar char="•"/>
            </a:pPr>
            <a:endParaRPr lang="en-US">
              <a:cs typeface="Arial" panose="020B0604020202020204" pitchFamily="34"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3242764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C3E9E-04B1-9A23-128F-B4C8A323AE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441F9-7FB8-2A67-2633-B6A887A983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2E5F33-02D1-CC1D-025D-E7480CBEA39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9C573DD-050E-B792-A697-90BAC536D6A6}"/>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B07158C4-A119-4B78-9DE8-A50001BC31DC}"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2877487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21496-6490-E7B5-F36F-C16512F220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D2D3B-5EB1-1279-F666-D98673633D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1ACA28-E108-5BBB-4281-F29BDDC7BE81}"/>
              </a:ext>
            </a:extLst>
          </p:cNvPr>
          <p:cNvSpPr>
            <a:spLocks noGrp="1"/>
          </p:cNvSpPr>
          <p:nvPr>
            <p:ph type="body" idx="1"/>
          </p:nvPr>
        </p:nvSpPr>
        <p:spPr/>
        <p:txBody>
          <a:bodyPr/>
          <a:lstStyle/>
          <a:p>
            <a:r>
              <a:rPr lang="en-AU" b="1">
                <a:latin typeface="Arial" panose="020B0604020202020204" pitchFamily="34" charset="0"/>
                <a:cs typeface="Arial" panose="020B0604020202020204" pitchFamily="34" charset="0"/>
              </a:rPr>
              <a:t>Notes for teachers:</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a:latin typeface="Arial" panose="020B0604020202020204" pitchFamily="34" charset="0"/>
                <a:cs typeface="Arial" panose="020B0604020202020204" pitchFamily="34" charset="0"/>
              </a:rPr>
              <a:t>For more information See ⁠</a:t>
            </a:r>
            <a:r>
              <a:rPr lang="en-AU">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a:latin typeface="Arial" panose="020B0604020202020204" pitchFamily="34" charset="0"/>
                <a:cs typeface="Arial" panose="020B0604020202020204" pitchFamily="34" charset="0"/>
              </a:rPr>
              <a:t> or the NSW Department of Education explicit teaching strategies, ⁠</a:t>
            </a:r>
            <a:r>
              <a:rPr lang="en-AU">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a:latin typeface="Arial" panose="020B0604020202020204" pitchFamily="34" charset="0"/>
                <a:cs typeface="Arial" panose="020B0604020202020204" pitchFamily="34" charset="0"/>
              </a:rPr>
              <a:t> and ⁠</a:t>
            </a:r>
            <a:r>
              <a:rPr lang="en-AU">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a:latin typeface="Arial" panose="020B0604020202020204" pitchFamily="34" charset="0"/>
              <a:cs typeface="Arial" panose="020B0604020202020204" pitchFamily="34" charset="0"/>
            </a:endParaRPr>
          </a:p>
          <a:p>
            <a:pPr marL="171450" indent="-171450">
              <a:buFont typeface="Arial"/>
              <a:buChar char="•"/>
            </a:pPr>
            <a:r>
              <a:rPr lang="en-AU">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a:latin typeface="Arial" panose="020B0604020202020204" pitchFamily="34" charset="0"/>
                <a:cs typeface="Arial" panose="020B0604020202020204" pitchFamily="34" charset="0"/>
              </a:rPr>
              <a:t>LISC should be revisited during the lesson to support students' evaluation of their learning</a:t>
            </a:r>
          </a:p>
          <a:p>
            <a:endParaRPr lang="en-AU" b="1">
              <a:cs typeface="Calibri"/>
            </a:endParaRPr>
          </a:p>
          <a:p>
            <a:r>
              <a:rPr lang="en-AU" sz="1600"/>
              <a:t>Describe how data analysis in your topic has evolved in response to people's needs and opportunities</a:t>
            </a:r>
            <a:endParaRPr lang="en-AU" b="1">
              <a:cs typeface="Calibri"/>
            </a:endParaRPr>
          </a:p>
        </p:txBody>
      </p:sp>
      <p:sp>
        <p:nvSpPr>
          <p:cNvPr id="4" name="Slide Number Placeholder 3">
            <a:extLst>
              <a:ext uri="{FF2B5EF4-FFF2-40B4-BE49-F238E27FC236}">
                <a16:creationId xmlns:a16="http://schemas.microsoft.com/office/drawing/2014/main" id="{BB2803C3-9C4D-C96B-A9D5-3FEF3DC9FAC4}"/>
              </a:ext>
            </a:extLst>
          </p:cNvPr>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D09C5488-DD16-4714-9519-7BE21BA11D4E}" type="slidenum">
              <a:rPr kumimoji="0" lang="en-AU" sz="1200" b="0" i="0" u="none" strike="noStrike" kern="1200" cap="none" spc="0" normalizeH="0" baseline="0" noProof="0" smtClean="0">
                <a:ln>
                  <a:noFill/>
                </a:ln>
                <a:solidFill>
                  <a:prstClr val="black"/>
                </a:solidFill>
                <a:effectLst/>
                <a:uLnTx/>
                <a:uFillTx/>
                <a:latin typeface="Public Sans" pitchFamily="2" charset="0"/>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Public Sans" pitchFamily="2" charset="0"/>
              <a:ea typeface="+mn-ea"/>
              <a:cs typeface="+mn-cs"/>
            </a:endParaRPr>
          </a:p>
        </p:txBody>
      </p:sp>
    </p:spTree>
    <p:extLst>
      <p:ext uri="{BB962C8B-B14F-4D97-AF65-F5344CB8AC3E}">
        <p14:creationId xmlns:p14="http://schemas.microsoft.com/office/powerpoint/2010/main" val="968347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Census through the ages</a:t>
            </a:r>
          </a:p>
          <a:p>
            <a:r>
              <a:rPr lang="en-AU"/>
              <a:t>(Earliest recorded around 3800 BCE and continuing through history)</a:t>
            </a:r>
          </a:p>
          <a:p>
            <a:r>
              <a:rPr lang="en-AU"/>
              <a:t>The development of the binary number system</a:t>
            </a:r>
          </a:p>
          <a:p>
            <a:r>
              <a:rPr lang="en-AU"/>
              <a:t>(Formalised by Leibniz in the late 17th century, c. 1679–1703)</a:t>
            </a:r>
          </a:p>
          <a:p>
            <a:r>
              <a:rPr lang="en-AU"/>
              <a:t>Florence Nightingale, data journalist</a:t>
            </a:r>
          </a:p>
          <a:p>
            <a:r>
              <a:rPr lang="en-AU"/>
              <a:t>(Mid-19th century, 1850s)</a:t>
            </a:r>
          </a:p>
          <a:p>
            <a:r>
              <a:rPr lang="en-AU"/>
              <a:t>A brief, brief history of Data Analytics</a:t>
            </a:r>
          </a:p>
          <a:p>
            <a:r>
              <a:rPr lang="en-AU"/>
              <a:t>(Gains prominence in the 20th century)</a:t>
            </a:r>
          </a:p>
          <a:p>
            <a:r>
              <a:rPr lang="en-AU"/>
              <a:t>A Brief History of Database Management</a:t>
            </a:r>
          </a:p>
          <a:p>
            <a:r>
              <a:rPr lang="en-AU"/>
              <a:t>(1960s–1970s)</a:t>
            </a:r>
          </a:p>
          <a:p>
            <a:r>
              <a:rPr lang="en-AU"/>
              <a:t>A Brief History of the Internet</a:t>
            </a:r>
          </a:p>
          <a:p>
            <a:r>
              <a:rPr lang="en-AU"/>
              <a:t>(Late 1960s onwards)</a:t>
            </a:r>
          </a:p>
          <a:p>
            <a:r>
              <a:rPr lang="en-AU"/>
              <a:t>How VisiCalc’s Spreadsheets Changed the World</a:t>
            </a:r>
          </a:p>
          <a:p>
            <a:r>
              <a:rPr lang="en-AU"/>
              <a:t>(1979)</a:t>
            </a:r>
          </a:p>
          <a:p>
            <a:r>
              <a:rPr lang="en-AU"/>
              <a:t>A Brief History of Social Media</a:t>
            </a:r>
          </a:p>
          <a:p>
            <a:r>
              <a:rPr lang="en-AU"/>
              <a:t>(Late 1990s–early 2000s onwards)</a:t>
            </a:r>
          </a:p>
          <a:p>
            <a:r>
              <a:rPr lang="en-AU" err="1"/>
              <a:t>Data.NSW</a:t>
            </a:r>
            <a:endParaRPr lang="en-AU"/>
          </a:p>
          <a:p>
            <a:r>
              <a:rPr lang="en-AU"/>
              <a:t>(2010s onwards)</a:t>
            </a:r>
          </a:p>
        </p:txBody>
      </p:sp>
      <p:sp>
        <p:nvSpPr>
          <p:cNvPr id="4" name="Slide Number Placeholder 3"/>
          <p:cNvSpPr>
            <a:spLocks noGrp="1"/>
          </p:cNvSpPr>
          <p:nvPr>
            <p:ph type="sldNum" sz="quarter" idx="5"/>
          </p:nvPr>
        </p:nvSpPr>
        <p:spPr/>
        <p:txBody>
          <a:bodyPr/>
          <a:lstStyle/>
          <a:p>
            <a:fld id="{B07158C4-A119-4B78-9DE8-A50001BC31DC}" type="slidenum">
              <a:rPr lang="en-AU" smtClean="0"/>
              <a:pPr/>
              <a:t>7</a:t>
            </a:fld>
            <a:endParaRPr lang="en-AU"/>
          </a:p>
        </p:txBody>
      </p:sp>
    </p:spTree>
    <p:extLst>
      <p:ext uri="{BB962C8B-B14F-4D97-AF65-F5344CB8AC3E}">
        <p14:creationId xmlns:p14="http://schemas.microsoft.com/office/powerpoint/2010/main" val="4182905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72B33-2522-0A25-263E-DAE34B39F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88EA2B-8B8B-9BAD-C13A-ABE97DFCD7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36E08-3565-40EA-CC36-05ACCBAAA8A8}"/>
              </a:ext>
            </a:extLst>
          </p:cNvPr>
          <p:cNvSpPr>
            <a:spLocks noGrp="1"/>
          </p:cNvSpPr>
          <p:nvPr>
            <p:ph type="body" idx="1"/>
          </p:nvPr>
        </p:nvSpPr>
        <p:spPr/>
        <p:txBody>
          <a:bodyPr/>
          <a:lstStyle/>
          <a:p>
            <a:endParaRPr lang="en-AU" b="1" dirty="0">
              <a:cs typeface="Calibri"/>
            </a:endParaRPr>
          </a:p>
        </p:txBody>
      </p:sp>
      <p:sp>
        <p:nvSpPr>
          <p:cNvPr id="4" name="Slide Number Placeholder 3">
            <a:extLst>
              <a:ext uri="{FF2B5EF4-FFF2-40B4-BE49-F238E27FC236}">
                <a16:creationId xmlns:a16="http://schemas.microsoft.com/office/drawing/2014/main" id="{9EBEBAF4-B29E-B74A-55B8-9F1EAAEC0074}"/>
              </a:ext>
            </a:extLst>
          </p:cNvPr>
          <p:cNvSpPr>
            <a:spLocks noGrp="1"/>
          </p:cNvSpPr>
          <p:nvPr>
            <p:ph type="sldNum" sz="quarter" idx="5"/>
          </p:nvPr>
        </p:nvSpPr>
        <p:spPr/>
        <p:txBody>
          <a:bodyPr/>
          <a:lstStyle/>
          <a:p>
            <a:fld id="{D09C5488-DD16-4714-9519-7BE21BA11D4E}" type="slidenum">
              <a:rPr lang="en-AU" smtClean="0"/>
              <a:t>9</a:t>
            </a:fld>
            <a:endParaRPr lang="en-AU"/>
          </a:p>
        </p:txBody>
      </p:sp>
    </p:spTree>
    <p:extLst>
      <p:ext uri="{BB962C8B-B14F-4D97-AF65-F5344CB8AC3E}">
        <p14:creationId xmlns:p14="http://schemas.microsoft.com/office/powerpoint/2010/main" val="4263733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2687978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DAEB4-C83D-A0A9-D9B2-DBFCD4D6C1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44E7A-95BE-DB18-B699-9067D2C1112E}"/>
              </a:ext>
            </a:extLst>
          </p:cNvPr>
          <p:cNvSpPr>
            <a:spLocks noGrp="1" noRot="1" noChangeAspect="1"/>
          </p:cNvSpPr>
          <p:nvPr>
            <p:ph type="sldImg"/>
          </p:nvPr>
        </p:nvSpPr>
        <p:spPr/>
        <p:txBody>
          <a:bodyPr/>
          <a:lstStyle/>
          <a:p>
            <a:endParaRPr lang="en-AU" dirty="0"/>
          </a:p>
        </p:txBody>
      </p:sp>
      <p:sp>
        <p:nvSpPr>
          <p:cNvPr id="3" name="Notes Placeholder 2">
            <a:extLst>
              <a:ext uri="{FF2B5EF4-FFF2-40B4-BE49-F238E27FC236}">
                <a16:creationId xmlns:a16="http://schemas.microsoft.com/office/drawing/2014/main" id="{A2A83B6A-D91B-90AC-8381-5E91D8C0DE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B90912-373B-C0A9-17E2-976DECF664FB}"/>
              </a:ext>
            </a:extLst>
          </p:cNvPr>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16044639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GB"/>
              <a:t>Click icon to add picture</a:t>
            </a:r>
            <a:endParaRPr lang="en-AU"/>
          </a:p>
        </p:txBody>
      </p:sp>
    </p:spTree>
    <p:extLst>
      <p:ext uri="{BB962C8B-B14F-4D97-AF65-F5344CB8AC3E}">
        <p14:creationId xmlns:p14="http://schemas.microsoft.com/office/powerpoint/2010/main" val="655915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7999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34009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59999" y="360000"/>
            <a:ext cx="11483999"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3998"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32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C8847-7D32-95DD-B918-27835CD4550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653795A-9C88-F62A-9D8F-53F0D00FA6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8503E20-1D9C-C4F9-9A35-E0A74AA179C5}"/>
              </a:ext>
            </a:extLst>
          </p:cNvPr>
          <p:cNvSpPr>
            <a:spLocks noGrp="1"/>
          </p:cNvSpPr>
          <p:nvPr>
            <p:ph type="dt" sz="half" idx="10"/>
          </p:nvPr>
        </p:nvSpPr>
        <p:spPr/>
        <p:txBody>
          <a:bodyPr/>
          <a:lstStyle/>
          <a:p>
            <a:fld id="{81E50AB0-E144-448E-A768-A3D093173DC2}" type="datetime1">
              <a:rPr lang="en-AU" smtClean="0"/>
              <a:t>29/07/2026</a:t>
            </a:fld>
            <a:endParaRPr lang="en-AU"/>
          </a:p>
        </p:txBody>
      </p:sp>
      <p:sp>
        <p:nvSpPr>
          <p:cNvPr id="5" name="Footer Placeholder 4">
            <a:extLst>
              <a:ext uri="{FF2B5EF4-FFF2-40B4-BE49-F238E27FC236}">
                <a16:creationId xmlns:a16="http://schemas.microsoft.com/office/drawing/2014/main" id="{2A86B76D-B275-C74B-CF31-72F95030BC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07C51D-AD91-5337-ECAD-03DAF15B3428}"/>
              </a:ext>
            </a:extLst>
          </p:cNvPr>
          <p:cNvSpPr>
            <a:spLocks noGrp="1"/>
          </p:cNvSpPr>
          <p:nvPr>
            <p:ph type="sldNum" sz="quarter" idx="12"/>
          </p:nvPr>
        </p:nvSpPr>
        <p:spPr/>
        <p:txBody>
          <a:bodyPr/>
          <a:lstStyle/>
          <a:p>
            <a:fld id="{FB2F756C-56C8-4681-A904-6044D2B82F1E}" type="slidenum">
              <a:rPr lang="en-AU" smtClean="0"/>
              <a:t>‹#›</a:t>
            </a:fld>
            <a:endParaRPr lang="en-AU"/>
          </a:p>
        </p:txBody>
      </p:sp>
    </p:spTree>
    <p:extLst>
      <p:ext uri="{BB962C8B-B14F-4D97-AF65-F5344CB8AC3E}">
        <p14:creationId xmlns:p14="http://schemas.microsoft.com/office/powerpoint/2010/main" val="13852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90782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GB"/>
              <a:t>Click icon to add picture</a:t>
            </a:r>
            <a:endParaRPr lang="en-AU"/>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GB"/>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274402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28108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GB"/>
              <a:t>Click icon to add picture</a:t>
            </a:r>
            <a:endParaRPr lang="en-AU"/>
          </a:p>
        </p:txBody>
      </p:sp>
    </p:spTree>
    <p:extLst>
      <p:ext uri="{BB962C8B-B14F-4D97-AF65-F5344CB8AC3E}">
        <p14:creationId xmlns:p14="http://schemas.microsoft.com/office/powerpoint/2010/main" val="181974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GB"/>
              <a:t>Click icon to add picture</a:t>
            </a:r>
            <a:endParaRPr lang="en-AU"/>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42383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GB"/>
              <a:t>Click icon to add picture</a:t>
            </a:r>
            <a:endParaRPr lang="en-AU"/>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Tree>
    <p:extLst>
      <p:ext uri="{BB962C8B-B14F-4D97-AF65-F5344CB8AC3E}">
        <p14:creationId xmlns:p14="http://schemas.microsoft.com/office/powerpoint/2010/main" val="180342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614206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a:p>
        </p:txBody>
      </p:sp>
    </p:spTree>
    <p:extLst>
      <p:ext uri="{BB962C8B-B14F-4D97-AF65-F5344CB8AC3E}">
        <p14:creationId xmlns:p14="http://schemas.microsoft.com/office/powerpoint/2010/main" val="100902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a:p>
        </p:txBody>
      </p:sp>
    </p:spTree>
    <p:extLst>
      <p:ext uri="{BB962C8B-B14F-4D97-AF65-F5344CB8AC3E}">
        <p14:creationId xmlns:p14="http://schemas.microsoft.com/office/powerpoint/2010/main" val="1204578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hyperlink" Target="https://education.nsw.gov.au/teaching-and-learning/curriculum/explicit-teaching/explicit-teaching-strategies/connecting-learning" TargetMode="External"/><Relationship Id="rId13" Type="http://schemas.openxmlformats.org/officeDocument/2006/relationships/hyperlink" Target="https://curriculum.nsw.edu.au/" TargetMode="External"/><Relationship Id="rId3" Type="http://schemas.openxmlformats.org/officeDocument/2006/relationships/hyperlink" Target="https://curriculum.nsw.edu.au/learning-areas/tas/computing-technology-7-10-2022/" TargetMode="External"/><Relationship Id="rId7" Type="http://schemas.openxmlformats.org/officeDocument/2006/relationships/hyperlink" Target="https://education.nsw.gov.au/teaching-and-learning/curriculum/explicit-teaching/explicit-teaching-strategies/chunking-and-sequencing-learning" TargetMode="External"/><Relationship Id="rId12" Type="http://schemas.openxmlformats.org/officeDocument/2006/relationships/hyperlink" Target="https://educationstandards.nsw.edu.au/wps/portal/nesa/home" TargetMode="External"/><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hyperlink" Target="https://education.nsw.gov.au/teaching-and-learning/curriculum/explicit-teaching/explicit-teaching-strategies/checking-for-understanding" TargetMode="External"/><Relationship Id="rId11" Type="http://schemas.openxmlformats.org/officeDocument/2006/relationships/hyperlink" Target="https://educationstandards.nsw.edu.au/wps/portal/nesa/mini-footer/copyright" TargetMode="External"/><Relationship Id="rId5" Type="http://schemas.openxmlformats.org/officeDocument/2006/relationships/hyperlink" Target="https://education.nsw.gov.au/content/dam/main-education/documents/teaching-and-learning/curriculum/explicit-teaching/explicit-teaching-activating-prior-knowledge-tg.pdf" TargetMode="External"/><Relationship Id="rId10" Type="http://schemas.openxmlformats.org/officeDocument/2006/relationships/hyperlink" Target="https://app.education.nsw.gov.au/digital-learning-selector/LearningActivity/Card/546" TargetMode="External"/><Relationship Id="rId4" Type="http://schemas.openxmlformats.org/officeDocument/2006/relationships/hyperlink" Target="https://app.pre.education.nsw.gov.au/learning-tools-selector/LearningActivity/Card/547?clearCache=e16458-e20f-33c7-e489-91e37392c68c" TargetMode="External"/><Relationship Id="rId9" Type="http://schemas.openxmlformats.org/officeDocument/2006/relationships/hyperlink" Target="https://www.bing.com/ck/a?!&amp;&amp;p=e9d51ff889a4f5afb2262f25b2d5f9f6c5832cedc4862d5e27b4410c5a90e217JmltdHM9MTc0NTM2NjQwMA&amp;ptn=3&amp;ver=2&amp;hsh=4&amp;fclid=22190934-b32d-65ce-0779-1d23b2bc6400&amp;psq=think+aloud+strategy+NSW+Department+of+education&amp;u=a1aHR0cHM6Ly9lZHVjYXRpb24ubnN3Lmdvdi5hdS9jb250ZW50L2RhbS9tYWluLWVkdWNhdGlvbi9kb2N1bWVudHMvdGVhY2hpbmctYW5kLWxlYXJuaW5nL2N1cnJpY3VsdW0vZXhwbGljaXQtdGVhY2hpbmcvZXhwbGljaXQtdGVhY2hpbmctbW9kZWxsaW5nLXRlY2huaXF1ZS1ndWlkZS5wZGY&amp;ntb=1"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www.luisllamas.es/en/origin-and-history-of-the-binary-system/" TargetMode="External"/><Relationship Id="rId3" Type="http://schemas.openxmlformats.org/officeDocument/2006/relationships/hyperlink" Target="https://www.britannica.com/science/census" TargetMode="External"/><Relationship Id="rId7" Type="http://schemas.openxmlformats.org/officeDocument/2006/relationships/hyperlink" Target="https://www.internetsociety.org/internet/history-internet/brief-history-internet/" TargetMode="External"/><Relationship Id="rId12" Type="http://schemas.openxmlformats.org/officeDocument/2006/relationships/hyperlink" Target="https://www.linkedin.com/in/deryck-b-a89411/"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hyperlink" Target="https://www.dataversity.net/brief-history-database-management/" TargetMode="External"/><Relationship Id="rId11" Type="http://schemas.openxmlformats.org/officeDocument/2006/relationships/hyperlink" Target="https://www.theguardian.com/news/datablog/2010/aug/13/florence-nightingale-graphics" TargetMode="External"/><Relationship Id="rId5" Type="http://schemas.openxmlformats.org/officeDocument/2006/relationships/hyperlink" Target="https://www.linkedin.com/pulse/brief-history-data-analytics-deryck-brailsford-%E5%AD%99%E5%BE%B7%E7%91%9E/" TargetMode="External"/><Relationship Id="rId10" Type="http://schemas.openxmlformats.org/officeDocument/2006/relationships/hyperlink" Target="https://data.nsw.gov.au/" TargetMode="External"/><Relationship Id="rId4" Type="http://schemas.openxmlformats.org/officeDocument/2006/relationships/hyperlink" Target="https://thenewstack.io/how-visicalcs-spreadsheets-changed-the-world/" TargetMode="External"/><Relationship Id="rId9" Type="http://schemas.openxmlformats.org/officeDocument/2006/relationships/hyperlink" Target="https://online.maryville.edu/blog/evolution-social-media/" TargetMode="External"/></Relationships>
</file>

<file path=ppt/slides/_rels/slide12.xml.rels><?xml version="1.0" encoding="UTF-8" standalone="yes"?>
<Relationships xmlns="http://schemas.openxmlformats.org/package/2006/relationships"><Relationship Id="rId2" Type="http://schemas.openxmlformats.org/officeDocument/2006/relationships/hyperlink" Target="https://creativecommons.org/licenses/by/4.0/"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8" Type="http://schemas.openxmlformats.org/officeDocument/2006/relationships/hyperlink" Target="https://www.internetsociety.org/internet/history-internet/brief-history-internet/" TargetMode="External"/><Relationship Id="rId3" Type="http://schemas.openxmlformats.org/officeDocument/2006/relationships/hyperlink" Target="https://www.linkedin.com/pulse/brief-history-data-analytics-deryck-brailsford-%E5%AD%99%E5%BE%B7%E7%91%9E/" TargetMode="External"/><Relationship Id="rId7" Type="http://schemas.openxmlformats.org/officeDocument/2006/relationships/hyperlink" Target="https://online.maryville.edu/blog/evolution-social-media/"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hyperlink" Target="https://www.theguardian.com/news/datablog/2010/aug/13/florence-nightingale-graphics" TargetMode="External"/><Relationship Id="rId11" Type="http://schemas.openxmlformats.org/officeDocument/2006/relationships/hyperlink" Target="https://data.nsw.gov.au/" TargetMode="External"/><Relationship Id="rId5" Type="http://schemas.openxmlformats.org/officeDocument/2006/relationships/hyperlink" Target="https://www.britannica.com/science/census" TargetMode="External"/><Relationship Id="rId10" Type="http://schemas.openxmlformats.org/officeDocument/2006/relationships/hyperlink" Target="https://www.dataversity.net/brief-history-database-management/" TargetMode="External"/><Relationship Id="rId4" Type="http://schemas.openxmlformats.org/officeDocument/2006/relationships/hyperlink" Target="https://www.luisllamas.es/en/origin-and-history-of-the-binary-system" TargetMode="External"/><Relationship Id="rId9" Type="http://schemas.openxmlformats.org/officeDocument/2006/relationships/hyperlink" Target="https://thenewstack.io/how-visicalcs-spreadsheets-changed-the-world/"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998069-8808-F7B7-147A-0D45AF051C4E}"/>
              </a:ext>
            </a:extLst>
          </p:cNvPr>
          <p:cNvSpPr>
            <a:spLocks noGrp="1"/>
          </p:cNvSpPr>
          <p:nvPr>
            <p:ph type="title"/>
          </p:nvPr>
        </p:nvSpPr>
        <p:spPr/>
        <p:txBody>
          <a:bodyPr/>
          <a:lstStyle/>
          <a:p>
            <a:r>
              <a:rPr lang="en-AU" dirty="0">
                <a:latin typeface="+mj-lt"/>
              </a:rPr>
              <a:t>Instructions for use</a:t>
            </a:r>
          </a:p>
        </p:txBody>
      </p:sp>
      <p:sp>
        <p:nvSpPr>
          <p:cNvPr id="6" name="Text Placeholder 5">
            <a:extLst>
              <a:ext uri="{FF2B5EF4-FFF2-40B4-BE49-F238E27FC236}">
                <a16:creationId xmlns:a16="http://schemas.microsoft.com/office/drawing/2014/main" id="{8DD841B6-17E3-7C1D-D90A-3B640A08136D}"/>
              </a:ext>
            </a:extLst>
          </p:cNvPr>
          <p:cNvSpPr>
            <a:spLocks noGrp="1"/>
          </p:cNvSpPr>
          <p:nvPr>
            <p:ph type="body" sz="quarter" idx="18"/>
          </p:nvPr>
        </p:nvSpPr>
        <p:spPr/>
        <p:txBody>
          <a:bodyPr/>
          <a:lstStyle/>
          <a:p>
            <a:r>
              <a:rPr lang="en-AU" dirty="0">
                <a:latin typeface="+mj-lt"/>
              </a:rPr>
              <a:t>Learning episode 4</a:t>
            </a:r>
          </a:p>
        </p:txBody>
      </p:sp>
      <p:sp>
        <p:nvSpPr>
          <p:cNvPr id="7" name="Picture Placeholder 6">
            <a:extLst>
              <a:ext uri="{FF2B5EF4-FFF2-40B4-BE49-F238E27FC236}">
                <a16:creationId xmlns:a16="http://schemas.microsoft.com/office/drawing/2014/main" id="{41E659CE-3503-CAAB-868D-643BC7328B29}"/>
              </a:ext>
            </a:extLst>
          </p:cNvPr>
          <p:cNvSpPr>
            <a:spLocks noGrp="1"/>
          </p:cNvSpPr>
          <p:nvPr>
            <p:ph type="pic" sz="quarter" idx="13"/>
          </p:nvPr>
        </p:nvSpPr>
        <p:spPr>
          <a:xfrm>
            <a:off x="354000" y="1931625"/>
            <a:ext cx="11483999" cy="4498641"/>
          </a:xfrm>
        </p:spPr>
        <p:txBody>
          <a:bodyPr/>
          <a:lstStyle/>
          <a:p>
            <a:pPr marL="342900" indent="-342900">
              <a:lnSpc>
                <a:spcPct val="150000"/>
              </a:lnSpc>
              <a:buFont typeface="Arial"/>
              <a:buChar char="•"/>
            </a:pPr>
            <a:r>
              <a:rPr lang="en-AU" sz="1800" dirty="0">
                <a:latin typeface="+mn-lt"/>
                <a:ea typeface="+mn-lt"/>
                <a:cs typeface="+mn-lt"/>
              </a:rPr>
              <a:t>This resource is not a teaching and learning program. It should be used in conjunction with Computing Technology 7-10 – Analysing data.</a:t>
            </a:r>
            <a:endParaRPr lang="en-AU" sz="1800" dirty="0">
              <a:solidFill>
                <a:srgbClr val="22272B"/>
              </a:solidFill>
              <a:latin typeface="+mn-lt"/>
            </a:endParaRPr>
          </a:p>
          <a:p>
            <a:pPr marL="342900" indent="-342900">
              <a:lnSpc>
                <a:spcPct val="150000"/>
              </a:lnSpc>
              <a:buFont typeface="Arial"/>
              <a:buChar char="•"/>
            </a:pPr>
            <a:r>
              <a:rPr lang="en-AU" sz="1800" dirty="0">
                <a:solidFill>
                  <a:srgbClr val="22272B"/>
                </a:solidFill>
                <a:latin typeface="+mn-lt"/>
              </a:rPr>
              <a:t>Classroom teachers are encouraged to </a:t>
            </a:r>
            <a:r>
              <a:rPr lang="en-AU" sz="1800" b="1" dirty="0">
                <a:solidFill>
                  <a:srgbClr val="22272B"/>
                </a:solidFill>
                <a:latin typeface="+mn-lt"/>
              </a:rPr>
              <a:t>add and adapt</a:t>
            </a:r>
            <a:r>
              <a:rPr lang="en-AU" sz="1800" dirty="0">
                <a:solidFill>
                  <a:srgbClr val="22272B"/>
                </a:solidFill>
                <a:latin typeface="+mn-lt"/>
              </a:rPr>
              <a:t> slides as required to meet the needs of their students.</a:t>
            </a:r>
          </a:p>
          <a:p>
            <a:pPr marL="342900" indent="-342900">
              <a:lnSpc>
                <a:spcPct val="150000"/>
              </a:lnSpc>
              <a:buFont typeface="Arial"/>
              <a:buChar char="•"/>
            </a:pPr>
            <a:r>
              <a:rPr lang="en-AU" sz="1800" dirty="0">
                <a:solidFill>
                  <a:srgbClr val="22272B"/>
                </a:solidFill>
                <a:latin typeface="+mn-lt"/>
              </a:rPr>
              <a:t>Save a copy of the file to make changes to the slide deck. Go to File &gt; Download a Copy (this downloads a copy to the computer to edit in the PowerPoint app).</a:t>
            </a:r>
          </a:p>
          <a:p>
            <a:pPr marL="342900" indent="-342900">
              <a:lnSpc>
                <a:spcPct val="150000"/>
              </a:lnSpc>
              <a:buFont typeface="Arial"/>
              <a:buChar char="•"/>
            </a:pPr>
            <a:r>
              <a:rPr lang="en-AU" sz="1800" dirty="0">
                <a:solidFill>
                  <a:srgbClr val="22272B"/>
                </a:solidFill>
                <a:latin typeface="+mn-lt"/>
              </a:rPr>
              <a:t>To convert the PowerPoint to Google Slides:</a:t>
            </a:r>
          </a:p>
          <a:p>
            <a:pPr marL="913765" lvl="1" indent="-457200">
              <a:lnSpc>
                <a:spcPct val="150000"/>
              </a:lnSpc>
              <a:buFont typeface="+mj-lt"/>
              <a:buAutoNum type="arabicPeriod"/>
            </a:pPr>
            <a:r>
              <a:rPr lang="en-AU" dirty="0">
                <a:solidFill>
                  <a:srgbClr val="22272B"/>
                </a:solidFill>
                <a:latin typeface="+mn-lt"/>
              </a:rPr>
              <a:t>Upload the file into Google Drive and open it.</a:t>
            </a:r>
          </a:p>
          <a:p>
            <a:pPr marL="913765" lvl="1" indent="-457200">
              <a:lnSpc>
                <a:spcPct val="150000"/>
              </a:lnSpc>
              <a:buFont typeface="+mj-lt"/>
              <a:buAutoNum type="arabicPeriod"/>
            </a:pPr>
            <a:r>
              <a:rPr lang="en-AU" dirty="0">
                <a:solidFill>
                  <a:srgbClr val="22272B"/>
                </a:solidFill>
                <a:latin typeface="+mn-lt"/>
              </a:rPr>
              <a:t>Go to File &gt; Save as Google Slides.</a:t>
            </a:r>
          </a:p>
          <a:p>
            <a:pPr marL="456565" lvl="1">
              <a:lnSpc>
                <a:spcPct val="150000"/>
              </a:lnSpc>
            </a:pPr>
            <a:r>
              <a:rPr lang="en-AU" dirty="0">
                <a:solidFill>
                  <a:srgbClr val="22272B"/>
                </a:solidFill>
                <a:latin typeface="+mn-lt"/>
              </a:rPr>
              <a:t>(Note – conversion may cause formatting changes in the slides.)</a:t>
            </a:r>
          </a:p>
        </p:txBody>
      </p:sp>
      <p:sp>
        <p:nvSpPr>
          <p:cNvPr id="2" name="Slide Number Placeholder 1">
            <a:extLst>
              <a:ext uri="{FF2B5EF4-FFF2-40B4-BE49-F238E27FC236}">
                <a16:creationId xmlns:a16="http://schemas.microsoft.com/office/drawing/2014/main" id="{CD087911-6789-4356-F538-4C4ABF1219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a:t>
            </a:fld>
            <a:endParaRPr lang="en-AU"/>
          </a:p>
        </p:txBody>
      </p:sp>
    </p:spTree>
    <p:extLst>
      <p:ext uri="{BB962C8B-B14F-4D97-AF65-F5344CB8AC3E}">
        <p14:creationId xmlns:p14="http://schemas.microsoft.com/office/powerpoint/2010/main" val="153272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t>References </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r>
              <a:rPr lang="en-AU" dirty="0">
                <a:hlinkClick r:id="rId3"/>
              </a:rPr>
              <a:t>Computing Technology 7-10</a:t>
            </a:r>
            <a:r>
              <a:rPr lang="en-AU" dirty="0"/>
              <a:t> Syllabus © NSW Education Standards Authority (NESA) for and on behalf of the Crown in right of the State of New South Wales, 2024.</a:t>
            </a:r>
          </a:p>
          <a:p>
            <a:pPr lvl="0">
              <a:defRPr/>
            </a:pPr>
            <a:r>
              <a:rPr lang="en-AU" dirty="0">
                <a:solidFill>
                  <a:srgbClr val="22272B"/>
                </a:solidFill>
              </a:rPr>
              <a:t>NSW Department of Education (n.d.) </a:t>
            </a:r>
            <a:r>
              <a:rPr lang="en-AU" u="sng" dirty="0">
                <a:solidFill>
                  <a:srgbClr val="22272B"/>
                </a:solidFill>
                <a:hlinkClick r:id="rId4"/>
              </a:rPr>
              <a:t>Digital learning selector, Peer discussion and conferencing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5"/>
              </a:rPr>
              <a:t>Explicit teaching: Activating prior knowledge</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6"/>
              </a:rPr>
              <a:t>Explicit Teaching: Checking for understanding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7"/>
              </a:rPr>
              <a:t>Explicit teaching: Chunking and sequencing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8"/>
              </a:rPr>
              <a:t>Explicit teaching: Connecting learning</a:t>
            </a:r>
            <a:r>
              <a:rPr lang="en-AU" dirty="0">
                <a:solidFill>
                  <a:srgbClr val="22272B"/>
                </a:solidFill>
              </a:rPr>
              <a:t>, accessed 21 April 2026. </a:t>
            </a:r>
          </a:p>
          <a:p>
            <a:pPr lvl="0">
              <a:defRPr/>
            </a:pPr>
            <a:r>
              <a:rPr lang="en-AU" dirty="0">
                <a:solidFill>
                  <a:srgbClr val="22272B"/>
                </a:solidFill>
              </a:rPr>
              <a:t>NSW Department of Education (n.d.) </a:t>
            </a:r>
            <a:r>
              <a:rPr lang="en-AU" u="sng" dirty="0">
                <a:solidFill>
                  <a:srgbClr val="22272B"/>
                </a:solidFill>
                <a:hlinkClick r:id="rId9"/>
              </a:rPr>
              <a:t>Explicit teaching: Modelling technique guide</a:t>
            </a:r>
            <a:r>
              <a:rPr lang="en-AU" dirty="0">
                <a:solidFill>
                  <a:srgbClr val="22272B"/>
                </a:solidFill>
              </a:rPr>
              <a:t>, accessed 21 April 2026. </a:t>
            </a:r>
          </a:p>
          <a:p>
            <a:pPr>
              <a:defRPr/>
            </a:pPr>
            <a:r>
              <a:rPr lang="en-AU" dirty="0">
                <a:solidFill>
                  <a:srgbClr val="22272B"/>
                </a:solidFill>
              </a:rPr>
              <a:t>NSW Department of Education (n.d.) </a:t>
            </a:r>
            <a:r>
              <a:rPr lang="en-AU" u="sng" dirty="0">
                <a:solidFill>
                  <a:srgbClr val="22272B"/>
                </a:solidFill>
                <a:hlinkClick r:id="rId10"/>
              </a:rPr>
              <a:t>Explicit teaching, Using effective questioning</a:t>
            </a:r>
            <a:r>
              <a:rPr lang="en-AU" dirty="0">
                <a:solidFill>
                  <a:srgbClr val="22272B"/>
                </a:solidFill>
              </a:rPr>
              <a:t>, accessed 24 September 2025. </a:t>
            </a:r>
          </a:p>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rPr>
              <a:t> </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and the NSW Curriculum website </a:t>
            </a:r>
            <a:r>
              <a:rPr kumimoji="0" lang="en-AU" sz="1200" b="0" i="0" u="none" strike="noStrike" kern="1200" cap="none" spc="0" normalizeH="0" baseline="0" noProof="0" dirty="0">
                <a:ln>
                  <a:noFill/>
                </a:ln>
                <a:solidFill>
                  <a:srgbClr val="CBEDFD"/>
                </a:solidFill>
                <a:effectLst/>
                <a:uLnTx/>
                <a:uFillTx/>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10</a:t>
            </a:fld>
            <a:endParaRPr lang="en-AU" dirty="0"/>
          </a:p>
        </p:txBody>
      </p:sp>
    </p:spTree>
    <p:extLst>
      <p:ext uri="{BB962C8B-B14F-4D97-AF65-F5344CB8AC3E}">
        <p14:creationId xmlns:p14="http://schemas.microsoft.com/office/powerpoint/2010/main" val="1563938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C51468F-23DB-DDE1-9C35-31A6D2B37F9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AB14A5-58F7-E30E-66F1-444ED2B7FDC6}"/>
              </a:ext>
            </a:extLst>
          </p:cNvPr>
          <p:cNvSpPr>
            <a:spLocks noGrp="1"/>
          </p:cNvSpPr>
          <p:nvPr>
            <p:ph type="title"/>
          </p:nvPr>
        </p:nvSpPr>
        <p:spPr/>
        <p:txBody>
          <a:bodyPr/>
          <a:lstStyle/>
          <a:p>
            <a:r>
              <a:rPr lang="en-AU" dirty="0"/>
              <a:t>References (1) </a:t>
            </a:r>
          </a:p>
        </p:txBody>
      </p:sp>
      <p:sp>
        <p:nvSpPr>
          <p:cNvPr id="4" name="Content Placeholder 3">
            <a:extLst>
              <a:ext uri="{FF2B5EF4-FFF2-40B4-BE49-F238E27FC236}">
                <a16:creationId xmlns:a16="http://schemas.microsoft.com/office/drawing/2014/main" id="{C1D46071-2739-8555-3555-76F2E38B8B5E}"/>
              </a:ext>
              <a:ext uri="{C183D7F6-B498-43B3-948B-1728B52AA6E4}">
                <adec:decorative xmlns:adec="http://schemas.microsoft.com/office/drawing/2017/decorative" val="1"/>
              </a:ext>
            </a:extLst>
          </p:cNvPr>
          <p:cNvSpPr>
            <a:spLocks noGrp="1"/>
          </p:cNvSpPr>
          <p:nvPr>
            <p:ph idx="1"/>
          </p:nvPr>
        </p:nvSpPr>
        <p:spPr/>
        <p:txBody>
          <a:bodyPr/>
          <a:lstStyle/>
          <a:p>
            <a:pPr lvl="0">
              <a:defRPr/>
            </a:pPr>
            <a:endParaRPr lang="en-AU" dirty="0">
              <a:solidFill>
                <a:srgbClr val="22272B"/>
              </a:solidFill>
            </a:endParaRPr>
          </a:p>
          <a:p>
            <a:endParaRPr lang="en-AU" dirty="0"/>
          </a:p>
          <a:p>
            <a:endParaRPr lang="en-AU"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F90BF410-660B-A2C4-10E3-D9DD179A2663}"/>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11</a:t>
            </a:fld>
            <a:endParaRPr lang="en-AU" dirty="0"/>
          </a:p>
        </p:txBody>
      </p:sp>
      <p:sp>
        <p:nvSpPr>
          <p:cNvPr id="7" name="TextBox 6">
            <a:extLst>
              <a:ext uri="{FF2B5EF4-FFF2-40B4-BE49-F238E27FC236}">
                <a16:creationId xmlns:a16="http://schemas.microsoft.com/office/drawing/2014/main" id="{480AB245-0029-CAE5-178C-521AACAF606B}"/>
              </a:ext>
            </a:extLst>
          </p:cNvPr>
          <p:cNvSpPr txBox="1"/>
          <p:nvPr/>
        </p:nvSpPr>
        <p:spPr>
          <a:xfrm>
            <a:off x="250316" y="881413"/>
            <a:ext cx="10612756" cy="6186309"/>
          </a:xfrm>
          <a:prstGeom prst="rect">
            <a:avLst/>
          </a:prstGeom>
          <a:noFill/>
        </p:spPr>
        <p:txBody>
          <a:bodyPr wrap="square">
            <a:spAutoFit/>
          </a:bodyPr>
          <a:lstStyle/>
          <a:p>
            <a:pPr fontAlgn="base"/>
            <a:r>
              <a:rPr lang="en-AU" i="0" dirty="0">
                <a:effectLst/>
                <a:latin typeface="+mj-lt"/>
              </a:rPr>
              <a:t>Brittanica (May 2026) </a:t>
            </a:r>
            <a:r>
              <a:rPr lang="en-AU" i="0" dirty="0">
                <a:effectLst/>
                <a:latin typeface="+mj-lt"/>
                <a:hlinkClick r:id="rId3"/>
              </a:rPr>
              <a:t>Census</a:t>
            </a:r>
            <a:r>
              <a:rPr lang="en-AU" i="0" dirty="0">
                <a:effectLst/>
                <a:latin typeface="+mj-lt"/>
              </a:rPr>
              <a:t> </a:t>
            </a:r>
            <a:r>
              <a:rPr lang="en-AU" dirty="0"/>
              <a:t>accessed 31 August 2022.</a:t>
            </a:r>
          </a:p>
          <a:p>
            <a:pPr algn="l" fontAlgn="base">
              <a:buNone/>
            </a:pPr>
            <a:endParaRPr lang="en-AU" i="0" dirty="0">
              <a:effectLst/>
              <a:latin typeface="+mj-lt"/>
            </a:endParaRPr>
          </a:p>
          <a:p>
            <a:pPr fontAlgn="base"/>
            <a:r>
              <a:rPr lang="en-AU" dirty="0">
                <a:latin typeface="+mj-lt"/>
              </a:rPr>
              <a:t>Cassel D (2 June 2019) ‘</a:t>
            </a:r>
            <a:r>
              <a:rPr lang="en-AU" u="sng" dirty="0">
                <a:latin typeface="+mj-lt"/>
                <a:hlinkClick r:id="rId4"/>
              </a:rPr>
              <a:t>How VisiCalc’s Spreadsheets Changed the World</a:t>
            </a:r>
            <a:r>
              <a:rPr lang="en-AU" dirty="0">
                <a:latin typeface="+mj-lt"/>
              </a:rPr>
              <a:t>’, </a:t>
            </a:r>
            <a:r>
              <a:rPr lang="en-AU" i="1" dirty="0">
                <a:latin typeface="+mj-lt"/>
              </a:rPr>
              <a:t>The New Stack: Tech Life</a:t>
            </a:r>
            <a:r>
              <a:rPr lang="en-AU" dirty="0">
                <a:latin typeface="+mj-lt"/>
              </a:rPr>
              <a:t>, accessed 31 August 2022.</a:t>
            </a:r>
          </a:p>
          <a:p>
            <a:pPr algn="l" fontAlgn="base">
              <a:buNone/>
            </a:pPr>
            <a:endParaRPr lang="en-AU" i="0" dirty="0">
              <a:effectLst/>
              <a:latin typeface="+mj-lt"/>
            </a:endParaRPr>
          </a:p>
          <a:p>
            <a:pPr algn="l" fontAlgn="base">
              <a:buNone/>
            </a:pPr>
            <a:r>
              <a:rPr lang="en-AU" i="0" dirty="0">
                <a:effectLst/>
                <a:latin typeface="+mj-lt"/>
              </a:rPr>
              <a:t>Deryck B. (Sept 2020) </a:t>
            </a:r>
            <a:r>
              <a:rPr lang="en-AU" i="0" dirty="0">
                <a:solidFill>
                  <a:srgbClr val="146CFD"/>
                </a:solidFill>
                <a:effectLst/>
                <a:latin typeface="+mj-lt"/>
                <a:hlinkClick r:id="rId5">
                  <a:extLst>
                    <a:ext uri="{A12FA001-AC4F-418D-AE19-62706E023703}">
                      <ahyp:hlinkClr xmlns:ahyp="http://schemas.microsoft.com/office/drawing/2018/hyperlinkcolor" val="tx"/>
                    </a:ext>
                  </a:extLst>
                </a:hlinkClick>
              </a:rPr>
              <a:t>A brief, brief history of Data Analytics </a:t>
            </a:r>
            <a:r>
              <a:rPr lang="en-AU" i="0" dirty="0">
                <a:effectLst/>
                <a:latin typeface="+mj-lt"/>
              </a:rPr>
              <a:t>LinkedIn website, accessed 1 May 2026.</a:t>
            </a:r>
          </a:p>
          <a:p>
            <a:pPr fontAlgn="base"/>
            <a:r>
              <a:rPr lang="en-AU" dirty="0"/>
              <a:t>Foote KD (25 October 2021) ‘</a:t>
            </a:r>
            <a:r>
              <a:rPr lang="en-AU" u="sng" dirty="0">
                <a:hlinkClick r:id="rId6"/>
              </a:rPr>
              <a:t>A Brief History of Database Management</a:t>
            </a:r>
            <a:r>
              <a:rPr lang="en-AU" dirty="0"/>
              <a:t>’, </a:t>
            </a:r>
            <a:r>
              <a:rPr lang="en-AU" i="1" dirty="0" err="1"/>
              <a:t>Dataversity</a:t>
            </a:r>
            <a:r>
              <a:rPr lang="en-AU" i="1" dirty="0"/>
              <a:t>: Information Management Articles</a:t>
            </a:r>
            <a:r>
              <a:rPr lang="en-AU" dirty="0"/>
              <a:t>, accessed 31 August 2022.</a:t>
            </a:r>
          </a:p>
          <a:p>
            <a:pPr algn="l" fontAlgn="base">
              <a:buNone/>
            </a:pPr>
            <a:endParaRPr lang="en-AU" i="0" dirty="0">
              <a:solidFill>
                <a:srgbClr val="146CFD"/>
              </a:solidFill>
              <a:effectLst/>
              <a:latin typeface="+mj-lt"/>
              <a:hlinkClick r:id="rId5">
                <a:extLst>
                  <a:ext uri="{A12FA001-AC4F-418D-AE19-62706E023703}">
                    <ahyp:hlinkClr xmlns:ahyp="http://schemas.microsoft.com/office/drawing/2018/hyperlinkcolor" val="tx"/>
                  </a:ext>
                </a:extLst>
              </a:hlinkClick>
            </a:endParaRPr>
          </a:p>
          <a:p>
            <a:pPr algn="l" fontAlgn="base">
              <a:buNone/>
            </a:pPr>
            <a:r>
              <a:rPr lang="en-AU" dirty="0">
                <a:latin typeface="+mj-lt"/>
              </a:rPr>
              <a:t>Internet Society (1997) </a:t>
            </a:r>
            <a:r>
              <a:rPr lang="en-AU" dirty="0">
                <a:latin typeface="+mj-lt"/>
                <a:hlinkClick r:id="rId7"/>
              </a:rPr>
              <a:t>A Brief History of the Internet</a:t>
            </a:r>
            <a:r>
              <a:rPr lang="en-AU" dirty="0">
                <a:latin typeface="+mj-lt"/>
              </a:rPr>
              <a:t> website, accessed 1 May 2026.</a:t>
            </a:r>
          </a:p>
          <a:p>
            <a:pPr algn="l" fontAlgn="base">
              <a:buNone/>
            </a:pPr>
            <a:endParaRPr lang="en-AU" dirty="0">
              <a:latin typeface="+mj-lt"/>
              <a:hlinkClick r:id="rId5">
                <a:extLst>
                  <a:ext uri="{A12FA001-AC4F-418D-AE19-62706E023703}">
                    <ahyp:hlinkClr xmlns:ahyp="http://schemas.microsoft.com/office/drawing/2018/hyperlinkcolor" val="tx"/>
                  </a:ext>
                </a:extLst>
              </a:hlinkClick>
            </a:endParaRPr>
          </a:p>
          <a:p>
            <a:pPr algn="l" fontAlgn="base">
              <a:buNone/>
            </a:pPr>
            <a:r>
              <a:rPr lang="en-AU" i="0" dirty="0">
                <a:effectLst/>
                <a:latin typeface="+mj-lt"/>
              </a:rPr>
              <a:t>Luis Llamas (2026) </a:t>
            </a:r>
            <a:r>
              <a:rPr lang="en-AU" i="0" dirty="0">
                <a:effectLst/>
                <a:latin typeface="+mj-lt"/>
                <a:hlinkClick r:id="rId8"/>
              </a:rPr>
              <a:t>Origin and History of the Binary System</a:t>
            </a:r>
            <a:r>
              <a:rPr lang="en-AU" i="0" dirty="0">
                <a:effectLst/>
                <a:latin typeface="+mj-lt"/>
              </a:rPr>
              <a:t> website, accessed 1 May 2026.</a:t>
            </a:r>
          </a:p>
          <a:p>
            <a:pPr fontAlgn="base"/>
            <a:r>
              <a:rPr lang="en-AU" dirty="0">
                <a:latin typeface="+mj-lt"/>
              </a:rPr>
              <a:t>Maryville University (May 2020) </a:t>
            </a:r>
            <a:r>
              <a:rPr lang="en-AU" dirty="0">
                <a:latin typeface="+mj-lt"/>
                <a:hlinkClick r:id="rId9"/>
              </a:rPr>
              <a:t>The Evolution of Social Media: How Did It Begin, and Where Could It Go Next?</a:t>
            </a:r>
            <a:r>
              <a:rPr lang="en-AU" dirty="0">
                <a:latin typeface="+mj-lt"/>
              </a:rPr>
              <a:t> Blog accessed 1 May 2026.</a:t>
            </a:r>
          </a:p>
          <a:p>
            <a:pPr algn="l" fontAlgn="base">
              <a:buNone/>
            </a:pPr>
            <a:endParaRPr lang="en-AU" i="0" dirty="0">
              <a:effectLst/>
              <a:latin typeface="+mj-lt"/>
            </a:endParaRPr>
          </a:p>
          <a:p>
            <a:pPr fontAlgn="base"/>
            <a:r>
              <a:rPr lang="en-AU" i="0" dirty="0">
                <a:effectLst/>
                <a:latin typeface="+mj-lt"/>
              </a:rPr>
              <a:t>NSW Government  </a:t>
            </a:r>
            <a:r>
              <a:rPr lang="en-AU" dirty="0" err="1">
                <a:hlinkClick r:id="rId10"/>
              </a:rPr>
              <a:t>Data.NSW</a:t>
            </a:r>
            <a:r>
              <a:rPr lang="en-AU" dirty="0"/>
              <a:t>  website, accessed 1 May 2026.</a:t>
            </a:r>
          </a:p>
          <a:p>
            <a:pPr fontAlgn="base"/>
            <a:endParaRPr lang="en-AU" i="0" dirty="0">
              <a:effectLst/>
              <a:latin typeface="+mj-lt"/>
            </a:endParaRPr>
          </a:p>
          <a:p>
            <a:pPr fontAlgn="base"/>
            <a:r>
              <a:rPr lang="en-AU" dirty="0">
                <a:latin typeface="+mj-lt"/>
              </a:rPr>
              <a:t>Rogers S (Aug 2010) </a:t>
            </a:r>
            <a:r>
              <a:rPr lang="en-AU" dirty="0">
                <a:latin typeface="+mj-lt"/>
                <a:hlinkClick r:id="rId11"/>
              </a:rPr>
              <a:t>Florence Nightingale, </a:t>
            </a:r>
            <a:r>
              <a:rPr lang="en-AU" dirty="0" err="1">
                <a:latin typeface="+mj-lt"/>
                <a:hlinkClick r:id="rId11"/>
              </a:rPr>
              <a:t>datajournalist</a:t>
            </a:r>
            <a:r>
              <a:rPr lang="en-AU" dirty="0">
                <a:latin typeface="+mj-lt"/>
                <a:hlinkClick r:id="rId11"/>
              </a:rPr>
              <a:t>: information has always been beautiful</a:t>
            </a:r>
            <a:r>
              <a:rPr lang="en-AU" dirty="0">
                <a:latin typeface="+mj-lt"/>
              </a:rPr>
              <a:t> Guardian website, accessed 1 May 2026.</a:t>
            </a:r>
          </a:p>
          <a:p>
            <a:pPr algn="l" fontAlgn="base">
              <a:buNone/>
            </a:pPr>
            <a:endParaRPr lang="en-AU" i="0" dirty="0">
              <a:effectLst/>
              <a:latin typeface="Arial"/>
            </a:endParaRPr>
          </a:p>
          <a:p>
            <a:pPr algn="l" fontAlgn="base">
              <a:buNone/>
            </a:pPr>
            <a:endParaRPr lang="en-AU" dirty="0">
              <a:latin typeface="Arial"/>
              <a:hlinkClick r:id="rId12">
                <a:extLst>
                  <a:ext uri="{A12FA001-AC4F-418D-AE19-62706E023703}">
                    <ahyp:hlinkClr xmlns:ahyp="http://schemas.microsoft.com/office/drawing/2018/hyperlinkcolor" val="tx"/>
                  </a:ext>
                </a:extLst>
              </a:hlinkClick>
            </a:endParaRPr>
          </a:p>
          <a:p>
            <a:pPr algn="l" fontAlgn="base">
              <a:buNone/>
            </a:pPr>
            <a:endParaRPr lang="en-AU" i="0" dirty="0">
              <a:effectLst/>
              <a:latin typeface="Arial"/>
              <a:hlinkClick r:id="rId12">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368011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p:txBody>
          <a:bodyPr/>
          <a:lstStyle/>
          <a:p>
            <a:r>
              <a:rPr lang="en-AU" dirty="0"/>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Public Sans Light" pitchFamily="2" charset="0"/>
              </a:rPr>
              <a:t>© </a:t>
            </a:r>
            <a:r>
              <a:rPr lang="en-AU" dirty="0"/>
              <a:t>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2">
                  <a:extLst>
                    <a:ext uri="{A12FA001-AC4F-418D-AE19-62706E023703}">
                      <ahyp:hlinkClr xmlns:ahyp="http://schemas.microsoft.com/office/drawing/2018/hyperlinkcolor" val="tx"/>
                    </a:ext>
                  </a:extLst>
                </a:hlinkClick>
              </a:rPr>
              <a:t>Creative Commons Attribution 4.0 International (CC BY 4.0) licence</a:t>
            </a:r>
            <a:r>
              <a:rPr lang="en-AU" sz="1200" dirty="0">
                <a:solidFill>
                  <a:schemeClr val="bg1"/>
                </a:solidFill>
              </a:rPr>
              <a:t>.</a:t>
            </a:r>
          </a:p>
          <a:p>
            <a:pPr algn="l">
              <a:lnSpc>
                <a:spcPct val="150000"/>
              </a:lnSpc>
              <a:spcAft>
                <a:spcPts val="600"/>
              </a:spcAft>
            </a:pPr>
            <a:r>
              <a:rPr lang="en-AU" sz="1200" dirty="0">
                <a:solidFill>
                  <a:schemeClr val="bg1"/>
                </a:solidFill>
              </a:rPr>
              <a:t>This licence allows you to share and adapt the material for any purpose, even commercially.</a:t>
            </a:r>
          </a:p>
          <a:p>
            <a:pPr algn="l">
              <a:lnSpc>
                <a:spcPct val="150000"/>
              </a:lnSpc>
              <a:spcAft>
                <a:spcPts val="600"/>
              </a:spcAft>
            </a:pPr>
            <a:r>
              <a:rPr lang="en-AU" sz="1200" dirty="0">
                <a:solidFill>
                  <a:schemeClr val="bg1"/>
                </a:solidFill>
              </a:rPr>
              <a:t>Attribution should be given to </a:t>
            </a:r>
            <a:r>
              <a:rPr lang="en-AU" sz="1200" dirty="0">
                <a:solidFill>
                  <a:schemeClr val="bg1"/>
                </a:solidFill>
                <a:latin typeface="Public Sans Light" pitchFamily="2" charset="0"/>
              </a:rPr>
              <a:t>© </a:t>
            </a:r>
            <a:r>
              <a:rPr lang="en-AU" sz="1200" dirty="0">
                <a:solidFill>
                  <a:schemeClr val="bg1"/>
                </a:solidFill>
              </a:rPr>
              <a:t>State of New South Wales (Department of Education), 2026.</a:t>
            </a:r>
          </a:p>
          <a:p>
            <a:pPr algn="l">
              <a:lnSpc>
                <a:spcPct val="150000"/>
              </a:lnSpc>
            </a:pPr>
            <a:r>
              <a:rPr lang="en-AU" sz="1200" dirty="0">
                <a:solidFill>
                  <a:schemeClr val="bg1"/>
                </a:solidFill>
              </a:rPr>
              <a:t>Material in this resource not available under a Creative Commons licence: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marL="171450" indent="-171450" algn="l">
              <a:lnSpc>
                <a:spcPct val="150000"/>
              </a:lnSpc>
              <a:spcAft>
                <a:spcPts val="600"/>
              </a:spcAft>
              <a:buFont typeface="Arial" panose="020B0604020202020204" pitchFamily="34" charset="0"/>
              <a:buChar char="•"/>
            </a:pPr>
            <a:r>
              <a:rPr lang="en-AU" sz="1200" dirty="0">
                <a:solidFill>
                  <a:schemeClr val="bg1"/>
                </a:solidFill>
                <a:latin typeface="+mj-lt"/>
              </a:rPr>
              <a:t>If you use the links provided in this document to access a third party’s website, you acknowledge that the terms of use, including licence terms set out on the third-party’s website apply to the use which may be made of the materials on that third-party website or where permitted by the Copyright Act 1968 (Cth).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a:t>Enterprise systems – analysing data</a:t>
            </a:r>
            <a:endParaRPr lang="en-AU">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Computing Technology – Stage 5</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Research and plan</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r>
              <a:rPr lang="en-AU" dirty="0">
                <a:latin typeface="+mj-lt"/>
              </a:rPr>
              <a:t>Weeks 9</a:t>
            </a:r>
            <a:r>
              <a:rPr lang="en-AU" sz="1600" dirty="0"/>
              <a:t> – </a:t>
            </a:r>
            <a:r>
              <a:rPr lang="en-AU" dirty="0">
                <a:latin typeface="+mj-lt"/>
              </a:rPr>
              <a:t>10</a:t>
            </a:r>
          </a:p>
        </p:txBody>
      </p:sp>
      <p:pic>
        <p:nvPicPr>
          <p:cNvPr id="7" name="Picture Placeholder 6" descr="Illustration of two people sitting at a desk analyzing data on a large monitor displaying charts, graphs, and code snippets. Surrounding elements include floating cubes and a digital ID card, representing data processing and blockchain technology concepts.">
            <a:extLst>
              <a:ext uri="{FF2B5EF4-FFF2-40B4-BE49-F238E27FC236}">
                <a16:creationId xmlns:a16="http://schemas.microsoft.com/office/drawing/2014/main" id="{711BD172-13DA-8163-032F-E291A205974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8936" r="28936"/>
          <a:stretch>
            <a:fillRect/>
          </a:stretch>
        </p:blipFill>
        <p:spPr/>
      </p:pic>
    </p:spTree>
    <p:extLst>
      <p:ext uri="{BB962C8B-B14F-4D97-AF65-F5344CB8AC3E}">
        <p14:creationId xmlns:p14="http://schemas.microsoft.com/office/powerpoint/2010/main" val="2068829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346830-A0C7-9D95-31DC-A77B445F770B}"/>
              </a:ext>
            </a:extLst>
          </p:cNvPr>
          <p:cNvSpPr>
            <a:spLocks noGrp="1"/>
          </p:cNvSpPr>
          <p:nvPr>
            <p:ph type="title"/>
          </p:nvPr>
        </p:nvSpPr>
        <p:spPr/>
        <p:txBody>
          <a:bodyPr/>
          <a:lstStyle/>
          <a:p>
            <a:r>
              <a:rPr lang="en-GB" dirty="0"/>
              <a:t>Learning episodes</a:t>
            </a:r>
          </a:p>
        </p:txBody>
      </p:sp>
      <p:grpSp>
        <p:nvGrpSpPr>
          <p:cNvPr id="28" name="Group 27" descr="1. Identify and define">
            <a:extLst>
              <a:ext uri="{FF2B5EF4-FFF2-40B4-BE49-F238E27FC236}">
                <a16:creationId xmlns:a16="http://schemas.microsoft.com/office/drawing/2014/main" id="{5938EB81-1B19-0A1F-AE9E-BCDE1987338C}"/>
              </a:ext>
            </a:extLst>
          </p:cNvPr>
          <p:cNvGrpSpPr/>
          <p:nvPr/>
        </p:nvGrpSpPr>
        <p:grpSpPr>
          <a:xfrm>
            <a:off x="360000" y="1266959"/>
            <a:ext cx="4775638" cy="1045440"/>
            <a:chOff x="360000" y="1266959"/>
            <a:chExt cx="4775638" cy="1045440"/>
          </a:xfrm>
        </p:grpSpPr>
        <p:sp>
          <p:nvSpPr>
            <p:cNvPr id="6" name="Rectangle: Rounded Corners 5">
              <a:extLst>
                <a:ext uri="{FF2B5EF4-FFF2-40B4-BE49-F238E27FC236}">
                  <a16:creationId xmlns:a16="http://schemas.microsoft.com/office/drawing/2014/main" id="{4FE5E097-CB1A-ACBC-89BE-13303B39E8AE}"/>
                </a:ext>
                <a:ext uri="{C183D7F6-B498-43B3-948B-1728B52AA6E4}">
                  <adec:decorative xmlns:adec="http://schemas.microsoft.com/office/drawing/2017/decorative" val="1"/>
                </a:ext>
              </a:extLst>
            </p:cNvPr>
            <p:cNvSpPr/>
            <p:nvPr/>
          </p:nvSpPr>
          <p:spPr>
            <a:xfrm>
              <a:off x="1037782" y="13309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Identify and define</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sp>
          <p:nvSpPr>
            <p:cNvPr id="8" name="Oval 7">
              <a:extLst>
                <a:ext uri="{FF2B5EF4-FFF2-40B4-BE49-F238E27FC236}">
                  <a16:creationId xmlns:a16="http://schemas.microsoft.com/office/drawing/2014/main" id="{7CD3C21D-BCDF-0FAB-C5C8-A24D1ADC23AB}"/>
                </a:ext>
              </a:extLst>
            </p:cNvPr>
            <p:cNvSpPr/>
            <p:nvPr/>
          </p:nvSpPr>
          <p:spPr>
            <a:xfrm>
              <a:off x="360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a:t>
              </a:r>
            </a:p>
          </p:txBody>
        </p:sp>
      </p:grpSp>
      <p:grpSp>
        <p:nvGrpSpPr>
          <p:cNvPr id="30" name="Group 29" descr="2. Data types">
            <a:extLst>
              <a:ext uri="{FF2B5EF4-FFF2-40B4-BE49-F238E27FC236}">
                <a16:creationId xmlns:a16="http://schemas.microsoft.com/office/drawing/2014/main" id="{E03E999D-BA7E-FF79-EEDB-7A4FC9E45784}"/>
              </a:ext>
            </a:extLst>
          </p:cNvPr>
          <p:cNvGrpSpPr/>
          <p:nvPr/>
        </p:nvGrpSpPr>
        <p:grpSpPr>
          <a:xfrm>
            <a:off x="379858" y="2381308"/>
            <a:ext cx="4775638" cy="1045440"/>
            <a:chOff x="360000" y="2362859"/>
            <a:chExt cx="4775638" cy="1045440"/>
          </a:xfrm>
        </p:grpSpPr>
        <p:sp>
          <p:nvSpPr>
            <p:cNvPr id="9" name="Rectangle: Rounded Corners 8">
              <a:extLst>
                <a:ext uri="{FF2B5EF4-FFF2-40B4-BE49-F238E27FC236}">
                  <a16:creationId xmlns:a16="http://schemas.microsoft.com/office/drawing/2014/main" id="{85E5506E-31D1-30EC-3CCC-3FBB3A47FE12}"/>
                </a:ext>
                <a:ext uri="{C183D7F6-B498-43B3-948B-1728B52AA6E4}">
                  <adec:decorative xmlns:adec="http://schemas.microsoft.com/office/drawing/2017/decorative" val="1"/>
                </a:ext>
              </a:extLst>
            </p:cNvPr>
            <p:cNvSpPr/>
            <p:nvPr/>
          </p:nvSpPr>
          <p:spPr>
            <a:xfrm>
              <a:off x="1037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AU" sz="2400" u="none" strike="noStrike" kern="1200" cap="none" spc="0" normalizeH="0" baseline="0" noProof="0">
                  <a:ln>
                    <a:noFill/>
                  </a:ln>
                  <a:solidFill>
                    <a:srgbClr val="002664"/>
                  </a:solidFill>
                  <a:effectLst/>
                  <a:uLnTx/>
                  <a:uFillTx/>
                  <a:latin typeface="Public Sans" pitchFamily="2" charset="77"/>
                  <a:ea typeface="+mn-ea"/>
                  <a:cs typeface="+mn-cs"/>
                </a:rPr>
                <a:t>Data types</a:t>
              </a:r>
            </a:p>
          </p:txBody>
        </p:sp>
        <p:sp>
          <p:nvSpPr>
            <p:cNvPr id="10" name="Oval 9">
              <a:extLst>
                <a:ext uri="{FF2B5EF4-FFF2-40B4-BE49-F238E27FC236}">
                  <a16:creationId xmlns:a16="http://schemas.microsoft.com/office/drawing/2014/main" id="{F07C6269-A950-7C0C-C9E0-A828C47C2034}"/>
                </a:ext>
              </a:extLst>
            </p:cNvPr>
            <p:cNvSpPr/>
            <p:nvPr/>
          </p:nvSpPr>
          <p:spPr>
            <a:xfrm>
              <a:off x="360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2</a:t>
              </a:r>
            </a:p>
          </p:txBody>
        </p:sp>
      </p:grpSp>
      <p:grpSp>
        <p:nvGrpSpPr>
          <p:cNvPr id="32" name="Group 31" descr="3. Purpose and people">
            <a:extLst>
              <a:ext uri="{FF2B5EF4-FFF2-40B4-BE49-F238E27FC236}">
                <a16:creationId xmlns:a16="http://schemas.microsoft.com/office/drawing/2014/main" id="{791DEF6D-2655-6DE4-0E3F-91C59E0EA0E5}"/>
              </a:ext>
            </a:extLst>
          </p:cNvPr>
          <p:cNvGrpSpPr/>
          <p:nvPr/>
        </p:nvGrpSpPr>
        <p:grpSpPr>
          <a:xfrm>
            <a:off x="360000" y="3458759"/>
            <a:ext cx="4775638" cy="1045440"/>
            <a:chOff x="360000" y="3458759"/>
            <a:chExt cx="4775638" cy="1045440"/>
          </a:xfrm>
        </p:grpSpPr>
        <p:sp>
          <p:nvSpPr>
            <p:cNvPr id="11" name="Rectangle: Rounded Corners 10">
              <a:extLst>
                <a:ext uri="{FF2B5EF4-FFF2-40B4-BE49-F238E27FC236}">
                  <a16:creationId xmlns:a16="http://schemas.microsoft.com/office/drawing/2014/main" id="{8E8992EF-EB46-DA5D-84D9-1D8183F0C870}"/>
                </a:ext>
                <a:ext uri="{C183D7F6-B498-43B3-948B-1728B52AA6E4}">
                  <adec:decorative xmlns:adec="http://schemas.microsoft.com/office/drawing/2017/decorative" val="1"/>
                </a:ext>
              </a:extLst>
            </p:cNvPr>
            <p:cNvSpPr/>
            <p:nvPr/>
          </p:nvSpPr>
          <p:spPr>
            <a:xfrm>
              <a:off x="1037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2" name="Oval 11">
              <a:extLst>
                <a:ext uri="{FF2B5EF4-FFF2-40B4-BE49-F238E27FC236}">
                  <a16:creationId xmlns:a16="http://schemas.microsoft.com/office/drawing/2014/main" id="{BF4CE5D3-CF86-83E5-AFB8-E16A6ADF7EB9}"/>
                </a:ext>
              </a:extLst>
            </p:cNvPr>
            <p:cNvSpPr/>
            <p:nvPr/>
          </p:nvSpPr>
          <p:spPr>
            <a:xfrm>
              <a:off x="360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3</a:t>
              </a:r>
            </a:p>
          </p:txBody>
        </p:sp>
        <p:sp>
          <p:nvSpPr>
            <p:cNvPr id="37" name="TextBox 36">
              <a:extLst>
                <a:ext uri="{FF2B5EF4-FFF2-40B4-BE49-F238E27FC236}">
                  <a16:creationId xmlns:a16="http://schemas.microsoft.com/office/drawing/2014/main" id="{14252B8F-F286-28A1-CAEB-9B7060CD8AF3}"/>
                </a:ext>
              </a:extLst>
            </p:cNvPr>
            <p:cNvSpPr txBox="1"/>
            <p:nvPr/>
          </p:nvSpPr>
          <p:spPr>
            <a:xfrm>
              <a:off x="1037782" y="3798857"/>
              <a:ext cx="3378575"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Purpose and people </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4" name="Group 33" descr="4. Research and plan">
            <a:extLst>
              <a:ext uri="{FF2B5EF4-FFF2-40B4-BE49-F238E27FC236}">
                <a16:creationId xmlns:a16="http://schemas.microsoft.com/office/drawing/2014/main" id="{AAE88C4A-5989-92FD-3F7E-DFC5C4B734C7}"/>
              </a:ext>
            </a:extLst>
          </p:cNvPr>
          <p:cNvGrpSpPr/>
          <p:nvPr/>
        </p:nvGrpSpPr>
        <p:grpSpPr>
          <a:xfrm>
            <a:off x="360000" y="4545601"/>
            <a:ext cx="4775638" cy="1045440"/>
            <a:chOff x="360000" y="4545601"/>
            <a:chExt cx="4775638" cy="1045440"/>
          </a:xfrm>
        </p:grpSpPr>
        <p:sp>
          <p:nvSpPr>
            <p:cNvPr id="13" name="Rectangle: Rounded Corners 12">
              <a:extLst>
                <a:ext uri="{FF2B5EF4-FFF2-40B4-BE49-F238E27FC236}">
                  <a16:creationId xmlns:a16="http://schemas.microsoft.com/office/drawing/2014/main" id="{A6D457C5-A0C4-3545-45D0-1274F0BD9B28}"/>
                </a:ext>
                <a:ext uri="{C183D7F6-B498-43B3-948B-1728B52AA6E4}">
                  <adec:decorative xmlns:adec="http://schemas.microsoft.com/office/drawing/2017/decorative" val="1"/>
                </a:ext>
              </a:extLst>
            </p:cNvPr>
            <p:cNvSpPr/>
            <p:nvPr/>
          </p:nvSpPr>
          <p:spPr>
            <a:xfrm>
              <a:off x="1037782" y="4609624"/>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4" name="Oval 13">
              <a:extLst>
                <a:ext uri="{FF2B5EF4-FFF2-40B4-BE49-F238E27FC236}">
                  <a16:creationId xmlns:a16="http://schemas.microsoft.com/office/drawing/2014/main" id="{5E3BDA7D-774E-1AFE-D5E4-2D1C3D64D737}"/>
                </a:ext>
              </a:extLst>
            </p:cNvPr>
            <p:cNvSpPr/>
            <p:nvPr/>
          </p:nvSpPr>
          <p:spPr>
            <a:xfrm>
              <a:off x="360000" y="4545601"/>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4</a:t>
              </a:r>
            </a:p>
          </p:txBody>
        </p:sp>
        <p:sp>
          <p:nvSpPr>
            <p:cNvPr id="35" name="TextBox 34">
              <a:extLst>
                <a:ext uri="{FF2B5EF4-FFF2-40B4-BE49-F238E27FC236}">
                  <a16:creationId xmlns:a16="http://schemas.microsoft.com/office/drawing/2014/main" id="{2BE6D859-40FD-4663-3D3D-E8AB4BF0F5D2}"/>
                </a:ext>
              </a:extLst>
            </p:cNvPr>
            <p:cNvSpPr txBox="1"/>
            <p:nvPr/>
          </p:nvSpPr>
          <p:spPr>
            <a:xfrm>
              <a:off x="1037782" y="4873338"/>
              <a:ext cx="3222933"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Research and Plan</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6" name="Group 35" descr="4. Visualise and model">
            <a:extLst>
              <a:ext uri="{FF2B5EF4-FFF2-40B4-BE49-F238E27FC236}">
                <a16:creationId xmlns:a16="http://schemas.microsoft.com/office/drawing/2014/main" id="{9853123B-7F28-E9A1-FD36-DD4C3BBAA4D6}"/>
              </a:ext>
            </a:extLst>
          </p:cNvPr>
          <p:cNvGrpSpPr/>
          <p:nvPr/>
        </p:nvGrpSpPr>
        <p:grpSpPr>
          <a:xfrm>
            <a:off x="360000" y="5650560"/>
            <a:ext cx="4775638" cy="1122885"/>
            <a:chOff x="360000" y="5650560"/>
            <a:chExt cx="4775638" cy="1122885"/>
          </a:xfrm>
        </p:grpSpPr>
        <p:sp>
          <p:nvSpPr>
            <p:cNvPr id="15" name="Rectangle: Rounded Corners 14">
              <a:extLst>
                <a:ext uri="{FF2B5EF4-FFF2-40B4-BE49-F238E27FC236}">
                  <a16:creationId xmlns:a16="http://schemas.microsoft.com/office/drawing/2014/main" id="{3D239D31-CE36-0492-1240-FC402C7678F3}"/>
                </a:ext>
                <a:ext uri="{C183D7F6-B498-43B3-948B-1728B52AA6E4}">
                  <adec:decorative xmlns:adec="http://schemas.microsoft.com/office/drawing/2017/decorative" val="1"/>
                </a:ext>
              </a:extLst>
            </p:cNvPr>
            <p:cNvSpPr/>
            <p:nvPr/>
          </p:nvSpPr>
          <p:spPr>
            <a:xfrm>
              <a:off x="1037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6" name="Oval 15">
              <a:extLst>
                <a:ext uri="{FF2B5EF4-FFF2-40B4-BE49-F238E27FC236}">
                  <a16:creationId xmlns:a16="http://schemas.microsoft.com/office/drawing/2014/main" id="{4586D2B7-00F3-614C-54F5-BFD4956B3175}"/>
                </a:ext>
              </a:extLst>
            </p:cNvPr>
            <p:cNvSpPr/>
            <p:nvPr/>
          </p:nvSpPr>
          <p:spPr>
            <a:xfrm>
              <a:off x="360000"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5</a:t>
              </a:r>
            </a:p>
          </p:txBody>
        </p:sp>
        <p:sp>
          <p:nvSpPr>
            <p:cNvPr id="29" name="TextBox 28">
              <a:extLst>
                <a:ext uri="{FF2B5EF4-FFF2-40B4-BE49-F238E27FC236}">
                  <a16:creationId xmlns:a16="http://schemas.microsoft.com/office/drawing/2014/main" id="{D52F1BCF-FBF7-7D41-F66F-53F814C8EB94}"/>
                </a:ext>
              </a:extLst>
            </p:cNvPr>
            <p:cNvSpPr txBox="1"/>
            <p:nvPr/>
          </p:nvSpPr>
          <p:spPr>
            <a:xfrm>
              <a:off x="1118997" y="5942448"/>
              <a:ext cx="3297360" cy="830997"/>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err="1">
                  <a:ln>
                    <a:noFill/>
                  </a:ln>
                  <a:solidFill>
                    <a:srgbClr val="002664"/>
                  </a:solidFill>
                  <a:effectLst/>
                  <a:uLnTx/>
                  <a:uFillTx/>
                  <a:latin typeface="Public Sans" pitchFamily="2" charset="77"/>
                  <a:ea typeface="+mn-ea"/>
                  <a:cs typeface="+mn-cs"/>
                </a:rPr>
                <a:t>Visualise</a:t>
              </a: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 and model</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grpSp>
      <p:grpSp>
        <p:nvGrpSpPr>
          <p:cNvPr id="38" name="Group 37" descr="6. Real world scenarios">
            <a:extLst>
              <a:ext uri="{FF2B5EF4-FFF2-40B4-BE49-F238E27FC236}">
                <a16:creationId xmlns:a16="http://schemas.microsoft.com/office/drawing/2014/main" id="{FEB42D24-D697-D7A3-A268-FC940E70B226}"/>
              </a:ext>
            </a:extLst>
          </p:cNvPr>
          <p:cNvGrpSpPr/>
          <p:nvPr/>
        </p:nvGrpSpPr>
        <p:grpSpPr>
          <a:xfrm>
            <a:off x="6096000" y="1266959"/>
            <a:ext cx="4775638" cy="1045440"/>
            <a:chOff x="6096000" y="1266959"/>
            <a:chExt cx="4775638" cy="1045440"/>
          </a:xfrm>
        </p:grpSpPr>
        <p:sp>
          <p:nvSpPr>
            <p:cNvPr id="17" name="Rectangle: Rounded Corners 16">
              <a:extLst>
                <a:ext uri="{FF2B5EF4-FFF2-40B4-BE49-F238E27FC236}">
                  <a16:creationId xmlns:a16="http://schemas.microsoft.com/office/drawing/2014/main" id="{19748DAD-4AFC-E27C-5968-41EA58C96AB6}"/>
                </a:ext>
                <a:ext uri="{C183D7F6-B498-43B3-948B-1728B52AA6E4}">
                  <adec:decorative xmlns:adec="http://schemas.microsoft.com/office/drawing/2017/decorative" val="1"/>
                </a:ext>
              </a:extLst>
            </p:cNvPr>
            <p:cNvSpPr/>
            <p:nvPr/>
          </p:nvSpPr>
          <p:spPr>
            <a:xfrm>
              <a:off x="6773782" y="1330679"/>
              <a:ext cx="4097856" cy="918000"/>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18" name="Oval 17">
              <a:extLst>
                <a:ext uri="{FF2B5EF4-FFF2-40B4-BE49-F238E27FC236}">
                  <a16:creationId xmlns:a16="http://schemas.microsoft.com/office/drawing/2014/main" id="{AF3C6A53-EEBA-D284-1A97-EF81F80309D8}"/>
                </a:ext>
              </a:extLst>
            </p:cNvPr>
            <p:cNvSpPr/>
            <p:nvPr/>
          </p:nvSpPr>
          <p:spPr>
            <a:xfrm>
              <a:off x="6096000" y="12669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6</a:t>
              </a:r>
            </a:p>
          </p:txBody>
        </p:sp>
        <p:sp>
          <p:nvSpPr>
            <p:cNvPr id="31" name="TextBox 30">
              <a:extLst>
                <a:ext uri="{FF2B5EF4-FFF2-40B4-BE49-F238E27FC236}">
                  <a16:creationId xmlns:a16="http://schemas.microsoft.com/office/drawing/2014/main" id="{97FAA220-7077-6764-3727-B464A589FDC9}"/>
                </a:ext>
              </a:extLst>
            </p:cNvPr>
            <p:cNvSpPr txBox="1"/>
            <p:nvPr/>
          </p:nvSpPr>
          <p:spPr>
            <a:xfrm>
              <a:off x="7003161" y="1531199"/>
              <a:ext cx="3590816" cy="461665"/>
            </a:xfrm>
            <a:prstGeom prst="rect">
              <a:avLst/>
            </a:prstGeom>
            <a:noFill/>
          </p:spPr>
          <p:txBody>
            <a:bodyPr wrap="square">
              <a:spAutoFit/>
            </a:body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Real world scenarios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mn-cs"/>
              </a:endParaRPr>
            </a:p>
          </p:txBody>
        </p:sp>
      </p:grpSp>
      <p:grpSp>
        <p:nvGrpSpPr>
          <p:cNvPr id="39" name="Group 38" descr="7. Spreadsheets and databases">
            <a:extLst>
              <a:ext uri="{FF2B5EF4-FFF2-40B4-BE49-F238E27FC236}">
                <a16:creationId xmlns:a16="http://schemas.microsoft.com/office/drawing/2014/main" id="{E1252B74-081B-32E8-ABAB-3D71543B6808}"/>
              </a:ext>
            </a:extLst>
          </p:cNvPr>
          <p:cNvGrpSpPr/>
          <p:nvPr/>
        </p:nvGrpSpPr>
        <p:grpSpPr>
          <a:xfrm>
            <a:off x="6096000" y="2362859"/>
            <a:ext cx="4775638" cy="1045440"/>
            <a:chOff x="6096000" y="2362859"/>
            <a:chExt cx="4775638" cy="1045440"/>
          </a:xfrm>
        </p:grpSpPr>
        <p:sp>
          <p:nvSpPr>
            <p:cNvPr id="19" name="Rectangle: Rounded Corners 18">
              <a:extLst>
                <a:ext uri="{FF2B5EF4-FFF2-40B4-BE49-F238E27FC236}">
                  <a16:creationId xmlns:a16="http://schemas.microsoft.com/office/drawing/2014/main" id="{23DF5B06-C771-DF8B-6E74-3ADA81269D37}"/>
                </a:ext>
                <a:ext uri="{C183D7F6-B498-43B3-948B-1728B52AA6E4}">
                  <adec:decorative xmlns:adec="http://schemas.microsoft.com/office/drawing/2017/decorative" val="1"/>
                </a:ext>
              </a:extLst>
            </p:cNvPr>
            <p:cNvSpPr/>
            <p:nvPr/>
          </p:nvSpPr>
          <p:spPr>
            <a:xfrm>
              <a:off x="6773782" y="24268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7" name="Oval 46">
              <a:hlinkClick r:id="rId3" action="ppaction://hlinksldjump"/>
              <a:extLst>
                <a:ext uri="{FF2B5EF4-FFF2-40B4-BE49-F238E27FC236}">
                  <a16:creationId xmlns:a16="http://schemas.microsoft.com/office/drawing/2014/main" id="{D496C7F7-D41B-BB14-E038-DBEED9278654}"/>
                </a:ext>
              </a:extLst>
            </p:cNvPr>
            <p:cNvSpPr/>
            <p:nvPr/>
          </p:nvSpPr>
          <p:spPr>
            <a:xfrm>
              <a:off x="6096000" y="23628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7</a:t>
              </a:r>
            </a:p>
          </p:txBody>
        </p:sp>
        <p:sp>
          <p:nvSpPr>
            <p:cNvPr id="33" name="TextBox 32">
              <a:extLst>
                <a:ext uri="{FF2B5EF4-FFF2-40B4-BE49-F238E27FC236}">
                  <a16:creationId xmlns:a16="http://schemas.microsoft.com/office/drawing/2014/main" id="{B2C0A535-D363-7AC2-A024-00E4C3314425}"/>
                </a:ext>
              </a:extLst>
            </p:cNvPr>
            <p:cNvSpPr txBox="1"/>
            <p:nvPr/>
          </p:nvSpPr>
          <p:spPr>
            <a:xfrm>
              <a:off x="6618721" y="2512919"/>
              <a:ext cx="3381314" cy="830997"/>
            </a:xfrm>
            <a:prstGeom prst="rect">
              <a:avLst/>
            </a:prstGeom>
            <a:noFill/>
          </p:spPr>
          <p:txBody>
            <a:bodyPr wrap="square">
              <a:spAutoFit/>
            </a:bodyPr>
            <a:lstStyle/>
            <a:p>
              <a:pPr marL="609585" marR="0" lvl="1" indent="0" algn="l" defTabSz="1219170"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dirty="0">
                  <a:ln>
                    <a:noFill/>
                  </a:ln>
                  <a:solidFill>
                    <a:srgbClr val="002664"/>
                  </a:solidFill>
                  <a:effectLst/>
                  <a:uLnTx/>
                  <a:uFillTx/>
                  <a:latin typeface="Public Sans" pitchFamily="2" charset="77"/>
                  <a:ea typeface="+mn-ea"/>
                  <a:cs typeface="+mn-cs"/>
                </a:rPr>
                <a:t>Spreadsheets and databases</a:t>
              </a:r>
              <a:endParaRPr kumimoji="0" lang="en-AU" sz="2400" u="none" strike="noStrike" kern="1200" cap="none" spc="0" normalizeH="0" baseline="0" noProof="0" dirty="0">
                <a:ln>
                  <a:noFill/>
                </a:ln>
                <a:solidFill>
                  <a:srgbClr val="002664"/>
                </a:solidFill>
                <a:effectLst/>
                <a:uLnTx/>
                <a:uFillTx/>
                <a:latin typeface="Public Sans" pitchFamily="2" charset="77"/>
                <a:ea typeface="+mn-ea"/>
                <a:cs typeface="Arial" panose="020B0604020202020204" pitchFamily="34" charset="0"/>
              </a:endParaRPr>
            </a:p>
          </p:txBody>
        </p:sp>
      </p:grpSp>
      <p:grpSp>
        <p:nvGrpSpPr>
          <p:cNvPr id="40" name="Group 39" descr="8. Digital solutions">
            <a:extLst>
              <a:ext uri="{FF2B5EF4-FFF2-40B4-BE49-F238E27FC236}">
                <a16:creationId xmlns:a16="http://schemas.microsoft.com/office/drawing/2014/main" id="{EC5810AF-3F7A-0A13-2E55-D8F77C68FDD7}"/>
              </a:ext>
            </a:extLst>
          </p:cNvPr>
          <p:cNvGrpSpPr/>
          <p:nvPr/>
        </p:nvGrpSpPr>
        <p:grpSpPr>
          <a:xfrm>
            <a:off x="6096000" y="3458759"/>
            <a:ext cx="4775638" cy="1045440"/>
            <a:chOff x="6096000" y="3458759"/>
            <a:chExt cx="4775638" cy="1045440"/>
          </a:xfrm>
        </p:grpSpPr>
        <p:sp>
          <p:nvSpPr>
            <p:cNvPr id="48" name="Rectangle: Rounded Corners 47">
              <a:extLst>
                <a:ext uri="{FF2B5EF4-FFF2-40B4-BE49-F238E27FC236}">
                  <a16:creationId xmlns:a16="http://schemas.microsoft.com/office/drawing/2014/main" id="{EFF69CFF-321D-80BB-8ED8-6DE30C3F17CF}"/>
                </a:ext>
                <a:ext uri="{C183D7F6-B498-43B3-948B-1728B52AA6E4}">
                  <adec:decorative xmlns:adec="http://schemas.microsoft.com/office/drawing/2017/decorative" val="1"/>
                </a:ext>
              </a:extLst>
            </p:cNvPr>
            <p:cNvSpPr/>
            <p:nvPr/>
          </p:nvSpPr>
          <p:spPr>
            <a:xfrm>
              <a:off x="6773782" y="35227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Digital solutions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49" name="Oval 48">
              <a:extLst>
                <a:ext uri="{FF2B5EF4-FFF2-40B4-BE49-F238E27FC236}">
                  <a16:creationId xmlns:a16="http://schemas.microsoft.com/office/drawing/2014/main" id="{F1927FD1-4F0B-659D-6910-47AB39BE35DA}"/>
                </a:ext>
              </a:extLst>
            </p:cNvPr>
            <p:cNvSpPr/>
            <p:nvPr/>
          </p:nvSpPr>
          <p:spPr>
            <a:xfrm>
              <a:off x="6096000" y="34587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8</a:t>
              </a:r>
            </a:p>
          </p:txBody>
        </p:sp>
      </p:grpSp>
      <p:grpSp>
        <p:nvGrpSpPr>
          <p:cNvPr id="41" name="Group 40" descr="9. Test and evaluate">
            <a:extLst>
              <a:ext uri="{FF2B5EF4-FFF2-40B4-BE49-F238E27FC236}">
                <a16:creationId xmlns:a16="http://schemas.microsoft.com/office/drawing/2014/main" id="{757A024F-800B-CC87-9E80-4A350FEFDDCE}"/>
              </a:ext>
            </a:extLst>
          </p:cNvPr>
          <p:cNvGrpSpPr/>
          <p:nvPr/>
        </p:nvGrpSpPr>
        <p:grpSpPr>
          <a:xfrm>
            <a:off x="6096000" y="4554659"/>
            <a:ext cx="4775638" cy="1045440"/>
            <a:chOff x="6096000" y="4554659"/>
            <a:chExt cx="4775638" cy="1045440"/>
          </a:xfrm>
        </p:grpSpPr>
        <p:sp>
          <p:nvSpPr>
            <p:cNvPr id="50" name="Rectangle: Rounded Corners 49">
              <a:extLst>
                <a:ext uri="{FF2B5EF4-FFF2-40B4-BE49-F238E27FC236}">
                  <a16:creationId xmlns:a16="http://schemas.microsoft.com/office/drawing/2014/main" id="{A5577CCE-13E4-FEF0-71DB-46FA075C8079}"/>
                </a:ext>
                <a:ext uri="{C183D7F6-B498-43B3-948B-1728B52AA6E4}">
                  <adec:decorative xmlns:adec="http://schemas.microsoft.com/office/drawing/2017/decorative" val="1"/>
                </a:ext>
              </a:extLst>
            </p:cNvPr>
            <p:cNvSpPr/>
            <p:nvPr/>
          </p:nvSpPr>
          <p:spPr>
            <a:xfrm>
              <a:off x="6773782" y="4618682"/>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Test and evaluate</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1" name="Oval 50">
              <a:extLst>
                <a:ext uri="{FF2B5EF4-FFF2-40B4-BE49-F238E27FC236}">
                  <a16:creationId xmlns:a16="http://schemas.microsoft.com/office/drawing/2014/main" id="{046FB8FF-C717-7223-49FC-3B72E3005445}"/>
                </a:ext>
              </a:extLst>
            </p:cNvPr>
            <p:cNvSpPr/>
            <p:nvPr/>
          </p:nvSpPr>
          <p:spPr>
            <a:xfrm>
              <a:off x="6096000" y="4554659"/>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9</a:t>
              </a:r>
            </a:p>
          </p:txBody>
        </p:sp>
      </p:grpSp>
      <p:grpSp>
        <p:nvGrpSpPr>
          <p:cNvPr id="42" name="Group 41" descr="10. Exploring careers">
            <a:extLst>
              <a:ext uri="{FF2B5EF4-FFF2-40B4-BE49-F238E27FC236}">
                <a16:creationId xmlns:a16="http://schemas.microsoft.com/office/drawing/2014/main" id="{E96EA5AF-AB6E-D1BF-7B30-0A05FA1BA822}"/>
              </a:ext>
            </a:extLst>
          </p:cNvPr>
          <p:cNvGrpSpPr/>
          <p:nvPr/>
        </p:nvGrpSpPr>
        <p:grpSpPr>
          <a:xfrm>
            <a:off x="6096001" y="5650560"/>
            <a:ext cx="4775637" cy="1045440"/>
            <a:chOff x="6096001" y="5650560"/>
            <a:chExt cx="4775637" cy="1045440"/>
          </a:xfrm>
        </p:grpSpPr>
        <p:sp>
          <p:nvSpPr>
            <p:cNvPr id="52" name="Rectangle: Rounded Corners 51">
              <a:extLst>
                <a:ext uri="{FF2B5EF4-FFF2-40B4-BE49-F238E27FC236}">
                  <a16:creationId xmlns:a16="http://schemas.microsoft.com/office/drawing/2014/main" id="{A2C0CE3D-FA9B-452D-74A6-7D2661E77D6E}"/>
                </a:ext>
                <a:ext uri="{C183D7F6-B498-43B3-948B-1728B52AA6E4}">
                  <adec:decorative xmlns:adec="http://schemas.microsoft.com/office/drawing/2017/decorative" val="1"/>
                </a:ext>
              </a:extLst>
            </p:cNvPr>
            <p:cNvSpPr/>
            <p:nvPr/>
          </p:nvSpPr>
          <p:spPr>
            <a:xfrm>
              <a:off x="6773782" y="5714583"/>
              <a:ext cx="4097856" cy="917394"/>
            </a:xfrm>
            <a:prstGeom prst="roundRect">
              <a:avLst>
                <a:gd name="adj" fmla="val 1725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360000" marR="0" lvl="0" indent="0" algn="l" defTabSz="609585" rtl="0" eaLnBrk="1" fontAlgn="auto" latinLnBrk="0" hangingPunct="1">
                <a:lnSpc>
                  <a:spcPct val="100000"/>
                </a:lnSpc>
                <a:spcBef>
                  <a:spcPts val="0"/>
                </a:spcBef>
                <a:spcAft>
                  <a:spcPts val="0"/>
                </a:spcAft>
                <a:buClrTx/>
                <a:buSzTx/>
                <a:buFontTx/>
                <a:buNone/>
                <a:tabLst/>
                <a:defRPr/>
              </a:pPr>
              <a:r>
                <a:rPr kumimoji="0" lang="en-US" sz="2400" u="none" strike="noStrike" kern="1200" cap="none" spc="0" normalizeH="0" baseline="0" noProof="0">
                  <a:ln>
                    <a:noFill/>
                  </a:ln>
                  <a:solidFill>
                    <a:srgbClr val="002664"/>
                  </a:solidFill>
                  <a:effectLst/>
                  <a:uLnTx/>
                  <a:uFillTx/>
                  <a:latin typeface="Public Sans" pitchFamily="2" charset="77"/>
                  <a:ea typeface="+mn-ea"/>
                  <a:cs typeface="+mn-cs"/>
                </a:rPr>
                <a:t>Exploring careers</a:t>
              </a:r>
              <a:endParaRPr kumimoji="0" lang="en-AU" sz="2400" u="none" strike="noStrike" kern="1200" cap="none" spc="0" normalizeH="0" baseline="0" noProof="0">
                <a:ln>
                  <a:noFill/>
                </a:ln>
                <a:solidFill>
                  <a:srgbClr val="002664"/>
                </a:solidFill>
                <a:effectLst/>
                <a:uLnTx/>
                <a:uFillTx/>
                <a:latin typeface="Public Sans" pitchFamily="2" charset="77"/>
                <a:ea typeface="+mn-ea"/>
                <a:cs typeface="+mn-cs"/>
              </a:endParaRPr>
            </a:p>
          </p:txBody>
        </p:sp>
        <p:sp>
          <p:nvSpPr>
            <p:cNvPr id="53" name="Oval 52">
              <a:extLst>
                <a:ext uri="{FF2B5EF4-FFF2-40B4-BE49-F238E27FC236}">
                  <a16:creationId xmlns:a16="http://schemas.microsoft.com/office/drawing/2014/main" id="{3B0EF56E-8102-E17D-734C-0DC712C328FD}"/>
                </a:ext>
              </a:extLst>
            </p:cNvPr>
            <p:cNvSpPr/>
            <p:nvPr/>
          </p:nvSpPr>
          <p:spPr>
            <a:xfrm>
              <a:off x="6096001" y="5650560"/>
              <a:ext cx="1045441" cy="1045440"/>
            </a:xfrm>
            <a:prstGeom prst="ellipse">
              <a:avLst/>
            </a:prstGeom>
            <a:solidFill>
              <a:schemeClr val="accent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lt1"/>
                  </a:solidFill>
                  <a:latin typeface="+mn-lt"/>
                  <a:ea typeface="+mn-ea"/>
                  <a:cs typeface="+mn-cs"/>
                </a:defRPr>
              </a:lvl1pPr>
              <a:lvl2pPr marL="609585" algn="l" defTabSz="609585" rtl="0" eaLnBrk="1" latinLnBrk="0" hangingPunct="1">
                <a:defRPr sz="2400" kern="1200">
                  <a:solidFill>
                    <a:schemeClr val="lt1"/>
                  </a:solidFill>
                  <a:latin typeface="+mn-lt"/>
                  <a:ea typeface="+mn-ea"/>
                  <a:cs typeface="+mn-cs"/>
                </a:defRPr>
              </a:lvl2pPr>
              <a:lvl3pPr marL="1219170" algn="l" defTabSz="609585" rtl="0" eaLnBrk="1" latinLnBrk="0" hangingPunct="1">
                <a:defRPr sz="2400" kern="1200">
                  <a:solidFill>
                    <a:schemeClr val="lt1"/>
                  </a:solidFill>
                  <a:latin typeface="+mn-lt"/>
                  <a:ea typeface="+mn-ea"/>
                  <a:cs typeface="+mn-cs"/>
                </a:defRPr>
              </a:lvl3pPr>
              <a:lvl4pPr marL="1828754" algn="l" defTabSz="609585" rtl="0" eaLnBrk="1" latinLnBrk="0" hangingPunct="1">
                <a:defRPr sz="2400" kern="1200">
                  <a:solidFill>
                    <a:schemeClr val="lt1"/>
                  </a:solidFill>
                  <a:latin typeface="+mn-lt"/>
                  <a:ea typeface="+mn-ea"/>
                  <a:cs typeface="+mn-cs"/>
                </a:defRPr>
              </a:lvl4pPr>
              <a:lvl5pPr marL="2438339" algn="l" defTabSz="609585" rtl="0" eaLnBrk="1" latinLnBrk="0" hangingPunct="1">
                <a:defRPr sz="2400" kern="1200">
                  <a:solidFill>
                    <a:schemeClr val="lt1"/>
                  </a:solidFill>
                  <a:latin typeface="+mn-lt"/>
                  <a:ea typeface="+mn-ea"/>
                  <a:cs typeface="+mn-cs"/>
                </a:defRPr>
              </a:lvl5pPr>
              <a:lvl6pPr marL="3047924" algn="l" defTabSz="609585" rtl="0" eaLnBrk="1" latinLnBrk="0" hangingPunct="1">
                <a:defRPr sz="2400" kern="1200">
                  <a:solidFill>
                    <a:schemeClr val="lt1"/>
                  </a:solidFill>
                  <a:latin typeface="+mn-lt"/>
                  <a:ea typeface="+mn-ea"/>
                  <a:cs typeface="+mn-cs"/>
                </a:defRPr>
              </a:lvl6pPr>
              <a:lvl7pPr marL="3657509" algn="l" defTabSz="609585" rtl="0" eaLnBrk="1" latinLnBrk="0" hangingPunct="1">
                <a:defRPr sz="2400" kern="1200">
                  <a:solidFill>
                    <a:schemeClr val="lt1"/>
                  </a:solidFill>
                  <a:latin typeface="+mn-lt"/>
                  <a:ea typeface="+mn-ea"/>
                  <a:cs typeface="+mn-cs"/>
                </a:defRPr>
              </a:lvl7pPr>
              <a:lvl8pPr marL="4267093" algn="l" defTabSz="609585" rtl="0" eaLnBrk="1" latinLnBrk="0" hangingPunct="1">
                <a:defRPr sz="2400" kern="1200">
                  <a:solidFill>
                    <a:schemeClr val="lt1"/>
                  </a:solidFill>
                  <a:latin typeface="+mn-lt"/>
                  <a:ea typeface="+mn-ea"/>
                  <a:cs typeface="+mn-cs"/>
                </a:defRPr>
              </a:lvl8pPr>
              <a:lvl9pPr marL="4876678" algn="l" defTabSz="609585" rtl="0" eaLnBrk="1" latinLnBrk="0" hangingPunct="1">
                <a:defRPr sz="2400" kern="1200">
                  <a:solidFill>
                    <a:schemeClr val="lt1"/>
                  </a:solidFill>
                  <a:latin typeface="+mn-lt"/>
                  <a:ea typeface="+mn-ea"/>
                  <a:cs typeface="+mn-cs"/>
                </a:defRPr>
              </a:lvl9pPr>
            </a:lstStyle>
            <a:p>
              <a:pPr marL="0" marR="0" lvl="0" indent="0" algn="ctr" defTabSz="609585" rtl="0" eaLnBrk="1" fontAlgn="auto" latinLnBrk="0" hangingPunct="1">
                <a:lnSpc>
                  <a:spcPct val="100000"/>
                </a:lnSpc>
                <a:spcBef>
                  <a:spcPts val="0"/>
                </a:spcBef>
                <a:spcAft>
                  <a:spcPts val="0"/>
                </a:spcAft>
                <a:buClrTx/>
                <a:buSzTx/>
                <a:buFontTx/>
                <a:buNone/>
                <a:tabLst/>
                <a:defRPr/>
              </a:pPr>
              <a:r>
                <a:rPr kumimoji="0" lang="en-AU" sz="3000" u="none" strike="noStrike" kern="1200" cap="none" spc="0" normalizeH="0" baseline="0" noProof="0">
                  <a:ln>
                    <a:noFill/>
                  </a:ln>
                  <a:solidFill>
                    <a:srgbClr val="FFFFFF"/>
                  </a:solidFill>
                  <a:effectLst/>
                  <a:uLnTx/>
                  <a:uFillTx/>
                  <a:latin typeface="Public Sans" pitchFamily="2" charset="77"/>
                  <a:ea typeface="+mn-ea"/>
                  <a:cs typeface="Arial" panose="020B0604020202020204" pitchFamily="34" charset="0"/>
                </a:rPr>
                <a:t>10</a:t>
              </a:r>
            </a:p>
          </p:txBody>
        </p:sp>
      </p:grpSp>
      <p:sp>
        <p:nvSpPr>
          <p:cNvPr id="27" name="Rectangle: Rounded Corners 26">
            <a:extLst>
              <a:ext uri="{FF2B5EF4-FFF2-40B4-BE49-F238E27FC236}">
                <a16:creationId xmlns:a16="http://schemas.microsoft.com/office/drawing/2014/main" id="{4E3E743F-C45B-0EDC-BE55-F3F9332862B2}"/>
              </a:ext>
              <a:ext uri="{C183D7F6-B498-43B3-948B-1728B52AA6E4}">
                <adec:decorative xmlns:adec="http://schemas.microsoft.com/office/drawing/2017/decorative" val="1"/>
              </a:ext>
            </a:extLst>
          </p:cNvPr>
          <p:cNvSpPr/>
          <p:nvPr/>
        </p:nvSpPr>
        <p:spPr>
          <a:xfrm>
            <a:off x="295174" y="4488387"/>
            <a:ext cx="5046388" cy="1187202"/>
          </a:xfrm>
          <a:prstGeom prst="roundRect">
            <a:avLst/>
          </a:prstGeom>
          <a:noFill/>
          <a:ln w="19050">
            <a:solidFill>
              <a:schemeClr val="tx2"/>
            </a:solidFill>
          </a:ln>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AU">
              <a:latin typeface="Public Sans" pitchFamily="2" charset="77"/>
            </a:endParaRPr>
          </a:p>
        </p:txBody>
      </p:sp>
      <p:sp>
        <p:nvSpPr>
          <p:cNvPr id="3" name="Slide Number Placeholder 2">
            <a:extLst>
              <a:ext uri="{FF2B5EF4-FFF2-40B4-BE49-F238E27FC236}">
                <a16:creationId xmlns:a16="http://schemas.microsoft.com/office/drawing/2014/main" id="{ECB95D0D-4DB2-95D7-03B3-689505E4E1BC}"/>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u="none" strike="noStrike" kern="1200" cap="none" spc="0" normalizeH="0" baseline="0" noProof="0" smtClean="0">
                <a:ln>
                  <a:noFill/>
                </a:ln>
                <a:solidFill>
                  <a:srgbClr val="22272B"/>
                </a:solidFill>
                <a:effectLst/>
                <a:uLnTx/>
                <a:uFillTx/>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3</a:t>
            </a:fld>
            <a:endParaRPr kumimoji="0" lang="en-AU" sz="1200" u="none" strike="noStrike" kern="1200" cap="none" spc="0" normalizeH="0" baseline="0" noProof="0">
              <a:ln>
                <a:noFill/>
              </a:ln>
              <a:solidFill>
                <a:srgbClr val="22272B"/>
              </a:solidFill>
              <a:effectLst/>
              <a:uLnTx/>
              <a:uFillTx/>
              <a:ea typeface="+mn-ea"/>
              <a:cs typeface="+mn-cs"/>
            </a:endParaRPr>
          </a:p>
        </p:txBody>
      </p:sp>
    </p:spTree>
    <p:extLst>
      <p:ext uri="{BB962C8B-B14F-4D97-AF65-F5344CB8AC3E}">
        <p14:creationId xmlns:p14="http://schemas.microsoft.com/office/powerpoint/2010/main" val="349523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4E300-126E-76CC-B782-10DF0F22B79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C729EF1-4747-363F-5BF1-FB6368B8EE27}"/>
              </a:ext>
            </a:extLst>
          </p:cNvPr>
          <p:cNvSpPr>
            <a:spLocks noGrp="1"/>
          </p:cNvSpPr>
          <p:nvPr>
            <p:ph type="ctrTitle"/>
          </p:nvPr>
        </p:nvSpPr>
        <p:spPr/>
        <p:txBody>
          <a:bodyPr/>
          <a:lstStyle/>
          <a:p>
            <a:r>
              <a:rPr lang="en-AU" dirty="0">
                <a:latin typeface="+mj-lt"/>
              </a:rPr>
              <a:t>4. Research and plan</a:t>
            </a:r>
          </a:p>
        </p:txBody>
      </p:sp>
    </p:spTree>
    <p:extLst>
      <p:ext uri="{BB962C8B-B14F-4D97-AF65-F5344CB8AC3E}">
        <p14:creationId xmlns:p14="http://schemas.microsoft.com/office/powerpoint/2010/main" val="293324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A7D13-E9E2-1375-1A00-429D6AF4274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755C565-1ED6-B297-8102-8683B9628D3D}"/>
              </a:ext>
            </a:extLst>
          </p:cNvPr>
          <p:cNvSpPr>
            <a:spLocks noGrp="1"/>
          </p:cNvSpPr>
          <p:nvPr>
            <p:ph type="title"/>
          </p:nvPr>
        </p:nvSpPr>
        <p:spPr/>
        <p:txBody>
          <a:bodyPr/>
          <a:lstStyle/>
          <a:p>
            <a:r>
              <a:rPr lang="en-AU">
                <a:latin typeface="+mj-lt"/>
              </a:rPr>
              <a:t>Learning intentions and success criteria</a:t>
            </a:r>
          </a:p>
        </p:txBody>
      </p:sp>
      <p:sp>
        <p:nvSpPr>
          <p:cNvPr id="3" name="TextBox 2">
            <a:extLst>
              <a:ext uri="{FF2B5EF4-FFF2-40B4-BE49-F238E27FC236}">
                <a16:creationId xmlns:a16="http://schemas.microsoft.com/office/drawing/2014/main" id="{97F7B817-0DBF-1BAA-9327-77A3AC156B76}"/>
              </a:ext>
            </a:extLst>
          </p:cNvPr>
          <p:cNvSpPr txBox="1"/>
          <p:nvPr/>
        </p:nvSpPr>
        <p:spPr>
          <a:xfrm>
            <a:off x="370416" y="1894417"/>
            <a:ext cx="11303000" cy="363631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are learning </a:t>
            </a:r>
            <a:r>
              <a:rPr lang="en-AU" sz="2000" b="1" dirty="0">
                <a:solidFill>
                  <a:srgbClr val="002664"/>
                </a:solidFill>
                <a:latin typeface="Arial" panose="020B0604020202020204"/>
                <a:cs typeface="Arial" panose="020B0604020202020204" pitchFamily="34" charset="0"/>
              </a:rPr>
              <a:t>how</a:t>
            </a:r>
            <a:endParaRPr kumimoji="0" lang="en-AU" sz="2000" b="1" i="0" u="none" strike="noStrike" kern="1200" cap="none" spc="0" normalizeH="0" baseline="0" noProof="0" dirty="0">
              <a:ln>
                <a:noFill/>
              </a:ln>
              <a:solidFill>
                <a:srgbClr val="002664"/>
              </a:solidFill>
              <a:effectLst/>
              <a:uLnTx/>
              <a:uFillTx/>
              <a:latin typeface="Arial" panose="020B0604020202020204"/>
              <a:ea typeface="+mn-lt"/>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AU" sz="2000" dirty="0">
                <a:solidFill>
                  <a:srgbClr val="22272B"/>
                </a:solidFill>
                <a:latin typeface="Arial" panose="020B0604020202020204"/>
                <a:cs typeface="Arial" panose="020B0604020202020204" pitchFamily="34" charset="0"/>
              </a:rPr>
              <a:t>data analysis has evolved in response to people's needs and opportunities.</a:t>
            </a:r>
          </a:p>
          <a:p>
            <a:pPr marR="0" lvl="0" algn="l" defTabSz="609585" rtl="0" eaLnBrk="1" fontAlgn="auto" latinLnBrk="0" hangingPunct="1">
              <a:lnSpc>
                <a:spcPct val="150000"/>
              </a:lnSpc>
              <a:spcBef>
                <a:spcPts val="0"/>
              </a:spcBef>
              <a:spcAft>
                <a:spcPts val="600"/>
              </a:spcAft>
              <a:buClrTx/>
              <a:buSzTx/>
              <a:tabLst/>
              <a:defRPr/>
            </a:pPr>
            <a:endPar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R="0" lvl="0" algn="l" defTabSz="609585" rtl="0" eaLnBrk="1" fontAlgn="auto" latinLnBrk="0" hangingPunct="1">
              <a:lnSpc>
                <a:spcPct val="150000"/>
              </a:lnSpc>
              <a:spcBef>
                <a:spcPts val="0"/>
              </a:spcBef>
              <a:spcAft>
                <a:spcPts val="600"/>
              </a:spcAft>
              <a:buClrTx/>
              <a:buSzTx/>
              <a:tabLst/>
              <a:defRPr/>
            </a:pPr>
            <a:r>
              <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rPr>
              <a:t>We can</a:t>
            </a:r>
          </a:p>
          <a:p>
            <a:pPr marL="342900" indent="-342900">
              <a:lnSpc>
                <a:spcPct val="150000"/>
              </a:lnSpc>
              <a:spcAft>
                <a:spcPts val="600"/>
              </a:spcAft>
              <a:buFont typeface="Arial" panose="020B0604020202020204" pitchFamily="34" charset="0"/>
              <a:buChar char="•"/>
              <a:defRPr/>
            </a:pPr>
            <a:r>
              <a:rPr lang="en-AU" sz="2000" dirty="0">
                <a:solidFill>
                  <a:srgbClr val="22272B"/>
                </a:solidFill>
                <a:cs typeface="Arial" panose="020B0604020202020204" pitchFamily="34" charset="0"/>
              </a:rPr>
              <a:t>research historically significant events in data analysis</a:t>
            </a:r>
          </a:p>
          <a:p>
            <a:pPr marL="342900" indent="-342900">
              <a:lnSpc>
                <a:spcPct val="150000"/>
              </a:lnSpc>
              <a:spcAft>
                <a:spcPts val="600"/>
              </a:spcAft>
              <a:buFont typeface="Arial" panose="020B0604020202020204" pitchFamily="34" charset="0"/>
              <a:buChar char="•"/>
              <a:defRPr/>
            </a:pPr>
            <a:r>
              <a:rPr lang="en-AU" sz="2000" dirty="0">
                <a:solidFill>
                  <a:srgbClr val="22272B"/>
                </a:solidFill>
                <a:cs typeface="Arial" panose="020B0604020202020204" pitchFamily="34" charset="0"/>
              </a:rPr>
              <a:t>explain why these events were important to people</a:t>
            </a:r>
            <a:endParaRPr kumimoji="0" lang="en-AU" sz="2000" b="1" i="0" u="none" strike="noStrike" kern="1200" cap="none" spc="0" normalizeH="0" baseline="0" noProof="0" dirty="0">
              <a:ln>
                <a:noFill/>
              </a:ln>
              <a:solidFill>
                <a:srgbClr val="002664"/>
              </a:solidFill>
              <a:effectLst/>
              <a:uLnTx/>
              <a:uFillTx/>
              <a:latin typeface="Arial" panose="020B0604020202020204"/>
              <a:ea typeface="+mn-ea"/>
              <a:cs typeface="Arial" panose="020B0604020202020204" pitchFamily="34" charset="0"/>
            </a:endParaRPr>
          </a:p>
          <a:p>
            <a:pPr marL="342900" marR="0" lvl="0" indent="-342900" algn="l" defTabSz="609585"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correctly </a:t>
            </a:r>
            <a:r>
              <a:rPr lang="en-AU" sz="2000" dirty="0">
                <a:solidFill>
                  <a:srgbClr val="22272B"/>
                </a:solidFill>
                <a:latin typeface="Arial" panose="020B0604020202020204"/>
                <a:cs typeface="Arial" panose="020B0604020202020204" pitchFamily="34" charset="0"/>
              </a:rPr>
              <a:t>order these historically significant events</a:t>
            </a:r>
            <a:r>
              <a:rPr kumimoji="0" lang="en-AU" sz="2000" b="0" i="0" u="none" strike="noStrike" kern="1200" cap="none" spc="0" normalizeH="0" baseline="0" noProof="0" dirty="0">
                <a:ln>
                  <a:noFill/>
                </a:ln>
                <a:solidFill>
                  <a:srgbClr val="22272B"/>
                </a:solidFill>
                <a:effectLst/>
                <a:uLnTx/>
                <a:uFillTx/>
                <a:latin typeface="Arial" panose="020B0604020202020204"/>
                <a:ea typeface="+mn-ea"/>
                <a:cs typeface="Arial" panose="020B0604020202020204" pitchFamily="34" charset="0"/>
              </a:rPr>
              <a:t> on a timeline.</a:t>
            </a:r>
          </a:p>
        </p:txBody>
      </p:sp>
      <p:sp>
        <p:nvSpPr>
          <p:cNvPr id="2" name="Slide Number Placeholder 1">
            <a:extLst>
              <a:ext uri="{FF2B5EF4-FFF2-40B4-BE49-F238E27FC236}">
                <a16:creationId xmlns:a16="http://schemas.microsoft.com/office/drawing/2014/main" id="{C85CCF8D-51AD-CDB6-5ADF-8F42A399C9C8}"/>
              </a:ext>
              <a:ext uri="{C183D7F6-B498-43B3-948B-1728B52AA6E4}">
                <adec:decorative xmlns:adec="http://schemas.microsoft.com/office/drawing/2017/decorative" val="1"/>
              </a:ext>
            </a:extLst>
          </p:cNvPr>
          <p:cNvSpPr>
            <a:spLocks noGrp="1"/>
          </p:cNvSpPr>
          <p:nvPr>
            <p:ph type="sldNum" sz="quarter" idx="12"/>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10A01DC5-1685-4615-8240-15192985C6A2}" type="slidenum">
              <a:rPr kumimoji="0" lang="en-AU" sz="1200" b="0" i="0" u="none" strike="noStrike" kern="1200" cap="none" spc="0" normalizeH="0" baseline="0" noProof="0" smtClean="0">
                <a:ln>
                  <a:noFill/>
                </a:ln>
                <a:solidFill>
                  <a:srgbClr val="22272B"/>
                </a:solidFill>
                <a:effectLst/>
                <a:uLnTx/>
                <a:uFillTx/>
                <a:latin typeface="Arial" panose="020B0604020202020204"/>
                <a:ea typeface="+mn-ea"/>
                <a:cs typeface="+mn-cs"/>
              </a:rPr>
              <a:pPr marL="0" marR="0" lvl="0" indent="0" algn="r" defTabSz="60958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srgbClr val="22272B"/>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11751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5AD443-DC3D-E0FD-D7E0-9A722BD76A93}"/>
              </a:ext>
            </a:extLst>
          </p:cNvPr>
          <p:cNvSpPr>
            <a:spLocks noGrp="1"/>
          </p:cNvSpPr>
          <p:nvPr>
            <p:ph type="title"/>
          </p:nvPr>
        </p:nvSpPr>
        <p:spPr/>
        <p:txBody>
          <a:bodyPr/>
          <a:lstStyle/>
          <a:p>
            <a:pPr>
              <a:lnSpc>
                <a:spcPct val="150000"/>
              </a:lnSpc>
              <a:spcBef>
                <a:spcPts val="1800"/>
              </a:spcBef>
              <a:spcAft>
                <a:spcPts val="600"/>
              </a:spcAft>
            </a:pPr>
            <a:r>
              <a:rPr lang="en-AU" sz="2000" b="1">
                <a:solidFill>
                  <a:srgbClr val="002664"/>
                </a:solidFill>
                <a:effectLst/>
                <a:latin typeface="Arial" panose="020B0604020202020204" pitchFamily="34" charset="0"/>
              </a:rPr>
              <a:t>Describe how data analysis has evolved in response to people's needs and opportunities</a:t>
            </a:r>
            <a:br>
              <a:rPr lang="en-AU" sz="3600" b="1">
                <a:solidFill>
                  <a:srgbClr val="002664"/>
                </a:solidFill>
                <a:effectLst/>
                <a:latin typeface="Arial" panose="020B0604020202020204" pitchFamily="34" charset="0"/>
              </a:rPr>
            </a:br>
            <a:endParaRPr lang="en-AU"/>
          </a:p>
        </p:txBody>
      </p:sp>
      <p:sp>
        <p:nvSpPr>
          <p:cNvPr id="4" name="Text Placeholder 3">
            <a:extLst>
              <a:ext uri="{FF2B5EF4-FFF2-40B4-BE49-F238E27FC236}">
                <a16:creationId xmlns:a16="http://schemas.microsoft.com/office/drawing/2014/main" id="{9341445A-1556-4CB7-D449-2061A327F3F3}"/>
              </a:ext>
            </a:extLst>
          </p:cNvPr>
          <p:cNvSpPr>
            <a:spLocks noGrp="1"/>
          </p:cNvSpPr>
          <p:nvPr>
            <p:ph type="body" sz="quarter" idx="18"/>
          </p:nvPr>
        </p:nvSpPr>
        <p:spPr/>
        <p:txBody>
          <a:bodyPr/>
          <a:lstStyle/>
          <a:p>
            <a:r>
              <a:rPr lang="en-AU"/>
              <a:t>Read together</a:t>
            </a:r>
          </a:p>
        </p:txBody>
      </p:sp>
      <p:sp>
        <p:nvSpPr>
          <p:cNvPr id="6" name="TextBox 5">
            <a:extLst>
              <a:ext uri="{FF2B5EF4-FFF2-40B4-BE49-F238E27FC236}">
                <a16:creationId xmlns:a16="http://schemas.microsoft.com/office/drawing/2014/main" id="{3CB2347A-8C60-8AD3-5CA0-119CBAF6860A}"/>
              </a:ext>
            </a:extLst>
          </p:cNvPr>
          <p:cNvSpPr txBox="1"/>
          <p:nvPr/>
        </p:nvSpPr>
        <p:spPr>
          <a:xfrm>
            <a:off x="237325" y="1445328"/>
            <a:ext cx="11182204" cy="3785652"/>
          </a:xfrm>
          <a:prstGeom prst="rect">
            <a:avLst/>
          </a:prstGeom>
          <a:noFill/>
        </p:spPr>
        <p:txBody>
          <a:bodyPr wrap="square">
            <a:spAutoFit/>
          </a:bodyPr>
          <a:lstStyle/>
          <a:p>
            <a:pPr>
              <a:lnSpc>
                <a:spcPct val="150000"/>
              </a:lnSpc>
            </a:pPr>
            <a:r>
              <a:rPr lang="en-AU" dirty="0">
                <a:latin typeface="Arial" panose="020B0604020202020204" pitchFamily="34" charset="0"/>
                <a:ea typeface="Calibri" panose="020F0502020204030204" pitchFamily="34" charset="0"/>
              </a:rPr>
              <a:t>“</a:t>
            </a:r>
            <a:r>
              <a:rPr lang="en-AU" sz="2400" dirty="0">
                <a:effectLst/>
                <a:latin typeface="Arial" panose="020B0604020202020204" pitchFamily="34" charset="0"/>
                <a:ea typeface="Calibri" panose="020F0502020204030204" pitchFamily="34" charset="0"/>
              </a:rPr>
              <a:t>…</a:t>
            </a:r>
            <a:r>
              <a:rPr lang="en-AU" sz="2400" i="1" dirty="0">
                <a:effectLst/>
                <a:latin typeface="Arial" panose="020B0604020202020204" pitchFamily="34" charset="0"/>
                <a:ea typeface="Calibri" panose="020F0502020204030204" pitchFamily="34" charset="0"/>
              </a:rPr>
              <a:t>the earliest preserved records of writing are not … poems, great speeches love letters or novels, but rather examples of </a:t>
            </a:r>
            <a:r>
              <a:rPr lang="en-AU" sz="2400" b="1" i="1" dirty="0">
                <a:effectLst/>
                <a:latin typeface="Arial" panose="020B0604020202020204" pitchFamily="34" charset="0"/>
                <a:ea typeface="Calibri" panose="020F0502020204030204" pitchFamily="34" charset="0"/>
              </a:rPr>
              <a:t>data analysis</a:t>
            </a:r>
            <a:r>
              <a:rPr lang="en-AU" sz="2400" i="1" dirty="0">
                <a:effectLst/>
                <a:latin typeface="Arial" panose="020B0604020202020204" pitchFamily="34" charset="0"/>
                <a:ea typeface="Calibri" panose="020F0502020204030204" pitchFamily="34" charset="0"/>
              </a:rPr>
              <a:t>. </a:t>
            </a:r>
          </a:p>
          <a:p>
            <a:pPr>
              <a:lnSpc>
                <a:spcPct val="150000"/>
              </a:lnSpc>
            </a:pPr>
            <a:r>
              <a:rPr lang="en-AU" sz="2400" i="1" dirty="0"/>
              <a:t>Sumerian scribes produced lists of ploughmen employed by the state and preserved this data on clay tablets making the first database in the process. These inscriptions also calculated their wages directly from this raw data, so the discipline of data analytics was born too….” </a:t>
            </a:r>
            <a:r>
              <a:rPr lang="en-AU" sz="2400" dirty="0"/>
              <a:t>Deryck Brailsford </a:t>
            </a:r>
          </a:p>
          <a:p>
            <a:endParaRPr lang="en-AU" dirty="0"/>
          </a:p>
        </p:txBody>
      </p:sp>
      <p:sp>
        <p:nvSpPr>
          <p:cNvPr id="2" name="Slide Number Placeholder 1">
            <a:extLst>
              <a:ext uri="{FF2B5EF4-FFF2-40B4-BE49-F238E27FC236}">
                <a16:creationId xmlns:a16="http://schemas.microsoft.com/office/drawing/2014/main" id="{8705A706-A684-29AD-D3F6-F0CAF92AFD2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a:p>
        </p:txBody>
      </p:sp>
    </p:spTree>
    <p:extLst>
      <p:ext uri="{BB962C8B-B14F-4D97-AF65-F5344CB8AC3E}">
        <p14:creationId xmlns:p14="http://schemas.microsoft.com/office/powerpoint/2010/main" val="1884598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B9294E-01BC-37DE-FCA4-2FD66AB23A81}"/>
              </a:ext>
            </a:extLst>
          </p:cNvPr>
          <p:cNvSpPr>
            <a:spLocks noGrp="1"/>
          </p:cNvSpPr>
          <p:nvPr>
            <p:ph type="title"/>
          </p:nvPr>
        </p:nvSpPr>
        <p:spPr/>
        <p:txBody>
          <a:bodyPr/>
          <a:lstStyle/>
          <a:p>
            <a:r>
              <a:rPr lang="en-AU"/>
              <a:t>Jigsaw research</a:t>
            </a:r>
          </a:p>
        </p:txBody>
      </p:sp>
      <p:sp>
        <p:nvSpPr>
          <p:cNvPr id="4" name="Text Placeholder 3">
            <a:extLst>
              <a:ext uri="{FF2B5EF4-FFF2-40B4-BE49-F238E27FC236}">
                <a16:creationId xmlns:a16="http://schemas.microsoft.com/office/drawing/2014/main" id="{8E712CD3-4174-9AEA-B92B-38ACBB5D9307}"/>
              </a:ext>
            </a:extLst>
          </p:cNvPr>
          <p:cNvSpPr>
            <a:spLocks noGrp="1"/>
          </p:cNvSpPr>
          <p:nvPr>
            <p:ph type="body" sz="quarter" idx="18"/>
          </p:nvPr>
        </p:nvSpPr>
        <p:spPr>
          <a:xfrm>
            <a:off x="354000" y="1302401"/>
            <a:ext cx="11483999" cy="310015"/>
          </a:xfrm>
        </p:spPr>
        <p:txBody>
          <a:bodyPr/>
          <a:lstStyle/>
          <a:p>
            <a:r>
              <a:rPr lang="en-AU" dirty="0">
                <a:solidFill>
                  <a:schemeClr val="tx1"/>
                </a:solidFill>
              </a:rPr>
              <a:t>Work in teams to research one historically significant event from the following list:</a:t>
            </a:r>
          </a:p>
        </p:txBody>
      </p:sp>
      <p:sp>
        <p:nvSpPr>
          <p:cNvPr id="6" name="TextBox 5">
            <a:extLst>
              <a:ext uri="{FF2B5EF4-FFF2-40B4-BE49-F238E27FC236}">
                <a16:creationId xmlns:a16="http://schemas.microsoft.com/office/drawing/2014/main" id="{9F33F09B-17AF-32B0-D848-49A948D50B73}"/>
              </a:ext>
            </a:extLst>
          </p:cNvPr>
          <p:cNvSpPr txBox="1"/>
          <p:nvPr/>
        </p:nvSpPr>
        <p:spPr>
          <a:xfrm>
            <a:off x="567717" y="1679982"/>
            <a:ext cx="11056563" cy="3831818"/>
          </a:xfrm>
          <a:prstGeom prst="rect">
            <a:avLst/>
          </a:prstGeom>
          <a:noFill/>
        </p:spPr>
        <p:txBody>
          <a:bodyPr wrap="square" numCol="2">
            <a:spAutoFit/>
          </a:bodyPr>
          <a:lstStyle/>
          <a:p>
            <a:pPr marL="285750" lvl="0" indent="-285750">
              <a:lnSpc>
                <a:spcPct val="150000"/>
              </a:lnSpc>
              <a:buFont typeface="Arial" panose="020B0604020202020204" pitchFamily="34" charset="0"/>
              <a:buChar char="•"/>
            </a:pPr>
            <a:r>
              <a:rPr lang="en-AU" sz="1800" u="sng" dirty="0">
                <a:hlinkClick r:id="rId3"/>
              </a:rPr>
              <a:t>A brief, brief history of Data Analytics</a:t>
            </a:r>
            <a:endParaRPr lang="en-AU" sz="1800" dirty="0"/>
          </a:p>
          <a:p>
            <a:pPr marL="285750" lvl="0" indent="-285750">
              <a:lnSpc>
                <a:spcPct val="150000"/>
              </a:lnSpc>
              <a:buFont typeface="Arial" panose="020B0604020202020204" pitchFamily="34" charset="0"/>
              <a:buChar char="•"/>
            </a:pPr>
            <a:r>
              <a:rPr lang="en-AU" sz="1800" u="sng" dirty="0">
                <a:hlinkClick r:id="rId4"/>
              </a:rPr>
              <a:t>The development of the binary number system</a:t>
            </a:r>
            <a:endParaRPr lang="en-AU" sz="1800" dirty="0"/>
          </a:p>
          <a:p>
            <a:pPr marL="285750" lvl="0" indent="-285750">
              <a:lnSpc>
                <a:spcPct val="150000"/>
              </a:lnSpc>
              <a:buFont typeface="Arial" panose="020B0604020202020204" pitchFamily="34" charset="0"/>
              <a:buChar char="•"/>
            </a:pPr>
            <a:r>
              <a:rPr lang="en-AU" sz="1800" u="sng" dirty="0">
                <a:hlinkClick r:id="rId5"/>
              </a:rPr>
              <a:t>Census through the ages</a:t>
            </a:r>
            <a:endParaRPr lang="en-AU" sz="1800" dirty="0"/>
          </a:p>
          <a:p>
            <a:pPr marL="285750" lvl="0" indent="-285750">
              <a:lnSpc>
                <a:spcPct val="150000"/>
              </a:lnSpc>
              <a:buFont typeface="Arial" panose="020B0604020202020204" pitchFamily="34" charset="0"/>
              <a:buChar char="•"/>
            </a:pPr>
            <a:r>
              <a:rPr lang="en-AU" sz="1800" u="sng" dirty="0">
                <a:hlinkClick r:id="rId6"/>
              </a:rPr>
              <a:t>Florence Nightingale, data journalist</a:t>
            </a:r>
            <a:endParaRPr lang="en-AU" sz="1800" dirty="0"/>
          </a:p>
          <a:p>
            <a:pPr marL="285750" lvl="0" indent="-285750">
              <a:lnSpc>
                <a:spcPct val="150000"/>
              </a:lnSpc>
              <a:buFont typeface="Arial" panose="020B0604020202020204" pitchFamily="34" charset="0"/>
              <a:buChar char="•"/>
            </a:pPr>
            <a:r>
              <a:rPr lang="en-AU" sz="1800" u="sng" dirty="0">
                <a:hlinkClick r:id="rId7"/>
              </a:rPr>
              <a:t>A Brief History of Social Media</a:t>
            </a:r>
            <a:endParaRPr lang="en-AU" sz="1800" dirty="0"/>
          </a:p>
          <a:p>
            <a:pPr marL="285750" lvl="0" indent="-285750">
              <a:lnSpc>
                <a:spcPct val="150000"/>
              </a:lnSpc>
              <a:buFont typeface="Arial" panose="020B0604020202020204" pitchFamily="34" charset="0"/>
              <a:buChar char="•"/>
            </a:pPr>
            <a:r>
              <a:rPr lang="en-AU" sz="1800" u="sng" dirty="0">
                <a:hlinkClick r:id="rId8"/>
              </a:rPr>
              <a:t>A Brief History of the Internet</a:t>
            </a:r>
            <a:endParaRPr lang="en-AU" sz="1800" dirty="0"/>
          </a:p>
          <a:p>
            <a:pPr marL="285750" lvl="0" indent="-285750">
              <a:lnSpc>
                <a:spcPct val="150000"/>
              </a:lnSpc>
              <a:buFont typeface="Arial" panose="020B0604020202020204" pitchFamily="34" charset="0"/>
              <a:buChar char="•"/>
            </a:pPr>
            <a:r>
              <a:rPr lang="en-AU" sz="1800" u="sng" dirty="0">
                <a:hlinkClick r:id="rId9"/>
              </a:rPr>
              <a:t>How VisiCalc’s Spreadsheets Changed the World</a:t>
            </a:r>
            <a:endParaRPr lang="en-AU" sz="1800" dirty="0"/>
          </a:p>
          <a:p>
            <a:pPr marL="285750" lvl="0" indent="-285750">
              <a:lnSpc>
                <a:spcPct val="150000"/>
              </a:lnSpc>
              <a:buFont typeface="Arial" panose="020B0604020202020204" pitchFamily="34" charset="0"/>
              <a:buChar char="•"/>
            </a:pPr>
            <a:r>
              <a:rPr lang="en-AU" sz="1800" u="sng" dirty="0">
                <a:hlinkClick r:id="rId10"/>
              </a:rPr>
              <a:t>A Brief History of Database Management</a:t>
            </a:r>
            <a:endParaRPr lang="en-AU" sz="1800" dirty="0"/>
          </a:p>
          <a:p>
            <a:pPr marL="285750" lvl="0" indent="-285750">
              <a:lnSpc>
                <a:spcPct val="150000"/>
              </a:lnSpc>
              <a:buFont typeface="Arial" panose="020B0604020202020204" pitchFamily="34" charset="0"/>
              <a:buChar char="•"/>
            </a:pPr>
            <a:r>
              <a:rPr lang="en-AU" sz="1800" u="sng" dirty="0" err="1">
                <a:hlinkClick r:id="rId11"/>
              </a:rPr>
              <a:t>Data.NSW</a:t>
            </a:r>
            <a:endParaRPr lang="en-AU" sz="1800" dirty="0"/>
          </a:p>
        </p:txBody>
      </p:sp>
      <p:sp>
        <p:nvSpPr>
          <p:cNvPr id="9" name="TextBox 8">
            <a:extLst>
              <a:ext uri="{FF2B5EF4-FFF2-40B4-BE49-F238E27FC236}">
                <a16:creationId xmlns:a16="http://schemas.microsoft.com/office/drawing/2014/main" id="{B0744675-84F0-9083-413A-40748F4ADDAF}"/>
              </a:ext>
            </a:extLst>
          </p:cNvPr>
          <p:cNvSpPr txBox="1"/>
          <p:nvPr/>
        </p:nvSpPr>
        <p:spPr>
          <a:xfrm>
            <a:off x="677075" y="5444234"/>
            <a:ext cx="914400" cy="914400"/>
          </a:xfrm>
          <a:prstGeom prst="rect">
            <a:avLst/>
          </a:prstGeom>
          <a:noFill/>
        </p:spPr>
        <p:txBody>
          <a:bodyPr wrap="none" lIns="0" tIns="0" rIns="0" bIns="0" rtlCol="0">
            <a:noAutofit/>
          </a:bodyPr>
          <a:lstStyle/>
          <a:p>
            <a:pPr>
              <a:lnSpc>
                <a:spcPct val="150000"/>
              </a:lnSpc>
            </a:pPr>
            <a:r>
              <a:rPr lang="en-AU" sz="2000" dirty="0"/>
              <a:t>Describe how data analysis in your topic has evolved in response to people's needs and opportunities.</a:t>
            </a:r>
          </a:p>
          <a:p>
            <a:r>
              <a:rPr lang="en-AU" sz="2000" dirty="0"/>
              <a:t>Teams add their research to a class timeline.</a:t>
            </a:r>
          </a:p>
          <a:p>
            <a:endParaRPr lang="en-AU" sz="2000" dirty="0"/>
          </a:p>
        </p:txBody>
      </p:sp>
      <p:sp>
        <p:nvSpPr>
          <p:cNvPr id="2" name="Slide Number Placeholder 1">
            <a:extLst>
              <a:ext uri="{FF2B5EF4-FFF2-40B4-BE49-F238E27FC236}">
                <a16:creationId xmlns:a16="http://schemas.microsoft.com/office/drawing/2014/main" id="{48D18DDF-9A4B-F010-2C76-EDF51D4C53B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a:p>
        </p:txBody>
      </p:sp>
    </p:spTree>
    <p:extLst>
      <p:ext uri="{BB962C8B-B14F-4D97-AF65-F5344CB8AC3E}">
        <p14:creationId xmlns:p14="http://schemas.microsoft.com/office/powerpoint/2010/main" val="23142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C81A22-194D-F239-DC36-5FBDD0D53180}"/>
              </a:ext>
            </a:extLst>
          </p:cNvPr>
          <p:cNvSpPr>
            <a:spLocks noGrp="1"/>
          </p:cNvSpPr>
          <p:nvPr>
            <p:ph type="title"/>
          </p:nvPr>
        </p:nvSpPr>
        <p:spPr/>
        <p:txBody>
          <a:bodyPr/>
          <a:lstStyle/>
          <a:p>
            <a:r>
              <a:rPr lang="en-AU"/>
              <a:t>Canva</a:t>
            </a:r>
          </a:p>
        </p:txBody>
      </p:sp>
      <p:sp>
        <p:nvSpPr>
          <p:cNvPr id="8" name="Text Placeholder 7">
            <a:extLst>
              <a:ext uri="{FF2B5EF4-FFF2-40B4-BE49-F238E27FC236}">
                <a16:creationId xmlns:a16="http://schemas.microsoft.com/office/drawing/2014/main" id="{FB0929E2-7255-22D2-0D78-06CF2FC758D4}"/>
              </a:ext>
            </a:extLst>
          </p:cNvPr>
          <p:cNvSpPr>
            <a:spLocks noGrp="1"/>
          </p:cNvSpPr>
          <p:nvPr>
            <p:ph type="body" sz="quarter" idx="18"/>
          </p:nvPr>
        </p:nvSpPr>
        <p:spPr>
          <a:xfrm>
            <a:off x="360000" y="982520"/>
            <a:ext cx="2859718" cy="310015"/>
          </a:xfrm>
        </p:spPr>
        <p:txBody>
          <a:bodyPr/>
          <a:lstStyle/>
          <a:p>
            <a:r>
              <a:rPr lang="en-AU" dirty="0"/>
              <a:t>Timeline templates</a:t>
            </a:r>
          </a:p>
        </p:txBody>
      </p:sp>
      <p:pic>
        <p:nvPicPr>
          <p:cNvPr id="10" name="Picture 9" descr="A timeline diagram illustrating key events in prehistory with labeled years ranging from 715 to 750, each accompanied by an icon representing different prehistoric activities or artifacts such as cave paintings, tools, and early human figures. The timeline is organized with connecting lines and circular markers, featuring a gray title box labeled &quot;PREHISTORY TIMELINE&quot; and placeholder text describing each event below the icons.">
            <a:extLst>
              <a:ext uri="{FF2B5EF4-FFF2-40B4-BE49-F238E27FC236}">
                <a16:creationId xmlns:a16="http://schemas.microsoft.com/office/drawing/2014/main" id="{02117A8F-514C-689F-FBD6-D59BE6DB4F01}"/>
              </a:ext>
            </a:extLst>
          </p:cNvPr>
          <p:cNvPicPr>
            <a:picLocks noChangeAspect="1"/>
          </p:cNvPicPr>
          <p:nvPr/>
        </p:nvPicPr>
        <p:blipFill>
          <a:blip r:embed="rId2"/>
          <a:stretch>
            <a:fillRect/>
          </a:stretch>
        </p:blipFill>
        <p:spPr>
          <a:xfrm>
            <a:off x="3419599" y="162000"/>
            <a:ext cx="7704401" cy="5843645"/>
          </a:xfrm>
          <a:prstGeom prst="rect">
            <a:avLst/>
          </a:prstGeom>
        </p:spPr>
      </p:pic>
      <p:sp>
        <p:nvSpPr>
          <p:cNvPr id="3" name="Rectangle 2">
            <a:extLst>
              <a:ext uri="{FF2B5EF4-FFF2-40B4-BE49-F238E27FC236}">
                <a16:creationId xmlns:a16="http://schemas.microsoft.com/office/drawing/2014/main" id="{3E68AA4D-7F76-6DC4-822E-FC53C5E42CB1}"/>
              </a:ext>
            </a:extLst>
          </p:cNvPr>
          <p:cNvSpPr/>
          <p:nvPr/>
        </p:nvSpPr>
        <p:spPr>
          <a:xfrm rot="19914664">
            <a:off x="3598967" y="3082969"/>
            <a:ext cx="7452201" cy="923330"/>
          </a:xfrm>
          <a:prstGeom prst="rect">
            <a:avLst/>
          </a:prstGeom>
          <a:noFill/>
        </p:spPr>
        <p:txBody>
          <a:bodyPr wrap="square" lIns="91440" tIns="45720" rIns="91440" bIns="45720">
            <a:spAutoFit/>
          </a:bodyPr>
          <a:lstStyle/>
          <a:p>
            <a:pPr algn="ctr"/>
            <a:r>
              <a:rPr lang="en-US" sz="5400" dirty="0">
                <a:ln w="0"/>
                <a:solidFill>
                  <a:schemeClr val="tx2"/>
                </a:solidFill>
                <a:effectLst>
                  <a:outerShdw blurRad="38100" dist="19050" dir="2700000" algn="tl" rotWithShape="0">
                    <a:schemeClr val="dk1">
                      <a:alpha val="40000"/>
                    </a:schemeClr>
                  </a:outerShdw>
                </a:effectLst>
              </a:rPr>
              <a:t>sample</a:t>
            </a:r>
          </a:p>
        </p:txBody>
      </p:sp>
      <p:sp>
        <p:nvSpPr>
          <p:cNvPr id="4" name="TextBox 3">
            <a:extLst>
              <a:ext uri="{FF2B5EF4-FFF2-40B4-BE49-F238E27FC236}">
                <a16:creationId xmlns:a16="http://schemas.microsoft.com/office/drawing/2014/main" id="{0C8A6994-F499-5FFA-655B-FF2A9F4CCE54}"/>
              </a:ext>
            </a:extLst>
          </p:cNvPr>
          <p:cNvSpPr txBox="1"/>
          <p:nvPr/>
        </p:nvSpPr>
        <p:spPr>
          <a:xfrm>
            <a:off x="9965567" y="6058800"/>
            <a:ext cx="914400" cy="914400"/>
          </a:xfrm>
          <a:prstGeom prst="rect">
            <a:avLst/>
          </a:prstGeom>
          <a:noFill/>
        </p:spPr>
        <p:txBody>
          <a:bodyPr wrap="none" lIns="0" tIns="0" rIns="0" bIns="0" rtlCol="0">
            <a:noAutofit/>
          </a:bodyPr>
          <a:lstStyle/>
          <a:p>
            <a:pPr algn="l"/>
            <a:r>
              <a:rPr lang="en-AU" sz="1200" dirty="0"/>
              <a:t>Canva.com/templates</a:t>
            </a:r>
          </a:p>
        </p:txBody>
      </p:sp>
      <p:sp>
        <p:nvSpPr>
          <p:cNvPr id="2" name="Slide Number Placeholder 1">
            <a:extLst>
              <a:ext uri="{FF2B5EF4-FFF2-40B4-BE49-F238E27FC236}">
                <a16:creationId xmlns:a16="http://schemas.microsoft.com/office/drawing/2014/main" id="{8A8C447A-0299-420E-342F-DB095EA21A3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8</a:t>
            </a:fld>
            <a:endParaRPr lang="en-AU"/>
          </a:p>
        </p:txBody>
      </p:sp>
    </p:spTree>
    <p:extLst>
      <p:ext uri="{BB962C8B-B14F-4D97-AF65-F5344CB8AC3E}">
        <p14:creationId xmlns:p14="http://schemas.microsoft.com/office/powerpoint/2010/main" val="1234097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FAD7-EBBB-C13C-5632-4A80B65258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155CECF-53E7-9652-716B-6AE3689C85F4}"/>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9</a:t>
            </a:fld>
            <a:endParaRPr lang="en-AU"/>
          </a:p>
        </p:txBody>
      </p:sp>
      <p:sp>
        <p:nvSpPr>
          <p:cNvPr id="5" name="Title 4">
            <a:extLst>
              <a:ext uri="{FF2B5EF4-FFF2-40B4-BE49-F238E27FC236}">
                <a16:creationId xmlns:a16="http://schemas.microsoft.com/office/drawing/2014/main" id="{816D8256-0598-DF8F-BAFD-596CDDE5E37E}"/>
              </a:ext>
            </a:extLst>
          </p:cNvPr>
          <p:cNvSpPr>
            <a:spLocks noGrp="1"/>
          </p:cNvSpPr>
          <p:nvPr>
            <p:ph type="title"/>
          </p:nvPr>
        </p:nvSpPr>
        <p:spPr/>
        <p:txBody>
          <a:bodyPr>
            <a:normAutofit/>
          </a:bodyPr>
          <a:lstStyle/>
          <a:p>
            <a:r>
              <a:rPr lang="en-AU" dirty="0">
                <a:latin typeface="+mj-lt"/>
              </a:rPr>
              <a:t>Knowledge check – concluding the lesson</a:t>
            </a:r>
          </a:p>
        </p:txBody>
      </p:sp>
      <p:sp>
        <p:nvSpPr>
          <p:cNvPr id="4" name="Text Placeholder 3">
            <a:extLst>
              <a:ext uri="{FF2B5EF4-FFF2-40B4-BE49-F238E27FC236}">
                <a16:creationId xmlns:a16="http://schemas.microsoft.com/office/drawing/2014/main" id="{A0C2BB76-EA9A-044D-7361-42D26B8D143B}"/>
              </a:ext>
            </a:extLst>
          </p:cNvPr>
          <p:cNvSpPr>
            <a:spLocks noGrp="1"/>
          </p:cNvSpPr>
          <p:nvPr>
            <p:ph type="body" sz="quarter" idx="18"/>
          </p:nvPr>
        </p:nvSpPr>
        <p:spPr>
          <a:xfrm>
            <a:off x="360000" y="982520"/>
            <a:ext cx="11484000" cy="310015"/>
          </a:xfrm>
        </p:spPr>
        <p:txBody>
          <a:bodyPr/>
          <a:lstStyle/>
          <a:p>
            <a:r>
              <a:rPr lang="en-AU" sz="1800" dirty="0">
                <a:effectLst/>
                <a:latin typeface="Arial" panose="020B0604020202020204" pitchFamily="34" charset="0"/>
                <a:ea typeface="Calibri" panose="020F0502020204030204" pitchFamily="34" charset="0"/>
              </a:rPr>
              <a:t>End of section student skills formative assessment checklist</a:t>
            </a:r>
            <a:endParaRPr lang="en-AU" dirty="0"/>
          </a:p>
        </p:txBody>
      </p:sp>
      <p:graphicFrame>
        <p:nvGraphicFramePr>
          <p:cNvPr id="6" name="Table 5">
            <a:extLst>
              <a:ext uri="{FF2B5EF4-FFF2-40B4-BE49-F238E27FC236}">
                <a16:creationId xmlns:a16="http://schemas.microsoft.com/office/drawing/2014/main" id="{948AD2A5-F076-2D04-8453-F9838737D914}"/>
              </a:ext>
            </a:extLst>
          </p:cNvPr>
          <p:cNvGraphicFramePr>
            <a:graphicFrameLocks noGrp="1"/>
          </p:cNvGraphicFramePr>
          <p:nvPr>
            <p:extLst>
              <p:ext uri="{D42A27DB-BD31-4B8C-83A1-F6EECF244321}">
                <p14:modId xmlns:p14="http://schemas.microsoft.com/office/powerpoint/2010/main" val="1113153162"/>
              </p:ext>
            </p:extLst>
          </p:nvPr>
        </p:nvGraphicFramePr>
        <p:xfrm>
          <a:off x="775187" y="2189865"/>
          <a:ext cx="10032697" cy="4129889"/>
        </p:xfrm>
        <a:graphic>
          <a:graphicData uri="http://schemas.openxmlformats.org/drawingml/2006/table">
            <a:tbl>
              <a:tblPr firstRow="1" firstCol="1" bandRow="1"/>
              <a:tblGrid>
                <a:gridCol w="8518529">
                  <a:extLst>
                    <a:ext uri="{9D8B030D-6E8A-4147-A177-3AD203B41FA5}">
                      <a16:colId xmlns:a16="http://schemas.microsoft.com/office/drawing/2014/main" val="1756315076"/>
                    </a:ext>
                  </a:extLst>
                </a:gridCol>
                <a:gridCol w="1514168">
                  <a:extLst>
                    <a:ext uri="{9D8B030D-6E8A-4147-A177-3AD203B41FA5}">
                      <a16:colId xmlns:a16="http://schemas.microsoft.com/office/drawing/2014/main" val="1386610414"/>
                    </a:ext>
                  </a:extLst>
                </a:gridCol>
              </a:tblGrid>
              <a:tr h="835456">
                <a:tc>
                  <a:txBody>
                    <a:bodyPr/>
                    <a:lstStyle/>
                    <a:p>
                      <a:pPr>
                        <a:lnSpc>
                          <a:spcPct val="150000"/>
                        </a:lnSpc>
                        <a:spcBef>
                          <a:spcPts val="1200"/>
                        </a:spcBef>
                        <a:spcAft>
                          <a:spcPts val="1200"/>
                        </a:spcAft>
                      </a:pPr>
                      <a:r>
                        <a:rPr lang="en-AU" sz="2000" b="1">
                          <a:solidFill>
                            <a:srgbClr val="FFFFFF"/>
                          </a:solidFill>
                          <a:effectLst/>
                          <a:latin typeface="Arial" panose="020B0604020202020204" pitchFamily="34" charset="0"/>
                          <a:ea typeface="Calibri" panose="020F0502020204030204" pitchFamily="34" charset="0"/>
                          <a:cs typeface="Arial" panose="020B0604020202020204" pitchFamily="34" charset="0"/>
                        </a:rPr>
                        <a:t>Students can:</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002664"/>
                    </a:solidFill>
                  </a:tcPr>
                </a:tc>
                <a:tc>
                  <a:txBody>
                    <a:bodyPr/>
                    <a:lstStyle/>
                    <a:p>
                      <a:pPr>
                        <a:lnSpc>
                          <a:spcPct val="150000"/>
                        </a:lnSpc>
                        <a:spcBef>
                          <a:spcPts val="1200"/>
                        </a:spcBef>
                        <a:spcAft>
                          <a:spcPts val="1200"/>
                        </a:spcAft>
                      </a:pPr>
                      <a:r>
                        <a:rPr lang="en-AU" sz="20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Checkbox</a:t>
                      </a:r>
                      <a:endParaRPr lang="en-AU" sz="2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002664"/>
                    </a:solidFill>
                  </a:tcPr>
                </a:tc>
                <a:extLst>
                  <a:ext uri="{0D108BD9-81ED-4DB2-BD59-A6C34878D82A}">
                    <a16:rowId xmlns:a16="http://schemas.microsoft.com/office/drawing/2014/main" val="2042670876"/>
                  </a:ext>
                </a:extLst>
              </a:tr>
              <a:tr h="3294433">
                <a:tc>
                  <a:txBody>
                    <a:bodyPr/>
                    <a:lstStyle/>
                    <a:p>
                      <a:pPr marL="342900" indent="-342900">
                        <a:lnSpc>
                          <a:spcPct val="150000"/>
                        </a:lnSpc>
                        <a:buFont typeface="Arial" panose="020B0604020202020204" pitchFamily="34" charset="0"/>
                        <a:buChar char="•"/>
                      </a:pPr>
                      <a:r>
                        <a:rPr lang="en-AU" sz="2000" dirty="0"/>
                        <a:t>identify historically significant events in data analysis</a:t>
                      </a:r>
                    </a:p>
                    <a:p>
                      <a:pPr marL="342900" lvl="0" indent="-342900">
                        <a:lnSpc>
                          <a:spcPct val="150000"/>
                        </a:lnSpc>
                        <a:buFont typeface="Arial" panose="020B0604020202020204" pitchFamily="34" charset="0"/>
                        <a:buChar char="•"/>
                      </a:pPr>
                      <a:r>
                        <a:rPr lang="en-AU" sz="2000" dirty="0"/>
                        <a:t>explain why these events were important to people</a:t>
                      </a:r>
                    </a:p>
                    <a:p>
                      <a:pPr marL="342900" lvl="0" indent="-342900">
                        <a:lnSpc>
                          <a:spcPct val="150000"/>
                        </a:lnSpc>
                        <a:buFont typeface="Arial" panose="020B0604020202020204" pitchFamily="34" charset="0"/>
                        <a:buChar char="•"/>
                      </a:pPr>
                      <a:r>
                        <a:rPr lang="en-AU" sz="2000" dirty="0"/>
                        <a:t>order these historically significant events on a timeline</a:t>
                      </a: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p>
                      <a:pPr marL="342900" indent="-342900">
                        <a:lnSpc>
                          <a:spcPct val="150000"/>
                        </a:lnSpc>
                        <a:spcAft>
                          <a:spcPts val="600"/>
                        </a:spcAft>
                        <a:buFont typeface="Arial"/>
                        <a:buChar char="•"/>
                      </a:pPr>
                      <a:endParaRPr lang="en-AU" sz="2000" dirty="0">
                        <a:latin typeface="Arial" panose="020B060402020202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50000"/>
                        </a:lnSpc>
                        <a:spcBef>
                          <a:spcPts val="1200"/>
                        </a:spcBef>
                        <a:spcAft>
                          <a:spcPts val="1200"/>
                        </a:spcAft>
                      </a:pPr>
                      <a:r>
                        <a:rPr lang="en-AU" sz="2000" dirty="0">
                          <a:effectLst/>
                          <a:latin typeface="Arial" panose="020B0604020202020204" pitchFamily="34" charset="0"/>
                          <a:ea typeface="Calibri" panose="020F0502020204030204" pitchFamily="34" charset="0"/>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6351569"/>
                  </a:ext>
                </a:extLst>
              </a:tr>
            </a:tbl>
          </a:graphicData>
        </a:graphic>
      </p:graphicFrame>
      <p:pic>
        <p:nvPicPr>
          <p:cNvPr id="7" name="Picture 6">
            <a:extLst>
              <a:ext uri="{FF2B5EF4-FFF2-40B4-BE49-F238E27FC236}">
                <a16:creationId xmlns:a16="http://schemas.microsoft.com/office/drawing/2014/main" id="{7987A3A1-9CAF-CBCE-824B-7FD681C1744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540437" y="3222343"/>
            <a:ext cx="914479" cy="914479"/>
          </a:xfrm>
          <a:prstGeom prst="rect">
            <a:avLst/>
          </a:prstGeom>
        </p:spPr>
      </p:pic>
    </p:spTree>
    <p:extLst>
      <p:ext uri="{BB962C8B-B14F-4D97-AF65-F5344CB8AC3E}">
        <p14:creationId xmlns:p14="http://schemas.microsoft.com/office/powerpoint/2010/main" val="2273346715"/>
      </p:ext>
    </p:extLst>
  </p:cSld>
  <p:clrMapOvr>
    <a:masterClrMapping/>
  </p:clrMapOvr>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student-facing-secondary-template-2025-v2" id="{99F003DF-8232-8143-89A4-6040FEB636AB}" vid="{7C8CAE53-5C2F-0E42-AA60-E2459FA830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b81ee3dc-ac10-4a91-9494-d5b6174fb2e9" xsi:nil="true"/>
    <TaxCatchAll xmlns="a24b3302-c3c9-4b70-9a35-39308ee3781c" xsi:nil="true"/>
    <lcf76f155ced4ddcb4097134ff3c332f xmlns="b81ee3dc-ac10-4a91-9494-d5b6174fb2e9">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6120E3C9EBAC449F63196993DBF133" ma:contentTypeVersion="22" ma:contentTypeDescription="Create a new document." ma:contentTypeScope="" ma:versionID="51f788b60cef561cfb156c4253159c04">
  <xsd:schema xmlns:xsd="http://www.w3.org/2001/XMLSchema" xmlns:xs="http://www.w3.org/2001/XMLSchema" xmlns:p="http://schemas.microsoft.com/office/2006/metadata/properties" xmlns:ns1="http://schemas.microsoft.com/sharepoint/v3" xmlns:ns2="b81ee3dc-ac10-4a91-9494-d5b6174fb2e9" xmlns:ns3="a24b3302-c3c9-4b70-9a35-39308ee3781c" targetNamespace="http://schemas.microsoft.com/office/2006/metadata/properties" ma:root="true" ma:fieldsID="335eac44e955419e23c38b634953d1db" ns1:_="" ns2:_="" ns3:_="">
    <xsd:import namespace="http://schemas.microsoft.com/sharepoint/v3"/>
    <xsd:import namespace="b81ee3dc-ac10-4a91-9494-d5b6174fb2e9"/>
    <xsd:import namespace="a24b3302-c3c9-4b70-9a35-39308ee3781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_Flow_SignoffStatu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ee3dc-ac10-4a91-9494-d5b6174fb2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_Flow_SignoffStatus" ma:index="26" nillable="true" ma:displayName="Sign-off status" ma:internalName="Sign_x002d_off_x0020_status">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4b3302-c3c9-4b70-9a35-39308ee3781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061634c-cbff-4695-96d5-6b57509e3925}" ma:internalName="TaxCatchAll" ma:showField="CatchAllData" ma:web="a24b3302-c3c9-4b70-9a35-39308ee378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96D5CF-4051-4157-8223-3188DC4B26C0}">
  <ds:schemaRefs>
    <ds:schemaRef ds:uri="http://schemas.openxmlformats.org/package/2006/metadata/core-properties"/>
    <ds:schemaRef ds:uri="http://www.w3.org/XML/1998/namespace"/>
    <ds:schemaRef ds:uri="a24b3302-c3c9-4b70-9a35-39308ee3781c"/>
    <ds:schemaRef ds:uri="http://schemas.microsoft.com/office/infopath/2007/PartnerControls"/>
    <ds:schemaRef ds:uri="http://schemas.microsoft.com/office/2006/metadata/properties"/>
    <ds:schemaRef ds:uri="http://purl.org/dc/elements/1.1/"/>
    <ds:schemaRef ds:uri="b81ee3dc-ac10-4a91-9494-d5b6174fb2e9"/>
    <ds:schemaRef ds:uri="http://schemas.microsoft.com/office/2006/documentManagement/types"/>
    <ds:schemaRef ds:uri="http://schemas.microsoft.com/sharepoint/v3"/>
    <ds:schemaRef ds:uri="http://purl.org/dc/dcmitype/"/>
    <ds:schemaRef ds:uri="http://purl.org/dc/terms/"/>
  </ds:schemaRefs>
</ds:datastoreItem>
</file>

<file path=customXml/itemProps2.xml><?xml version="1.0" encoding="utf-8"?>
<ds:datastoreItem xmlns:ds="http://schemas.openxmlformats.org/officeDocument/2006/customXml" ds:itemID="{831109B8-B928-4B46-9FD8-2CBA654122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81ee3dc-ac10-4a91-9494-d5b6174fb2e9"/>
    <ds:schemaRef ds:uri="a24b3302-c3c9-4b70-9a35-39308ee37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82FCAA2-3241-4300-9DBD-D398E553E9B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TotalTime>
  <Words>1598</Words>
  <Application>Microsoft Office PowerPoint</Application>
  <PresentationFormat>Widescreen</PresentationFormat>
  <Paragraphs>160</Paragraphs>
  <Slides>12</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Public Sans Light</vt:lpstr>
      <vt:lpstr>Arial</vt:lpstr>
      <vt:lpstr>Times New Roman</vt:lpstr>
      <vt:lpstr>Public Sans</vt:lpstr>
      <vt:lpstr>Calibri</vt:lpstr>
      <vt:lpstr>Aptos</vt:lpstr>
      <vt:lpstr>NSWG Corporate</vt:lpstr>
      <vt:lpstr>Instructions for use</vt:lpstr>
      <vt:lpstr>Enterprise systems – analysing data</vt:lpstr>
      <vt:lpstr>Learning episodes</vt:lpstr>
      <vt:lpstr>4. Research and plan</vt:lpstr>
      <vt:lpstr>Learning intentions and success criteria</vt:lpstr>
      <vt:lpstr>Describe how data analysis has evolved in response to people's needs and opportunities </vt:lpstr>
      <vt:lpstr>Jigsaw research</vt:lpstr>
      <vt:lpstr>Canva</vt:lpstr>
      <vt:lpstr>Knowledge check – concluding the lesson</vt:lpstr>
      <vt:lpstr>References </vt:lpstr>
      <vt:lpstr>References (1) </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Analysing data, weeks 9-10 – Computing Technology, Stage 5</dc:title>
  <dc:creator>NSW Department of Education</dc:creator>
  <cp:lastModifiedBy>Liv Howard</cp:lastModifiedBy>
  <cp:revision>6</cp:revision>
  <dcterms:created xsi:type="dcterms:W3CDTF">2026-04-13T00:59:47Z</dcterms:created>
  <dcterms:modified xsi:type="dcterms:W3CDTF">2026-07-28T22:10:04Z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0x010100676120E3C9EBAC449F63196993DBF133</vt:lpwstr>
  </property>
  <property fmtid="{D5CDD505-2E9C-101B-9397-08002B2CF9AE}" pid="3" name="MediaServiceImageTags">
    <vt:lpwstr/>
  </property>
</Properties>
</file>