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54"/>
  </p:notesMasterIdLst>
  <p:sldIdLst>
    <p:sldId id="26698" r:id="rId5"/>
    <p:sldId id="26520" r:id="rId6"/>
    <p:sldId id="26702" r:id="rId7"/>
    <p:sldId id="26644" r:id="rId8"/>
    <p:sldId id="26655" r:id="rId9"/>
    <p:sldId id="26704" r:id="rId10"/>
    <p:sldId id="26705" r:id="rId11"/>
    <p:sldId id="26706" r:id="rId12"/>
    <p:sldId id="26707" r:id="rId13"/>
    <p:sldId id="26708" r:id="rId14"/>
    <p:sldId id="26709" r:id="rId15"/>
    <p:sldId id="26572" r:id="rId16"/>
    <p:sldId id="26573" r:id="rId17"/>
    <p:sldId id="26574" r:id="rId18"/>
    <p:sldId id="26575" r:id="rId19"/>
    <p:sldId id="26576" r:id="rId20"/>
    <p:sldId id="26710" r:id="rId21"/>
    <p:sldId id="26562" r:id="rId22"/>
    <p:sldId id="26673" r:id="rId23"/>
    <p:sldId id="26577" r:id="rId24"/>
    <p:sldId id="26663" r:id="rId25"/>
    <p:sldId id="26578" r:id="rId26"/>
    <p:sldId id="26718" r:id="rId27"/>
    <p:sldId id="26675" r:id="rId28"/>
    <p:sldId id="26580" r:id="rId29"/>
    <p:sldId id="26579" r:id="rId30"/>
    <p:sldId id="26581" r:id="rId31"/>
    <p:sldId id="26711" r:id="rId32"/>
    <p:sldId id="26719" r:id="rId33"/>
    <p:sldId id="26677" r:id="rId34"/>
    <p:sldId id="26582" r:id="rId35"/>
    <p:sldId id="26583" r:id="rId36"/>
    <p:sldId id="26584" r:id="rId37"/>
    <p:sldId id="26585" r:id="rId38"/>
    <p:sldId id="26586" r:id="rId39"/>
    <p:sldId id="26712" r:id="rId40"/>
    <p:sldId id="26715" r:id="rId41"/>
    <p:sldId id="26679" r:id="rId42"/>
    <p:sldId id="26589" r:id="rId43"/>
    <p:sldId id="26590" r:id="rId44"/>
    <p:sldId id="26591" r:id="rId45"/>
    <p:sldId id="26714" r:id="rId46"/>
    <p:sldId id="26592" r:id="rId47"/>
    <p:sldId id="26593" r:id="rId48"/>
    <p:sldId id="26713" r:id="rId49"/>
    <p:sldId id="26716" r:id="rId50"/>
    <p:sldId id="26399" r:id="rId51"/>
    <p:sldId id="26717" r:id="rId52"/>
    <p:sldId id="361" r:id="rId53"/>
  </p:sldIdLst>
  <p:sldSz cx="12192000" cy="6858000"/>
  <p:notesSz cx="6858000" cy="9144000"/>
  <p:embeddedFontLst>
    <p:embeddedFont>
      <p:font typeface="Montserrat" panose="00000500000000000000" pitchFamily="2" charset="0"/>
      <p:regular r:id="rId55"/>
      <p:bold r:id="rId56"/>
      <p:italic r:id="rId57"/>
      <p:boldItalic r:id="rId58"/>
    </p:embeddedFont>
    <p:embeddedFont>
      <p:font typeface="Public Sans" pitchFamily="2" charset="0"/>
      <p:regular r:id="rId59"/>
      <p:bold r:id="rId60"/>
      <p:italic r:id="rId61"/>
      <p:boldItalic r:id="rId62"/>
    </p:embeddedFont>
    <p:embeddedFont>
      <p:font typeface="Public Sans Light" pitchFamily="2" charset="0"/>
      <p:regular r:id="rId63"/>
      <p:italic r:id="rId64"/>
    </p:embeddedFont>
    <p:embeddedFont>
      <p:font typeface="Roboto" panose="02000000000000000000" pitchFamily="2" charset="0"/>
      <p:regular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D13E8F-D8B1-6D96-BE59-4816FE537E1F}" name="Liz Rose (Liz Rose)" initials="LR" userId="S::elizabeth.rose5@det.nsw.edu.au::946fcf64-9455-46a6-a7c4-821a8b0dbe98" providerId="AD"/>
  <p188:author id="{A791DBD0-FD9C-EBD1-6A1E-9F3F50890B06}" name="Susannah Upham" initials="SU" userId="S::susannah.williams4@det.nsw.edu.au::70e0ecd9-1b71-4426-b1d6-4d20cc71683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995BFE-B30C-405E-BEA6-307CA750A984}" v="5" dt="2026-07-28T22:04:12.056"/>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6" autoAdjust="0"/>
    <p:restoredTop sz="86420" autoAdjust="0"/>
  </p:normalViewPr>
  <p:slideViewPr>
    <p:cSldViewPr snapToGrid="0">
      <p:cViewPr varScale="1">
        <p:scale>
          <a:sx n="64" d="100"/>
          <a:sy n="64" d="100"/>
        </p:scale>
        <p:origin x="96" y="558"/>
      </p:cViewPr>
      <p:guideLst/>
    </p:cSldViewPr>
  </p:slideViewPr>
  <p:outlineViewPr>
    <p:cViewPr>
      <p:scale>
        <a:sx n="33" d="100"/>
        <a:sy n="33" d="100"/>
      </p:scale>
      <p:origin x="0" y="-1274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9.fntdata"/><Relationship Id="rId68" Type="http://schemas.openxmlformats.org/officeDocument/2006/relationships/theme" Target="theme/theme1.xml"/><Relationship Id="rId7" Type="http://schemas.openxmlformats.org/officeDocument/2006/relationships/slide" Target="slides/slide3.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4.fntdata"/><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7.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5.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3.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6.fntdata"/><Relationship Id="rId65"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1.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5C5FE1-5576-409D-89F0-84851101D03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B2B658B-BEAC-406F-BE3F-E0D3402B8A50}">
      <dgm:prSet/>
      <dgm:spPr/>
      <dgm:t>
        <a:bodyPr/>
        <a:lstStyle/>
        <a:p>
          <a:r>
            <a:rPr lang="en-AU" b="1" i="0"/>
            <a:t>Quantitative data = numbers</a:t>
          </a:r>
          <a:r>
            <a:rPr lang="en-AU" b="0" i="0"/>
            <a:t> (how many, how much)</a:t>
          </a:r>
          <a:endParaRPr lang="en-US"/>
        </a:p>
      </dgm:t>
    </dgm:pt>
    <dgm:pt modelId="{615B6863-A6CB-4E55-A2D7-4D1893E09377}" type="parTrans" cxnId="{EAF4DD27-AD26-4839-AF71-DBD382FDF34B}">
      <dgm:prSet/>
      <dgm:spPr/>
      <dgm:t>
        <a:bodyPr/>
        <a:lstStyle/>
        <a:p>
          <a:endParaRPr lang="en-US"/>
        </a:p>
      </dgm:t>
    </dgm:pt>
    <dgm:pt modelId="{56F6F1B1-0524-43FE-9912-C9BEE7376767}" type="sibTrans" cxnId="{EAF4DD27-AD26-4839-AF71-DBD382FDF34B}">
      <dgm:prSet/>
      <dgm:spPr/>
      <dgm:t>
        <a:bodyPr/>
        <a:lstStyle/>
        <a:p>
          <a:endParaRPr lang="en-US"/>
        </a:p>
      </dgm:t>
    </dgm:pt>
    <dgm:pt modelId="{04412DD7-D3A4-4585-9397-75371D191C41}">
      <dgm:prSet/>
      <dgm:spPr/>
      <dgm:t>
        <a:bodyPr/>
        <a:lstStyle/>
        <a:p>
          <a:r>
            <a:rPr lang="en-AU" i="1"/>
            <a:t>Quantitative data is information that can be counted or measured. </a:t>
          </a:r>
          <a:endParaRPr lang="en-US"/>
        </a:p>
      </dgm:t>
    </dgm:pt>
    <dgm:pt modelId="{C80F0E35-B884-4B61-AFF2-CA7630C916D4}" type="parTrans" cxnId="{B5907DBA-C2F2-48EE-BBCB-78B4439E9A37}">
      <dgm:prSet/>
      <dgm:spPr/>
      <dgm:t>
        <a:bodyPr/>
        <a:lstStyle/>
        <a:p>
          <a:endParaRPr lang="en-US"/>
        </a:p>
      </dgm:t>
    </dgm:pt>
    <dgm:pt modelId="{4A8B6AAD-C073-450E-A6D7-337A94DCD827}" type="sibTrans" cxnId="{B5907DBA-C2F2-48EE-BBCB-78B4439E9A37}">
      <dgm:prSet/>
      <dgm:spPr/>
      <dgm:t>
        <a:bodyPr/>
        <a:lstStyle/>
        <a:p>
          <a:endParaRPr lang="en-US"/>
        </a:p>
      </dgm:t>
    </dgm:pt>
    <dgm:pt modelId="{9517ED9C-BECA-49ED-8B78-8EB975AB5378}">
      <dgm:prSet/>
      <dgm:spPr/>
      <dgm:t>
        <a:bodyPr/>
        <a:lstStyle/>
        <a:p>
          <a:r>
            <a:rPr lang="en-AU" i="1"/>
            <a:t>It’s all about numbers</a:t>
          </a:r>
          <a:endParaRPr lang="en-US"/>
        </a:p>
      </dgm:t>
    </dgm:pt>
    <dgm:pt modelId="{4E5BED3B-1EFD-444B-ABF8-4631BE517029}" type="parTrans" cxnId="{803D5C19-DE2C-417C-9A49-0684A6D16FED}">
      <dgm:prSet/>
      <dgm:spPr/>
      <dgm:t>
        <a:bodyPr/>
        <a:lstStyle/>
        <a:p>
          <a:endParaRPr lang="en-US"/>
        </a:p>
      </dgm:t>
    </dgm:pt>
    <dgm:pt modelId="{C1E5142C-CD2F-4954-B717-20FB89D07258}" type="sibTrans" cxnId="{803D5C19-DE2C-417C-9A49-0684A6D16FED}">
      <dgm:prSet/>
      <dgm:spPr/>
      <dgm:t>
        <a:bodyPr/>
        <a:lstStyle/>
        <a:p>
          <a:endParaRPr lang="en-US"/>
        </a:p>
      </dgm:t>
    </dgm:pt>
    <dgm:pt modelId="{64D2F0A8-858E-4DA7-ADD6-426498E1D770}">
      <dgm:prSet/>
      <dgm:spPr/>
      <dgm:t>
        <a:bodyPr/>
        <a:lstStyle/>
        <a:p>
          <a:r>
            <a:rPr lang="en-AU" b="1" i="0" dirty="0"/>
            <a:t>Qualitative data = words/descriptions</a:t>
          </a:r>
          <a:r>
            <a:rPr lang="en-AU" b="0" i="0" dirty="0"/>
            <a:t> (qualities, opinions)</a:t>
          </a:r>
          <a:endParaRPr lang="en-US" dirty="0"/>
        </a:p>
      </dgm:t>
    </dgm:pt>
    <dgm:pt modelId="{30DAC7C7-7F07-40EF-ADC3-2E1ED182E85C}" type="parTrans" cxnId="{7424B009-2F1E-45A3-83C8-6C1A69B29A9C}">
      <dgm:prSet/>
      <dgm:spPr/>
      <dgm:t>
        <a:bodyPr/>
        <a:lstStyle/>
        <a:p>
          <a:endParaRPr lang="en-US"/>
        </a:p>
      </dgm:t>
    </dgm:pt>
    <dgm:pt modelId="{20786243-2A59-48D7-8F24-1D032C75BB12}" type="sibTrans" cxnId="{7424B009-2F1E-45A3-83C8-6C1A69B29A9C}">
      <dgm:prSet/>
      <dgm:spPr/>
      <dgm:t>
        <a:bodyPr/>
        <a:lstStyle/>
        <a:p>
          <a:endParaRPr lang="en-US"/>
        </a:p>
      </dgm:t>
    </dgm:pt>
    <dgm:pt modelId="{38737DB9-A3DB-487A-9F47-D264FD8906EE}">
      <dgm:prSet/>
      <dgm:spPr/>
      <dgm:t>
        <a:bodyPr/>
        <a:lstStyle/>
        <a:p>
          <a:r>
            <a:rPr lang="en-AU" i="1"/>
            <a:t>Qualitative data is descriptive and deals with characteristics or qualities that can’t be measured with numbers.</a:t>
          </a:r>
          <a:endParaRPr lang="en-US"/>
        </a:p>
      </dgm:t>
    </dgm:pt>
    <dgm:pt modelId="{587C0A0C-6F89-4F46-891E-FC6D1FED5D10}" type="parTrans" cxnId="{1A0E1D58-E86B-4EF4-94AD-E182435A61AA}">
      <dgm:prSet/>
      <dgm:spPr/>
      <dgm:t>
        <a:bodyPr/>
        <a:lstStyle/>
        <a:p>
          <a:endParaRPr lang="en-US"/>
        </a:p>
      </dgm:t>
    </dgm:pt>
    <dgm:pt modelId="{D72BFFB0-7E1A-4BEB-B417-F59F6226A4F9}" type="sibTrans" cxnId="{1A0E1D58-E86B-4EF4-94AD-E182435A61AA}">
      <dgm:prSet/>
      <dgm:spPr/>
      <dgm:t>
        <a:bodyPr/>
        <a:lstStyle/>
        <a:p>
          <a:endParaRPr lang="en-US"/>
        </a:p>
      </dgm:t>
    </dgm:pt>
    <dgm:pt modelId="{382875B1-419E-4F9B-9674-0E8CD9756B47}">
      <dgm:prSet/>
      <dgm:spPr/>
      <dgm:t>
        <a:bodyPr/>
        <a:lstStyle/>
        <a:p>
          <a:r>
            <a:rPr lang="en-AU" b="1" i="0"/>
            <a:t>Sentiment data = feelings and attitudes</a:t>
          </a:r>
          <a:r>
            <a:rPr lang="en-AU" b="0" i="0"/>
            <a:t> (positive, negative, neutral)</a:t>
          </a:r>
          <a:endParaRPr lang="en-US"/>
        </a:p>
      </dgm:t>
    </dgm:pt>
    <dgm:pt modelId="{BDBCD4C1-388F-414E-A6E6-F623AA4120B6}" type="parTrans" cxnId="{CA48533D-F81E-4CA1-8C04-49DAE93C0C10}">
      <dgm:prSet/>
      <dgm:spPr/>
      <dgm:t>
        <a:bodyPr/>
        <a:lstStyle/>
        <a:p>
          <a:endParaRPr lang="en-US"/>
        </a:p>
      </dgm:t>
    </dgm:pt>
    <dgm:pt modelId="{7A884787-A533-435C-B06A-84572AC83FCF}" type="sibTrans" cxnId="{CA48533D-F81E-4CA1-8C04-49DAE93C0C10}">
      <dgm:prSet/>
      <dgm:spPr/>
      <dgm:t>
        <a:bodyPr/>
        <a:lstStyle/>
        <a:p>
          <a:endParaRPr lang="en-US"/>
        </a:p>
      </dgm:t>
    </dgm:pt>
    <dgm:pt modelId="{E55A3D28-ED6C-41DD-8B62-8C990E0103AC}">
      <dgm:prSet/>
      <dgm:spPr/>
      <dgm:t>
        <a:bodyPr/>
        <a:lstStyle/>
        <a:p>
          <a:r>
            <a:rPr lang="en-AU" i="1"/>
            <a:t>Sentiment data is a special type of qualitative data that involves identifying feelings or attitudes (positive, negative, or neutral) expressed in text or speech.</a:t>
          </a:r>
          <a:endParaRPr lang="en-US"/>
        </a:p>
      </dgm:t>
    </dgm:pt>
    <dgm:pt modelId="{5A5A54AC-AFAB-4DD8-A4BF-C9A2710A92E0}" type="parTrans" cxnId="{8FCF5480-0E51-497B-A640-A241B1F9E417}">
      <dgm:prSet/>
      <dgm:spPr/>
      <dgm:t>
        <a:bodyPr/>
        <a:lstStyle/>
        <a:p>
          <a:endParaRPr lang="en-US"/>
        </a:p>
      </dgm:t>
    </dgm:pt>
    <dgm:pt modelId="{1A6F42AA-EA7C-4991-9544-C25156D0273C}" type="sibTrans" cxnId="{8FCF5480-0E51-497B-A640-A241B1F9E417}">
      <dgm:prSet/>
      <dgm:spPr/>
      <dgm:t>
        <a:bodyPr/>
        <a:lstStyle/>
        <a:p>
          <a:endParaRPr lang="en-US"/>
        </a:p>
      </dgm:t>
    </dgm:pt>
    <dgm:pt modelId="{2CCACF83-BBD7-4351-9214-9461A3244BB5}" type="pres">
      <dgm:prSet presAssocID="{E55C5FE1-5576-409D-89F0-84851101D03F}" presName="root" presStyleCnt="0">
        <dgm:presLayoutVars>
          <dgm:dir/>
          <dgm:resizeHandles val="exact"/>
        </dgm:presLayoutVars>
      </dgm:prSet>
      <dgm:spPr/>
    </dgm:pt>
    <dgm:pt modelId="{2A1C1116-B3D7-40A9-A2FB-B3F08C8467A8}" type="pres">
      <dgm:prSet presAssocID="{DB2B658B-BEAC-406F-BE3F-E0D3402B8A50}" presName="compNode" presStyleCnt="0"/>
      <dgm:spPr/>
    </dgm:pt>
    <dgm:pt modelId="{90D5003A-6A02-414E-93F8-C033D8ED64A1}" type="pres">
      <dgm:prSet presAssocID="{DB2B658B-BEAC-406F-BE3F-E0D3402B8A50}" presName="bgRect" presStyleLbl="bgShp" presStyleIdx="0" presStyleCnt="3"/>
      <dgm:spPr/>
    </dgm:pt>
    <dgm:pt modelId="{154C135F-C441-4D19-A27E-73BF1495EF05}" type="pres">
      <dgm:prSet presAssocID="{DB2B658B-BEAC-406F-BE3F-E0D3402B8A5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ar chart">
            <a:extLst>
              <a:ext uri="{C183D7F6-B498-43B3-948B-1728B52AA6E4}">
                <adec:decorative xmlns:adec="http://schemas.microsoft.com/office/drawing/2017/decorative" val="0"/>
              </a:ext>
            </a:extLst>
          </dgm14:cNvPr>
        </a:ext>
      </dgm:extLst>
    </dgm:pt>
    <dgm:pt modelId="{AD3A2937-C516-4AFA-8844-A1F9EAE16C34}" type="pres">
      <dgm:prSet presAssocID="{DB2B658B-BEAC-406F-BE3F-E0D3402B8A50}" presName="spaceRect" presStyleCnt="0"/>
      <dgm:spPr/>
    </dgm:pt>
    <dgm:pt modelId="{6F80ED0E-6BB4-4E06-A2C4-508F1EE26231}" type="pres">
      <dgm:prSet presAssocID="{DB2B658B-BEAC-406F-BE3F-E0D3402B8A50}" presName="parTx" presStyleLbl="revTx" presStyleIdx="0" presStyleCnt="6">
        <dgm:presLayoutVars>
          <dgm:chMax val="0"/>
          <dgm:chPref val="0"/>
        </dgm:presLayoutVars>
      </dgm:prSet>
      <dgm:spPr/>
    </dgm:pt>
    <dgm:pt modelId="{F5ACAFB9-EA19-4392-AFE4-7D4AC71CFAA3}" type="pres">
      <dgm:prSet presAssocID="{DB2B658B-BEAC-406F-BE3F-E0D3402B8A50}" presName="desTx" presStyleLbl="revTx" presStyleIdx="1" presStyleCnt="6">
        <dgm:presLayoutVars/>
      </dgm:prSet>
      <dgm:spPr/>
    </dgm:pt>
    <dgm:pt modelId="{C47C36B7-E54C-4333-84B8-3787432AB9BA}" type="pres">
      <dgm:prSet presAssocID="{56F6F1B1-0524-43FE-9912-C9BEE7376767}" presName="sibTrans" presStyleCnt="0"/>
      <dgm:spPr/>
    </dgm:pt>
    <dgm:pt modelId="{87BF88DA-B260-4C2A-8BA9-1FAE843743FD}" type="pres">
      <dgm:prSet presAssocID="{64D2F0A8-858E-4DA7-ADD6-426498E1D770}" presName="compNode" presStyleCnt="0"/>
      <dgm:spPr/>
    </dgm:pt>
    <dgm:pt modelId="{86CB3F7D-C502-4D58-9894-70A33FF3ACA5}" type="pres">
      <dgm:prSet presAssocID="{64D2F0A8-858E-4DA7-ADD6-426498E1D770}" presName="bgRect" presStyleLbl="bgShp" presStyleIdx="1" presStyleCnt="3"/>
      <dgm:spPr/>
    </dgm:pt>
    <dgm:pt modelId="{3AA6563F-985C-40E1-A0E9-4584D673749D}" type="pres">
      <dgm:prSet presAssocID="{64D2F0A8-858E-4DA7-ADD6-426498E1D77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EB44061-D773-4C91-9FD6-2BB665EB25E0}" type="pres">
      <dgm:prSet presAssocID="{64D2F0A8-858E-4DA7-ADD6-426498E1D770}" presName="spaceRect" presStyleCnt="0"/>
      <dgm:spPr/>
    </dgm:pt>
    <dgm:pt modelId="{3D25DC11-ADFB-4A78-96A2-7B3275BE5C55}" type="pres">
      <dgm:prSet presAssocID="{64D2F0A8-858E-4DA7-ADD6-426498E1D770}" presName="parTx" presStyleLbl="revTx" presStyleIdx="2" presStyleCnt="6">
        <dgm:presLayoutVars>
          <dgm:chMax val="0"/>
          <dgm:chPref val="0"/>
        </dgm:presLayoutVars>
      </dgm:prSet>
      <dgm:spPr/>
    </dgm:pt>
    <dgm:pt modelId="{11756FDD-3354-4337-8C5A-0808FBD2E074}" type="pres">
      <dgm:prSet presAssocID="{64D2F0A8-858E-4DA7-ADD6-426498E1D770}" presName="desTx" presStyleLbl="revTx" presStyleIdx="3" presStyleCnt="6">
        <dgm:presLayoutVars/>
      </dgm:prSet>
      <dgm:spPr/>
    </dgm:pt>
    <dgm:pt modelId="{C8F2D683-C50C-4893-96F8-3D77AA1E1CFC}" type="pres">
      <dgm:prSet presAssocID="{20786243-2A59-48D7-8F24-1D032C75BB12}" presName="sibTrans" presStyleCnt="0"/>
      <dgm:spPr/>
    </dgm:pt>
    <dgm:pt modelId="{5CFCAE8B-8385-43B2-9B03-D0FA1046D881}" type="pres">
      <dgm:prSet presAssocID="{382875B1-419E-4F9B-9674-0E8CD9756B47}" presName="compNode" presStyleCnt="0"/>
      <dgm:spPr/>
    </dgm:pt>
    <dgm:pt modelId="{C3A4B3F8-CAC6-41D6-A115-6620723BF52B}" type="pres">
      <dgm:prSet presAssocID="{382875B1-419E-4F9B-9674-0E8CD9756B47}" presName="bgRect" presStyleLbl="bgShp" presStyleIdx="2" presStyleCnt="3"/>
      <dgm:spPr/>
    </dgm:pt>
    <dgm:pt modelId="{0F6131CA-AAA3-4436-A157-EC30B8D81E4E}" type="pres">
      <dgm:prSet presAssocID="{382875B1-419E-4F9B-9674-0E8CD9756B47}"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160FEE5-FDF3-461A-A219-38AA725B2693}" type="pres">
      <dgm:prSet presAssocID="{382875B1-419E-4F9B-9674-0E8CD9756B47}" presName="spaceRect" presStyleCnt="0"/>
      <dgm:spPr/>
    </dgm:pt>
    <dgm:pt modelId="{CE721B4F-31F1-4332-9145-799A757D7409}" type="pres">
      <dgm:prSet presAssocID="{382875B1-419E-4F9B-9674-0E8CD9756B47}" presName="parTx" presStyleLbl="revTx" presStyleIdx="4" presStyleCnt="6">
        <dgm:presLayoutVars>
          <dgm:chMax val="0"/>
          <dgm:chPref val="0"/>
        </dgm:presLayoutVars>
      </dgm:prSet>
      <dgm:spPr/>
    </dgm:pt>
    <dgm:pt modelId="{2A2EFAF2-6AD1-4B88-A83D-2ED8F6849913}" type="pres">
      <dgm:prSet presAssocID="{382875B1-419E-4F9B-9674-0E8CD9756B47}" presName="desTx" presStyleLbl="revTx" presStyleIdx="5" presStyleCnt="6">
        <dgm:presLayoutVars/>
      </dgm:prSet>
      <dgm:spPr/>
    </dgm:pt>
  </dgm:ptLst>
  <dgm:cxnLst>
    <dgm:cxn modelId="{7424B009-2F1E-45A3-83C8-6C1A69B29A9C}" srcId="{E55C5FE1-5576-409D-89F0-84851101D03F}" destId="{64D2F0A8-858E-4DA7-ADD6-426498E1D770}" srcOrd="1" destOrd="0" parTransId="{30DAC7C7-7F07-40EF-ADC3-2E1ED182E85C}" sibTransId="{20786243-2A59-48D7-8F24-1D032C75BB12}"/>
    <dgm:cxn modelId="{803D5C19-DE2C-417C-9A49-0684A6D16FED}" srcId="{DB2B658B-BEAC-406F-BE3F-E0D3402B8A50}" destId="{9517ED9C-BECA-49ED-8B78-8EB975AB5378}" srcOrd="1" destOrd="0" parTransId="{4E5BED3B-1EFD-444B-ABF8-4631BE517029}" sibTransId="{C1E5142C-CD2F-4954-B717-20FB89D07258}"/>
    <dgm:cxn modelId="{EAF4DD27-AD26-4839-AF71-DBD382FDF34B}" srcId="{E55C5FE1-5576-409D-89F0-84851101D03F}" destId="{DB2B658B-BEAC-406F-BE3F-E0D3402B8A50}" srcOrd="0" destOrd="0" parTransId="{615B6863-A6CB-4E55-A2D7-4D1893E09377}" sibTransId="{56F6F1B1-0524-43FE-9912-C9BEE7376767}"/>
    <dgm:cxn modelId="{CA48533D-F81E-4CA1-8C04-49DAE93C0C10}" srcId="{E55C5FE1-5576-409D-89F0-84851101D03F}" destId="{382875B1-419E-4F9B-9674-0E8CD9756B47}" srcOrd="2" destOrd="0" parTransId="{BDBCD4C1-388F-414E-A6E6-F623AA4120B6}" sibTransId="{7A884787-A533-435C-B06A-84572AC83FCF}"/>
    <dgm:cxn modelId="{1D3DAE62-C8A2-470C-BEE6-65E0AADD45E3}" type="presOf" srcId="{DB2B658B-BEAC-406F-BE3F-E0D3402B8A50}" destId="{6F80ED0E-6BB4-4E06-A2C4-508F1EE26231}" srcOrd="0" destOrd="0" presId="urn:microsoft.com/office/officeart/2018/2/layout/IconVerticalSolidList"/>
    <dgm:cxn modelId="{3B847445-DB94-4B17-A5D0-FED20D8659C7}" type="presOf" srcId="{E55C5FE1-5576-409D-89F0-84851101D03F}" destId="{2CCACF83-BBD7-4351-9214-9461A3244BB5}" srcOrd="0" destOrd="0" presId="urn:microsoft.com/office/officeart/2018/2/layout/IconVerticalSolidList"/>
    <dgm:cxn modelId="{B7185E4C-86A1-4414-B658-1C8D7BBF262F}" type="presOf" srcId="{04412DD7-D3A4-4585-9397-75371D191C41}" destId="{F5ACAFB9-EA19-4392-AFE4-7D4AC71CFAA3}" srcOrd="0" destOrd="0" presId="urn:microsoft.com/office/officeart/2018/2/layout/IconVerticalSolidList"/>
    <dgm:cxn modelId="{1A0E1D58-E86B-4EF4-94AD-E182435A61AA}" srcId="{64D2F0A8-858E-4DA7-ADD6-426498E1D770}" destId="{38737DB9-A3DB-487A-9F47-D264FD8906EE}" srcOrd="0" destOrd="0" parTransId="{587C0A0C-6F89-4F46-891E-FC6D1FED5D10}" sibTransId="{D72BFFB0-7E1A-4BEB-B417-F59F6226A4F9}"/>
    <dgm:cxn modelId="{536F7279-D9FB-4D6C-B23F-7EECB241067A}" type="presOf" srcId="{38737DB9-A3DB-487A-9F47-D264FD8906EE}" destId="{11756FDD-3354-4337-8C5A-0808FBD2E074}" srcOrd="0" destOrd="0" presId="urn:microsoft.com/office/officeart/2018/2/layout/IconVerticalSolidList"/>
    <dgm:cxn modelId="{8FCF5480-0E51-497B-A640-A241B1F9E417}" srcId="{382875B1-419E-4F9B-9674-0E8CD9756B47}" destId="{E55A3D28-ED6C-41DD-8B62-8C990E0103AC}" srcOrd="0" destOrd="0" parTransId="{5A5A54AC-AFAB-4DD8-A4BF-C9A2710A92E0}" sibTransId="{1A6F42AA-EA7C-4991-9544-C25156D0273C}"/>
    <dgm:cxn modelId="{D2E3AFA6-823B-48C3-B2F9-E1469C74B159}" type="presOf" srcId="{9517ED9C-BECA-49ED-8B78-8EB975AB5378}" destId="{F5ACAFB9-EA19-4392-AFE4-7D4AC71CFAA3}" srcOrd="0" destOrd="1" presId="urn:microsoft.com/office/officeart/2018/2/layout/IconVerticalSolidList"/>
    <dgm:cxn modelId="{389671B2-7F4E-4EED-B037-9396BCEF8D38}" type="presOf" srcId="{382875B1-419E-4F9B-9674-0E8CD9756B47}" destId="{CE721B4F-31F1-4332-9145-799A757D7409}" srcOrd="0" destOrd="0" presId="urn:microsoft.com/office/officeart/2018/2/layout/IconVerticalSolidList"/>
    <dgm:cxn modelId="{B5907DBA-C2F2-48EE-BBCB-78B4439E9A37}" srcId="{DB2B658B-BEAC-406F-BE3F-E0D3402B8A50}" destId="{04412DD7-D3A4-4585-9397-75371D191C41}" srcOrd="0" destOrd="0" parTransId="{C80F0E35-B884-4B61-AFF2-CA7630C916D4}" sibTransId="{4A8B6AAD-C073-450E-A6D7-337A94DCD827}"/>
    <dgm:cxn modelId="{BE84D1C9-8A3E-43BA-841E-1B1DD5588708}" type="presOf" srcId="{E55A3D28-ED6C-41DD-8B62-8C990E0103AC}" destId="{2A2EFAF2-6AD1-4B88-A83D-2ED8F6849913}" srcOrd="0" destOrd="0" presId="urn:microsoft.com/office/officeart/2018/2/layout/IconVerticalSolidList"/>
    <dgm:cxn modelId="{F2FFEBF5-2586-438E-AEB7-5AC9E8FBE546}" type="presOf" srcId="{64D2F0A8-858E-4DA7-ADD6-426498E1D770}" destId="{3D25DC11-ADFB-4A78-96A2-7B3275BE5C55}" srcOrd="0" destOrd="0" presId="urn:microsoft.com/office/officeart/2018/2/layout/IconVerticalSolidList"/>
    <dgm:cxn modelId="{29667175-A761-469A-AFE0-8AB5CC8B15E3}" type="presParOf" srcId="{2CCACF83-BBD7-4351-9214-9461A3244BB5}" destId="{2A1C1116-B3D7-40A9-A2FB-B3F08C8467A8}" srcOrd="0" destOrd="0" presId="urn:microsoft.com/office/officeart/2018/2/layout/IconVerticalSolidList"/>
    <dgm:cxn modelId="{9FF6656A-F2EC-487A-87DB-5691B55861E0}" type="presParOf" srcId="{2A1C1116-B3D7-40A9-A2FB-B3F08C8467A8}" destId="{90D5003A-6A02-414E-93F8-C033D8ED64A1}" srcOrd="0" destOrd="0" presId="urn:microsoft.com/office/officeart/2018/2/layout/IconVerticalSolidList"/>
    <dgm:cxn modelId="{E8B4C0AB-A2B4-483D-A5B4-85190D9BF958}" type="presParOf" srcId="{2A1C1116-B3D7-40A9-A2FB-B3F08C8467A8}" destId="{154C135F-C441-4D19-A27E-73BF1495EF05}" srcOrd="1" destOrd="0" presId="urn:microsoft.com/office/officeart/2018/2/layout/IconVerticalSolidList"/>
    <dgm:cxn modelId="{5635C99D-AEF1-413B-8805-A262BBC6D93A}" type="presParOf" srcId="{2A1C1116-B3D7-40A9-A2FB-B3F08C8467A8}" destId="{AD3A2937-C516-4AFA-8844-A1F9EAE16C34}" srcOrd="2" destOrd="0" presId="urn:microsoft.com/office/officeart/2018/2/layout/IconVerticalSolidList"/>
    <dgm:cxn modelId="{229E7CD8-6AA7-4D4D-922B-4B72D8DFDA42}" type="presParOf" srcId="{2A1C1116-B3D7-40A9-A2FB-B3F08C8467A8}" destId="{6F80ED0E-6BB4-4E06-A2C4-508F1EE26231}" srcOrd="3" destOrd="0" presId="urn:microsoft.com/office/officeart/2018/2/layout/IconVerticalSolidList"/>
    <dgm:cxn modelId="{FD73912A-92F0-4239-9572-E1D350F1C872}" type="presParOf" srcId="{2A1C1116-B3D7-40A9-A2FB-B3F08C8467A8}" destId="{F5ACAFB9-EA19-4392-AFE4-7D4AC71CFAA3}" srcOrd="4" destOrd="0" presId="urn:microsoft.com/office/officeart/2018/2/layout/IconVerticalSolidList"/>
    <dgm:cxn modelId="{AFB9BA79-0619-419E-91F4-7708BCE31C6D}" type="presParOf" srcId="{2CCACF83-BBD7-4351-9214-9461A3244BB5}" destId="{C47C36B7-E54C-4333-84B8-3787432AB9BA}" srcOrd="1" destOrd="0" presId="urn:microsoft.com/office/officeart/2018/2/layout/IconVerticalSolidList"/>
    <dgm:cxn modelId="{62401140-8BD3-4328-AA08-D6960D94D59B}" type="presParOf" srcId="{2CCACF83-BBD7-4351-9214-9461A3244BB5}" destId="{87BF88DA-B260-4C2A-8BA9-1FAE843743FD}" srcOrd="2" destOrd="0" presId="urn:microsoft.com/office/officeart/2018/2/layout/IconVerticalSolidList"/>
    <dgm:cxn modelId="{E61BD2E4-7BD3-4BDF-9A1C-BF9C3DCEC14E}" type="presParOf" srcId="{87BF88DA-B260-4C2A-8BA9-1FAE843743FD}" destId="{86CB3F7D-C502-4D58-9894-70A33FF3ACA5}" srcOrd="0" destOrd="0" presId="urn:microsoft.com/office/officeart/2018/2/layout/IconVerticalSolidList"/>
    <dgm:cxn modelId="{7CE78CD9-EFC9-4E73-894C-722CB26534ED}" type="presParOf" srcId="{87BF88DA-B260-4C2A-8BA9-1FAE843743FD}" destId="{3AA6563F-985C-40E1-A0E9-4584D673749D}" srcOrd="1" destOrd="0" presId="urn:microsoft.com/office/officeart/2018/2/layout/IconVerticalSolidList"/>
    <dgm:cxn modelId="{3F5276B8-1D99-4BC2-939F-0AC7B3FD2D21}" type="presParOf" srcId="{87BF88DA-B260-4C2A-8BA9-1FAE843743FD}" destId="{DEB44061-D773-4C91-9FD6-2BB665EB25E0}" srcOrd="2" destOrd="0" presId="urn:microsoft.com/office/officeart/2018/2/layout/IconVerticalSolidList"/>
    <dgm:cxn modelId="{D04777EB-236D-4142-8FCB-4E8EC83C3DB5}" type="presParOf" srcId="{87BF88DA-B260-4C2A-8BA9-1FAE843743FD}" destId="{3D25DC11-ADFB-4A78-96A2-7B3275BE5C55}" srcOrd="3" destOrd="0" presId="urn:microsoft.com/office/officeart/2018/2/layout/IconVerticalSolidList"/>
    <dgm:cxn modelId="{58AD773B-3FC7-4EBE-9C09-3B9571ECFDE1}" type="presParOf" srcId="{87BF88DA-B260-4C2A-8BA9-1FAE843743FD}" destId="{11756FDD-3354-4337-8C5A-0808FBD2E074}" srcOrd="4" destOrd="0" presId="urn:microsoft.com/office/officeart/2018/2/layout/IconVerticalSolidList"/>
    <dgm:cxn modelId="{CB1E7F10-0E4D-4C96-A974-89638BCC4D0C}" type="presParOf" srcId="{2CCACF83-BBD7-4351-9214-9461A3244BB5}" destId="{C8F2D683-C50C-4893-96F8-3D77AA1E1CFC}" srcOrd="3" destOrd="0" presId="urn:microsoft.com/office/officeart/2018/2/layout/IconVerticalSolidList"/>
    <dgm:cxn modelId="{5AE5723F-D10F-447A-86E1-5F3200110B4A}" type="presParOf" srcId="{2CCACF83-BBD7-4351-9214-9461A3244BB5}" destId="{5CFCAE8B-8385-43B2-9B03-D0FA1046D881}" srcOrd="4" destOrd="0" presId="urn:microsoft.com/office/officeart/2018/2/layout/IconVerticalSolidList"/>
    <dgm:cxn modelId="{BF2688B8-0A68-4AB6-A95A-D7FDA7C27CD9}" type="presParOf" srcId="{5CFCAE8B-8385-43B2-9B03-D0FA1046D881}" destId="{C3A4B3F8-CAC6-41D6-A115-6620723BF52B}" srcOrd="0" destOrd="0" presId="urn:microsoft.com/office/officeart/2018/2/layout/IconVerticalSolidList"/>
    <dgm:cxn modelId="{A7FCCC09-E11D-4E47-8CB1-A7A3AF568EE5}" type="presParOf" srcId="{5CFCAE8B-8385-43B2-9B03-D0FA1046D881}" destId="{0F6131CA-AAA3-4436-A157-EC30B8D81E4E}" srcOrd="1" destOrd="0" presId="urn:microsoft.com/office/officeart/2018/2/layout/IconVerticalSolidList"/>
    <dgm:cxn modelId="{A26A15BF-8C12-427B-A609-6AD30800578D}" type="presParOf" srcId="{5CFCAE8B-8385-43B2-9B03-D0FA1046D881}" destId="{7160FEE5-FDF3-461A-A219-38AA725B2693}" srcOrd="2" destOrd="0" presId="urn:microsoft.com/office/officeart/2018/2/layout/IconVerticalSolidList"/>
    <dgm:cxn modelId="{ED801D8F-CCCA-49D7-89A0-83AAAA668E24}" type="presParOf" srcId="{5CFCAE8B-8385-43B2-9B03-D0FA1046D881}" destId="{CE721B4F-31F1-4332-9145-799A757D7409}" srcOrd="3" destOrd="0" presId="urn:microsoft.com/office/officeart/2018/2/layout/IconVerticalSolidList"/>
    <dgm:cxn modelId="{F4F96B6B-3516-43FA-88C1-69FC70DB6133}" type="presParOf" srcId="{5CFCAE8B-8385-43B2-9B03-D0FA1046D881}" destId="{2A2EFAF2-6AD1-4B88-A83D-2ED8F6849913}"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5003A-6A02-414E-93F8-C033D8ED64A1}">
      <dsp:nvSpPr>
        <dsp:cNvPr id="0" name=""/>
        <dsp:cNvSpPr/>
      </dsp:nvSpPr>
      <dsp:spPr>
        <a:xfrm>
          <a:off x="0" y="553"/>
          <a:ext cx="11484000" cy="12956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4C135F-C441-4D19-A27E-73BF1495EF05}">
      <dsp:nvSpPr>
        <dsp:cNvPr id="0" name=""/>
        <dsp:cNvSpPr/>
      </dsp:nvSpPr>
      <dsp:spPr>
        <a:xfrm>
          <a:off x="391944" y="292082"/>
          <a:ext cx="712625" cy="7126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80ED0E-6BB4-4E06-A2C4-508F1EE26231}">
      <dsp:nvSpPr>
        <dsp:cNvPr id="0" name=""/>
        <dsp:cNvSpPr/>
      </dsp:nvSpPr>
      <dsp:spPr>
        <a:xfrm>
          <a:off x="1496514" y="553"/>
          <a:ext cx="5167800" cy="1295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27" tIns="137127" rIns="137127" bIns="137127" numCol="1" spcCol="1270" anchor="ctr" anchorCtr="0">
          <a:noAutofit/>
        </a:bodyPr>
        <a:lstStyle/>
        <a:p>
          <a:pPr marL="0" lvl="0" indent="0" algn="l" defTabSz="1111250">
            <a:lnSpc>
              <a:spcPct val="90000"/>
            </a:lnSpc>
            <a:spcBef>
              <a:spcPct val="0"/>
            </a:spcBef>
            <a:spcAft>
              <a:spcPct val="35000"/>
            </a:spcAft>
            <a:buNone/>
          </a:pPr>
          <a:r>
            <a:rPr lang="en-AU" sz="2500" b="1" i="0" kern="1200"/>
            <a:t>Quantitative data = numbers</a:t>
          </a:r>
          <a:r>
            <a:rPr lang="en-AU" sz="2500" b="0" i="0" kern="1200"/>
            <a:t> (how many, how much)</a:t>
          </a:r>
          <a:endParaRPr lang="en-US" sz="2500" kern="1200"/>
        </a:p>
      </dsp:txBody>
      <dsp:txXfrm>
        <a:off x="1496514" y="553"/>
        <a:ext cx="5167800" cy="1295683"/>
      </dsp:txXfrm>
    </dsp:sp>
    <dsp:sp modelId="{F5ACAFB9-EA19-4392-AFE4-7D4AC71CFAA3}">
      <dsp:nvSpPr>
        <dsp:cNvPr id="0" name=""/>
        <dsp:cNvSpPr/>
      </dsp:nvSpPr>
      <dsp:spPr>
        <a:xfrm>
          <a:off x="6664314" y="553"/>
          <a:ext cx="4819685" cy="1295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27" tIns="137127" rIns="137127" bIns="137127" numCol="1" spcCol="1270" anchor="ctr" anchorCtr="0">
          <a:noAutofit/>
        </a:bodyPr>
        <a:lstStyle/>
        <a:p>
          <a:pPr marL="0" lvl="0" indent="0" algn="l" defTabSz="800100">
            <a:lnSpc>
              <a:spcPct val="90000"/>
            </a:lnSpc>
            <a:spcBef>
              <a:spcPct val="0"/>
            </a:spcBef>
            <a:spcAft>
              <a:spcPct val="35000"/>
            </a:spcAft>
            <a:buNone/>
          </a:pPr>
          <a:r>
            <a:rPr lang="en-AU" sz="1800" i="1" kern="1200"/>
            <a:t>Quantitative data is information that can be counted or measured. </a:t>
          </a:r>
          <a:endParaRPr lang="en-US" sz="1800" kern="1200"/>
        </a:p>
        <a:p>
          <a:pPr marL="0" lvl="0" indent="0" algn="l" defTabSz="800100">
            <a:lnSpc>
              <a:spcPct val="90000"/>
            </a:lnSpc>
            <a:spcBef>
              <a:spcPct val="0"/>
            </a:spcBef>
            <a:spcAft>
              <a:spcPct val="35000"/>
            </a:spcAft>
            <a:buNone/>
          </a:pPr>
          <a:r>
            <a:rPr lang="en-AU" sz="1800" i="1" kern="1200"/>
            <a:t>It’s all about numbers</a:t>
          </a:r>
          <a:endParaRPr lang="en-US" sz="1800" kern="1200"/>
        </a:p>
      </dsp:txBody>
      <dsp:txXfrm>
        <a:off x="6664314" y="553"/>
        <a:ext cx="4819685" cy="1295683"/>
      </dsp:txXfrm>
    </dsp:sp>
    <dsp:sp modelId="{86CB3F7D-C502-4D58-9894-70A33FF3ACA5}">
      <dsp:nvSpPr>
        <dsp:cNvPr id="0" name=""/>
        <dsp:cNvSpPr/>
      </dsp:nvSpPr>
      <dsp:spPr>
        <a:xfrm>
          <a:off x="0" y="1620158"/>
          <a:ext cx="11484000" cy="12956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A6563F-985C-40E1-A0E9-4584D673749D}">
      <dsp:nvSpPr>
        <dsp:cNvPr id="0" name=""/>
        <dsp:cNvSpPr/>
      </dsp:nvSpPr>
      <dsp:spPr>
        <a:xfrm>
          <a:off x="391944" y="1911687"/>
          <a:ext cx="712625" cy="7126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25DC11-ADFB-4A78-96A2-7B3275BE5C55}">
      <dsp:nvSpPr>
        <dsp:cNvPr id="0" name=""/>
        <dsp:cNvSpPr/>
      </dsp:nvSpPr>
      <dsp:spPr>
        <a:xfrm>
          <a:off x="1496514" y="1620158"/>
          <a:ext cx="5167800" cy="1295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27" tIns="137127" rIns="137127" bIns="137127" numCol="1" spcCol="1270" anchor="ctr" anchorCtr="0">
          <a:noAutofit/>
        </a:bodyPr>
        <a:lstStyle/>
        <a:p>
          <a:pPr marL="0" lvl="0" indent="0" algn="l" defTabSz="1111250">
            <a:lnSpc>
              <a:spcPct val="90000"/>
            </a:lnSpc>
            <a:spcBef>
              <a:spcPct val="0"/>
            </a:spcBef>
            <a:spcAft>
              <a:spcPct val="35000"/>
            </a:spcAft>
            <a:buNone/>
          </a:pPr>
          <a:r>
            <a:rPr lang="en-AU" sz="2500" b="1" i="0" kern="1200" dirty="0"/>
            <a:t>Qualitative data = words/descriptions</a:t>
          </a:r>
          <a:r>
            <a:rPr lang="en-AU" sz="2500" b="0" i="0" kern="1200" dirty="0"/>
            <a:t> (qualities, opinions)</a:t>
          </a:r>
          <a:endParaRPr lang="en-US" sz="2500" kern="1200" dirty="0"/>
        </a:p>
      </dsp:txBody>
      <dsp:txXfrm>
        <a:off x="1496514" y="1620158"/>
        <a:ext cx="5167800" cy="1295683"/>
      </dsp:txXfrm>
    </dsp:sp>
    <dsp:sp modelId="{11756FDD-3354-4337-8C5A-0808FBD2E074}">
      <dsp:nvSpPr>
        <dsp:cNvPr id="0" name=""/>
        <dsp:cNvSpPr/>
      </dsp:nvSpPr>
      <dsp:spPr>
        <a:xfrm>
          <a:off x="6664314" y="1620158"/>
          <a:ext cx="4819685" cy="1295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27" tIns="137127" rIns="137127" bIns="137127" numCol="1" spcCol="1270" anchor="ctr" anchorCtr="0">
          <a:noAutofit/>
        </a:bodyPr>
        <a:lstStyle/>
        <a:p>
          <a:pPr marL="0" lvl="0" indent="0" algn="l" defTabSz="800100">
            <a:lnSpc>
              <a:spcPct val="90000"/>
            </a:lnSpc>
            <a:spcBef>
              <a:spcPct val="0"/>
            </a:spcBef>
            <a:spcAft>
              <a:spcPct val="35000"/>
            </a:spcAft>
            <a:buNone/>
          </a:pPr>
          <a:r>
            <a:rPr lang="en-AU" sz="1800" i="1" kern="1200"/>
            <a:t>Qualitative data is descriptive and deals with characteristics or qualities that can’t be measured with numbers.</a:t>
          </a:r>
          <a:endParaRPr lang="en-US" sz="1800" kern="1200"/>
        </a:p>
      </dsp:txBody>
      <dsp:txXfrm>
        <a:off x="6664314" y="1620158"/>
        <a:ext cx="4819685" cy="1295683"/>
      </dsp:txXfrm>
    </dsp:sp>
    <dsp:sp modelId="{C3A4B3F8-CAC6-41D6-A115-6620723BF52B}">
      <dsp:nvSpPr>
        <dsp:cNvPr id="0" name=""/>
        <dsp:cNvSpPr/>
      </dsp:nvSpPr>
      <dsp:spPr>
        <a:xfrm>
          <a:off x="0" y="3239762"/>
          <a:ext cx="11484000" cy="12956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6131CA-AAA3-4436-A157-EC30B8D81E4E}">
      <dsp:nvSpPr>
        <dsp:cNvPr id="0" name=""/>
        <dsp:cNvSpPr/>
      </dsp:nvSpPr>
      <dsp:spPr>
        <a:xfrm>
          <a:off x="391944" y="3531291"/>
          <a:ext cx="712625" cy="7126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721B4F-31F1-4332-9145-799A757D7409}">
      <dsp:nvSpPr>
        <dsp:cNvPr id="0" name=""/>
        <dsp:cNvSpPr/>
      </dsp:nvSpPr>
      <dsp:spPr>
        <a:xfrm>
          <a:off x="1496514" y="3239762"/>
          <a:ext cx="5167800" cy="1295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27" tIns="137127" rIns="137127" bIns="137127" numCol="1" spcCol="1270" anchor="ctr" anchorCtr="0">
          <a:noAutofit/>
        </a:bodyPr>
        <a:lstStyle/>
        <a:p>
          <a:pPr marL="0" lvl="0" indent="0" algn="l" defTabSz="1111250">
            <a:lnSpc>
              <a:spcPct val="90000"/>
            </a:lnSpc>
            <a:spcBef>
              <a:spcPct val="0"/>
            </a:spcBef>
            <a:spcAft>
              <a:spcPct val="35000"/>
            </a:spcAft>
            <a:buNone/>
          </a:pPr>
          <a:r>
            <a:rPr lang="en-AU" sz="2500" b="1" i="0" kern="1200"/>
            <a:t>Sentiment data = feelings and attitudes</a:t>
          </a:r>
          <a:r>
            <a:rPr lang="en-AU" sz="2500" b="0" i="0" kern="1200"/>
            <a:t> (positive, negative, neutral)</a:t>
          </a:r>
          <a:endParaRPr lang="en-US" sz="2500" kern="1200"/>
        </a:p>
      </dsp:txBody>
      <dsp:txXfrm>
        <a:off x="1496514" y="3239762"/>
        <a:ext cx="5167800" cy="1295683"/>
      </dsp:txXfrm>
    </dsp:sp>
    <dsp:sp modelId="{2A2EFAF2-6AD1-4B88-A83D-2ED8F6849913}">
      <dsp:nvSpPr>
        <dsp:cNvPr id="0" name=""/>
        <dsp:cNvSpPr/>
      </dsp:nvSpPr>
      <dsp:spPr>
        <a:xfrm>
          <a:off x="6664314" y="3239762"/>
          <a:ext cx="4819685" cy="1295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27" tIns="137127" rIns="137127" bIns="137127" numCol="1" spcCol="1270" anchor="ctr" anchorCtr="0">
          <a:noAutofit/>
        </a:bodyPr>
        <a:lstStyle/>
        <a:p>
          <a:pPr marL="0" lvl="0" indent="0" algn="l" defTabSz="800100">
            <a:lnSpc>
              <a:spcPct val="90000"/>
            </a:lnSpc>
            <a:spcBef>
              <a:spcPct val="0"/>
            </a:spcBef>
            <a:spcAft>
              <a:spcPct val="35000"/>
            </a:spcAft>
            <a:buNone/>
          </a:pPr>
          <a:r>
            <a:rPr lang="en-AU" sz="1800" i="1" kern="1200"/>
            <a:t>Sentiment data is a special type of qualitative data that involves identifying feelings or attitudes (positive, negative, or neutral) expressed in text or speech.</a:t>
          </a:r>
          <a:endParaRPr lang="en-US" sz="1800" kern="1200"/>
        </a:p>
      </dsp:txBody>
      <dsp:txXfrm>
        <a:off x="6664314" y="3239762"/>
        <a:ext cx="4819685" cy="129568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77C1A-45F8-41EA-B004-E0921C544FAB}" type="datetimeFigureOut">
              <a:rPr lang="en-AU" smtClean="0"/>
              <a:t>29/07/2026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F4106-45CC-4142-9871-89FE26886609}" type="slidenum">
              <a:rPr lang="en-AU" smtClean="0"/>
              <a:t>‹#›</a:t>
            </a:fld>
            <a:endParaRPr lang="en-AU"/>
          </a:p>
        </p:txBody>
      </p:sp>
    </p:spTree>
    <p:extLst>
      <p:ext uri="{BB962C8B-B14F-4D97-AF65-F5344CB8AC3E}">
        <p14:creationId xmlns:p14="http://schemas.microsoft.com/office/powerpoint/2010/main" val="420307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m1vsKwqhM6s"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healthevoke.com/is-your-fitness-tracker-accurate-heres-truth/" TargetMode="External"/><Relationship Id="rId4" Type="http://schemas.openxmlformats.org/officeDocument/2006/relationships/hyperlink" Target="https://wellnesspulse.com/research/accuracy-of-fitness-trackers/"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30.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38.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AE536-9056-C378-722A-3C5FA070D8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80820F-9B44-99A3-50B4-BCCE13272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2338AB-6F94-528E-A6F2-3738E07F127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BBA0081-BEE7-5442-6EC3-DF6EFB9CC497}"/>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761786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t>Suggested information systems outside of school  can range from the personal to local community to global scales.</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16</a:t>
            </a:fld>
            <a:endParaRPr lang="en-AU"/>
          </a:p>
        </p:txBody>
      </p:sp>
    </p:spTree>
    <p:extLst>
      <p:ext uri="{BB962C8B-B14F-4D97-AF65-F5344CB8AC3E}">
        <p14:creationId xmlns:p14="http://schemas.microsoft.com/office/powerpoint/2010/main" val="2646476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C2D72-8D57-91AA-0FA4-35AFA4AFD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4E5A5-991F-A7E3-765B-44753806C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26C4BA-4EA8-55AD-542F-BC35703A640F}"/>
              </a:ext>
            </a:extLst>
          </p:cNvPr>
          <p:cNvSpPr>
            <a:spLocks noGrp="1"/>
          </p:cNvSpPr>
          <p:nvPr>
            <p:ph type="body" idx="1"/>
          </p:nvPr>
        </p:nvSpPr>
        <p:spPr/>
        <p:txBody>
          <a:bodyPr/>
          <a:lstStyle/>
          <a:p>
            <a:r>
              <a:rPr lang="en-AU" dirty="0"/>
              <a:t>A=quantitative B=qualitative</a:t>
            </a:r>
          </a:p>
        </p:txBody>
      </p:sp>
      <p:sp>
        <p:nvSpPr>
          <p:cNvPr id="4" name="Slide Number Placeholder 3">
            <a:extLst>
              <a:ext uri="{FF2B5EF4-FFF2-40B4-BE49-F238E27FC236}">
                <a16:creationId xmlns:a16="http://schemas.microsoft.com/office/drawing/2014/main" id="{5A1C5A9F-9DDE-8E99-F0AB-B3D95B716AB9}"/>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033353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18</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38529-A926-A48A-049C-0BF2A3D30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A2D134-FBD7-89D3-99D5-E547139C52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5E3724-D962-2F69-4093-915A710BB1EE}"/>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dirty="0">
                <a:latin typeface="Arial" panose="020B0604020202020204" pitchFamily="34" charset="0"/>
                <a:cs typeface="Arial" panose="020B0604020202020204" pitchFamily="34" charset="0"/>
              </a:rPr>
              <a:t>For more information See ⁠</a:t>
            </a:r>
            <a:r>
              <a:rPr lang="en-AU" dirty="0">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dirty="0">
                <a:latin typeface="Arial" panose="020B0604020202020204" pitchFamily="34" charset="0"/>
                <a:cs typeface="Arial" panose="020B0604020202020204" pitchFamily="34" charset="0"/>
              </a:rPr>
              <a:t> or the NSW Department of Education explicit teaching strategies, ⁠</a:t>
            </a:r>
            <a:r>
              <a:rPr lang="en-AU" dirty="0">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dirty="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5478D8CC-05F1-9E6D-606C-F3D2773BDE93}"/>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790378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F3845-6948-BFDB-E7BC-AAE9E1EBC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CCB03E-40E1-CE80-8D12-5E1EB13BDC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DFC0A7-FC09-7AFE-0817-655AC78B62DB}"/>
              </a:ext>
            </a:extLst>
          </p:cNvPr>
          <p:cNvSpPr>
            <a:spLocks noGrp="1"/>
          </p:cNvSpPr>
          <p:nvPr>
            <p:ph type="body" idx="1"/>
          </p:nvPr>
        </p:nvSpPr>
        <p:spPr/>
        <p:txBody>
          <a:bodyPr/>
          <a:lstStyle/>
          <a:p>
            <a:r>
              <a:rPr lang="en-AU" dirty="0"/>
              <a:t>Fitness trackers are an accessible and familiar device for analysing </a:t>
            </a:r>
            <a:r>
              <a:rPr lang="en-AU" dirty="0" err="1"/>
              <a:t>data.Other</a:t>
            </a:r>
            <a:r>
              <a:rPr lang="en-AU" dirty="0"/>
              <a:t> devices include: smartphones, smart watches, Game consoles, digital cameras,, music devices, e-readers</a:t>
            </a:r>
          </a:p>
        </p:txBody>
      </p:sp>
      <p:sp>
        <p:nvSpPr>
          <p:cNvPr id="4" name="Slide Number Placeholder 3">
            <a:extLst>
              <a:ext uri="{FF2B5EF4-FFF2-40B4-BE49-F238E27FC236}">
                <a16:creationId xmlns:a16="http://schemas.microsoft.com/office/drawing/2014/main" id="{96DB4582-1F3E-E2DB-EF09-F5E1F7203243}"/>
              </a:ext>
            </a:extLst>
          </p:cNvPr>
          <p:cNvSpPr>
            <a:spLocks noGrp="1"/>
          </p:cNvSpPr>
          <p:nvPr>
            <p:ph type="sldNum" sz="quarter" idx="5"/>
          </p:nvPr>
        </p:nvSpPr>
        <p:spPr/>
        <p:txBody>
          <a:bodyPr/>
          <a:lstStyle/>
          <a:p>
            <a:fld id="{B07158C4-A119-4B78-9DE8-A50001BC31DC}" type="slidenum">
              <a:rPr lang="en-AU" smtClean="0"/>
              <a:pPr/>
              <a:t>20</a:t>
            </a:fld>
            <a:endParaRPr lang="en-AU"/>
          </a:p>
        </p:txBody>
      </p:sp>
    </p:spTree>
    <p:extLst>
      <p:ext uri="{BB962C8B-B14F-4D97-AF65-F5344CB8AC3E}">
        <p14:creationId xmlns:p14="http://schemas.microsoft.com/office/powerpoint/2010/main" val="135665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C584-8C20-03E7-D16B-47C6E851A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A61B3-6995-5F35-3644-CEFF33397A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A6310D-BF6C-8E5D-A94E-468B8CB61F14}"/>
              </a:ext>
            </a:extLst>
          </p:cNvPr>
          <p:cNvSpPr>
            <a:spLocks noGrp="1"/>
          </p:cNvSpPr>
          <p:nvPr>
            <p:ph type="body" idx="1"/>
          </p:nvPr>
        </p:nvSpPr>
        <p:spPr/>
        <p:txBody>
          <a:bodyPr/>
          <a:lstStyle/>
          <a:p>
            <a:pPr rtl="0"/>
            <a:r>
              <a:rPr lang="en-AU" dirty="0"/>
              <a:t>For example: </a:t>
            </a:r>
            <a:r>
              <a:rPr lang="en-AU" sz="1200" b="1" i="0" kern="1200" dirty="0">
                <a:solidFill>
                  <a:schemeClr val="tx1"/>
                </a:solidFill>
                <a:effectLst/>
                <a:latin typeface="+mn-lt"/>
                <a:ea typeface="+mn-ea"/>
                <a:cs typeface="+mn-cs"/>
              </a:rPr>
              <a:t>Inputs:</a:t>
            </a:r>
            <a:endParaRPr lang="en-AU" sz="1200" b="0" i="0" kern="1200" dirty="0">
              <a:solidFill>
                <a:schemeClr val="tx1"/>
              </a:solidFill>
              <a:effectLst/>
              <a:latin typeface="+mn-lt"/>
              <a:ea typeface="+mn-ea"/>
              <a:cs typeface="+mn-cs"/>
            </a:endParaRPr>
          </a:p>
          <a:p>
            <a:pPr lvl="1" rtl="0"/>
            <a:r>
              <a:rPr lang="en-AU" sz="1200" b="0" i="0" kern="1200" dirty="0">
                <a:solidFill>
                  <a:schemeClr val="tx1"/>
                </a:solidFill>
                <a:effectLst/>
                <a:latin typeface="+mn-lt"/>
                <a:ea typeface="+mn-ea"/>
                <a:cs typeface="+mn-cs"/>
              </a:rPr>
              <a:t>Data from weather sensors and instruments (temperature, humidity, wind speed, air pressure)</a:t>
            </a:r>
          </a:p>
          <a:p>
            <a:pPr lvl="1" rtl="0"/>
            <a:r>
              <a:rPr lang="en-AU" sz="1200" b="0" i="0" kern="1200" dirty="0">
                <a:solidFill>
                  <a:schemeClr val="tx1"/>
                </a:solidFill>
                <a:effectLst/>
                <a:latin typeface="+mn-lt"/>
                <a:ea typeface="+mn-ea"/>
                <a:cs typeface="+mn-cs"/>
              </a:rPr>
              <a:t>Satellite images and radar data</a:t>
            </a:r>
          </a:p>
          <a:p>
            <a:pPr lvl="1" rtl="0"/>
            <a:r>
              <a:rPr lang="en-AU" sz="1200" b="0" i="0" kern="1200" dirty="0">
                <a:solidFill>
                  <a:schemeClr val="tx1"/>
                </a:solidFill>
                <a:effectLst/>
                <a:latin typeface="+mn-lt"/>
                <a:ea typeface="+mn-ea"/>
                <a:cs typeface="+mn-cs"/>
              </a:rPr>
              <a:t>Historical weather data</a:t>
            </a:r>
          </a:p>
          <a:p>
            <a:pPr lvl="1" rtl="0"/>
            <a:r>
              <a:rPr lang="en-AU" sz="1200" b="0" i="0" kern="1200" dirty="0">
                <a:solidFill>
                  <a:schemeClr val="tx1"/>
                </a:solidFill>
                <a:effectLst/>
                <a:latin typeface="+mn-lt"/>
                <a:ea typeface="+mn-ea"/>
                <a:cs typeface="+mn-cs"/>
              </a:rPr>
              <a:t>Reports from meteorological stations and weather balloons</a:t>
            </a:r>
          </a:p>
          <a:p>
            <a:pPr rtl="0"/>
            <a:r>
              <a:rPr lang="en-AU" sz="1200" b="1" i="0" kern="1200" dirty="0">
                <a:solidFill>
                  <a:schemeClr val="tx1"/>
                </a:solidFill>
                <a:effectLst/>
                <a:latin typeface="+mn-lt"/>
                <a:ea typeface="+mn-ea"/>
                <a:cs typeface="+mn-cs"/>
              </a:rPr>
              <a:t>Storage:</a:t>
            </a:r>
            <a:endParaRPr lang="en-AU" sz="1200" b="0" i="0" kern="1200" dirty="0">
              <a:solidFill>
                <a:schemeClr val="tx1"/>
              </a:solidFill>
              <a:effectLst/>
              <a:latin typeface="+mn-lt"/>
              <a:ea typeface="+mn-ea"/>
              <a:cs typeface="+mn-cs"/>
            </a:endParaRPr>
          </a:p>
          <a:p>
            <a:pPr lvl="1" rtl="0"/>
            <a:r>
              <a:rPr lang="en-AU" sz="1200" b="0" i="0" kern="1200" dirty="0">
                <a:solidFill>
                  <a:schemeClr val="tx1"/>
                </a:solidFill>
                <a:effectLst/>
                <a:latin typeface="+mn-lt"/>
                <a:ea typeface="+mn-ea"/>
                <a:cs typeface="+mn-cs"/>
              </a:rPr>
              <a:t>Collected data is stored in databases and servers for analysis and historical reference</a:t>
            </a:r>
          </a:p>
          <a:p>
            <a:pPr lvl="1" rtl="0"/>
            <a:r>
              <a:rPr lang="en-AU" sz="1200" b="0" i="0" kern="1200" dirty="0">
                <a:solidFill>
                  <a:schemeClr val="tx1"/>
                </a:solidFill>
                <a:effectLst/>
                <a:latin typeface="+mn-lt"/>
                <a:ea typeface="+mn-ea"/>
                <a:cs typeface="+mn-cs"/>
              </a:rPr>
              <a:t>Large volumes of satellite images and sensor readings are archived</a:t>
            </a:r>
          </a:p>
          <a:p>
            <a:pPr rtl="0"/>
            <a:r>
              <a:rPr lang="en-AU" sz="1200" b="1" i="0" kern="1200" dirty="0">
                <a:solidFill>
                  <a:schemeClr val="tx1"/>
                </a:solidFill>
                <a:effectLst/>
                <a:latin typeface="+mn-lt"/>
                <a:ea typeface="+mn-ea"/>
                <a:cs typeface="+mn-cs"/>
              </a:rPr>
              <a:t>Transmission:</a:t>
            </a:r>
            <a:endParaRPr lang="en-AU" sz="1200" b="0" i="0" kern="1200" dirty="0">
              <a:solidFill>
                <a:schemeClr val="tx1"/>
              </a:solidFill>
              <a:effectLst/>
              <a:latin typeface="+mn-lt"/>
              <a:ea typeface="+mn-ea"/>
              <a:cs typeface="+mn-cs"/>
            </a:endParaRPr>
          </a:p>
          <a:p>
            <a:pPr lvl="1" rtl="0"/>
            <a:r>
              <a:rPr lang="en-AU" sz="1200" b="0" i="0" kern="1200" dirty="0">
                <a:solidFill>
                  <a:schemeClr val="tx1"/>
                </a:solidFill>
                <a:effectLst/>
                <a:latin typeface="+mn-lt"/>
                <a:ea typeface="+mn-ea"/>
                <a:cs typeface="+mn-cs"/>
              </a:rPr>
              <a:t>Data is transmitted from remote weather stations and satellites to central data centres</a:t>
            </a:r>
          </a:p>
          <a:p>
            <a:pPr lvl="1" rtl="0"/>
            <a:r>
              <a:rPr lang="en-AU" sz="1200" b="0" i="0" kern="1200" dirty="0">
                <a:solidFill>
                  <a:schemeClr val="tx1"/>
                </a:solidFill>
                <a:effectLst/>
                <a:latin typeface="+mn-lt"/>
                <a:ea typeface="+mn-ea"/>
                <a:cs typeface="+mn-cs"/>
              </a:rPr>
              <a:t>Real-time data is transmitted via communication networks (e.g., satellite links, internet)</a:t>
            </a:r>
          </a:p>
          <a:p>
            <a:pPr lvl="1" rtl="0"/>
            <a:r>
              <a:rPr lang="en-AU" sz="1200" b="0" i="0" kern="1200" dirty="0">
                <a:solidFill>
                  <a:schemeClr val="tx1"/>
                </a:solidFill>
                <a:effectLst/>
                <a:latin typeface="+mn-lt"/>
                <a:ea typeface="+mn-ea"/>
                <a:cs typeface="+mn-cs"/>
              </a:rPr>
              <a:t>Alerts and forecasts are transmitted to media and public services</a:t>
            </a:r>
          </a:p>
          <a:p>
            <a:pPr rtl="0"/>
            <a:r>
              <a:rPr lang="en-AU" sz="1200" b="1" i="0" kern="1200" dirty="0">
                <a:solidFill>
                  <a:schemeClr val="tx1"/>
                </a:solidFill>
                <a:effectLst/>
                <a:latin typeface="+mn-lt"/>
                <a:ea typeface="+mn-ea"/>
                <a:cs typeface="+mn-cs"/>
              </a:rPr>
              <a:t>Processes:</a:t>
            </a:r>
            <a:endParaRPr lang="en-AU" sz="1200" b="0" i="0" kern="1200" dirty="0">
              <a:solidFill>
                <a:schemeClr val="tx1"/>
              </a:solidFill>
              <a:effectLst/>
              <a:latin typeface="+mn-lt"/>
              <a:ea typeface="+mn-ea"/>
              <a:cs typeface="+mn-cs"/>
            </a:endParaRPr>
          </a:p>
          <a:p>
            <a:pPr lvl="1" rtl="0"/>
            <a:r>
              <a:rPr lang="en-AU" sz="1200" b="0" i="0" kern="1200" dirty="0">
                <a:solidFill>
                  <a:schemeClr val="tx1"/>
                </a:solidFill>
                <a:effectLst/>
                <a:latin typeface="+mn-lt"/>
                <a:ea typeface="+mn-ea"/>
                <a:cs typeface="+mn-cs"/>
              </a:rPr>
              <a:t>Data processing and cleaning to remove errors</a:t>
            </a:r>
          </a:p>
          <a:p>
            <a:pPr lvl="1" rtl="0"/>
            <a:r>
              <a:rPr lang="en-AU" sz="1200" b="0" i="0" kern="1200" dirty="0">
                <a:solidFill>
                  <a:schemeClr val="tx1"/>
                </a:solidFill>
                <a:effectLst/>
                <a:latin typeface="+mn-lt"/>
                <a:ea typeface="+mn-ea"/>
                <a:cs typeface="+mn-cs"/>
              </a:rPr>
              <a:t>Analysis using computer models and simulations to predict weather patterns</a:t>
            </a:r>
          </a:p>
          <a:p>
            <a:pPr lvl="1" rtl="0"/>
            <a:r>
              <a:rPr lang="en-AU" sz="1200" b="0" i="0" kern="1200" dirty="0">
                <a:solidFill>
                  <a:schemeClr val="tx1"/>
                </a:solidFill>
                <a:effectLst/>
                <a:latin typeface="+mn-lt"/>
                <a:ea typeface="+mn-ea"/>
                <a:cs typeface="+mn-cs"/>
              </a:rPr>
              <a:t>Data fusion combining information from different sources for accuracy</a:t>
            </a:r>
          </a:p>
          <a:p>
            <a:pPr lvl="1" rtl="0"/>
            <a:r>
              <a:rPr lang="en-AU" sz="1200" b="0" i="0" kern="1200" dirty="0">
                <a:solidFill>
                  <a:schemeClr val="tx1"/>
                </a:solidFill>
                <a:effectLst/>
                <a:latin typeface="+mn-lt"/>
                <a:ea typeface="+mn-ea"/>
                <a:cs typeface="+mn-cs"/>
              </a:rPr>
              <a:t>Generation of weather forecasts and warnings</a:t>
            </a:r>
          </a:p>
          <a:p>
            <a:pPr rtl="0"/>
            <a:r>
              <a:rPr lang="en-AU" sz="1200" b="1" i="0" kern="1200" dirty="0">
                <a:solidFill>
                  <a:schemeClr val="tx1"/>
                </a:solidFill>
                <a:effectLst/>
                <a:latin typeface="+mn-lt"/>
                <a:ea typeface="+mn-ea"/>
                <a:cs typeface="+mn-cs"/>
              </a:rPr>
              <a:t>Output:</a:t>
            </a:r>
            <a:endParaRPr lang="en-AU" sz="1200" b="0" i="0" kern="1200" dirty="0">
              <a:solidFill>
                <a:schemeClr val="tx1"/>
              </a:solidFill>
              <a:effectLst/>
              <a:latin typeface="+mn-lt"/>
              <a:ea typeface="+mn-ea"/>
              <a:cs typeface="+mn-cs"/>
            </a:endParaRPr>
          </a:p>
          <a:p>
            <a:pPr lvl="1" rtl="0"/>
            <a:r>
              <a:rPr lang="en-AU" sz="1200" b="0" i="0" kern="1200" dirty="0">
                <a:solidFill>
                  <a:schemeClr val="tx1"/>
                </a:solidFill>
                <a:effectLst/>
                <a:latin typeface="+mn-lt"/>
                <a:ea typeface="+mn-ea"/>
                <a:cs typeface="+mn-cs"/>
              </a:rPr>
              <a:t>Weather forecasts (daily, weekly)</a:t>
            </a:r>
          </a:p>
          <a:p>
            <a:pPr lvl="1" rtl="0"/>
            <a:r>
              <a:rPr lang="en-AU" sz="1200" b="0" i="0" kern="1200" dirty="0">
                <a:solidFill>
                  <a:schemeClr val="tx1"/>
                </a:solidFill>
                <a:effectLst/>
                <a:latin typeface="+mn-lt"/>
                <a:ea typeface="+mn-ea"/>
                <a:cs typeface="+mn-cs"/>
              </a:rPr>
              <a:t>Severe weather warnings (storms, floods, heatwaves)</a:t>
            </a:r>
          </a:p>
          <a:p>
            <a:pPr lvl="1" rtl="0"/>
            <a:r>
              <a:rPr lang="en-AU" sz="1200" b="0" i="0" kern="1200" dirty="0">
                <a:solidFill>
                  <a:schemeClr val="tx1"/>
                </a:solidFill>
                <a:effectLst/>
                <a:latin typeface="+mn-lt"/>
                <a:ea typeface="+mn-ea"/>
                <a:cs typeface="+mn-cs"/>
              </a:rPr>
              <a:t>Reports and visualisations such as maps and graphs</a:t>
            </a:r>
          </a:p>
          <a:p>
            <a:pPr lvl="1" rtl="0"/>
            <a:r>
              <a:rPr lang="en-AU" sz="1200" b="0" i="0" kern="1200" dirty="0">
                <a:solidFill>
                  <a:schemeClr val="tx1"/>
                </a:solidFill>
                <a:effectLst/>
                <a:latin typeface="+mn-lt"/>
                <a:ea typeface="+mn-ea"/>
                <a:cs typeface="+mn-cs"/>
              </a:rPr>
              <a:t>Public information through websites, apps, and media broadcasts</a:t>
            </a:r>
          </a:p>
          <a:p>
            <a:endParaRPr lang="en-AU" dirty="0"/>
          </a:p>
        </p:txBody>
      </p:sp>
      <p:sp>
        <p:nvSpPr>
          <p:cNvPr id="4" name="Slide Number Placeholder 3">
            <a:extLst>
              <a:ext uri="{FF2B5EF4-FFF2-40B4-BE49-F238E27FC236}">
                <a16:creationId xmlns:a16="http://schemas.microsoft.com/office/drawing/2014/main" id="{D2BD953C-8F9B-AB4A-3D4D-F88D23C2D7C2}"/>
              </a:ext>
            </a:extLst>
          </p:cNvPr>
          <p:cNvSpPr>
            <a:spLocks noGrp="1"/>
          </p:cNvSpPr>
          <p:nvPr>
            <p:ph type="sldNum" sz="quarter" idx="5"/>
          </p:nvPr>
        </p:nvSpPr>
        <p:spPr/>
        <p:txBody>
          <a:bodyPr/>
          <a:lstStyle/>
          <a:p>
            <a:fld id="{B07158C4-A119-4B78-9DE8-A50001BC31DC}" type="slidenum">
              <a:rPr lang="en-AU" smtClean="0"/>
              <a:pPr/>
              <a:t>22</a:t>
            </a:fld>
            <a:endParaRPr lang="en-AU"/>
          </a:p>
        </p:txBody>
      </p:sp>
    </p:spTree>
    <p:extLst>
      <p:ext uri="{BB962C8B-B14F-4D97-AF65-F5344CB8AC3E}">
        <p14:creationId xmlns:p14="http://schemas.microsoft.com/office/powerpoint/2010/main" val="2692140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96BBE-13AA-37F2-42AA-28583B389B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181DC0-1F9E-56C9-C9AE-AD9D0BD399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FFA622-A3B6-AF9A-98CB-1B0264EFDF31}"/>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7BF4D2D3-C0AE-3C91-8BD2-CFE0E89D1C5C}"/>
              </a:ext>
            </a:extLst>
          </p:cNvPr>
          <p:cNvSpPr>
            <a:spLocks noGrp="1"/>
          </p:cNvSpPr>
          <p:nvPr>
            <p:ph type="sldNum" sz="quarter" idx="5"/>
          </p:nvPr>
        </p:nvSpPr>
        <p:spPr/>
        <p:txBody>
          <a:bodyPr/>
          <a:lstStyle/>
          <a:p>
            <a:fld id="{D09C5488-DD16-4714-9519-7BE21BA11D4E}" type="slidenum">
              <a:rPr lang="en-AU" smtClean="0"/>
              <a:t>23</a:t>
            </a:fld>
            <a:endParaRPr lang="en-AU"/>
          </a:p>
        </p:txBody>
      </p:sp>
    </p:spTree>
    <p:extLst>
      <p:ext uri="{BB962C8B-B14F-4D97-AF65-F5344CB8AC3E}">
        <p14:creationId xmlns:p14="http://schemas.microsoft.com/office/powerpoint/2010/main" val="4192913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39C52-4A9B-5657-29C4-9125C144A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D43ABD-3971-3768-D10E-B7B2CAAE35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28C778-6CED-9C34-43C0-E55E01D7FBAF}"/>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D75BF1F3-1D55-D236-0C55-40596B37B9AF}"/>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7777369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1825D-9997-2BEA-038B-6B89B5BF04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00F7A-2035-BBCF-ECF0-B924F6B306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7EED9B-34CF-D812-96FC-9C03270DC8BE}"/>
              </a:ext>
            </a:extLst>
          </p:cNvPr>
          <p:cNvSpPr>
            <a:spLocks noGrp="1"/>
          </p:cNvSpPr>
          <p:nvPr>
            <p:ph type="body" idx="1"/>
          </p:nvPr>
        </p:nvSpPr>
        <p:spPr/>
        <p:txBody>
          <a:bodyPr/>
          <a:lstStyle/>
          <a:p>
            <a:r>
              <a:rPr lang="en-AU" sz="1600" b="0" i="0" kern="1200">
                <a:solidFill>
                  <a:schemeClr val="tx1"/>
                </a:solidFill>
                <a:effectLst/>
                <a:latin typeface="Arial" panose="020B0604020202020204" pitchFamily="34" charset="0"/>
                <a:ea typeface="+mn-ea"/>
                <a:cs typeface="Arial" panose="020B0604020202020204" pitchFamily="34" charset="0"/>
              </a:rPr>
              <a:t>At one end, functional requirements define </a:t>
            </a:r>
            <a:r>
              <a:rPr lang="en-AU" sz="1600" b="0" i="1" kern="1200">
                <a:solidFill>
                  <a:schemeClr val="tx1"/>
                </a:solidFill>
                <a:effectLst/>
                <a:latin typeface="Arial" panose="020B0604020202020204" pitchFamily="34" charset="0"/>
                <a:ea typeface="+mn-ea"/>
                <a:cs typeface="Arial" panose="020B0604020202020204" pitchFamily="34" charset="0"/>
              </a:rPr>
              <a:t>what</a:t>
            </a:r>
            <a:r>
              <a:rPr lang="en-AU" sz="1600" b="0" i="0" kern="1200">
                <a:solidFill>
                  <a:schemeClr val="tx1"/>
                </a:solidFill>
                <a:effectLst/>
                <a:latin typeface="Arial" panose="020B0604020202020204" pitchFamily="34" charset="0"/>
                <a:ea typeface="+mn-ea"/>
                <a:cs typeface="Arial" panose="020B0604020202020204" pitchFamily="34" charset="0"/>
              </a:rPr>
              <a:t> the system must do to fulfil user needs, focusing on concrete inputs, outputs and features. Moving along the cline toward non-functional requirements, the focus shifts to </a:t>
            </a:r>
            <a:r>
              <a:rPr lang="en-AU" sz="1600" b="0" i="1" kern="1200">
                <a:solidFill>
                  <a:schemeClr val="tx1"/>
                </a:solidFill>
                <a:effectLst/>
                <a:latin typeface="Arial" panose="020B0604020202020204" pitchFamily="34" charset="0"/>
                <a:ea typeface="+mn-ea"/>
                <a:cs typeface="Arial" panose="020B0604020202020204" pitchFamily="34" charset="0"/>
              </a:rPr>
              <a:t>how well</a:t>
            </a:r>
            <a:r>
              <a:rPr lang="en-AU" sz="1600" b="0" i="0" kern="1200">
                <a:solidFill>
                  <a:schemeClr val="tx1"/>
                </a:solidFill>
                <a:effectLst/>
                <a:latin typeface="Arial" panose="020B0604020202020204" pitchFamily="34" charset="0"/>
                <a:ea typeface="+mn-ea"/>
                <a:cs typeface="Arial" panose="020B0604020202020204" pitchFamily="34" charset="0"/>
              </a:rPr>
              <a:t> the system performs those functions, concerned with quality attributes that affect user satisfaction and system effectiveness.</a:t>
            </a:r>
            <a:endParaRPr lang="en-AU"/>
          </a:p>
        </p:txBody>
      </p:sp>
      <p:sp>
        <p:nvSpPr>
          <p:cNvPr id="4" name="Slide Number Placeholder 3">
            <a:extLst>
              <a:ext uri="{FF2B5EF4-FFF2-40B4-BE49-F238E27FC236}">
                <a16:creationId xmlns:a16="http://schemas.microsoft.com/office/drawing/2014/main" id="{06541C15-4EC3-CE2E-640E-9E2A889FF5E9}"/>
              </a:ext>
            </a:extLst>
          </p:cNvPr>
          <p:cNvSpPr>
            <a:spLocks noGrp="1"/>
          </p:cNvSpPr>
          <p:nvPr>
            <p:ph type="sldNum" sz="quarter" idx="5"/>
          </p:nvPr>
        </p:nvSpPr>
        <p:spPr/>
        <p:txBody>
          <a:bodyPr/>
          <a:lstStyle/>
          <a:p>
            <a:fld id="{B07158C4-A119-4B78-9DE8-A50001BC31DC}" type="slidenum">
              <a:rPr lang="en-AU" smtClean="0"/>
              <a:pPr/>
              <a:t>25</a:t>
            </a:fld>
            <a:endParaRPr lang="en-AU"/>
          </a:p>
        </p:txBody>
      </p:sp>
    </p:spTree>
    <p:extLst>
      <p:ext uri="{BB962C8B-B14F-4D97-AF65-F5344CB8AC3E}">
        <p14:creationId xmlns:p14="http://schemas.microsoft.com/office/powerpoint/2010/main" val="2066590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deck complements the teacher support resource, assessment tasks and program of learning. </a:t>
            </a:r>
            <a:r>
              <a:rPr lang="en-AU"/>
              <a:t>Teachers are advised to issue the support resource either through their LMS or printed as a student workbook</a:t>
            </a: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008813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latin typeface="Arial" panose="020B0604020202020204" pitchFamily="34" charset="0"/>
                <a:ea typeface="Calibri" panose="020F0502020204030204" pitchFamily="34" charset="0"/>
              </a:rPr>
              <a:t>W</a:t>
            </a:r>
            <a:r>
              <a:rPr lang="en-AU" sz="1600">
                <a:effectLst/>
                <a:latin typeface="Arial" panose="020B0604020202020204" pitchFamily="34" charset="0"/>
                <a:ea typeface="Calibri" panose="020F0502020204030204" pitchFamily="34" charset="0"/>
              </a:rPr>
              <a:t>atch:</a:t>
            </a:r>
          </a:p>
          <a:p>
            <a:r>
              <a:rPr lang="en-AU" sz="1600">
                <a:effectLst/>
                <a:latin typeface="Arial" panose="020B0604020202020204" pitchFamily="34" charset="0"/>
                <a:ea typeface="Calibri" panose="020F0502020204030204" pitchFamily="34" charset="0"/>
              </a:rPr>
              <a:t> </a:t>
            </a:r>
            <a:r>
              <a:rPr lang="en-AU" sz="1600" u="sng">
                <a:solidFill>
                  <a:srgbClr val="2F5496"/>
                </a:solidFill>
                <a:effectLst/>
                <a:latin typeface="Arial" panose="020B0604020202020204" pitchFamily="34" charset="0"/>
                <a:ea typeface="Calibri" panose="020F0502020204030204" pitchFamily="34" charset="0"/>
                <a:hlinkClick r:id="rId3"/>
              </a:rPr>
              <a:t>How Accurate Is Your Fitness Tracker? (7:20)</a:t>
            </a:r>
            <a:endParaRPr lang="en-AU" sz="1600" u="sng">
              <a:solidFill>
                <a:srgbClr val="2F5496"/>
              </a:solidFill>
              <a:effectLst/>
              <a:latin typeface="Arial" panose="020B0604020202020204" pitchFamily="34" charset="0"/>
              <a:ea typeface="Calibri" panose="020F0502020204030204" pitchFamily="34" charset="0"/>
            </a:endParaRPr>
          </a:p>
          <a:p>
            <a:r>
              <a:rPr lang="en-AU">
                <a:latin typeface="Arial" panose="020B0604020202020204" pitchFamily="34" charset="0"/>
                <a:ea typeface="Calibri" panose="020F0502020204030204" pitchFamily="34" charset="0"/>
              </a:rPr>
              <a:t>Read: </a:t>
            </a:r>
          </a:p>
          <a:p>
            <a:r>
              <a:rPr lang="en-AU">
                <a:hlinkClick r:id="rId4"/>
              </a:rPr>
              <a:t>Study Ranks the Most Accurate Fitness Trackers​ | </a:t>
            </a:r>
            <a:r>
              <a:rPr lang="en-AU" err="1">
                <a:hlinkClick r:id="rId4"/>
              </a:rPr>
              <a:t>WellnessPulse</a:t>
            </a:r>
            <a:endParaRPr lang="en-AU"/>
          </a:p>
          <a:p>
            <a:endParaRPr lang="en-AU">
              <a:hlinkClick r:id="rId5"/>
            </a:endParaRPr>
          </a:p>
          <a:p>
            <a:r>
              <a:rPr lang="en-AU">
                <a:hlinkClick r:id="rId5"/>
              </a:rPr>
              <a:t>Is Your Fitness Tracker Really Accurate? Here’s the Truth - </a:t>
            </a:r>
            <a:r>
              <a:rPr lang="en-AU" err="1">
                <a:hlinkClick r:id="rId5"/>
              </a:rPr>
              <a:t>HealthEvoke</a:t>
            </a:r>
            <a:endParaRPr lang="en-AU"/>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27</a:t>
            </a:fld>
            <a:endParaRPr lang="en-AU"/>
          </a:p>
        </p:txBody>
      </p:sp>
    </p:spTree>
    <p:extLst>
      <p:ext uri="{BB962C8B-B14F-4D97-AF65-F5344CB8AC3E}">
        <p14:creationId xmlns:p14="http://schemas.microsoft.com/office/powerpoint/2010/main" val="2088009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B4E9C-3638-9D45-4A02-F908B59889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59230-2E54-5ED0-A07D-5914AA4BB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F52B5B-440E-40AF-B801-8A60A832EDB7}"/>
              </a:ext>
            </a:extLst>
          </p:cNvPr>
          <p:cNvSpPr>
            <a:spLocks noGrp="1"/>
          </p:cNvSpPr>
          <p:nvPr>
            <p:ph type="body" idx="1"/>
          </p:nvPr>
        </p:nvSpPr>
        <p:spPr/>
        <p:txBody>
          <a:bodyPr/>
          <a:lstStyle/>
          <a:p>
            <a:r>
              <a:rPr lang="en-AU" dirty="0"/>
              <a:t>A= non </a:t>
            </a:r>
            <a:r>
              <a:rPr lang="en-AU" dirty="0" err="1"/>
              <a:t>functionl</a:t>
            </a:r>
            <a:r>
              <a:rPr lang="en-AU" dirty="0"/>
              <a:t> B= functional</a:t>
            </a:r>
          </a:p>
        </p:txBody>
      </p:sp>
      <p:sp>
        <p:nvSpPr>
          <p:cNvPr id="4" name="Slide Number Placeholder 3">
            <a:extLst>
              <a:ext uri="{FF2B5EF4-FFF2-40B4-BE49-F238E27FC236}">
                <a16:creationId xmlns:a16="http://schemas.microsoft.com/office/drawing/2014/main" id="{92889621-E0B7-5075-CEAA-6726383535C1}"/>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28</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520158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7D5CF-B64C-8AF0-6BB5-D7E19E59E5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474E9-7132-EBC6-3450-5F675F765E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6186B9-B6B7-57AB-D366-3FCC3C4980E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F83AAB7B-6CFF-6629-985D-0014D6980321}"/>
              </a:ext>
            </a:extLst>
          </p:cNvPr>
          <p:cNvSpPr>
            <a:spLocks noGrp="1"/>
          </p:cNvSpPr>
          <p:nvPr>
            <p:ph type="sldNum" sz="quarter" idx="5"/>
          </p:nvPr>
        </p:nvSpPr>
        <p:spPr/>
        <p:txBody>
          <a:bodyPr/>
          <a:lstStyle/>
          <a:p>
            <a:fld id="{D09C5488-DD16-4714-9519-7BE21BA11D4E}" type="slidenum">
              <a:rPr lang="en-AU" smtClean="0"/>
              <a:t>29</a:t>
            </a:fld>
            <a:endParaRPr lang="en-AU"/>
          </a:p>
        </p:txBody>
      </p:sp>
    </p:spTree>
    <p:extLst>
      <p:ext uri="{BB962C8B-B14F-4D97-AF65-F5344CB8AC3E}">
        <p14:creationId xmlns:p14="http://schemas.microsoft.com/office/powerpoint/2010/main" val="957795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3829A-2DA6-5659-F465-CCD5CF30D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43B3F-707A-2FD5-2C16-BC3C22436D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009D11-D397-FB36-6B0E-58CA4F8F6B7B}"/>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BFAAC578-FC1D-DEC6-F2E0-05AE82DBBFEF}"/>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12659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D54F2-B844-D391-A118-09E3269A0E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DCFD3E-EA81-4101-F1BB-4D6CD1807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FEE95A-900B-26F3-9DA8-EB264B32807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212559B-A8BC-E526-7708-5A460501BC16}"/>
              </a:ext>
            </a:extLst>
          </p:cNvPr>
          <p:cNvSpPr>
            <a:spLocks noGrp="1"/>
          </p:cNvSpPr>
          <p:nvPr>
            <p:ph type="sldNum" sz="quarter" idx="5"/>
          </p:nvPr>
        </p:nvSpPr>
        <p:spPr/>
        <p:txBody>
          <a:bodyPr/>
          <a:lstStyle/>
          <a:p>
            <a:fld id="{B07158C4-A119-4B78-9DE8-A50001BC31DC}" type="slidenum">
              <a:rPr lang="en-AU" smtClean="0"/>
              <a:pPr/>
              <a:t>32</a:t>
            </a:fld>
            <a:endParaRPr lang="en-AU"/>
          </a:p>
        </p:txBody>
      </p:sp>
    </p:spTree>
    <p:extLst>
      <p:ext uri="{BB962C8B-B14F-4D97-AF65-F5344CB8AC3E}">
        <p14:creationId xmlns:p14="http://schemas.microsoft.com/office/powerpoint/2010/main" val="17540532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42B5F-89DC-C020-61AB-051BC1489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BD1829-91A4-E7CF-47D4-F91D9E26AF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44048E-DC0B-EC14-75E9-976265A52E2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8E3D493-9FE8-5491-3970-BE8A76A9642C}"/>
              </a:ext>
            </a:extLst>
          </p:cNvPr>
          <p:cNvSpPr>
            <a:spLocks noGrp="1"/>
          </p:cNvSpPr>
          <p:nvPr>
            <p:ph type="sldNum" sz="quarter" idx="5"/>
          </p:nvPr>
        </p:nvSpPr>
        <p:spPr/>
        <p:txBody>
          <a:bodyPr/>
          <a:lstStyle/>
          <a:p>
            <a:fld id="{B07158C4-A119-4B78-9DE8-A50001BC31DC}" type="slidenum">
              <a:rPr lang="en-AU" smtClean="0"/>
              <a:pPr/>
              <a:t>34</a:t>
            </a:fld>
            <a:endParaRPr lang="en-AU"/>
          </a:p>
        </p:txBody>
      </p:sp>
    </p:spTree>
    <p:extLst>
      <p:ext uri="{BB962C8B-B14F-4D97-AF65-F5344CB8AC3E}">
        <p14:creationId xmlns:p14="http://schemas.microsoft.com/office/powerpoint/2010/main" val="987032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600" b="1" i="0" kern="1200" dirty="0">
                <a:solidFill>
                  <a:schemeClr val="tx1"/>
                </a:solidFill>
                <a:effectLst/>
                <a:latin typeface="Arial" panose="020B0604020202020204" pitchFamily="34" charset="0"/>
                <a:ea typeface="+mn-ea"/>
                <a:cs typeface="Arial" panose="020B0604020202020204" pitchFamily="34" charset="0"/>
              </a:rPr>
              <a:t>Observation:</a:t>
            </a:r>
            <a:r>
              <a:rPr lang="en-AU" sz="1600" b="0" i="0" kern="1200" dirty="0">
                <a:solidFill>
                  <a:schemeClr val="tx1"/>
                </a:solidFill>
                <a:effectLst/>
                <a:latin typeface="Arial" panose="020B0604020202020204" pitchFamily="34" charset="0"/>
                <a:ea typeface="+mn-ea"/>
                <a:cs typeface="Arial" panose="020B0604020202020204" pitchFamily="34" charset="0"/>
              </a:rPr>
              <a:t> Indigenous data plays a role in preserving cultural heritage and cultural knowledge.</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5 Whys:</a:t>
            </a:r>
            <a:endParaRPr lang="en-AU" sz="1600" b="0" i="0" kern="1200" dirty="0">
              <a:solidFill>
                <a:schemeClr val="tx1"/>
              </a:solidFill>
              <a:effectLst/>
              <a:latin typeface="Arial" panose="020B0604020202020204" pitchFamily="34" charset="0"/>
              <a:ea typeface="+mn-ea"/>
              <a:cs typeface="Arial" panose="020B0604020202020204" pitchFamily="34" charset="0"/>
            </a:endParaRP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is Indigenous data important for preserving cultural heritage?</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does preserving cultural heritage require detailed and accurate data?</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might cultural knowledge be lost without proper documentation and data?</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is it important to maintain access to cultural knowledge for future generations?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does Indigenous data support the transmission of cultural practices and languages?</a:t>
            </a:r>
          </a:p>
          <a:p>
            <a:br>
              <a:rPr lang="en-AU" dirty="0"/>
            </a:br>
            <a:endParaRPr lang="en-AU" dirty="0"/>
          </a:p>
          <a:p>
            <a:pPr rtl="0"/>
            <a:r>
              <a:rPr lang="en-AU" sz="1600" b="1" i="0" kern="1200" dirty="0">
                <a:solidFill>
                  <a:schemeClr val="tx1"/>
                </a:solidFill>
                <a:effectLst/>
                <a:latin typeface="Arial" panose="020B0604020202020204" pitchFamily="34" charset="0"/>
                <a:ea typeface="+mn-ea"/>
                <a:cs typeface="Arial" panose="020B0604020202020204" pitchFamily="34" charset="0"/>
              </a:rPr>
              <a:t>2. Improving social, economic and health outcomes</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Observation:</a:t>
            </a:r>
            <a:r>
              <a:rPr lang="en-AU" sz="1600" b="0" i="0" kern="1200" dirty="0">
                <a:solidFill>
                  <a:schemeClr val="tx1"/>
                </a:solidFill>
                <a:effectLst/>
                <a:latin typeface="Arial" panose="020B0604020202020204" pitchFamily="34" charset="0"/>
                <a:ea typeface="+mn-ea"/>
                <a:cs typeface="Arial" panose="020B0604020202020204" pitchFamily="34" charset="0"/>
              </a:rPr>
              <a:t> Indigenous data helps improve social, economic, and health outcomes.</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5 Whys:</a:t>
            </a:r>
            <a:endParaRPr lang="en-AU" sz="1600" b="0" i="0" kern="1200" dirty="0">
              <a:solidFill>
                <a:schemeClr val="tx1"/>
              </a:solidFill>
              <a:effectLst/>
              <a:latin typeface="Arial" panose="020B0604020202020204" pitchFamily="34" charset="0"/>
              <a:ea typeface="+mn-ea"/>
              <a:cs typeface="Arial" panose="020B0604020202020204" pitchFamily="34" charset="0"/>
            </a:endParaRP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is Indigenous data necessary for improving social, economic, and health outcomes?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do policies and programs need accurate Indigenous data to be effective?</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can a lack of data lead to inadequate support or resources for Indigenous communities?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is targeted intervention based on Indigenous data more effective in addressing disparities?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does improved data-driven decision-making result in better social and health outcomes?</a:t>
            </a:r>
          </a:p>
          <a:p>
            <a:br>
              <a:rPr lang="en-AU" dirty="0"/>
            </a:br>
            <a:endParaRPr lang="en-AU" dirty="0"/>
          </a:p>
          <a:p>
            <a:pPr rtl="0"/>
            <a:r>
              <a:rPr lang="en-AU" sz="1600" b="1" i="0" kern="1200" dirty="0">
                <a:solidFill>
                  <a:schemeClr val="tx1"/>
                </a:solidFill>
                <a:effectLst/>
                <a:latin typeface="Arial" panose="020B0604020202020204" pitchFamily="34" charset="0"/>
                <a:ea typeface="+mn-ea"/>
                <a:cs typeface="Arial" panose="020B0604020202020204" pitchFamily="34" charset="0"/>
              </a:rPr>
              <a:t>3. Empowering communities</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Observation:</a:t>
            </a:r>
            <a:r>
              <a:rPr lang="en-AU" sz="1600" b="0" i="0" kern="1200" dirty="0">
                <a:solidFill>
                  <a:schemeClr val="tx1"/>
                </a:solidFill>
                <a:effectLst/>
                <a:latin typeface="Arial" panose="020B0604020202020204" pitchFamily="34" charset="0"/>
                <a:ea typeface="+mn-ea"/>
                <a:cs typeface="Arial" panose="020B0604020202020204" pitchFamily="34" charset="0"/>
              </a:rPr>
              <a:t> Indigenous data empowers communities.</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5 Whys:</a:t>
            </a:r>
            <a:endParaRPr lang="en-AU" sz="1600" b="0" i="0" kern="1200" dirty="0">
              <a:solidFill>
                <a:schemeClr val="tx1"/>
              </a:solidFill>
              <a:effectLst/>
              <a:latin typeface="Arial" panose="020B0604020202020204" pitchFamily="34" charset="0"/>
              <a:ea typeface="+mn-ea"/>
              <a:cs typeface="Arial" panose="020B0604020202020204" pitchFamily="34" charset="0"/>
            </a:endParaRP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does Indigenous data empower communities?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does having control over data increase community autonomy?</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is owning data important for self-determination and decision-making?</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does community access to data enable them to advocate for their rights and needs?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does empowerment through data contribute to stronger cultural identity and wellbeing?</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35</a:t>
            </a:fld>
            <a:endParaRPr lang="en-AU"/>
          </a:p>
        </p:txBody>
      </p:sp>
    </p:spTree>
    <p:extLst>
      <p:ext uri="{BB962C8B-B14F-4D97-AF65-F5344CB8AC3E}">
        <p14:creationId xmlns:p14="http://schemas.microsoft.com/office/powerpoint/2010/main" val="14818418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AU" sz="1200" kern="1200" dirty="0">
                <a:solidFill>
                  <a:schemeClr val="tx1"/>
                </a:solidFill>
                <a:effectLst/>
                <a:latin typeface="+mn-lt"/>
                <a:ea typeface="+mn-ea"/>
                <a:cs typeface="+mn-cs"/>
              </a:rPr>
              <a:t>Aboriginal and Torres Strait Islander peoples data is often referred to as </a:t>
            </a:r>
            <a:r>
              <a:rPr lang="en-AU" sz="1200" b="0" u="none" strike="noStrike" kern="1200" dirty="0">
                <a:solidFill>
                  <a:schemeClr val="tx1"/>
                </a:solidFill>
                <a:effectLst/>
                <a:latin typeface="+mn-lt"/>
                <a:ea typeface="+mn-ea"/>
                <a:cs typeface="+mn-cs"/>
              </a:rPr>
              <a:t>Indigenous data. Indigenous data is critical because </a:t>
            </a:r>
            <a:r>
              <a:rPr lang="en-AU" sz="1200" kern="1200" dirty="0">
                <a:solidFill>
                  <a:schemeClr val="tx1"/>
                </a:solidFill>
                <a:latin typeface="+mn-lt"/>
                <a:ea typeface="+mn-ea"/>
                <a:cs typeface="+mn-cs"/>
              </a:rPr>
              <a:t>it empowers </a:t>
            </a:r>
            <a:r>
              <a:rPr lang="en-AU" sz="1200" b="1" u="none" strike="noStrike" kern="1200" dirty="0">
                <a:solidFill>
                  <a:schemeClr val="tx1"/>
                </a:solidFill>
                <a:effectLst/>
                <a:latin typeface="+mn-lt"/>
                <a:ea typeface="+mn-ea"/>
                <a:cs typeface="+mn-cs"/>
              </a:rPr>
              <a:t>self-determination</a:t>
            </a:r>
            <a:r>
              <a:rPr lang="en-AU" sz="1200" kern="1200" dirty="0">
                <a:solidFill>
                  <a:schemeClr val="tx1"/>
                </a:solidFill>
                <a:latin typeface="+mn-lt"/>
                <a:ea typeface="+mn-ea"/>
                <a:cs typeface="+mn-cs"/>
              </a:rPr>
              <a:t>, protecting cultural identity and enabling First Nations communities to guide their own futures. </a:t>
            </a:r>
          </a:p>
          <a:p>
            <a:pPr>
              <a:lnSpc>
                <a:spcPct val="150000"/>
              </a:lnSpc>
            </a:pPr>
            <a:r>
              <a:rPr lang="en-AU" sz="1200" kern="1200" dirty="0">
                <a:solidFill>
                  <a:schemeClr val="tx1"/>
                </a:solidFill>
                <a:latin typeface="+mn-lt"/>
                <a:ea typeface="+mn-ea"/>
                <a:cs typeface="+mn-cs"/>
              </a:rPr>
              <a:t>Without community-led governance over how this information is collected and used, historical data practices risk perpetuating disadvantage and misrepresenting community needs.</a:t>
            </a:r>
          </a:p>
          <a:p>
            <a:endParaRPr lang="en-AU" dirty="0"/>
          </a:p>
        </p:txBody>
      </p:sp>
      <p:sp>
        <p:nvSpPr>
          <p:cNvPr id="4" name="Slide Number Placeholder 3"/>
          <p:cNvSpPr>
            <a:spLocks noGrp="1"/>
          </p:cNvSpPr>
          <p:nvPr>
            <p:ph type="sldNum" sz="quarter" idx="5"/>
          </p:nvPr>
        </p:nvSpPr>
        <p:spPr/>
        <p:txBody>
          <a:bodyPr/>
          <a:lstStyle/>
          <a:p>
            <a:fld id="{A27F4106-45CC-4142-9871-89FE26886609}" type="slidenum">
              <a:rPr lang="en-AU" smtClean="0"/>
              <a:t>36</a:t>
            </a:fld>
            <a:endParaRPr lang="en-AU"/>
          </a:p>
        </p:txBody>
      </p:sp>
    </p:spTree>
    <p:extLst>
      <p:ext uri="{BB962C8B-B14F-4D97-AF65-F5344CB8AC3E}">
        <p14:creationId xmlns:p14="http://schemas.microsoft.com/office/powerpoint/2010/main" val="19306187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37</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BC407-8F67-DB93-2CB2-A8299829D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7CACD1-3E0B-ABB4-AB70-58B22561E4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DD389-12F4-AECF-A7FF-BA806730A588}"/>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E58D6040-5A68-0212-5AFE-C0EAA5D4522C}"/>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158749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ea typeface="+mn-ea"/>
                <a:cs typeface="+mn-cs"/>
              </a:rPr>
              <a:t>This slide indicates the plan for 10 learning episodes and the current slide deck 7 Spreadsheets and databases</a:t>
            </a:r>
            <a:endParaRPr lang="en-US">
              <a:cs typeface="Arial" panose="020B0604020202020204" pitchFamily="34" charset="0"/>
            </a:endParaRPr>
          </a:p>
          <a:p>
            <a:pPr marL="171450" indent="-171450">
              <a:buFont typeface="Arial"/>
              <a:buChar char="•"/>
            </a:pPr>
            <a:endParaRPr lang="en-US">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42764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448E8-A6F1-F3E1-E07D-C0E819E767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E93B4D-CAA8-EBB4-454F-0DBBEB1925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135B3A-947B-FD30-998E-7E90933ADC6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80739F8-B113-B670-3169-B380D14C17C5}"/>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39</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1960773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82B66-B4A5-51B7-3621-D812D3CAA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7EF10E-7A79-20C5-5144-C7F24A7E0D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9D2AD-20F3-D70F-B45B-47C30FEC315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F12C1A1-AAA4-1FA5-5F0E-DD44A5AFFF15}"/>
              </a:ext>
            </a:extLst>
          </p:cNvPr>
          <p:cNvSpPr>
            <a:spLocks noGrp="1"/>
          </p:cNvSpPr>
          <p:nvPr>
            <p:ph type="sldNum" sz="quarter" idx="5"/>
          </p:nvPr>
        </p:nvSpPr>
        <p:spPr/>
        <p:txBody>
          <a:bodyPr/>
          <a:lstStyle/>
          <a:p>
            <a:fld id="{B07158C4-A119-4B78-9DE8-A50001BC31DC}" type="slidenum">
              <a:rPr lang="en-AU" smtClean="0"/>
              <a:pPr/>
              <a:t>41</a:t>
            </a:fld>
            <a:endParaRPr lang="en-AU"/>
          </a:p>
        </p:txBody>
      </p:sp>
    </p:spTree>
    <p:extLst>
      <p:ext uri="{BB962C8B-B14F-4D97-AF65-F5344CB8AC3E}">
        <p14:creationId xmlns:p14="http://schemas.microsoft.com/office/powerpoint/2010/main" val="4529944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DE2E5-57CD-FBD1-DFC2-F3B4016729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AD44D-44C5-E78B-E528-E2633F43A6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3E7D2A-B9C2-7B58-201C-E27528264EA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60F4951-DB71-B02D-C07D-9E0AA41C4D24}"/>
              </a:ext>
            </a:extLst>
          </p:cNvPr>
          <p:cNvSpPr>
            <a:spLocks noGrp="1"/>
          </p:cNvSpPr>
          <p:nvPr>
            <p:ph type="sldNum" sz="quarter" idx="5"/>
          </p:nvPr>
        </p:nvSpPr>
        <p:spPr/>
        <p:txBody>
          <a:bodyPr/>
          <a:lstStyle/>
          <a:p>
            <a:fld id="{B07158C4-A119-4B78-9DE8-A50001BC31DC}" type="slidenum">
              <a:rPr lang="en-AU" smtClean="0"/>
              <a:pPr/>
              <a:t>44</a:t>
            </a:fld>
            <a:endParaRPr lang="en-AU"/>
          </a:p>
        </p:txBody>
      </p:sp>
    </p:spTree>
    <p:extLst>
      <p:ext uri="{BB962C8B-B14F-4D97-AF65-F5344CB8AC3E}">
        <p14:creationId xmlns:p14="http://schemas.microsoft.com/office/powerpoint/2010/main" val="10025345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19B7C-4F9A-FA72-2664-20367352C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369910-C66B-03C6-3AFC-F829A07509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FE07-DE6C-EA28-D946-FFD3760FB71B}"/>
              </a:ext>
            </a:extLst>
          </p:cNvPr>
          <p:cNvSpPr>
            <a:spLocks noGrp="1"/>
          </p:cNvSpPr>
          <p:nvPr>
            <p:ph type="body" idx="1"/>
          </p:nvPr>
        </p:nvSpPr>
        <p:spPr/>
        <p:txBody>
          <a:bodyPr/>
          <a:lstStyle/>
          <a:p>
            <a:r>
              <a:rPr lang="en-AU" dirty="0"/>
              <a:t>A= lossless B= lossy</a:t>
            </a:r>
          </a:p>
        </p:txBody>
      </p:sp>
      <p:sp>
        <p:nvSpPr>
          <p:cNvPr id="4" name="Slide Number Placeholder 3">
            <a:extLst>
              <a:ext uri="{FF2B5EF4-FFF2-40B4-BE49-F238E27FC236}">
                <a16:creationId xmlns:a16="http://schemas.microsoft.com/office/drawing/2014/main" id="{D4AE8CD8-D871-AADD-C6EC-66C4E861EE63}"/>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7554530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46</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47</a:t>
            </a:fld>
            <a:endParaRPr lang="en-AU" dirty="0"/>
          </a:p>
        </p:txBody>
      </p:sp>
    </p:spTree>
    <p:extLst>
      <p:ext uri="{BB962C8B-B14F-4D97-AF65-F5344CB8AC3E}">
        <p14:creationId xmlns:p14="http://schemas.microsoft.com/office/powerpoint/2010/main" val="26879788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24EE2-4EEE-DFE3-65AE-E179C62F2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0A042-C684-048E-EFB3-327427F0FEE7}"/>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FE98645F-B7D4-6A23-AE95-A50AD2945D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933203-574A-6C21-1F2F-CC30E4C99F8E}"/>
              </a:ext>
            </a:extLst>
          </p:cNvPr>
          <p:cNvSpPr>
            <a:spLocks noGrp="1"/>
          </p:cNvSpPr>
          <p:nvPr>
            <p:ph type="sldNum" sz="quarter" idx="5"/>
          </p:nvPr>
        </p:nvSpPr>
        <p:spPr/>
        <p:txBody>
          <a:bodyPr/>
          <a:lstStyle/>
          <a:p>
            <a:fld id="{B07158C4-A119-4B78-9DE8-A50001BC31DC}" type="slidenum">
              <a:rPr lang="en-AU" smtClean="0"/>
              <a:pPr/>
              <a:t>48</a:t>
            </a:fld>
            <a:endParaRPr lang="en-AU" dirty="0"/>
          </a:p>
        </p:txBody>
      </p:sp>
    </p:spTree>
    <p:extLst>
      <p:ext uri="{BB962C8B-B14F-4D97-AF65-F5344CB8AC3E}">
        <p14:creationId xmlns:p14="http://schemas.microsoft.com/office/powerpoint/2010/main" val="1587194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ADAE1-6CCB-14C6-EB28-DE7A7206A5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BDDB9-E312-BA93-A75E-C11D4FE869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BC54E3-CE47-DCDF-2ABD-D496EC43836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26E2173-E006-EC1F-3625-E8345950D69F}"/>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821178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AE104-9C2B-9F89-4112-CA180C3037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A37418-7AE6-6CE4-F1CC-C0CC551C22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F6C46-6166-20AE-17FB-88E530A1FBE6}"/>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3F5E173D-BAE1-B73F-2A70-461638B6F560}"/>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70834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97F4D-B017-0EB2-A25F-CE384CA10D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9EF4F-5605-63E7-103A-F53AF6AE73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30DA80-2499-43B1-9398-9662D790C8B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9C3605B-8421-57F0-0484-E6603C0F45D8}"/>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80649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7EB38-6AD9-0F17-485F-74D82B1F0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48C56C-CF33-1F25-3195-91B7097CC2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731111-B808-E17E-5E2C-65E153F5B6F3}"/>
              </a:ext>
            </a:extLst>
          </p:cNvPr>
          <p:cNvSpPr>
            <a:spLocks noGrp="1"/>
          </p:cNvSpPr>
          <p:nvPr>
            <p:ph type="body" idx="1"/>
          </p:nvPr>
        </p:nvSpPr>
        <p:spPr/>
        <p:txBody>
          <a:bodyPr/>
          <a:lstStyle/>
          <a:p>
            <a:r>
              <a:rPr lang="en-AU"/>
              <a:t>This example shows that it’s not just ‘numbers’ that can be data – pre-empting this misconception</a:t>
            </a:r>
          </a:p>
        </p:txBody>
      </p:sp>
      <p:sp>
        <p:nvSpPr>
          <p:cNvPr id="4" name="Slide Number Placeholder 3">
            <a:extLst>
              <a:ext uri="{FF2B5EF4-FFF2-40B4-BE49-F238E27FC236}">
                <a16:creationId xmlns:a16="http://schemas.microsoft.com/office/drawing/2014/main" id="{03F3935A-9429-9BA0-B43A-65FE07C2BA42}"/>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170818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19FB0-C99F-6679-5E4E-E184B737D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E28E95-81B6-B269-1351-14C8EBBBC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A96DE2-5CDC-4DCA-FE77-3A38BD4DD35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3B22050-97B0-D477-AE64-782D3B216EA5}"/>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992215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7CF06-6C03-98DE-151C-11F1231F9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9AAD1-4571-117C-B4B6-F53E87361D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B88826-BC90-08C6-E38E-8D00736320DA}"/>
              </a:ext>
            </a:extLst>
          </p:cNvPr>
          <p:cNvSpPr>
            <a:spLocks noGrp="1"/>
          </p:cNvSpPr>
          <p:nvPr>
            <p:ph type="body" idx="1"/>
          </p:nvPr>
        </p:nvSpPr>
        <p:spPr/>
        <p:txBody>
          <a:bodyPr/>
          <a:lstStyle/>
          <a:p>
            <a:pPr rtl="0"/>
            <a:r>
              <a:rPr lang="en-AU" sz="1600" b="0" i="0" kern="1200" dirty="0">
                <a:solidFill>
                  <a:schemeClr val="tx1"/>
                </a:solidFill>
                <a:effectLst/>
                <a:latin typeface="Arial" panose="020B0604020202020204" pitchFamily="34" charset="0"/>
                <a:ea typeface="+mn-ea"/>
                <a:cs typeface="Arial" panose="020B0604020202020204" pitchFamily="34" charset="0"/>
              </a:rPr>
              <a:t>What is the average age of students in Year 10 at our school?</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How many students received a distinction in the last maths test?</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What is the percentage of students who walk to school versus those who use public transport?</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Which subject has the highest enrolment in Year 11?</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How has the school’s attendance rate changed over the past five years?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What is the median score of students in the latest English exam?</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How many books were borrowed from the school library last month?</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What is the gender distribution in Year 12?</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Questions that can’t be answered using data (opinion/speculation/non-empirical):</a:t>
            </a:r>
            <a:endParaRPr lang="en-AU" sz="1600" b="0" i="0" kern="1200" dirty="0">
              <a:solidFill>
                <a:schemeClr val="tx1"/>
              </a:solidFill>
              <a:effectLst/>
              <a:latin typeface="Arial" panose="020B0604020202020204" pitchFamily="34" charset="0"/>
              <a:ea typeface="+mn-ea"/>
              <a:cs typeface="Arial" panose="020B0604020202020204" pitchFamily="34" charset="0"/>
            </a:endParaRP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Why do students prefer maths over science?</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What is the best way to motivate students?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Which teacher is the most inspiring?</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Should the school have a longer lunch break?</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What will education look like in 50 years?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Is homework important for learning?</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What makes a subject interesting?</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How do students feel about school uniforms?</a:t>
            </a:r>
          </a:p>
          <a:p>
            <a:endParaRPr lang="en-AU" dirty="0"/>
          </a:p>
        </p:txBody>
      </p:sp>
      <p:sp>
        <p:nvSpPr>
          <p:cNvPr id="4" name="Slide Number Placeholder 3">
            <a:extLst>
              <a:ext uri="{FF2B5EF4-FFF2-40B4-BE49-F238E27FC236}">
                <a16:creationId xmlns:a16="http://schemas.microsoft.com/office/drawing/2014/main" id="{F6AD3DA7-17F9-0E9F-EE79-4AC35A6622F9}"/>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5613734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a:t>Click icon to add picture</a:t>
            </a:r>
            <a:endParaRPr lang="en-AU"/>
          </a:p>
        </p:txBody>
      </p:sp>
    </p:spTree>
    <p:extLst>
      <p:ext uri="{BB962C8B-B14F-4D97-AF65-F5344CB8AC3E}">
        <p14:creationId xmlns:p14="http://schemas.microsoft.com/office/powerpoint/2010/main" val="6559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99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3400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59999" y="360000"/>
            <a:ext cx="11483999"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3998"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3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847-7D32-95DD-B918-27835CD4550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653795A-9C88-F62A-9D8F-53F0D00FA6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503E20-1D9C-C4F9-9A35-E0A74AA179C5}"/>
              </a:ext>
            </a:extLst>
          </p:cNvPr>
          <p:cNvSpPr>
            <a:spLocks noGrp="1"/>
          </p:cNvSpPr>
          <p:nvPr>
            <p:ph type="dt" sz="half" idx="10"/>
          </p:nvPr>
        </p:nvSpPr>
        <p:spPr/>
        <p:txBody>
          <a:bodyPr/>
          <a:lstStyle/>
          <a:p>
            <a:fld id="{81E50AB0-E144-448E-A768-A3D093173DC2}" type="datetime1">
              <a:rPr lang="en-AU" smtClean="0"/>
              <a:t>29/07/2026</a:t>
            </a:fld>
            <a:endParaRPr lang="en-AU"/>
          </a:p>
        </p:txBody>
      </p:sp>
      <p:sp>
        <p:nvSpPr>
          <p:cNvPr id="5" name="Footer Placeholder 4">
            <a:extLst>
              <a:ext uri="{FF2B5EF4-FFF2-40B4-BE49-F238E27FC236}">
                <a16:creationId xmlns:a16="http://schemas.microsoft.com/office/drawing/2014/main" id="{2A86B76D-B275-C74B-CF31-72F95030BC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07C51D-AD91-5337-ECAD-03DAF15B3428}"/>
              </a:ext>
            </a:extLst>
          </p:cNvPr>
          <p:cNvSpPr>
            <a:spLocks noGrp="1"/>
          </p:cNvSpPr>
          <p:nvPr>
            <p:ph type="sldNum" sz="quarter" idx="12"/>
          </p:nvPr>
        </p:nvSpPr>
        <p:spPr/>
        <p:txBody>
          <a:bodyPr/>
          <a:lstStyle/>
          <a:p>
            <a:fld id="{FB2F756C-56C8-4681-A904-6044D2B82F1E}" type="slidenum">
              <a:rPr lang="en-AU" smtClean="0"/>
              <a:t>‹#›</a:t>
            </a:fld>
            <a:endParaRPr lang="en-AU"/>
          </a:p>
        </p:txBody>
      </p:sp>
    </p:spTree>
    <p:extLst>
      <p:ext uri="{BB962C8B-B14F-4D97-AF65-F5344CB8AC3E}">
        <p14:creationId xmlns:p14="http://schemas.microsoft.com/office/powerpoint/2010/main" val="13852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9078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GB"/>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27440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81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GB"/>
              <a:t>Click icon to add picture</a:t>
            </a:r>
            <a:endParaRPr lang="en-AU"/>
          </a:p>
        </p:txBody>
      </p:sp>
    </p:spTree>
    <p:extLst>
      <p:ext uri="{BB962C8B-B14F-4D97-AF65-F5344CB8AC3E}">
        <p14:creationId xmlns:p14="http://schemas.microsoft.com/office/powerpoint/2010/main" val="181974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GB"/>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423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GB"/>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0342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61420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1009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120457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hyperlink" Target="https://docs.microsoft.com/en-us/learn/educator-center/instructor-materials/bbc-my-world-global-curriculum" TargetMode="External"/><Relationship Id="rId3" Type="http://schemas.openxmlformats.org/officeDocument/2006/relationships/hyperlink" Target="https://www.bom.gov.au/" TargetMode="External"/><Relationship Id="rId7" Type="http://schemas.openxmlformats.org/officeDocument/2006/relationships/hyperlink" Target="https://docs.microsoft.com/en-us/learn/educator-center/instructor-materials/day-data-orcas"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hyperlink" Target="https://docs.microsoft.com/en-us/learn/educator-center/instructor-materials/farmbeats-for-students" TargetMode="External"/><Relationship Id="rId5" Type="http://schemas.openxmlformats.org/officeDocument/2006/relationships/hyperlink" Target="https://www.agriculture.gov.au/abares/data" TargetMode="External"/><Relationship Id="rId4" Type="http://schemas.openxmlformats.org/officeDocument/2006/relationships/hyperlink" Target="https://www.nrl.com/stats/?competition=111&amp;season=2026" TargetMode="External"/><Relationship Id="rId9" Type="http://schemas.openxmlformats.org/officeDocument/2006/relationships/hyperlink" Target="https://www.gapminder.org/"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wareable.com/fitness-trackers/how-your-fitness-tracker-works-1449"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makecode.microbit.org/" TargetMode="Externa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8" Type="http://schemas.openxmlformats.org/officeDocument/2006/relationships/hyperlink" Target="https://docs.microsoft.com/en-us/learn/educator-center/instructor-materials/bbc-my-world-global-curriculum" TargetMode="External"/><Relationship Id="rId3" Type="http://schemas.openxmlformats.org/officeDocument/2006/relationships/hyperlink" Target="https://www.bom.gov.au/" TargetMode="External"/><Relationship Id="rId7" Type="http://schemas.openxmlformats.org/officeDocument/2006/relationships/hyperlink" Target="https://docs.microsoft.com/en-us/learn/educator-center/instructor-materials/day-data-orcas"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hyperlink" Target="https://docs.microsoft.com/en-us/learn/educator-center/instructor-materials/farmbeats-for-students" TargetMode="External"/><Relationship Id="rId5" Type="http://schemas.openxmlformats.org/officeDocument/2006/relationships/hyperlink" Target="https://www.agriculture.gov.au/abares/data" TargetMode="External"/><Relationship Id="rId4" Type="http://schemas.openxmlformats.org/officeDocument/2006/relationships/hyperlink" Target="https://www.nrl.com/stats/?competition=111&amp;season=2026" TargetMode="External"/><Relationship Id="rId9" Type="http://schemas.openxmlformats.org/officeDocument/2006/relationships/hyperlink" Target="https://www.gapminder.or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www.sbs.com.au/news/creative/census-explorer/xtjxeqygs?cid=news%3Asoc%3Afb%3Aen%3ANACADigital%3Acensus-explorer-snapshot%3Adb" TargetMode="External"/><Relationship Id="rId2" Type="http://schemas.openxmlformats.org/officeDocument/2006/relationships/hyperlink" Target="https://app.education.nsw.gov.au/digital-learning-selector/LearningActivity/Card/645#.YvsdDPklJfI.link"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www.sbs.com.au/news/creative/census-explorer/xtjxeqygs?cid=news%3Asoc%3Afb%3Aen%3ANACADigital%3Acensus-explorer-snapshot%3Adb" TargetMode="External"/><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9.xml"/><Relationship Id="rId1" Type="http://schemas.openxmlformats.org/officeDocument/2006/relationships/video" Target="https://www.youtube.com/embed/vku2Bw7Vkfs?feature=oembed"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hyperlink" Target="https://education.nsw.gov.au/teaching-and-learning/curriculum/explicit-teaching/explicit-teaching-strategies/connecting-learning" TargetMode="External"/><Relationship Id="rId13" Type="http://schemas.openxmlformats.org/officeDocument/2006/relationships/hyperlink" Target="https://curriculum.nsw.edu.au/" TargetMode="External"/><Relationship Id="rId3" Type="http://schemas.openxmlformats.org/officeDocument/2006/relationships/hyperlink" Target="https://curriculum.nsw.edu.au/learning-areas/tas/computing-technology-7-10-2022/" TargetMode="External"/><Relationship Id="rId7" Type="http://schemas.openxmlformats.org/officeDocument/2006/relationships/hyperlink" Target="https://education.nsw.gov.au/teaching-and-learning/curriculum/explicit-teaching/explicit-teaching-strategies/chunking-and-sequencing-learning"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35.xml"/><Relationship Id="rId1" Type="http://schemas.openxmlformats.org/officeDocument/2006/relationships/slideLayout" Target="../slideLayouts/slideLayout10.xml"/><Relationship Id="rId6" Type="http://schemas.openxmlformats.org/officeDocument/2006/relationships/hyperlink" Target="https://education.nsw.gov.au/teaching-and-learning/curriculum/explicit-teaching/explicit-teaching-strategies/checking-for-understanding"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education.nsw.gov.au/content/dam/main-education/documents/teaching-and-learning/curriculum/explicit-teaching/explicit-teaching-activating-prior-knowledge-tg.pdf" TargetMode="External"/><Relationship Id="rId10" Type="http://schemas.openxmlformats.org/officeDocument/2006/relationships/hyperlink" Target="https://app.education.nsw.gov.au/digital-learning-selector/LearningActivity/Card/546" TargetMode="External"/><Relationship Id="rId4" Type="http://schemas.openxmlformats.org/officeDocument/2006/relationships/hyperlink" Target="https://app.pre.education.nsw.gov.au/learning-tools-selector/LearningActivity/Card/547?clearCache=e16458-e20f-33c7-e489-91e37392c68c" TargetMode="External"/><Relationship Id="rId9" Type="http://schemas.openxmlformats.org/officeDocument/2006/relationships/hyperlink" Target="https://www.bing.com/ck/a?!&amp;&amp;p=e9d51ff889a4f5afb2262f25b2d5f9f6c5832cedc4862d5e27b4410c5a90e217JmltdHM9MTc0NTM2NjQwMA&amp;ptn=3&amp;ver=2&amp;hsh=4&amp;fclid=22190934-b32d-65ce-0779-1d23b2bc6400&amp;psq=think+aloud+strategy+NSW+Department+of+education&amp;u=a1aHR0cHM6Ly9lZHVjYXRpb24ubnN3Lmdvdi5hdS9jb250ZW50L2RhbS9tYWluLWVkdWNhdGlvbi9kb2N1bWVudHMvdGVhY2hpbmctYW5kLWxlYXJuaW5nL2N1cnJpY3VsdW0vZXhwbGljaXQtdGVhY2hpbmcvZXhwbGljaXQtdGVhY2hpbmctbW9kZWxsaW5nLXRlY2huaXF1ZS1ndWlkZS5wZGY&amp;ntb=1"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microbit.thinkific.com/courses/controlling-physical-systems-with-sensors" TargetMode="External"/><Relationship Id="rId3" Type="http://schemas.openxmlformats.org/officeDocument/2006/relationships/hyperlink" Target="https://www.codesports.com.au/stats/nrl/all-stats" TargetMode="External"/><Relationship Id="rId7" Type="http://schemas.openxmlformats.org/officeDocument/2006/relationships/hyperlink" Target="https://www.gapminder.org/" TargetMode="External"/><Relationship Id="rId2" Type="http://schemas.openxmlformats.org/officeDocument/2006/relationships/notesSlide" Target="../notesSlides/notesSlide36.xml"/><Relationship Id="rId1" Type="http://schemas.openxmlformats.org/officeDocument/2006/relationships/slideLayout" Target="../slideLayouts/slideLayout10.xml"/><Relationship Id="rId6" Type="http://schemas.openxmlformats.org/officeDocument/2006/relationships/hyperlink" Target="https://www.youtube.com/watch?v=m1vsKwqhM6s" TargetMode="External"/><Relationship Id="rId5" Type="http://schemas.openxmlformats.org/officeDocument/2006/relationships/hyperlink" Target="https://youtu.be/vku2Bw7Vkfs?si=b0EvAHLcoStVOY6V" TargetMode="External"/><Relationship Id="rId10" Type="http://schemas.openxmlformats.org/officeDocument/2006/relationships/hyperlink" Target="https://www.sbs.com.au/news/creative/census-explorer/xtjxeqygs?cid=news%3Asoc%3Afb%3Aen%3ANACADigital%3Acensus-explorer-snapshot%3Adb" TargetMode="External"/><Relationship Id="rId4" Type="http://schemas.openxmlformats.org/officeDocument/2006/relationships/hyperlink" Target="http://www.bom.gov.au/" TargetMode="External"/><Relationship Id="rId9" Type="http://schemas.openxmlformats.org/officeDocument/2006/relationships/hyperlink" Target="https://microbit.org/projects/make-it-code-it/step-counter/" TargetMode="External"/></Relationships>
</file>

<file path=ppt/slides/_rels/slide49.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6" name="Text Placeholder 5">
            <a:extLst>
              <a:ext uri="{FF2B5EF4-FFF2-40B4-BE49-F238E27FC236}">
                <a16:creationId xmlns:a16="http://schemas.microsoft.com/office/drawing/2014/main" id="{8DD841B6-17E3-7C1D-D90A-3B640A08136D}"/>
              </a:ext>
            </a:extLst>
          </p:cNvPr>
          <p:cNvSpPr>
            <a:spLocks noGrp="1"/>
          </p:cNvSpPr>
          <p:nvPr>
            <p:ph type="body" sz="quarter" idx="18"/>
          </p:nvPr>
        </p:nvSpPr>
        <p:spPr/>
        <p:txBody>
          <a:bodyPr/>
          <a:lstStyle/>
          <a:p>
            <a:r>
              <a:rPr lang="en-AU" dirty="0">
                <a:latin typeface="+mj-lt"/>
              </a:rPr>
              <a:t>Learning episode 3</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dirty="0">
                <a:latin typeface="+mn-lt"/>
                <a:ea typeface="+mn-lt"/>
                <a:cs typeface="+mn-lt"/>
              </a:rPr>
              <a:t>This resource is not a teaching and learning program. It should be used in conjunction with Computing Technology 7-10 – Analysing data.</a:t>
            </a:r>
            <a:endParaRPr lang="en-AU" sz="1800" dirty="0">
              <a:solidFill>
                <a:srgbClr val="22272B"/>
              </a:solidFill>
              <a:latin typeface="+mn-lt"/>
            </a:endParaRPr>
          </a:p>
          <a:p>
            <a:pPr marL="342900" indent="-342900">
              <a:lnSpc>
                <a:spcPct val="150000"/>
              </a:lnSpc>
              <a:buFont typeface="Arial"/>
              <a:buChar char="•"/>
            </a:pPr>
            <a:r>
              <a:rPr lang="en-AU" sz="1800" dirty="0">
                <a:solidFill>
                  <a:srgbClr val="22272B"/>
                </a:solidFill>
                <a:latin typeface="+mn-lt"/>
              </a:rPr>
              <a:t>Classroom teachers are encouraged to </a:t>
            </a:r>
            <a:r>
              <a:rPr lang="en-AU" sz="1800" b="1" dirty="0">
                <a:solidFill>
                  <a:srgbClr val="22272B"/>
                </a:solidFill>
                <a:latin typeface="+mn-lt"/>
              </a:rPr>
              <a:t>add and adapt</a:t>
            </a:r>
            <a:r>
              <a:rPr lang="en-AU" sz="1800" dirty="0">
                <a:solidFill>
                  <a:srgbClr val="22272B"/>
                </a:solidFill>
                <a:latin typeface="+mn-lt"/>
              </a:rPr>
              <a:t> slides as required to meet the needs of their students.</a:t>
            </a:r>
          </a:p>
          <a:p>
            <a:pPr marL="342900" indent="-342900">
              <a:lnSpc>
                <a:spcPct val="150000"/>
              </a:lnSpc>
              <a:buFont typeface="Arial"/>
              <a:buChar char="•"/>
            </a:pPr>
            <a:r>
              <a:rPr lang="en-AU" sz="1800" dirty="0">
                <a:solidFill>
                  <a:srgbClr val="22272B"/>
                </a:solidFill>
                <a:latin typeface="+mn-lt"/>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rPr>
              <a:t>To convert the PowerPoint to Google Slides:</a:t>
            </a:r>
          </a:p>
          <a:p>
            <a:pPr marL="913765" lvl="1" indent="-457200">
              <a:lnSpc>
                <a:spcPct val="150000"/>
              </a:lnSpc>
              <a:buFont typeface="+mj-lt"/>
              <a:buAutoNum type="arabicPeriod"/>
            </a:pPr>
            <a:r>
              <a:rPr lang="en-AU" dirty="0">
                <a:solidFill>
                  <a:srgbClr val="22272B"/>
                </a:solidFill>
                <a:latin typeface="+mn-lt"/>
              </a:rPr>
              <a:t>Upload the file into Google Drive and open it.</a:t>
            </a:r>
          </a:p>
          <a:p>
            <a:pPr marL="913765" lvl="1" indent="-457200">
              <a:lnSpc>
                <a:spcPct val="150000"/>
              </a:lnSpc>
              <a:buFont typeface="+mj-lt"/>
              <a:buAutoNum type="arabicPeriod"/>
            </a:pPr>
            <a:r>
              <a:rPr lang="en-AU" dirty="0">
                <a:solidFill>
                  <a:srgbClr val="22272B"/>
                </a:solidFill>
                <a:latin typeface="+mn-lt"/>
              </a:rPr>
              <a:t>Go to File &gt; Save as Google Slides.</a:t>
            </a:r>
          </a:p>
          <a:p>
            <a:pPr marL="456565" lvl="1">
              <a:lnSpc>
                <a:spcPct val="150000"/>
              </a:lnSpc>
            </a:pPr>
            <a:r>
              <a:rPr lang="en-AU" dirty="0">
                <a:solidFill>
                  <a:srgbClr val="22272B"/>
                </a:solidFill>
                <a:latin typeface="+mn-lt"/>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a:p>
        </p:txBody>
      </p:sp>
    </p:spTree>
    <p:extLst>
      <p:ext uri="{BB962C8B-B14F-4D97-AF65-F5344CB8AC3E}">
        <p14:creationId xmlns:p14="http://schemas.microsoft.com/office/powerpoint/2010/main" val="15327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44EDF-3AFA-0CD7-8E14-4860753FBAD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BCF73F5-E91B-62F5-1CBE-509D35766044}"/>
              </a:ext>
            </a:extLst>
          </p:cNvPr>
          <p:cNvSpPr>
            <a:spLocks noGrp="1"/>
          </p:cNvSpPr>
          <p:nvPr>
            <p:ph type="title"/>
          </p:nvPr>
        </p:nvSpPr>
        <p:spPr>
          <a:xfrm>
            <a:off x="139700" y="360000"/>
            <a:ext cx="12052300" cy="545601"/>
          </a:xfrm>
        </p:spPr>
        <p:txBody>
          <a:bodyPr/>
          <a:lstStyle/>
          <a:p>
            <a:r>
              <a:rPr lang="en-AU" dirty="0"/>
              <a:t>What questions can and can’t be answered using data?(5)</a:t>
            </a:r>
            <a:endParaRPr lang="en-AU" dirty="0">
              <a:latin typeface="+mj-lt"/>
            </a:endParaRPr>
          </a:p>
        </p:txBody>
      </p:sp>
      <p:sp>
        <p:nvSpPr>
          <p:cNvPr id="3" name="Rectangle: Rounded Corners 2">
            <a:extLst>
              <a:ext uri="{FF2B5EF4-FFF2-40B4-BE49-F238E27FC236}">
                <a16:creationId xmlns:a16="http://schemas.microsoft.com/office/drawing/2014/main" id="{21A6B00A-2A8F-BB72-693F-34BEF4F21494}"/>
              </a:ext>
            </a:extLst>
          </p:cNvPr>
          <p:cNvSpPr/>
          <p:nvPr/>
        </p:nvSpPr>
        <p:spPr>
          <a:xfrm>
            <a:off x="488515" y="1493694"/>
            <a:ext cx="5248406" cy="295304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endParaRPr lang="en-AU" dirty="0"/>
          </a:p>
          <a:p>
            <a:r>
              <a:rPr lang="en-AU" dirty="0"/>
              <a:t>What is the gender distribution in Year 12?</a:t>
            </a:r>
          </a:p>
          <a:p>
            <a:pPr algn="ctr"/>
            <a:endParaRPr lang="en-AU" sz="3200" dirty="0"/>
          </a:p>
        </p:txBody>
      </p:sp>
      <p:sp>
        <p:nvSpPr>
          <p:cNvPr id="6" name="Rectangle: Rounded Corners 5">
            <a:extLst>
              <a:ext uri="{FF2B5EF4-FFF2-40B4-BE49-F238E27FC236}">
                <a16:creationId xmlns:a16="http://schemas.microsoft.com/office/drawing/2014/main" id="{C03FF0E9-51FB-C833-291B-230088DBEBEA}"/>
              </a:ext>
            </a:extLst>
          </p:cNvPr>
          <p:cNvSpPr/>
          <p:nvPr/>
        </p:nvSpPr>
        <p:spPr>
          <a:xfrm>
            <a:off x="6096000" y="14530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r>
              <a:rPr lang="en-AU" sz="3200" dirty="0"/>
              <a:t> </a:t>
            </a:r>
            <a:r>
              <a:rPr lang="en-AU" dirty="0"/>
              <a:t>How do students feel about school uniforms?</a:t>
            </a:r>
          </a:p>
          <a:p>
            <a:pPr algn="ctr"/>
            <a:endParaRPr lang="en-AU" sz="3200" dirty="0"/>
          </a:p>
        </p:txBody>
      </p:sp>
      <p:sp>
        <p:nvSpPr>
          <p:cNvPr id="2" name="Slide Number Placeholder 1">
            <a:extLst>
              <a:ext uri="{FF2B5EF4-FFF2-40B4-BE49-F238E27FC236}">
                <a16:creationId xmlns:a16="http://schemas.microsoft.com/office/drawing/2014/main" id="{9FB58335-1ABD-B2FE-EE0D-CEE215B620D4}"/>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48518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C10330-A499-7C3C-F9DD-A3CADCFF7448}"/>
              </a:ext>
            </a:extLst>
          </p:cNvPr>
          <p:cNvSpPr>
            <a:spLocks noGrp="1"/>
          </p:cNvSpPr>
          <p:nvPr>
            <p:ph type="title"/>
          </p:nvPr>
        </p:nvSpPr>
        <p:spPr>
          <a:xfrm>
            <a:off x="360000" y="360000"/>
            <a:ext cx="10080000" cy="1008000"/>
          </a:xfrm>
        </p:spPr>
        <p:txBody>
          <a:bodyPr vert="horz" lIns="0" tIns="0" rIns="0" bIns="0" rtlCol="0" anchor="t">
            <a:normAutofit/>
          </a:bodyPr>
          <a:lstStyle/>
          <a:p>
            <a:r>
              <a:rPr lang="en-AU" dirty="0"/>
              <a:t>Quantitative and qualitative data</a:t>
            </a:r>
          </a:p>
        </p:txBody>
      </p:sp>
      <p:graphicFrame>
        <p:nvGraphicFramePr>
          <p:cNvPr id="12" name="TextBox 7" descr="A description of Quantative, Qualatative and Sentiment data">
            <a:extLst>
              <a:ext uri="{FF2B5EF4-FFF2-40B4-BE49-F238E27FC236}">
                <a16:creationId xmlns:a16="http://schemas.microsoft.com/office/drawing/2014/main" id="{4017DE77-3276-51CE-8983-8EDA0E3588BD}"/>
              </a:ext>
            </a:extLst>
          </p:cNvPr>
          <p:cNvGraphicFramePr/>
          <p:nvPr>
            <p:extLst>
              <p:ext uri="{D42A27DB-BD31-4B8C-83A1-F6EECF244321}">
                <p14:modId xmlns:p14="http://schemas.microsoft.com/office/powerpoint/2010/main" val="3856892095"/>
              </p:ext>
            </p:extLst>
          </p:nvPr>
        </p:nvGraphicFramePr>
        <p:xfrm>
          <a:off x="360000" y="1620000"/>
          <a:ext cx="11484000" cy="453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86BA6739-09AA-40FE-CCE2-7A60C6DE405C}"/>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vert="horz" lIns="0" tIns="0" rIns="0" bIns="0" rtlCol="0" anchor="t">
            <a:normAutofit/>
          </a:bodyPr>
          <a:lstStyle/>
          <a:p>
            <a:pPr>
              <a:lnSpc>
                <a:spcPct val="90000"/>
              </a:lnSpc>
              <a:spcAft>
                <a:spcPts val="600"/>
              </a:spcAft>
            </a:pPr>
            <a:fld id="{10A01DC5-1685-4615-8240-15192985C6A2}" type="slidenum">
              <a:rPr lang="en-AU" smtClean="0"/>
              <a:pPr>
                <a:lnSpc>
                  <a:spcPct val="90000"/>
                </a:lnSpc>
                <a:spcAft>
                  <a:spcPts val="600"/>
                </a:spcAft>
              </a:pPr>
              <a:t>11</a:t>
            </a:fld>
            <a:endParaRPr lang="en-AU"/>
          </a:p>
        </p:txBody>
      </p:sp>
    </p:spTree>
    <p:extLst>
      <p:ext uri="{BB962C8B-B14F-4D97-AF65-F5344CB8AC3E}">
        <p14:creationId xmlns:p14="http://schemas.microsoft.com/office/powerpoint/2010/main" val="16176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DF2EA5-8BB0-9DA7-6324-3F2E234CAD43}"/>
              </a:ext>
            </a:extLst>
          </p:cNvPr>
          <p:cNvSpPr>
            <a:spLocks noGrp="1"/>
          </p:cNvSpPr>
          <p:nvPr>
            <p:ph type="title"/>
          </p:nvPr>
        </p:nvSpPr>
        <p:spPr>
          <a:xfrm>
            <a:off x="5400000" y="360000"/>
            <a:ext cx="6407150" cy="554400"/>
          </a:xfrm>
        </p:spPr>
        <p:txBody>
          <a:bodyPr anchor="t">
            <a:normAutofit/>
          </a:bodyPr>
          <a:lstStyle/>
          <a:p>
            <a:r>
              <a:rPr lang="en-AU" sz="2500" dirty="0"/>
              <a:t>Describe the purpose of analysing data (1)</a:t>
            </a:r>
          </a:p>
        </p:txBody>
      </p:sp>
      <p:sp>
        <p:nvSpPr>
          <p:cNvPr id="5" name="Content Placeholder 4">
            <a:extLst>
              <a:ext uri="{FF2B5EF4-FFF2-40B4-BE49-F238E27FC236}">
                <a16:creationId xmlns:a16="http://schemas.microsoft.com/office/drawing/2014/main" id="{A069FED3-6966-BFA0-6FE8-7C99D08C105F}"/>
              </a:ext>
            </a:extLst>
          </p:cNvPr>
          <p:cNvSpPr>
            <a:spLocks noGrp="1"/>
          </p:cNvSpPr>
          <p:nvPr>
            <p:ph type="body" sz="quarter" idx="17"/>
          </p:nvPr>
        </p:nvSpPr>
        <p:spPr>
          <a:xfrm>
            <a:off x="5400675" y="1800000"/>
            <a:ext cx="6407150" cy="4536000"/>
          </a:xfrm>
        </p:spPr>
        <p:txBody>
          <a:bodyPr>
            <a:normAutofit/>
          </a:bodyPr>
          <a:lstStyle/>
          <a:p>
            <a:r>
              <a:rPr lang="en-AU" b="1" dirty="0"/>
              <a:t>Analysing data </a:t>
            </a:r>
            <a:r>
              <a:rPr lang="en-AU" dirty="0"/>
              <a:t>means looking closely at information to understand it better. </a:t>
            </a:r>
          </a:p>
          <a:p>
            <a:r>
              <a:rPr lang="en-AU" dirty="0"/>
              <a:t>It helps us describe </a:t>
            </a:r>
            <a:r>
              <a:rPr lang="en-AU" b="1" dirty="0"/>
              <a:t>what</a:t>
            </a:r>
            <a:r>
              <a:rPr lang="en-AU" dirty="0"/>
              <a:t> happened, </a:t>
            </a:r>
            <a:r>
              <a:rPr lang="en-AU" b="1" dirty="0"/>
              <a:t>why</a:t>
            </a:r>
            <a:r>
              <a:rPr lang="en-AU" dirty="0"/>
              <a:t> it happened, and can even </a:t>
            </a:r>
            <a:r>
              <a:rPr lang="en-AU" b="1" dirty="0"/>
              <a:t>predict</a:t>
            </a:r>
            <a:r>
              <a:rPr lang="en-AU" dirty="0"/>
              <a:t> what might happen in the future. </a:t>
            </a:r>
          </a:p>
          <a:p>
            <a:r>
              <a:rPr lang="en-AU" dirty="0"/>
              <a:t>When you analyse data, you can also come up with new questions that help you learn more.</a:t>
            </a:r>
          </a:p>
          <a:p>
            <a:endParaRPr lang="en-AU" dirty="0"/>
          </a:p>
          <a:p>
            <a:endParaRPr lang="en-AU" dirty="0"/>
          </a:p>
        </p:txBody>
      </p:sp>
      <p:pic>
        <p:nvPicPr>
          <p:cNvPr id="7" name="Picture 6">
            <a:extLst>
              <a:ext uri="{FF2B5EF4-FFF2-40B4-BE49-F238E27FC236}">
                <a16:creationId xmlns:a16="http://schemas.microsoft.com/office/drawing/2014/main" id="{83392C54-049B-8672-A0C0-1DC8E302CB71}"/>
              </a:ext>
              <a:ext uri="{C183D7F6-B498-43B3-948B-1728B52AA6E4}">
                <adec:decorative xmlns:adec="http://schemas.microsoft.com/office/drawing/2017/decorative" val="1"/>
              </a:ext>
            </a:extLst>
          </p:cNvPr>
          <p:cNvPicPr>
            <a:picLocks noChangeAspect="1"/>
          </p:cNvPicPr>
          <p:nvPr/>
        </p:nvPicPr>
        <p:blipFill>
          <a:blip r:embed="rId2"/>
          <a:srcRect l="32271" r="26390"/>
          <a:stretch>
            <a:fillRect/>
          </a:stretch>
        </p:blipFill>
        <p:spPr>
          <a:xfrm>
            <a:off x="20" y="10"/>
            <a:ext cx="5039980" cy="6857990"/>
          </a:xfrm>
          <a:prstGeom prst="rect">
            <a:avLst/>
          </a:prstGeom>
          <a:noFill/>
        </p:spPr>
      </p:pic>
      <p:sp>
        <p:nvSpPr>
          <p:cNvPr id="11" name="Text Placeholder 5">
            <a:extLst>
              <a:ext uri="{FF2B5EF4-FFF2-40B4-BE49-F238E27FC236}">
                <a16:creationId xmlns:a16="http://schemas.microsoft.com/office/drawing/2014/main" id="{B4B45FDD-081E-7E11-1268-179E42311F58}"/>
              </a:ext>
            </a:extLst>
          </p:cNvPr>
          <p:cNvSpPr>
            <a:spLocks noGrp="1"/>
          </p:cNvSpPr>
          <p:nvPr>
            <p:ph type="body" sz="quarter" idx="18"/>
          </p:nvPr>
        </p:nvSpPr>
        <p:spPr>
          <a:xfrm>
            <a:off x="5399998" y="982520"/>
            <a:ext cx="6407150" cy="294189"/>
          </a:xfrm>
        </p:spPr>
        <p:txBody>
          <a:bodyPr/>
          <a:lstStyle/>
          <a:p>
            <a:endParaRPr lang="en-US"/>
          </a:p>
        </p:txBody>
      </p:sp>
      <p:sp>
        <p:nvSpPr>
          <p:cNvPr id="2" name="Slide Number Placeholder 1">
            <a:extLst>
              <a:ext uri="{FF2B5EF4-FFF2-40B4-BE49-F238E27FC236}">
                <a16:creationId xmlns:a16="http://schemas.microsoft.com/office/drawing/2014/main" id="{59276594-19BA-0F9B-EB91-FE490123F037}"/>
              </a:ext>
              <a:ext uri="{C183D7F6-B498-43B3-948B-1728B52AA6E4}">
                <adec:decorative xmlns:adec="http://schemas.microsoft.com/office/drawing/2017/decorative" val="1"/>
              </a:ext>
            </a:extLst>
          </p:cNvPr>
          <p:cNvSpPr>
            <a:spLocks noGrp="1"/>
          </p:cNvSpPr>
          <p:nvPr>
            <p:ph type="sldNum" sz="quarter" idx="16"/>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12</a:t>
            </a:fld>
            <a:endParaRPr lang="en-AU"/>
          </a:p>
        </p:txBody>
      </p:sp>
    </p:spTree>
    <p:extLst>
      <p:ext uri="{BB962C8B-B14F-4D97-AF65-F5344CB8AC3E}">
        <p14:creationId xmlns:p14="http://schemas.microsoft.com/office/powerpoint/2010/main" val="199543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AEF85-2BD4-6E3E-8119-B2170CE77C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B160E57-D000-D278-5CE9-5F7185DFCA83}"/>
              </a:ext>
            </a:extLst>
          </p:cNvPr>
          <p:cNvSpPr>
            <a:spLocks noGrp="1"/>
          </p:cNvSpPr>
          <p:nvPr>
            <p:ph type="title"/>
          </p:nvPr>
        </p:nvSpPr>
        <p:spPr/>
        <p:txBody>
          <a:bodyPr/>
          <a:lstStyle/>
          <a:p>
            <a:r>
              <a:rPr lang="en-AU" dirty="0"/>
              <a:t>Describe the purpose of analysing data (2)</a:t>
            </a:r>
          </a:p>
        </p:txBody>
      </p:sp>
      <p:sp>
        <p:nvSpPr>
          <p:cNvPr id="4" name="Text Placeholder 3">
            <a:extLst>
              <a:ext uri="{FF2B5EF4-FFF2-40B4-BE49-F238E27FC236}">
                <a16:creationId xmlns:a16="http://schemas.microsoft.com/office/drawing/2014/main" id="{A7CB04F4-2C76-92B7-37B3-4B8D9F727E79}"/>
              </a:ext>
            </a:extLst>
          </p:cNvPr>
          <p:cNvSpPr>
            <a:spLocks noGrp="1"/>
          </p:cNvSpPr>
          <p:nvPr>
            <p:ph type="body" sz="quarter" idx="18"/>
          </p:nvPr>
        </p:nvSpPr>
        <p:spPr>
          <a:xfrm>
            <a:off x="354001" y="1610008"/>
            <a:ext cx="11484000" cy="310015"/>
          </a:xfrm>
        </p:spPr>
        <p:txBody>
          <a:bodyPr/>
          <a:lstStyle/>
          <a:p>
            <a:r>
              <a:rPr lang="en-AU"/>
              <a:t>Think about some of the </a:t>
            </a:r>
            <a:r>
              <a:rPr lang="en-AU" b="1"/>
              <a:t>Information systems at your school</a:t>
            </a:r>
          </a:p>
          <a:p>
            <a:endParaRPr lang="en-AU"/>
          </a:p>
        </p:txBody>
      </p:sp>
      <p:sp>
        <p:nvSpPr>
          <p:cNvPr id="5" name="Content Placeholder 4">
            <a:extLst>
              <a:ext uri="{FF2B5EF4-FFF2-40B4-BE49-F238E27FC236}">
                <a16:creationId xmlns:a16="http://schemas.microsoft.com/office/drawing/2014/main" id="{7F91B285-5C41-1579-BEAA-2EEFAC317D64}"/>
              </a:ext>
            </a:extLst>
          </p:cNvPr>
          <p:cNvSpPr>
            <a:spLocks noGrp="1"/>
          </p:cNvSpPr>
          <p:nvPr>
            <p:ph sz="quarter" idx="4294967295"/>
          </p:nvPr>
        </p:nvSpPr>
        <p:spPr>
          <a:xfrm>
            <a:off x="481182" y="1562905"/>
            <a:ext cx="11752593" cy="3598862"/>
          </a:xfrm>
        </p:spPr>
        <p:txBody>
          <a:bodyPr/>
          <a:lstStyle/>
          <a:p>
            <a:endParaRPr lang="en-AU" dirty="0"/>
          </a:p>
          <a:p>
            <a:r>
              <a:rPr lang="en-AU" dirty="0"/>
              <a:t>The school collects attendance data every day. </a:t>
            </a:r>
          </a:p>
          <a:p>
            <a:r>
              <a:rPr lang="en-AU" dirty="0"/>
              <a:t>By analysing this data, teachers and school leaders can see which days have the most absences and find out why students might be missing school on those days.</a:t>
            </a:r>
          </a:p>
          <a:p>
            <a:r>
              <a:rPr lang="en-AU" dirty="0"/>
              <a:t> For example, if many students are absent right before a holiday, the school might understand a pattern. This helps the school plan better and support students who might be struggling.</a:t>
            </a:r>
          </a:p>
        </p:txBody>
      </p:sp>
      <p:sp>
        <p:nvSpPr>
          <p:cNvPr id="15" name="TextBox 14">
            <a:extLst>
              <a:ext uri="{FF2B5EF4-FFF2-40B4-BE49-F238E27FC236}">
                <a16:creationId xmlns:a16="http://schemas.microsoft.com/office/drawing/2014/main" id="{93F9AC6B-116A-BFEB-7A42-795E26306C55}"/>
              </a:ext>
            </a:extLst>
          </p:cNvPr>
          <p:cNvSpPr txBox="1"/>
          <p:nvPr/>
        </p:nvSpPr>
        <p:spPr>
          <a:xfrm>
            <a:off x="353999" y="1407898"/>
            <a:ext cx="6854443" cy="1015663"/>
          </a:xfrm>
          <a:prstGeom prst="rect">
            <a:avLst/>
          </a:prstGeom>
          <a:noFill/>
        </p:spPr>
        <p:txBody>
          <a:bodyPr wrap="square">
            <a:spAutoFit/>
          </a:bodyPr>
          <a:lstStyle/>
          <a:p>
            <a:pPr>
              <a:lnSpc>
                <a:spcPct val="150000"/>
              </a:lnSpc>
            </a:pPr>
            <a:r>
              <a:rPr lang="en-AU" b="1"/>
              <a:t>Tracking student attendance </a:t>
            </a:r>
            <a:r>
              <a:rPr lang="en-AU"/>
              <a:t>(worked example)</a:t>
            </a:r>
          </a:p>
          <a:p>
            <a:r>
              <a:rPr lang="en-AU"/>
              <a:t> </a:t>
            </a:r>
          </a:p>
        </p:txBody>
      </p:sp>
      <p:pic>
        <p:nvPicPr>
          <p:cNvPr id="7" name="Graphic 6" descr="Checklist outline">
            <a:extLst>
              <a:ext uri="{FF2B5EF4-FFF2-40B4-BE49-F238E27FC236}">
                <a16:creationId xmlns:a16="http://schemas.microsoft.com/office/drawing/2014/main" id="{B0D3B776-630A-0BAE-E3AA-76E257EB287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299449" y="455490"/>
            <a:ext cx="2132262" cy="2132262"/>
          </a:xfrm>
          <a:prstGeom prst="rect">
            <a:avLst/>
          </a:prstGeom>
        </p:spPr>
      </p:pic>
      <p:sp>
        <p:nvSpPr>
          <p:cNvPr id="2" name="Slide Number Placeholder 1">
            <a:extLst>
              <a:ext uri="{FF2B5EF4-FFF2-40B4-BE49-F238E27FC236}">
                <a16:creationId xmlns:a16="http://schemas.microsoft.com/office/drawing/2014/main" id="{D43E02F2-1DD8-92CA-8BEA-6145644D478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a:p>
        </p:txBody>
      </p:sp>
    </p:spTree>
    <p:extLst>
      <p:ext uri="{BB962C8B-B14F-4D97-AF65-F5344CB8AC3E}">
        <p14:creationId xmlns:p14="http://schemas.microsoft.com/office/powerpoint/2010/main" val="1940415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A2881-2DED-2743-36A5-BE1DCAADF4F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C1E2D1E-E907-21AD-6F65-F48AF1FB802D}"/>
              </a:ext>
            </a:extLst>
          </p:cNvPr>
          <p:cNvSpPr>
            <a:spLocks noGrp="1"/>
          </p:cNvSpPr>
          <p:nvPr>
            <p:ph type="title"/>
          </p:nvPr>
        </p:nvSpPr>
        <p:spPr/>
        <p:txBody>
          <a:bodyPr/>
          <a:lstStyle/>
          <a:p>
            <a:r>
              <a:rPr lang="en-AU" dirty="0"/>
              <a:t>Describe the purpose of analysing data (3)</a:t>
            </a:r>
          </a:p>
        </p:txBody>
      </p:sp>
      <p:sp>
        <p:nvSpPr>
          <p:cNvPr id="4" name="Text Placeholder 3">
            <a:extLst>
              <a:ext uri="{FF2B5EF4-FFF2-40B4-BE49-F238E27FC236}">
                <a16:creationId xmlns:a16="http://schemas.microsoft.com/office/drawing/2014/main" id="{54600387-0A01-3127-B84F-BBF881ACCCEF}"/>
              </a:ext>
            </a:extLst>
          </p:cNvPr>
          <p:cNvSpPr>
            <a:spLocks noGrp="1"/>
          </p:cNvSpPr>
          <p:nvPr>
            <p:ph type="body" sz="quarter" idx="18"/>
          </p:nvPr>
        </p:nvSpPr>
        <p:spPr>
          <a:xfrm>
            <a:off x="354000" y="1613916"/>
            <a:ext cx="11484000" cy="310015"/>
          </a:xfrm>
        </p:spPr>
        <p:txBody>
          <a:bodyPr/>
          <a:lstStyle/>
          <a:p>
            <a:r>
              <a:rPr lang="en-AU" b="1" dirty="0"/>
              <a:t>Information systems at your school</a:t>
            </a:r>
          </a:p>
          <a:p>
            <a:endParaRPr lang="en-AU" dirty="0"/>
          </a:p>
        </p:txBody>
      </p:sp>
      <p:sp>
        <p:nvSpPr>
          <p:cNvPr id="5" name="Content Placeholder 4">
            <a:extLst>
              <a:ext uri="{FF2B5EF4-FFF2-40B4-BE49-F238E27FC236}">
                <a16:creationId xmlns:a16="http://schemas.microsoft.com/office/drawing/2014/main" id="{008B8DB7-72A7-46D0-A71D-BB04F6FEFDD5}"/>
              </a:ext>
            </a:extLst>
          </p:cNvPr>
          <p:cNvSpPr>
            <a:spLocks noGrp="1"/>
          </p:cNvSpPr>
          <p:nvPr>
            <p:ph sz="quarter" idx="4294967295"/>
          </p:nvPr>
        </p:nvSpPr>
        <p:spPr>
          <a:xfrm>
            <a:off x="492152" y="1613916"/>
            <a:ext cx="6873340" cy="2624328"/>
          </a:xfrm>
        </p:spPr>
        <p:txBody>
          <a:bodyPr/>
          <a:lstStyle/>
          <a:p>
            <a:r>
              <a:rPr lang="en-AU" dirty="0"/>
              <a:t>Jigsaw activity:</a:t>
            </a:r>
          </a:p>
          <a:p>
            <a:r>
              <a:rPr lang="en-AU" dirty="0"/>
              <a:t>Each student joins one of the four groups.</a:t>
            </a:r>
          </a:p>
          <a:p>
            <a:r>
              <a:rPr lang="en-AU" dirty="0"/>
              <a:t>Students leave their “home” group to join an expert group.</a:t>
            </a:r>
          </a:p>
          <a:p>
            <a:r>
              <a:rPr lang="en-AU" dirty="0"/>
              <a:t>Each expert group researches the following questions</a:t>
            </a:r>
          </a:p>
          <a:p>
            <a:r>
              <a:rPr lang="en-AU" dirty="0"/>
              <a:t>(next slide)</a:t>
            </a:r>
          </a:p>
          <a:p>
            <a:endParaRPr lang="en-AU" dirty="0"/>
          </a:p>
          <a:p>
            <a:endParaRPr lang="en-AU" dirty="0"/>
          </a:p>
          <a:p>
            <a:endParaRPr lang="en-AU" dirty="0"/>
          </a:p>
          <a:p>
            <a:endParaRPr lang="en-AU" dirty="0"/>
          </a:p>
          <a:p>
            <a:endParaRPr lang="en-AU" dirty="0"/>
          </a:p>
          <a:p>
            <a:endParaRPr lang="en-AU" dirty="0"/>
          </a:p>
        </p:txBody>
      </p:sp>
      <p:sp>
        <p:nvSpPr>
          <p:cNvPr id="15" name="TextBox 14">
            <a:extLst>
              <a:ext uri="{FF2B5EF4-FFF2-40B4-BE49-F238E27FC236}">
                <a16:creationId xmlns:a16="http://schemas.microsoft.com/office/drawing/2014/main" id="{DAF8743C-87F6-24C6-456C-635D83C1F756}"/>
              </a:ext>
            </a:extLst>
          </p:cNvPr>
          <p:cNvSpPr txBox="1"/>
          <p:nvPr/>
        </p:nvSpPr>
        <p:spPr>
          <a:xfrm>
            <a:off x="7796345" y="1616583"/>
            <a:ext cx="4239036" cy="2031325"/>
          </a:xfrm>
          <a:prstGeom prst="rect">
            <a:avLst/>
          </a:prstGeom>
          <a:noFill/>
        </p:spPr>
        <p:txBody>
          <a:bodyPr wrap="square">
            <a:spAutoFit/>
          </a:bodyPr>
          <a:lstStyle/>
          <a:p>
            <a:pPr marL="457200" indent="-457200">
              <a:lnSpc>
                <a:spcPct val="150000"/>
              </a:lnSpc>
              <a:buFont typeface="+mj-lt"/>
              <a:buAutoNum type="arabicPeriod"/>
            </a:pPr>
            <a:r>
              <a:rPr lang="en-AU" dirty="0"/>
              <a:t>Monitoring academic performance</a:t>
            </a:r>
          </a:p>
          <a:p>
            <a:pPr marL="457200" indent="-457200">
              <a:lnSpc>
                <a:spcPct val="150000"/>
              </a:lnSpc>
              <a:buFont typeface="+mj-lt"/>
              <a:buAutoNum type="arabicPeriod"/>
            </a:pPr>
            <a:r>
              <a:rPr lang="en-AU" dirty="0"/>
              <a:t>Behaviour and wellbeing</a:t>
            </a:r>
          </a:p>
          <a:p>
            <a:pPr marL="457200" indent="-457200">
              <a:lnSpc>
                <a:spcPct val="150000"/>
              </a:lnSpc>
              <a:buFont typeface="+mj-lt"/>
              <a:buAutoNum type="arabicPeriod"/>
            </a:pPr>
            <a:r>
              <a:rPr lang="en-AU" dirty="0"/>
              <a:t>School canteen</a:t>
            </a:r>
          </a:p>
          <a:p>
            <a:pPr marL="457200" indent="-457200">
              <a:lnSpc>
                <a:spcPct val="150000"/>
              </a:lnSpc>
              <a:buFont typeface="+mj-lt"/>
              <a:buAutoNum type="arabicPeriod"/>
            </a:pPr>
            <a:r>
              <a:rPr lang="en-AU" dirty="0"/>
              <a:t>Sports carnival results</a:t>
            </a:r>
          </a:p>
          <a:p>
            <a:r>
              <a:rPr lang="en-AU" dirty="0"/>
              <a:t> </a:t>
            </a:r>
          </a:p>
        </p:txBody>
      </p:sp>
      <p:sp>
        <p:nvSpPr>
          <p:cNvPr id="6" name="Arrow: Right 5">
            <a:extLst>
              <a:ext uri="{FF2B5EF4-FFF2-40B4-BE49-F238E27FC236}">
                <a16:creationId xmlns:a16="http://schemas.microsoft.com/office/drawing/2014/main" id="{C44584EF-95EB-5636-8777-A1919217EE73}"/>
              </a:ext>
              <a:ext uri="{C183D7F6-B498-43B3-948B-1728B52AA6E4}">
                <adec:decorative xmlns:adec="http://schemas.microsoft.com/office/drawing/2017/decorative" val="1"/>
              </a:ext>
            </a:extLst>
          </p:cNvPr>
          <p:cNvSpPr/>
          <p:nvPr/>
        </p:nvSpPr>
        <p:spPr>
          <a:xfrm>
            <a:off x="6112764" y="2234482"/>
            <a:ext cx="1252728" cy="397764"/>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Slide Number Placeholder 1">
            <a:extLst>
              <a:ext uri="{FF2B5EF4-FFF2-40B4-BE49-F238E27FC236}">
                <a16:creationId xmlns:a16="http://schemas.microsoft.com/office/drawing/2014/main" id="{788FC3ED-8637-BAB2-C706-FAA4BE76C48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108782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854BB-A0BD-7D6B-53CA-A0C7AC527C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85EE042-62E1-5BA7-56F7-27759BB02FE5}"/>
              </a:ext>
            </a:extLst>
          </p:cNvPr>
          <p:cNvSpPr>
            <a:spLocks noGrp="1"/>
          </p:cNvSpPr>
          <p:nvPr>
            <p:ph type="title"/>
          </p:nvPr>
        </p:nvSpPr>
        <p:spPr>
          <a:xfrm>
            <a:off x="360000" y="360000"/>
            <a:ext cx="8828824" cy="545601"/>
          </a:xfrm>
        </p:spPr>
        <p:txBody>
          <a:bodyPr/>
          <a:lstStyle/>
          <a:p>
            <a:r>
              <a:rPr lang="en-AU" dirty="0"/>
              <a:t>Describe the purpose of analysing data (4)</a:t>
            </a:r>
          </a:p>
        </p:txBody>
      </p:sp>
      <p:sp>
        <p:nvSpPr>
          <p:cNvPr id="4" name="Text Placeholder 3">
            <a:extLst>
              <a:ext uri="{FF2B5EF4-FFF2-40B4-BE49-F238E27FC236}">
                <a16:creationId xmlns:a16="http://schemas.microsoft.com/office/drawing/2014/main" id="{2CB80C84-6DF4-5D05-7EB7-F0D11636AA81}"/>
              </a:ext>
            </a:extLst>
          </p:cNvPr>
          <p:cNvSpPr>
            <a:spLocks noGrp="1"/>
          </p:cNvSpPr>
          <p:nvPr>
            <p:ph type="body" sz="quarter" idx="18"/>
          </p:nvPr>
        </p:nvSpPr>
        <p:spPr>
          <a:xfrm>
            <a:off x="354000" y="1613916"/>
            <a:ext cx="7499434" cy="310015"/>
          </a:xfrm>
        </p:spPr>
        <p:txBody>
          <a:bodyPr/>
          <a:lstStyle/>
          <a:p>
            <a:r>
              <a:rPr lang="en-AU"/>
              <a:t>Think about some of the </a:t>
            </a:r>
            <a:r>
              <a:rPr lang="en-AU" b="1"/>
              <a:t>Information systems at your school</a:t>
            </a:r>
          </a:p>
          <a:p>
            <a:endParaRPr lang="en-AU"/>
          </a:p>
        </p:txBody>
      </p:sp>
      <p:sp>
        <p:nvSpPr>
          <p:cNvPr id="5" name="Content Placeholder 4">
            <a:extLst>
              <a:ext uri="{FF2B5EF4-FFF2-40B4-BE49-F238E27FC236}">
                <a16:creationId xmlns:a16="http://schemas.microsoft.com/office/drawing/2014/main" id="{C8798DF0-ED45-604A-3436-CA3194919345}"/>
              </a:ext>
            </a:extLst>
          </p:cNvPr>
          <p:cNvSpPr>
            <a:spLocks noGrp="1"/>
          </p:cNvSpPr>
          <p:nvPr>
            <p:ph sz="quarter" idx="4294967295"/>
          </p:nvPr>
        </p:nvSpPr>
        <p:spPr>
          <a:xfrm>
            <a:off x="492152" y="1613916"/>
            <a:ext cx="7292362" cy="2317432"/>
          </a:xfrm>
        </p:spPr>
        <p:txBody>
          <a:bodyPr/>
          <a:lstStyle/>
          <a:p>
            <a:r>
              <a:rPr lang="en-AU" dirty="0" err="1"/>
              <a:t>i</a:t>
            </a:r>
            <a:r>
              <a:rPr lang="en-AU" dirty="0"/>
              <a:t>) What</a:t>
            </a:r>
            <a:r>
              <a:rPr lang="en-AU" b="1" dirty="0"/>
              <a:t> type </a:t>
            </a:r>
            <a:r>
              <a:rPr lang="en-AU" dirty="0"/>
              <a:t>of</a:t>
            </a:r>
            <a:r>
              <a:rPr lang="en-AU" b="1" dirty="0"/>
              <a:t> data i</a:t>
            </a:r>
            <a:r>
              <a:rPr lang="en-AU" dirty="0"/>
              <a:t>s</a:t>
            </a:r>
            <a:r>
              <a:rPr lang="en-AU" b="1" dirty="0"/>
              <a:t> collected </a:t>
            </a:r>
            <a:r>
              <a:rPr lang="en-AU" dirty="0"/>
              <a:t>in your topic?</a:t>
            </a:r>
          </a:p>
          <a:p>
            <a:r>
              <a:rPr lang="en-AU" dirty="0"/>
              <a:t>ii) How is this data </a:t>
            </a:r>
            <a:r>
              <a:rPr lang="en-AU" b="1" dirty="0"/>
              <a:t>analysed</a:t>
            </a:r>
            <a:r>
              <a:rPr lang="en-AU" dirty="0"/>
              <a:t>?</a:t>
            </a:r>
          </a:p>
          <a:p>
            <a:r>
              <a:rPr lang="en-AU" dirty="0"/>
              <a:t>iii) What</a:t>
            </a:r>
            <a:r>
              <a:rPr lang="en-AU" b="1" dirty="0"/>
              <a:t> decisions </a:t>
            </a:r>
            <a:r>
              <a:rPr lang="en-AU" dirty="0"/>
              <a:t>can be made from </a:t>
            </a:r>
            <a:r>
              <a:rPr lang="en-AU" b="1" dirty="0"/>
              <a:t>analysing </a:t>
            </a:r>
            <a:r>
              <a:rPr lang="en-AU" dirty="0"/>
              <a:t>this data?</a:t>
            </a:r>
          </a:p>
          <a:p>
            <a:r>
              <a:rPr lang="en-AU" dirty="0"/>
              <a:t>iv) How does analysing this data </a:t>
            </a:r>
            <a:r>
              <a:rPr lang="en-AU" b="1" dirty="0"/>
              <a:t>benefit</a:t>
            </a:r>
            <a:r>
              <a:rPr lang="en-AU" dirty="0"/>
              <a:t> the school community?</a:t>
            </a:r>
          </a:p>
          <a:p>
            <a:r>
              <a:rPr lang="en-AU" dirty="0"/>
              <a:t>v) Can you give a </a:t>
            </a:r>
            <a:r>
              <a:rPr lang="en-AU" b="1" dirty="0"/>
              <a:t>specific example </a:t>
            </a:r>
            <a:r>
              <a:rPr lang="en-AU" dirty="0"/>
              <a:t>related to your topic?</a:t>
            </a:r>
          </a:p>
          <a:p>
            <a:endParaRPr lang="en-AU" dirty="0"/>
          </a:p>
          <a:p>
            <a:endParaRPr lang="en-AU" dirty="0"/>
          </a:p>
          <a:p>
            <a:endParaRPr lang="en-AU" dirty="0"/>
          </a:p>
          <a:p>
            <a:endParaRPr lang="en-AU" dirty="0"/>
          </a:p>
          <a:p>
            <a:endParaRPr lang="en-AU" dirty="0"/>
          </a:p>
          <a:p>
            <a:endParaRPr lang="en-AU" dirty="0"/>
          </a:p>
        </p:txBody>
      </p:sp>
      <p:sp>
        <p:nvSpPr>
          <p:cNvPr id="15" name="TextBox 14">
            <a:extLst>
              <a:ext uri="{FF2B5EF4-FFF2-40B4-BE49-F238E27FC236}">
                <a16:creationId xmlns:a16="http://schemas.microsoft.com/office/drawing/2014/main" id="{AEE1E434-F0B2-BE5F-D4E8-A00C401E4576}"/>
              </a:ext>
            </a:extLst>
          </p:cNvPr>
          <p:cNvSpPr txBox="1"/>
          <p:nvPr/>
        </p:nvSpPr>
        <p:spPr>
          <a:xfrm>
            <a:off x="7853434" y="1341870"/>
            <a:ext cx="4122718" cy="2031325"/>
          </a:xfrm>
          <a:prstGeom prst="rect">
            <a:avLst/>
          </a:prstGeom>
          <a:noFill/>
          <a:ln>
            <a:solidFill>
              <a:schemeClr val="accent1"/>
            </a:solidFill>
          </a:ln>
        </p:spPr>
        <p:txBody>
          <a:bodyPr wrap="square">
            <a:spAutoFit/>
          </a:bodyPr>
          <a:lstStyle/>
          <a:p>
            <a:pPr marL="457200" indent="-457200">
              <a:lnSpc>
                <a:spcPct val="150000"/>
              </a:lnSpc>
              <a:buFont typeface="+mj-lt"/>
              <a:buAutoNum type="arabicPeriod"/>
            </a:pPr>
            <a:r>
              <a:rPr lang="en-AU" dirty="0"/>
              <a:t>Monitoring academic performance</a:t>
            </a:r>
          </a:p>
          <a:p>
            <a:pPr marL="457200" indent="-457200">
              <a:lnSpc>
                <a:spcPct val="150000"/>
              </a:lnSpc>
              <a:buFont typeface="+mj-lt"/>
              <a:buAutoNum type="arabicPeriod"/>
            </a:pPr>
            <a:r>
              <a:rPr lang="en-AU" dirty="0"/>
              <a:t>Behaviour and wellbeing</a:t>
            </a:r>
          </a:p>
          <a:p>
            <a:pPr marL="457200" indent="-457200">
              <a:lnSpc>
                <a:spcPct val="150000"/>
              </a:lnSpc>
              <a:buFont typeface="+mj-lt"/>
              <a:buAutoNum type="arabicPeriod"/>
            </a:pPr>
            <a:r>
              <a:rPr lang="en-AU" dirty="0"/>
              <a:t>School canteen</a:t>
            </a:r>
          </a:p>
          <a:p>
            <a:pPr marL="457200" indent="-457200">
              <a:lnSpc>
                <a:spcPct val="150000"/>
              </a:lnSpc>
              <a:buFont typeface="+mj-lt"/>
              <a:buAutoNum type="arabicPeriod"/>
            </a:pPr>
            <a:r>
              <a:rPr lang="en-AU" dirty="0"/>
              <a:t>Sports carnival results</a:t>
            </a:r>
          </a:p>
          <a:p>
            <a:r>
              <a:rPr lang="en-AU" dirty="0"/>
              <a:t> </a:t>
            </a:r>
          </a:p>
        </p:txBody>
      </p:sp>
      <p:sp>
        <p:nvSpPr>
          <p:cNvPr id="6" name="Content Placeholder 4">
            <a:extLst>
              <a:ext uri="{FF2B5EF4-FFF2-40B4-BE49-F238E27FC236}">
                <a16:creationId xmlns:a16="http://schemas.microsoft.com/office/drawing/2014/main" id="{F3C7427B-3DE2-6456-B2A5-2AF1B07BF669}"/>
              </a:ext>
              <a:ext uri="{C183D7F6-B498-43B3-948B-1728B52AA6E4}">
                <adec:decorative xmlns:adec="http://schemas.microsoft.com/office/drawing/2017/decorative" val="1"/>
              </a:ext>
            </a:extLst>
          </p:cNvPr>
          <p:cNvSpPr txBox="1">
            <a:spLocks/>
          </p:cNvSpPr>
          <p:nvPr/>
        </p:nvSpPr>
        <p:spPr>
          <a:xfrm>
            <a:off x="690272" y="4687824"/>
            <a:ext cx="6873340" cy="2317432"/>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a:p>
            <a:endParaRPr lang="en-AU"/>
          </a:p>
          <a:p>
            <a:endParaRPr lang="en-AU"/>
          </a:p>
          <a:p>
            <a:endParaRPr lang="en-AU"/>
          </a:p>
          <a:p>
            <a:endParaRPr lang="en-AU"/>
          </a:p>
        </p:txBody>
      </p:sp>
      <p:sp>
        <p:nvSpPr>
          <p:cNvPr id="7" name="TextBox 6">
            <a:extLst>
              <a:ext uri="{FF2B5EF4-FFF2-40B4-BE49-F238E27FC236}">
                <a16:creationId xmlns:a16="http://schemas.microsoft.com/office/drawing/2014/main" id="{3DCAAE2D-0049-CCAF-5EAA-9DDEC0A1722F}"/>
              </a:ext>
            </a:extLst>
          </p:cNvPr>
          <p:cNvSpPr txBox="1"/>
          <p:nvPr/>
        </p:nvSpPr>
        <p:spPr>
          <a:xfrm>
            <a:off x="492152" y="5244084"/>
            <a:ext cx="7292363" cy="914400"/>
          </a:xfrm>
          <a:prstGeom prst="rect">
            <a:avLst/>
          </a:prstGeom>
          <a:noFill/>
        </p:spPr>
        <p:txBody>
          <a:bodyPr wrap="none" lIns="0" tIns="0" rIns="0" bIns="0" rtlCol="0">
            <a:noAutofit/>
          </a:bodyPr>
          <a:lstStyle/>
          <a:p>
            <a:r>
              <a:rPr lang="en-AU" sz="1800" dirty="0"/>
              <a:t>Students </a:t>
            </a:r>
            <a:r>
              <a:rPr lang="en-AU" sz="1800" dirty="0">
                <a:solidFill>
                  <a:schemeClr val="tx2"/>
                </a:solidFill>
              </a:rPr>
              <a:t>return to their homegroups</a:t>
            </a:r>
            <a:r>
              <a:rPr lang="en-AU" sz="1800" dirty="0"/>
              <a:t>, </a:t>
            </a:r>
            <a:r>
              <a:rPr lang="en-AU" sz="1800" dirty="0">
                <a:solidFill>
                  <a:schemeClr val="tx2"/>
                </a:solidFill>
              </a:rPr>
              <a:t>share</a:t>
            </a:r>
            <a:r>
              <a:rPr lang="en-AU" sz="1800" dirty="0"/>
              <a:t> their findings and create a presentation to share with the class</a:t>
            </a:r>
          </a:p>
          <a:p>
            <a:pPr algn="l"/>
            <a:endParaRPr lang="en-AU" sz="1800" dirty="0"/>
          </a:p>
        </p:txBody>
      </p:sp>
      <p:sp>
        <p:nvSpPr>
          <p:cNvPr id="2" name="Slide Number Placeholder 1">
            <a:extLst>
              <a:ext uri="{FF2B5EF4-FFF2-40B4-BE49-F238E27FC236}">
                <a16:creationId xmlns:a16="http://schemas.microsoft.com/office/drawing/2014/main" id="{3AACC705-893B-945D-4FD5-FB5A6D5B4A4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dirty="0"/>
          </a:p>
        </p:txBody>
      </p:sp>
    </p:spTree>
    <p:extLst>
      <p:ext uri="{BB962C8B-B14F-4D97-AF65-F5344CB8AC3E}">
        <p14:creationId xmlns:p14="http://schemas.microsoft.com/office/powerpoint/2010/main" val="273813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CC6F6-8024-0009-8171-9BB89111EA9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807337-0A7B-E8C6-AFCD-FFDBB8194494}"/>
              </a:ext>
            </a:extLst>
          </p:cNvPr>
          <p:cNvSpPr>
            <a:spLocks noGrp="1"/>
          </p:cNvSpPr>
          <p:nvPr>
            <p:ph type="title"/>
          </p:nvPr>
        </p:nvSpPr>
        <p:spPr/>
        <p:txBody>
          <a:bodyPr/>
          <a:lstStyle/>
          <a:p>
            <a:r>
              <a:rPr lang="en-AU" dirty="0"/>
              <a:t>Describe the purpose of analysing data (5)</a:t>
            </a:r>
          </a:p>
        </p:txBody>
      </p:sp>
      <p:sp>
        <p:nvSpPr>
          <p:cNvPr id="4" name="Text Placeholder 3">
            <a:extLst>
              <a:ext uri="{FF2B5EF4-FFF2-40B4-BE49-F238E27FC236}">
                <a16:creationId xmlns:a16="http://schemas.microsoft.com/office/drawing/2014/main" id="{943C508C-4C4D-6DAA-C798-A97ACC3FE4CA}"/>
              </a:ext>
            </a:extLst>
          </p:cNvPr>
          <p:cNvSpPr>
            <a:spLocks noGrp="1"/>
          </p:cNvSpPr>
          <p:nvPr>
            <p:ph type="body" sz="quarter" idx="18"/>
          </p:nvPr>
        </p:nvSpPr>
        <p:spPr>
          <a:xfrm>
            <a:off x="360000" y="973823"/>
            <a:ext cx="11484000" cy="310015"/>
          </a:xfrm>
        </p:spPr>
        <p:txBody>
          <a:bodyPr/>
          <a:lstStyle/>
          <a:p>
            <a:r>
              <a:rPr lang="en-AU" b="1" dirty="0"/>
              <a:t>Check for understanding: </a:t>
            </a:r>
            <a:r>
              <a:rPr lang="en-AU" i="1" dirty="0"/>
              <a:t>Information systems outside of school. </a:t>
            </a:r>
          </a:p>
        </p:txBody>
      </p:sp>
      <p:sp>
        <p:nvSpPr>
          <p:cNvPr id="5" name="Content Placeholder 4">
            <a:extLst>
              <a:ext uri="{FF2B5EF4-FFF2-40B4-BE49-F238E27FC236}">
                <a16:creationId xmlns:a16="http://schemas.microsoft.com/office/drawing/2014/main" id="{5CC568F2-B557-D42D-7358-81DAF1D8BADB}"/>
              </a:ext>
              <a:ext uri="{C183D7F6-B498-43B3-948B-1728B52AA6E4}">
                <adec:decorative xmlns:adec="http://schemas.microsoft.com/office/drawing/2017/decorative" val="1"/>
              </a:ext>
            </a:extLst>
          </p:cNvPr>
          <p:cNvSpPr>
            <a:spLocks noGrp="1"/>
          </p:cNvSpPr>
          <p:nvPr>
            <p:ph sz="quarter" idx="4294967295"/>
          </p:nvPr>
        </p:nvSpPr>
        <p:spPr>
          <a:xfrm>
            <a:off x="492152" y="1613916"/>
            <a:ext cx="4239868" cy="2317432"/>
          </a:xfrm>
        </p:spPr>
        <p:txBody>
          <a:bodyPr/>
          <a:lstStyle/>
          <a:p>
            <a:endParaRPr lang="en-AU"/>
          </a:p>
          <a:p>
            <a:endParaRPr lang="en-AU"/>
          </a:p>
          <a:p>
            <a:endParaRPr lang="en-AU"/>
          </a:p>
          <a:p>
            <a:endParaRPr lang="en-AU"/>
          </a:p>
          <a:p>
            <a:endParaRPr lang="en-AU"/>
          </a:p>
          <a:p>
            <a:endParaRPr lang="en-AU"/>
          </a:p>
        </p:txBody>
      </p:sp>
      <p:sp>
        <p:nvSpPr>
          <p:cNvPr id="15" name="TextBox 14">
            <a:extLst>
              <a:ext uri="{FF2B5EF4-FFF2-40B4-BE49-F238E27FC236}">
                <a16:creationId xmlns:a16="http://schemas.microsoft.com/office/drawing/2014/main" id="{6436E1FF-6829-B89F-BD1B-12F5354A2EBC}"/>
              </a:ext>
            </a:extLst>
          </p:cNvPr>
          <p:cNvSpPr txBox="1"/>
          <p:nvPr/>
        </p:nvSpPr>
        <p:spPr>
          <a:xfrm>
            <a:off x="360000" y="1428342"/>
            <a:ext cx="4746924" cy="2949525"/>
          </a:xfrm>
          <a:prstGeom prst="rect">
            <a:avLst/>
          </a:prstGeom>
          <a:noFill/>
        </p:spPr>
        <p:txBody>
          <a:bodyPr wrap="square">
            <a:spAutoFit/>
          </a:bodyPr>
          <a:lstStyle/>
          <a:p>
            <a:pPr marL="342900" lvl="0" indent="-342900">
              <a:lnSpc>
                <a:spcPct val="150000"/>
              </a:lnSpc>
              <a:buFont typeface="Arial" panose="020B0604020202020204" pitchFamily="34" charset="0"/>
              <a:buChar char="•"/>
            </a:pPr>
            <a:r>
              <a:rPr lang="en-AU" dirty="0">
                <a:hlinkClick r:id="rId3"/>
              </a:rPr>
              <a:t>the weather</a:t>
            </a:r>
            <a:endParaRPr lang="en-AU" dirty="0"/>
          </a:p>
          <a:p>
            <a:pPr marL="342900" lvl="0" indent="-342900">
              <a:lnSpc>
                <a:spcPct val="150000"/>
              </a:lnSpc>
              <a:buFont typeface="Arial" panose="020B0604020202020204" pitchFamily="34" charset="0"/>
              <a:buChar char="•"/>
            </a:pPr>
            <a:r>
              <a:rPr lang="en-AU" u="sng" dirty="0">
                <a:hlinkClick r:id="rId4"/>
              </a:rPr>
              <a:t>sports data</a:t>
            </a:r>
            <a:endParaRPr lang="en-AU" dirty="0"/>
          </a:p>
          <a:p>
            <a:pPr marL="342900" lvl="0" indent="-342900">
              <a:lnSpc>
                <a:spcPct val="150000"/>
              </a:lnSpc>
              <a:buFont typeface="Arial" panose="020B0604020202020204" pitchFamily="34" charset="0"/>
              <a:buChar char="•"/>
            </a:pPr>
            <a:r>
              <a:rPr lang="en-AU" u="sng" dirty="0">
                <a:hlinkClick r:id="rId5"/>
              </a:rPr>
              <a:t>agriculture</a:t>
            </a:r>
            <a:endParaRPr lang="en-AU" dirty="0"/>
          </a:p>
          <a:p>
            <a:pPr marL="342900" lvl="0" indent="-342900">
              <a:lnSpc>
                <a:spcPct val="150000"/>
              </a:lnSpc>
              <a:buFont typeface="Arial" panose="020B0604020202020204" pitchFamily="34" charset="0"/>
              <a:buChar char="•"/>
            </a:pPr>
            <a:r>
              <a:rPr lang="en-AU" u="sng" dirty="0" err="1">
                <a:hlinkClick r:id="rId6"/>
              </a:rPr>
              <a:t>farmbeats</a:t>
            </a:r>
            <a:endParaRPr lang="en-AU" dirty="0"/>
          </a:p>
          <a:p>
            <a:pPr marL="342900" lvl="0" indent="-342900">
              <a:lnSpc>
                <a:spcPct val="150000"/>
              </a:lnSpc>
              <a:buFont typeface="Arial" panose="020B0604020202020204" pitchFamily="34" charset="0"/>
              <a:buChar char="•"/>
            </a:pPr>
            <a:r>
              <a:rPr lang="en-AU" u="sng" dirty="0">
                <a:hlinkClick r:id="rId7"/>
              </a:rPr>
              <a:t>environmental research</a:t>
            </a:r>
            <a:endParaRPr lang="en-AU" dirty="0"/>
          </a:p>
          <a:p>
            <a:pPr marL="342900" lvl="0" indent="-342900">
              <a:lnSpc>
                <a:spcPct val="150000"/>
              </a:lnSpc>
              <a:buFont typeface="Arial" panose="020B0604020202020204" pitchFamily="34" charset="0"/>
              <a:buChar char="•"/>
            </a:pPr>
            <a:r>
              <a:rPr lang="en-AU" u="sng" dirty="0">
                <a:hlinkClick r:id="rId8"/>
              </a:rPr>
              <a:t>social justice</a:t>
            </a:r>
            <a:endParaRPr lang="en-AU" dirty="0"/>
          </a:p>
          <a:p>
            <a:pPr marL="342900" lvl="0" indent="-342900">
              <a:lnSpc>
                <a:spcPct val="150000"/>
              </a:lnSpc>
              <a:buFont typeface="Arial" panose="020B0604020202020204" pitchFamily="34" charset="0"/>
              <a:buChar char="•"/>
            </a:pPr>
            <a:r>
              <a:rPr lang="en-AU" u="sng" dirty="0" err="1">
                <a:hlinkClick r:id="rId9"/>
              </a:rPr>
              <a:t>gapminder</a:t>
            </a:r>
            <a:r>
              <a:rPr lang="en-AU" dirty="0"/>
              <a:t>.</a:t>
            </a:r>
          </a:p>
        </p:txBody>
      </p:sp>
      <p:sp>
        <p:nvSpPr>
          <p:cNvPr id="6" name="Content Placeholder 4">
            <a:extLst>
              <a:ext uri="{FF2B5EF4-FFF2-40B4-BE49-F238E27FC236}">
                <a16:creationId xmlns:a16="http://schemas.microsoft.com/office/drawing/2014/main" id="{FAE64CF8-612B-CF24-4FEF-E2C448261E02}"/>
              </a:ext>
              <a:ext uri="{C183D7F6-B498-43B3-948B-1728B52AA6E4}">
                <adec:decorative xmlns:adec="http://schemas.microsoft.com/office/drawing/2017/decorative" val="1"/>
              </a:ext>
            </a:extLst>
          </p:cNvPr>
          <p:cNvSpPr txBox="1">
            <a:spLocks/>
          </p:cNvSpPr>
          <p:nvPr/>
        </p:nvSpPr>
        <p:spPr>
          <a:xfrm>
            <a:off x="690272" y="4687824"/>
            <a:ext cx="6873340" cy="2317432"/>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a:p>
            <a:endParaRPr lang="en-AU"/>
          </a:p>
          <a:p>
            <a:endParaRPr lang="en-AU"/>
          </a:p>
          <a:p>
            <a:endParaRPr lang="en-AU"/>
          </a:p>
          <a:p>
            <a:endParaRPr lang="en-AU"/>
          </a:p>
        </p:txBody>
      </p:sp>
      <p:sp>
        <p:nvSpPr>
          <p:cNvPr id="7" name="TextBox 6">
            <a:extLst>
              <a:ext uri="{FF2B5EF4-FFF2-40B4-BE49-F238E27FC236}">
                <a16:creationId xmlns:a16="http://schemas.microsoft.com/office/drawing/2014/main" id="{30E8A746-BFD7-5715-F6F2-A3232B14D865}"/>
              </a:ext>
              <a:ext uri="{C183D7F6-B498-43B3-948B-1728B52AA6E4}">
                <adec:decorative xmlns:adec="http://schemas.microsoft.com/office/drawing/2017/decorative" val="1"/>
              </a:ext>
            </a:extLst>
          </p:cNvPr>
          <p:cNvSpPr txBox="1"/>
          <p:nvPr/>
        </p:nvSpPr>
        <p:spPr>
          <a:xfrm>
            <a:off x="480760" y="6148800"/>
            <a:ext cx="7292363" cy="914400"/>
          </a:xfrm>
          <a:prstGeom prst="rect">
            <a:avLst/>
          </a:prstGeom>
          <a:noFill/>
        </p:spPr>
        <p:txBody>
          <a:bodyPr wrap="none" lIns="0" tIns="0" rIns="0" bIns="0" rtlCol="0">
            <a:noAutofit/>
          </a:bodyPr>
          <a:lstStyle/>
          <a:p>
            <a:pPr algn="l"/>
            <a:endParaRPr lang="en-AU" sz="1800"/>
          </a:p>
        </p:txBody>
      </p:sp>
      <p:sp>
        <p:nvSpPr>
          <p:cNvPr id="10" name="TextBox 9">
            <a:extLst>
              <a:ext uri="{FF2B5EF4-FFF2-40B4-BE49-F238E27FC236}">
                <a16:creationId xmlns:a16="http://schemas.microsoft.com/office/drawing/2014/main" id="{05DB606A-9E2F-9AA8-5CD7-73E1C0135F22}"/>
              </a:ext>
            </a:extLst>
          </p:cNvPr>
          <p:cNvSpPr txBox="1"/>
          <p:nvPr/>
        </p:nvSpPr>
        <p:spPr>
          <a:xfrm>
            <a:off x="5239076" y="1613916"/>
            <a:ext cx="6300652" cy="914400"/>
          </a:xfrm>
          <a:prstGeom prst="rect">
            <a:avLst/>
          </a:prstGeom>
          <a:noFill/>
        </p:spPr>
        <p:txBody>
          <a:bodyPr wrap="none" lIns="0" tIns="0" rIns="0" bIns="0" rtlCol="0">
            <a:noAutofit/>
          </a:bodyPr>
          <a:lstStyle/>
          <a:p>
            <a:pPr algn="l">
              <a:lnSpc>
                <a:spcPct val="150000"/>
              </a:lnSpc>
            </a:pPr>
            <a:r>
              <a:rPr lang="en-AU" sz="1800" dirty="0"/>
              <a:t>Re-assign students to a topic “outside of school”</a:t>
            </a:r>
          </a:p>
          <a:p>
            <a:pPr algn="l">
              <a:lnSpc>
                <a:spcPct val="150000"/>
              </a:lnSpc>
            </a:pPr>
            <a:r>
              <a:rPr lang="en-AU" sz="1800" dirty="0"/>
              <a:t>Each group answers the question:</a:t>
            </a:r>
          </a:p>
        </p:txBody>
      </p:sp>
      <p:sp>
        <p:nvSpPr>
          <p:cNvPr id="9" name="TextBox 8">
            <a:extLst>
              <a:ext uri="{FF2B5EF4-FFF2-40B4-BE49-F238E27FC236}">
                <a16:creationId xmlns:a16="http://schemas.microsoft.com/office/drawing/2014/main" id="{DAE3B929-6BE5-FA78-602B-FEE8584C302D}"/>
              </a:ext>
            </a:extLst>
          </p:cNvPr>
          <p:cNvSpPr txBox="1"/>
          <p:nvPr/>
        </p:nvSpPr>
        <p:spPr>
          <a:xfrm>
            <a:off x="5162933" y="2858394"/>
            <a:ext cx="5220380" cy="369332"/>
          </a:xfrm>
          <a:prstGeom prst="rect">
            <a:avLst/>
          </a:prstGeom>
          <a:noFill/>
        </p:spPr>
        <p:txBody>
          <a:bodyPr wrap="square">
            <a:spAutoFit/>
          </a:bodyPr>
          <a:lstStyle/>
          <a:p>
            <a:r>
              <a:rPr lang="en-AU" dirty="0"/>
              <a:t>How does </a:t>
            </a:r>
            <a:r>
              <a:rPr lang="en-AU" dirty="0">
                <a:solidFill>
                  <a:schemeClr val="accent1"/>
                </a:solidFill>
              </a:rPr>
              <a:t>analysing</a:t>
            </a:r>
            <a:r>
              <a:rPr lang="en-AU" dirty="0"/>
              <a:t> this data </a:t>
            </a:r>
            <a:r>
              <a:rPr lang="en-AU" b="1" dirty="0"/>
              <a:t>benefit</a:t>
            </a:r>
            <a:r>
              <a:rPr lang="en-AU" dirty="0"/>
              <a:t> the user?</a:t>
            </a:r>
          </a:p>
        </p:txBody>
      </p:sp>
      <p:sp>
        <p:nvSpPr>
          <p:cNvPr id="2" name="Slide Number Placeholder 1">
            <a:extLst>
              <a:ext uri="{FF2B5EF4-FFF2-40B4-BE49-F238E27FC236}">
                <a16:creationId xmlns:a16="http://schemas.microsoft.com/office/drawing/2014/main" id="{A9D298F3-A9C3-FD04-8744-676903EBD55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a:t>
            </a:fld>
            <a:endParaRPr lang="en-AU"/>
          </a:p>
        </p:txBody>
      </p:sp>
    </p:spTree>
    <p:extLst>
      <p:ext uri="{BB962C8B-B14F-4D97-AF65-F5344CB8AC3E}">
        <p14:creationId xmlns:p14="http://schemas.microsoft.com/office/powerpoint/2010/main" val="2279907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9B4BE-1CF9-3746-7BEA-B59AB72B7F7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63CCC7D-8AB1-4C42-8727-352640A587CF}"/>
              </a:ext>
            </a:extLst>
          </p:cNvPr>
          <p:cNvSpPr>
            <a:spLocks noGrp="1"/>
          </p:cNvSpPr>
          <p:nvPr>
            <p:ph type="title"/>
          </p:nvPr>
        </p:nvSpPr>
        <p:spPr>
          <a:xfrm>
            <a:off x="323850" y="292307"/>
            <a:ext cx="12052300" cy="545601"/>
          </a:xfrm>
        </p:spPr>
        <p:txBody>
          <a:bodyPr/>
          <a:lstStyle/>
          <a:p>
            <a:br>
              <a:rPr lang="en-AU" dirty="0"/>
            </a:br>
            <a:r>
              <a:rPr lang="en-AU" i="1" dirty="0"/>
              <a:t>Check for understanding</a:t>
            </a:r>
            <a:br>
              <a:rPr lang="en-AU" dirty="0"/>
            </a:br>
            <a:r>
              <a:rPr lang="en-AU" dirty="0"/>
              <a:t>Which is quantitative data and which is qualitative data?</a:t>
            </a:r>
            <a:endParaRPr lang="en-AU" dirty="0">
              <a:latin typeface="+mj-lt"/>
            </a:endParaRPr>
          </a:p>
        </p:txBody>
      </p:sp>
      <p:sp>
        <p:nvSpPr>
          <p:cNvPr id="3" name="Rectangle: Rounded Corners 2">
            <a:extLst>
              <a:ext uri="{FF2B5EF4-FFF2-40B4-BE49-F238E27FC236}">
                <a16:creationId xmlns:a16="http://schemas.microsoft.com/office/drawing/2014/main" id="{317302AA-880A-7EEA-2CD1-579681DC99FF}"/>
              </a:ext>
            </a:extLst>
          </p:cNvPr>
          <p:cNvSpPr/>
          <p:nvPr/>
        </p:nvSpPr>
        <p:spPr>
          <a:xfrm>
            <a:off x="488515" y="2198544"/>
            <a:ext cx="5248406" cy="295304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r>
              <a:rPr lang="en-AU" dirty="0"/>
              <a:t>Number of students in a class (e.g., 25 students)</a:t>
            </a:r>
          </a:p>
          <a:p>
            <a:pPr algn="ctr"/>
            <a:endParaRPr lang="en-AU" sz="3200" dirty="0"/>
          </a:p>
        </p:txBody>
      </p:sp>
      <p:sp>
        <p:nvSpPr>
          <p:cNvPr id="6" name="Rectangle: Rounded Corners 5">
            <a:extLst>
              <a:ext uri="{FF2B5EF4-FFF2-40B4-BE49-F238E27FC236}">
                <a16:creationId xmlns:a16="http://schemas.microsoft.com/office/drawing/2014/main" id="{DB158253-70E3-679D-EF68-4C18C3A44F68}"/>
              </a:ext>
            </a:extLst>
          </p:cNvPr>
          <p:cNvSpPr/>
          <p:nvPr/>
        </p:nvSpPr>
        <p:spPr>
          <a:xfrm>
            <a:off x="6096000" y="22023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pPr algn="l" rtl="0">
              <a:buFont typeface="Arial" panose="020B0604020202020204" pitchFamily="34" charset="0"/>
              <a:buChar char="•"/>
            </a:pPr>
            <a:r>
              <a:rPr lang="en-AU" sz="3200" dirty="0"/>
              <a:t> </a:t>
            </a:r>
            <a:r>
              <a:rPr lang="en-AU" b="0" i="0" dirty="0">
                <a:solidFill>
                  <a:schemeClr val="bg1"/>
                </a:solidFill>
                <a:effectLst/>
                <a:latin typeface="Roboto" panose="02000000000000000000" pitchFamily="2" charset="0"/>
              </a:rPr>
              <a:t>Student feedback on a lesson (e.g., “I found the lesson interesting.”)</a:t>
            </a:r>
          </a:p>
          <a:p>
            <a:pPr algn="ctr"/>
            <a:endParaRPr lang="en-AU" sz="3200" dirty="0"/>
          </a:p>
        </p:txBody>
      </p:sp>
      <p:sp>
        <p:nvSpPr>
          <p:cNvPr id="2" name="Slide Number Placeholder 1">
            <a:extLst>
              <a:ext uri="{FF2B5EF4-FFF2-40B4-BE49-F238E27FC236}">
                <a16:creationId xmlns:a16="http://schemas.microsoft.com/office/drawing/2014/main" id="{3271F2AF-AB32-9B00-A4C5-A3A7A326BC10}"/>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08733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731788945"/>
              </p:ext>
            </p:extLst>
          </p:nvPr>
        </p:nvGraphicFramePr>
        <p:xfrm>
          <a:off x="775187" y="1777355"/>
          <a:ext cx="10032697" cy="4861195"/>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51328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738900">
                <a:tc>
                  <a:txBody>
                    <a:bodyPr/>
                    <a:lstStyle/>
                    <a:p>
                      <a:pPr marL="342900" indent="-342900">
                        <a:lnSpc>
                          <a:spcPct val="150000"/>
                        </a:lnSpc>
                        <a:spcAft>
                          <a:spcPts val="600"/>
                        </a:spcAft>
                        <a:buFont typeface="Arial"/>
                        <a:buChar char="•"/>
                      </a:pPr>
                      <a:r>
                        <a:rPr lang="en-AU" sz="1800" dirty="0"/>
                        <a:t>describe the purpose of analysing data.</a:t>
                      </a:r>
                    </a:p>
                    <a:p>
                      <a:pPr marL="342900" indent="-342900">
                        <a:lnSpc>
                          <a:spcPct val="150000"/>
                        </a:lnSpc>
                        <a:spcAft>
                          <a:spcPts val="600"/>
                        </a:spcAft>
                        <a:buFont typeface="Arial"/>
                        <a:buChar char="•"/>
                      </a:pPr>
                      <a:r>
                        <a:rPr lang="en-AU" sz="1800" dirty="0"/>
                        <a:t>differentiate between quantitative and qualitative data.</a:t>
                      </a:r>
                    </a:p>
                    <a:p>
                      <a:pPr marL="342900" indent="-342900">
                        <a:lnSpc>
                          <a:spcPct val="150000"/>
                        </a:lnSpc>
                        <a:spcAft>
                          <a:spcPts val="600"/>
                        </a:spcAft>
                        <a:buFont typeface="Arial" panose="020B0604020202020204" pitchFamily="34" charset="0"/>
                        <a:buChar char="•"/>
                      </a:pPr>
                      <a:r>
                        <a:rPr lang="en-AU" sz="1800" dirty="0"/>
                        <a:t> explain how data analysis helps us:</a:t>
                      </a:r>
                    </a:p>
                    <a:p>
                      <a:pPr marL="1257277" lvl="2" indent="-342900">
                        <a:lnSpc>
                          <a:spcPct val="150000"/>
                        </a:lnSpc>
                        <a:spcAft>
                          <a:spcPts val="600"/>
                        </a:spcAft>
                        <a:buFont typeface="Arial" panose="020B0604020202020204" pitchFamily="34" charset="0"/>
                        <a:buChar char="•"/>
                      </a:pPr>
                      <a:r>
                        <a:rPr lang="en-AU" sz="1800" dirty="0"/>
                        <a:t>describe what happened</a:t>
                      </a:r>
                    </a:p>
                    <a:p>
                      <a:pPr marL="1257277" lvl="2" indent="-342900">
                        <a:lnSpc>
                          <a:spcPct val="150000"/>
                        </a:lnSpc>
                        <a:spcAft>
                          <a:spcPts val="600"/>
                        </a:spcAft>
                        <a:buFont typeface="Arial" panose="020B0604020202020204" pitchFamily="34" charset="0"/>
                        <a:buChar char="•"/>
                      </a:pPr>
                      <a:r>
                        <a:rPr lang="en-AU" sz="1800" dirty="0"/>
                        <a:t> describe why it happened </a:t>
                      </a:r>
                    </a:p>
                    <a:p>
                      <a:pPr marL="1257277" lvl="2" indent="-342900">
                        <a:lnSpc>
                          <a:spcPct val="150000"/>
                        </a:lnSpc>
                        <a:spcAft>
                          <a:spcPts val="600"/>
                        </a:spcAft>
                        <a:buFont typeface="Arial" panose="020B0604020202020204" pitchFamily="34" charset="0"/>
                        <a:buChar char="•"/>
                      </a:pPr>
                      <a:r>
                        <a:rPr lang="en-AU" sz="1800" dirty="0"/>
                        <a:t>predict what might happen in the </a:t>
                      </a:r>
                      <a:r>
                        <a:rPr lang="en-AU" sz="1800"/>
                        <a:t>future </a:t>
                      </a:r>
                      <a:endParaRPr lang="en-AU" sz="1800" dirty="0"/>
                    </a:p>
                    <a:p>
                      <a:pPr marL="342900" indent="-342900">
                        <a:lnSpc>
                          <a:spcPct val="150000"/>
                        </a:lnSpc>
                        <a:spcAft>
                          <a:spcPts val="600"/>
                        </a:spcAft>
                        <a:buFont typeface="Arial"/>
                        <a:buChar char="•"/>
                      </a:pPr>
                      <a:r>
                        <a:rPr lang="en-AU" sz="1800" dirty="0"/>
                        <a:t>apply data analysis to a familiar information system</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18</a:t>
            </a:fld>
            <a:endParaRPr lang="en-AU"/>
          </a:p>
        </p:txBody>
      </p:sp>
    </p:spTree>
    <p:extLst>
      <p:ext uri="{BB962C8B-B14F-4D97-AF65-F5344CB8AC3E}">
        <p14:creationId xmlns:p14="http://schemas.microsoft.com/office/powerpoint/2010/main" val="2273346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B7A1-3F86-2916-09B4-B10E98B9577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969500B-DA17-4B34-930C-2B9D7D5A3CD0}"/>
              </a:ext>
            </a:extLst>
          </p:cNvPr>
          <p:cNvSpPr>
            <a:spLocks noGrp="1"/>
          </p:cNvSpPr>
          <p:nvPr>
            <p:ph type="title"/>
          </p:nvPr>
        </p:nvSpPr>
        <p:spPr/>
        <p:txBody>
          <a:bodyPr/>
          <a:lstStyle/>
          <a:p>
            <a:r>
              <a:rPr lang="en-AU" dirty="0">
                <a:latin typeface="+mj-lt"/>
              </a:rPr>
              <a:t>Learning intentions and success criteria (1)</a:t>
            </a:r>
          </a:p>
        </p:txBody>
      </p:sp>
      <p:sp>
        <p:nvSpPr>
          <p:cNvPr id="3" name="TextBox 2">
            <a:extLst>
              <a:ext uri="{FF2B5EF4-FFF2-40B4-BE49-F238E27FC236}">
                <a16:creationId xmlns:a16="http://schemas.microsoft.com/office/drawing/2014/main" id="{0DC5E098-84BA-1CD8-D99F-0E5FA188FF13}"/>
              </a:ext>
            </a:extLst>
          </p:cNvPr>
          <p:cNvSpPr txBox="1"/>
          <p:nvPr/>
        </p:nvSpPr>
        <p:spPr>
          <a:xfrm>
            <a:off x="389360" y="1718249"/>
            <a:ext cx="11303000" cy="30977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 </a:t>
            </a:r>
          </a:p>
          <a:p>
            <a:pPr marL="342900" indent="-342900" defTabSz="609585">
              <a:lnSpc>
                <a:spcPct val="150000"/>
              </a:lnSpc>
              <a:spcAft>
                <a:spcPts val="600"/>
              </a:spcAft>
              <a:buFont typeface="Arial"/>
              <a:buChar char="•"/>
              <a:defRPr/>
            </a:pPr>
            <a:r>
              <a:rPr lang="en-AU" sz="2000" dirty="0">
                <a:solidFill>
                  <a:srgbClr val="22272B"/>
                </a:solidFill>
                <a:latin typeface="Arial" panose="020B0604020202020204"/>
                <a:cs typeface="Arial" panose="020B0604020202020204" pitchFamily="34" charset="0"/>
              </a:rPr>
              <a:t>describe inputs, storage, transmission, processes and outputs in data analysis.</a:t>
            </a:r>
          </a:p>
          <a:p>
            <a:pPr marL="0" marR="0" lvl="0" indent="0" algn="l" defTabSz="609585" rtl="0" eaLnBrk="1" fontAlgn="auto" latinLnBrk="0" hangingPunct="1">
              <a:lnSpc>
                <a:spcPct val="150000"/>
              </a:lnSpc>
              <a:spcBef>
                <a:spcPts val="0"/>
              </a:spcBef>
              <a:spcAft>
                <a:spcPts val="600"/>
              </a:spcAft>
              <a:buClrTx/>
              <a:buSzTx/>
              <a:buFontTx/>
              <a:buNone/>
              <a:tabLst/>
              <a:defRPr/>
            </a:pPr>
            <a:endParaRPr lang="en-AU" sz="2000" b="1" dirty="0">
              <a:solidFill>
                <a:srgbClr val="002664"/>
              </a:solidFill>
              <a:latin typeface="Arial" panose="020B0604020202020204"/>
              <a:cs typeface="Arial" panose="020B0604020202020204" pitchFamily="34" charset="0"/>
            </a:endParaRPr>
          </a:p>
          <a:p>
            <a:pPr marR="0" lvl="0" algn="l" defTabSz="609585" rtl="0" eaLnBrk="1" fontAlgn="auto" latinLnBrk="0" hangingPunct="1">
              <a:lnSpc>
                <a:spcPct val="150000"/>
              </a:lnSpc>
              <a:spcBef>
                <a:spcPts val="0"/>
              </a:spcBef>
              <a:spcAft>
                <a:spcPts val="600"/>
              </a:spcAft>
              <a:buClrTx/>
              <a:buSzTx/>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explain</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how a fitness tracker analyses data</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describe the inputs, storage, transmission, processes and outputs of other information systems.</a:t>
            </a: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p:txBody>
      </p:sp>
      <p:sp>
        <p:nvSpPr>
          <p:cNvPr id="2" name="Slide Number Placeholder 1">
            <a:extLst>
              <a:ext uri="{FF2B5EF4-FFF2-40B4-BE49-F238E27FC236}">
                <a16:creationId xmlns:a16="http://schemas.microsoft.com/office/drawing/2014/main" id="{AE069475-7701-FCC3-C892-F0F12B025525}"/>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56390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t>Enterprise systems – analysing data</a:t>
            </a:r>
            <a:endParaRPr lang="en-AU">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Computing Technology – Stage 5</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Purpose and people</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r>
              <a:rPr lang="en-AU" dirty="0">
                <a:latin typeface="+mj-lt"/>
              </a:rPr>
              <a:t>Weeks 5</a:t>
            </a:r>
            <a:r>
              <a:rPr lang="en-AU" sz="1600" dirty="0"/>
              <a:t> – </a:t>
            </a:r>
            <a:r>
              <a:rPr lang="en-AU" dirty="0">
                <a:latin typeface="+mj-lt"/>
              </a:rPr>
              <a:t>8</a:t>
            </a:r>
          </a:p>
        </p:txBody>
      </p:sp>
      <p:pic>
        <p:nvPicPr>
          <p:cNvPr id="7" name="Picture Placeholder 6" descr="Illustration of two people sitting at a desk analyzing data on a large monitor displaying charts, graphs, and code snippets. Surrounding elements include floating cubes and a digital ID card, representing data processing and blockchain technology concepts.">
            <a:extLst>
              <a:ext uri="{FF2B5EF4-FFF2-40B4-BE49-F238E27FC236}">
                <a16:creationId xmlns:a16="http://schemas.microsoft.com/office/drawing/2014/main" id="{711BD172-13DA-8163-032F-E291A205974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36" r="28936"/>
          <a:stretch>
            <a:fillRect/>
          </a:stretch>
        </p:blipFill>
        <p:spPr/>
      </p:pic>
    </p:spTree>
    <p:extLst>
      <p:ext uri="{BB962C8B-B14F-4D97-AF65-F5344CB8AC3E}">
        <p14:creationId xmlns:p14="http://schemas.microsoft.com/office/powerpoint/2010/main" val="20688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8AAD5-8FD4-FCCE-64DE-5835D728068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E796491-0815-F390-3A2C-8AECF1A49CBE}"/>
              </a:ext>
            </a:extLst>
          </p:cNvPr>
          <p:cNvSpPr>
            <a:spLocks noGrp="1"/>
          </p:cNvSpPr>
          <p:nvPr>
            <p:ph type="title"/>
          </p:nvPr>
        </p:nvSpPr>
        <p:spPr/>
        <p:txBody>
          <a:bodyPr/>
          <a:lstStyle/>
          <a:p>
            <a:r>
              <a:rPr lang="en-AU" sz="2400" dirty="0"/>
              <a:t>Describe inputs, storage, transmission, processes and outputs in data analysis (1)</a:t>
            </a:r>
          </a:p>
        </p:txBody>
      </p:sp>
      <p:sp>
        <p:nvSpPr>
          <p:cNvPr id="5" name="Content Placeholder 4">
            <a:extLst>
              <a:ext uri="{FF2B5EF4-FFF2-40B4-BE49-F238E27FC236}">
                <a16:creationId xmlns:a16="http://schemas.microsoft.com/office/drawing/2014/main" id="{CC0CCA4D-8FE7-5CAF-8770-5E82147B4FAC}"/>
              </a:ext>
              <a:ext uri="{C183D7F6-B498-43B3-948B-1728B52AA6E4}">
                <adec:decorative xmlns:adec="http://schemas.microsoft.com/office/drawing/2017/decorative" val="1"/>
              </a:ext>
            </a:extLst>
          </p:cNvPr>
          <p:cNvSpPr>
            <a:spLocks noGrp="1"/>
          </p:cNvSpPr>
          <p:nvPr>
            <p:ph sz="quarter" idx="4294967295"/>
          </p:nvPr>
        </p:nvSpPr>
        <p:spPr>
          <a:xfrm>
            <a:off x="492152" y="1613916"/>
            <a:ext cx="4239868" cy="2317432"/>
          </a:xfrm>
        </p:spPr>
        <p:txBody>
          <a:bodyPr/>
          <a:lstStyle/>
          <a:p>
            <a:endParaRPr lang="en-AU"/>
          </a:p>
          <a:p>
            <a:endParaRPr lang="en-AU"/>
          </a:p>
          <a:p>
            <a:endParaRPr lang="en-AU"/>
          </a:p>
          <a:p>
            <a:endParaRPr lang="en-AU"/>
          </a:p>
          <a:p>
            <a:endParaRPr lang="en-AU"/>
          </a:p>
          <a:p>
            <a:endParaRPr lang="en-AU"/>
          </a:p>
        </p:txBody>
      </p:sp>
      <p:sp>
        <p:nvSpPr>
          <p:cNvPr id="6" name="Content Placeholder 4">
            <a:extLst>
              <a:ext uri="{FF2B5EF4-FFF2-40B4-BE49-F238E27FC236}">
                <a16:creationId xmlns:a16="http://schemas.microsoft.com/office/drawing/2014/main" id="{E7D30220-9347-6A3B-3C0A-4805C93129E2}"/>
              </a:ext>
              <a:ext uri="{C183D7F6-B498-43B3-948B-1728B52AA6E4}">
                <adec:decorative xmlns:adec="http://schemas.microsoft.com/office/drawing/2017/decorative" val="1"/>
              </a:ext>
            </a:extLst>
          </p:cNvPr>
          <p:cNvSpPr txBox="1">
            <a:spLocks/>
          </p:cNvSpPr>
          <p:nvPr/>
        </p:nvSpPr>
        <p:spPr>
          <a:xfrm>
            <a:off x="690272" y="4687824"/>
            <a:ext cx="6873340" cy="2317432"/>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a:p>
            <a:endParaRPr lang="en-AU"/>
          </a:p>
          <a:p>
            <a:endParaRPr lang="en-AU"/>
          </a:p>
          <a:p>
            <a:endParaRPr lang="en-AU"/>
          </a:p>
          <a:p>
            <a:endParaRPr lang="en-AU"/>
          </a:p>
        </p:txBody>
      </p:sp>
      <p:sp>
        <p:nvSpPr>
          <p:cNvPr id="7" name="TextBox 6">
            <a:extLst>
              <a:ext uri="{FF2B5EF4-FFF2-40B4-BE49-F238E27FC236}">
                <a16:creationId xmlns:a16="http://schemas.microsoft.com/office/drawing/2014/main" id="{51C9AD7E-A86D-320E-B073-C9F75B202DB1}"/>
              </a:ext>
              <a:ext uri="{C183D7F6-B498-43B3-948B-1728B52AA6E4}">
                <adec:decorative xmlns:adec="http://schemas.microsoft.com/office/drawing/2017/decorative" val="1"/>
              </a:ext>
            </a:extLst>
          </p:cNvPr>
          <p:cNvSpPr txBox="1"/>
          <p:nvPr/>
        </p:nvSpPr>
        <p:spPr>
          <a:xfrm>
            <a:off x="480760" y="6148800"/>
            <a:ext cx="7292363" cy="914400"/>
          </a:xfrm>
          <a:prstGeom prst="rect">
            <a:avLst/>
          </a:prstGeom>
          <a:noFill/>
        </p:spPr>
        <p:txBody>
          <a:bodyPr wrap="none" lIns="0" tIns="0" rIns="0" bIns="0" rtlCol="0">
            <a:noAutofit/>
          </a:bodyPr>
          <a:lstStyle/>
          <a:p>
            <a:pPr algn="l"/>
            <a:endParaRPr lang="en-AU" sz="1800"/>
          </a:p>
        </p:txBody>
      </p:sp>
      <p:sp>
        <p:nvSpPr>
          <p:cNvPr id="12" name="TextBox 11">
            <a:extLst>
              <a:ext uri="{FF2B5EF4-FFF2-40B4-BE49-F238E27FC236}">
                <a16:creationId xmlns:a16="http://schemas.microsoft.com/office/drawing/2014/main" id="{8A2A943E-4F2E-2087-8688-20686F888B74}"/>
              </a:ext>
            </a:extLst>
          </p:cNvPr>
          <p:cNvSpPr txBox="1"/>
          <p:nvPr/>
        </p:nvSpPr>
        <p:spPr>
          <a:xfrm>
            <a:off x="141732" y="971999"/>
            <a:ext cx="4027932" cy="2666820"/>
          </a:xfrm>
          <a:prstGeom prst="rect">
            <a:avLst/>
          </a:prstGeom>
          <a:noFill/>
        </p:spPr>
        <p:txBody>
          <a:bodyPr wrap="square">
            <a:spAutoFit/>
          </a:bodyPr>
          <a:lstStyle/>
          <a:p>
            <a:pPr>
              <a:lnSpc>
                <a:spcPct val="150000"/>
              </a:lnSpc>
              <a:spcBef>
                <a:spcPts val="1200"/>
              </a:spcBef>
              <a:spcAft>
                <a:spcPts val="600"/>
              </a:spcAft>
            </a:pPr>
            <a:endParaRPr lang="en-AU" sz="2400" dirty="0">
              <a:effectLst/>
              <a:latin typeface="Arial" panose="020B0604020202020204" pitchFamily="34" charset="0"/>
              <a:ea typeface="Calibri" panose="020F0502020204030204" pitchFamily="34" charset="0"/>
            </a:endParaRPr>
          </a:p>
          <a:p>
            <a:pPr>
              <a:lnSpc>
                <a:spcPct val="150000"/>
              </a:lnSpc>
              <a:spcBef>
                <a:spcPts val="1200"/>
              </a:spcBef>
              <a:spcAft>
                <a:spcPts val="600"/>
              </a:spcAft>
            </a:pPr>
            <a:r>
              <a:rPr lang="en-AU" sz="2000" u="sng" dirty="0">
                <a:solidFill>
                  <a:srgbClr val="2F5496"/>
                </a:solidFill>
                <a:ea typeface="Calibri" panose="020F0502020204030204" pitchFamily="34" charset="0"/>
                <a:hlinkClick r:id="rId3"/>
              </a:rPr>
              <a:t>H</a:t>
            </a:r>
            <a:r>
              <a:rPr lang="en-AU" sz="2000" u="sng" dirty="0">
                <a:solidFill>
                  <a:srgbClr val="2F5496"/>
                </a:solidFill>
                <a:effectLst/>
                <a:ea typeface="Calibri" panose="020F0502020204030204" pitchFamily="34" charset="0"/>
                <a:hlinkClick r:id="rId3"/>
              </a:rPr>
              <a:t>ow fitness trackers work</a:t>
            </a:r>
            <a:r>
              <a:rPr lang="en-AU" sz="2000" u="sng" dirty="0">
                <a:solidFill>
                  <a:srgbClr val="2F5496"/>
                </a:solidFill>
                <a:ea typeface="Calibri" panose="020F0502020204030204" pitchFamily="34" charset="0"/>
              </a:rPr>
              <a:t>. </a:t>
            </a:r>
          </a:p>
          <a:p>
            <a:pPr>
              <a:lnSpc>
                <a:spcPct val="150000"/>
              </a:lnSpc>
              <a:spcBef>
                <a:spcPts val="1200"/>
              </a:spcBef>
              <a:spcAft>
                <a:spcPts val="600"/>
              </a:spcAft>
            </a:pPr>
            <a:r>
              <a:rPr lang="en-AU" sz="2000" u="sng" dirty="0">
                <a:solidFill>
                  <a:srgbClr val="2F5496"/>
                </a:solidFill>
                <a:ea typeface="Calibri" panose="020F0502020204030204" pitchFamily="34" charset="0"/>
              </a:rPr>
              <a:t>Controlling physical systems</a:t>
            </a:r>
            <a:endParaRPr lang="en-AU" sz="2000" dirty="0"/>
          </a:p>
          <a:p>
            <a:pPr>
              <a:lnSpc>
                <a:spcPct val="150000"/>
              </a:lnSpc>
              <a:spcBef>
                <a:spcPts val="1200"/>
              </a:spcBef>
              <a:spcAft>
                <a:spcPts val="600"/>
              </a:spcAft>
              <a:buNone/>
            </a:pPr>
            <a:r>
              <a:rPr lang="en-AU" sz="2000" dirty="0">
                <a:ea typeface="Calibri" panose="020F0502020204030204" pitchFamily="34" charset="0"/>
              </a:rPr>
              <a:t>Complete the table</a:t>
            </a:r>
            <a:r>
              <a:rPr lang="en-AU" sz="2000" dirty="0">
                <a:effectLst/>
                <a:ea typeface="Calibri" panose="020F0502020204030204" pitchFamily="34" charset="0"/>
              </a:rPr>
              <a:t>.</a:t>
            </a:r>
          </a:p>
        </p:txBody>
      </p:sp>
      <p:graphicFrame>
        <p:nvGraphicFramePr>
          <p:cNvPr id="8" name="Table 7">
            <a:extLst>
              <a:ext uri="{FF2B5EF4-FFF2-40B4-BE49-F238E27FC236}">
                <a16:creationId xmlns:a16="http://schemas.microsoft.com/office/drawing/2014/main" id="{872EC0C1-7651-1F84-572D-A2B5DC7699C7}"/>
              </a:ext>
            </a:extLst>
          </p:cNvPr>
          <p:cNvGraphicFramePr>
            <a:graphicFrameLocks noGrp="1"/>
          </p:cNvGraphicFramePr>
          <p:nvPr>
            <p:extLst>
              <p:ext uri="{D42A27DB-BD31-4B8C-83A1-F6EECF244321}">
                <p14:modId xmlns:p14="http://schemas.microsoft.com/office/powerpoint/2010/main" val="144772360"/>
              </p:ext>
            </p:extLst>
          </p:nvPr>
        </p:nvGraphicFramePr>
        <p:xfrm>
          <a:off x="4334155" y="1255069"/>
          <a:ext cx="7555994" cy="4610775"/>
        </p:xfrm>
        <a:graphic>
          <a:graphicData uri="http://schemas.openxmlformats.org/drawingml/2006/table">
            <a:tbl>
              <a:tblPr firstRow="1" firstCol="1" bandRow="1">
                <a:tableStyleId>{69012ECD-51FC-41F1-AA8D-1B2483CD663E}</a:tableStyleId>
              </a:tblPr>
              <a:tblGrid>
                <a:gridCol w="1590395">
                  <a:extLst>
                    <a:ext uri="{9D8B030D-6E8A-4147-A177-3AD203B41FA5}">
                      <a16:colId xmlns:a16="http://schemas.microsoft.com/office/drawing/2014/main" val="1565753750"/>
                    </a:ext>
                  </a:extLst>
                </a:gridCol>
                <a:gridCol w="5965599">
                  <a:extLst>
                    <a:ext uri="{9D8B030D-6E8A-4147-A177-3AD203B41FA5}">
                      <a16:colId xmlns:a16="http://schemas.microsoft.com/office/drawing/2014/main" val="3154728357"/>
                    </a:ext>
                  </a:extLst>
                </a:gridCol>
              </a:tblGrid>
              <a:tr h="707805">
                <a:tc>
                  <a:txBody>
                    <a:bodyPr/>
                    <a:lstStyle/>
                    <a:p>
                      <a:pPr>
                        <a:lnSpc>
                          <a:spcPct val="150000"/>
                        </a:lnSpc>
                        <a:spcBef>
                          <a:spcPts val="1200"/>
                        </a:spcBef>
                        <a:spcAft>
                          <a:spcPts val="600"/>
                        </a:spcAft>
                        <a:buNone/>
                      </a:pPr>
                      <a:r>
                        <a:rPr lang="en-AU" sz="1400" b="1" dirty="0">
                          <a:effectLst/>
                        </a:rPr>
                        <a:t>Fitness Tracker</a:t>
                      </a:r>
                      <a:endParaRPr lang="en-AU" sz="1400" b="1"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tc>
                  <a:txBody>
                    <a:bodyPr/>
                    <a:lstStyle/>
                    <a:p>
                      <a:pPr algn="ctr">
                        <a:lnSpc>
                          <a:spcPct val="150000"/>
                        </a:lnSpc>
                        <a:spcBef>
                          <a:spcPts val="1200"/>
                        </a:spcBef>
                        <a:spcAft>
                          <a:spcPts val="600"/>
                        </a:spcAft>
                        <a:buNone/>
                      </a:pPr>
                      <a:r>
                        <a:rPr lang="en-AU" sz="1400" b="1" dirty="0">
                          <a:effectLst/>
                          <a:latin typeface="Arial" panose="020B0604020202020204" pitchFamily="34" charset="0"/>
                          <a:ea typeface="Calibri" panose="020F0502020204030204" pitchFamily="34" charset="0"/>
                          <a:cs typeface="Cordia New" panose="020B0304020202020204" pitchFamily="34" charset="-34"/>
                        </a:rPr>
                        <a:t>Description</a:t>
                      </a:r>
                    </a:p>
                  </a:txBody>
                  <a:tcPr marL="68580" marR="68580" marT="0" marB="0" anchor="ctr"/>
                </a:tc>
                <a:extLst>
                  <a:ext uri="{0D108BD9-81ED-4DB2-BD59-A6C34878D82A}">
                    <a16:rowId xmlns:a16="http://schemas.microsoft.com/office/drawing/2014/main" val="2271717726"/>
                  </a:ext>
                </a:extLst>
              </a:tr>
              <a:tr h="741482">
                <a:tc>
                  <a:txBody>
                    <a:bodyPr/>
                    <a:lstStyle/>
                    <a:p>
                      <a:pPr>
                        <a:lnSpc>
                          <a:spcPct val="150000"/>
                        </a:lnSpc>
                        <a:spcBef>
                          <a:spcPts val="1200"/>
                        </a:spcBef>
                        <a:spcAft>
                          <a:spcPts val="600"/>
                        </a:spcAft>
                        <a:buNone/>
                      </a:pPr>
                      <a:r>
                        <a:rPr lang="en-AU" sz="1400" b="1">
                          <a:effectLst/>
                        </a:rPr>
                        <a:t>Inputs</a:t>
                      </a:r>
                      <a:endParaRPr lang="en-AU" sz="1400" b="1">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tc>
                  <a:txBody>
                    <a:bodyPr/>
                    <a:lstStyle/>
                    <a:p>
                      <a:pPr>
                        <a:lnSpc>
                          <a:spcPct val="150000"/>
                        </a:lnSpc>
                        <a:spcBef>
                          <a:spcPts val="1200"/>
                        </a:spcBef>
                        <a:spcAft>
                          <a:spcPts val="600"/>
                        </a:spcAft>
                        <a:buNone/>
                      </a:pPr>
                      <a:r>
                        <a:rPr lang="en-AU" sz="1400" b="1">
                          <a:effectLst/>
                        </a:rPr>
                        <a:t>Daily step counts, heart rate profiles, and locations visited.</a:t>
                      </a:r>
                    </a:p>
                    <a:p>
                      <a:pPr>
                        <a:lnSpc>
                          <a:spcPct val="150000"/>
                        </a:lnSpc>
                        <a:spcBef>
                          <a:spcPts val="1200"/>
                        </a:spcBef>
                        <a:spcAft>
                          <a:spcPts val="600"/>
                        </a:spcAft>
                        <a:buNone/>
                      </a:pPr>
                      <a:r>
                        <a:rPr lang="en-AU" sz="1400" b="1">
                          <a:effectLst/>
                        </a:rPr>
                        <a:t>Sensors and manual entry.</a:t>
                      </a:r>
                      <a:endParaRPr lang="en-AU" sz="1400" b="1">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extLst>
                  <a:ext uri="{0D108BD9-81ED-4DB2-BD59-A6C34878D82A}">
                    <a16:rowId xmlns:a16="http://schemas.microsoft.com/office/drawing/2014/main" val="3768400394"/>
                  </a:ext>
                </a:extLst>
              </a:tr>
              <a:tr h="707805">
                <a:tc>
                  <a:txBody>
                    <a:bodyPr/>
                    <a:lstStyle/>
                    <a:p>
                      <a:pPr>
                        <a:lnSpc>
                          <a:spcPct val="150000"/>
                        </a:lnSpc>
                        <a:spcBef>
                          <a:spcPts val="1200"/>
                        </a:spcBef>
                        <a:spcAft>
                          <a:spcPts val="600"/>
                        </a:spcAft>
                        <a:buNone/>
                      </a:pPr>
                      <a:r>
                        <a:rPr lang="en-AU" sz="1400" b="1">
                          <a:effectLst/>
                        </a:rPr>
                        <a:t>Storage</a:t>
                      </a:r>
                      <a:endParaRPr lang="en-AU" sz="1400" b="1">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tc>
                  <a:txBody>
                    <a:bodyPr/>
                    <a:lstStyle/>
                    <a:p>
                      <a:pPr>
                        <a:lnSpc>
                          <a:spcPct val="150000"/>
                        </a:lnSpc>
                        <a:spcBef>
                          <a:spcPts val="1200"/>
                        </a:spcBef>
                        <a:spcAft>
                          <a:spcPts val="600"/>
                        </a:spcAft>
                        <a:buNone/>
                      </a:pPr>
                      <a:r>
                        <a:rPr lang="en-AU" sz="1400" b="1">
                          <a:effectLst/>
                        </a:rPr>
                        <a:t>Within device then uploaded activity data to a cloud service/server.</a:t>
                      </a:r>
                      <a:endParaRPr lang="en-AU" sz="1400" b="1">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extLst>
                  <a:ext uri="{0D108BD9-81ED-4DB2-BD59-A6C34878D82A}">
                    <a16:rowId xmlns:a16="http://schemas.microsoft.com/office/drawing/2014/main" val="3978335098"/>
                  </a:ext>
                </a:extLst>
              </a:tr>
              <a:tr h="741482">
                <a:tc>
                  <a:txBody>
                    <a:bodyPr/>
                    <a:lstStyle/>
                    <a:p>
                      <a:pPr>
                        <a:lnSpc>
                          <a:spcPct val="150000"/>
                        </a:lnSpc>
                        <a:spcBef>
                          <a:spcPts val="1200"/>
                        </a:spcBef>
                        <a:spcAft>
                          <a:spcPts val="600"/>
                        </a:spcAft>
                        <a:buNone/>
                      </a:pPr>
                      <a:r>
                        <a:rPr lang="en-AU" sz="1400" b="1">
                          <a:effectLst/>
                        </a:rPr>
                        <a:t>Transmission</a:t>
                      </a:r>
                      <a:endParaRPr lang="en-AU" sz="1400" b="1">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tc>
                  <a:txBody>
                    <a:bodyPr/>
                    <a:lstStyle/>
                    <a:p>
                      <a:pPr>
                        <a:lnSpc>
                          <a:spcPct val="150000"/>
                        </a:lnSpc>
                        <a:spcBef>
                          <a:spcPts val="1200"/>
                        </a:spcBef>
                        <a:spcAft>
                          <a:spcPts val="600"/>
                        </a:spcAft>
                        <a:buNone/>
                      </a:pPr>
                      <a:r>
                        <a:rPr lang="en-AU" sz="1400" b="1" dirty="0">
                          <a:effectLst/>
                        </a:rPr>
                        <a:t>Fitbit to mobile phone: Bluetooth</a:t>
                      </a:r>
                    </a:p>
                    <a:p>
                      <a:pPr>
                        <a:lnSpc>
                          <a:spcPct val="150000"/>
                        </a:lnSpc>
                        <a:spcBef>
                          <a:spcPts val="1200"/>
                        </a:spcBef>
                        <a:spcAft>
                          <a:spcPts val="600"/>
                        </a:spcAft>
                        <a:buNone/>
                      </a:pPr>
                      <a:r>
                        <a:rPr lang="en-AU" sz="1400" b="1" dirty="0">
                          <a:effectLst/>
                        </a:rPr>
                        <a:t>Mobile phone to server/cloud.</a:t>
                      </a:r>
                      <a:endParaRPr lang="en-AU" sz="1400" b="1"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extLst>
                  <a:ext uri="{0D108BD9-81ED-4DB2-BD59-A6C34878D82A}">
                    <a16:rowId xmlns:a16="http://schemas.microsoft.com/office/drawing/2014/main" val="3418855797"/>
                  </a:ext>
                </a:extLst>
              </a:tr>
              <a:tr h="741482">
                <a:tc>
                  <a:txBody>
                    <a:bodyPr/>
                    <a:lstStyle/>
                    <a:p>
                      <a:pPr>
                        <a:lnSpc>
                          <a:spcPct val="150000"/>
                        </a:lnSpc>
                        <a:spcBef>
                          <a:spcPts val="1200"/>
                        </a:spcBef>
                        <a:spcAft>
                          <a:spcPts val="600"/>
                        </a:spcAft>
                        <a:buNone/>
                      </a:pPr>
                      <a:r>
                        <a:rPr lang="en-AU" sz="1400" b="1">
                          <a:effectLst/>
                        </a:rPr>
                        <a:t>Processes</a:t>
                      </a:r>
                      <a:endParaRPr lang="en-AU" sz="1400" b="1">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tc>
                  <a:txBody>
                    <a:bodyPr/>
                    <a:lstStyle/>
                    <a:p>
                      <a:pPr>
                        <a:lnSpc>
                          <a:spcPct val="150000"/>
                        </a:lnSpc>
                        <a:spcBef>
                          <a:spcPts val="1200"/>
                        </a:spcBef>
                        <a:spcAft>
                          <a:spcPts val="600"/>
                        </a:spcAft>
                        <a:buNone/>
                      </a:pPr>
                      <a:r>
                        <a:rPr lang="en-AU" sz="1400" b="1">
                          <a:effectLst/>
                        </a:rPr>
                        <a:t>Record, store, and exchange. </a:t>
                      </a:r>
                    </a:p>
                    <a:p>
                      <a:pPr>
                        <a:lnSpc>
                          <a:spcPct val="150000"/>
                        </a:lnSpc>
                        <a:spcBef>
                          <a:spcPts val="1200"/>
                        </a:spcBef>
                        <a:spcAft>
                          <a:spcPts val="600"/>
                        </a:spcAft>
                        <a:buNone/>
                      </a:pPr>
                      <a:r>
                        <a:rPr lang="en-AU" sz="1400" b="1">
                          <a:effectLst/>
                        </a:rPr>
                        <a:t>Algorithms convert raw data into statistical displays.</a:t>
                      </a:r>
                      <a:endParaRPr lang="en-AU" sz="1400" b="1">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extLst>
                  <a:ext uri="{0D108BD9-81ED-4DB2-BD59-A6C34878D82A}">
                    <a16:rowId xmlns:a16="http://schemas.microsoft.com/office/drawing/2014/main" val="3058256066"/>
                  </a:ext>
                </a:extLst>
              </a:tr>
              <a:tr h="707805">
                <a:tc>
                  <a:txBody>
                    <a:bodyPr/>
                    <a:lstStyle/>
                    <a:p>
                      <a:pPr>
                        <a:lnSpc>
                          <a:spcPct val="150000"/>
                        </a:lnSpc>
                        <a:spcBef>
                          <a:spcPts val="1200"/>
                        </a:spcBef>
                        <a:spcAft>
                          <a:spcPts val="600"/>
                        </a:spcAft>
                        <a:buNone/>
                      </a:pPr>
                      <a:r>
                        <a:rPr lang="en-AU" sz="1400" b="1">
                          <a:effectLst/>
                        </a:rPr>
                        <a:t>Output</a:t>
                      </a:r>
                      <a:endParaRPr lang="en-AU" sz="1400" b="1">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tc>
                  <a:txBody>
                    <a:bodyPr/>
                    <a:lstStyle/>
                    <a:p>
                      <a:pPr>
                        <a:lnSpc>
                          <a:spcPct val="150000"/>
                        </a:lnSpc>
                        <a:spcBef>
                          <a:spcPts val="1200"/>
                        </a:spcBef>
                        <a:spcAft>
                          <a:spcPts val="600"/>
                        </a:spcAft>
                        <a:buNone/>
                      </a:pPr>
                      <a:r>
                        <a:rPr lang="en-AU" sz="1400" b="1" dirty="0">
                          <a:effectLst/>
                        </a:rPr>
                        <a:t>Visualised information on a mobile phone screen app.</a:t>
                      </a:r>
                      <a:endParaRPr lang="en-AU" sz="1400" b="1"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nchor="ctr"/>
                </a:tc>
                <a:extLst>
                  <a:ext uri="{0D108BD9-81ED-4DB2-BD59-A6C34878D82A}">
                    <a16:rowId xmlns:a16="http://schemas.microsoft.com/office/drawing/2014/main" val="2686547450"/>
                  </a:ext>
                </a:extLst>
              </a:tr>
            </a:tbl>
          </a:graphicData>
        </a:graphic>
      </p:graphicFrame>
      <p:sp>
        <p:nvSpPr>
          <p:cNvPr id="2" name="Slide Number Placeholder 1">
            <a:extLst>
              <a:ext uri="{FF2B5EF4-FFF2-40B4-BE49-F238E27FC236}">
                <a16:creationId xmlns:a16="http://schemas.microsoft.com/office/drawing/2014/main" id="{5996601E-4C26-F46E-48AD-3528A567D02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20</a:t>
            </a:fld>
            <a:endParaRPr lang="en-AU"/>
          </a:p>
        </p:txBody>
      </p:sp>
    </p:spTree>
    <p:extLst>
      <p:ext uri="{BB962C8B-B14F-4D97-AF65-F5344CB8AC3E}">
        <p14:creationId xmlns:p14="http://schemas.microsoft.com/office/powerpoint/2010/main" val="307730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B6FBF5-1200-7B43-48B6-D6DBA7912CD2}"/>
              </a:ext>
            </a:extLst>
          </p:cNvPr>
          <p:cNvSpPr>
            <a:spLocks noGrp="1"/>
          </p:cNvSpPr>
          <p:nvPr>
            <p:ph type="title"/>
          </p:nvPr>
        </p:nvSpPr>
        <p:spPr/>
        <p:txBody>
          <a:bodyPr/>
          <a:lstStyle/>
          <a:p>
            <a:r>
              <a:rPr lang="en-AU" dirty="0"/>
              <a:t>How do </a:t>
            </a:r>
            <a:r>
              <a:rPr lang="en-AU" dirty="0" err="1"/>
              <a:t>microbits</a:t>
            </a:r>
            <a:r>
              <a:rPr lang="en-AU" dirty="0"/>
              <a:t> collect data ?</a:t>
            </a:r>
          </a:p>
        </p:txBody>
      </p:sp>
      <p:sp>
        <p:nvSpPr>
          <p:cNvPr id="4" name="Text Placeholder 3">
            <a:extLst>
              <a:ext uri="{FF2B5EF4-FFF2-40B4-BE49-F238E27FC236}">
                <a16:creationId xmlns:a16="http://schemas.microsoft.com/office/drawing/2014/main" id="{3FA4800F-DAA2-F4A5-A285-61D5BC61015A}"/>
              </a:ext>
            </a:extLst>
          </p:cNvPr>
          <p:cNvSpPr>
            <a:spLocks noGrp="1"/>
          </p:cNvSpPr>
          <p:nvPr>
            <p:ph type="body" sz="quarter" idx="18"/>
          </p:nvPr>
        </p:nvSpPr>
        <p:spPr/>
        <p:txBody>
          <a:bodyPr/>
          <a:lstStyle/>
          <a:p>
            <a:r>
              <a:rPr lang="nn-NO">
                <a:hlinkClick r:id="rId2"/>
              </a:rPr>
              <a:t>Microsoft MakeCode for micro:bit</a:t>
            </a:r>
            <a:endParaRPr lang="en-AU"/>
          </a:p>
        </p:txBody>
      </p:sp>
      <p:pic>
        <p:nvPicPr>
          <p:cNvPr id="5" name="Picture 4" descr="Photograph of a microcontroller board with a 5x5 LED matrix displaying a vertical line of red lights in the center. The board features labeled gold edge connectors (0, 1, 2, 3V, GND), buttons marked A and B, and indicators for shake and combined button press (A+B) functions.">
            <a:extLst>
              <a:ext uri="{FF2B5EF4-FFF2-40B4-BE49-F238E27FC236}">
                <a16:creationId xmlns:a16="http://schemas.microsoft.com/office/drawing/2014/main" id="{F8E54F3D-7833-B71E-123E-6BA6A209747F}"/>
              </a:ext>
            </a:extLst>
          </p:cNvPr>
          <p:cNvPicPr>
            <a:picLocks noChangeAspect="1"/>
          </p:cNvPicPr>
          <p:nvPr/>
        </p:nvPicPr>
        <p:blipFill>
          <a:blip r:embed="rId3"/>
          <a:stretch>
            <a:fillRect/>
          </a:stretch>
        </p:blipFill>
        <p:spPr>
          <a:xfrm>
            <a:off x="360000" y="1823450"/>
            <a:ext cx="4157468" cy="3392494"/>
          </a:xfrm>
          <a:prstGeom prst="rect">
            <a:avLst/>
          </a:prstGeom>
        </p:spPr>
      </p:pic>
      <p:sp>
        <p:nvSpPr>
          <p:cNvPr id="8" name="TextBox 7">
            <a:extLst>
              <a:ext uri="{FF2B5EF4-FFF2-40B4-BE49-F238E27FC236}">
                <a16:creationId xmlns:a16="http://schemas.microsoft.com/office/drawing/2014/main" id="{D5E3EA20-DD37-ED08-4090-AA9E424B0CD5}"/>
              </a:ext>
            </a:extLst>
          </p:cNvPr>
          <p:cNvSpPr txBox="1"/>
          <p:nvPr/>
        </p:nvSpPr>
        <p:spPr>
          <a:xfrm>
            <a:off x="360000" y="5329029"/>
            <a:ext cx="2637958" cy="276999"/>
          </a:xfrm>
          <a:prstGeom prst="rect">
            <a:avLst/>
          </a:prstGeom>
          <a:noFill/>
        </p:spPr>
        <p:txBody>
          <a:bodyPr wrap="square">
            <a:spAutoFit/>
          </a:bodyPr>
          <a:lstStyle/>
          <a:p>
            <a:pPr algn="l">
              <a:spcBef>
                <a:spcPts val="750"/>
              </a:spcBef>
              <a:spcAft>
                <a:spcPts val="750"/>
              </a:spcAft>
              <a:buFont typeface="Arial" panose="020B0604020202020204" pitchFamily="34" charset="0"/>
              <a:buChar char="•"/>
            </a:pPr>
            <a:r>
              <a:rPr lang="en-AU" sz="1200" b="0" i="0" dirty="0">
                <a:solidFill>
                  <a:srgbClr val="323232"/>
                </a:solidFill>
                <a:effectLst/>
                <a:latin typeface="Helvetica Now"/>
              </a:rPr>
              <a:t>© </a:t>
            </a:r>
            <a:r>
              <a:rPr lang="en-AU" sz="1200" b="0" i="0" dirty="0" err="1">
                <a:solidFill>
                  <a:srgbClr val="323232"/>
                </a:solidFill>
                <a:effectLst/>
                <a:latin typeface="Helvetica Now"/>
              </a:rPr>
              <a:t>Micro:bit</a:t>
            </a:r>
            <a:r>
              <a:rPr lang="en-AU" sz="1200" b="0" i="0" dirty="0">
                <a:solidFill>
                  <a:srgbClr val="323232"/>
                </a:solidFill>
                <a:effectLst/>
                <a:latin typeface="Helvetica Now"/>
              </a:rPr>
              <a:t> Educational Foundation</a:t>
            </a:r>
          </a:p>
        </p:txBody>
      </p:sp>
      <p:pic>
        <p:nvPicPr>
          <p:cNvPr id="6" name="Picture 5" descr="Presentation slide listing five student project ideas using Micro:bit technology, including game, data logger, invention, robot controller, and wearable accessory, each with brief descriptions and corresponding icons. A photo on the right shows students working collaboratively on laptops and Micro:bit devices in a classroom setting.">
            <a:extLst>
              <a:ext uri="{FF2B5EF4-FFF2-40B4-BE49-F238E27FC236}">
                <a16:creationId xmlns:a16="http://schemas.microsoft.com/office/drawing/2014/main" id="{6CB089A6-1818-8B57-F1C2-6670DA3D808D}"/>
              </a:ext>
            </a:extLst>
          </p:cNvPr>
          <p:cNvPicPr>
            <a:picLocks noChangeAspect="1"/>
          </p:cNvPicPr>
          <p:nvPr/>
        </p:nvPicPr>
        <p:blipFill>
          <a:blip r:embed="rId4"/>
          <a:srcRect t="21570" r="40195"/>
          <a:stretch>
            <a:fillRect/>
          </a:stretch>
        </p:blipFill>
        <p:spPr>
          <a:xfrm>
            <a:off x="4660900" y="1239296"/>
            <a:ext cx="7062450" cy="4834643"/>
          </a:xfrm>
          <a:prstGeom prst="rect">
            <a:avLst/>
          </a:prstGeom>
        </p:spPr>
      </p:pic>
      <p:sp>
        <p:nvSpPr>
          <p:cNvPr id="2" name="Slide Number Placeholder 1">
            <a:extLst>
              <a:ext uri="{FF2B5EF4-FFF2-40B4-BE49-F238E27FC236}">
                <a16:creationId xmlns:a16="http://schemas.microsoft.com/office/drawing/2014/main" id="{C53E8AF3-656C-EA54-1210-ACF9E4846C0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21</a:t>
            </a:fld>
            <a:endParaRPr lang="en-AU"/>
          </a:p>
        </p:txBody>
      </p:sp>
    </p:spTree>
    <p:extLst>
      <p:ext uri="{BB962C8B-B14F-4D97-AF65-F5344CB8AC3E}">
        <p14:creationId xmlns:p14="http://schemas.microsoft.com/office/powerpoint/2010/main" val="187047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6C65-BFE2-F7B8-C50E-C1EDFE3841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8BD7AE8-8286-1DF8-3BED-994C68C7C4C6}"/>
              </a:ext>
            </a:extLst>
          </p:cNvPr>
          <p:cNvSpPr>
            <a:spLocks noGrp="1"/>
          </p:cNvSpPr>
          <p:nvPr>
            <p:ph type="title"/>
          </p:nvPr>
        </p:nvSpPr>
        <p:spPr/>
        <p:txBody>
          <a:bodyPr/>
          <a:lstStyle/>
          <a:p>
            <a:r>
              <a:rPr lang="en-AU" sz="2400" dirty="0"/>
              <a:t>Describe inputs, storage, transmission, processes and outputs in data analysis (2)</a:t>
            </a:r>
          </a:p>
        </p:txBody>
      </p:sp>
      <p:sp>
        <p:nvSpPr>
          <p:cNvPr id="4" name="Text Placeholder 3">
            <a:extLst>
              <a:ext uri="{FF2B5EF4-FFF2-40B4-BE49-F238E27FC236}">
                <a16:creationId xmlns:a16="http://schemas.microsoft.com/office/drawing/2014/main" id="{0EEFC92B-298E-AA9B-BAEC-62671AF1601D}"/>
              </a:ext>
            </a:extLst>
          </p:cNvPr>
          <p:cNvSpPr>
            <a:spLocks noGrp="1"/>
          </p:cNvSpPr>
          <p:nvPr>
            <p:ph type="body" sz="quarter" idx="18"/>
          </p:nvPr>
        </p:nvSpPr>
        <p:spPr>
          <a:xfrm>
            <a:off x="360000" y="1019822"/>
            <a:ext cx="11484000" cy="310015"/>
          </a:xfrm>
        </p:spPr>
        <p:txBody>
          <a:bodyPr/>
          <a:lstStyle/>
          <a:p>
            <a:r>
              <a:rPr lang="en-AU" dirty="0"/>
              <a:t>Check for understanding: In your groups complete the table.</a:t>
            </a:r>
          </a:p>
        </p:txBody>
      </p:sp>
      <p:sp>
        <p:nvSpPr>
          <p:cNvPr id="5" name="Content Placeholder 4">
            <a:extLst>
              <a:ext uri="{FF2B5EF4-FFF2-40B4-BE49-F238E27FC236}">
                <a16:creationId xmlns:a16="http://schemas.microsoft.com/office/drawing/2014/main" id="{1997B312-A4F5-4B20-89F1-79FB064B4821}"/>
              </a:ext>
              <a:ext uri="{C183D7F6-B498-43B3-948B-1728B52AA6E4}">
                <adec:decorative xmlns:adec="http://schemas.microsoft.com/office/drawing/2017/decorative" val="1"/>
              </a:ext>
            </a:extLst>
          </p:cNvPr>
          <p:cNvSpPr>
            <a:spLocks noGrp="1"/>
          </p:cNvSpPr>
          <p:nvPr>
            <p:ph sz="quarter" idx="4294967295"/>
          </p:nvPr>
        </p:nvSpPr>
        <p:spPr>
          <a:xfrm>
            <a:off x="492152" y="1613916"/>
            <a:ext cx="4239868" cy="2317432"/>
          </a:xfrm>
        </p:spPr>
        <p:txBody>
          <a:bodyPr/>
          <a:lstStyle/>
          <a:p>
            <a:endParaRPr lang="en-AU"/>
          </a:p>
          <a:p>
            <a:endParaRPr lang="en-AU"/>
          </a:p>
          <a:p>
            <a:endParaRPr lang="en-AU"/>
          </a:p>
          <a:p>
            <a:endParaRPr lang="en-AU"/>
          </a:p>
          <a:p>
            <a:endParaRPr lang="en-AU"/>
          </a:p>
          <a:p>
            <a:endParaRPr lang="en-AU"/>
          </a:p>
        </p:txBody>
      </p:sp>
      <p:graphicFrame>
        <p:nvGraphicFramePr>
          <p:cNvPr id="8" name="Table 7">
            <a:extLst>
              <a:ext uri="{FF2B5EF4-FFF2-40B4-BE49-F238E27FC236}">
                <a16:creationId xmlns:a16="http://schemas.microsoft.com/office/drawing/2014/main" id="{B2104F00-51F4-2488-FABE-3239FCB7BDA9}"/>
              </a:ext>
            </a:extLst>
          </p:cNvPr>
          <p:cNvGraphicFramePr>
            <a:graphicFrameLocks noGrp="1"/>
          </p:cNvGraphicFramePr>
          <p:nvPr>
            <p:extLst>
              <p:ext uri="{D42A27DB-BD31-4B8C-83A1-F6EECF244321}">
                <p14:modId xmlns:p14="http://schemas.microsoft.com/office/powerpoint/2010/main" val="4217446788"/>
              </p:ext>
            </p:extLst>
          </p:nvPr>
        </p:nvGraphicFramePr>
        <p:xfrm>
          <a:off x="360364" y="1834101"/>
          <a:ext cx="6421050" cy="4011930"/>
        </p:xfrm>
        <a:graphic>
          <a:graphicData uri="http://schemas.openxmlformats.org/drawingml/2006/table">
            <a:tbl>
              <a:tblPr firstRow="1" firstCol="1" bandRow="1">
                <a:tableStyleId>{69012ECD-51FC-41F1-AA8D-1B2483CD663E}</a:tableStyleId>
              </a:tblPr>
              <a:tblGrid>
                <a:gridCol w="2797010">
                  <a:extLst>
                    <a:ext uri="{9D8B030D-6E8A-4147-A177-3AD203B41FA5}">
                      <a16:colId xmlns:a16="http://schemas.microsoft.com/office/drawing/2014/main" val="1565753750"/>
                    </a:ext>
                  </a:extLst>
                </a:gridCol>
                <a:gridCol w="3624040">
                  <a:extLst>
                    <a:ext uri="{9D8B030D-6E8A-4147-A177-3AD203B41FA5}">
                      <a16:colId xmlns:a16="http://schemas.microsoft.com/office/drawing/2014/main" val="3154728357"/>
                    </a:ext>
                  </a:extLst>
                </a:gridCol>
              </a:tblGrid>
              <a:tr h="668655">
                <a:tc>
                  <a:txBody>
                    <a:bodyPr/>
                    <a:lstStyle/>
                    <a:p>
                      <a:pPr>
                        <a:lnSpc>
                          <a:spcPct val="150000"/>
                        </a:lnSpc>
                        <a:spcBef>
                          <a:spcPts val="1200"/>
                        </a:spcBef>
                        <a:spcAft>
                          <a:spcPts val="600"/>
                        </a:spcAft>
                        <a:buNone/>
                      </a:pPr>
                      <a:r>
                        <a:rPr lang="en-AU" sz="1600" dirty="0">
                          <a:effectLst/>
                        </a:rPr>
                        <a:t>Example</a:t>
                      </a:r>
                      <a:endParaRPr lang="en-AU" sz="16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a:effectLst/>
                        </a:rPr>
                        <a:t>Solutions</a:t>
                      </a:r>
                      <a:endParaRPr lang="en-AU" sz="16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1717726"/>
                  </a:ext>
                </a:extLst>
              </a:tr>
              <a:tr h="668655">
                <a:tc>
                  <a:txBody>
                    <a:bodyPr/>
                    <a:lstStyle/>
                    <a:p>
                      <a:pPr>
                        <a:lnSpc>
                          <a:spcPct val="150000"/>
                        </a:lnSpc>
                        <a:spcBef>
                          <a:spcPts val="1200"/>
                        </a:spcBef>
                        <a:spcAft>
                          <a:spcPts val="600"/>
                        </a:spcAft>
                        <a:buNone/>
                      </a:pPr>
                      <a:r>
                        <a:rPr lang="en-AU" sz="1600" dirty="0">
                          <a:effectLst/>
                        </a:rPr>
                        <a:t>Inputs</a:t>
                      </a:r>
                      <a:endParaRPr lang="en-AU" sz="16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endParaRPr lang="en-AU" sz="16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8400394"/>
                  </a:ext>
                </a:extLst>
              </a:tr>
              <a:tr h="668655">
                <a:tc>
                  <a:txBody>
                    <a:bodyPr/>
                    <a:lstStyle/>
                    <a:p>
                      <a:pPr>
                        <a:lnSpc>
                          <a:spcPct val="150000"/>
                        </a:lnSpc>
                        <a:spcBef>
                          <a:spcPts val="1200"/>
                        </a:spcBef>
                        <a:spcAft>
                          <a:spcPts val="600"/>
                        </a:spcAft>
                        <a:buNone/>
                      </a:pPr>
                      <a:r>
                        <a:rPr lang="en-AU" sz="1600">
                          <a:effectLst/>
                        </a:rPr>
                        <a:t>Storage</a:t>
                      </a:r>
                      <a:endParaRPr lang="en-AU" sz="16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endParaRPr lang="en-AU" sz="16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8335098"/>
                  </a:ext>
                </a:extLst>
              </a:tr>
              <a:tr h="668655">
                <a:tc>
                  <a:txBody>
                    <a:bodyPr/>
                    <a:lstStyle/>
                    <a:p>
                      <a:pPr>
                        <a:lnSpc>
                          <a:spcPct val="150000"/>
                        </a:lnSpc>
                        <a:spcBef>
                          <a:spcPts val="1200"/>
                        </a:spcBef>
                        <a:spcAft>
                          <a:spcPts val="600"/>
                        </a:spcAft>
                        <a:buNone/>
                      </a:pPr>
                      <a:r>
                        <a:rPr lang="en-AU" sz="1600">
                          <a:effectLst/>
                        </a:rPr>
                        <a:t>Transmission</a:t>
                      </a:r>
                      <a:endParaRPr lang="en-AU" sz="16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endParaRPr lang="en-AU" sz="16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8855797"/>
                  </a:ext>
                </a:extLst>
              </a:tr>
              <a:tr h="668655">
                <a:tc>
                  <a:txBody>
                    <a:bodyPr/>
                    <a:lstStyle/>
                    <a:p>
                      <a:pPr>
                        <a:lnSpc>
                          <a:spcPct val="150000"/>
                        </a:lnSpc>
                        <a:spcBef>
                          <a:spcPts val="1200"/>
                        </a:spcBef>
                        <a:spcAft>
                          <a:spcPts val="600"/>
                        </a:spcAft>
                        <a:buNone/>
                      </a:pPr>
                      <a:r>
                        <a:rPr lang="en-AU" sz="1600">
                          <a:effectLst/>
                        </a:rPr>
                        <a:t>Processes</a:t>
                      </a:r>
                      <a:endParaRPr lang="en-AU" sz="16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endParaRPr lang="en-AU" sz="16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8256066"/>
                  </a:ext>
                </a:extLst>
              </a:tr>
              <a:tr h="668655">
                <a:tc>
                  <a:txBody>
                    <a:bodyPr/>
                    <a:lstStyle/>
                    <a:p>
                      <a:pPr>
                        <a:lnSpc>
                          <a:spcPct val="150000"/>
                        </a:lnSpc>
                        <a:spcBef>
                          <a:spcPts val="1200"/>
                        </a:spcBef>
                        <a:spcAft>
                          <a:spcPts val="600"/>
                        </a:spcAft>
                        <a:buNone/>
                      </a:pPr>
                      <a:r>
                        <a:rPr lang="en-AU" sz="1600">
                          <a:effectLst/>
                        </a:rPr>
                        <a:t>Output</a:t>
                      </a:r>
                      <a:endParaRPr lang="en-AU" sz="16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endParaRPr lang="en-AU" sz="16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6547450"/>
                  </a:ext>
                </a:extLst>
              </a:tr>
            </a:tbl>
          </a:graphicData>
        </a:graphic>
      </p:graphicFrame>
      <p:sp>
        <p:nvSpPr>
          <p:cNvPr id="15" name="TextBox 14">
            <a:extLst>
              <a:ext uri="{FF2B5EF4-FFF2-40B4-BE49-F238E27FC236}">
                <a16:creationId xmlns:a16="http://schemas.microsoft.com/office/drawing/2014/main" id="{6DDC1C49-FAFF-AF65-77F9-CCEB8DD79F89}"/>
              </a:ext>
            </a:extLst>
          </p:cNvPr>
          <p:cNvSpPr txBox="1"/>
          <p:nvPr/>
        </p:nvSpPr>
        <p:spPr>
          <a:xfrm>
            <a:off x="7220829" y="1912744"/>
            <a:ext cx="4746924" cy="3365024"/>
          </a:xfrm>
          <a:prstGeom prst="rect">
            <a:avLst/>
          </a:prstGeom>
          <a:noFill/>
        </p:spPr>
        <p:txBody>
          <a:bodyPr wrap="square">
            <a:spAutoFit/>
          </a:bodyPr>
          <a:lstStyle/>
          <a:p>
            <a:pPr lvl="0">
              <a:lnSpc>
                <a:spcPct val="150000"/>
              </a:lnSpc>
            </a:pPr>
            <a:r>
              <a:rPr lang="en-AU" dirty="0"/>
              <a:t>Examples include:</a:t>
            </a:r>
            <a:endParaRPr lang="en-AU" dirty="0">
              <a:hlinkClick r:id="rId3"/>
            </a:endParaRPr>
          </a:p>
          <a:p>
            <a:pPr marL="342900" lvl="0" indent="-342900">
              <a:lnSpc>
                <a:spcPct val="150000"/>
              </a:lnSpc>
              <a:buFont typeface="Arial" panose="020B0604020202020204" pitchFamily="34" charset="0"/>
              <a:buChar char="•"/>
            </a:pPr>
            <a:r>
              <a:rPr lang="en-AU" dirty="0">
                <a:hlinkClick r:id="rId3"/>
              </a:rPr>
              <a:t>the weather bureau</a:t>
            </a:r>
            <a:endParaRPr lang="en-AU" dirty="0"/>
          </a:p>
          <a:p>
            <a:pPr marL="342900" lvl="0" indent="-342900">
              <a:lnSpc>
                <a:spcPct val="150000"/>
              </a:lnSpc>
              <a:buFont typeface="Arial" panose="020B0604020202020204" pitchFamily="34" charset="0"/>
              <a:buChar char="•"/>
            </a:pPr>
            <a:r>
              <a:rPr lang="en-AU" u="sng" dirty="0">
                <a:hlinkClick r:id="rId4"/>
              </a:rPr>
              <a:t>sports data</a:t>
            </a:r>
            <a:endParaRPr lang="en-AU" dirty="0"/>
          </a:p>
          <a:p>
            <a:pPr marL="342900" lvl="0" indent="-342900">
              <a:lnSpc>
                <a:spcPct val="150000"/>
              </a:lnSpc>
              <a:buFont typeface="Arial" panose="020B0604020202020204" pitchFamily="34" charset="0"/>
              <a:buChar char="•"/>
            </a:pPr>
            <a:r>
              <a:rPr lang="en-AU" u="sng" dirty="0">
                <a:hlinkClick r:id="rId5"/>
              </a:rPr>
              <a:t>agriculture</a:t>
            </a:r>
            <a:endParaRPr lang="en-AU" dirty="0"/>
          </a:p>
          <a:p>
            <a:pPr marL="342900" lvl="0" indent="-342900">
              <a:lnSpc>
                <a:spcPct val="150000"/>
              </a:lnSpc>
              <a:buFont typeface="Arial" panose="020B0604020202020204" pitchFamily="34" charset="0"/>
              <a:buChar char="•"/>
            </a:pPr>
            <a:r>
              <a:rPr lang="en-AU" u="sng" dirty="0" err="1">
                <a:hlinkClick r:id="rId6"/>
              </a:rPr>
              <a:t>farmbeats</a:t>
            </a:r>
            <a:endParaRPr lang="en-AU" dirty="0"/>
          </a:p>
          <a:p>
            <a:pPr marL="342900" lvl="0" indent="-342900">
              <a:lnSpc>
                <a:spcPct val="150000"/>
              </a:lnSpc>
              <a:buFont typeface="Arial" panose="020B0604020202020204" pitchFamily="34" charset="0"/>
              <a:buChar char="•"/>
            </a:pPr>
            <a:r>
              <a:rPr lang="en-AU" u="sng" dirty="0">
                <a:hlinkClick r:id="rId7"/>
              </a:rPr>
              <a:t>environmental research</a:t>
            </a:r>
            <a:endParaRPr lang="en-AU" dirty="0"/>
          </a:p>
          <a:p>
            <a:pPr marL="342900" lvl="0" indent="-342900">
              <a:lnSpc>
                <a:spcPct val="150000"/>
              </a:lnSpc>
              <a:buFont typeface="Arial" panose="020B0604020202020204" pitchFamily="34" charset="0"/>
              <a:buChar char="•"/>
            </a:pPr>
            <a:r>
              <a:rPr lang="en-AU" u="sng" dirty="0">
                <a:hlinkClick r:id="rId8"/>
              </a:rPr>
              <a:t>social justice</a:t>
            </a:r>
            <a:endParaRPr lang="en-AU" dirty="0"/>
          </a:p>
          <a:p>
            <a:pPr marL="342900" lvl="0" indent="-342900">
              <a:lnSpc>
                <a:spcPct val="150000"/>
              </a:lnSpc>
              <a:buFont typeface="Arial" panose="020B0604020202020204" pitchFamily="34" charset="0"/>
              <a:buChar char="•"/>
            </a:pPr>
            <a:r>
              <a:rPr lang="en-AU" u="sng" dirty="0" err="1">
                <a:hlinkClick r:id="rId9"/>
              </a:rPr>
              <a:t>gapminder</a:t>
            </a:r>
            <a:r>
              <a:rPr lang="en-AU" dirty="0"/>
              <a:t>.</a:t>
            </a:r>
          </a:p>
        </p:txBody>
      </p:sp>
      <p:sp>
        <p:nvSpPr>
          <p:cNvPr id="6" name="Content Placeholder 4">
            <a:extLst>
              <a:ext uri="{FF2B5EF4-FFF2-40B4-BE49-F238E27FC236}">
                <a16:creationId xmlns:a16="http://schemas.microsoft.com/office/drawing/2014/main" id="{295116CE-4637-C350-0492-D47E28D0E7A2}"/>
              </a:ext>
              <a:ext uri="{C183D7F6-B498-43B3-948B-1728B52AA6E4}">
                <adec:decorative xmlns:adec="http://schemas.microsoft.com/office/drawing/2017/decorative" val="1"/>
              </a:ext>
            </a:extLst>
          </p:cNvPr>
          <p:cNvSpPr txBox="1">
            <a:spLocks/>
          </p:cNvSpPr>
          <p:nvPr/>
        </p:nvSpPr>
        <p:spPr>
          <a:xfrm>
            <a:off x="690272" y="4687824"/>
            <a:ext cx="6873340" cy="2317432"/>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a:p>
            <a:endParaRPr lang="en-AU"/>
          </a:p>
          <a:p>
            <a:endParaRPr lang="en-AU"/>
          </a:p>
          <a:p>
            <a:endParaRPr lang="en-AU"/>
          </a:p>
          <a:p>
            <a:endParaRPr lang="en-AU"/>
          </a:p>
        </p:txBody>
      </p:sp>
      <p:sp>
        <p:nvSpPr>
          <p:cNvPr id="7" name="TextBox 6">
            <a:extLst>
              <a:ext uri="{FF2B5EF4-FFF2-40B4-BE49-F238E27FC236}">
                <a16:creationId xmlns:a16="http://schemas.microsoft.com/office/drawing/2014/main" id="{69357277-ED2C-27AC-2160-F14F191C4C0E}"/>
              </a:ext>
              <a:ext uri="{C183D7F6-B498-43B3-948B-1728B52AA6E4}">
                <adec:decorative xmlns:adec="http://schemas.microsoft.com/office/drawing/2017/decorative" val="1"/>
              </a:ext>
            </a:extLst>
          </p:cNvPr>
          <p:cNvSpPr txBox="1"/>
          <p:nvPr/>
        </p:nvSpPr>
        <p:spPr>
          <a:xfrm>
            <a:off x="480760" y="6148800"/>
            <a:ext cx="7292363" cy="914400"/>
          </a:xfrm>
          <a:prstGeom prst="rect">
            <a:avLst/>
          </a:prstGeom>
          <a:noFill/>
        </p:spPr>
        <p:txBody>
          <a:bodyPr wrap="none" lIns="0" tIns="0" rIns="0" bIns="0" rtlCol="0">
            <a:noAutofit/>
          </a:bodyPr>
          <a:lstStyle/>
          <a:p>
            <a:pPr algn="l"/>
            <a:endParaRPr lang="en-AU" sz="1800"/>
          </a:p>
        </p:txBody>
      </p:sp>
      <p:sp>
        <p:nvSpPr>
          <p:cNvPr id="2" name="Slide Number Placeholder 1">
            <a:extLst>
              <a:ext uri="{FF2B5EF4-FFF2-40B4-BE49-F238E27FC236}">
                <a16:creationId xmlns:a16="http://schemas.microsoft.com/office/drawing/2014/main" id="{89B857EA-2FD5-5CA3-6B6C-185F2BF2C27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22</a:t>
            </a:fld>
            <a:endParaRPr lang="en-AU"/>
          </a:p>
        </p:txBody>
      </p:sp>
    </p:spTree>
    <p:extLst>
      <p:ext uri="{BB962C8B-B14F-4D97-AF65-F5344CB8AC3E}">
        <p14:creationId xmlns:p14="http://schemas.microsoft.com/office/powerpoint/2010/main" val="3692929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F01A7-F1AD-FF8E-10DA-0946661DF51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5608A9C-9BEC-BDCD-B451-8919845D6406}"/>
              </a:ext>
            </a:extLst>
          </p:cNvPr>
          <p:cNvSpPr>
            <a:spLocks noGrp="1"/>
          </p:cNvSpPr>
          <p:nvPr>
            <p:ph type="title"/>
          </p:nvPr>
        </p:nvSpPr>
        <p:spPr/>
        <p:txBody>
          <a:bodyPr>
            <a:normAutofit/>
          </a:bodyPr>
          <a:lstStyle/>
          <a:p>
            <a:r>
              <a:rPr lang="en-AU" dirty="0">
                <a:latin typeface="+mj-lt"/>
              </a:rPr>
              <a:t>Knowledge check – concluding the lesson (1)</a:t>
            </a:r>
          </a:p>
        </p:txBody>
      </p:sp>
      <p:sp>
        <p:nvSpPr>
          <p:cNvPr id="4" name="Text Placeholder 3">
            <a:extLst>
              <a:ext uri="{FF2B5EF4-FFF2-40B4-BE49-F238E27FC236}">
                <a16:creationId xmlns:a16="http://schemas.microsoft.com/office/drawing/2014/main" id="{03C47A6F-0981-E8E3-F506-0E4389C8EAD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A1BCB3DC-BE36-26A3-8E41-4799AC09914F}"/>
              </a:ext>
            </a:extLst>
          </p:cNvPr>
          <p:cNvGraphicFramePr>
            <a:graphicFrameLocks noGrp="1"/>
          </p:cNvGraphicFramePr>
          <p:nvPr>
            <p:extLst>
              <p:ext uri="{D42A27DB-BD31-4B8C-83A1-F6EECF244321}">
                <p14:modId xmlns:p14="http://schemas.microsoft.com/office/powerpoint/2010/main" val="1508080655"/>
              </p:ext>
            </p:extLst>
          </p:nvPr>
        </p:nvGraphicFramePr>
        <p:xfrm>
          <a:off x="775187" y="2189865"/>
          <a:ext cx="10032697" cy="4817605"/>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indent="-342900">
                        <a:lnSpc>
                          <a:spcPct val="150000"/>
                        </a:lnSpc>
                        <a:spcAft>
                          <a:spcPts val="600"/>
                        </a:spcAft>
                        <a:buFont typeface="Arial"/>
                        <a:buChar char="•"/>
                      </a:pPr>
                      <a:r>
                        <a:rPr lang="en-AU" sz="2000" dirty="0"/>
                        <a:t> describe the inputs, storage, transmission, processes and outputs in data analysis.</a:t>
                      </a:r>
                    </a:p>
                    <a:p>
                      <a:pPr marL="342900" indent="-342900">
                        <a:lnSpc>
                          <a:spcPct val="150000"/>
                        </a:lnSpc>
                        <a:spcAft>
                          <a:spcPts val="600"/>
                        </a:spcAft>
                        <a:buFont typeface="Arial"/>
                        <a:buChar char="•"/>
                      </a:pPr>
                      <a:r>
                        <a:rPr lang="en-AU" sz="2000" dirty="0"/>
                        <a:t>describe how a fitness tracker works.</a:t>
                      </a:r>
                    </a:p>
                    <a:p>
                      <a:pPr marL="342900" indent="-342900">
                        <a:lnSpc>
                          <a:spcPct val="150000"/>
                        </a:lnSpc>
                        <a:spcAft>
                          <a:spcPts val="600"/>
                        </a:spcAft>
                        <a:buFont typeface="Arial"/>
                        <a:buChar char="•"/>
                      </a:pPr>
                      <a:r>
                        <a:rPr lang="en-AU" sz="2000" dirty="0"/>
                        <a:t>identify the inputs, storage, transmission, processes and outputs of other information systems  </a:t>
                      </a:r>
                    </a:p>
                    <a:p>
                      <a:pPr marL="342900" indent="-342900">
                        <a:lnSpc>
                          <a:spcPct val="150000"/>
                        </a:lnSpc>
                        <a:spcAft>
                          <a:spcPts val="600"/>
                        </a:spcAft>
                        <a:buFont typeface="Arial"/>
                        <a:buChar char="•"/>
                      </a:pPr>
                      <a:r>
                        <a:rPr lang="en-AU" sz="2000" dirty="0"/>
                        <a:t>explain how a </a:t>
                      </a:r>
                      <a:r>
                        <a:rPr lang="en-AU" sz="2000" dirty="0" err="1"/>
                        <a:t>microbit</a:t>
                      </a:r>
                      <a:r>
                        <a:rPr lang="en-AU" sz="2000" dirty="0"/>
                        <a:t> collects data.</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3CDBA373-F054-BF51-5E06-D13DC213D3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6CF24498-DB49-890C-C4B7-8B64498EF5B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23</a:t>
            </a:fld>
            <a:endParaRPr lang="en-AU"/>
          </a:p>
        </p:txBody>
      </p:sp>
    </p:spTree>
    <p:extLst>
      <p:ext uri="{BB962C8B-B14F-4D97-AF65-F5344CB8AC3E}">
        <p14:creationId xmlns:p14="http://schemas.microsoft.com/office/powerpoint/2010/main" val="2691002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BF0D2-EF85-DF2E-FC4F-6053E0CFDDD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A347846-FA3E-9202-2254-427812E966A6}"/>
              </a:ext>
            </a:extLst>
          </p:cNvPr>
          <p:cNvSpPr>
            <a:spLocks noGrp="1"/>
          </p:cNvSpPr>
          <p:nvPr>
            <p:ph type="title"/>
          </p:nvPr>
        </p:nvSpPr>
        <p:spPr/>
        <p:txBody>
          <a:bodyPr/>
          <a:lstStyle/>
          <a:p>
            <a:r>
              <a:rPr lang="en-AU" dirty="0">
                <a:latin typeface="+mj-lt"/>
              </a:rPr>
              <a:t>Learning intentions and success criteria (2)</a:t>
            </a:r>
          </a:p>
        </p:txBody>
      </p:sp>
      <p:sp>
        <p:nvSpPr>
          <p:cNvPr id="3" name="TextBox 2">
            <a:extLst>
              <a:ext uri="{FF2B5EF4-FFF2-40B4-BE49-F238E27FC236}">
                <a16:creationId xmlns:a16="http://schemas.microsoft.com/office/drawing/2014/main" id="{3D9E2E1D-85A3-128E-8CC2-27BF5432AB8B}"/>
              </a:ext>
            </a:extLst>
          </p:cNvPr>
          <p:cNvSpPr txBox="1"/>
          <p:nvPr/>
        </p:nvSpPr>
        <p:spPr>
          <a:xfrm>
            <a:off x="389360" y="1718249"/>
            <a:ext cx="11303000" cy="363631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 </a:t>
            </a:r>
          </a:p>
          <a:p>
            <a:pPr marL="342900" indent="-342900" defTabSz="609585">
              <a:lnSpc>
                <a:spcPct val="150000"/>
              </a:lnSpc>
              <a:spcAft>
                <a:spcPts val="600"/>
              </a:spcAft>
              <a:buFont typeface="Arial"/>
              <a:buChar char="•"/>
              <a:defRPr/>
            </a:pPr>
            <a:r>
              <a:rPr lang="en-AU" sz="2000" dirty="0">
                <a:solidFill>
                  <a:srgbClr val="22272B"/>
                </a:solidFill>
                <a:latin typeface="Arial" panose="020B0604020202020204"/>
                <a:cs typeface="Arial" panose="020B0604020202020204" pitchFamily="34" charset="0"/>
              </a:rPr>
              <a:t>define functional and non functional requirements of data analysis.</a:t>
            </a:r>
          </a:p>
          <a:p>
            <a:pPr marL="342900" indent="-342900" defTabSz="609585">
              <a:lnSpc>
                <a:spcPct val="150000"/>
              </a:lnSpc>
              <a:spcAft>
                <a:spcPts val="600"/>
              </a:spcAft>
              <a:buFont typeface="Arial"/>
              <a:buChar char="•"/>
              <a:defRPr/>
            </a:pPr>
            <a:endParaRPr lang="en-AU" sz="2000" dirty="0">
              <a:solidFill>
                <a:srgbClr val="22272B"/>
              </a:solidFill>
              <a:latin typeface="Arial" panose="020B0604020202020204"/>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plot nonfunctional and functional requirements on a spectrum</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apply non functional and functional requirements to a fitness tracker</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d</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escribe user and test cases for a fitness tracker.</a:t>
            </a:r>
          </a:p>
        </p:txBody>
      </p:sp>
      <p:sp>
        <p:nvSpPr>
          <p:cNvPr id="2" name="Slide Number Placeholder 1">
            <a:extLst>
              <a:ext uri="{FF2B5EF4-FFF2-40B4-BE49-F238E27FC236}">
                <a16:creationId xmlns:a16="http://schemas.microsoft.com/office/drawing/2014/main" id="{C40ACAEE-B07F-F891-ABF1-EA16617C6434}"/>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10470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ECDA4-E338-191A-F92C-42A739E988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82E5C1-1271-0A93-F61D-C9A56CBA92EC}"/>
              </a:ext>
            </a:extLst>
          </p:cNvPr>
          <p:cNvSpPr>
            <a:spLocks noGrp="1"/>
          </p:cNvSpPr>
          <p:nvPr>
            <p:ph type="title"/>
          </p:nvPr>
        </p:nvSpPr>
        <p:spPr/>
        <p:txBody>
          <a:bodyPr/>
          <a:lstStyle/>
          <a:p>
            <a:r>
              <a:rPr lang="en-AU" dirty="0">
                <a:latin typeface="+mj-lt"/>
              </a:rPr>
              <a:t>Functional and non-functional requirements</a:t>
            </a:r>
          </a:p>
        </p:txBody>
      </p:sp>
      <p:sp>
        <p:nvSpPr>
          <p:cNvPr id="5" name="Google Shape;157;p17">
            <a:extLst>
              <a:ext uri="{FF2B5EF4-FFF2-40B4-BE49-F238E27FC236}">
                <a16:creationId xmlns:a16="http://schemas.microsoft.com/office/drawing/2014/main" id="{17796456-1313-2FF2-A103-D0941C370EE8}"/>
              </a:ext>
              <a:ext uri="{C183D7F6-B498-43B3-948B-1728B52AA6E4}">
                <adec:decorative xmlns:adec="http://schemas.microsoft.com/office/drawing/2017/decorative" val="1"/>
              </a:ext>
            </a:extLst>
          </p:cNvPr>
          <p:cNvSpPr/>
          <p:nvPr/>
        </p:nvSpPr>
        <p:spPr>
          <a:xfrm>
            <a:off x="360000" y="2166818"/>
            <a:ext cx="11425200" cy="1227200"/>
          </a:xfrm>
          <a:prstGeom prst="leftRightArrow">
            <a:avLst>
              <a:gd name="adj1" fmla="val 47499"/>
              <a:gd name="adj2" fmla="val 36248"/>
            </a:avLst>
          </a:prstGeom>
          <a:gradFill flip="none" rotWithShape="1">
            <a:gsLst>
              <a:gs pos="53000">
                <a:srgbClr val="7030A0"/>
              </a:gs>
              <a:gs pos="0">
                <a:srgbClr val="00ACC2"/>
              </a:gs>
              <a:gs pos="100000">
                <a:srgbClr val="B51458"/>
              </a:gs>
            </a:gsLst>
            <a:lin ang="0" scaled="1"/>
            <a:tileRect/>
          </a:gradFill>
          <a:ln>
            <a:noFill/>
          </a:ln>
        </p:spPr>
        <p:txBody>
          <a:bodyPr spcFirstLastPara="1" wrap="square" lIns="121900" tIns="60933" rIns="121900" bIns="60933" anchor="ctr" anchorCtr="0">
            <a:noAutofit/>
          </a:bodyPr>
          <a:lstStyle/>
          <a:p>
            <a:pPr algn="ctr"/>
            <a:endParaRPr sz="1867">
              <a:solidFill>
                <a:schemeClr val="lt1"/>
              </a:solidFill>
              <a:latin typeface="Calibri"/>
              <a:ea typeface="Calibri"/>
              <a:cs typeface="Calibri"/>
              <a:sym typeface="Calibri"/>
            </a:endParaRPr>
          </a:p>
        </p:txBody>
      </p:sp>
      <p:grpSp>
        <p:nvGrpSpPr>
          <p:cNvPr id="4" name="Group 3" descr="Functional and non-functional requirements">
            <a:extLst>
              <a:ext uri="{FF2B5EF4-FFF2-40B4-BE49-F238E27FC236}">
                <a16:creationId xmlns:a16="http://schemas.microsoft.com/office/drawing/2014/main" id="{EF29F91A-DE56-F7F6-1672-F411A1F6712C}"/>
              </a:ext>
            </a:extLst>
          </p:cNvPr>
          <p:cNvGrpSpPr/>
          <p:nvPr/>
        </p:nvGrpSpPr>
        <p:grpSpPr>
          <a:xfrm>
            <a:off x="187453" y="2567903"/>
            <a:ext cx="6623783" cy="2658245"/>
            <a:chOff x="187453" y="2567903"/>
            <a:chExt cx="6623783" cy="2658245"/>
          </a:xfrm>
        </p:grpSpPr>
        <p:sp>
          <p:nvSpPr>
            <p:cNvPr id="6" name="Google Shape;159;p17">
              <a:extLst>
                <a:ext uri="{FF2B5EF4-FFF2-40B4-BE49-F238E27FC236}">
                  <a16:creationId xmlns:a16="http://schemas.microsoft.com/office/drawing/2014/main" id="{91276DBD-D29E-6A11-81B9-01D3AE385382}"/>
                </a:ext>
              </a:extLst>
            </p:cNvPr>
            <p:cNvSpPr txBox="1"/>
            <p:nvPr/>
          </p:nvSpPr>
          <p:spPr>
            <a:xfrm>
              <a:off x="817723" y="2567903"/>
              <a:ext cx="1609595" cy="416338"/>
            </a:xfrm>
            <a:prstGeom prst="rect">
              <a:avLst/>
            </a:prstGeom>
            <a:solidFill>
              <a:srgbClr val="E5F7FC"/>
            </a:solidFill>
            <a:ln w="19050" cap="flat" cmpd="sng">
              <a:noFill/>
              <a:prstDash val="solid"/>
              <a:miter lim="800000"/>
              <a:headEnd type="none" w="sm" len="sm"/>
              <a:tailEnd type="none" w="sm" len="sm"/>
            </a:ln>
            <a:effectLst/>
          </p:spPr>
          <p:txBody>
            <a:bodyPr spcFirstLastPara="1" wrap="square" lIns="79125" tIns="39550" rIns="79125" bIns="39550" anchor="ctr" anchorCtr="0">
              <a:noAutofit/>
            </a:bodyPr>
            <a:lstStyle>
              <a:defPPr>
                <a:defRPr lang="en-US"/>
              </a:defPPr>
              <a:lvl1pPr algn="ctr">
                <a:buClr>
                  <a:srgbClr val="000000"/>
                </a:buClr>
                <a:buFont typeface="Arial"/>
                <a:defRPr sz="1800" b="1">
                  <a:solidFill>
                    <a:srgbClr val="000000"/>
                  </a:solidFill>
                  <a:latin typeface="Arial" panose="020B0604020202020204" pitchFamily="34" charset="0"/>
                  <a:cs typeface="Arial" panose="020B0604020202020204" pitchFamily="34" charset="0"/>
                </a:defRPr>
              </a:lvl1pPr>
            </a:lstStyle>
            <a:p>
              <a:r>
                <a:rPr lang="en-US">
                  <a:latin typeface="+mj-lt"/>
                  <a:sym typeface="Calibri"/>
                </a:rPr>
                <a:t>functional</a:t>
              </a:r>
              <a:endParaRPr>
                <a:latin typeface="+mj-lt"/>
              </a:endParaRPr>
            </a:p>
          </p:txBody>
        </p:sp>
        <p:sp>
          <p:nvSpPr>
            <p:cNvPr id="8" name="Google Shape;150;p17">
              <a:extLst>
                <a:ext uri="{FF2B5EF4-FFF2-40B4-BE49-F238E27FC236}">
                  <a16:creationId xmlns:a16="http://schemas.microsoft.com/office/drawing/2014/main" id="{FF0E0E30-EDA8-0EFD-BBD3-95FABCC638D7}"/>
                </a:ext>
              </a:extLst>
            </p:cNvPr>
            <p:cNvSpPr/>
            <p:nvPr/>
          </p:nvSpPr>
          <p:spPr>
            <a:xfrm>
              <a:off x="187453" y="3970718"/>
              <a:ext cx="1869947" cy="474400"/>
            </a:xfrm>
            <a:prstGeom prst="roundRect">
              <a:avLst>
                <a:gd name="adj" fmla="val 10628"/>
              </a:avLst>
            </a:prstGeom>
            <a:noFill/>
            <a:ln w="19050" cap="flat" cmpd="sng">
              <a:solidFill>
                <a:srgbClr val="0E9DBE"/>
              </a:solidFill>
              <a:prstDash val="solid"/>
              <a:round/>
              <a:headEnd type="none" w="med" len="med"/>
              <a:tailEnd type="none" w="med" len="med"/>
            </a:ln>
          </p:spPr>
          <p:txBody>
            <a:bodyPr spcFirstLastPara="1" wrap="square" lIns="144000" tIns="0" rIns="144000" bIns="60933" anchor="b" anchorCtr="0">
              <a:noAutofit/>
            </a:bodyPr>
            <a:lstStyle/>
            <a:p>
              <a:pPr algn="ctr"/>
              <a:r>
                <a:rPr lang="en-US" sz="2000" b="1" i="1">
                  <a:ea typeface="Calibri"/>
                  <a:cs typeface="Arial" panose="020B0604020202020204" pitchFamily="34" charset="0"/>
                  <a:sym typeface="Calibri"/>
                </a:rPr>
                <a:t>What it does</a:t>
              </a:r>
              <a:endParaRPr sz="2000" b="1" i="1">
                <a:cs typeface="Arial" panose="020B0604020202020204" pitchFamily="34" charset="0"/>
              </a:endParaRPr>
            </a:p>
          </p:txBody>
        </p:sp>
        <p:sp>
          <p:nvSpPr>
            <p:cNvPr id="35" name="Google Shape;150;p17">
              <a:extLst>
                <a:ext uri="{FF2B5EF4-FFF2-40B4-BE49-F238E27FC236}">
                  <a16:creationId xmlns:a16="http://schemas.microsoft.com/office/drawing/2014/main" id="{B301F5F6-88E3-6824-F3CE-CE231E74A023}"/>
                </a:ext>
              </a:extLst>
            </p:cNvPr>
            <p:cNvSpPr/>
            <p:nvPr/>
          </p:nvSpPr>
          <p:spPr>
            <a:xfrm>
              <a:off x="1355372" y="4751748"/>
              <a:ext cx="1487200" cy="474400"/>
            </a:xfrm>
            <a:prstGeom prst="roundRect">
              <a:avLst>
                <a:gd name="adj" fmla="val 10628"/>
              </a:avLst>
            </a:prstGeom>
            <a:noFill/>
            <a:ln w="19050" cap="flat" cmpd="sng">
              <a:solidFill>
                <a:srgbClr val="2088B8"/>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inputs</a:t>
              </a:r>
              <a:endParaRPr sz="2000">
                <a:cs typeface="Arial" panose="020B0604020202020204" pitchFamily="34" charset="0"/>
              </a:endParaRPr>
            </a:p>
          </p:txBody>
        </p:sp>
        <p:sp>
          <p:nvSpPr>
            <p:cNvPr id="34" name="Google Shape;150;p17">
              <a:extLst>
                <a:ext uri="{FF2B5EF4-FFF2-40B4-BE49-F238E27FC236}">
                  <a16:creationId xmlns:a16="http://schemas.microsoft.com/office/drawing/2014/main" id="{293F4C12-06E8-3344-BFE2-84F67057AF37}"/>
                </a:ext>
              </a:extLst>
            </p:cNvPr>
            <p:cNvSpPr/>
            <p:nvPr/>
          </p:nvSpPr>
          <p:spPr>
            <a:xfrm>
              <a:off x="2347600" y="3970718"/>
              <a:ext cx="1487200" cy="474400"/>
            </a:xfrm>
            <a:prstGeom prst="roundRect">
              <a:avLst>
                <a:gd name="adj" fmla="val 10628"/>
              </a:avLst>
            </a:prstGeom>
            <a:noFill/>
            <a:ln w="19050" cap="flat" cmpd="sng">
              <a:solidFill>
                <a:srgbClr val="3274B3"/>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outputs</a:t>
              </a:r>
              <a:endParaRPr sz="2000">
                <a:cs typeface="Arial" panose="020B0604020202020204" pitchFamily="34" charset="0"/>
              </a:endParaRPr>
            </a:p>
          </p:txBody>
        </p:sp>
        <p:sp>
          <p:nvSpPr>
            <p:cNvPr id="36" name="Google Shape;150;p17">
              <a:extLst>
                <a:ext uri="{FF2B5EF4-FFF2-40B4-BE49-F238E27FC236}">
                  <a16:creationId xmlns:a16="http://schemas.microsoft.com/office/drawing/2014/main" id="{8CFC051A-593B-1FAD-E9DC-A83343BA1107}"/>
                </a:ext>
              </a:extLst>
            </p:cNvPr>
            <p:cNvSpPr/>
            <p:nvPr/>
          </p:nvSpPr>
          <p:spPr>
            <a:xfrm>
              <a:off x="3339704" y="4751748"/>
              <a:ext cx="1487200" cy="474400"/>
            </a:xfrm>
            <a:prstGeom prst="roundRect">
              <a:avLst>
                <a:gd name="adj" fmla="val 10628"/>
              </a:avLst>
            </a:prstGeom>
            <a:noFill/>
            <a:ln w="19050" cap="flat" cmpd="sng">
              <a:solidFill>
                <a:srgbClr val="4560AD"/>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processes</a:t>
              </a:r>
              <a:endParaRPr sz="2000">
                <a:cs typeface="Arial" panose="020B0604020202020204" pitchFamily="34" charset="0"/>
              </a:endParaRPr>
            </a:p>
          </p:txBody>
        </p:sp>
        <p:sp>
          <p:nvSpPr>
            <p:cNvPr id="33" name="Google Shape;150;p17">
              <a:extLst>
                <a:ext uri="{FF2B5EF4-FFF2-40B4-BE49-F238E27FC236}">
                  <a16:creationId xmlns:a16="http://schemas.microsoft.com/office/drawing/2014/main" id="{9E3EA720-FF5B-C525-5C4C-089205913957}"/>
                </a:ext>
              </a:extLst>
            </p:cNvPr>
            <p:cNvSpPr/>
            <p:nvPr/>
          </p:nvSpPr>
          <p:spPr>
            <a:xfrm>
              <a:off x="4335200" y="3970718"/>
              <a:ext cx="1487200" cy="474400"/>
            </a:xfrm>
            <a:prstGeom prst="roundRect">
              <a:avLst>
                <a:gd name="adj" fmla="val 10628"/>
              </a:avLst>
            </a:prstGeom>
            <a:noFill/>
            <a:ln w="19050" cap="flat" cmpd="sng">
              <a:solidFill>
                <a:srgbClr val="574BA7"/>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results</a:t>
              </a:r>
              <a:endParaRPr sz="2000">
                <a:cs typeface="Arial" panose="020B0604020202020204" pitchFamily="34" charset="0"/>
              </a:endParaRPr>
            </a:p>
          </p:txBody>
        </p:sp>
        <p:sp>
          <p:nvSpPr>
            <p:cNvPr id="37" name="Google Shape;150;p17">
              <a:extLst>
                <a:ext uri="{FF2B5EF4-FFF2-40B4-BE49-F238E27FC236}">
                  <a16:creationId xmlns:a16="http://schemas.microsoft.com/office/drawing/2014/main" id="{329CA3A2-EAB5-2073-14CD-62550EC68999}"/>
                </a:ext>
              </a:extLst>
            </p:cNvPr>
            <p:cNvSpPr/>
            <p:nvPr/>
          </p:nvSpPr>
          <p:spPr>
            <a:xfrm>
              <a:off x="5324036" y="4751748"/>
              <a:ext cx="1487200" cy="474400"/>
            </a:xfrm>
            <a:prstGeom prst="roundRect">
              <a:avLst>
                <a:gd name="adj" fmla="val 10628"/>
              </a:avLst>
            </a:prstGeom>
            <a:noFill/>
            <a:ln w="19050" cap="flat" cmpd="sng">
              <a:solidFill>
                <a:srgbClr val="6A37A2"/>
              </a:solidFill>
              <a:prstDash val="solid"/>
              <a:round/>
              <a:headEnd type="none" w="med" len="med"/>
              <a:tailEnd type="none" w="med" len="med"/>
            </a:ln>
          </p:spPr>
          <p:txBody>
            <a:bodyPr spcFirstLastPara="1" wrap="square" lIns="144000" tIns="0" rIns="144000" bIns="60933" anchor="b" anchorCtr="0">
              <a:noAutofit/>
            </a:bodyPr>
            <a:lstStyle/>
            <a:p>
              <a:pPr algn="ctr"/>
              <a:r>
                <a:rPr lang="en-AU" sz="2000">
                  <a:cs typeface="Arial" panose="020B0604020202020204" pitchFamily="34" charset="0"/>
                </a:rPr>
                <a:t>portability</a:t>
              </a:r>
              <a:endParaRPr sz="2000">
                <a:cs typeface="Arial" panose="020B0604020202020204" pitchFamily="34" charset="0"/>
              </a:endParaRPr>
            </a:p>
          </p:txBody>
        </p:sp>
      </p:grpSp>
      <p:cxnSp>
        <p:nvCxnSpPr>
          <p:cNvPr id="41" name="Straight Connector 40">
            <a:extLst>
              <a:ext uri="{FF2B5EF4-FFF2-40B4-BE49-F238E27FC236}">
                <a16:creationId xmlns:a16="http://schemas.microsoft.com/office/drawing/2014/main" id="{45A374EA-E448-1FDB-9F2C-E898F7E5AA0C}"/>
              </a:ext>
              <a:ext uri="{C183D7F6-B498-43B3-948B-1728B52AA6E4}">
                <adec:decorative xmlns:adec="http://schemas.microsoft.com/office/drawing/2017/decorative" val="1"/>
              </a:ext>
            </a:extLst>
          </p:cNvPr>
          <p:cNvCxnSpPr>
            <a:cxnSpLocks/>
          </p:cNvCxnSpPr>
          <p:nvPr/>
        </p:nvCxnSpPr>
        <p:spPr>
          <a:xfrm>
            <a:off x="1103600" y="3070860"/>
            <a:ext cx="0" cy="899858"/>
          </a:xfrm>
          <a:prstGeom prst="line">
            <a:avLst/>
          </a:prstGeom>
          <a:noFill/>
          <a:ln w="19050" cap="flat" cmpd="sng">
            <a:solidFill>
              <a:srgbClr val="0E9DBE"/>
            </a:solidFill>
            <a:prstDash val="solid"/>
            <a:round/>
            <a:headEnd type="none" w="med" len="med"/>
            <a:tailEnd type="none" w="med" len="med"/>
          </a:ln>
        </p:spPr>
      </p:cxnSp>
      <p:cxnSp>
        <p:nvCxnSpPr>
          <p:cNvPr id="43" name="Straight Connector 42">
            <a:extLst>
              <a:ext uri="{FF2B5EF4-FFF2-40B4-BE49-F238E27FC236}">
                <a16:creationId xmlns:a16="http://schemas.microsoft.com/office/drawing/2014/main" id="{DAC9E1A2-E845-BEEB-D611-0B158B3320D3}"/>
              </a:ext>
              <a:ext uri="{C183D7F6-B498-43B3-948B-1728B52AA6E4}">
                <adec:decorative xmlns:adec="http://schemas.microsoft.com/office/drawing/2017/decorative" val="1"/>
              </a:ext>
            </a:extLst>
          </p:cNvPr>
          <p:cNvCxnSpPr>
            <a:cxnSpLocks/>
          </p:cNvCxnSpPr>
          <p:nvPr/>
        </p:nvCxnSpPr>
        <p:spPr>
          <a:xfrm>
            <a:off x="3089208" y="3062108"/>
            <a:ext cx="0" cy="899858"/>
          </a:xfrm>
          <a:prstGeom prst="line">
            <a:avLst/>
          </a:prstGeom>
          <a:noFill/>
          <a:ln w="19050" cap="flat" cmpd="sng">
            <a:solidFill>
              <a:srgbClr val="3274B3"/>
            </a:solidFill>
            <a:prstDash val="solid"/>
            <a:round/>
            <a:headEnd type="none" w="med" len="med"/>
            <a:tailEnd type="none" w="med" len="med"/>
          </a:ln>
        </p:spPr>
      </p:cxnSp>
      <p:cxnSp>
        <p:nvCxnSpPr>
          <p:cNvPr id="44" name="Straight Connector 43">
            <a:extLst>
              <a:ext uri="{FF2B5EF4-FFF2-40B4-BE49-F238E27FC236}">
                <a16:creationId xmlns:a16="http://schemas.microsoft.com/office/drawing/2014/main" id="{195BF372-A9C5-DCBC-8668-8065F08E6B85}"/>
              </a:ext>
              <a:ext uri="{C183D7F6-B498-43B3-948B-1728B52AA6E4}">
                <adec:decorative xmlns:adec="http://schemas.microsoft.com/office/drawing/2017/decorative" val="1"/>
              </a:ext>
            </a:extLst>
          </p:cNvPr>
          <p:cNvCxnSpPr>
            <a:cxnSpLocks/>
          </p:cNvCxnSpPr>
          <p:nvPr/>
        </p:nvCxnSpPr>
        <p:spPr>
          <a:xfrm>
            <a:off x="5074816" y="3070860"/>
            <a:ext cx="0" cy="899858"/>
          </a:xfrm>
          <a:prstGeom prst="line">
            <a:avLst/>
          </a:prstGeom>
          <a:noFill/>
          <a:ln w="19050" cap="flat" cmpd="sng">
            <a:solidFill>
              <a:srgbClr val="574BA7"/>
            </a:solidFill>
            <a:prstDash val="solid"/>
            <a:round/>
            <a:headEnd type="none" w="med" len="med"/>
            <a:tailEnd type="none" w="med" len="med"/>
          </a:ln>
        </p:spPr>
      </p:cxnSp>
      <p:cxnSp>
        <p:nvCxnSpPr>
          <p:cNvPr id="45" name="Straight Connector 44">
            <a:extLst>
              <a:ext uri="{FF2B5EF4-FFF2-40B4-BE49-F238E27FC236}">
                <a16:creationId xmlns:a16="http://schemas.microsoft.com/office/drawing/2014/main" id="{220D2D88-2A2D-F73B-4CC7-302617BD3411}"/>
              </a:ext>
              <a:ext uri="{C183D7F6-B498-43B3-948B-1728B52AA6E4}">
                <adec:decorative xmlns:adec="http://schemas.microsoft.com/office/drawing/2017/decorative" val="1"/>
              </a:ext>
            </a:extLst>
          </p:cNvPr>
          <p:cNvCxnSpPr>
            <a:cxnSpLocks/>
          </p:cNvCxnSpPr>
          <p:nvPr/>
        </p:nvCxnSpPr>
        <p:spPr>
          <a:xfrm>
            <a:off x="7060424" y="3070860"/>
            <a:ext cx="0" cy="899858"/>
          </a:xfrm>
          <a:prstGeom prst="line">
            <a:avLst/>
          </a:prstGeom>
          <a:noFill/>
          <a:ln w="19050" cap="flat" cmpd="sng">
            <a:solidFill>
              <a:srgbClr val="782D97"/>
            </a:solidFill>
            <a:prstDash val="solid"/>
            <a:round/>
            <a:headEnd type="none" w="med" len="med"/>
            <a:tailEnd type="none" w="med" len="med"/>
          </a:ln>
        </p:spPr>
      </p:cxnSp>
      <p:cxnSp>
        <p:nvCxnSpPr>
          <p:cNvPr id="46" name="Straight Connector 45">
            <a:extLst>
              <a:ext uri="{FF2B5EF4-FFF2-40B4-BE49-F238E27FC236}">
                <a16:creationId xmlns:a16="http://schemas.microsoft.com/office/drawing/2014/main" id="{3CD3591D-61AE-F813-0685-EBC33302F915}"/>
              </a:ext>
              <a:ext uri="{C183D7F6-B498-43B3-948B-1728B52AA6E4}">
                <adec:decorative xmlns:adec="http://schemas.microsoft.com/office/drawing/2017/decorative" val="1"/>
              </a:ext>
            </a:extLst>
          </p:cNvPr>
          <p:cNvCxnSpPr>
            <a:cxnSpLocks/>
          </p:cNvCxnSpPr>
          <p:nvPr/>
        </p:nvCxnSpPr>
        <p:spPr>
          <a:xfrm>
            <a:off x="9046032" y="3070860"/>
            <a:ext cx="0" cy="899858"/>
          </a:xfrm>
          <a:prstGeom prst="line">
            <a:avLst/>
          </a:prstGeom>
          <a:noFill/>
          <a:ln w="19050" cap="flat" cmpd="sng">
            <a:solidFill>
              <a:srgbClr val="92227D"/>
            </a:solidFill>
            <a:prstDash val="solid"/>
            <a:round/>
            <a:headEnd type="none" w="med" len="med"/>
            <a:tailEnd type="none" w="med" len="med"/>
          </a:ln>
        </p:spPr>
      </p:cxnSp>
      <p:cxnSp>
        <p:nvCxnSpPr>
          <p:cNvPr id="47" name="Straight Connector 46">
            <a:extLst>
              <a:ext uri="{FF2B5EF4-FFF2-40B4-BE49-F238E27FC236}">
                <a16:creationId xmlns:a16="http://schemas.microsoft.com/office/drawing/2014/main" id="{8917F365-B550-0EBC-A9D9-520730E2C12F}"/>
              </a:ext>
              <a:ext uri="{C183D7F6-B498-43B3-948B-1728B52AA6E4}">
                <adec:decorative xmlns:adec="http://schemas.microsoft.com/office/drawing/2017/decorative" val="1"/>
              </a:ext>
            </a:extLst>
          </p:cNvPr>
          <p:cNvCxnSpPr>
            <a:cxnSpLocks/>
          </p:cNvCxnSpPr>
          <p:nvPr/>
        </p:nvCxnSpPr>
        <p:spPr>
          <a:xfrm>
            <a:off x="11031642" y="3070860"/>
            <a:ext cx="0" cy="899858"/>
          </a:xfrm>
          <a:prstGeom prst="line">
            <a:avLst/>
          </a:prstGeom>
          <a:noFill/>
          <a:ln w="19050" cap="flat" cmpd="sng">
            <a:solidFill>
              <a:srgbClr val="AB1862"/>
            </a:solidFill>
            <a:prstDash val="solid"/>
            <a:round/>
            <a:headEnd type="none" w="med" len="med"/>
            <a:tailEnd type="none" w="med" len="med"/>
          </a:ln>
        </p:spPr>
      </p:cxnSp>
      <p:cxnSp>
        <p:nvCxnSpPr>
          <p:cNvPr id="48" name="Straight Connector 47">
            <a:extLst>
              <a:ext uri="{FF2B5EF4-FFF2-40B4-BE49-F238E27FC236}">
                <a16:creationId xmlns:a16="http://schemas.microsoft.com/office/drawing/2014/main" id="{3458D712-EFF7-272D-12A6-B0AD8BF39C88}"/>
              </a:ext>
              <a:ext uri="{C183D7F6-B498-43B3-948B-1728B52AA6E4}">
                <adec:decorative xmlns:adec="http://schemas.microsoft.com/office/drawing/2017/decorative" val="1"/>
              </a:ext>
            </a:extLst>
          </p:cNvPr>
          <p:cNvCxnSpPr>
            <a:cxnSpLocks/>
          </p:cNvCxnSpPr>
          <p:nvPr/>
        </p:nvCxnSpPr>
        <p:spPr>
          <a:xfrm>
            <a:off x="2096404" y="3073978"/>
            <a:ext cx="0" cy="1677770"/>
          </a:xfrm>
          <a:prstGeom prst="line">
            <a:avLst/>
          </a:prstGeom>
          <a:noFill/>
          <a:ln w="19050" cap="flat" cmpd="sng">
            <a:solidFill>
              <a:srgbClr val="2088B8"/>
            </a:solidFill>
            <a:prstDash val="solid"/>
            <a:round/>
            <a:headEnd type="none" w="med" len="med"/>
            <a:tailEnd type="none" w="med" len="med"/>
          </a:ln>
        </p:spPr>
      </p:cxnSp>
      <p:cxnSp>
        <p:nvCxnSpPr>
          <p:cNvPr id="50" name="Straight Connector 49">
            <a:extLst>
              <a:ext uri="{FF2B5EF4-FFF2-40B4-BE49-F238E27FC236}">
                <a16:creationId xmlns:a16="http://schemas.microsoft.com/office/drawing/2014/main" id="{6D842E67-DBE7-79D4-224F-05B4C94205A2}"/>
              </a:ext>
              <a:ext uri="{C183D7F6-B498-43B3-948B-1728B52AA6E4}">
                <adec:decorative xmlns:adec="http://schemas.microsoft.com/office/drawing/2017/decorative" val="1"/>
              </a:ext>
            </a:extLst>
          </p:cNvPr>
          <p:cNvCxnSpPr>
            <a:cxnSpLocks/>
          </p:cNvCxnSpPr>
          <p:nvPr/>
        </p:nvCxnSpPr>
        <p:spPr>
          <a:xfrm>
            <a:off x="10038837" y="3067468"/>
            <a:ext cx="0" cy="1677770"/>
          </a:xfrm>
          <a:prstGeom prst="line">
            <a:avLst/>
          </a:prstGeom>
          <a:noFill/>
          <a:ln w="19050" cap="flat" cmpd="sng">
            <a:solidFill>
              <a:srgbClr val="9E1D70"/>
            </a:solidFill>
            <a:prstDash val="solid"/>
            <a:round/>
            <a:headEnd type="none" w="med" len="med"/>
            <a:tailEnd type="none" w="med" len="med"/>
          </a:ln>
        </p:spPr>
      </p:cxnSp>
      <p:cxnSp>
        <p:nvCxnSpPr>
          <p:cNvPr id="51" name="Straight Connector 50">
            <a:extLst>
              <a:ext uri="{FF2B5EF4-FFF2-40B4-BE49-F238E27FC236}">
                <a16:creationId xmlns:a16="http://schemas.microsoft.com/office/drawing/2014/main" id="{947D4D7A-55C6-7FD6-D2E1-C09B2DD9BBE8}"/>
              </a:ext>
              <a:ext uri="{C183D7F6-B498-43B3-948B-1728B52AA6E4}">
                <adec:decorative xmlns:adec="http://schemas.microsoft.com/office/drawing/2017/decorative" val="1"/>
              </a:ext>
            </a:extLst>
          </p:cNvPr>
          <p:cNvCxnSpPr>
            <a:cxnSpLocks/>
          </p:cNvCxnSpPr>
          <p:nvPr/>
        </p:nvCxnSpPr>
        <p:spPr>
          <a:xfrm>
            <a:off x="4082012" y="3073978"/>
            <a:ext cx="0" cy="1677770"/>
          </a:xfrm>
          <a:prstGeom prst="line">
            <a:avLst/>
          </a:prstGeom>
          <a:noFill/>
          <a:ln w="19050" cap="flat" cmpd="sng">
            <a:solidFill>
              <a:srgbClr val="4560AD"/>
            </a:solidFill>
            <a:prstDash val="solid"/>
            <a:round/>
            <a:headEnd type="none" w="med" len="med"/>
            <a:tailEnd type="none" w="med" len="med"/>
          </a:ln>
        </p:spPr>
      </p:cxnSp>
      <p:cxnSp>
        <p:nvCxnSpPr>
          <p:cNvPr id="52" name="Straight Connector 51">
            <a:extLst>
              <a:ext uri="{FF2B5EF4-FFF2-40B4-BE49-F238E27FC236}">
                <a16:creationId xmlns:a16="http://schemas.microsoft.com/office/drawing/2014/main" id="{1673F0D1-7362-E008-E886-22ECD852C1A5}"/>
              </a:ext>
              <a:ext uri="{C183D7F6-B498-43B3-948B-1728B52AA6E4}">
                <adec:decorative xmlns:adec="http://schemas.microsoft.com/office/drawing/2017/decorative" val="1"/>
              </a:ext>
            </a:extLst>
          </p:cNvPr>
          <p:cNvCxnSpPr>
            <a:cxnSpLocks/>
          </p:cNvCxnSpPr>
          <p:nvPr/>
        </p:nvCxnSpPr>
        <p:spPr>
          <a:xfrm>
            <a:off x="6067620" y="3064448"/>
            <a:ext cx="0" cy="1677770"/>
          </a:xfrm>
          <a:prstGeom prst="line">
            <a:avLst/>
          </a:prstGeom>
          <a:noFill/>
          <a:ln w="19050" cap="flat" cmpd="sng">
            <a:solidFill>
              <a:srgbClr val="6A37A2"/>
            </a:solidFill>
            <a:prstDash val="solid"/>
            <a:round/>
            <a:headEnd type="none" w="med" len="med"/>
            <a:tailEnd type="none" w="med" len="med"/>
          </a:ln>
        </p:spPr>
      </p:cxnSp>
      <p:cxnSp>
        <p:nvCxnSpPr>
          <p:cNvPr id="53" name="Straight Connector 52">
            <a:extLst>
              <a:ext uri="{FF2B5EF4-FFF2-40B4-BE49-F238E27FC236}">
                <a16:creationId xmlns:a16="http://schemas.microsoft.com/office/drawing/2014/main" id="{993A5552-8EE2-8214-8FF7-564595729EC6}"/>
              </a:ext>
              <a:ext uri="{C183D7F6-B498-43B3-948B-1728B52AA6E4}">
                <adec:decorative xmlns:adec="http://schemas.microsoft.com/office/drawing/2017/decorative" val="1"/>
              </a:ext>
            </a:extLst>
          </p:cNvPr>
          <p:cNvCxnSpPr>
            <a:cxnSpLocks/>
          </p:cNvCxnSpPr>
          <p:nvPr/>
        </p:nvCxnSpPr>
        <p:spPr>
          <a:xfrm>
            <a:off x="8053228" y="3073978"/>
            <a:ext cx="0" cy="1677770"/>
          </a:xfrm>
          <a:prstGeom prst="line">
            <a:avLst/>
          </a:prstGeom>
          <a:noFill/>
          <a:ln w="19050" cap="flat" cmpd="sng">
            <a:solidFill>
              <a:srgbClr val="85278A"/>
            </a:solidFill>
            <a:prstDash val="solid"/>
            <a:round/>
            <a:headEnd type="none" w="med" len="med"/>
            <a:tailEnd type="none" w="med" len="med"/>
          </a:ln>
        </p:spPr>
      </p:cxnSp>
      <p:grpSp>
        <p:nvGrpSpPr>
          <p:cNvPr id="7" name="Group 6" descr="non-functional requirements">
            <a:extLst>
              <a:ext uri="{FF2B5EF4-FFF2-40B4-BE49-F238E27FC236}">
                <a16:creationId xmlns:a16="http://schemas.microsoft.com/office/drawing/2014/main" id="{AA351340-BDC3-B1FB-D6DE-4F5AB5D73943}"/>
              </a:ext>
            </a:extLst>
          </p:cNvPr>
          <p:cNvGrpSpPr/>
          <p:nvPr/>
        </p:nvGrpSpPr>
        <p:grpSpPr>
          <a:xfrm>
            <a:off x="6322800" y="2570961"/>
            <a:ext cx="5802138" cy="2655187"/>
            <a:chOff x="6322800" y="2570961"/>
            <a:chExt cx="5802138" cy="2655187"/>
          </a:xfrm>
        </p:grpSpPr>
        <p:sp>
          <p:nvSpPr>
            <p:cNvPr id="32" name="Google Shape;150;p17">
              <a:extLst>
                <a:ext uri="{FF2B5EF4-FFF2-40B4-BE49-F238E27FC236}">
                  <a16:creationId xmlns:a16="http://schemas.microsoft.com/office/drawing/2014/main" id="{FD2DA85E-E821-EA53-5991-255C56013699}"/>
                </a:ext>
              </a:extLst>
            </p:cNvPr>
            <p:cNvSpPr/>
            <p:nvPr/>
          </p:nvSpPr>
          <p:spPr>
            <a:xfrm>
              <a:off x="6322800" y="3970718"/>
              <a:ext cx="1487200" cy="474400"/>
            </a:xfrm>
            <a:prstGeom prst="roundRect">
              <a:avLst>
                <a:gd name="adj" fmla="val 10628"/>
              </a:avLst>
            </a:prstGeom>
            <a:noFill/>
            <a:ln w="19050" cap="flat" cmpd="sng">
              <a:solidFill>
                <a:srgbClr val="782D97"/>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security</a:t>
              </a:r>
              <a:endParaRPr sz="2000">
                <a:cs typeface="Arial" panose="020B0604020202020204" pitchFamily="34" charset="0"/>
              </a:endParaRPr>
            </a:p>
          </p:txBody>
        </p:sp>
        <p:sp>
          <p:nvSpPr>
            <p:cNvPr id="38" name="Google Shape;150;p17">
              <a:extLst>
                <a:ext uri="{FF2B5EF4-FFF2-40B4-BE49-F238E27FC236}">
                  <a16:creationId xmlns:a16="http://schemas.microsoft.com/office/drawing/2014/main" id="{43D598F2-F922-C785-8619-76C22210D60E}"/>
                </a:ext>
              </a:extLst>
            </p:cNvPr>
            <p:cNvSpPr/>
            <p:nvPr/>
          </p:nvSpPr>
          <p:spPr>
            <a:xfrm>
              <a:off x="7308368" y="4751748"/>
              <a:ext cx="1487200" cy="474400"/>
            </a:xfrm>
            <a:prstGeom prst="roundRect">
              <a:avLst>
                <a:gd name="adj" fmla="val 10628"/>
              </a:avLst>
            </a:prstGeom>
            <a:noFill/>
            <a:ln w="19050" cap="flat" cmpd="sng">
              <a:solidFill>
                <a:srgbClr val="85278A"/>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reliability</a:t>
              </a:r>
              <a:endParaRPr sz="2000">
                <a:cs typeface="Arial" panose="020B0604020202020204" pitchFamily="34" charset="0"/>
              </a:endParaRPr>
            </a:p>
          </p:txBody>
        </p:sp>
        <p:sp>
          <p:nvSpPr>
            <p:cNvPr id="31" name="Google Shape;150;p17">
              <a:extLst>
                <a:ext uri="{FF2B5EF4-FFF2-40B4-BE49-F238E27FC236}">
                  <a16:creationId xmlns:a16="http://schemas.microsoft.com/office/drawing/2014/main" id="{92B7B2A0-4F0D-528C-9025-F63B1836A3A4}"/>
                </a:ext>
              </a:extLst>
            </p:cNvPr>
            <p:cNvSpPr/>
            <p:nvPr/>
          </p:nvSpPr>
          <p:spPr>
            <a:xfrm>
              <a:off x="8310400" y="3970718"/>
              <a:ext cx="1487200" cy="474400"/>
            </a:xfrm>
            <a:prstGeom prst="roundRect">
              <a:avLst>
                <a:gd name="adj" fmla="val 10628"/>
              </a:avLst>
            </a:prstGeom>
            <a:noFill/>
            <a:ln w="19050" cap="flat" cmpd="sng">
              <a:solidFill>
                <a:srgbClr val="92227D"/>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flexibility</a:t>
              </a:r>
              <a:endParaRPr sz="2000">
                <a:cs typeface="Arial" panose="020B0604020202020204" pitchFamily="34" charset="0"/>
              </a:endParaRPr>
            </a:p>
          </p:txBody>
        </p:sp>
        <p:sp>
          <p:nvSpPr>
            <p:cNvPr id="39" name="Google Shape;150;p17">
              <a:extLst>
                <a:ext uri="{FF2B5EF4-FFF2-40B4-BE49-F238E27FC236}">
                  <a16:creationId xmlns:a16="http://schemas.microsoft.com/office/drawing/2014/main" id="{B6B2CE53-CA6C-B4A3-2DEE-41EA32920636}"/>
                </a:ext>
              </a:extLst>
            </p:cNvPr>
            <p:cNvSpPr/>
            <p:nvPr/>
          </p:nvSpPr>
          <p:spPr>
            <a:xfrm>
              <a:off x="9185150" y="4751748"/>
              <a:ext cx="1810510" cy="474400"/>
            </a:xfrm>
            <a:prstGeom prst="roundRect">
              <a:avLst>
                <a:gd name="adj" fmla="val 10628"/>
              </a:avLst>
            </a:prstGeom>
            <a:noFill/>
            <a:ln w="19050" cap="flat" cmpd="sng">
              <a:solidFill>
                <a:srgbClr val="9E1D70"/>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performance</a:t>
              </a:r>
              <a:endParaRPr sz="2000">
                <a:cs typeface="Arial" panose="020B0604020202020204" pitchFamily="34" charset="0"/>
              </a:endParaRPr>
            </a:p>
          </p:txBody>
        </p:sp>
        <p:sp>
          <p:nvSpPr>
            <p:cNvPr id="30" name="Google Shape;150;p17">
              <a:extLst>
                <a:ext uri="{FF2B5EF4-FFF2-40B4-BE49-F238E27FC236}">
                  <a16:creationId xmlns:a16="http://schemas.microsoft.com/office/drawing/2014/main" id="{C79B5B4B-0127-5A42-EBF7-B0831BEA1E5F}"/>
                </a:ext>
              </a:extLst>
            </p:cNvPr>
            <p:cNvSpPr/>
            <p:nvPr/>
          </p:nvSpPr>
          <p:spPr>
            <a:xfrm>
              <a:off x="10172699" y="3970717"/>
              <a:ext cx="1952239" cy="684517"/>
            </a:xfrm>
            <a:prstGeom prst="roundRect">
              <a:avLst>
                <a:gd name="adj" fmla="val 10628"/>
              </a:avLst>
            </a:prstGeom>
            <a:noFill/>
            <a:ln w="19050" cap="flat" cmpd="sng">
              <a:solidFill>
                <a:srgbClr val="AB1862"/>
              </a:solidFill>
              <a:prstDash val="solid"/>
              <a:round/>
              <a:headEnd type="none" w="med" len="med"/>
              <a:tailEnd type="none" w="med" len="med"/>
            </a:ln>
          </p:spPr>
          <p:txBody>
            <a:bodyPr spcFirstLastPara="1" wrap="square" lIns="144000" tIns="0" rIns="144000" bIns="60933" anchor="b" anchorCtr="0">
              <a:noAutofit/>
            </a:bodyPr>
            <a:lstStyle/>
            <a:p>
              <a:pPr algn="ctr"/>
              <a:r>
                <a:rPr lang="en-US" sz="2000" b="1" i="1">
                  <a:ea typeface="Calibri"/>
                  <a:cs typeface="Arial" panose="020B0604020202020204" pitchFamily="34" charset="0"/>
                  <a:sym typeface="Calibri"/>
                </a:rPr>
                <a:t>How well it does it</a:t>
              </a:r>
              <a:endParaRPr sz="2000" b="1" i="1">
                <a:cs typeface="Arial" panose="020B0604020202020204" pitchFamily="34" charset="0"/>
              </a:endParaRPr>
            </a:p>
          </p:txBody>
        </p:sp>
        <p:sp>
          <p:nvSpPr>
            <p:cNvPr id="54" name="Google Shape;159;p17">
              <a:extLst>
                <a:ext uri="{FF2B5EF4-FFF2-40B4-BE49-F238E27FC236}">
                  <a16:creationId xmlns:a16="http://schemas.microsoft.com/office/drawing/2014/main" id="{813F7371-BE23-84B1-38A9-68267A7C985C}"/>
                </a:ext>
              </a:extLst>
            </p:cNvPr>
            <p:cNvSpPr txBox="1"/>
            <p:nvPr/>
          </p:nvSpPr>
          <p:spPr>
            <a:xfrm>
              <a:off x="9486903" y="2570961"/>
              <a:ext cx="1856306" cy="416338"/>
            </a:xfrm>
            <a:prstGeom prst="rect">
              <a:avLst/>
            </a:prstGeom>
            <a:solidFill>
              <a:srgbClr val="FBDBE7"/>
            </a:solidFill>
            <a:ln w="19050" cap="flat" cmpd="sng">
              <a:noFill/>
              <a:prstDash val="solid"/>
              <a:miter lim="800000"/>
              <a:headEnd type="none" w="sm" len="sm"/>
              <a:tailEnd type="none" w="sm" len="sm"/>
            </a:ln>
            <a:effectLst/>
          </p:spPr>
          <p:txBody>
            <a:bodyPr spcFirstLastPara="1" wrap="square" lIns="79125" tIns="39550" rIns="79125" bIns="39550" anchor="ctr" anchorCtr="0">
              <a:noAutofit/>
            </a:bodyPr>
            <a:lstStyle>
              <a:defPPr>
                <a:defRPr lang="en-US"/>
              </a:defPPr>
              <a:lvl1pPr algn="ctr">
                <a:buClr>
                  <a:srgbClr val="000000"/>
                </a:buClr>
                <a:buFont typeface="Arial"/>
                <a:defRPr sz="1800" b="1">
                  <a:solidFill>
                    <a:srgbClr val="000000"/>
                  </a:solidFill>
                  <a:latin typeface="Arial" panose="020B0604020202020204" pitchFamily="34" charset="0"/>
                  <a:cs typeface="Arial" panose="020B0604020202020204" pitchFamily="34" charset="0"/>
                </a:defRPr>
              </a:lvl1pPr>
            </a:lstStyle>
            <a:p>
              <a:r>
                <a:rPr lang="en-US" dirty="0">
                  <a:latin typeface="+mj-lt"/>
                  <a:sym typeface="Calibri"/>
                </a:rPr>
                <a:t>non-functional</a:t>
              </a:r>
              <a:endParaRPr dirty="0">
                <a:latin typeface="+mj-lt"/>
              </a:endParaRPr>
            </a:p>
          </p:txBody>
        </p:sp>
      </p:grpSp>
      <p:sp>
        <p:nvSpPr>
          <p:cNvPr id="2" name="Slide Number Placeholder 1">
            <a:extLst>
              <a:ext uri="{FF2B5EF4-FFF2-40B4-BE49-F238E27FC236}">
                <a16:creationId xmlns:a16="http://schemas.microsoft.com/office/drawing/2014/main" id="{81EA57F1-1284-B08B-FB91-A876ECF1DAF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25</a:t>
            </a:fld>
            <a:endParaRPr lang="en-AU"/>
          </a:p>
        </p:txBody>
      </p:sp>
    </p:spTree>
    <p:extLst>
      <p:ext uri="{BB962C8B-B14F-4D97-AF65-F5344CB8AC3E}">
        <p14:creationId xmlns:p14="http://schemas.microsoft.com/office/powerpoint/2010/main" val="299166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F4A915-2C63-38AE-62D6-F0F29C27A893}"/>
              </a:ext>
            </a:extLst>
          </p:cNvPr>
          <p:cNvSpPr>
            <a:spLocks noGrp="1"/>
          </p:cNvSpPr>
          <p:nvPr>
            <p:ph type="title"/>
          </p:nvPr>
        </p:nvSpPr>
        <p:spPr>
          <a:xfrm>
            <a:off x="318852" y="465156"/>
            <a:ext cx="11484000" cy="545601"/>
          </a:xfrm>
        </p:spPr>
        <p:txBody>
          <a:bodyPr/>
          <a:lstStyle/>
          <a:p>
            <a:r>
              <a:rPr lang="en-AU" dirty="0"/>
              <a:t>Specify the functional and non-functional aspects of the data analysis example</a:t>
            </a:r>
          </a:p>
        </p:txBody>
      </p:sp>
      <p:sp>
        <p:nvSpPr>
          <p:cNvPr id="4" name="Text Placeholder 3">
            <a:extLst>
              <a:ext uri="{FF2B5EF4-FFF2-40B4-BE49-F238E27FC236}">
                <a16:creationId xmlns:a16="http://schemas.microsoft.com/office/drawing/2014/main" id="{4877446B-688B-789B-3C28-5C9E1D530DC7}"/>
              </a:ext>
            </a:extLst>
          </p:cNvPr>
          <p:cNvSpPr>
            <a:spLocks noGrp="1"/>
          </p:cNvSpPr>
          <p:nvPr>
            <p:ph type="body" sz="quarter" idx="18"/>
          </p:nvPr>
        </p:nvSpPr>
        <p:spPr>
          <a:xfrm>
            <a:off x="360363" y="1535274"/>
            <a:ext cx="11484000" cy="310015"/>
          </a:xfrm>
        </p:spPr>
        <p:txBody>
          <a:bodyPr/>
          <a:lstStyle/>
          <a:p>
            <a:r>
              <a:rPr lang="en-AU" altLang="en-US" sz="1800">
                <a:ea typeface="Calibri" panose="020F0502020204030204" pitchFamily="34" charset="0"/>
              </a:rPr>
              <a:t>Complete examples of functional and non-functional requirements for a fitness tracker in the table below</a:t>
            </a:r>
            <a:endParaRPr lang="en-AU" sz="1800"/>
          </a:p>
        </p:txBody>
      </p:sp>
      <p:graphicFrame>
        <p:nvGraphicFramePr>
          <p:cNvPr id="5" name="Table 4">
            <a:extLst>
              <a:ext uri="{FF2B5EF4-FFF2-40B4-BE49-F238E27FC236}">
                <a16:creationId xmlns:a16="http://schemas.microsoft.com/office/drawing/2014/main" id="{7FF23716-8FB4-6BD6-7DB7-96F8D6A4C50A}"/>
              </a:ext>
            </a:extLst>
          </p:cNvPr>
          <p:cNvGraphicFramePr>
            <a:graphicFrameLocks noGrp="1"/>
          </p:cNvGraphicFramePr>
          <p:nvPr>
            <p:extLst>
              <p:ext uri="{D42A27DB-BD31-4B8C-83A1-F6EECF244321}">
                <p14:modId xmlns:p14="http://schemas.microsoft.com/office/powerpoint/2010/main" val="3815628770"/>
              </p:ext>
            </p:extLst>
          </p:nvPr>
        </p:nvGraphicFramePr>
        <p:xfrm>
          <a:off x="471932" y="2075315"/>
          <a:ext cx="11483974" cy="4372610"/>
        </p:xfrm>
        <a:graphic>
          <a:graphicData uri="http://schemas.openxmlformats.org/drawingml/2006/table">
            <a:tbl>
              <a:tblPr firstRow="1" firstCol="1" bandRow="1">
                <a:tableStyleId>{69012ECD-51FC-41F1-AA8D-1B2483CD663E}</a:tableStyleId>
              </a:tblPr>
              <a:tblGrid>
                <a:gridCol w="5741987">
                  <a:extLst>
                    <a:ext uri="{9D8B030D-6E8A-4147-A177-3AD203B41FA5}">
                      <a16:colId xmlns:a16="http://schemas.microsoft.com/office/drawing/2014/main" val="2032094165"/>
                    </a:ext>
                  </a:extLst>
                </a:gridCol>
                <a:gridCol w="5741987">
                  <a:extLst>
                    <a:ext uri="{9D8B030D-6E8A-4147-A177-3AD203B41FA5}">
                      <a16:colId xmlns:a16="http://schemas.microsoft.com/office/drawing/2014/main" val="1069213689"/>
                    </a:ext>
                  </a:extLst>
                </a:gridCol>
              </a:tblGrid>
              <a:tr h="232410">
                <a:tc>
                  <a:txBody>
                    <a:bodyPr/>
                    <a:lstStyle/>
                    <a:p>
                      <a:pPr>
                        <a:lnSpc>
                          <a:spcPct val="150000"/>
                        </a:lnSpc>
                        <a:spcBef>
                          <a:spcPts val="1200"/>
                        </a:spcBef>
                        <a:spcAft>
                          <a:spcPts val="600"/>
                        </a:spcAft>
                        <a:buNone/>
                      </a:pPr>
                      <a:r>
                        <a:rPr lang="en-AU" sz="1800" dirty="0">
                          <a:effectLst/>
                        </a:rPr>
                        <a:t>Functional</a:t>
                      </a:r>
                      <a:endParaRPr lang="en-AU" sz="18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800">
                          <a:effectLst/>
                        </a:rPr>
                        <a:t>Non-functional</a:t>
                      </a:r>
                      <a:endParaRPr lang="en-AU" sz="18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354544"/>
                  </a:ext>
                </a:extLst>
              </a:tr>
              <a:tr h="668655">
                <a:tc>
                  <a:txBody>
                    <a:bodyPr/>
                    <a:lstStyle/>
                    <a:p>
                      <a:pPr>
                        <a:lnSpc>
                          <a:spcPct val="150000"/>
                        </a:lnSpc>
                        <a:spcBef>
                          <a:spcPts val="1200"/>
                        </a:spcBef>
                        <a:spcAft>
                          <a:spcPts val="600"/>
                        </a:spcAft>
                        <a:buNone/>
                      </a:pPr>
                      <a:r>
                        <a:rPr lang="en-AU" sz="1800" b="0" dirty="0">
                          <a:effectLst/>
                        </a:rPr>
                        <a:t>Accurate step counts</a:t>
                      </a:r>
                      <a:endParaRPr lang="en-AU" sz="1800" b="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800">
                          <a:effectLst/>
                        </a:rPr>
                        <a:t>User friendliness</a:t>
                      </a:r>
                      <a:endParaRPr lang="en-AU" sz="18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4355626"/>
                  </a:ext>
                </a:extLst>
              </a:tr>
              <a:tr h="668655">
                <a:tc>
                  <a:txBody>
                    <a:bodyPr/>
                    <a:lstStyle/>
                    <a:p>
                      <a:pPr>
                        <a:lnSpc>
                          <a:spcPct val="150000"/>
                        </a:lnSpc>
                        <a:spcBef>
                          <a:spcPts val="1200"/>
                        </a:spcBef>
                        <a:spcAft>
                          <a:spcPts val="600"/>
                        </a:spcAft>
                        <a:buNone/>
                      </a:pPr>
                      <a:r>
                        <a:rPr lang="en-AU" sz="1800" b="0" dirty="0">
                          <a:effectLst/>
                        </a:rPr>
                        <a:t>Accurate heart rate</a:t>
                      </a:r>
                      <a:endParaRPr lang="en-AU" sz="1800" b="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800">
                          <a:effectLst/>
                        </a:rPr>
                        <a:t>Password protected</a:t>
                      </a:r>
                      <a:endParaRPr lang="en-AU" sz="18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2120998"/>
                  </a:ext>
                </a:extLst>
              </a:tr>
              <a:tr h="668655">
                <a:tc>
                  <a:txBody>
                    <a:bodyPr/>
                    <a:lstStyle/>
                    <a:p>
                      <a:pPr>
                        <a:lnSpc>
                          <a:spcPct val="150000"/>
                        </a:lnSpc>
                        <a:spcBef>
                          <a:spcPts val="1200"/>
                        </a:spcBef>
                        <a:spcAft>
                          <a:spcPts val="600"/>
                        </a:spcAft>
                        <a:buNone/>
                      </a:pPr>
                      <a:r>
                        <a:rPr lang="en-AU" sz="1800" b="0" dirty="0">
                          <a:effectLst/>
                        </a:rPr>
                        <a:t>Record, store, and exchange algorithms</a:t>
                      </a:r>
                      <a:endParaRPr lang="en-AU" sz="1800" b="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800">
                          <a:effectLst/>
                        </a:rPr>
                        <a:t>Battery life</a:t>
                      </a:r>
                      <a:endParaRPr lang="en-AU" sz="18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873605"/>
                  </a:ext>
                </a:extLst>
              </a:tr>
              <a:tr h="668655">
                <a:tc>
                  <a:txBody>
                    <a:bodyPr/>
                    <a:lstStyle/>
                    <a:p>
                      <a:pPr>
                        <a:lnSpc>
                          <a:spcPct val="150000"/>
                        </a:lnSpc>
                        <a:spcBef>
                          <a:spcPts val="1200"/>
                        </a:spcBef>
                        <a:spcAft>
                          <a:spcPts val="600"/>
                        </a:spcAft>
                        <a:buNone/>
                      </a:pPr>
                      <a:r>
                        <a:rPr lang="en-AU" sz="1800" b="0" dirty="0">
                          <a:effectLst/>
                        </a:rPr>
                        <a:t>Convert raw data into statistical displays</a:t>
                      </a:r>
                      <a:endParaRPr lang="en-AU" sz="1800" b="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800" dirty="0">
                          <a:effectLst/>
                        </a:rPr>
                        <a:t> </a:t>
                      </a:r>
                      <a:endParaRPr lang="en-AU" sz="18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1941544"/>
                  </a:ext>
                </a:extLst>
              </a:tr>
              <a:tr h="668655">
                <a:tc>
                  <a:txBody>
                    <a:bodyPr/>
                    <a:lstStyle/>
                    <a:p>
                      <a:pPr>
                        <a:lnSpc>
                          <a:spcPct val="150000"/>
                        </a:lnSpc>
                        <a:spcBef>
                          <a:spcPts val="1200"/>
                        </a:spcBef>
                        <a:spcAft>
                          <a:spcPts val="600"/>
                        </a:spcAft>
                        <a:buNone/>
                      </a:pPr>
                      <a:r>
                        <a:rPr lang="en-AU" sz="1800" b="0">
                          <a:effectLst/>
                        </a:rPr>
                        <a:t>Correct screen display</a:t>
                      </a:r>
                      <a:endParaRPr lang="en-AU" sz="1800" b="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800" dirty="0">
                          <a:effectLst/>
                        </a:rPr>
                        <a:t> </a:t>
                      </a:r>
                      <a:endParaRPr lang="en-AU" sz="18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1887287"/>
                  </a:ext>
                </a:extLst>
              </a:tr>
              <a:tr h="668655">
                <a:tc>
                  <a:txBody>
                    <a:bodyPr/>
                    <a:lstStyle/>
                    <a:p>
                      <a:pPr>
                        <a:lnSpc>
                          <a:spcPct val="150000"/>
                        </a:lnSpc>
                        <a:spcBef>
                          <a:spcPts val="1200"/>
                        </a:spcBef>
                        <a:spcAft>
                          <a:spcPts val="600"/>
                        </a:spcAft>
                        <a:buNone/>
                      </a:pPr>
                      <a:r>
                        <a:rPr lang="en-AU" sz="1800" b="0">
                          <a:effectLst/>
                        </a:rPr>
                        <a:t>Mobile phone screen app</a:t>
                      </a:r>
                      <a:endParaRPr lang="en-AU" sz="1800" b="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800" dirty="0">
                          <a:effectLst/>
                        </a:rPr>
                        <a:t> </a:t>
                      </a:r>
                      <a:endParaRPr lang="en-AU" sz="18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3403143"/>
                  </a:ext>
                </a:extLst>
              </a:tr>
            </a:tbl>
          </a:graphicData>
        </a:graphic>
      </p:graphicFrame>
      <p:sp>
        <p:nvSpPr>
          <p:cNvPr id="6" name="Rectangle 2">
            <a:extLst>
              <a:ext uri="{FF2B5EF4-FFF2-40B4-BE49-F238E27FC236}">
                <a16:creationId xmlns:a16="http://schemas.microsoft.com/office/drawing/2014/main" id="{C41F815E-C374-1785-2734-37EFAB0C6AD5}"/>
              </a:ext>
              <a:ext uri="{C183D7F6-B498-43B3-948B-1728B52AA6E4}">
                <adec:decorative xmlns:adec="http://schemas.microsoft.com/office/drawing/2017/decorative" val="1"/>
              </a:ext>
            </a:extLst>
          </p:cNvPr>
          <p:cNvSpPr>
            <a:spLocks noChangeArrowheads="1"/>
          </p:cNvSpPr>
          <p:nvPr/>
        </p:nvSpPr>
        <p:spPr bwMode="auto">
          <a:xfrm>
            <a:off x="360363" y="17653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7" name="Rectangle 3">
            <a:extLst>
              <a:ext uri="{FF2B5EF4-FFF2-40B4-BE49-F238E27FC236}">
                <a16:creationId xmlns:a16="http://schemas.microsoft.com/office/drawing/2014/main" id="{209872CA-6166-172B-FEC0-79F0B3FD73FA}"/>
              </a:ext>
            </a:extLst>
          </p:cNvPr>
          <p:cNvSpPr>
            <a:spLocks noChangeArrowheads="1"/>
          </p:cNvSpPr>
          <p:nvPr/>
        </p:nvSpPr>
        <p:spPr bwMode="auto">
          <a:xfrm>
            <a:off x="360363" y="2244095"/>
            <a:ext cx="22313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AU" altLang="en-US" sz="1800" b="0" i="0" u="none" strike="noStrike" cap="none" normalizeH="0" baseline="0">
              <a:ln>
                <a:noFill/>
              </a:ln>
              <a:solidFill>
                <a:schemeClr val="tx1"/>
              </a:solidFill>
              <a:effectLst/>
              <a:latin typeface="Arial" panose="020B0604020202020204" pitchFamily="34" charset="0"/>
            </a:endParaRPr>
          </a:p>
        </p:txBody>
      </p:sp>
      <p:sp>
        <p:nvSpPr>
          <p:cNvPr id="2" name="Slide Number Placeholder 1">
            <a:extLst>
              <a:ext uri="{FF2B5EF4-FFF2-40B4-BE49-F238E27FC236}">
                <a16:creationId xmlns:a16="http://schemas.microsoft.com/office/drawing/2014/main" id="{3609FB0D-4F8C-57A6-CA39-177EB0B634D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26</a:t>
            </a:fld>
            <a:endParaRPr lang="en-AU"/>
          </a:p>
        </p:txBody>
      </p:sp>
    </p:spTree>
    <p:extLst>
      <p:ext uri="{BB962C8B-B14F-4D97-AF65-F5344CB8AC3E}">
        <p14:creationId xmlns:p14="http://schemas.microsoft.com/office/powerpoint/2010/main" val="529327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B3A21B-551C-1815-7E8C-05E936D705C1}"/>
              </a:ext>
            </a:extLst>
          </p:cNvPr>
          <p:cNvSpPr>
            <a:spLocks noGrp="1"/>
          </p:cNvSpPr>
          <p:nvPr>
            <p:ph type="title"/>
          </p:nvPr>
        </p:nvSpPr>
        <p:spPr>
          <a:xfrm>
            <a:off x="88392" y="325692"/>
            <a:ext cx="12015216" cy="545601"/>
          </a:xfrm>
        </p:spPr>
        <p:txBody>
          <a:bodyPr/>
          <a:lstStyle/>
          <a:p>
            <a:r>
              <a:rPr lang="en-AU" sz="2800" dirty="0"/>
              <a:t>Describe user cases and develop test cases of inputs and expected outputs</a:t>
            </a:r>
            <a:br>
              <a:rPr lang="en-AU" b="1" dirty="0"/>
            </a:br>
            <a:br>
              <a:rPr lang="en-AU" b="1" dirty="0"/>
            </a:br>
            <a:r>
              <a:rPr lang="en-AU" sz="2400" dirty="0">
                <a:solidFill>
                  <a:schemeClr val="accent2"/>
                </a:solidFill>
              </a:rPr>
              <a:t>Fitness tracker example.</a:t>
            </a:r>
          </a:p>
        </p:txBody>
      </p:sp>
      <p:graphicFrame>
        <p:nvGraphicFramePr>
          <p:cNvPr id="7" name="Table 6">
            <a:extLst>
              <a:ext uri="{FF2B5EF4-FFF2-40B4-BE49-F238E27FC236}">
                <a16:creationId xmlns:a16="http://schemas.microsoft.com/office/drawing/2014/main" id="{D56B6ACF-A03C-84B9-F023-596B574FDBF0}"/>
              </a:ext>
            </a:extLst>
          </p:cNvPr>
          <p:cNvGraphicFramePr>
            <a:graphicFrameLocks noGrp="1"/>
          </p:cNvGraphicFramePr>
          <p:nvPr>
            <p:extLst>
              <p:ext uri="{D42A27DB-BD31-4B8C-83A1-F6EECF244321}">
                <p14:modId xmlns:p14="http://schemas.microsoft.com/office/powerpoint/2010/main" val="1416583935"/>
              </p:ext>
            </p:extLst>
          </p:nvPr>
        </p:nvGraphicFramePr>
        <p:xfrm>
          <a:off x="165253" y="1629121"/>
          <a:ext cx="11483977" cy="4605020"/>
        </p:xfrm>
        <a:graphic>
          <a:graphicData uri="http://schemas.openxmlformats.org/drawingml/2006/table">
            <a:tbl>
              <a:tblPr firstRow="1"/>
              <a:tblGrid>
                <a:gridCol w="2421699">
                  <a:extLst>
                    <a:ext uri="{9D8B030D-6E8A-4147-A177-3AD203B41FA5}">
                      <a16:colId xmlns:a16="http://schemas.microsoft.com/office/drawing/2014/main" val="2512455024"/>
                    </a:ext>
                  </a:extLst>
                </a:gridCol>
                <a:gridCol w="4531139">
                  <a:extLst>
                    <a:ext uri="{9D8B030D-6E8A-4147-A177-3AD203B41FA5}">
                      <a16:colId xmlns:a16="http://schemas.microsoft.com/office/drawing/2014/main" val="461315485"/>
                    </a:ext>
                  </a:extLst>
                </a:gridCol>
                <a:gridCol w="4531139">
                  <a:extLst>
                    <a:ext uri="{9D8B030D-6E8A-4147-A177-3AD203B41FA5}">
                      <a16:colId xmlns:a16="http://schemas.microsoft.com/office/drawing/2014/main" val="1384900632"/>
                    </a:ext>
                  </a:extLst>
                </a:gridCol>
              </a:tblGrid>
              <a:tr h="337820">
                <a:tc>
                  <a:txBody>
                    <a:bodyPr/>
                    <a:lstStyle/>
                    <a:p>
                      <a:pPr rtl="0">
                        <a:lnSpc>
                          <a:spcPct val="150000"/>
                        </a:lnSpc>
                        <a:buNone/>
                      </a:pPr>
                      <a:r>
                        <a:rPr lang="en-AU" sz="1800" dirty="0">
                          <a:solidFill>
                            <a:srgbClr val="FFFFFF"/>
                          </a:solidFill>
                          <a:effectLst/>
                        </a:rPr>
                        <a:t>User Case</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3E68E6"/>
                    </a:solidFill>
                  </a:tcPr>
                </a:tc>
                <a:tc>
                  <a:txBody>
                    <a:bodyPr/>
                    <a:lstStyle/>
                    <a:p>
                      <a:pPr rtl="0">
                        <a:lnSpc>
                          <a:spcPct val="150000"/>
                        </a:lnSpc>
                        <a:buNone/>
                      </a:pPr>
                      <a:r>
                        <a:rPr lang="en-AU" sz="1800" dirty="0">
                          <a:solidFill>
                            <a:srgbClr val="FFFFFF"/>
                          </a:solidFill>
                          <a:effectLst/>
                        </a:rPr>
                        <a:t>Test Input</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3E68E6"/>
                    </a:solidFill>
                  </a:tcPr>
                </a:tc>
                <a:tc>
                  <a:txBody>
                    <a:bodyPr/>
                    <a:lstStyle/>
                    <a:p>
                      <a:pPr rtl="0">
                        <a:lnSpc>
                          <a:spcPct val="150000"/>
                        </a:lnSpc>
                        <a:buNone/>
                      </a:pPr>
                      <a:r>
                        <a:rPr lang="en-AU" sz="1800" dirty="0">
                          <a:solidFill>
                            <a:srgbClr val="FFFFFF"/>
                          </a:solidFill>
                          <a:effectLst/>
                        </a:rPr>
                        <a:t>Expected Output</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3E68E6"/>
                    </a:solidFill>
                  </a:tcPr>
                </a:tc>
                <a:extLst>
                  <a:ext uri="{0D108BD9-81ED-4DB2-BD59-A6C34878D82A}">
                    <a16:rowId xmlns:a16="http://schemas.microsoft.com/office/drawing/2014/main" val="1711757443"/>
                  </a:ext>
                </a:extLst>
              </a:tr>
              <a:tr h="337820">
                <a:tc>
                  <a:txBody>
                    <a:bodyPr/>
                    <a:lstStyle/>
                    <a:p>
                      <a:pPr rtl="0">
                        <a:lnSpc>
                          <a:spcPct val="150000"/>
                        </a:lnSpc>
                        <a:buNone/>
                      </a:pPr>
                      <a:r>
                        <a:rPr lang="en-AU" sz="1800" dirty="0">
                          <a:effectLst/>
                        </a:rPr>
                        <a:t>Step count tracking</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lnSpc>
                          <a:spcPct val="150000"/>
                        </a:lnSpc>
                        <a:buNone/>
                      </a:pPr>
                      <a:r>
                        <a:rPr lang="en-AU" sz="1800">
                          <a:effectLst/>
                        </a:rPr>
                        <a:t>User walks 100 steps</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lnSpc>
                          <a:spcPct val="150000"/>
                        </a:lnSpc>
                        <a:buNone/>
                      </a:pPr>
                      <a:r>
                        <a:rPr lang="en-AU" sz="1800">
                          <a:effectLst/>
                        </a:rPr>
                        <a:t>Display shows 100 steps</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2294735084"/>
                  </a:ext>
                </a:extLst>
              </a:tr>
              <a:tr h="337820">
                <a:tc>
                  <a:txBody>
                    <a:bodyPr/>
                    <a:lstStyle/>
                    <a:p>
                      <a:pPr rtl="0">
                        <a:lnSpc>
                          <a:spcPct val="150000"/>
                        </a:lnSpc>
                        <a:buNone/>
                      </a:pPr>
                      <a:r>
                        <a:rPr lang="en-AU" sz="1800" dirty="0">
                          <a:effectLst/>
                        </a:rPr>
                        <a:t>Heart rate monitoring</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lnSpc>
                          <a:spcPct val="150000"/>
                        </a:lnSpc>
                        <a:buNone/>
                      </a:pPr>
                      <a:r>
                        <a:rPr lang="en-AU" sz="1800">
                          <a:effectLst/>
                        </a:rPr>
                        <a:t>User rests (input: resting)</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lnSpc>
                          <a:spcPct val="150000"/>
                        </a:lnSpc>
                        <a:buNone/>
                      </a:pPr>
                      <a:r>
                        <a:rPr lang="en-AU" sz="1800">
                          <a:effectLst/>
                        </a:rPr>
                        <a:t>Heart rate displays, e.g., 65 bpm</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2846088820"/>
                  </a:ext>
                </a:extLst>
              </a:tr>
              <a:tr h="337820">
                <a:tc>
                  <a:txBody>
                    <a:bodyPr/>
                    <a:lstStyle/>
                    <a:p>
                      <a:pPr rtl="0">
                        <a:lnSpc>
                          <a:spcPct val="150000"/>
                        </a:lnSpc>
                        <a:buNone/>
                      </a:pPr>
                      <a:r>
                        <a:rPr lang="en-AU" sz="1800">
                          <a:effectLst/>
                        </a:rPr>
                        <a:t>Heart rate monitoring</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lnSpc>
                          <a:spcPct val="150000"/>
                        </a:lnSpc>
                        <a:buNone/>
                      </a:pPr>
                      <a:r>
                        <a:rPr lang="en-AU" sz="1800">
                          <a:effectLst/>
                        </a:rPr>
                        <a:t>User exercises (input: running)</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lnSpc>
                          <a:spcPct val="150000"/>
                        </a:lnSpc>
                        <a:buNone/>
                      </a:pPr>
                      <a:r>
                        <a:rPr lang="en-AU" sz="1800">
                          <a:effectLst/>
                        </a:rPr>
                        <a:t>Heart rate displays, e.g., 120 bpm</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4122987816"/>
                  </a:ext>
                </a:extLst>
              </a:tr>
              <a:tr h="612140">
                <a:tc>
                  <a:txBody>
                    <a:bodyPr/>
                    <a:lstStyle/>
                    <a:p>
                      <a:pPr rtl="0">
                        <a:lnSpc>
                          <a:spcPct val="150000"/>
                        </a:lnSpc>
                        <a:buNone/>
                      </a:pPr>
                      <a:r>
                        <a:rPr lang="en-AU" sz="1800">
                          <a:effectLst/>
                        </a:rPr>
                        <a:t>Sleep tracking</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lnSpc>
                          <a:spcPct val="150000"/>
                        </a:lnSpc>
                        <a:buNone/>
                      </a:pPr>
                      <a:r>
                        <a:rPr lang="en-AU" sz="1800">
                          <a:effectLst/>
                        </a:rPr>
                        <a:t>User sleeps 8 hours (input)</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lnSpc>
                          <a:spcPct val="150000"/>
                        </a:lnSpc>
                        <a:buNone/>
                      </a:pPr>
                      <a:r>
                        <a:rPr lang="en-AU" sz="1800">
                          <a:effectLst/>
                        </a:rPr>
                        <a:t>Display shows 8 hours sleep and sleep quality</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1395867653"/>
                  </a:ext>
                </a:extLst>
              </a:tr>
              <a:tr h="612140">
                <a:tc>
                  <a:txBody>
                    <a:bodyPr/>
                    <a:lstStyle/>
                    <a:p>
                      <a:pPr rtl="0">
                        <a:lnSpc>
                          <a:spcPct val="150000"/>
                        </a:lnSpc>
                        <a:buNone/>
                      </a:pPr>
                      <a:r>
                        <a:rPr lang="en-AU" sz="1800" dirty="0">
                          <a:effectLst/>
                        </a:rPr>
                        <a:t>Kilojoule tracking</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lnSpc>
                          <a:spcPct val="150000"/>
                        </a:lnSpc>
                        <a:buNone/>
                      </a:pPr>
                      <a:r>
                        <a:rPr lang="en-AU" sz="1800" dirty="0">
                          <a:effectLst/>
                        </a:rPr>
                        <a:t>User inputs food (2000 kJ)</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lnSpc>
                          <a:spcPct val="150000"/>
                        </a:lnSpc>
                        <a:buNone/>
                      </a:pPr>
                      <a:r>
                        <a:rPr lang="en-AU" sz="1800" dirty="0">
                          <a:effectLst/>
                        </a:rPr>
                        <a:t>Daily kilojoule count increases by 2000 kJ</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1367501749"/>
                  </a:ext>
                </a:extLst>
              </a:tr>
              <a:tr h="337820">
                <a:tc>
                  <a:txBody>
                    <a:bodyPr/>
                    <a:lstStyle/>
                    <a:p>
                      <a:pPr rtl="0">
                        <a:lnSpc>
                          <a:spcPct val="150000"/>
                        </a:lnSpc>
                        <a:buNone/>
                      </a:pPr>
                      <a:r>
                        <a:rPr lang="en-AU" sz="1800">
                          <a:effectLst/>
                        </a:rPr>
                        <a:t>Distance tracking</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lnSpc>
                          <a:spcPct val="150000"/>
                        </a:lnSpc>
                        <a:buNone/>
                      </a:pPr>
                      <a:r>
                        <a:rPr lang="en-AU" sz="1800">
                          <a:effectLst/>
                        </a:rPr>
                        <a:t>User runs 5 km</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lnSpc>
                          <a:spcPct val="150000"/>
                        </a:lnSpc>
                        <a:buNone/>
                      </a:pPr>
                      <a:r>
                        <a:rPr lang="en-AU" sz="1800">
                          <a:effectLst/>
                        </a:rPr>
                        <a:t>Distance displayed is 5 km</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4109246652"/>
                  </a:ext>
                </a:extLst>
              </a:tr>
              <a:tr h="337820">
                <a:tc>
                  <a:txBody>
                    <a:bodyPr/>
                    <a:lstStyle/>
                    <a:p>
                      <a:pPr rtl="0">
                        <a:lnSpc>
                          <a:spcPct val="150000"/>
                        </a:lnSpc>
                        <a:buNone/>
                      </a:pPr>
                      <a:r>
                        <a:rPr lang="en-AU" sz="1800">
                          <a:effectLst/>
                        </a:rPr>
                        <a:t>Goal achievement</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lnSpc>
                          <a:spcPct val="150000"/>
                        </a:lnSpc>
                        <a:buNone/>
                      </a:pPr>
                      <a:r>
                        <a:rPr lang="en-AU" sz="1800">
                          <a:effectLst/>
                        </a:rPr>
                        <a:t>User reaches 10,000 steps goal</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lnSpc>
                          <a:spcPct val="150000"/>
                        </a:lnSpc>
                        <a:buNone/>
                      </a:pPr>
                      <a:r>
                        <a:rPr lang="en-AU" sz="1800">
                          <a:effectLst/>
                        </a:rPr>
                        <a:t>Notification: "Goal achieved!"</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2438702360"/>
                  </a:ext>
                </a:extLst>
              </a:tr>
              <a:tr h="612140">
                <a:tc>
                  <a:txBody>
                    <a:bodyPr/>
                    <a:lstStyle/>
                    <a:p>
                      <a:pPr rtl="0">
                        <a:lnSpc>
                          <a:spcPct val="150000"/>
                        </a:lnSpc>
                        <a:buNone/>
                      </a:pPr>
                      <a:r>
                        <a:rPr lang="en-AU" sz="1800" dirty="0">
                          <a:effectLst/>
                        </a:rPr>
                        <a:t>Sync with mobile app</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lnSpc>
                          <a:spcPct val="150000"/>
                        </a:lnSpc>
                        <a:buNone/>
                      </a:pPr>
                      <a:r>
                        <a:rPr lang="en-AU" sz="1800">
                          <a:effectLst/>
                        </a:rPr>
                        <a:t>User syncs tracker with app</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lnSpc>
                          <a:spcPct val="150000"/>
                        </a:lnSpc>
                        <a:buNone/>
                      </a:pPr>
                      <a:r>
                        <a:rPr lang="en-AU" sz="1800" dirty="0">
                          <a:effectLst/>
                        </a:rPr>
                        <a:t>App is updated with latest tracker data</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527513462"/>
                  </a:ext>
                </a:extLst>
              </a:tr>
            </a:tbl>
          </a:graphicData>
        </a:graphic>
      </p:graphicFrame>
      <p:sp>
        <p:nvSpPr>
          <p:cNvPr id="2" name="Slide Number Placeholder 1">
            <a:extLst>
              <a:ext uri="{FF2B5EF4-FFF2-40B4-BE49-F238E27FC236}">
                <a16:creationId xmlns:a16="http://schemas.microsoft.com/office/drawing/2014/main" id="{68C1576E-D37A-C5D2-BE54-F45348BEB66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27</a:t>
            </a:fld>
            <a:endParaRPr lang="en-AU"/>
          </a:p>
        </p:txBody>
      </p:sp>
    </p:spTree>
    <p:extLst>
      <p:ext uri="{BB962C8B-B14F-4D97-AF65-F5344CB8AC3E}">
        <p14:creationId xmlns:p14="http://schemas.microsoft.com/office/powerpoint/2010/main" val="420434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2E927-7593-C044-609B-8551BC5EFF8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FF18207-517D-F458-86E3-134CD65E78E1}"/>
              </a:ext>
            </a:extLst>
          </p:cNvPr>
          <p:cNvSpPr>
            <a:spLocks noGrp="1"/>
          </p:cNvSpPr>
          <p:nvPr>
            <p:ph type="title"/>
          </p:nvPr>
        </p:nvSpPr>
        <p:spPr>
          <a:xfrm>
            <a:off x="323850" y="292307"/>
            <a:ext cx="12052300" cy="545601"/>
          </a:xfrm>
        </p:spPr>
        <p:txBody>
          <a:bodyPr/>
          <a:lstStyle/>
          <a:p>
            <a:r>
              <a:rPr lang="en-AU" dirty="0"/>
              <a:t>Check for understanding</a:t>
            </a:r>
            <a:br>
              <a:rPr lang="en-AU" i="1" dirty="0"/>
            </a:br>
            <a:br>
              <a:rPr lang="en-AU" i="1" dirty="0"/>
            </a:br>
            <a:r>
              <a:rPr lang="en-AU" sz="3200" dirty="0"/>
              <a:t>Which is a functional and which is a non-functional requirement?</a:t>
            </a:r>
            <a:endParaRPr lang="en-AU" sz="3200" dirty="0">
              <a:latin typeface="+mj-lt"/>
            </a:endParaRPr>
          </a:p>
        </p:txBody>
      </p:sp>
      <p:sp>
        <p:nvSpPr>
          <p:cNvPr id="3" name="Rectangle: Rounded Corners 2">
            <a:extLst>
              <a:ext uri="{FF2B5EF4-FFF2-40B4-BE49-F238E27FC236}">
                <a16:creationId xmlns:a16="http://schemas.microsoft.com/office/drawing/2014/main" id="{5B3D7A80-F9EB-0EA3-9BFC-AFD7ED03FBD9}"/>
              </a:ext>
            </a:extLst>
          </p:cNvPr>
          <p:cNvSpPr/>
          <p:nvPr/>
        </p:nvSpPr>
        <p:spPr>
          <a:xfrm>
            <a:off x="488515" y="2198544"/>
            <a:ext cx="5248406" cy="295304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r>
              <a:rPr lang="en-AU" dirty="0"/>
              <a:t>The device must have a battery life of at least 5 days before needing to be recharged.</a:t>
            </a:r>
          </a:p>
          <a:p>
            <a:pPr algn="ctr"/>
            <a:endParaRPr lang="en-AU" sz="3200" dirty="0"/>
          </a:p>
        </p:txBody>
      </p:sp>
      <p:sp>
        <p:nvSpPr>
          <p:cNvPr id="6" name="Rectangle: Rounded Corners 5">
            <a:extLst>
              <a:ext uri="{FF2B5EF4-FFF2-40B4-BE49-F238E27FC236}">
                <a16:creationId xmlns:a16="http://schemas.microsoft.com/office/drawing/2014/main" id="{1D9B25B1-4902-9231-463F-110B4B9AB03A}"/>
              </a:ext>
            </a:extLst>
          </p:cNvPr>
          <p:cNvSpPr/>
          <p:nvPr/>
        </p:nvSpPr>
        <p:spPr>
          <a:xfrm>
            <a:off x="6096000" y="22023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r>
              <a:rPr lang="en-AU" dirty="0"/>
              <a:t>The Fitbit must record and display the number of steps taken by the user each day.</a:t>
            </a:r>
          </a:p>
          <a:p>
            <a:pPr algn="ctr"/>
            <a:endParaRPr lang="en-AU" sz="3200" dirty="0"/>
          </a:p>
        </p:txBody>
      </p:sp>
      <p:sp>
        <p:nvSpPr>
          <p:cNvPr id="2" name="Slide Number Placeholder 1">
            <a:extLst>
              <a:ext uri="{FF2B5EF4-FFF2-40B4-BE49-F238E27FC236}">
                <a16:creationId xmlns:a16="http://schemas.microsoft.com/office/drawing/2014/main" id="{15B3C1EF-19D5-2F76-DDD5-CEE603666BD1}"/>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28</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6916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DE445-8CA4-7331-992A-F7A3E2C6E09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A135809-5006-4A34-3601-A2F3E688B22F}"/>
              </a:ext>
            </a:extLst>
          </p:cNvPr>
          <p:cNvSpPr>
            <a:spLocks noGrp="1"/>
          </p:cNvSpPr>
          <p:nvPr>
            <p:ph type="title"/>
          </p:nvPr>
        </p:nvSpPr>
        <p:spPr/>
        <p:txBody>
          <a:bodyPr>
            <a:normAutofit/>
          </a:bodyPr>
          <a:lstStyle/>
          <a:p>
            <a:r>
              <a:rPr lang="en-AU" dirty="0">
                <a:latin typeface="+mj-lt"/>
              </a:rPr>
              <a:t>Knowledge check – concluding the lesson (2)</a:t>
            </a:r>
          </a:p>
        </p:txBody>
      </p:sp>
      <p:sp>
        <p:nvSpPr>
          <p:cNvPr id="4" name="Text Placeholder 3">
            <a:extLst>
              <a:ext uri="{FF2B5EF4-FFF2-40B4-BE49-F238E27FC236}">
                <a16:creationId xmlns:a16="http://schemas.microsoft.com/office/drawing/2014/main" id="{A02C728C-A362-E26F-97FA-5EA8BDFE1B4A}"/>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FF21FC87-6433-B82A-0F93-60BEB147BDAC}"/>
              </a:ext>
            </a:extLst>
          </p:cNvPr>
          <p:cNvGraphicFramePr>
            <a:graphicFrameLocks noGrp="1"/>
          </p:cNvGraphicFramePr>
          <p:nvPr>
            <p:extLst>
              <p:ext uri="{D42A27DB-BD31-4B8C-83A1-F6EECF244321}">
                <p14:modId xmlns:p14="http://schemas.microsoft.com/office/powerpoint/2010/main" val="3708217316"/>
              </p:ext>
            </p:extLst>
          </p:nvPr>
        </p:nvGraphicFramePr>
        <p:xfrm>
          <a:off x="658072" y="1622307"/>
          <a:ext cx="10032697" cy="5081164"/>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687535">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4206158">
                <a:tc>
                  <a:txBody>
                    <a:bodyPr/>
                    <a:lstStyle/>
                    <a:p>
                      <a:pPr marL="342900" indent="-342900">
                        <a:lnSpc>
                          <a:spcPct val="150000"/>
                        </a:lnSpc>
                        <a:spcAft>
                          <a:spcPts val="600"/>
                        </a:spcAft>
                        <a:buFont typeface="Arial"/>
                        <a:buChar char="•"/>
                      </a:pPr>
                      <a:r>
                        <a:rPr lang="en-AU" sz="2000" dirty="0"/>
                        <a:t>  </a:t>
                      </a:r>
                      <a:r>
                        <a:rPr lang="en-AU" sz="1800" dirty="0"/>
                        <a:t>define functional and non functional requirements of data analysis.</a:t>
                      </a:r>
                    </a:p>
                    <a:p>
                      <a:pPr marL="342900" indent="-342900">
                        <a:lnSpc>
                          <a:spcPct val="150000"/>
                        </a:lnSpc>
                        <a:spcAft>
                          <a:spcPts val="600"/>
                        </a:spcAft>
                        <a:buFont typeface="Arial"/>
                        <a:buChar char="•"/>
                      </a:pPr>
                      <a:endParaRPr lang="en-AU" sz="1800" dirty="0"/>
                    </a:p>
                    <a:p>
                      <a:pPr marL="342900" indent="-342900">
                        <a:lnSpc>
                          <a:spcPct val="150000"/>
                        </a:lnSpc>
                        <a:spcAft>
                          <a:spcPts val="600"/>
                        </a:spcAft>
                        <a:buFont typeface="Arial"/>
                        <a:buChar char="•"/>
                      </a:pPr>
                      <a:r>
                        <a:rPr lang="en-AU" sz="1800" dirty="0"/>
                        <a:t>plot nonfunctional and functional requirements on a spectrum.</a:t>
                      </a:r>
                    </a:p>
                    <a:p>
                      <a:pPr marL="342900" indent="-342900">
                        <a:lnSpc>
                          <a:spcPct val="150000"/>
                        </a:lnSpc>
                        <a:spcAft>
                          <a:spcPts val="600"/>
                        </a:spcAft>
                        <a:buFont typeface="Arial"/>
                        <a:buChar char="•"/>
                      </a:pPr>
                      <a:endParaRPr lang="en-AU" sz="1800" dirty="0"/>
                    </a:p>
                    <a:p>
                      <a:pPr marL="342900" indent="-342900">
                        <a:lnSpc>
                          <a:spcPct val="150000"/>
                        </a:lnSpc>
                        <a:spcAft>
                          <a:spcPts val="600"/>
                        </a:spcAft>
                        <a:buFont typeface="Arial"/>
                        <a:buChar char="•"/>
                      </a:pPr>
                      <a:r>
                        <a:rPr lang="en-AU" sz="1800" dirty="0"/>
                        <a:t>apply non functional and functional requirements to a fitness tracker.</a:t>
                      </a:r>
                    </a:p>
                    <a:p>
                      <a:pPr marL="342900" indent="-342900">
                        <a:lnSpc>
                          <a:spcPct val="150000"/>
                        </a:lnSpc>
                        <a:spcAft>
                          <a:spcPts val="600"/>
                        </a:spcAft>
                        <a:buFont typeface="Arial"/>
                        <a:buChar char="•"/>
                      </a:pPr>
                      <a:endParaRPr lang="en-AU" sz="1800" dirty="0"/>
                    </a:p>
                    <a:p>
                      <a:pPr marL="342900" indent="-342900">
                        <a:lnSpc>
                          <a:spcPct val="150000"/>
                        </a:lnSpc>
                        <a:spcAft>
                          <a:spcPts val="600"/>
                        </a:spcAft>
                        <a:buFont typeface="Arial"/>
                        <a:buChar char="•"/>
                      </a:pPr>
                      <a:r>
                        <a:rPr lang="en-AU" sz="1800" dirty="0"/>
                        <a:t>describe user and test cases for a fitness tracker.</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E85537CC-5625-0A69-C543-651AF0605D6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4F3AFF9C-1887-68E9-9649-654DF1165E9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29</a:t>
            </a:fld>
            <a:endParaRPr lang="en-AU"/>
          </a:p>
        </p:txBody>
      </p:sp>
    </p:spTree>
    <p:extLst>
      <p:ext uri="{BB962C8B-B14F-4D97-AF65-F5344CB8AC3E}">
        <p14:creationId xmlns:p14="http://schemas.microsoft.com/office/powerpoint/2010/main" val="781914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t>Learning episodes</a:t>
            </a:r>
          </a:p>
        </p:txBody>
      </p:sp>
      <p:grpSp>
        <p:nvGrpSpPr>
          <p:cNvPr id="28" name="Group 27" descr="1. Identify and define">
            <a:extLst>
              <a:ext uri="{FF2B5EF4-FFF2-40B4-BE49-F238E27FC236}">
                <a16:creationId xmlns:a16="http://schemas.microsoft.com/office/drawing/2014/main" id="{5938EB81-1B19-0A1F-AE9E-BCDE1987338C}"/>
              </a:ext>
            </a:extLst>
          </p:cNvPr>
          <p:cNvGrpSpPr/>
          <p:nvPr/>
        </p:nvGrpSpPr>
        <p:grpSpPr>
          <a:xfrm>
            <a:off x="360000" y="1266959"/>
            <a:ext cx="4775638" cy="1045440"/>
            <a:chOff x="360000" y="1266959"/>
            <a:chExt cx="4775638" cy="104544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37782" y="13309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Identify and define</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sp>
          <p:nvSpPr>
            <p:cNvPr id="8" name="Oval 7">
              <a:extLst>
                <a:ext uri="{FF2B5EF4-FFF2-40B4-BE49-F238E27FC236}">
                  <a16:creationId xmlns:a16="http://schemas.microsoft.com/office/drawing/2014/main" id="{7CD3C21D-BCDF-0FAB-C5C8-A24D1ADC23AB}"/>
                </a:ext>
              </a:extLst>
            </p:cNvPr>
            <p:cNvSpPr/>
            <p:nvPr/>
          </p:nvSpPr>
          <p:spPr>
            <a:xfrm>
              <a:off x="360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a:t>
              </a:r>
            </a:p>
          </p:txBody>
        </p:sp>
      </p:grpSp>
      <p:grpSp>
        <p:nvGrpSpPr>
          <p:cNvPr id="30" name="Group 29" descr="2. Data types">
            <a:extLst>
              <a:ext uri="{FF2B5EF4-FFF2-40B4-BE49-F238E27FC236}">
                <a16:creationId xmlns:a16="http://schemas.microsoft.com/office/drawing/2014/main" id="{E03E999D-BA7E-FF79-EEDB-7A4FC9E45784}"/>
              </a:ext>
            </a:extLst>
          </p:cNvPr>
          <p:cNvGrpSpPr/>
          <p:nvPr/>
        </p:nvGrpSpPr>
        <p:grpSpPr>
          <a:xfrm>
            <a:off x="379858" y="2381308"/>
            <a:ext cx="4775638" cy="1045440"/>
            <a:chOff x="360000" y="2362859"/>
            <a:chExt cx="4775638" cy="1045440"/>
          </a:xfrm>
        </p:grpSpPr>
        <p:sp>
          <p:nvSpPr>
            <p:cNvPr id="9" name="Rectangle: Rounded Corners 8">
              <a:extLst>
                <a:ext uri="{FF2B5EF4-FFF2-40B4-BE49-F238E27FC236}">
                  <a16:creationId xmlns:a16="http://schemas.microsoft.com/office/drawing/2014/main" id="{85E5506E-31D1-30EC-3CCC-3FBB3A47FE12}"/>
                </a:ext>
                <a:ext uri="{C183D7F6-B498-43B3-948B-1728B52AA6E4}">
                  <adec:decorative xmlns:adec="http://schemas.microsoft.com/office/drawing/2017/decorative" val="1"/>
                </a:ext>
              </a:extLst>
            </p:cNvPr>
            <p:cNvSpPr/>
            <p:nvPr/>
          </p:nvSpPr>
          <p:spPr>
            <a:xfrm>
              <a:off x="1037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AU" sz="2400" u="none" strike="noStrike" kern="1200" cap="none" spc="0" normalizeH="0" baseline="0" noProof="0">
                  <a:ln>
                    <a:noFill/>
                  </a:ln>
                  <a:solidFill>
                    <a:srgbClr val="002664"/>
                  </a:solidFill>
                  <a:effectLst/>
                  <a:uLnTx/>
                  <a:uFillTx/>
                  <a:latin typeface="Public Sans" pitchFamily="2" charset="77"/>
                  <a:ea typeface="+mn-ea"/>
                  <a:cs typeface="+mn-cs"/>
                </a:rPr>
                <a:t>Data types</a:t>
              </a:r>
            </a:p>
          </p:txBody>
        </p:sp>
        <p:sp>
          <p:nvSpPr>
            <p:cNvPr id="10" name="Oval 9">
              <a:extLst>
                <a:ext uri="{FF2B5EF4-FFF2-40B4-BE49-F238E27FC236}">
                  <a16:creationId xmlns:a16="http://schemas.microsoft.com/office/drawing/2014/main" id="{F07C6269-A950-7C0C-C9E0-A828C47C2034}"/>
                </a:ext>
              </a:extLst>
            </p:cNvPr>
            <p:cNvSpPr/>
            <p:nvPr/>
          </p:nvSpPr>
          <p:spPr>
            <a:xfrm>
              <a:off x="360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2</a:t>
              </a:r>
            </a:p>
          </p:txBody>
        </p:sp>
      </p:grpSp>
      <p:grpSp>
        <p:nvGrpSpPr>
          <p:cNvPr id="32" name="Group 31" descr="3. Purpose and people">
            <a:extLst>
              <a:ext uri="{FF2B5EF4-FFF2-40B4-BE49-F238E27FC236}">
                <a16:creationId xmlns:a16="http://schemas.microsoft.com/office/drawing/2014/main" id="{791DEF6D-2655-6DE4-0E3F-91C59E0EA0E5}"/>
              </a:ext>
            </a:extLst>
          </p:cNvPr>
          <p:cNvGrpSpPr/>
          <p:nvPr/>
        </p:nvGrpSpPr>
        <p:grpSpPr>
          <a:xfrm>
            <a:off x="360000" y="3458759"/>
            <a:ext cx="4775638" cy="1045440"/>
            <a:chOff x="360000" y="3458759"/>
            <a:chExt cx="4775638" cy="1045440"/>
          </a:xfrm>
        </p:grpSpPr>
        <p:sp>
          <p:nvSpPr>
            <p:cNvPr id="11" name="Rectangle: Rounded Corners 10">
              <a:extLst>
                <a:ext uri="{FF2B5EF4-FFF2-40B4-BE49-F238E27FC236}">
                  <a16:creationId xmlns:a16="http://schemas.microsoft.com/office/drawing/2014/main" id="{8E8992EF-EB46-DA5D-84D9-1D8183F0C870}"/>
                </a:ext>
                <a:ext uri="{C183D7F6-B498-43B3-948B-1728B52AA6E4}">
                  <adec:decorative xmlns:adec="http://schemas.microsoft.com/office/drawing/2017/decorative" val="1"/>
                </a:ext>
              </a:extLst>
            </p:cNvPr>
            <p:cNvSpPr/>
            <p:nvPr/>
          </p:nvSpPr>
          <p:spPr>
            <a:xfrm>
              <a:off x="1037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2" name="Oval 11">
              <a:extLst>
                <a:ext uri="{FF2B5EF4-FFF2-40B4-BE49-F238E27FC236}">
                  <a16:creationId xmlns:a16="http://schemas.microsoft.com/office/drawing/2014/main" id="{BF4CE5D3-CF86-83E5-AFB8-E16A6ADF7EB9}"/>
                </a:ext>
              </a:extLst>
            </p:cNvPr>
            <p:cNvSpPr/>
            <p:nvPr/>
          </p:nvSpPr>
          <p:spPr>
            <a:xfrm>
              <a:off x="360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3</a:t>
              </a:r>
            </a:p>
          </p:txBody>
        </p:sp>
        <p:sp>
          <p:nvSpPr>
            <p:cNvPr id="37" name="TextBox 36">
              <a:extLst>
                <a:ext uri="{FF2B5EF4-FFF2-40B4-BE49-F238E27FC236}">
                  <a16:creationId xmlns:a16="http://schemas.microsoft.com/office/drawing/2014/main" id="{14252B8F-F286-28A1-CAEB-9B7060CD8AF3}"/>
                </a:ext>
              </a:extLst>
            </p:cNvPr>
            <p:cNvSpPr txBox="1"/>
            <p:nvPr/>
          </p:nvSpPr>
          <p:spPr>
            <a:xfrm>
              <a:off x="1037782" y="3798857"/>
              <a:ext cx="3378575"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Purpose and people </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4" name="Group 33" descr="4. Research and plan">
            <a:extLst>
              <a:ext uri="{FF2B5EF4-FFF2-40B4-BE49-F238E27FC236}">
                <a16:creationId xmlns:a16="http://schemas.microsoft.com/office/drawing/2014/main" id="{AAE88C4A-5989-92FD-3F7E-DFC5C4B734C7}"/>
              </a:ext>
            </a:extLst>
          </p:cNvPr>
          <p:cNvGrpSpPr/>
          <p:nvPr/>
        </p:nvGrpSpPr>
        <p:grpSpPr>
          <a:xfrm>
            <a:off x="360000" y="4545601"/>
            <a:ext cx="4775638" cy="1045440"/>
            <a:chOff x="360000" y="4545601"/>
            <a:chExt cx="4775638" cy="1045440"/>
          </a:xfrm>
        </p:grpSpPr>
        <p:sp>
          <p:nvSpPr>
            <p:cNvPr id="13" name="Rectangle: Rounded Corners 12">
              <a:extLst>
                <a:ext uri="{FF2B5EF4-FFF2-40B4-BE49-F238E27FC236}">
                  <a16:creationId xmlns:a16="http://schemas.microsoft.com/office/drawing/2014/main" id="{A6D457C5-A0C4-3545-45D0-1274F0BD9B28}"/>
                </a:ext>
                <a:ext uri="{C183D7F6-B498-43B3-948B-1728B52AA6E4}">
                  <adec:decorative xmlns:adec="http://schemas.microsoft.com/office/drawing/2017/decorative" val="1"/>
                </a:ext>
              </a:extLst>
            </p:cNvPr>
            <p:cNvSpPr/>
            <p:nvPr/>
          </p:nvSpPr>
          <p:spPr>
            <a:xfrm>
              <a:off x="1037782" y="4609624"/>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4" name="Oval 13">
              <a:extLst>
                <a:ext uri="{FF2B5EF4-FFF2-40B4-BE49-F238E27FC236}">
                  <a16:creationId xmlns:a16="http://schemas.microsoft.com/office/drawing/2014/main" id="{5E3BDA7D-774E-1AFE-D5E4-2D1C3D64D737}"/>
                </a:ext>
              </a:extLst>
            </p:cNvPr>
            <p:cNvSpPr/>
            <p:nvPr/>
          </p:nvSpPr>
          <p:spPr>
            <a:xfrm>
              <a:off x="360000" y="4545601"/>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4</a:t>
              </a:r>
            </a:p>
          </p:txBody>
        </p:sp>
        <p:sp>
          <p:nvSpPr>
            <p:cNvPr id="35" name="TextBox 34">
              <a:extLst>
                <a:ext uri="{FF2B5EF4-FFF2-40B4-BE49-F238E27FC236}">
                  <a16:creationId xmlns:a16="http://schemas.microsoft.com/office/drawing/2014/main" id="{2BE6D859-40FD-4663-3D3D-E8AB4BF0F5D2}"/>
                </a:ext>
              </a:extLst>
            </p:cNvPr>
            <p:cNvSpPr txBox="1"/>
            <p:nvPr/>
          </p:nvSpPr>
          <p:spPr>
            <a:xfrm>
              <a:off x="1037782" y="4873338"/>
              <a:ext cx="3222933"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Research and Plan</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6" name="Group 35" descr="4. Visualise and model">
            <a:extLst>
              <a:ext uri="{FF2B5EF4-FFF2-40B4-BE49-F238E27FC236}">
                <a16:creationId xmlns:a16="http://schemas.microsoft.com/office/drawing/2014/main" id="{9853123B-7F28-E9A1-FD36-DD4C3BBAA4D6}"/>
              </a:ext>
            </a:extLst>
          </p:cNvPr>
          <p:cNvGrpSpPr/>
          <p:nvPr/>
        </p:nvGrpSpPr>
        <p:grpSpPr>
          <a:xfrm>
            <a:off x="360000" y="5650560"/>
            <a:ext cx="4775638" cy="1122885"/>
            <a:chOff x="360000" y="5650560"/>
            <a:chExt cx="4775638" cy="1122885"/>
          </a:xfrm>
        </p:grpSpPr>
        <p:sp>
          <p:nvSpPr>
            <p:cNvPr id="15" name="Rectangle: Rounded Corners 14">
              <a:extLst>
                <a:ext uri="{FF2B5EF4-FFF2-40B4-BE49-F238E27FC236}">
                  <a16:creationId xmlns:a16="http://schemas.microsoft.com/office/drawing/2014/main" id="{3D239D31-CE36-0492-1240-FC402C7678F3}"/>
                </a:ext>
                <a:ext uri="{C183D7F6-B498-43B3-948B-1728B52AA6E4}">
                  <adec:decorative xmlns:adec="http://schemas.microsoft.com/office/drawing/2017/decorative" val="1"/>
                </a:ext>
              </a:extLst>
            </p:cNvPr>
            <p:cNvSpPr/>
            <p:nvPr/>
          </p:nvSpPr>
          <p:spPr>
            <a:xfrm>
              <a:off x="1037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6" name="Oval 15">
              <a:extLst>
                <a:ext uri="{FF2B5EF4-FFF2-40B4-BE49-F238E27FC236}">
                  <a16:creationId xmlns:a16="http://schemas.microsoft.com/office/drawing/2014/main" id="{4586D2B7-00F3-614C-54F5-BFD4956B3175}"/>
                </a:ext>
              </a:extLst>
            </p:cNvPr>
            <p:cNvSpPr/>
            <p:nvPr/>
          </p:nvSpPr>
          <p:spPr>
            <a:xfrm>
              <a:off x="360000"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5</a:t>
              </a:r>
            </a:p>
          </p:txBody>
        </p:sp>
        <p:sp>
          <p:nvSpPr>
            <p:cNvPr id="29" name="TextBox 28">
              <a:extLst>
                <a:ext uri="{FF2B5EF4-FFF2-40B4-BE49-F238E27FC236}">
                  <a16:creationId xmlns:a16="http://schemas.microsoft.com/office/drawing/2014/main" id="{D52F1BCF-FBF7-7D41-F66F-53F814C8EB94}"/>
                </a:ext>
              </a:extLst>
            </p:cNvPr>
            <p:cNvSpPr txBox="1"/>
            <p:nvPr/>
          </p:nvSpPr>
          <p:spPr>
            <a:xfrm>
              <a:off x="1118997" y="5942448"/>
              <a:ext cx="3297360" cy="830997"/>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err="1">
                  <a:ln>
                    <a:noFill/>
                  </a:ln>
                  <a:solidFill>
                    <a:srgbClr val="002664"/>
                  </a:solidFill>
                  <a:effectLst/>
                  <a:uLnTx/>
                  <a:uFillTx/>
                  <a:latin typeface="Public Sans" pitchFamily="2" charset="77"/>
                  <a:ea typeface="+mn-ea"/>
                  <a:cs typeface="+mn-cs"/>
                </a:rPr>
                <a:t>Visualise</a:t>
              </a: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 and model</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8" name="Group 37" descr="6. Real world scenarios">
            <a:extLst>
              <a:ext uri="{FF2B5EF4-FFF2-40B4-BE49-F238E27FC236}">
                <a16:creationId xmlns:a16="http://schemas.microsoft.com/office/drawing/2014/main" id="{FEB42D24-D697-D7A3-A268-FC940E70B226}"/>
              </a:ext>
            </a:extLst>
          </p:cNvPr>
          <p:cNvGrpSpPr/>
          <p:nvPr/>
        </p:nvGrpSpPr>
        <p:grpSpPr>
          <a:xfrm>
            <a:off x="6096000" y="1266959"/>
            <a:ext cx="4775638" cy="1045440"/>
            <a:chOff x="6096000" y="1266959"/>
            <a:chExt cx="4775638" cy="1045440"/>
          </a:xfrm>
        </p:grpSpPr>
        <p:sp>
          <p:nvSpPr>
            <p:cNvPr id="17" name="Rectangle: Rounded Corners 16">
              <a:extLst>
                <a:ext uri="{FF2B5EF4-FFF2-40B4-BE49-F238E27FC236}">
                  <a16:creationId xmlns:a16="http://schemas.microsoft.com/office/drawing/2014/main" id="{19748DAD-4AFC-E27C-5968-41EA58C96AB6}"/>
                </a:ext>
                <a:ext uri="{C183D7F6-B498-43B3-948B-1728B52AA6E4}">
                  <adec:decorative xmlns:adec="http://schemas.microsoft.com/office/drawing/2017/decorative" val="1"/>
                </a:ext>
              </a:extLst>
            </p:cNvPr>
            <p:cNvSpPr/>
            <p:nvPr/>
          </p:nvSpPr>
          <p:spPr>
            <a:xfrm>
              <a:off x="6773782" y="1330679"/>
              <a:ext cx="4097856" cy="918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8" name="Oval 17">
              <a:extLst>
                <a:ext uri="{FF2B5EF4-FFF2-40B4-BE49-F238E27FC236}">
                  <a16:creationId xmlns:a16="http://schemas.microsoft.com/office/drawing/2014/main" id="{AF3C6A53-EEBA-D284-1A97-EF81F80309D8}"/>
                </a:ext>
              </a:extLst>
            </p:cNvPr>
            <p:cNvSpPr/>
            <p:nvPr/>
          </p:nvSpPr>
          <p:spPr>
            <a:xfrm>
              <a:off x="6096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6</a:t>
              </a:r>
            </a:p>
          </p:txBody>
        </p:sp>
        <p:sp>
          <p:nvSpPr>
            <p:cNvPr id="31" name="TextBox 30">
              <a:extLst>
                <a:ext uri="{FF2B5EF4-FFF2-40B4-BE49-F238E27FC236}">
                  <a16:creationId xmlns:a16="http://schemas.microsoft.com/office/drawing/2014/main" id="{97FAA220-7077-6764-3727-B464A589FDC9}"/>
                </a:ext>
              </a:extLst>
            </p:cNvPr>
            <p:cNvSpPr txBox="1"/>
            <p:nvPr/>
          </p:nvSpPr>
          <p:spPr>
            <a:xfrm>
              <a:off x="7003161" y="1531199"/>
              <a:ext cx="3590816"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Real world scenarios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9" name="Group 38" descr="7. Spreadsheets and databases">
            <a:extLst>
              <a:ext uri="{FF2B5EF4-FFF2-40B4-BE49-F238E27FC236}">
                <a16:creationId xmlns:a16="http://schemas.microsoft.com/office/drawing/2014/main" id="{E1252B74-081B-32E8-ABAB-3D71543B6808}"/>
              </a:ext>
            </a:extLst>
          </p:cNvPr>
          <p:cNvGrpSpPr/>
          <p:nvPr/>
        </p:nvGrpSpPr>
        <p:grpSpPr>
          <a:xfrm>
            <a:off x="6096000" y="2362859"/>
            <a:ext cx="4775638" cy="1045440"/>
            <a:chOff x="6096000" y="2362859"/>
            <a:chExt cx="4775638" cy="1045440"/>
          </a:xfrm>
        </p:grpSpPr>
        <p:sp>
          <p:nvSpPr>
            <p:cNvPr id="19" name="Rectangle: Rounded Corners 18">
              <a:extLst>
                <a:ext uri="{FF2B5EF4-FFF2-40B4-BE49-F238E27FC236}">
                  <a16:creationId xmlns:a16="http://schemas.microsoft.com/office/drawing/2014/main" id="{23DF5B06-C771-DF8B-6E74-3ADA81269D37}"/>
                </a:ext>
                <a:ext uri="{C183D7F6-B498-43B3-948B-1728B52AA6E4}">
                  <adec:decorative xmlns:adec="http://schemas.microsoft.com/office/drawing/2017/decorative" val="1"/>
                </a:ext>
              </a:extLst>
            </p:cNvPr>
            <p:cNvSpPr/>
            <p:nvPr/>
          </p:nvSpPr>
          <p:spPr>
            <a:xfrm>
              <a:off x="6773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7" name="Oval 46">
              <a:hlinkClick r:id="rId3" action="ppaction://hlinksldjump"/>
              <a:extLst>
                <a:ext uri="{FF2B5EF4-FFF2-40B4-BE49-F238E27FC236}">
                  <a16:creationId xmlns:a16="http://schemas.microsoft.com/office/drawing/2014/main" id="{D496C7F7-D41B-BB14-E038-DBEED9278654}"/>
                </a:ext>
              </a:extLst>
            </p:cNvPr>
            <p:cNvSpPr/>
            <p:nvPr/>
          </p:nvSpPr>
          <p:spPr>
            <a:xfrm>
              <a:off x="6096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7</a:t>
              </a:r>
            </a:p>
          </p:txBody>
        </p:sp>
        <p:sp>
          <p:nvSpPr>
            <p:cNvPr id="33" name="TextBox 32">
              <a:extLst>
                <a:ext uri="{FF2B5EF4-FFF2-40B4-BE49-F238E27FC236}">
                  <a16:creationId xmlns:a16="http://schemas.microsoft.com/office/drawing/2014/main" id="{B2C0A535-D363-7AC2-A024-00E4C3314425}"/>
                </a:ext>
              </a:extLst>
            </p:cNvPr>
            <p:cNvSpPr txBox="1"/>
            <p:nvPr/>
          </p:nvSpPr>
          <p:spPr>
            <a:xfrm>
              <a:off x="6618721" y="2512919"/>
              <a:ext cx="3381314" cy="830997"/>
            </a:xfrm>
            <a:prstGeom prst="rect">
              <a:avLst/>
            </a:prstGeom>
            <a:noFill/>
          </p:spPr>
          <p:txBody>
            <a:bodyPr wrap="square">
              <a:spAutoFit/>
            </a:bodyPr>
            <a:lstStyle/>
            <a:p>
              <a:pPr marL="609585" marR="0" lvl="1" indent="0" algn="l" defTabSz="121917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Spreadsheets and databases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Arial" panose="020B0604020202020204" pitchFamily="34" charset="0"/>
              </a:endParaRPr>
            </a:p>
          </p:txBody>
        </p:sp>
      </p:grpSp>
      <p:grpSp>
        <p:nvGrpSpPr>
          <p:cNvPr id="40" name="Group 39" descr="8. Digital solutions">
            <a:extLst>
              <a:ext uri="{FF2B5EF4-FFF2-40B4-BE49-F238E27FC236}">
                <a16:creationId xmlns:a16="http://schemas.microsoft.com/office/drawing/2014/main" id="{EC5810AF-3F7A-0A13-2E55-D8F77C68FDD7}"/>
              </a:ext>
            </a:extLst>
          </p:cNvPr>
          <p:cNvGrpSpPr/>
          <p:nvPr/>
        </p:nvGrpSpPr>
        <p:grpSpPr>
          <a:xfrm>
            <a:off x="6096000" y="3458759"/>
            <a:ext cx="4775638" cy="1045440"/>
            <a:chOff x="6096000" y="3458759"/>
            <a:chExt cx="4775638" cy="1045440"/>
          </a:xfrm>
        </p:grpSpPr>
        <p:sp>
          <p:nvSpPr>
            <p:cNvPr id="48" name="Rectangle: Rounded Corners 47">
              <a:extLst>
                <a:ext uri="{FF2B5EF4-FFF2-40B4-BE49-F238E27FC236}">
                  <a16:creationId xmlns:a16="http://schemas.microsoft.com/office/drawing/2014/main" id="{EFF69CFF-321D-80BB-8ED8-6DE30C3F17CF}"/>
                </a:ext>
                <a:ext uri="{C183D7F6-B498-43B3-948B-1728B52AA6E4}">
                  <adec:decorative xmlns:adec="http://schemas.microsoft.com/office/drawing/2017/decorative" val="1"/>
                </a:ext>
              </a:extLst>
            </p:cNvPr>
            <p:cNvSpPr/>
            <p:nvPr/>
          </p:nvSpPr>
          <p:spPr>
            <a:xfrm>
              <a:off x="6773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Digital solutions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9" name="Oval 48">
              <a:extLst>
                <a:ext uri="{FF2B5EF4-FFF2-40B4-BE49-F238E27FC236}">
                  <a16:creationId xmlns:a16="http://schemas.microsoft.com/office/drawing/2014/main" id="{F1927FD1-4F0B-659D-6910-47AB39BE35DA}"/>
                </a:ext>
              </a:extLst>
            </p:cNvPr>
            <p:cNvSpPr/>
            <p:nvPr/>
          </p:nvSpPr>
          <p:spPr>
            <a:xfrm>
              <a:off x="6096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8</a:t>
              </a:r>
            </a:p>
          </p:txBody>
        </p:sp>
      </p:grpSp>
      <p:grpSp>
        <p:nvGrpSpPr>
          <p:cNvPr id="41" name="Group 40" descr="9. Test and evaluate">
            <a:extLst>
              <a:ext uri="{FF2B5EF4-FFF2-40B4-BE49-F238E27FC236}">
                <a16:creationId xmlns:a16="http://schemas.microsoft.com/office/drawing/2014/main" id="{757A024F-800B-CC87-9E80-4A350FEFDDCE}"/>
              </a:ext>
            </a:extLst>
          </p:cNvPr>
          <p:cNvGrpSpPr/>
          <p:nvPr/>
        </p:nvGrpSpPr>
        <p:grpSpPr>
          <a:xfrm>
            <a:off x="6096000" y="4554659"/>
            <a:ext cx="4775638" cy="1045440"/>
            <a:chOff x="6096000" y="4554659"/>
            <a:chExt cx="4775638" cy="1045440"/>
          </a:xfrm>
        </p:grpSpPr>
        <p:sp>
          <p:nvSpPr>
            <p:cNvPr id="50" name="Rectangle: Rounded Corners 49">
              <a:extLst>
                <a:ext uri="{FF2B5EF4-FFF2-40B4-BE49-F238E27FC236}">
                  <a16:creationId xmlns:a16="http://schemas.microsoft.com/office/drawing/2014/main" id="{A5577CCE-13E4-FEF0-71DB-46FA075C8079}"/>
                </a:ext>
                <a:ext uri="{C183D7F6-B498-43B3-948B-1728B52AA6E4}">
                  <adec:decorative xmlns:adec="http://schemas.microsoft.com/office/drawing/2017/decorative" val="1"/>
                </a:ext>
              </a:extLst>
            </p:cNvPr>
            <p:cNvSpPr/>
            <p:nvPr/>
          </p:nvSpPr>
          <p:spPr>
            <a:xfrm>
              <a:off x="6773782" y="46186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Test and evaluate</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1" name="Oval 50">
              <a:extLst>
                <a:ext uri="{FF2B5EF4-FFF2-40B4-BE49-F238E27FC236}">
                  <a16:creationId xmlns:a16="http://schemas.microsoft.com/office/drawing/2014/main" id="{046FB8FF-C717-7223-49FC-3B72E3005445}"/>
                </a:ext>
              </a:extLst>
            </p:cNvPr>
            <p:cNvSpPr/>
            <p:nvPr/>
          </p:nvSpPr>
          <p:spPr>
            <a:xfrm>
              <a:off x="6096000" y="45546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9</a:t>
              </a:r>
            </a:p>
          </p:txBody>
        </p:sp>
      </p:grpSp>
      <p:grpSp>
        <p:nvGrpSpPr>
          <p:cNvPr id="42" name="Group 41" descr="10. Exploring careers">
            <a:extLst>
              <a:ext uri="{FF2B5EF4-FFF2-40B4-BE49-F238E27FC236}">
                <a16:creationId xmlns:a16="http://schemas.microsoft.com/office/drawing/2014/main" id="{E96EA5AF-AB6E-D1BF-7B30-0A05FA1BA822}"/>
              </a:ext>
            </a:extLst>
          </p:cNvPr>
          <p:cNvGrpSpPr/>
          <p:nvPr/>
        </p:nvGrpSpPr>
        <p:grpSpPr>
          <a:xfrm>
            <a:off x="6096001" y="5650560"/>
            <a:ext cx="4775637" cy="1045440"/>
            <a:chOff x="6096001" y="5650560"/>
            <a:chExt cx="4775637" cy="1045440"/>
          </a:xfrm>
        </p:grpSpPr>
        <p:sp>
          <p:nvSpPr>
            <p:cNvPr id="52" name="Rectangle: Rounded Corners 51">
              <a:extLst>
                <a:ext uri="{FF2B5EF4-FFF2-40B4-BE49-F238E27FC236}">
                  <a16:creationId xmlns:a16="http://schemas.microsoft.com/office/drawing/2014/main" id="{A2C0CE3D-FA9B-452D-74A6-7D2661E77D6E}"/>
                </a:ext>
                <a:ext uri="{C183D7F6-B498-43B3-948B-1728B52AA6E4}">
                  <adec:decorative xmlns:adec="http://schemas.microsoft.com/office/drawing/2017/decorative" val="1"/>
                </a:ext>
              </a:extLst>
            </p:cNvPr>
            <p:cNvSpPr/>
            <p:nvPr/>
          </p:nvSpPr>
          <p:spPr>
            <a:xfrm>
              <a:off x="6773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Exploring careers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3" name="Oval 52">
              <a:extLst>
                <a:ext uri="{FF2B5EF4-FFF2-40B4-BE49-F238E27FC236}">
                  <a16:creationId xmlns:a16="http://schemas.microsoft.com/office/drawing/2014/main" id="{3B0EF56E-8102-E17D-734C-0DC712C328FD}"/>
                </a:ext>
              </a:extLst>
            </p:cNvPr>
            <p:cNvSpPr/>
            <p:nvPr/>
          </p:nvSpPr>
          <p:spPr>
            <a:xfrm>
              <a:off x="6096001"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10</a:t>
              </a:r>
            </a:p>
          </p:txBody>
        </p:sp>
      </p:grpSp>
      <p:sp>
        <p:nvSpPr>
          <p:cNvPr id="27" name="Rectangle: Rounded Corners 26">
            <a:extLst>
              <a:ext uri="{FF2B5EF4-FFF2-40B4-BE49-F238E27FC236}">
                <a16:creationId xmlns:a16="http://schemas.microsoft.com/office/drawing/2014/main" id="{4E3E743F-C45B-0EDC-BE55-F3F9332862B2}"/>
              </a:ext>
              <a:ext uri="{C183D7F6-B498-43B3-948B-1728B52AA6E4}">
                <adec:decorative xmlns:adec="http://schemas.microsoft.com/office/drawing/2017/decorative" val="1"/>
              </a:ext>
            </a:extLst>
          </p:cNvPr>
          <p:cNvSpPr/>
          <p:nvPr/>
        </p:nvSpPr>
        <p:spPr>
          <a:xfrm>
            <a:off x="286707" y="3392573"/>
            <a:ext cx="5046388" cy="1187202"/>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latin typeface="Public Sans" pitchFamily="2" charset="77"/>
            </a:endParaRPr>
          </a:p>
        </p:txBody>
      </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34952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BA796-4308-1B67-8D52-D8D78F8A3A8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F602217-9064-DF91-3395-AC698A49E48C}"/>
              </a:ext>
            </a:extLst>
          </p:cNvPr>
          <p:cNvSpPr>
            <a:spLocks noGrp="1"/>
          </p:cNvSpPr>
          <p:nvPr>
            <p:ph type="title"/>
          </p:nvPr>
        </p:nvSpPr>
        <p:spPr/>
        <p:txBody>
          <a:bodyPr/>
          <a:lstStyle/>
          <a:p>
            <a:r>
              <a:rPr lang="en-AU" dirty="0">
                <a:latin typeface="+mj-lt"/>
              </a:rPr>
              <a:t>Learning intentions and success criteria (3)</a:t>
            </a:r>
          </a:p>
        </p:txBody>
      </p:sp>
      <p:sp>
        <p:nvSpPr>
          <p:cNvPr id="3" name="TextBox 2">
            <a:extLst>
              <a:ext uri="{FF2B5EF4-FFF2-40B4-BE49-F238E27FC236}">
                <a16:creationId xmlns:a16="http://schemas.microsoft.com/office/drawing/2014/main" id="{7673A211-53EA-ABE0-732C-DF4C5AFAF56F}"/>
              </a:ext>
            </a:extLst>
          </p:cNvPr>
          <p:cNvSpPr txBox="1"/>
          <p:nvPr/>
        </p:nvSpPr>
        <p:spPr>
          <a:xfrm>
            <a:off x="389360" y="1718249"/>
            <a:ext cx="11303000" cy="471353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a:t>
            </a:r>
          </a:p>
          <a:p>
            <a:pPr marL="342900" indent="-342900" defTabSz="609585">
              <a:lnSpc>
                <a:spcPct val="150000"/>
              </a:lnSpc>
              <a:spcAft>
                <a:spcPts val="600"/>
              </a:spcAft>
              <a:buFont typeface="Arial"/>
              <a:buChar char="•"/>
              <a:defRPr/>
            </a:pPr>
            <a:r>
              <a:rPr lang="en-AU" sz="2000" dirty="0">
                <a:solidFill>
                  <a:srgbClr val="22272B"/>
                </a:solidFill>
                <a:latin typeface="Arial" panose="020B0604020202020204"/>
                <a:cs typeface="Arial" panose="020B0604020202020204" pitchFamily="34" charset="0"/>
              </a:rPr>
              <a:t>understand the social impacts and ethical and legal responsibilities in analysing data</a:t>
            </a:r>
          </a:p>
          <a:p>
            <a:pPr defTabSz="609585">
              <a:lnSpc>
                <a:spcPct val="150000"/>
              </a:lnSpc>
              <a:spcAft>
                <a:spcPts val="600"/>
              </a:spcAft>
              <a:defRPr/>
            </a:pPr>
            <a:r>
              <a:rPr lang="en-AU" sz="2000" dirty="0">
                <a:solidFill>
                  <a:srgbClr val="22272B"/>
                </a:solidFill>
                <a:latin typeface="Arial" panose="020B0604020202020204"/>
                <a:cs typeface="Arial" panose="020B0604020202020204" pitchFamily="34" charset="0"/>
              </a:rPr>
              <a:t>considering the perspectives of diverse groups when analysing data.</a:t>
            </a:r>
          </a:p>
          <a:p>
            <a:pPr defTabSz="609585">
              <a:lnSpc>
                <a:spcPct val="150000"/>
              </a:lnSpc>
              <a:spcAft>
                <a:spcPts val="600"/>
              </a:spcAft>
              <a:defRPr/>
            </a:pPr>
            <a:endParaRPr lang="en-AU" sz="2000" dirty="0">
              <a:solidFill>
                <a:srgbClr val="22272B"/>
              </a:solidFill>
              <a:latin typeface="Arial" panose="020B0604020202020204"/>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debate the use of facial recognition systems</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acknowledge the diversity of our community and the implications of data analysis</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describe the role of Indigenous data.</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endParaRPr lang="en-AU" sz="2000" dirty="0">
              <a:solidFill>
                <a:srgbClr val="22272B"/>
              </a:solidFill>
              <a:latin typeface="Arial" panose="020B0604020202020204"/>
              <a:cs typeface="Arial" panose="020B0604020202020204" pitchFamily="34" charset="0"/>
            </a:endParaRPr>
          </a:p>
        </p:txBody>
      </p:sp>
      <p:sp>
        <p:nvSpPr>
          <p:cNvPr id="2" name="Slide Number Placeholder 1">
            <a:extLst>
              <a:ext uri="{FF2B5EF4-FFF2-40B4-BE49-F238E27FC236}">
                <a16:creationId xmlns:a16="http://schemas.microsoft.com/office/drawing/2014/main" id="{F158BF39-583C-30FD-02F7-687D8CC350FF}"/>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496330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8466D0-06A8-C7BE-A9E1-CCE3AE4F2B45}"/>
              </a:ext>
            </a:extLst>
          </p:cNvPr>
          <p:cNvSpPr>
            <a:spLocks noGrp="1"/>
          </p:cNvSpPr>
          <p:nvPr>
            <p:ph type="title"/>
          </p:nvPr>
        </p:nvSpPr>
        <p:spPr/>
        <p:txBody>
          <a:bodyPr/>
          <a:lstStyle/>
          <a:p>
            <a:r>
              <a:rPr lang="en-AU" sz="2800" b="1" dirty="0"/>
              <a:t>Social, ethical and legal responsibilities when analysing data</a:t>
            </a:r>
            <a:br>
              <a:rPr lang="en-AU" sz="2800" b="1" dirty="0"/>
            </a:br>
            <a:endParaRPr lang="en-AU" sz="2800" dirty="0"/>
          </a:p>
        </p:txBody>
      </p:sp>
      <p:sp>
        <p:nvSpPr>
          <p:cNvPr id="4" name="Text Placeholder 3">
            <a:extLst>
              <a:ext uri="{FF2B5EF4-FFF2-40B4-BE49-F238E27FC236}">
                <a16:creationId xmlns:a16="http://schemas.microsoft.com/office/drawing/2014/main" id="{B067545D-0BD5-E673-9EA4-D222E7C58FE1}"/>
              </a:ext>
            </a:extLst>
          </p:cNvPr>
          <p:cNvSpPr>
            <a:spLocks noGrp="1"/>
          </p:cNvSpPr>
          <p:nvPr>
            <p:ph type="body" sz="quarter" idx="18"/>
          </p:nvPr>
        </p:nvSpPr>
        <p:spPr/>
        <p:txBody>
          <a:bodyPr/>
          <a:lstStyle/>
          <a:p>
            <a:r>
              <a:rPr lang="en-AU" dirty="0"/>
              <a:t>Scenario</a:t>
            </a:r>
          </a:p>
        </p:txBody>
      </p:sp>
      <p:sp>
        <p:nvSpPr>
          <p:cNvPr id="5" name="TextBox 4">
            <a:extLst>
              <a:ext uri="{FF2B5EF4-FFF2-40B4-BE49-F238E27FC236}">
                <a16:creationId xmlns:a16="http://schemas.microsoft.com/office/drawing/2014/main" id="{83FEFEFE-C3B4-0E56-DEF8-71CD94631E22}"/>
              </a:ext>
              <a:ext uri="{C183D7F6-B498-43B3-948B-1728B52AA6E4}">
                <adec:decorative xmlns:adec="http://schemas.microsoft.com/office/drawing/2017/decorative" val="1"/>
              </a:ext>
            </a:extLst>
          </p:cNvPr>
          <p:cNvSpPr txBox="1"/>
          <p:nvPr/>
        </p:nvSpPr>
        <p:spPr>
          <a:xfrm>
            <a:off x="548640" y="1860804"/>
            <a:ext cx="914400" cy="914400"/>
          </a:xfrm>
          <a:prstGeom prst="rect">
            <a:avLst/>
          </a:prstGeom>
          <a:noFill/>
        </p:spPr>
        <p:txBody>
          <a:bodyPr wrap="none" lIns="0" tIns="0" rIns="0" bIns="0" rtlCol="0">
            <a:noAutofit/>
          </a:bodyPr>
          <a:lstStyle/>
          <a:p>
            <a:pPr algn="l"/>
            <a:endParaRPr lang="en-AU" sz="1800"/>
          </a:p>
        </p:txBody>
      </p:sp>
      <p:sp>
        <p:nvSpPr>
          <p:cNvPr id="7" name="TextBox 6">
            <a:extLst>
              <a:ext uri="{FF2B5EF4-FFF2-40B4-BE49-F238E27FC236}">
                <a16:creationId xmlns:a16="http://schemas.microsoft.com/office/drawing/2014/main" id="{B1D7EEF7-832D-B463-866F-2CCDE9130170}"/>
              </a:ext>
            </a:extLst>
          </p:cNvPr>
          <p:cNvSpPr txBox="1"/>
          <p:nvPr/>
        </p:nvSpPr>
        <p:spPr>
          <a:xfrm>
            <a:off x="277748" y="1693980"/>
            <a:ext cx="11764900" cy="3728649"/>
          </a:xfrm>
          <a:prstGeom prst="rect">
            <a:avLst/>
          </a:prstGeom>
          <a:noFill/>
        </p:spPr>
        <p:txBody>
          <a:bodyPr wrap="square">
            <a:spAutoFit/>
          </a:bodyPr>
          <a:lstStyle/>
          <a:p>
            <a:pPr>
              <a:lnSpc>
                <a:spcPct val="150000"/>
              </a:lnSpc>
            </a:pPr>
            <a:r>
              <a:rPr lang="en-AU" sz="2000" dirty="0"/>
              <a:t>To improve the tracking of student attendance, a suggestion has been made to equip the school office with a </a:t>
            </a:r>
            <a:r>
              <a:rPr lang="en-AU" sz="2000" b="1" dirty="0">
                <a:solidFill>
                  <a:schemeClr val="accent2"/>
                </a:solidFill>
              </a:rPr>
              <a:t>facial recognition camera </a:t>
            </a:r>
            <a:r>
              <a:rPr lang="en-AU" sz="2000" dirty="0"/>
              <a:t>and software to mark the roll automatically.</a:t>
            </a:r>
          </a:p>
          <a:p>
            <a:pPr>
              <a:lnSpc>
                <a:spcPct val="150000"/>
              </a:lnSpc>
            </a:pPr>
            <a:endParaRPr lang="en-AU" sz="2000" dirty="0"/>
          </a:p>
          <a:p>
            <a:pPr>
              <a:lnSpc>
                <a:spcPct val="150000"/>
              </a:lnSpc>
            </a:pPr>
            <a:r>
              <a:rPr lang="en-AU" sz="2000" dirty="0"/>
              <a:t>Research this technology.</a:t>
            </a:r>
          </a:p>
          <a:p>
            <a:pPr>
              <a:lnSpc>
                <a:spcPct val="150000"/>
              </a:lnSpc>
            </a:pPr>
            <a:endParaRPr lang="en-AU" sz="2000" dirty="0"/>
          </a:p>
          <a:p>
            <a:pPr>
              <a:lnSpc>
                <a:spcPct val="150000"/>
              </a:lnSpc>
            </a:pPr>
            <a:r>
              <a:rPr lang="en-AU" sz="2000" dirty="0"/>
              <a:t>Complete the PMI on the next slide.</a:t>
            </a:r>
          </a:p>
          <a:p>
            <a:pPr>
              <a:lnSpc>
                <a:spcPct val="150000"/>
              </a:lnSpc>
            </a:pPr>
            <a:endParaRPr lang="en-AU" sz="2000" dirty="0"/>
          </a:p>
          <a:p>
            <a:pPr>
              <a:lnSpc>
                <a:spcPct val="150000"/>
              </a:lnSpc>
            </a:pPr>
            <a:r>
              <a:rPr lang="en-AU" sz="2000" dirty="0"/>
              <a:t>Debate the scenario with a for and against argument.</a:t>
            </a:r>
          </a:p>
        </p:txBody>
      </p:sp>
      <p:sp>
        <p:nvSpPr>
          <p:cNvPr id="2" name="Slide Number Placeholder 1">
            <a:extLst>
              <a:ext uri="{FF2B5EF4-FFF2-40B4-BE49-F238E27FC236}">
                <a16:creationId xmlns:a16="http://schemas.microsoft.com/office/drawing/2014/main" id="{E55035FC-BE8D-6E15-E183-77363D14253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31</a:t>
            </a:fld>
            <a:endParaRPr lang="en-AU"/>
          </a:p>
        </p:txBody>
      </p:sp>
    </p:spTree>
    <p:extLst>
      <p:ext uri="{BB962C8B-B14F-4D97-AF65-F5344CB8AC3E}">
        <p14:creationId xmlns:p14="http://schemas.microsoft.com/office/powerpoint/2010/main" val="309097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69701-BA52-3B9C-2F64-E9D4743D04B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E9EFD47-585A-4C66-6B16-A5C818483CDD}"/>
              </a:ext>
            </a:extLst>
          </p:cNvPr>
          <p:cNvSpPr>
            <a:spLocks noGrp="1"/>
          </p:cNvSpPr>
          <p:nvPr>
            <p:ph type="title"/>
          </p:nvPr>
        </p:nvSpPr>
        <p:spPr/>
        <p:txBody>
          <a:bodyPr/>
          <a:lstStyle/>
          <a:p>
            <a:r>
              <a:rPr lang="en-AU">
                <a:latin typeface="+mj-lt"/>
              </a:rPr>
              <a:t>Facial recognition system for school attendance</a:t>
            </a:r>
          </a:p>
        </p:txBody>
      </p:sp>
      <p:sp>
        <p:nvSpPr>
          <p:cNvPr id="9" name="Rectangle: Rounded Corners 8">
            <a:extLst>
              <a:ext uri="{FF2B5EF4-FFF2-40B4-BE49-F238E27FC236}">
                <a16:creationId xmlns:a16="http://schemas.microsoft.com/office/drawing/2014/main" id="{0F3986C4-39C9-4954-9F30-0811F3C06B2D}"/>
              </a:ext>
              <a:ext uri="{C183D7F6-B498-43B3-948B-1728B52AA6E4}">
                <adec:decorative xmlns:adec="http://schemas.microsoft.com/office/drawing/2017/decorative" val="0"/>
              </a:ext>
            </a:extLst>
          </p:cNvPr>
          <p:cNvSpPr/>
          <p:nvPr/>
        </p:nvSpPr>
        <p:spPr>
          <a:xfrm>
            <a:off x="348000" y="1196245"/>
            <a:ext cx="3722143" cy="5029110"/>
          </a:xfrm>
          <a:prstGeom prst="roundRect">
            <a:avLst>
              <a:gd name="adj" fmla="val 12109"/>
            </a:avLst>
          </a:prstGeom>
          <a:solidFill>
            <a:srgbClr val="EDF9E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r>
              <a:rPr lang="en-AU" sz="3200" b="1">
                <a:solidFill>
                  <a:schemeClr val="tx1"/>
                </a:solidFill>
                <a:latin typeface="+mj-lt"/>
                <a:cs typeface="Arial" panose="020B0604020202020204" pitchFamily="34" charset="0"/>
              </a:rPr>
              <a:t>Plus</a:t>
            </a:r>
          </a:p>
          <a:p>
            <a:r>
              <a:rPr lang="en-AU" sz="2400">
                <a:solidFill>
                  <a:schemeClr val="accent1"/>
                </a:solidFill>
                <a:cs typeface="Arial" panose="020B0604020202020204" pitchFamily="34" charset="0"/>
              </a:rPr>
              <a:t> </a:t>
            </a:r>
          </a:p>
          <a:p>
            <a:pPr marL="342900" indent="-342900">
              <a:buFont typeface="Arial" panose="020B0604020202020204" pitchFamily="34" charset="0"/>
              <a:buChar char="•"/>
            </a:pPr>
            <a:endParaRPr lang="en-AU" sz="1800">
              <a:solidFill>
                <a:schemeClr val="accent1"/>
              </a:solidFill>
              <a:cs typeface="Arial" panose="020B0604020202020204" pitchFamily="34" charset="0"/>
            </a:endParaRPr>
          </a:p>
        </p:txBody>
      </p:sp>
      <p:sp>
        <p:nvSpPr>
          <p:cNvPr id="16" name="Oval 15">
            <a:extLst>
              <a:ext uri="{FF2B5EF4-FFF2-40B4-BE49-F238E27FC236}">
                <a16:creationId xmlns:a16="http://schemas.microsoft.com/office/drawing/2014/main" id="{4DEBB6AD-43A5-A9AD-8659-A1DBF56CA904}"/>
              </a:ext>
              <a:ext uri="{C183D7F6-B498-43B3-948B-1728B52AA6E4}">
                <adec:decorative xmlns:adec="http://schemas.microsoft.com/office/drawing/2017/decorative" val="1"/>
              </a:ext>
            </a:extLst>
          </p:cNvPr>
          <p:cNvSpPr/>
          <p:nvPr/>
        </p:nvSpPr>
        <p:spPr>
          <a:xfrm>
            <a:off x="279565" y="1059193"/>
            <a:ext cx="1001991" cy="1001991"/>
          </a:xfrm>
          <a:prstGeom prst="ellipse">
            <a:avLst/>
          </a:prstGeom>
          <a:solidFill>
            <a:srgbClr val="64BB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600" b="1">
                <a:latin typeface="Arial" panose="020B0604020202020204" pitchFamily="34" charset="0"/>
                <a:cs typeface="Arial" panose="020B0604020202020204" pitchFamily="34" charset="0"/>
              </a:rPr>
              <a:t>+</a:t>
            </a:r>
          </a:p>
        </p:txBody>
      </p:sp>
      <p:sp>
        <p:nvSpPr>
          <p:cNvPr id="17" name="Rectangle: Rounded Corners 16">
            <a:extLst>
              <a:ext uri="{FF2B5EF4-FFF2-40B4-BE49-F238E27FC236}">
                <a16:creationId xmlns:a16="http://schemas.microsoft.com/office/drawing/2014/main" id="{0B858EEC-4BDE-92AE-7130-F2A10C8718EC}"/>
              </a:ext>
              <a:ext uri="{C183D7F6-B498-43B3-948B-1728B52AA6E4}">
                <adec:decorative xmlns:adec="http://schemas.microsoft.com/office/drawing/2017/decorative" val="0"/>
              </a:ext>
            </a:extLst>
          </p:cNvPr>
          <p:cNvSpPr/>
          <p:nvPr/>
        </p:nvSpPr>
        <p:spPr>
          <a:xfrm>
            <a:off x="4234928" y="1196245"/>
            <a:ext cx="3722143" cy="5029110"/>
          </a:xfrm>
          <a:prstGeom prst="roundRect">
            <a:avLst>
              <a:gd name="adj" fmla="val 12109"/>
            </a:avLst>
          </a:prstGeom>
          <a:solidFill>
            <a:srgbClr val="FBDBE7"/>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r>
              <a:rPr lang="en-AU" sz="3200" b="1">
                <a:solidFill>
                  <a:schemeClr val="tx1"/>
                </a:solidFill>
                <a:latin typeface="+mj-lt"/>
                <a:cs typeface="Arial" panose="020B0604020202020204" pitchFamily="34" charset="0"/>
              </a:rPr>
              <a:t>Minus</a:t>
            </a:r>
          </a:p>
          <a:p>
            <a:r>
              <a:rPr lang="en-AU" sz="2400">
                <a:solidFill>
                  <a:schemeClr val="accent1"/>
                </a:solidFill>
                <a:cs typeface="Arial" panose="020B0604020202020204" pitchFamily="34" charset="0"/>
              </a:rPr>
              <a:t> </a:t>
            </a:r>
          </a:p>
          <a:p>
            <a:pPr marL="342900" indent="-342900">
              <a:buFont typeface="Arial" panose="020B0604020202020204" pitchFamily="34" charset="0"/>
              <a:buChar char="•"/>
            </a:pPr>
            <a:endParaRPr lang="en-AU" sz="1800">
              <a:solidFill>
                <a:schemeClr val="accent1"/>
              </a:solidFill>
              <a:cs typeface="Arial" panose="020B0604020202020204" pitchFamily="34" charset="0"/>
            </a:endParaRPr>
          </a:p>
        </p:txBody>
      </p:sp>
      <p:sp>
        <p:nvSpPr>
          <p:cNvPr id="18" name="Oval 17">
            <a:extLst>
              <a:ext uri="{FF2B5EF4-FFF2-40B4-BE49-F238E27FC236}">
                <a16:creationId xmlns:a16="http://schemas.microsoft.com/office/drawing/2014/main" id="{551810A6-FAA3-1850-3521-1D1ED66F8096}"/>
              </a:ext>
              <a:ext uri="{C183D7F6-B498-43B3-948B-1728B52AA6E4}">
                <adec:decorative xmlns:adec="http://schemas.microsoft.com/office/drawing/2017/decorative" val="1"/>
              </a:ext>
            </a:extLst>
          </p:cNvPr>
          <p:cNvSpPr/>
          <p:nvPr/>
        </p:nvSpPr>
        <p:spPr>
          <a:xfrm>
            <a:off x="4166493" y="1059193"/>
            <a:ext cx="1001991" cy="1001991"/>
          </a:xfrm>
          <a:prstGeom prst="ellipse">
            <a:avLst/>
          </a:prstGeom>
          <a:solidFill>
            <a:srgbClr val="B514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Rounded Corners 18">
            <a:extLst>
              <a:ext uri="{FF2B5EF4-FFF2-40B4-BE49-F238E27FC236}">
                <a16:creationId xmlns:a16="http://schemas.microsoft.com/office/drawing/2014/main" id="{2FD847D0-3EBF-EA85-22AE-2FAE6E2641AB}"/>
              </a:ext>
              <a:ext uri="{C183D7F6-B498-43B3-948B-1728B52AA6E4}">
                <adec:decorative xmlns:adec="http://schemas.microsoft.com/office/drawing/2017/decorative" val="0"/>
              </a:ext>
            </a:extLst>
          </p:cNvPr>
          <p:cNvSpPr/>
          <p:nvPr/>
        </p:nvSpPr>
        <p:spPr>
          <a:xfrm>
            <a:off x="8121857" y="1196245"/>
            <a:ext cx="3722143" cy="5029110"/>
          </a:xfrm>
          <a:prstGeom prst="roundRect">
            <a:avLst>
              <a:gd name="adj" fmla="val 12109"/>
            </a:avLst>
          </a:prstGeom>
          <a:solidFill>
            <a:srgbClr val="E5F7FC"/>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r>
              <a:rPr lang="en-AU" sz="3200" b="1">
                <a:solidFill>
                  <a:schemeClr val="tx1"/>
                </a:solidFill>
                <a:latin typeface="+mj-lt"/>
                <a:cs typeface="Arial" panose="020B0604020202020204" pitchFamily="34" charset="0"/>
              </a:rPr>
              <a:t>Interesting</a:t>
            </a:r>
          </a:p>
          <a:p>
            <a:r>
              <a:rPr lang="en-AU" sz="2400">
                <a:solidFill>
                  <a:schemeClr val="accent1"/>
                </a:solidFill>
                <a:cs typeface="Arial" panose="020B0604020202020204" pitchFamily="34" charset="0"/>
              </a:rPr>
              <a:t> </a:t>
            </a:r>
          </a:p>
          <a:p>
            <a:pPr marL="342900" indent="-342900">
              <a:buFont typeface="Arial" panose="020B0604020202020204" pitchFamily="34" charset="0"/>
              <a:buChar char="•"/>
            </a:pPr>
            <a:endParaRPr lang="en-AU" sz="1800">
              <a:solidFill>
                <a:schemeClr val="accent1"/>
              </a:solidFill>
              <a:cs typeface="Arial" panose="020B0604020202020204" pitchFamily="34" charset="0"/>
            </a:endParaRPr>
          </a:p>
        </p:txBody>
      </p:sp>
      <p:sp>
        <p:nvSpPr>
          <p:cNvPr id="20" name="Oval 19">
            <a:extLst>
              <a:ext uri="{FF2B5EF4-FFF2-40B4-BE49-F238E27FC236}">
                <a16:creationId xmlns:a16="http://schemas.microsoft.com/office/drawing/2014/main" id="{FFB5A13B-7560-5FDA-295D-D9E31FDB6974}"/>
              </a:ext>
              <a:ext uri="{C183D7F6-B498-43B3-948B-1728B52AA6E4}">
                <adec:decorative xmlns:adec="http://schemas.microsoft.com/office/drawing/2017/decorative" val="1"/>
              </a:ext>
            </a:extLst>
          </p:cNvPr>
          <p:cNvSpPr/>
          <p:nvPr/>
        </p:nvSpPr>
        <p:spPr>
          <a:xfrm>
            <a:off x="8053422" y="1059193"/>
            <a:ext cx="1001991" cy="1001991"/>
          </a:xfrm>
          <a:prstGeom prst="ellipse">
            <a:avLst/>
          </a:prstGeom>
          <a:solidFill>
            <a:srgbClr val="00AC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4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t>
            </a:r>
          </a:p>
        </p:txBody>
      </p:sp>
      <p:cxnSp>
        <p:nvCxnSpPr>
          <p:cNvPr id="22" name="Straight Connector 21">
            <a:extLst>
              <a:ext uri="{FF2B5EF4-FFF2-40B4-BE49-F238E27FC236}">
                <a16:creationId xmlns:a16="http://schemas.microsoft.com/office/drawing/2014/main" id="{C7F6B86A-A440-88B4-2C1C-770653228CDB}"/>
              </a:ext>
              <a:ext uri="{C183D7F6-B498-43B3-948B-1728B52AA6E4}">
                <adec:decorative xmlns:adec="http://schemas.microsoft.com/office/drawing/2017/decorative" val="1"/>
              </a:ext>
            </a:extLst>
          </p:cNvPr>
          <p:cNvCxnSpPr/>
          <p:nvPr/>
        </p:nvCxnSpPr>
        <p:spPr>
          <a:xfrm>
            <a:off x="4433209" y="1567543"/>
            <a:ext cx="465364" cy="0"/>
          </a:xfrm>
          <a:prstGeom prst="line">
            <a:avLst/>
          </a:prstGeom>
          <a:ln w="1524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CE8CAC78-AFAD-D9FF-A42F-D24D1D9331F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32</a:t>
            </a:fld>
            <a:endParaRPr lang="en-AU"/>
          </a:p>
        </p:txBody>
      </p:sp>
    </p:spTree>
    <p:extLst>
      <p:ext uri="{BB962C8B-B14F-4D97-AF65-F5344CB8AC3E}">
        <p14:creationId xmlns:p14="http://schemas.microsoft.com/office/powerpoint/2010/main" val="3141859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11B403-47CA-8603-299D-F725DDB086BA}"/>
              </a:ext>
            </a:extLst>
          </p:cNvPr>
          <p:cNvSpPr>
            <a:spLocks noGrp="1"/>
          </p:cNvSpPr>
          <p:nvPr>
            <p:ph type="title"/>
          </p:nvPr>
        </p:nvSpPr>
        <p:spPr/>
        <p:txBody>
          <a:bodyPr/>
          <a:lstStyle/>
          <a:p>
            <a:r>
              <a:rPr lang="en-AU" sz="2800"/>
              <a:t>Explore data analysis considering the perspectives of diverse groups… </a:t>
            </a:r>
          </a:p>
        </p:txBody>
      </p:sp>
      <p:sp>
        <p:nvSpPr>
          <p:cNvPr id="4" name="Text Placeholder 3">
            <a:extLst>
              <a:ext uri="{FF2B5EF4-FFF2-40B4-BE49-F238E27FC236}">
                <a16:creationId xmlns:a16="http://schemas.microsoft.com/office/drawing/2014/main" id="{0287604D-183D-2BE1-F849-2E719E6CA383}"/>
              </a:ext>
            </a:extLst>
          </p:cNvPr>
          <p:cNvSpPr>
            <a:spLocks noGrp="1"/>
          </p:cNvSpPr>
          <p:nvPr>
            <p:ph type="body" sz="quarter" idx="18"/>
          </p:nvPr>
        </p:nvSpPr>
        <p:spPr/>
        <p:txBody>
          <a:bodyPr/>
          <a:lstStyle/>
          <a:p>
            <a:r>
              <a:rPr lang="en-AU"/>
              <a:t>How diverse is your community?</a:t>
            </a:r>
          </a:p>
        </p:txBody>
      </p:sp>
      <p:sp>
        <p:nvSpPr>
          <p:cNvPr id="5" name="Text Placeholder 4">
            <a:extLst>
              <a:ext uri="{FF2B5EF4-FFF2-40B4-BE49-F238E27FC236}">
                <a16:creationId xmlns:a16="http://schemas.microsoft.com/office/drawing/2014/main" id="{2E5D01C4-FD86-7C7F-2663-40767380E0CF}"/>
              </a:ext>
            </a:extLst>
          </p:cNvPr>
          <p:cNvSpPr>
            <a:spLocks noGrp="1"/>
          </p:cNvSpPr>
          <p:nvPr>
            <p:ph type="body" sz="quarter" idx="17"/>
          </p:nvPr>
        </p:nvSpPr>
        <p:spPr/>
        <p:txBody>
          <a:bodyPr/>
          <a:lstStyle/>
          <a:p>
            <a:pPr>
              <a:lnSpc>
                <a:spcPct val="150000"/>
              </a:lnSpc>
              <a:spcBef>
                <a:spcPts val="1200"/>
              </a:spcBef>
              <a:spcAft>
                <a:spcPts val="600"/>
              </a:spcAft>
              <a:buNone/>
            </a:pPr>
            <a:r>
              <a:rPr lang="en-AU" dirty="0">
                <a:ea typeface="Calibri" panose="020F0502020204030204" pitchFamily="34" charset="0"/>
              </a:rPr>
              <a:t>Complete the </a:t>
            </a:r>
            <a:r>
              <a:rPr lang="en-AU" sz="2000" u="sng" dirty="0">
                <a:solidFill>
                  <a:srgbClr val="2F5496"/>
                </a:solidFill>
                <a:effectLst/>
                <a:latin typeface="Arial" panose="020B0604020202020204" pitchFamily="34" charset="0"/>
                <a:ea typeface="Calibri" panose="020F0502020204030204" pitchFamily="34" charset="0"/>
                <a:hlinkClick r:id="rId2"/>
              </a:rPr>
              <a:t>Think-Pair-Share</a:t>
            </a:r>
            <a:r>
              <a:rPr lang="en-AU" sz="2000" dirty="0">
                <a:effectLst/>
                <a:latin typeface="Arial" panose="020B0604020202020204" pitchFamily="34" charset="0"/>
                <a:ea typeface="Calibri" panose="020F0502020204030204" pitchFamily="34" charset="0"/>
              </a:rPr>
              <a:t> activity to answer this question.</a:t>
            </a:r>
          </a:p>
          <a:p>
            <a:pPr>
              <a:lnSpc>
                <a:spcPct val="150000"/>
              </a:lnSpc>
              <a:spcBef>
                <a:spcPts val="1200"/>
              </a:spcBef>
              <a:spcAft>
                <a:spcPts val="600"/>
              </a:spcAft>
              <a:buNone/>
            </a:pPr>
            <a:r>
              <a:rPr lang="en-AU" dirty="0">
                <a:ea typeface="Calibri" panose="020F0502020204030204" pitchFamily="34" charset="0"/>
              </a:rPr>
              <a:t>D</a:t>
            </a:r>
            <a:r>
              <a:rPr lang="en-AU" sz="2000" dirty="0">
                <a:effectLst/>
                <a:latin typeface="Arial" panose="020B0604020202020204" pitchFamily="34" charset="0"/>
                <a:ea typeface="Calibri" panose="020F0502020204030204" pitchFamily="34" charset="0"/>
              </a:rPr>
              <a:t>iscuss how this diversity (or lack of it) within </a:t>
            </a:r>
            <a:r>
              <a:rPr lang="en-AU" dirty="0">
                <a:ea typeface="Calibri" panose="020F0502020204030204" pitchFamily="34" charset="0"/>
              </a:rPr>
              <a:t>your</a:t>
            </a:r>
            <a:r>
              <a:rPr lang="en-AU" sz="2000" dirty="0">
                <a:effectLst/>
                <a:latin typeface="Arial" panose="020B0604020202020204" pitchFamily="34" charset="0"/>
                <a:ea typeface="Calibri" panose="020F0502020204030204" pitchFamily="34" charset="0"/>
              </a:rPr>
              <a:t> school community effect's identity, sense of belonging and different perspectives. </a:t>
            </a:r>
          </a:p>
          <a:p>
            <a:pPr>
              <a:lnSpc>
                <a:spcPct val="150000"/>
              </a:lnSpc>
              <a:spcBef>
                <a:spcPts val="1200"/>
              </a:spcBef>
              <a:spcAft>
                <a:spcPts val="600"/>
              </a:spcAft>
              <a:buNone/>
            </a:pPr>
            <a:r>
              <a:rPr lang="en-AU" dirty="0">
                <a:ea typeface="Calibri" panose="020F0502020204030204" pitchFamily="34" charset="0"/>
              </a:rPr>
              <a:t>V</a:t>
            </a:r>
            <a:r>
              <a:rPr lang="en-AU" sz="2000" dirty="0">
                <a:effectLst/>
                <a:latin typeface="Arial" panose="020B0604020202020204" pitchFamily="34" charset="0"/>
                <a:ea typeface="Calibri" panose="020F0502020204030204" pitchFamily="34" charset="0"/>
              </a:rPr>
              <a:t>isit SBS Australian Census Explorer and compare 3 places from across NSW.</a:t>
            </a:r>
          </a:p>
          <a:p>
            <a:pPr>
              <a:lnSpc>
                <a:spcPct val="150000"/>
              </a:lnSpc>
              <a:spcBef>
                <a:spcPts val="1200"/>
              </a:spcBef>
              <a:spcAft>
                <a:spcPts val="600"/>
              </a:spcAft>
              <a:buNone/>
            </a:pPr>
            <a:r>
              <a:rPr lang="en-AU" sz="2000" u="sng" dirty="0">
                <a:solidFill>
                  <a:srgbClr val="2F5496"/>
                </a:solidFill>
                <a:effectLst/>
                <a:latin typeface="Arial" panose="020B0604020202020204" pitchFamily="34" charset="0"/>
                <a:ea typeface="Calibri" panose="020F0502020204030204" pitchFamily="34" charset="0"/>
                <a:hlinkClick r:id="rId3"/>
              </a:rPr>
              <a:t>How diverse is your community?</a:t>
            </a:r>
            <a:r>
              <a:rPr lang="en-AU" sz="2000" dirty="0">
                <a:effectLst/>
                <a:latin typeface="Arial" panose="020B0604020202020204" pitchFamily="34" charset="0"/>
                <a:ea typeface="Calibri" panose="020F0502020204030204" pitchFamily="34" charset="0"/>
              </a:rPr>
              <a:t> </a:t>
            </a:r>
          </a:p>
          <a:p>
            <a:pPr>
              <a:lnSpc>
                <a:spcPct val="150000"/>
              </a:lnSpc>
              <a:spcBef>
                <a:spcPts val="1200"/>
              </a:spcBef>
              <a:spcAft>
                <a:spcPts val="600"/>
              </a:spcAft>
              <a:buNone/>
            </a:pPr>
            <a:r>
              <a:rPr lang="en-AU" dirty="0">
                <a:ea typeface="Calibri" panose="020F0502020204030204" pitchFamily="34" charset="0"/>
              </a:rPr>
              <a:t>H</a:t>
            </a:r>
            <a:r>
              <a:rPr lang="en-AU" sz="2000" dirty="0">
                <a:effectLst/>
                <a:latin typeface="Arial" panose="020B0604020202020204" pitchFamily="34" charset="0"/>
                <a:ea typeface="Calibri" panose="020F0502020204030204" pitchFamily="34" charset="0"/>
              </a:rPr>
              <a:t>ow could this information inform government planners and policy makers?</a:t>
            </a:r>
          </a:p>
          <a:p>
            <a:endParaRPr lang="en-AU" dirty="0"/>
          </a:p>
        </p:txBody>
      </p:sp>
      <p:sp>
        <p:nvSpPr>
          <p:cNvPr id="2" name="Slide Number Placeholder 1">
            <a:extLst>
              <a:ext uri="{FF2B5EF4-FFF2-40B4-BE49-F238E27FC236}">
                <a16:creationId xmlns:a16="http://schemas.microsoft.com/office/drawing/2014/main" id="{9415FD18-EC34-C24C-9672-97B835E9774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33</a:t>
            </a:fld>
            <a:endParaRPr lang="en-AU"/>
          </a:p>
        </p:txBody>
      </p:sp>
    </p:spTree>
    <p:extLst>
      <p:ext uri="{BB962C8B-B14F-4D97-AF65-F5344CB8AC3E}">
        <p14:creationId xmlns:p14="http://schemas.microsoft.com/office/powerpoint/2010/main" val="227469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48022-DDF7-59A3-575D-1CF6D6704FE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48437B6-DB0E-E2A9-57A1-EAF1CF5AC4FB}"/>
              </a:ext>
            </a:extLst>
          </p:cNvPr>
          <p:cNvSpPr>
            <a:spLocks noGrp="1"/>
          </p:cNvSpPr>
          <p:nvPr>
            <p:ph type="title"/>
          </p:nvPr>
        </p:nvSpPr>
        <p:spPr/>
        <p:txBody>
          <a:bodyPr/>
          <a:lstStyle/>
          <a:p>
            <a:r>
              <a:rPr lang="en-AU"/>
              <a:t>How diverse is our community?</a:t>
            </a:r>
          </a:p>
        </p:txBody>
      </p:sp>
      <p:graphicFrame>
        <p:nvGraphicFramePr>
          <p:cNvPr id="5" name="Table 4">
            <a:extLst>
              <a:ext uri="{FF2B5EF4-FFF2-40B4-BE49-F238E27FC236}">
                <a16:creationId xmlns:a16="http://schemas.microsoft.com/office/drawing/2014/main" id="{65CDD22C-C325-EF2E-6611-F63288F71A5B}"/>
              </a:ext>
            </a:extLst>
          </p:cNvPr>
          <p:cNvGraphicFramePr>
            <a:graphicFrameLocks noGrp="1"/>
          </p:cNvGraphicFramePr>
          <p:nvPr>
            <p:extLst>
              <p:ext uri="{D42A27DB-BD31-4B8C-83A1-F6EECF244321}">
                <p14:modId xmlns:p14="http://schemas.microsoft.com/office/powerpoint/2010/main" val="1227709322"/>
              </p:ext>
            </p:extLst>
          </p:nvPr>
        </p:nvGraphicFramePr>
        <p:xfrm>
          <a:off x="360000" y="1157699"/>
          <a:ext cx="11484000" cy="5138169"/>
        </p:xfrm>
        <a:graphic>
          <a:graphicData uri="http://schemas.openxmlformats.org/drawingml/2006/table">
            <a:tbl>
              <a:tblPr firstRow="1" bandRow="1">
                <a:tableStyleId>{69012ECD-51FC-41F1-AA8D-1B2483CD663E}</a:tableStyleId>
              </a:tblPr>
              <a:tblGrid>
                <a:gridCol w="2871000">
                  <a:extLst>
                    <a:ext uri="{9D8B030D-6E8A-4147-A177-3AD203B41FA5}">
                      <a16:colId xmlns:a16="http://schemas.microsoft.com/office/drawing/2014/main" val="2532441079"/>
                    </a:ext>
                  </a:extLst>
                </a:gridCol>
                <a:gridCol w="2871000">
                  <a:extLst>
                    <a:ext uri="{9D8B030D-6E8A-4147-A177-3AD203B41FA5}">
                      <a16:colId xmlns:a16="http://schemas.microsoft.com/office/drawing/2014/main" val="1591521973"/>
                    </a:ext>
                  </a:extLst>
                </a:gridCol>
                <a:gridCol w="2871000">
                  <a:extLst>
                    <a:ext uri="{9D8B030D-6E8A-4147-A177-3AD203B41FA5}">
                      <a16:colId xmlns:a16="http://schemas.microsoft.com/office/drawing/2014/main" val="1336148547"/>
                    </a:ext>
                  </a:extLst>
                </a:gridCol>
                <a:gridCol w="2871000">
                  <a:extLst>
                    <a:ext uri="{9D8B030D-6E8A-4147-A177-3AD203B41FA5}">
                      <a16:colId xmlns:a16="http://schemas.microsoft.com/office/drawing/2014/main" val="3447590477"/>
                    </a:ext>
                  </a:extLst>
                </a:gridCol>
              </a:tblGrid>
              <a:tr h="1381705">
                <a:tc>
                  <a:txBody>
                    <a:bodyPr/>
                    <a:lstStyle/>
                    <a:p>
                      <a:pPr marL="1258888" marR="0" lvl="0" indent="0" algn="l" defTabSz="914377" rtl="0" eaLnBrk="1" fontAlgn="auto" latinLnBrk="0" hangingPunct="1">
                        <a:lnSpc>
                          <a:spcPct val="120000"/>
                        </a:lnSpc>
                        <a:spcBef>
                          <a:spcPts val="600"/>
                        </a:spcBef>
                        <a:spcAft>
                          <a:spcPts val="0"/>
                        </a:spcAft>
                        <a:buClrTx/>
                        <a:buSzTx/>
                        <a:buFontTx/>
                        <a:buNone/>
                        <a:tabLst/>
                        <a:defRPr/>
                      </a:pPr>
                      <a:br>
                        <a:rPr lang="en-AU" sz="1800" b="1" dirty="0">
                          <a:solidFill>
                            <a:schemeClr val="accent4">
                              <a:lumMod val="25000"/>
                            </a:schemeClr>
                          </a:solidFill>
                          <a:latin typeface="Arial" panose="020B0604020202020204" pitchFamily="34" charset="0"/>
                          <a:cs typeface="Arial" panose="020B0604020202020204" pitchFamily="34" charset="0"/>
                        </a:rPr>
                      </a:br>
                      <a:r>
                        <a:rPr lang="en-AU" sz="1800" b="1" dirty="0">
                          <a:solidFill>
                            <a:schemeClr val="accent4">
                              <a:lumMod val="25000"/>
                            </a:schemeClr>
                          </a:solidFill>
                          <a:latin typeface="Arial" panose="020B0604020202020204" pitchFamily="34" charset="0"/>
                          <a:cs typeface="Arial" panose="020B0604020202020204" pitchFamily="34" charset="0"/>
                        </a:rPr>
                        <a:t>What do I know?</a:t>
                      </a:r>
                    </a:p>
                    <a:p>
                      <a:pPr>
                        <a:lnSpc>
                          <a:spcPct val="120000"/>
                        </a:lnSpc>
                      </a:pPr>
                      <a:endParaRPr lang="en-AU" dirty="0">
                        <a:solidFill>
                          <a:schemeClr val="accent4">
                            <a:lumMod val="25000"/>
                          </a:schemeClr>
                        </a:solidFill>
                        <a:latin typeface="Arial" panose="020B060402020202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4BB47"/>
                    </a:solidFill>
                  </a:tcPr>
                </a:tc>
                <a:tc>
                  <a:txBody>
                    <a:bodyPr/>
                    <a:lstStyle/>
                    <a:p>
                      <a:pPr marL="1431925" marR="0" lvl="0" indent="-1431925" algn="l" defTabSz="914377" rtl="0" eaLnBrk="1" fontAlgn="auto" latinLnBrk="0" hangingPunct="1">
                        <a:lnSpc>
                          <a:spcPct val="120000"/>
                        </a:lnSpc>
                        <a:spcBef>
                          <a:spcPts val="0"/>
                        </a:spcBef>
                        <a:spcAft>
                          <a:spcPts val="0"/>
                        </a:spcAft>
                        <a:buClrTx/>
                        <a:buSzTx/>
                        <a:buFontTx/>
                        <a:buNone/>
                        <a:tabLst/>
                        <a:defRPr/>
                      </a:pPr>
                      <a:br>
                        <a:rPr lang="en-AU" sz="1000" b="1" dirty="0">
                          <a:solidFill>
                            <a:schemeClr val="bg1"/>
                          </a:solidFill>
                          <a:latin typeface="Arial" panose="020B0604020202020204" pitchFamily="34" charset="0"/>
                          <a:cs typeface="Arial" panose="020B0604020202020204" pitchFamily="34" charset="0"/>
                        </a:rPr>
                      </a:br>
                      <a:r>
                        <a:rPr lang="en-AU" sz="1800" b="1" dirty="0">
                          <a:solidFill>
                            <a:schemeClr val="bg1"/>
                          </a:solidFill>
                          <a:latin typeface="Arial" panose="020B0604020202020204" pitchFamily="34" charset="0"/>
                          <a:cs typeface="Arial" panose="020B0604020202020204" pitchFamily="34" charset="0"/>
                        </a:rPr>
                        <a:t>What do I want to know?</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ACC2"/>
                    </a:solidFill>
                  </a:tcPr>
                </a:tc>
                <a:tc>
                  <a:txBody>
                    <a:bodyPr/>
                    <a:lstStyle/>
                    <a:p>
                      <a:pPr marL="1079500" indent="82550">
                        <a:lnSpc>
                          <a:spcPct val="120000"/>
                        </a:lnSpc>
                      </a:pPr>
                      <a:br>
                        <a:rPr lang="en-AU" sz="1800" b="1">
                          <a:solidFill>
                            <a:schemeClr val="bg1"/>
                          </a:solidFill>
                          <a:latin typeface="Arial" panose="020B0604020202020204" pitchFamily="34" charset="0"/>
                          <a:cs typeface="Arial" panose="020B0604020202020204" pitchFamily="34" charset="0"/>
                        </a:rPr>
                      </a:br>
                      <a:r>
                        <a:rPr lang="en-AU" sz="1800" b="1">
                          <a:solidFill>
                            <a:schemeClr val="bg1"/>
                          </a:solidFill>
                          <a:latin typeface="Arial" panose="020B0604020202020204" pitchFamily="34" charset="0"/>
                          <a:cs typeface="Arial" panose="020B0604020202020204" pitchFamily="34" charset="0"/>
                        </a:rPr>
                        <a:t>What have I learned?</a:t>
                      </a:r>
                      <a:endParaRPr lang="en-AU">
                        <a:solidFill>
                          <a:schemeClr val="bg1"/>
                        </a:solidFill>
                        <a:latin typeface="Arial" panose="020B060402020202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1458"/>
                    </a:solidFill>
                  </a:tcPr>
                </a:tc>
                <a:tc>
                  <a:txBody>
                    <a:bodyPr/>
                    <a:lstStyle/>
                    <a:p>
                      <a:pPr marL="1162050" indent="0">
                        <a:lnSpc>
                          <a:spcPct val="120000"/>
                        </a:lnSpc>
                      </a:pPr>
                      <a:endParaRPr lang="en-AU" sz="1800" b="1" dirty="0">
                        <a:solidFill>
                          <a:schemeClr val="bg1"/>
                        </a:solidFill>
                        <a:latin typeface="Arial" panose="020B0604020202020204" pitchFamily="34" charset="0"/>
                        <a:cs typeface="Arial" panose="020B0604020202020204" pitchFamily="34" charset="0"/>
                      </a:endParaRPr>
                    </a:p>
                    <a:p>
                      <a:pPr marL="1162050" indent="0">
                        <a:lnSpc>
                          <a:spcPct val="120000"/>
                        </a:lnSpc>
                      </a:pPr>
                      <a:r>
                        <a:rPr lang="en-AU" sz="1800" b="1" dirty="0">
                          <a:solidFill>
                            <a:schemeClr val="bg1"/>
                          </a:solidFill>
                          <a:latin typeface="Arial" panose="020B0604020202020204" pitchFamily="34" charset="0"/>
                          <a:cs typeface="Arial" panose="020B0604020202020204" pitchFamily="34" charset="0"/>
                        </a:rPr>
                        <a:t>How can I learn more?</a:t>
                      </a:r>
                      <a:endParaRPr lang="en-AU" b="1" dirty="0">
                        <a:solidFill>
                          <a:schemeClr val="bg1"/>
                        </a:solidFill>
                        <a:latin typeface="Arial" panose="020B060402020202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9B0C"/>
                    </a:solidFill>
                  </a:tcPr>
                </a:tc>
                <a:extLst>
                  <a:ext uri="{0D108BD9-81ED-4DB2-BD59-A6C34878D82A}">
                    <a16:rowId xmlns:a16="http://schemas.microsoft.com/office/drawing/2014/main" val="1970206506"/>
                  </a:ext>
                </a:extLst>
              </a:tr>
              <a:tr h="3756464">
                <a:tc>
                  <a:txBody>
                    <a:bodyPr/>
                    <a:lstStyle/>
                    <a:p>
                      <a:pPr marL="0" indent="0">
                        <a:lnSpc>
                          <a:spcPct val="130000"/>
                        </a:lnSpc>
                        <a:spcAft>
                          <a:spcPts val="600"/>
                        </a:spcAft>
                        <a:buFont typeface="Arial" panose="020B0604020202020204" pitchFamily="34" charset="0"/>
                        <a:buNone/>
                      </a:pPr>
                      <a:r>
                        <a:rPr lang="en-AU" dirty="0">
                          <a:latin typeface="+mn-lt"/>
                          <a:cs typeface="Arial" panose="020B0604020202020204" pitchFamily="34" charset="0"/>
                        </a:rPr>
                        <a:t>In our class:</a:t>
                      </a:r>
                    </a:p>
                    <a:p>
                      <a:pPr marL="285750" indent="-285750">
                        <a:lnSpc>
                          <a:spcPct val="130000"/>
                        </a:lnSpc>
                        <a:spcAft>
                          <a:spcPts val="600"/>
                        </a:spcAft>
                        <a:buFont typeface="Arial" panose="020B0604020202020204" pitchFamily="34" charset="0"/>
                        <a:buChar char="•"/>
                      </a:pPr>
                      <a:r>
                        <a:rPr lang="en-AU" dirty="0">
                          <a:latin typeface="+mn-lt"/>
                          <a:cs typeface="Arial" panose="020B0604020202020204" pitchFamily="34" charset="0"/>
                        </a:rPr>
                        <a:t>culturally and linguistically diverse people.</a:t>
                      </a:r>
                    </a:p>
                    <a:p>
                      <a:pPr marL="285750" indent="-285750">
                        <a:lnSpc>
                          <a:spcPct val="130000"/>
                        </a:lnSpc>
                        <a:spcAft>
                          <a:spcPts val="600"/>
                        </a:spcAft>
                        <a:buFont typeface="Arial" panose="020B0604020202020204" pitchFamily="34" charset="0"/>
                        <a:buChar char="•"/>
                      </a:pPr>
                      <a:r>
                        <a:rPr lang="en-AU" dirty="0">
                          <a:latin typeface="+mn-lt"/>
                          <a:cs typeface="Arial" panose="020B0604020202020204" pitchFamily="34" charset="0"/>
                        </a:rPr>
                        <a:t>ages groups</a:t>
                      </a:r>
                    </a:p>
                    <a:p>
                      <a:pPr marL="285750" indent="-285750">
                        <a:lnSpc>
                          <a:spcPct val="130000"/>
                        </a:lnSpc>
                        <a:spcAft>
                          <a:spcPts val="600"/>
                        </a:spcAft>
                        <a:buFont typeface="Arial" panose="020B0604020202020204" pitchFamily="34" charset="0"/>
                        <a:buChar char="•"/>
                      </a:pPr>
                      <a:r>
                        <a:rPr lang="en-AU" dirty="0">
                          <a:latin typeface="+mn-lt"/>
                          <a:cs typeface="Arial" panose="020B0604020202020204" pitchFamily="34" charset="0"/>
                        </a:rPr>
                        <a:t>genders</a:t>
                      </a:r>
                    </a:p>
                    <a:p>
                      <a:pPr marL="285750" indent="-285750">
                        <a:lnSpc>
                          <a:spcPct val="130000"/>
                        </a:lnSpc>
                        <a:spcAft>
                          <a:spcPts val="600"/>
                        </a:spcAft>
                        <a:buFont typeface="Arial" panose="020B0604020202020204" pitchFamily="34" charset="0"/>
                        <a:buChar char="•"/>
                      </a:pPr>
                      <a:r>
                        <a:rPr lang="en-AU" dirty="0">
                          <a:latin typeface="+mn-lt"/>
                          <a:cs typeface="Arial" panose="020B0604020202020204" pitchFamily="34" charset="0"/>
                        </a:rPr>
                        <a:t>people with disability</a:t>
                      </a:r>
                    </a:p>
                    <a:p>
                      <a:pPr>
                        <a:lnSpc>
                          <a:spcPct val="130000"/>
                        </a:lnSpc>
                        <a:spcAft>
                          <a:spcPts val="600"/>
                        </a:spcAft>
                      </a:pPr>
                      <a:endParaRPr lang="en-AU" dirty="0">
                        <a:latin typeface="+mn-lt"/>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DF9E0"/>
                    </a:solidFill>
                  </a:tcPr>
                </a:tc>
                <a:tc>
                  <a:txBody>
                    <a:bodyPr/>
                    <a:lstStyle/>
                    <a:p>
                      <a:pPr marL="285750" indent="-285750">
                        <a:lnSpc>
                          <a:spcPct val="130000"/>
                        </a:lnSpc>
                        <a:spcAft>
                          <a:spcPts val="600"/>
                        </a:spcAft>
                        <a:buFont typeface="Arial" panose="020B0604020202020204" pitchFamily="34" charset="0"/>
                        <a:buChar char="•"/>
                      </a:pPr>
                      <a:r>
                        <a:rPr lang="en-AU">
                          <a:latin typeface="+mn-lt"/>
                          <a:cs typeface="Arial" panose="020B0604020202020204" pitchFamily="34" charset="0"/>
                        </a:rPr>
                        <a:t>In the wider community:</a:t>
                      </a:r>
                    </a:p>
                    <a:p>
                      <a:pPr marL="285750" marR="0" lvl="0" indent="-285750" algn="l" defTabSz="914377" rtl="0" eaLnBrk="1" fontAlgn="auto" latinLnBrk="0" hangingPunct="1">
                        <a:lnSpc>
                          <a:spcPct val="130000"/>
                        </a:lnSpc>
                        <a:spcBef>
                          <a:spcPts val="0"/>
                        </a:spcBef>
                        <a:spcAft>
                          <a:spcPts val="600"/>
                        </a:spcAft>
                        <a:buClrTx/>
                        <a:buSzTx/>
                        <a:buFont typeface="Arial" panose="020B0604020202020204" pitchFamily="34" charset="0"/>
                        <a:buChar char="•"/>
                        <a:tabLst/>
                        <a:defRPr/>
                      </a:pPr>
                      <a:r>
                        <a:rPr lang="en-AU" sz="1800" u="sng">
                          <a:solidFill>
                            <a:srgbClr val="2F5496"/>
                          </a:solidFill>
                          <a:effectLst/>
                          <a:latin typeface="Arial" panose="020B0604020202020204" pitchFamily="34" charset="0"/>
                          <a:ea typeface="Calibri" panose="020F0502020204030204" pitchFamily="34" charset="0"/>
                          <a:hlinkClick r:id="rId3"/>
                        </a:rPr>
                        <a:t>How diverse is your community?</a:t>
                      </a:r>
                      <a:r>
                        <a:rPr lang="en-AU" sz="1800">
                          <a:effectLst/>
                          <a:latin typeface="Arial" panose="020B0604020202020204" pitchFamily="34" charset="0"/>
                          <a:ea typeface="Calibri" panose="020F0502020204030204" pitchFamily="34" charset="0"/>
                        </a:rPr>
                        <a:t> </a:t>
                      </a:r>
                    </a:p>
                    <a:p>
                      <a:pPr marL="0" indent="0">
                        <a:lnSpc>
                          <a:spcPct val="130000"/>
                        </a:lnSpc>
                        <a:spcAft>
                          <a:spcPts val="600"/>
                        </a:spcAft>
                        <a:buFont typeface="Arial" panose="020B0604020202020204" pitchFamily="34" charset="0"/>
                        <a:buNone/>
                      </a:pPr>
                      <a:endParaRPr lang="en-AU">
                        <a:latin typeface="+mn-lt"/>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5F7FC"/>
                    </a:solidFill>
                  </a:tcPr>
                </a:tc>
                <a:tc>
                  <a:txBody>
                    <a:bodyPr/>
                    <a:lstStyle/>
                    <a:p>
                      <a:pPr marL="285750" indent="-285750">
                        <a:lnSpc>
                          <a:spcPct val="130000"/>
                        </a:lnSpc>
                        <a:spcAft>
                          <a:spcPts val="600"/>
                        </a:spcAft>
                        <a:buFont typeface="Arial" panose="020B0604020202020204" pitchFamily="34" charset="0"/>
                        <a:buChar char="•"/>
                      </a:pPr>
                      <a:endParaRPr lang="en-AU">
                        <a:latin typeface="+mn-lt"/>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BDBE7"/>
                    </a:solidFill>
                  </a:tcPr>
                </a:tc>
                <a:tc>
                  <a:txBody>
                    <a:bodyPr/>
                    <a:lstStyle/>
                    <a:p>
                      <a:pPr marL="285750" indent="-285750">
                        <a:lnSpc>
                          <a:spcPct val="130000"/>
                        </a:lnSpc>
                        <a:spcAft>
                          <a:spcPts val="600"/>
                        </a:spcAft>
                        <a:buFont typeface="Arial" panose="020B0604020202020204" pitchFamily="34" charset="0"/>
                        <a:buChar char="•"/>
                      </a:pPr>
                      <a:endParaRPr lang="en-AU" dirty="0">
                        <a:latin typeface="+mn-lt"/>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6C2">
                        <a:alpha val="60000"/>
                      </a:srgbClr>
                    </a:solidFill>
                  </a:tcPr>
                </a:tc>
                <a:extLst>
                  <a:ext uri="{0D108BD9-81ED-4DB2-BD59-A6C34878D82A}">
                    <a16:rowId xmlns:a16="http://schemas.microsoft.com/office/drawing/2014/main" val="2347067268"/>
                  </a:ext>
                </a:extLst>
              </a:tr>
            </a:tbl>
          </a:graphicData>
        </a:graphic>
      </p:graphicFrame>
      <p:grpSp>
        <p:nvGrpSpPr>
          <p:cNvPr id="4" name="Group 3">
            <a:extLst>
              <a:ext uri="{FF2B5EF4-FFF2-40B4-BE49-F238E27FC236}">
                <a16:creationId xmlns:a16="http://schemas.microsoft.com/office/drawing/2014/main" id="{B3649C03-6515-4D1F-8BE4-4CA94B6F4A2A}"/>
              </a:ext>
              <a:ext uri="{C183D7F6-B498-43B3-948B-1728B52AA6E4}">
                <adec:decorative xmlns:adec="http://schemas.microsoft.com/office/drawing/2017/decorative" val="1"/>
              </a:ext>
            </a:extLst>
          </p:cNvPr>
          <p:cNvGrpSpPr/>
          <p:nvPr/>
        </p:nvGrpSpPr>
        <p:grpSpPr>
          <a:xfrm>
            <a:off x="509665" y="1313647"/>
            <a:ext cx="2578309" cy="1054799"/>
            <a:chOff x="509665" y="1313647"/>
            <a:chExt cx="2578309" cy="1054799"/>
          </a:xfrm>
        </p:grpSpPr>
        <p:sp>
          <p:nvSpPr>
            <p:cNvPr id="30" name="Rectangle 29">
              <a:extLst>
                <a:ext uri="{FF2B5EF4-FFF2-40B4-BE49-F238E27FC236}">
                  <a16:creationId xmlns:a16="http://schemas.microsoft.com/office/drawing/2014/main" id="{6B2E589A-7B7E-3F71-AC35-5EA4E0F67D95}"/>
                </a:ext>
              </a:extLst>
            </p:cNvPr>
            <p:cNvSpPr/>
            <p:nvPr/>
          </p:nvSpPr>
          <p:spPr>
            <a:xfrm>
              <a:off x="509665" y="1313647"/>
              <a:ext cx="2578309" cy="10547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j-lt"/>
              </a:endParaRPr>
            </a:p>
          </p:txBody>
        </p:sp>
        <p:sp>
          <p:nvSpPr>
            <p:cNvPr id="31" name="TextBox 30">
              <a:extLst>
                <a:ext uri="{FF2B5EF4-FFF2-40B4-BE49-F238E27FC236}">
                  <a16:creationId xmlns:a16="http://schemas.microsoft.com/office/drawing/2014/main" id="{E14543B8-3CCD-5307-7092-5398756903D6}"/>
                </a:ext>
              </a:extLst>
            </p:cNvPr>
            <p:cNvSpPr txBox="1"/>
            <p:nvPr/>
          </p:nvSpPr>
          <p:spPr>
            <a:xfrm>
              <a:off x="689978" y="1328637"/>
              <a:ext cx="2217682" cy="984885"/>
            </a:xfrm>
            <a:prstGeom prst="rect">
              <a:avLst/>
            </a:prstGeom>
            <a:noFill/>
          </p:spPr>
          <p:txBody>
            <a:bodyPr wrap="square">
              <a:spAutoFit/>
            </a:bodyPr>
            <a:lstStyle/>
            <a:p>
              <a:pPr marR="0" lvl="0" algn="ctr" defTabSz="914377" rtl="0" eaLnBrk="1" fontAlgn="auto" latinLnBrk="0" hangingPunct="1">
                <a:spcAft>
                  <a:spcPts val="0"/>
                </a:spcAft>
                <a:buClrTx/>
                <a:buSzTx/>
                <a:buFontTx/>
                <a:buNone/>
                <a:tabLst/>
                <a:defRPr/>
              </a:pPr>
              <a:r>
                <a:rPr lang="en-AU" sz="4000" b="1">
                  <a:solidFill>
                    <a:srgbClr val="427B2D"/>
                  </a:solidFill>
                  <a:latin typeface="+mj-lt"/>
                  <a:cs typeface="Arial" panose="020B0604020202020204" pitchFamily="34" charset="0"/>
                </a:rPr>
                <a:t>K</a:t>
              </a:r>
            </a:p>
            <a:p>
              <a:pPr marR="0" lvl="0" algn="ctr" defTabSz="914377" rtl="0" eaLnBrk="1" fontAlgn="auto" latinLnBrk="0" hangingPunct="1">
                <a:spcAft>
                  <a:spcPts val="0"/>
                </a:spcAft>
                <a:buClrTx/>
                <a:buSzTx/>
                <a:buFontTx/>
                <a:buNone/>
                <a:tabLst/>
                <a:defRPr/>
              </a:pPr>
              <a:r>
                <a:rPr lang="en-AU" sz="1600">
                  <a:cs typeface="Arial" panose="020B0604020202020204" pitchFamily="34" charset="0"/>
                </a:rPr>
                <a:t>What do I know?</a:t>
              </a:r>
            </a:p>
          </p:txBody>
        </p:sp>
      </p:grpSp>
      <p:grpSp>
        <p:nvGrpSpPr>
          <p:cNvPr id="32" name="Group 31">
            <a:extLst>
              <a:ext uri="{FF2B5EF4-FFF2-40B4-BE49-F238E27FC236}">
                <a16:creationId xmlns:a16="http://schemas.microsoft.com/office/drawing/2014/main" id="{93224248-595B-A6E6-2EC8-D7C3041CE51C}"/>
              </a:ext>
              <a:ext uri="{C183D7F6-B498-43B3-948B-1728B52AA6E4}">
                <adec:decorative xmlns:adec="http://schemas.microsoft.com/office/drawing/2017/decorative" val="1"/>
              </a:ext>
            </a:extLst>
          </p:cNvPr>
          <p:cNvGrpSpPr/>
          <p:nvPr/>
        </p:nvGrpSpPr>
        <p:grpSpPr>
          <a:xfrm>
            <a:off x="3382759" y="1313647"/>
            <a:ext cx="2578310" cy="1054799"/>
            <a:chOff x="517159" y="2719615"/>
            <a:chExt cx="2578310" cy="1054799"/>
          </a:xfrm>
        </p:grpSpPr>
        <p:sp>
          <p:nvSpPr>
            <p:cNvPr id="33" name="Rectangle 32">
              <a:extLst>
                <a:ext uri="{FF2B5EF4-FFF2-40B4-BE49-F238E27FC236}">
                  <a16:creationId xmlns:a16="http://schemas.microsoft.com/office/drawing/2014/main" id="{2BB5A3EF-7165-0344-296D-9E2E8342FB45}"/>
                </a:ext>
              </a:extLst>
            </p:cNvPr>
            <p:cNvSpPr/>
            <p:nvPr/>
          </p:nvSpPr>
          <p:spPr>
            <a:xfrm>
              <a:off x="517160" y="2719615"/>
              <a:ext cx="2578309" cy="10547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j-lt"/>
              </a:endParaRPr>
            </a:p>
          </p:txBody>
        </p:sp>
        <p:sp>
          <p:nvSpPr>
            <p:cNvPr id="34" name="TextBox 33">
              <a:extLst>
                <a:ext uri="{FF2B5EF4-FFF2-40B4-BE49-F238E27FC236}">
                  <a16:creationId xmlns:a16="http://schemas.microsoft.com/office/drawing/2014/main" id="{807558F7-7227-EDA6-C25E-68870B290359}"/>
                </a:ext>
              </a:extLst>
            </p:cNvPr>
            <p:cNvSpPr txBox="1"/>
            <p:nvPr/>
          </p:nvSpPr>
          <p:spPr>
            <a:xfrm>
              <a:off x="517159" y="2734605"/>
              <a:ext cx="2553384" cy="954107"/>
            </a:xfrm>
            <a:prstGeom prst="rect">
              <a:avLst/>
            </a:prstGeom>
            <a:noFill/>
          </p:spPr>
          <p:txBody>
            <a:bodyPr wrap="square">
              <a:spAutoFit/>
            </a:bodyPr>
            <a:lstStyle/>
            <a:p>
              <a:pPr marR="0" lvl="0" algn="ctr" defTabSz="914377" rtl="0" eaLnBrk="1" fontAlgn="auto" latinLnBrk="0" hangingPunct="1">
                <a:spcAft>
                  <a:spcPts val="0"/>
                </a:spcAft>
                <a:buClrTx/>
                <a:buSzTx/>
                <a:buFontTx/>
                <a:buNone/>
                <a:tabLst/>
                <a:defRPr/>
              </a:pPr>
              <a:r>
                <a:rPr lang="en-AU" sz="4000" b="1">
                  <a:solidFill>
                    <a:srgbClr val="007A8A"/>
                  </a:solidFill>
                  <a:latin typeface="+mj-lt"/>
                  <a:cs typeface="Arial" panose="020B0604020202020204" pitchFamily="34" charset="0"/>
                </a:rPr>
                <a:t>W</a:t>
              </a:r>
            </a:p>
            <a:p>
              <a:pPr marR="0" lvl="0" algn="ctr" defTabSz="914377" rtl="0" eaLnBrk="1" fontAlgn="auto" latinLnBrk="0" hangingPunct="1">
                <a:spcAft>
                  <a:spcPts val="0"/>
                </a:spcAft>
                <a:buClrTx/>
                <a:buSzTx/>
                <a:buFontTx/>
                <a:buNone/>
                <a:tabLst/>
                <a:defRPr/>
              </a:pPr>
              <a:r>
                <a:rPr lang="en-AU" sz="1600">
                  <a:cs typeface="Arial" panose="020B0604020202020204" pitchFamily="34" charset="0"/>
                </a:rPr>
                <a:t>What do I want to know?</a:t>
              </a:r>
            </a:p>
          </p:txBody>
        </p:sp>
      </p:grpSp>
      <p:grpSp>
        <p:nvGrpSpPr>
          <p:cNvPr id="35" name="Group 34">
            <a:extLst>
              <a:ext uri="{FF2B5EF4-FFF2-40B4-BE49-F238E27FC236}">
                <a16:creationId xmlns:a16="http://schemas.microsoft.com/office/drawing/2014/main" id="{567D0A12-E8F9-CEF5-BD90-78810CFA8678}"/>
              </a:ext>
              <a:ext uri="{C183D7F6-B498-43B3-948B-1728B52AA6E4}">
                <adec:decorative xmlns:adec="http://schemas.microsoft.com/office/drawing/2017/decorative" val="1"/>
              </a:ext>
            </a:extLst>
          </p:cNvPr>
          <p:cNvGrpSpPr/>
          <p:nvPr/>
        </p:nvGrpSpPr>
        <p:grpSpPr>
          <a:xfrm>
            <a:off x="6248359" y="1313647"/>
            <a:ext cx="2578311" cy="1054799"/>
            <a:chOff x="517158" y="2719615"/>
            <a:chExt cx="2578311" cy="1054799"/>
          </a:xfrm>
        </p:grpSpPr>
        <p:sp>
          <p:nvSpPr>
            <p:cNvPr id="36" name="Rectangle 35">
              <a:extLst>
                <a:ext uri="{FF2B5EF4-FFF2-40B4-BE49-F238E27FC236}">
                  <a16:creationId xmlns:a16="http://schemas.microsoft.com/office/drawing/2014/main" id="{4C409DC0-826A-3CDC-71BD-77BD154C1E06}"/>
                </a:ext>
              </a:extLst>
            </p:cNvPr>
            <p:cNvSpPr/>
            <p:nvPr/>
          </p:nvSpPr>
          <p:spPr>
            <a:xfrm>
              <a:off x="517160" y="2719615"/>
              <a:ext cx="2578309" cy="10547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j-lt"/>
              </a:endParaRPr>
            </a:p>
          </p:txBody>
        </p:sp>
        <p:sp>
          <p:nvSpPr>
            <p:cNvPr id="37" name="TextBox 36">
              <a:extLst>
                <a:ext uri="{FF2B5EF4-FFF2-40B4-BE49-F238E27FC236}">
                  <a16:creationId xmlns:a16="http://schemas.microsoft.com/office/drawing/2014/main" id="{38355C49-4BD3-5160-208F-FEF5E2546C1C}"/>
                </a:ext>
              </a:extLst>
            </p:cNvPr>
            <p:cNvSpPr txBox="1"/>
            <p:nvPr/>
          </p:nvSpPr>
          <p:spPr>
            <a:xfrm>
              <a:off x="517158" y="2734605"/>
              <a:ext cx="2578309" cy="984885"/>
            </a:xfrm>
            <a:prstGeom prst="rect">
              <a:avLst/>
            </a:prstGeom>
            <a:noFill/>
          </p:spPr>
          <p:txBody>
            <a:bodyPr wrap="square">
              <a:spAutoFit/>
            </a:bodyPr>
            <a:lstStyle/>
            <a:p>
              <a:pPr marR="0" lvl="0" algn="ctr" defTabSz="914377" rtl="0" eaLnBrk="1" fontAlgn="auto" latinLnBrk="0" hangingPunct="1">
                <a:spcAft>
                  <a:spcPts val="0"/>
                </a:spcAft>
                <a:buClrTx/>
                <a:buSzTx/>
                <a:buFontTx/>
                <a:buNone/>
                <a:tabLst/>
                <a:defRPr/>
              </a:pPr>
              <a:r>
                <a:rPr lang="en-AU" sz="4000" b="1">
                  <a:solidFill>
                    <a:srgbClr val="B51458"/>
                  </a:solidFill>
                  <a:latin typeface="+mj-lt"/>
                  <a:cs typeface="Arial" panose="020B0604020202020204" pitchFamily="34" charset="0"/>
                </a:rPr>
                <a:t>L</a:t>
              </a:r>
            </a:p>
            <a:p>
              <a:pPr marR="0" lvl="0" algn="ctr" defTabSz="914377" rtl="0" eaLnBrk="1" fontAlgn="auto" latinLnBrk="0" hangingPunct="1">
                <a:spcAft>
                  <a:spcPts val="0"/>
                </a:spcAft>
                <a:buClrTx/>
                <a:buSzTx/>
                <a:buFontTx/>
                <a:buNone/>
                <a:tabLst/>
                <a:defRPr/>
              </a:pPr>
              <a:r>
                <a:rPr lang="en-AU" sz="1600">
                  <a:cs typeface="Arial" panose="020B0604020202020204" pitchFamily="34" charset="0"/>
                </a:rPr>
                <a:t>What have I learned?</a:t>
              </a:r>
            </a:p>
          </p:txBody>
        </p:sp>
      </p:grpSp>
      <p:grpSp>
        <p:nvGrpSpPr>
          <p:cNvPr id="38" name="Group 37">
            <a:extLst>
              <a:ext uri="{FF2B5EF4-FFF2-40B4-BE49-F238E27FC236}">
                <a16:creationId xmlns:a16="http://schemas.microsoft.com/office/drawing/2014/main" id="{0FC87081-AC97-3305-14DE-0A77D0073E9F}"/>
              </a:ext>
              <a:ext uri="{C183D7F6-B498-43B3-948B-1728B52AA6E4}">
                <adec:decorative xmlns:adec="http://schemas.microsoft.com/office/drawing/2017/decorative" val="1"/>
              </a:ext>
            </a:extLst>
          </p:cNvPr>
          <p:cNvGrpSpPr/>
          <p:nvPr/>
        </p:nvGrpSpPr>
        <p:grpSpPr>
          <a:xfrm>
            <a:off x="9128949" y="1313647"/>
            <a:ext cx="2578312" cy="1054799"/>
            <a:chOff x="517157" y="2719615"/>
            <a:chExt cx="2578312" cy="1054799"/>
          </a:xfrm>
        </p:grpSpPr>
        <p:sp>
          <p:nvSpPr>
            <p:cNvPr id="39" name="Rectangle 38">
              <a:extLst>
                <a:ext uri="{FF2B5EF4-FFF2-40B4-BE49-F238E27FC236}">
                  <a16:creationId xmlns:a16="http://schemas.microsoft.com/office/drawing/2014/main" id="{51096695-BC78-5599-133D-32D6ABDEB311}"/>
                </a:ext>
              </a:extLst>
            </p:cNvPr>
            <p:cNvSpPr/>
            <p:nvPr/>
          </p:nvSpPr>
          <p:spPr>
            <a:xfrm>
              <a:off x="517160" y="2719615"/>
              <a:ext cx="2578309" cy="10547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j-lt"/>
              </a:endParaRPr>
            </a:p>
          </p:txBody>
        </p:sp>
        <p:sp>
          <p:nvSpPr>
            <p:cNvPr id="40" name="TextBox 39">
              <a:extLst>
                <a:ext uri="{FF2B5EF4-FFF2-40B4-BE49-F238E27FC236}">
                  <a16:creationId xmlns:a16="http://schemas.microsoft.com/office/drawing/2014/main" id="{B1AE2BE0-C15B-86D7-FCBF-EE76F81DA8F0}"/>
                </a:ext>
              </a:extLst>
            </p:cNvPr>
            <p:cNvSpPr txBox="1"/>
            <p:nvPr/>
          </p:nvSpPr>
          <p:spPr>
            <a:xfrm>
              <a:off x="517157" y="2734605"/>
              <a:ext cx="2553384" cy="984885"/>
            </a:xfrm>
            <a:prstGeom prst="rect">
              <a:avLst/>
            </a:prstGeom>
            <a:noFill/>
          </p:spPr>
          <p:txBody>
            <a:bodyPr wrap="square">
              <a:spAutoFit/>
            </a:bodyPr>
            <a:lstStyle/>
            <a:p>
              <a:pPr marR="0" lvl="0" algn="ctr" defTabSz="914377" rtl="0" eaLnBrk="1" fontAlgn="auto" latinLnBrk="0" hangingPunct="1">
                <a:spcAft>
                  <a:spcPts val="0"/>
                </a:spcAft>
                <a:buClrTx/>
                <a:buSzTx/>
                <a:buFontTx/>
                <a:buNone/>
                <a:tabLst/>
                <a:defRPr/>
              </a:pPr>
              <a:r>
                <a:rPr lang="en-AU" sz="4000" b="1">
                  <a:solidFill>
                    <a:srgbClr val="9B6808"/>
                  </a:solidFill>
                  <a:latin typeface="+mj-lt"/>
                  <a:cs typeface="Arial" panose="020B0604020202020204" pitchFamily="34" charset="0"/>
                </a:rPr>
                <a:t>H</a:t>
              </a:r>
            </a:p>
            <a:p>
              <a:pPr marR="0" lvl="0" algn="ctr" defTabSz="914377" rtl="0" eaLnBrk="1" fontAlgn="auto" latinLnBrk="0" hangingPunct="1">
                <a:spcAft>
                  <a:spcPts val="0"/>
                </a:spcAft>
                <a:buClrTx/>
                <a:buSzTx/>
                <a:buFontTx/>
                <a:buNone/>
                <a:tabLst/>
                <a:defRPr/>
              </a:pPr>
              <a:r>
                <a:rPr lang="en-AU" sz="1600">
                  <a:cs typeface="Arial" panose="020B0604020202020204" pitchFamily="34" charset="0"/>
                </a:rPr>
                <a:t>How can I learn more?</a:t>
              </a:r>
            </a:p>
          </p:txBody>
        </p:sp>
      </p:grpSp>
      <p:sp>
        <p:nvSpPr>
          <p:cNvPr id="2" name="Slide Number Placeholder 1">
            <a:extLst>
              <a:ext uri="{FF2B5EF4-FFF2-40B4-BE49-F238E27FC236}">
                <a16:creationId xmlns:a16="http://schemas.microsoft.com/office/drawing/2014/main" id="{93BF62FA-01DF-DA08-95AB-0CE56E6137C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34</a:t>
            </a:fld>
            <a:endParaRPr lang="en-AU"/>
          </a:p>
        </p:txBody>
      </p:sp>
    </p:spTree>
    <p:extLst>
      <p:ext uri="{BB962C8B-B14F-4D97-AF65-F5344CB8AC3E}">
        <p14:creationId xmlns:p14="http://schemas.microsoft.com/office/powerpoint/2010/main" val="356365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D93A59-37D5-CCEE-918F-B6CDF34B216A}"/>
              </a:ext>
            </a:extLst>
          </p:cNvPr>
          <p:cNvSpPr>
            <a:spLocks noGrp="1"/>
          </p:cNvSpPr>
          <p:nvPr>
            <p:ph type="title"/>
          </p:nvPr>
        </p:nvSpPr>
        <p:spPr/>
        <p:txBody>
          <a:bodyPr/>
          <a:lstStyle/>
          <a:p>
            <a:r>
              <a:rPr lang="en-AU" dirty="0"/>
              <a:t>Aboriginal and Torres Strait Islander people's data</a:t>
            </a:r>
          </a:p>
        </p:txBody>
      </p:sp>
      <p:sp>
        <p:nvSpPr>
          <p:cNvPr id="4" name="Text Placeholder 3">
            <a:extLst>
              <a:ext uri="{FF2B5EF4-FFF2-40B4-BE49-F238E27FC236}">
                <a16:creationId xmlns:a16="http://schemas.microsoft.com/office/drawing/2014/main" id="{CDBD7007-10F6-5AA8-ABAF-AB6F4A8780E0}"/>
              </a:ext>
            </a:extLst>
          </p:cNvPr>
          <p:cNvSpPr>
            <a:spLocks noGrp="1"/>
          </p:cNvSpPr>
          <p:nvPr>
            <p:ph type="body" sz="quarter" idx="18"/>
          </p:nvPr>
        </p:nvSpPr>
        <p:spPr/>
        <p:txBody>
          <a:bodyPr/>
          <a:lstStyle/>
          <a:p>
            <a:r>
              <a:rPr lang="en-AU"/>
              <a:t>Indigenous data. Teacher provides a series of 5 “Why” questions for each.</a:t>
            </a:r>
          </a:p>
        </p:txBody>
      </p:sp>
      <p:sp>
        <p:nvSpPr>
          <p:cNvPr id="6" name="TextBox 5">
            <a:extLst>
              <a:ext uri="{FF2B5EF4-FFF2-40B4-BE49-F238E27FC236}">
                <a16:creationId xmlns:a16="http://schemas.microsoft.com/office/drawing/2014/main" id="{937C50CD-7067-0E1D-519F-A6F6A3F73AFF}"/>
              </a:ext>
            </a:extLst>
          </p:cNvPr>
          <p:cNvSpPr txBox="1"/>
          <p:nvPr/>
        </p:nvSpPr>
        <p:spPr>
          <a:xfrm>
            <a:off x="360000" y="1846246"/>
            <a:ext cx="11271123" cy="2803075"/>
          </a:xfrm>
          <a:prstGeom prst="rect">
            <a:avLst/>
          </a:prstGeom>
          <a:noFill/>
        </p:spPr>
        <p:txBody>
          <a:bodyPr wrap="square">
            <a:spAutoFit/>
          </a:bodyPr>
          <a:lstStyle/>
          <a:p>
            <a:pPr>
              <a:lnSpc>
                <a:spcPct val="115000"/>
              </a:lnSpc>
              <a:spcBef>
                <a:spcPts val="1200"/>
              </a:spcBef>
              <a:spcAft>
                <a:spcPts val="600"/>
              </a:spcAft>
              <a:buNone/>
            </a:pPr>
            <a:r>
              <a:rPr lang="en-AU" sz="2400" dirty="0">
                <a:effectLst/>
                <a:latin typeface="Arial" panose="020B0604020202020204" pitchFamily="34" charset="0"/>
                <a:ea typeface="Calibri" panose="020F0502020204030204" pitchFamily="34" charset="0"/>
              </a:rPr>
              <a:t>What role does Aboriginal and Torres Strait Islander peoples data play:</a:t>
            </a:r>
          </a:p>
          <a:p>
            <a:pPr marL="342900" lvl="0" indent="-342900">
              <a:lnSpc>
                <a:spcPct val="150000"/>
              </a:lnSpc>
              <a:spcBef>
                <a:spcPts val="1200"/>
              </a:spcBef>
              <a:spcAft>
                <a:spcPts val="600"/>
              </a:spcAft>
              <a:buFont typeface="Courier New" panose="02070309020205020404" pitchFamily="49" charset="0"/>
              <a:buChar char="o"/>
            </a:pPr>
            <a:r>
              <a:rPr lang="en-AU" sz="2400" dirty="0">
                <a:effectLst/>
                <a:latin typeface="Arial" panose="020B0604020202020204" pitchFamily="34" charset="0"/>
                <a:ea typeface="Calibri" panose="020F0502020204030204" pitchFamily="34" charset="0"/>
                <a:cs typeface="Times New Roman" panose="02020603050405020304" pitchFamily="18" charset="0"/>
              </a:rPr>
              <a:t>preservation of cultural heritage and cultural knowledge’s </a:t>
            </a:r>
          </a:p>
          <a:p>
            <a:pPr marL="342900" lvl="0" indent="-342900">
              <a:lnSpc>
                <a:spcPct val="150000"/>
              </a:lnSpc>
              <a:spcBef>
                <a:spcPts val="1200"/>
              </a:spcBef>
              <a:spcAft>
                <a:spcPts val="600"/>
              </a:spcAft>
              <a:buFont typeface="Courier New" panose="02070309020205020404" pitchFamily="49" charset="0"/>
              <a:buChar char="o"/>
            </a:pPr>
            <a:r>
              <a:rPr lang="en-AU" sz="2400" dirty="0">
                <a:effectLst/>
                <a:latin typeface="Arial" panose="020B0604020202020204" pitchFamily="34" charset="0"/>
                <a:ea typeface="Calibri" panose="020F0502020204030204" pitchFamily="34" charset="0"/>
                <a:cs typeface="Times New Roman" panose="02020603050405020304" pitchFamily="18" charset="0"/>
              </a:rPr>
              <a:t>improving social, economic and health outcomes</a:t>
            </a:r>
          </a:p>
          <a:p>
            <a:pPr marL="342900" indent="-342900">
              <a:lnSpc>
                <a:spcPct val="150000"/>
              </a:lnSpc>
              <a:spcBef>
                <a:spcPts val="1200"/>
              </a:spcBef>
              <a:spcAft>
                <a:spcPts val="600"/>
              </a:spcAft>
              <a:buFont typeface="Courier New" panose="02070309020205020404" pitchFamily="49" charset="0"/>
              <a:buChar char="o"/>
            </a:pPr>
            <a:r>
              <a:rPr lang="en-AU" sz="2400" dirty="0">
                <a:latin typeface="Arial" panose="020B0604020202020204" pitchFamily="34" charset="0"/>
                <a:ea typeface="Calibri" panose="020F0502020204030204" pitchFamily="34" charset="0"/>
                <a:cs typeface="Times New Roman" panose="02020603050405020304" pitchFamily="18" charset="0"/>
              </a:rPr>
              <a:t>empowering communities</a:t>
            </a:r>
          </a:p>
        </p:txBody>
      </p:sp>
      <p:sp>
        <p:nvSpPr>
          <p:cNvPr id="2" name="Slide Number Placeholder 1">
            <a:extLst>
              <a:ext uri="{FF2B5EF4-FFF2-40B4-BE49-F238E27FC236}">
                <a16:creationId xmlns:a16="http://schemas.microsoft.com/office/drawing/2014/main" id="{F3EB181E-E21C-B372-3E87-C36E4398D32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35</a:t>
            </a:fld>
            <a:endParaRPr lang="en-AU"/>
          </a:p>
        </p:txBody>
      </p:sp>
    </p:spTree>
    <p:extLst>
      <p:ext uri="{BB962C8B-B14F-4D97-AF65-F5344CB8AC3E}">
        <p14:creationId xmlns:p14="http://schemas.microsoft.com/office/powerpoint/2010/main" val="443562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6E2B9E-4748-58C8-C2E0-4F4B611E76D7}"/>
              </a:ext>
            </a:extLst>
          </p:cNvPr>
          <p:cNvSpPr>
            <a:spLocks noGrp="1"/>
          </p:cNvSpPr>
          <p:nvPr>
            <p:ph type="title"/>
          </p:nvPr>
        </p:nvSpPr>
        <p:spPr/>
        <p:txBody>
          <a:bodyPr/>
          <a:lstStyle/>
          <a:p>
            <a:r>
              <a:rPr lang="en-AU" dirty="0"/>
              <a:t>Check for understanding</a:t>
            </a:r>
          </a:p>
        </p:txBody>
      </p:sp>
      <p:sp>
        <p:nvSpPr>
          <p:cNvPr id="4" name="Text Placeholder 3">
            <a:extLst>
              <a:ext uri="{FF2B5EF4-FFF2-40B4-BE49-F238E27FC236}">
                <a16:creationId xmlns:a16="http://schemas.microsoft.com/office/drawing/2014/main" id="{C020D3A2-E5DA-29FE-B3C1-144D86113A17}"/>
              </a:ext>
            </a:extLst>
          </p:cNvPr>
          <p:cNvSpPr>
            <a:spLocks noGrp="1"/>
          </p:cNvSpPr>
          <p:nvPr>
            <p:ph type="body" sz="quarter" idx="18"/>
          </p:nvPr>
        </p:nvSpPr>
        <p:spPr/>
        <p:txBody>
          <a:bodyPr/>
          <a:lstStyle/>
          <a:p>
            <a:r>
              <a:rPr lang="en-AU" dirty="0"/>
              <a:t>Why is indigenous data important</a:t>
            </a:r>
          </a:p>
        </p:txBody>
      </p:sp>
      <p:sp>
        <p:nvSpPr>
          <p:cNvPr id="6" name="TextBox 5">
            <a:extLst>
              <a:ext uri="{FF2B5EF4-FFF2-40B4-BE49-F238E27FC236}">
                <a16:creationId xmlns:a16="http://schemas.microsoft.com/office/drawing/2014/main" id="{D9A736C4-BEE2-2AF0-AB3B-D9306CACB1AE}"/>
              </a:ext>
            </a:extLst>
          </p:cNvPr>
          <p:cNvSpPr txBox="1"/>
          <p:nvPr/>
        </p:nvSpPr>
        <p:spPr>
          <a:xfrm>
            <a:off x="360000" y="1733888"/>
            <a:ext cx="11381150" cy="2793842"/>
          </a:xfrm>
          <a:prstGeom prst="rect">
            <a:avLst/>
          </a:prstGeom>
          <a:noFill/>
        </p:spPr>
        <p:txBody>
          <a:bodyPr wrap="square">
            <a:spAutoFit/>
          </a:bodyPr>
          <a:lstStyle/>
          <a:p>
            <a:pPr>
              <a:lnSpc>
                <a:spcPct val="150000"/>
              </a:lnSpc>
            </a:pPr>
            <a:r>
              <a:rPr lang="en-AU" sz="2400" b="0" u="none" strike="noStrike" dirty="0">
                <a:effectLst/>
                <a:latin typeface="+mj-lt"/>
              </a:rPr>
              <a:t>Indigenous data is critical because </a:t>
            </a:r>
            <a:r>
              <a:rPr lang="en-AU" sz="2400" dirty="0">
                <a:latin typeface="+mj-lt"/>
              </a:rPr>
              <a:t>it e</a:t>
            </a:r>
            <a:r>
              <a:rPr lang="en-AU" sz="2400" dirty="0">
                <a:solidFill>
                  <a:schemeClr val="bg1"/>
                </a:solidFill>
                <a:latin typeface="+mj-lt"/>
              </a:rPr>
              <a:t>mpowers</a:t>
            </a:r>
            <a:r>
              <a:rPr lang="en-AU" sz="2400" dirty="0">
                <a:latin typeface="+mj-lt"/>
              </a:rPr>
              <a:t> </a:t>
            </a:r>
            <a:r>
              <a:rPr lang="en-AU" sz="2400" u="none" strike="noStrike" dirty="0">
                <a:effectLst/>
                <a:latin typeface="+mj-lt"/>
              </a:rPr>
              <a:t>s</a:t>
            </a:r>
            <a:r>
              <a:rPr lang="en-AU" sz="2400" b="1" u="none" strike="noStrike" dirty="0">
                <a:solidFill>
                  <a:schemeClr val="bg1"/>
                </a:solidFill>
                <a:effectLst/>
                <a:latin typeface="+mj-lt"/>
              </a:rPr>
              <a:t>elf-determination</a:t>
            </a:r>
            <a:r>
              <a:rPr lang="en-AU" sz="2400" dirty="0">
                <a:latin typeface="+mj-lt"/>
              </a:rPr>
              <a:t>, protecting cultural i</a:t>
            </a:r>
            <a:r>
              <a:rPr lang="en-AU" sz="2400" dirty="0">
                <a:solidFill>
                  <a:schemeClr val="bg1"/>
                </a:solidFill>
                <a:latin typeface="+mj-lt"/>
              </a:rPr>
              <a:t>dentity</a:t>
            </a:r>
            <a:r>
              <a:rPr lang="en-AU" sz="2400" dirty="0">
                <a:latin typeface="+mj-lt"/>
              </a:rPr>
              <a:t> and enabling First Nations communities to guide their own f</a:t>
            </a:r>
            <a:r>
              <a:rPr lang="en-AU" sz="2400" dirty="0">
                <a:solidFill>
                  <a:schemeClr val="bg1"/>
                </a:solidFill>
                <a:latin typeface="+mj-lt"/>
              </a:rPr>
              <a:t>utures</a:t>
            </a:r>
            <a:r>
              <a:rPr lang="en-AU" sz="2400" dirty="0">
                <a:latin typeface="+mj-lt"/>
              </a:rPr>
              <a:t>. </a:t>
            </a:r>
          </a:p>
          <a:p>
            <a:pPr>
              <a:lnSpc>
                <a:spcPct val="150000"/>
              </a:lnSpc>
            </a:pPr>
            <a:r>
              <a:rPr lang="en-AU" sz="2400" dirty="0">
                <a:latin typeface="+mj-lt"/>
              </a:rPr>
              <a:t>Without c</a:t>
            </a:r>
            <a:r>
              <a:rPr lang="en-AU" sz="2400" dirty="0">
                <a:solidFill>
                  <a:schemeClr val="bg1"/>
                </a:solidFill>
                <a:latin typeface="+mj-lt"/>
              </a:rPr>
              <a:t>ommunity</a:t>
            </a:r>
            <a:r>
              <a:rPr lang="en-AU" sz="2400" dirty="0">
                <a:latin typeface="+mj-lt"/>
              </a:rPr>
              <a:t>-led governance over how this i</a:t>
            </a:r>
            <a:r>
              <a:rPr lang="en-AU" sz="2400" dirty="0">
                <a:solidFill>
                  <a:schemeClr val="bg1"/>
                </a:solidFill>
                <a:latin typeface="+mj-lt"/>
              </a:rPr>
              <a:t>nformation</a:t>
            </a:r>
            <a:r>
              <a:rPr lang="en-AU" sz="2400" dirty="0">
                <a:latin typeface="+mj-lt"/>
              </a:rPr>
              <a:t> is collected and used, historical data practices risk p</a:t>
            </a:r>
            <a:r>
              <a:rPr lang="en-AU" sz="2400" dirty="0">
                <a:solidFill>
                  <a:schemeClr val="bg1"/>
                </a:solidFill>
                <a:latin typeface="+mj-lt"/>
              </a:rPr>
              <a:t>erpetuating</a:t>
            </a:r>
            <a:r>
              <a:rPr lang="en-AU" sz="2400" dirty="0">
                <a:latin typeface="+mj-lt"/>
              </a:rPr>
              <a:t> disadvantage and m</a:t>
            </a:r>
            <a:r>
              <a:rPr lang="en-AU" sz="2400" dirty="0">
                <a:solidFill>
                  <a:schemeClr val="bg1"/>
                </a:solidFill>
                <a:latin typeface="+mj-lt"/>
              </a:rPr>
              <a:t>isrepresenting</a:t>
            </a:r>
            <a:r>
              <a:rPr lang="en-AU" sz="2400" dirty="0">
                <a:latin typeface="+mj-lt"/>
              </a:rPr>
              <a:t> community needs.</a:t>
            </a:r>
          </a:p>
        </p:txBody>
      </p:sp>
      <p:sp>
        <p:nvSpPr>
          <p:cNvPr id="5" name="Rectangle: Rounded Corners 4" descr="placeholder for cloze passage excercise">
            <a:extLst>
              <a:ext uri="{FF2B5EF4-FFF2-40B4-BE49-F238E27FC236}">
                <a16:creationId xmlns:a16="http://schemas.microsoft.com/office/drawing/2014/main" id="{4CA49572-7443-EF42-9AB1-255E7C2F08F7}"/>
              </a:ext>
            </a:extLst>
          </p:cNvPr>
          <p:cNvSpPr/>
          <p:nvPr/>
        </p:nvSpPr>
        <p:spPr>
          <a:xfrm>
            <a:off x="5390866" y="1951630"/>
            <a:ext cx="1455761" cy="309349"/>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descr="placeholder for cloze passage excercise">
            <a:extLst>
              <a:ext uri="{FF2B5EF4-FFF2-40B4-BE49-F238E27FC236}">
                <a16:creationId xmlns:a16="http://schemas.microsoft.com/office/drawing/2014/main" id="{E827CB4C-A5FD-5D8B-3947-05AA970182B4}"/>
              </a:ext>
            </a:extLst>
          </p:cNvPr>
          <p:cNvSpPr/>
          <p:nvPr/>
        </p:nvSpPr>
        <p:spPr>
          <a:xfrm>
            <a:off x="6913491" y="1953905"/>
            <a:ext cx="2630843" cy="309349"/>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Rounded Corners 7" descr="placeholder for cloze passage excercise">
            <a:extLst>
              <a:ext uri="{FF2B5EF4-FFF2-40B4-BE49-F238E27FC236}">
                <a16:creationId xmlns:a16="http://schemas.microsoft.com/office/drawing/2014/main" id="{7A6B6573-1152-2464-A45B-2BE6AFD7B8C9}"/>
              </a:ext>
            </a:extLst>
          </p:cNvPr>
          <p:cNvSpPr/>
          <p:nvPr/>
        </p:nvSpPr>
        <p:spPr>
          <a:xfrm>
            <a:off x="1451212" y="2470245"/>
            <a:ext cx="1100919" cy="309349"/>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descr="placeholder for cloze passage excercise">
            <a:extLst>
              <a:ext uri="{FF2B5EF4-FFF2-40B4-BE49-F238E27FC236}">
                <a16:creationId xmlns:a16="http://schemas.microsoft.com/office/drawing/2014/main" id="{BD5F8E06-1C98-EA71-53BA-2262E3DCE1F2}"/>
              </a:ext>
            </a:extLst>
          </p:cNvPr>
          <p:cNvSpPr/>
          <p:nvPr/>
        </p:nvSpPr>
        <p:spPr>
          <a:xfrm>
            <a:off x="10454186" y="2461147"/>
            <a:ext cx="955342" cy="309349"/>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Rounded Corners 9" descr="placeholder for cloze passage excercise">
            <a:extLst>
              <a:ext uri="{FF2B5EF4-FFF2-40B4-BE49-F238E27FC236}">
                <a16:creationId xmlns:a16="http://schemas.microsoft.com/office/drawing/2014/main" id="{01454AE2-3744-5FB2-23EC-CEF8333E2D42}"/>
              </a:ext>
            </a:extLst>
          </p:cNvPr>
          <p:cNvSpPr/>
          <p:nvPr/>
        </p:nvSpPr>
        <p:spPr>
          <a:xfrm>
            <a:off x="1514901" y="3053310"/>
            <a:ext cx="1505803" cy="309349"/>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Rounded Corners 10" descr="placeholder for cloze passage excercise">
            <a:extLst>
              <a:ext uri="{FF2B5EF4-FFF2-40B4-BE49-F238E27FC236}">
                <a16:creationId xmlns:a16="http://schemas.microsoft.com/office/drawing/2014/main" id="{0812F3E9-0FB0-B622-522D-6ABE1249B02C}"/>
              </a:ext>
            </a:extLst>
          </p:cNvPr>
          <p:cNvSpPr/>
          <p:nvPr/>
        </p:nvSpPr>
        <p:spPr>
          <a:xfrm>
            <a:off x="7151428" y="3011606"/>
            <a:ext cx="1505803" cy="309349"/>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descr="placeholder for cloze passage excercise">
            <a:extLst>
              <a:ext uri="{FF2B5EF4-FFF2-40B4-BE49-F238E27FC236}">
                <a16:creationId xmlns:a16="http://schemas.microsoft.com/office/drawing/2014/main" id="{46E02517-D591-5212-D1F7-29EB9926C644}"/>
              </a:ext>
            </a:extLst>
          </p:cNvPr>
          <p:cNvSpPr/>
          <p:nvPr/>
        </p:nvSpPr>
        <p:spPr>
          <a:xfrm>
            <a:off x="5086066" y="3594918"/>
            <a:ext cx="1760561" cy="309349"/>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Rounded Corners 12" descr="placeholder for cloze passage excercise">
            <a:extLst>
              <a:ext uri="{FF2B5EF4-FFF2-40B4-BE49-F238E27FC236}">
                <a16:creationId xmlns:a16="http://schemas.microsoft.com/office/drawing/2014/main" id="{EE404B58-EBEB-8993-D493-823EEBF9D672}"/>
              </a:ext>
            </a:extLst>
          </p:cNvPr>
          <p:cNvSpPr/>
          <p:nvPr/>
        </p:nvSpPr>
        <p:spPr>
          <a:xfrm>
            <a:off x="9348717" y="3594917"/>
            <a:ext cx="1715068" cy="309349"/>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Slide Number Placeholder 1">
            <a:extLst>
              <a:ext uri="{FF2B5EF4-FFF2-40B4-BE49-F238E27FC236}">
                <a16:creationId xmlns:a16="http://schemas.microsoft.com/office/drawing/2014/main" id="{0BDA5F47-5DB6-A6E9-1A05-0DC85DC3115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36</a:t>
            </a:fld>
            <a:endParaRPr lang="en-AU"/>
          </a:p>
        </p:txBody>
      </p:sp>
    </p:spTree>
    <p:extLst>
      <p:ext uri="{BB962C8B-B14F-4D97-AF65-F5344CB8AC3E}">
        <p14:creationId xmlns:p14="http://schemas.microsoft.com/office/powerpoint/2010/main" val="320779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 (3)</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2236097794"/>
              </p:ext>
            </p:extLst>
          </p:nvPr>
        </p:nvGraphicFramePr>
        <p:xfrm>
          <a:off x="656907" y="1834188"/>
          <a:ext cx="9428789" cy="4224612"/>
        </p:xfrm>
        <a:graphic>
          <a:graphicData uri="http://schemas.openxmlformats.org/drawingml/2006/table">
            <a:tbl>
              <a:tblPr firstRow="1" firstCol="1" bandRow="1"/>
              <a:tblGrid>
                <a:gridCol w="8005765">
                  <a:extLst>
                    <a:ext uri="{9D8B030D-6E8A-4147-A177-3AD203B41FA5}">
                      <a16:colId xmlns:a16="http://schemas.microsoft.com/office/drawing/2014/main" val="1756315076"/>
                    </a:ext>
                  </a:extLst>
                </a:gridCol>
                <a:gridCol w="1423024">
                  <a:extLst>
                    <a:ext uri="{9D8B030D-6E8A-4147-A177-3AD203B41FA5}">
                      <a16:colId xmlns:a16="http://schemas.microsoft.com/office/drawing/2014/main" val="1386610414"/>
                    </a:ext>
                  </a:extLst>
                </a:gridCol>
              </a:tblGrid>
              <a:tr h="547263">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518094">
                <a:tc>
                  <a:txBody>
                    <a:bodyPr/>
                    <a:lstStyle/>
                    <a:p>
                      <a:pPr marL="342900" indent="-342900">
                        <a:lnSpc>
                          <a:spcPct val="150000"/>
                        </a:lnSpc>
                        <a:buFont typeface="Arial" panose="020B0604020202020204" pitchFamily="34" charset="0"/>
                        <a:buChar char="•"/>
                      </a:pPr>
                      <a:r>
                        <a:rPr lang="en-AU" sz="2000" dirty="0">
                          <a:latin typeface="+mn-lt"/>
                        </a:rPr>
                        <a:t>describe social, ethical and legal responsibilities in analysing data</a:t>
                      </a:r>
                    </a:p>
                    <a:p>
                      <a:pPr marL="342900" indent="-342900">
                        <a:lnSpc>
                          <a:spcPct val="150000"/>
                        </a:lnSpc>
                        <a:buFont typeface="Arial" panose="020B0604020202020204" pitchFamily="34" charset="0"/>
                        <a:buChar char="•"/>
                      </a:pPr>
                      <a:r>
                        <a:rPr lang="en-AU" sz="2000" dirty="0"/>
                        <a:t>consider the perspectives of diverse groups when analysing data</a:t>
                      </a:r>
                    </a:p>
                    <a:p>
                      <a:pPr marL="342900" indent="-342900">
                        <a:lnSpc>
                          <a:spcPct val="150000"/>
                        </a:lnSpc>
                        <a:buFont typeface="Arial" panose="020B0604020202020204" pitchFamily="34" charset="0"/>
                        <a:buChar char="•"/>
                      </a:pPr>
                      <a:r>
                        <a:rPr lang="en-AU" sz="2000" dirty="0">
                          <a:latin typeface="+mn-lt"/>
                        </a:rPr>
                        <a:t>debate the use of facial recognition systems in schools</a:t>
                      </a:r>
                    </a:p>
                    <a:p>
                      <a:pPr marL="342900" indent="-342900">
                        <a:lnSpc>
                          <a:spcPct val="150000"/>
                        </a:lnSpc>
                        <a:buFont typeface="Arial" panose="020B0604020202020204" pitchFamily="34" charset="0"/>
                        <a:buChar char="•"/>
                      </a:pPr>
                      <a:r>
                        <a:rPr lang="en-AU" sz="2000" dirty="0">
                          <a:latin typeface="+mn-lt"/>
                        </a:rPr>
                        <a:t>explain the diversity of communities and the implications of data analysis</a:t>
                      </a:r>
                    </a:p>
                    <a:p>
                      <a:pPr marL="342900" indent="-342900">
                        <a:lnSpc>
                          <a:spcPct val="150000"/>
                        </a:lnSpc>
                        <a:buFont typeface="Arial" panose="020B0604020202020204" pitchFamily="34" charset="0"/>
                        <a:buChar char="•"/>
                      </a:pPr>
                      <a:r>
                        <a:rPr lang="en-AU" sz="2000" dirty="0">
                          <a:latin typeface="+mn-lt"/>
                        </a:rPr>
                        <a:t>describe the role of Indigenous data.</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967231" y="2935740"/>
            <a:ext cx="914479" cy="914479"/>
          </a:xfrm>
          <a:prstGeom prst="rect">
            <a:avLst/>
          </a:prstGeom>
        </p:spPr>
      </p:pic>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37</a:t>
            </a:fld>
            <a:endParaRPr lang="en-AU"/>
          </a:p>
        </p:txBody>
      </p:sp>
    </p:spTree>
    <p:extLst>
      <p:ext uri="{BB962C8B-B14F-4D97-AF65-F5344CB8AC3E}">
        <p14:creationId xmlns:p14="http://schemas.microsoft.com/office/powerpoint/2010/main" val="17123301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671AA-2E2F-6330-3C04-A9BC57A2960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377877D-5200-B450-6368-41965631CBFA}"/>
              </a:ext>
            </a:extLst>
          </p:cNvPr>
          <p:cNvSpPr>
            <a:spLocks noGrp="1"/>
          </p:cNvSpPr>
          <p:nvPr>
            <p:ph type="title"/>
          </p:nvPr>
        </p:nvSpPr>
        <p:spPr/>
        <p:txBody>
          <a:bodyPr/>
          <a:lstStyle/>
          <a:p>
            <a:r>
              <a:rPr lang="en-AU" dirty="0">
                <a:latin typeface="+mj-lt"/>
              </a:rPr>
              <a:t>Learning intentions and success criteria (4)</a:t>
            </a:r>
          </a:p>
        </p:txBody>
      </p:sp>
      <p:sp>
        <p:nvSpPr>
          <p:cNvPr id="3" name="TextBox 2">
            <a:extLst>
              <a:ext uri="{FF2B5EF4-FFF2-40B4-BE49-F238E27FC236}">
                <a16:creationId xmlns:a16="http://schemas.microsoft.com/office/drawing/2014/main" id="{EE2D5ECD-0A48-90C3-9E46-B9BC0C0553FF}"/>
              </a:ext>
            </a:extLst>
          </p:cNvPr>
          <p:cNvSpPr txBox="1"/>
          <p:nvPr/>
        </p:nvSpPr>
        <p:spPr>
          <a:xfrm>
            <a:off x="389360" y="1718249"/>
            <a:ext cx="11303000" cy="363631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002664"/>
                </a:solidFill>
                <a:latin typeface="Arial" panose="020B0604020202020204"/>
                <a:cs typeface="Arial" panose="020B0604020202020204" pitchFamily="34" charset="0"/>
              </a:rPr>
              <a:t>describing simple types of data compression </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002664"/>
                </a:solidFill>
                <a:latin typeface="Arial" panose="020B0604020202020204"/>
                <a:cs typeface="Arial" panose="020B0604020202020204" pitchFamily="34" charset="0"/>
              </a:rPr>
              <a:t>exploring the applications of small and big datasets</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explain why data compression is important</a:t>
            </a:r>
          </a:p>
          <a:p>
            <a:pPr marL="952485" lvl="1" indent="-342900">
              <a:lnSpc>
                <a:spcPct val="150000"/>
              </a:lnSpc>
              <a:spcAft>
                <a:spcPts val="600"/>
              </a:spcAft>
              <a:buFont typeface="Arial"/>
              <a:buChar char="•"/>
              <a:defRPr/>
            </a:pPr>
            <a:r>
              <a:rPr lang="en-AU" sz="2000" dirty="0">
                <a:solidFill>
                  <a:srgbClr val="22272B"/>
                </a:solidFill>
                <a:latin typeface="Arial" panose="020B0604020202020204"/>
                <a:cs typeface="Arial" panose="020B0604020202020204" pitchFamily="34" charset="0"/>
              </a:rPr>
              <a:t>describe the types and examples of data compression.</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Define big and small data sets and provide examples of where they are used.</a:t>
            </a:r>
          </a:p>
        </p:txBody>
      </p:sp>
      <p:sp>
        <p:nvSpPr>
          <p:cNvPr id="2" name="Slide Number Placeholder 1">
            <a:extLst>
              <a:ext uri="{FF2B5EF4-FFF2-40B4-BE49-F238E27FC236}">
                <a16:creationId xmlns:a16="http://schemas.microsoft.com/office/drawing/2014/main" id="{D35E6053-D5FF-2B61-5D4A-2DB7B98654E9}"/>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89951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63999-080D-F3FE-F2DD-8E172F60FF6F}"/>
            </a:ext>
          </a:extLst>
        </p:cNvPr>
        <p:cNvGrpSpPr/>
        <p:nvPr/>
      </p:nvGrpSpPr>
      <p:grpSpPr>
        <a:xfrm>
          <a:off x="0" y="0"/>
          <a:ext cx="0" cy="0"/>
          <a:chOff x="0" y="0"/>
          <a:chExt cx="0" cy="0"/>
        </a:xfrm>
      </p:grpSpPr>
      <p:sp>
        <p:nvSpPr>
          <p:cNvPr id="6" name="Text Placeholder 11">
            <a:extLst>
              <a:ext uri="{FF2B5EF4-FFF2-40B4-BE49-F238E27FC236}">
                <a16:creationId xmlns:a16="http://schemas.microsoft.com/office/drawing/2014/main" id="{FECEFAA0-D716-7ADF-6450-E6CC94970C6D}"/>
              </a:ext>
            </a:extLst>
          </p:cNvPr>
          <p:cNvSpPr txBox="1">
            <a:spLocks/>
          </p:cNvSpPr>
          <p:nvPr/>
        </p:nvSpPr>
        <p:spPr>
          <a:xfrm>
            <a:off x="6687120" y="5005482"/>
            <a:ext cx="5156880" cy="173999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a:t>
            </a:r>
          </a:p>
          <a:p>
            <a:endParaRPr lang="en-AU" sz="200" i="1"/>
          </a:p>
          <a:p>
            <a:endParaRPr lang="en-AU" sz="1100"/>
          </a:p>
          <a:p>
            <a:endParaRPr lang="en-AU" i="1"/>
          </a:p>
          <a:p>
            <a:endParaRPr lang="en-AU"/>
          </a:p>
          <a:p>
            <a:endParaRPr lang="en-AU">
              <a:latin typeface="+mn-lt"/>
            </a:endParaRPr>
          </a:p>
        </p:txBody>
      </p:sp>
      <p:sp>
        <p:nvSpPr>
          <p:cNvPr id="10" name="Title 9">
            <a:extLst>
              <a:ext uri="{FF2B5EF4-FFF2-40B4-BE49-F238E27FC236}">
                <a16:creationId xmlns:a16="http://schemas.microsoft.com/office/drawing/2014/main" id="{33B6D871-74D2-6ABC-75DD-318A49451706}"/>
              </a:ext>
            </a:extLst>
          </p:cNvPr>
          <p:cNvSpPr>
            <a:spLocks noGrp="1"/>
          </p:cNvSpPr>
          <p:nvPr>
            <p:ph type="title"/>
          </p:nvPr>
        </p:nvSpPr>
        <p:spPr/>
        <p:txBody>
          <a:bodyPr/>
          <a:lstStyle/>
          <a:p>
            <a:r>
              <a:rPr lang="en-AU" sz="2400" b="1"/>
              <a:t>Explain simple compression of data and types of compression</a:t>
            </a:r>
            <a:endParaRPr lang="en-AU" sz="2400"/>
          </a:p>
        </p:txBody>
      </p:sp>
      <p:sp>
        <p:nvSpPr>
          <p:cNvPr id="4" name="Text Placeholder 3">
            <a:extLst>
              <a:ext uri="{FF2B5EF4-FFF2-40B4-BE49-F238E27FC236}">
                <a16:creationId xmlns:a16="http://schemas.microsoft.com/office/drawing/2014/main" id="{FF286095-D74A-4DB4-9B0B-FA16EF3778B4}"/>
              </a:ext>
            </a:extLst>
          </p:cNvPr>
          <p:cNvSpPr>
            <a:spLocks noGrp="1"/>
          </p:cNvSpPr>
          <p:nvPr>
            <p:ph type="body" sz="quarter" idx="18"/>
          </p:nvPr>
        </p:nvSpPr>
        <p:spPr>
          <a:xfrm>
            <a:off x="286848" y="982520"/>
            <a:ext cx="11557152" cy="310015"/>
          </a:xfrm>
        </p:spPr>
        <p:txBody>
          <a:bodyPr/>
          <a:lstStyle/>
          <a:p>
            <a:r>
              <a:rPr lang="en-AU"/>
              <a:t>Why Compress?</a:t>
            </a:r>
          </a:p>
        </p:txBody>
      </p:sp>
      <p:sp>
        <p:nvSpPr>
          <p:cNvPr id="9" name="TextBox 8">
            <a:extLst>
              <a:ext uri="{FF2B5EF4-FFF2-40B4-BE49-F238E27FC236}">
                <a16:creationId xmlns:a16="http://schemas.microsoft.com/office/drawing/2014/main" id="{A0FBAC57-C7FC-5311-4847-5D82557B0C66}"/>
              </a:ext>
            </a:extLst>
          </p:cNvPr>
          <p:cNvSpPr txBox="1"/>
          <p:nvPr/>
        </p:nvSpPr>
        <p:spPr>
          <a:xfrm>
            <a:off x="235458" y="1369454"/>
            <a:ext cx="7610094" cy="4196020"/>
          </a:xfrm>
          <a:prstGeom prst="rect">
            <a:avLst/>
          </a:prstGeom>
          <a:noFill/>
        </p:spPr>
        <p:txBody>
          <a:bodyPr wrap="square">
            <a:spAutoFit/>
          </a:bodyPr>
          <a:lstStyle/>
          <a:p>
            <a:pPr algn="l" rtl="0">
              <a:lnSpc>
                <a:spcPct val="150000"/>
              </a:lnSpc>
            </a:pPr>
            <a:r>
              <a:rPr lang="en-AU" b="1" i="0" dirty="0">
                <a:solidFill>
                  <a:srgbClr val="000000"/>
                </a:solidFill>
                <a:effectLst/>
              </a:rPr>
              <a:t>Reduces file size:</a:t>
            </a:r>
            <a:r>
              <a:rPr lang="en-AU" b="0" i="0" dirty="0">
                <a:solidFill>
                  <a:srgbClr val="000000"/>
                </a:solidFill>
                <a:effectLst/>
              </a:rPr>
              <a:t> compression shrinks the amount of storage space needed for files. </a:t>
            </a:r>
          </a:p>
          <a:p>
            <a:pPr algn="l" rtl="0">
              <a:lnSpc>
                <a:spcPct val="150000"/>
              </a:lnSpc>
            </a:pPr>
            <a:r>
              <a:rPr lang="en-AU" b="0" i="0" dirty="0">
                <a:solidFill>
                  <a:srgbClr val="000000"/>
                </a:solidFill>
                <a:effectLst/>
              </a:rPr>
              <a:t>Smaller files make it easier to manage, store, and share data.</a:t>
            </a:r>
          </a:p>
          <a:p>
            <a:pPr algn="l" rtl="0">
              <a:lnSpc>
                <a:spcPct val="150000"/>
              </a:lnSpc>
            </a:pPr>
            <a:r>
              <a:rPr lang="en-AU" b="1" i="0" dirty="0">
                <a:solidFill>
                  <a:srgbClr val="000000"/>
                </a:solidFill>
                <a:effectLst/>
              </a:rPr>
              <a:t>Faster transfers:</a:t>
            </a:r>
            <a:r>
              <a:rPr lang="en-AU" b="0" i="0" dirty="0">
                <a:solidFill>
                  <a:srgbClr val="000000"/>
                </a:solidFill>
                <a:effectLst/>
              </a:rPr>
              <a:t> compressed data can be sent over networks faster, which is critical for emails, websites, and cloud storage.</a:t>
            </a:r>
          </a:p>
          <a:p>
            <a:pPr algn="l" rtl="0">
              <a:lnSpc>
                <a:spcPct val="150000"/>
              </a:lnSpc>
            </a:pPr>
            <a:r>
              <a:rPr lang="en-AU" b="1" i="0" dirty="0">
                <a:solidFill>
                  <a:srgbClr val="000000"/>
                </a:solidFill>
                <a:effectLst/>
              </a:rPr>
              <a:t>Saves bandwidth and costs:</a:t>
            </a:r>
            <a:r>
              <a:rPr lang="en-AU" b="0" i="0" dirty="0">
                <a:solidFill>
                  <a:srgbClr val="000000"/>
                </a:solidFill>
                <a:effectLst/>
              </a:rPr>
              <a:t> less data to transmit means reduced bandwidth usage and potentially lower costs for storage and data transfers.</a:t>
            </a:r>
          </a:p>
          <a:p>
            <a:pPr algn="l" rtl="0">
              <a:lnSpc>
                <a:spcPct val="150000"/>
              </a:lnSpc>
            </a:pPr>
            <a:r>
              <a:rPr lang="en-AU" b="1" i="0" dirty="0">
                <a:solidFill>
                  <a:srgbClr val="000000"/>
                </a:solidFill>
                <a:effectLst/>
              </a:rPr>
              <a:t>Efficient backup and archiving:</a:t>
            </a:r>
            <a:r>
              <a:rPr lang="en-AU" b="0" i="0" dirty="0">
                <a:solidFill>
                  <a:srgbClr val="000000"/>
                </a:solidFill>
                <a:effectLst/>
              </a:rPr>
              <a:t> compression makes backups and archives more efficient and less expensive.</a:t>
            </a:r>
          </a:p>
        </p:txBody>
      </p:sp>
      <p:pic>
        <p:nvPicPr>
          <p:cNvPr id="13" name="Graphic 12" descr="Folder Search outline">
            <a:extLst>
              <a:ext uri="{FF2B5EF4-FFF2-40B4-BE49-F238E27FC236}">
                <a16:creationId xmlns:a16="http://schemas.microsoft.com/office/drawing/2014/main" id="{F59EA347-2F90-9FBC-6B51-2E7D9AF933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38872" y="1055361"/>
            <a:ext cx="1963104" cy="1963104"/>
          </a:xfrm>
          <a:prstGeom prst="rect">
            <a:avLst/>
          </a:prstGeom>
        </p:spPr>
      </p:pic>
      <p:pic>
        <p:nvPicPr>
          <p:cNvPr id="15" name="Graphic 14" descr="Server outline">
            <a:extLst>
              <a:ext uri="{FF2B5EF4-FFF2-40B4-BE49-F238E27FC236}">
                <a16:creationId xmlns:a16="http://schemas.microsoft.com/office/drawing/2014/main" id="{8BEB71ED-D4A6-A204-961F-3E1493A2327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30800" y="1852518"/>
            <a:ext cx="1680972" cy="1680972"/>
          </a:xfrm>
          <a:prstGeom prst="rect">
            <a:avLst/>
          </a:prstGeom>
        </p:spPr>
      </p:pic>
      <p:pic>
        <p:nvPicPr>
          <p:cNvPr id="17" name="Graphic 16" descr="Wireless router outline">
            <a:extLst>
              <a:ext uri="{FF2B5EF4-FFF2-40B4-BE49-F238E27FC236}">
                <a16:creationId xmlns:a16="http://schemas.microsoft.com/office/drawing/2014/main" id="{AB869FE0-332B-3054-21C1-2F5D23D0C76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99800" y="3476473"/>
            <a:ext cx="1461516" cy="1461516"/>
          </a:xfrm>
          <a:prstGeom prst="rect">
            <a:avLst/>
          </a:prstGeom>
        </p:spPr>
      </p:pic>
      <p:pic>
        <p:nvPicPr>
          <p:cNvPr id="19" name="Graphic 18" descr="Database outline">
            <a:extLst>
              <a:ext uri="{FF2B5EF4-FFF2-40B4-BE49-F238E27FC236}">
                <a16:creationId xmlns:a16="http://schemas.microsoft.com/office/drawing/2014/main" id="{934C6807-F119-8E1A-6E33-A2F3387FCD7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323765" y="4261104"/>
            <a:ext cx="1353771" cy="1353771"/>
          </a:xfrm>
          <a:prstGeom prst="rect">
            <a:avLst/>
          </a:prstGeom>
        </p:spPr>
      </p:pic>
      <p:sp>
        <p:nvSpPr>
          <p:cNvPr id="3" name="Slide Number Placeholder 2">
            <a:extLst>
              <a:ext uri="{FF2B5EF4-FFF2-40B4-BE49-F238E27FC236}">
                <a16:creationId xmlns:a16="http://schemas.microsoft.com/office/drawing/2014/main" id="{BF4F4F29-98C5-A015-9F17-1BDF00DE7509}"/>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39</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2004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429CA-DAC5-CA5C-AD6D-F5F6F62FAC6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44A8F52-AC87-70F5-2D4C-DD97AF16EF33}"/>
              </a:ext>
            </a:extLst>
          </p:cNvPr>
          <p:cNvSpPr>
            <a:spLocks noGrp="1"/>
          </p:cNvSpPr>
          <p:nvPr>
            <p:ph type="ctrTitle"/>
          </p:nvPr>
        </p:nvSpPr>
        <p:spPr/>
        <p:txBody>
          <a:bodyPr/>
          <a:lstStyle/>
          <a:p>
            <a:r>
              <a:rPr lang="en-AU" dirty="0">
                <a:latin typeface="+mj-lt"/>
              </a:rPr>
              <a:t>3. Purpose and people</a:t>
            </a:r>
          </a:p>
        </p:txBody>
      </p:sp>
    </p:spTree>
    <p:extLst>
      <p:ext uri="{BB962C8B-B14F-4D97-AF65-F5344CB8AC3E}">
        <p14:creationId xmlns:p14="http://schemas.microsoft.com/office/powerpoint/2010/main" val="72190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64DFB9-925E-9B46-9339-99B3AC7E1748}"/>
              </a:ext>
            </a:extLst>
          </p:cNvPr>
          <p:cNvSpPr>
            <a:spLocks noGrp="1"/>
          </p:cNvSpPr>
          <p:nvPr>
            <p:ph type="title"/>
          </p:nvPr>
        </p:nvSpPr>
        <p:spPr/>
        <p:txBody>
          <a:bodyPr/>
          <a:lstStyle/>
          <a:p>
            <a:r>
              <a:rPr lang="en-AU"/>
              <a:t>Compression</a:t>
            </a:r>
          </a:p>
        </p:txBody>
      </p:sp>
      <p:sp>
        <p:nvSpPr>
          <p:cNvPr id="4" name="Text Placeholder 3">
            <a:extLst>
              <a:ext uri="{FF2B5EF4-FFF2-40B4-BE49-F238E27FC236}">
                <a16:creationId xmlns:a16="http://schemas.microsoft.com/office/drawing/2014/main" id="{83D8105F-7DBC-2461-B1E3-98EB0825ACE6}"/>
              </a:ext>
            </a:extLst>
          </p:cNvPr>
          <p:cNvSpPr>
            <a:spLocks noGrp="1"/>
          </p:cNvSpPr>
          <p:nvPr>
            <p:ph type="body" sz="quarter" idx="18"/>
          </p:nvPr>
        </p:nvSpPr>
        <p:spPr/>
        <p:txBody>
          <a:bodyPr/>
          <a:lstStyle/>
          <a:p>
            <a:r>
              <a:rPr lang="en-AU" dirty="0"/>
              <a:t>Two main types</a:t>
            </a:r>
          </a:p>
        </p:txBody>
      </p:sp>
      <p:graphicFrame>
        <p:nvGraphicFramePr>
          <p:cNvPr id="8" name="Table 7">
            <a:extLst>
              <a:ext uri="{FF2B5EF4-FFF2-40B4-BE49-F238E27FC236}">
                <a16:creationId xmlns:a16="http://schemas.microsoft.com/office/drawing/2014/main" id="{667EF5B4-528C-CDDE-819E-6FC6042AB70D}"/>
              </a:ext>
            </a:extLst>
          </p:cNvPr>
          <p:cNvGraphicFramePr>
            <a:graphicFrameLocks noGrp="1"/>
          </p:cNvGraphicFramePr>
          <p:nvPr>
            <p:extLst>
              <p:ext uri="{D42A27DB-BD31-4B8C-83A1-F6EECF244321}">
                <p14:modId xmlns:p14="http://schemas.microsoft.com/office/powerpoint/2010/main" val="1755623433"/>
              </p:ext>
            </p:extLst>
          </p:nvPr>
        </p:nvGraphicFramePr>
        <p:xfrm>
          <a:off x="415227" y="1556067"/>
          <a:ext cx="11483976" cy="4236720"/>
        </p:xfrm>
        <a:graphic>
          <a:graphicData uri="http://schemas.openxmlformats.org/drawingml/2006/table">
            <a:tbl>
              <a:tblPr firstRow="1">
                <a:tableStyleId>{5940675A-B579-460E-94D1-54222C63F5DA}</a:tableStyleId>
              </a:tblPr>
              <a:tblGrid>
                <a:gridCol w="2870994">
                  <a:extLst>
                    <a:ext uri="{9D8B030D-6E8A-4147-A177-3AD203B41FA5}">
                      <a16:colId xmlns:a16="http://schemas.microsoft.com/office/drawing/2014/main" val="1628452742"/>
                    </a:ext>
                  </a:extLst>
                </a:gridCol>
                <a:gridCol w="2870994">
                  <a:extLst>
                    <a:ext uri="{9D8B030D-6E8A-4147-A177-3AD203B41FA5}">
                      <a16:colId xmlns:a16="http://schemas.microsoft.com/office/drawing/2014/main" val="2306833384"/>
                    </a:ext>
                  </a:extLst>
                </a:gridCol>
                <a:gridCol w="2870994">
                  <a:extLst>
                    <a:ext uri="{9D8B030D-6E8A-4147-A177-3AD203B41FA5}">
                      <a16:colId xmlns:a16="http://schemas.microsoft.com/office/drawing/2014/main" val="32748993"/>
                    </a:ext>
                  </a:extLst>
                </a:gridCol>
                <a:gridCol w="2870994">
                  <a:extLst>
                    <a:ext uri="{9D8B030D-6E8A-4147-A177-3AD203B41FA5}">
                      <a16:colId xmlns:a16="http://schemas.microsoft.com/office/drawing/2014/main" val="694943063"/>
                    </a:ext>
                  </a:extLst>
                </a:gridCol>
              </a:tblGrid>
              <a:tr h="365760">
                <a:tc>
                  <a:txBody>
                    <a:bodyPr/>
                    <a:lstStyle/>
                    <a:p>
                      <a:pPr>
                        <a:lnSpc>
                          <a:spcPct val="150000"/>
                        </a:lnSpc>
                        <a:buNone/>
                      </a:pPr>
                      <a:r>
                        <a:rPr lang="en-AU" sz="1800" dirty="0"/>
                        <a:t>Compression Type</a:t>
                      </a:r>
                    </a:p>
                  </a:txBody>
                  <a:tcPr anchor="ctr"/>
                </a:tc>
                <a:tc>
                  <a:txBody>
                    <a:bodyPr/>
                    <a:lstStyle/>
                    <a:p>
                      <a:pPr>
                        <a:lnSpc>
                          <a:spcPct val="150000"/>
                        </a:lnSpc>
                        <a:buNone/>
                      </a:pPr>
                      <a:r>
                        <a:rPr lang="en-AU" sz="1800"/>
                        <a:t>Description</a:t>
                      </a:r>
                    </a:p>
                  </a:txBody>
                  <a:tcPr anchor="ctr"/>
                </a:tc>
                <a:tc>
                  <a:txBody>
                    <a:bodyPr/>
                    <a:lstStyle/>
                    <a:p>
                      <a:pPr>
                        <a:lnSpc>
                          <a:spcPct val="150000"/>
                        </a:lnSpc>
                        <a:buNone/>
                      </a:pPr>
                      <a:r>
                        <a:rPr lang="en-AU" sz="1800"/>
                        <a:t>Examples</a:t>
                      </a:r>
                    </a:p>
                  </a:txBody>
                  <a:tcPr anchor="ctr"/>
                </a:tc>
                <a:tc>
                  <a:txBody>
                    <a:bodyPr/>
                    <a:lstStyle/>
                    <a:p>
                      <a:pPr>
                        <a:lnSpc>
                          <a:spcPct val="150000"/>
                        </a:lnSpc>
                        <a:buNone/>
                      </a:pPr>
                      <a:r>
                        <a:rPr lang="en-AU" sz="1800" dirty="0"/>
                        <a:t>Typical Uses</a:t>
                      </a:r>
                    </a:p>
                  </a:txBody>
                  <a:tcPr anchor="ctr"/>
                </a:tc>
                <a:extLst>
                  <a:ext uri="{0D108BD9-81ED-4DB2-BD59-A6C34878D82A}">
                    <a16:rowId xmlns:a16="http://schemas.microsoft.com/office/drawing/2014/main" val="707230230"/>
                  </a:ext>
                </a:extLst>
              </a:tr>
              <a:tr h="914400">
                <a:tc>
                  <a:txBody>
                    <a:bodyPr/>
                    <a:lstStyle/>
                    <a:p>
                      <a:pPr>
                        <a:lnSpc>
                          <a:spcPct val="150000"/>
                        </a:lnSpc>
                        <a:buNone/>
                      </a:pPr>
                      <a:r>
                        <a:rPr lang="en-AU" sz="1800"/>
                        <a:t>Lossless</a:t>
                      </a:r>
                    </a:p>
                  </a:txBody>
                  <a:tcPr anchor="ctr"/>
                </a:tc>
                <a:tc>
                  <a:txBody>
                    <a:bodyPr/>
                    <a:lstStyle/>
                    <a:p>
                      <a:pPr>
                        <a:lnSpc>
                          <a:spcPct val="150000"/>
                        </a:lnSpc>
                        <a:buNone/>
                      </a:pPr>
                      <a:r>
                        <a:rPr lang="en-AU" sz="1800"/>
                        <a:t>No data lost during compression.</a:t>
                      </a:r>
                    </a:p>
                    <a:p>
                      <a:pPr>
                        <a:lnSpc>
                          <a:spcPct val="150000"/>
                        </a:lnSpc>
                        <a:buNone/>
                      </a:pPr>
                      <a:r>
                        <a:rPr lang="en-AU" sz="1800"/>
                        <a:t> Original data can be fully restored.</a:t>
                      </a:r>
                    </a:p>
                  </a:txBody>
                  <a:tcPr anchor="ctr"/>
                </a:tc>
                <a:tc>
                  <a:txBody>
                    <a:bodyPr/>
                    <a:lstStyle/>
                    <a:p>
                      <a:pPr>
                        <a:lnSpc>
                          <a:spcPct val="150000"/>
                        </a:lnSpc>
                        <a:buNone/>
                      </a:pPr>
                      <a:r>
                        <a:rPr lang="en-AU" sz="1800" dirty="0"/>
                        <a:t>ZIP, PNG, GIF, FLAC</a:t>
                      </a:r>
                    </a:p>
                  </a:txBody>
                  <a:tcPr anchor="ctr"/>
                </a:tc>
                <a:tc>
                  <a:txBody>
                    <a:bodyPr/>
                    <a:lstStyle/>
                    <a:p>
                      <a:pPr>
                        <a:lnSpc>
                          <a:spcPct val="150000"/>
                        </a:lnSpc>
                        <a:buNone/>
                      </a:pPr>
                      <a:r>
                        <a:rPr lang="en-AU" sz="1800"/>
                        <a:t>Text files, documents, software, images where data integrity is vital</a:t>
                      </a:r>
                    </a:p>
                  </a:txBody>
                  <a:tcPr anchor="ctr"/>
                </a:tc>
                <a:extLst>
                  <a:ext uri="{0D108BD9-81ED-4DB2-BD59-A6C34878D82A}">
                    <a16:rowId xmlns:a16="http://schemas.microsoft.com/office/drawing/2014/main" val="1059057909"/>
                  </a:ext>
                </a:extLst>
              </a:tr>
              <a:tr h="1463040">
                <a:tc>
                  <a:txBody>
                    <a:bodyPr/>
                    <a:lstStyle/>
                    <a:p>
                      <a:pPr>
                        <a:lnSpc>
                          <a:spcPct val="150000"/>
                        </a:lnSpc>
                        <a:buNone/>
                      </a:pPr>
                      <a:r>
                        <a:rPr lang="en-AU" sz="1800"/>
                        <a:t>Lossy</a:t>
                      </a:r>
                    </a:p>
                  </a:txBody>
                  <a:tcPr anchor="ctr"/>
                </a:tc>
                <a:tc>
                  <a:txBody>
                    <a:bodyPr/>
                    <a:lstStyle/>
                    <a:p>
                      <a:pPr>
                        <a:lnSpc>
                          <a:spcPct val="150000"/>
                        </a:lnSpc>
                        <a:buNone/>
                      </a:pPr>
                      <a:r>
                        <a:rPr lang="en-AU" sz="1800"/>
                        <a:t>Some data is lost during compression. </a:t>
                      </a:r>
                    </a:p>
                    <a:p>
                      <a:pPr>
                        <a:lnSpc>
                          <a:spcPct val="150000"/>
                        </a:lnSpc>
                        <a:buNone/>
                      </a:pPr>
                      <a:r>
                        <a:rPr lang="en-AU" sz="1800"/>
                        <a:t>Restored data is not exactly the same as original.</a:t>
                      </a:r>
                    </a:p>
                  </a:txBody>
                  <a:tcPr anchor="ctr"/>
                </a:tc>
                <a:tc>
                  <a:txBody>
                    <a:bodyPr/>
                    <a:lstStyle/>
                    <a:p>
                      <a:pPr>
                        <a:lnSpc>
                          <a:spcPct val="150000"/>
                        </a:lnSpc>
                        <a:buNone/>
                      </a:pPr>
                      <a:r>
                        <a:rPr lang="en-AU" sz="1800" dirty="0"/>
                        <a:t>JPEG, MP3, MP4</a:t>
                      </a:r>
                    </a:p>
                  </a:txBody>
                  <a:tcPr anchor="ctr"/>
                </a:tc>
                <a:tc>
                  <a:txBody>
                    <a:bodyPr/>
                    <a:lstStyle/>
                    <a:p>
                      <a:pPr>
                        <a:lnSpc>
                          <a:spcPct val="150000"/>
                        </a:lnSpc>
                        <a:buNone/>
                      </a:pPr>
                      <a:r>
                        <a:rPr lang="en-AU" sz="1800" dirty="0"/>
                        <a:t>Multimedia files (images, audio, video) where smaller file size is more important than exact reproduction</a:t>
                      </a:r>
                    </a:p>
                  </a:txBody>
                  <a:tcPr anchor="ctr"/>
                </a:tc>
                <a:extLst>
                  <a:ext uri="{0D108BD9-81ED-4DB2-BD59-A6C34878D82A}">
                    <a16:rowId xmlns:a16="http://schemas.microsoft.com/office/drawing/2014/main" val="1891344965"/>
                  </a:ext>
                </a:extLst>
              </a:tr>
            </a:tbl>
          </a:graphicData>
        </a:graphic>
      </p:graphicFrame>
      <p:sp>
        <p:nvSpPr>
          <p:cNvPr id="2" name="Slide Number Placeholder 1">
            <a:extLst>
              <a:ext uri="{FF2B5EF4-FFF2-40B4-BE49-F238E27FC236}">
                <a16:creationId xmlns:a16="http://schemas.microsoft.com/office/drawing/2014/main" id="{0E07E277-34E6-A068-FDE5-EED80CBB526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40</a:t>
            </a:fld>
            <a:endParaRPr lang="en-AU"/>
          </a:p>
        </p:txBody>
      </p:sp>
    </p:spTree>
    <p:extLst>
      <p:ext uri="{BB962C8B-B14F-4D97-AF65-F5344CB8AC3E}">
        <p14:creationId xmlns:p14="http://schemas.microsoft.com/office/powerpoint/2010/main" val="3238766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72CF0-A7B1-EE8C-5462-2CCA837D715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F6000AE-BD21-C051-BC3D-C86F2968FF1A}"/>
              </a:ext>
            </a:extLst>
          </p:cNvPr>
          <p:cNvSpPr>
            <a:spLocks noGrp="1"/>
          </p:cNvSpPr>
          <p:nvPr>
            <p:ph type="title"/>
          </p:nvPr>
        </p:nvSpPr>
        <p:spPr/>
        <p:txBody>
          <a:bodyPr/>
          <a:lstStyle/>
          <a:p>
            <a:r>
              <a:rPr lang="en-AU" dirty="0">
                <a:latin typeface="+mj-lt"/>
              </a:rPr>
              <a:t>Small and big data sets</a:t>
            </a:r>
          </a:p>
        </p:txBody>
      </p:sp>
      <p:sp>
        <p:nvSpPr>
          <p:cNvPr id="5" name="Google Shape;157;p17">
            <a:extLst>
              <a:ext uri="{FF2B5EF4-FFF2-40B4-BE49-F238E27FC236}">
                <a16:creationId xmlns:a16="http://schemas.microsoft.com/office/drawing/2014/main" id="{ECBDE4D7-FF5B-C05B-167E-E254321AFDCD}"/>
              </a:ext>
              <a:ext uri="{C183D7F6-B498-43B3-948B-1728B52AA6E4}">
                <adec:decorative xmlns:adec="http://schemas.microsoft.com/office/drawing/2017/decorative" val="1"/>
              </a:ext>
            </a:extLst>
          </p:cNvPr>
          <p:cNvSpPr/>
          <p:nvPr/>
        </p:nvSpPr>
        <p:spPr>
          <a:xfrm>
            <a:off x="360000" y="2166818"/>
            <a:ext cx="11425200" cy="1227200"/>
          </a:xfrm>
          <a:prstGeom prst="leftRightArrow">
            <a:avLst>
              <a:gd name="adj1" fmla="val 47499"/>
              <a:gd name="adj2" fmla="val 36248"/>
            </a:avLst>
          </a:prstGeom>
          <a:gradFill flip="none" rotWithShape="1">
            <a:gsLst>
              <a:gs pos="53000">
                <a:srgbClr val="7030A0"/>
              </a:gs>
              <a:gs pos="0">
                <a:srgbClr val="00ACC2"/>
              </a:gs>
              <a:gs pos="100000">
                <a:srgbClr val="B51458"/>
              </a:gs>
            </a:gsLst>
            <a:lin ang="0" scaled="1"/>
            <a:tileRect/>
          </a:gradFill>
          <a:ln>
            <a:noFill/>
          </a:ln>
        </p:spPr>
        <p:txBody>
          <a:bodyPr spcFirstLastPara="1" wrap="square" lIns="121900" tIns="60933" rIns="121900" bIns="60933" anchor="ctr" anchorCtr="0">
            <a:noAutofit/>
          </a:bodyPr>
          <a:lstStyle/>
          <a:p>
            <a:pPr algn="ctr"/>
            <a:endParaRPr sz="1867">
              <a:solidFill>
                <a:schemeClr val="lt1"/>
              </a:solidFill>
              <a:latin typeface="Calibri"/>
              <a:ea typeface="Calibri"/>
              <a:cs typeface="Calibri"/>
              <a:sym typeface="Calibri"/>
            </a:endParaRPr>
          </a:p>
        </p:txBody>
      </p:sp>
      <p:grpSp>
        <p:nvGrpSpPr>
          <p:cNvPr id="4" name="Group 3" descr="small datasets">
            <a:extLst>
              <a:ext uri="{FF2B5EF4-FFF2-40B4-BE49-F238E27FC236}">
                <a16:creationId xmlns:a16="http://schemas.microsoft.com/office/drawing/2014/main" id="{22713BC8-90F5-D231-C759-74BEFCC05245}"/>
              </a:ext>
            </a:extLst>
          </p:cNvPr>
          <p:cNvGrpSpPr/>
          <p:nvPr/>
        </p:nvGrpSpPr>
        <p:grpSpPr>
          <a:xfrm>
            <a:off x="182881" y="2548843"/>
            <a:ext cx="5639519" cy="2868591"/>
            <a:chOff x="182881" y="2548843"/>
            <a:chExt cx="5639519" cy="2868591"/>
          </a:xfrm>
        </p:grpSpPr>
        <p:sp>
          <p:nvSpPr>
            <p:cNvPr id="6" name="Google Shape;159;p17">
              <a:extLst>
                <a:ext uri="{FF2B5EF4-FFF2-40B4-BE49-F238E27FC236}">
                  <a16:creationId xmlns:a16="http://schemas.microsoft.com/office/drawing/2014/main" id="{53617158-BBFB-5AE8-59FE-00A03A676687}"/>
                </a:ext>
              </a:extLst>
            </p:cNvPr>
            <p:cNvSpPr txBox="1"/>
            <p:nvPr/>
          </p:nvSpPr>
          <p:spPr>
            <a:xfrm>
              <a:off x="817723" y="2548843"/>
              <a:ext cx="1609595" cy="416338"/>
            </a:xfrm>
            <a:prstGeom prst="rect">
              <a:avLst/>
            </a:prstGeom>
            <a:solidFill>
              <a:srgbClr val="E5F7FC"/>
            </a:solidFill>
            <a:ln w="19050" cap="flat" cmpd="sng">
              <a:noFill/>
              <a:prstDash val="solid"/>
              <a:miter lim="800000"/>
              <a:headEnd type="none" w="sm" len="sm"/>
              <a:tailEnd type="none" w="sm" len="sm"/>
            </a:ln>
            <a:effectLst/>
          </p:spPr>
          <p:txBody>
            <a:bodyPr spcFirstLastPara="1" wrap="square" lIns="79125" tIns="39550" rIns="79125" bIns="39550" anchor="ctr" anchorCtr="0">
              <a:noAutofit/>
            </a:bodyPr>
            <a:lstStyle>
              <a:defPPr>
                <a:defRPr lang="en-US"/>
              </a:defPPr>
              <a:lvl1pPr algn="ctr">
                <a:buClr>
                  <a:srgbClr val="000000"/>
                </a:buClr>
                <a:buFont typeface="Arial"/>
                <a:defRPr sz="1800" b="1">
                  <a:solidFill>
                    <a:srgbClr val="000000"/>
                  </a:solidFill>
                  <a:latin typeface="Arial" panose="020B0604020202020204" pitchFamily="34" charset="0"/>
                  <a:cs typeface="Arial" panose="020B0604020202020204" pitchFamily="34" charset="0"/>
                </a:defRPr>
              </a:lvl1pPr>
            </a:lstStyle>
            <a:p>
              <a:r>
                <a:rPr lang="en-US">
                  <a:latin typeface="+mj-lt"/>
                  <a:sym typeface="Calibri"/>
                </a:rPr>
                <a:t>small</a:t>
              </a:r>
              <a:endParaRPr>
                <a:latin typeface="+mj-lt"/>
              </a:endParaRPr>
            </a:p>
          </p:txBody>
        </p:sp>
        <p:sp>
          <p:nvSpPr>
            <p:cNvPr id="8" name="Google Shape;150;p17">
              <a:extLst>
                <a:ext uri="{FF2B5EF4-FFF2-40B4-BE49-F238E27FC236}">
                  <a16:creationId xmlns:a16="http://schemas.microsoft.com/office/drawing/2014/main" id="{99D31D07-1050-3ED6-89ED-62DCE05CC7DB}"/>
                </a:ext>
              </a:extLst>
            </p:cNvPr>
            <p:cNvSpPr/>
            <p:nvPr/>
          </p:nvSpPr>
          <p:spPr>
            <a:xfrm>
              <a:off x="182881" y="3951658"/>
              <a:ext cx="1815082" cy="474400"/>
            </a:xfrm>
            <a:prstGeom prst="roundRect">
              <a:avLst>
                <a:gd name="adj" fmla="val 10628"/>
              </a:avLst>
            </a:prstGeom>
            <a:noFill/>
            <a:ln w="19050" cap="flat" cmpd="sng">
              <a:solidFill>
                <a:srgbClr val="0E9DBE"/>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class survey</a:t>
              </a:r>
              <a:endParaRPr sz="2000">
                <a:cs typeface="Arial" panose="020B0604020202020204" pitchFamily="34" charset="0"/>
              </a:endParaRPr>
            </a:p>
          </p:txBody>
        </p:sp>
        <p:sp>
          <p:nvSpPr>
            <p:cNvPr id="35" name="Google Shape;150;p17">
              <a:extLst>
                <a:ext uri="{FF2B5EF4-FFF2-40B4-BE49-F238E27FC236}">
                  <a16:creationId xmlns:a16="http://schemas.microsoft.com/office/drawing/2014/main" id="{8D0AC979-E0CB-9057-C5D5-684C18A67888}"/>
                </a:ext>
              </a:extLst>
            </p:cNvPr>
            <p:cNvSpPr/>
            <p:nvPr/>
          </p:nvSpPr>
          <p:spPr>
            <a:xfrm>
              <a:off x="754380" y="4732688"/>
              <a:ext cx="2334827" cy="474400"/>
            </a:xfrm>
            <a:prstGeom prst="roundRect">
              <a:avLst>
                <a:gd name="adj" fmla="val 10628"/>
              </a:avLst>
            </a:prstGeom>
            <a:noFill/>
            <a:ln w="19050" cap="flat" cmpd="sng">
              <a:solidFill>
                <a:srgbClr val="2088B8"/>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personal budget</a:t>
              </a:r>
              <a:endParaRPr sz="2000">
                <a:cs typeface="Arial" panose="020B0604020202020204" pitchFamily="34" charset="0"/>
              </a:endParaRPr>
            </a:p>
          </p:txBody>
        </p:sp>
        <p:sp>
          <p:nvSpPr>
            <p:cNvPr id="34" name="Google Shape;150;p17">
              <a:extLst>
                <a:ext uri="{FF2B5EF4-FFF2-40B4-BE49-F238E27FC236}">
                  <a16:creationId xmlns:a16="http://schemas.microsoft.com/office/drawing/2014/main" id="{E3335E55-DAE2-7BE4-7829-28BEAA90EAA8}"/>
                </a:ext>
              </a:extLst>
            </p:cNvPr>
            <p:cNvSpPr/>
            <p:nvPr/>
          </p:nvSpPr>
          <p:spPr>
            <a:xfrm>
              <a:off x="2123131" y="3951658"/>
              <a:ext cx="1860439" cy="474400"/>
            </a:xfrm>
            <a:prstGeom prst="roundRect">
              <a:avLst>
                <a:gd name="adj" fmla="val 10628"/>
              </a:avLst>
            </a:prstGeom>
            <a:noFill/>
            <a:ln w="19050" cap="flat" cmpd="sng">
              <a:solidFill>
                <a:srgbClr val="3274B3"/>
              </a:solidFill>
              <a:prstDash val="solid"/>
              <a:round/>
              <a:headEnd type="none" w="med" len="med"/>
              <a:tailEnd type="none" w="med" len="med"/>
            </a:ln>
          </p:spPr>
          <p:txBody>
            <a:bodyPr spcFirstLastPara="1" wrap="square" lIns="144000" tIns="0" rIns="144000" bIns="60933" anchor="b" anchorCtr="0">
              <a:noAutofit/>
            </a:bodyPr>
            <a:lstStyle/>
            <a:p>
              <a:pPr algn="ctr"/>
              <a:r>
                <a:rPr lang="en-US" sz="2000">
                  <a:ea typeface="Calibri"/>
                  <a:cs typeface="Arial" panose="020B0604020202020204" pitchFamily="34" charset="0"/>
                  <a:sym typeface="Calibri"/>
                </a:rPr>
                <a:t>daily weather</a:t>
              </a:r>
              <a:endParaRPr sz="2000">
                <a:cs typeface="Arial" panose="020B0604020202020204" pitchFamily="34" charset="0"/>
              </a:endParaRPr>
            </a:p>
          </p:txBody>
        </p:sp>
        <p:sp>
          <p:nvSpPr>
            <p:cNvPr id="36" name="Google Shape;150;p17">
              <a:extLst>
                <a:ext uri="{FF2B5EF4-FFF2-40B4-BE49-F238E27FC236}">
                  <a16:creationId xmlns:a16="http://schemas.microsoft.com/office/drawing/2014/main" id="{58073FE3-CA35-FC8C-BDB0-BB4F6AC07858}"/>
                </a:ext>
              </a:extLst>
            </p:cNvPr>
            <p:cNvSpPr/>
            <p:nvPr/>
          </p:nvSpPr>
          <p:spPr>
            <a:xfrm>
              <a:off x="3339704" y="4742218"/>
              <a:ext cx="1616344" cy="675216"/>
            </a:xfrm>
            <a:prstGeom prst="roundRect">
              <a:avLst>
                <a:gd name="adj" fmla="val 10628"/>
              </a:avLst>
            </a:prstGeom>
            <a:noFill/>
            <a:ln w="19050" cap="flat" cmpd="sng">
              <a:solidFill>
                <a:srgbClr val="4560AD"/>
              </a:solidFill>
              <a:prstDash val="solid"/>
              <a:round/>
              <a:headEnd type="none" w="med" len="med"/>
              <a:tailEnd type="none" w="med" len="med"/>
            </a:ln>
          </p:spPr>
          <p:txBody>
            <a:bodyPr spcFirstLastPara="1" wrap="square" lIns="144000" tIns="0" rIns="144000" bIns="60933" anchor="b" anchorCtr="0">
              <a:noAutofit/>
            </a:bodyPr>
            <a:lstStyle/>
            <a:p>
              <a:pPr algn="ctr"/>
              <a:r>
                <a:rPr lang="en-US" sz="1800">
                  <a:ea typeface="Calibri"/>
                  <a:cs typeface="Arial" panose="020B0604020202020204" pitchFamily="34" charset="0"/>
                  <a:sym typeface="Calibri"/>
                </a:rPr>
                <a:t>attendance records</a:t>
              </a:r>
              <a:endParaRPr sz="1800">
                <a:cs typeface="Arial" panose="020B0604020202020204" pitchFamily="34" charset="0"/>
              </a:endParaRPr>
            </a:p>
          </p:txBody>
        </p:sp>
        <p:sp>
          <p:nvSpPr>
            <p:cNvPr id="33" name="Google Shape;150;p17">
              <a:extLst>
                <a:ext uri="{FF2B5EF4-FFF2-40B4-BE49-F238E27FC236}">
                  <a16:creationId xmlns:a16="http://schemas.microsoft.com/office/drawing/2014/main" id="{F23DA0DD-3B39-F0CA-E7DD-271967A43385}"/>
                </a:ext>
              </a:extLst>
            </p:cNvPr>
            <p:cNvSpPr/>
            <p:nvPr/>
          </p:nvSpPr>
          <p:spPr>
            <a:xfrm>
              <a:off x="4335200" y="3557016"/>
              <a:ext cx="1487200" cy="717804"/>
            </a:xfrm>
            <a:prstGeom prst="roundRect">
              <a:avLst>
                <a:gd name="adj" fmla="val 10628"/>
              </a:avLst>
            </a:prstGeom>
            <a:noFill/>
            <a:ln w="19050" cap="flat" cmpd="sng">
              <a:solidFill>
                <a:srgbClr val="574BA7"/>
              </a:solidFill>
              <a:prstDash val="solid"/>
              <a:round/>
              <a:headEnd type="none" w="med" len="med"/>
              <a:tailEnd type="none" w="med" len="med"/>
            </a:ln>
          </p:spPr>
          <p:txBody>
            <a:bodyPr spcFirstLastPara="1" wrap="square" lIns="144000" tIns="0" rIns="144000" bIns="60933" anchor="b" anchorCtr="0">
              <a:noAutofit/>
            </a:bodyPr>
            <a:lstStyle/>
            <a:p>
              <a:pPr algn="ctr"/>
              <a:r>
                <a:rPr lang="en-AU" sz="1800"/>
                <a:t> library book loans</a:t>
              </a:r>
              <a:endParaRPr sz="1800">
                <a:cs typeface="Arial" panose="020B0604020202020204" pitchFamily="34" charset="0"/>
              </a:endParaRPr>
            </a:p>
          </p:txBody>
        </p:sp>
      </p:grpSp>
      <p:cxnSp>
        <p:nvCxnSpPr>
          <p:cNvPr id="41" name="Straight Connector 40">
            <a:extLst>
              <a:ext uri="{FF2B5EF4-FFF2-40B4-BE49-F238E27FC236}">
                <a16:creationId xmlns:a16="http://schemas.microsoft.com/office/drawing/2014/main" id="{39A370E1-9699-C51A-88CD-0A40D8408570}"/>
              </a:ext>
              <a:ext uri="{C183D7F6-B498-43B3-948B-1728B52AA6E4}">
                <adec:decorative xmlns:adec="http://schemas.microsoft.com/office/drawing/2017/decorative" val="1"/>
              </a:ext>
            </a:extLst>
          </p:cNvPr>
          <p:cNvCxnSpPr>
            <a:cxnSpLocks/>
          </p:cNvCxnSpPr>
          <p:nvPr/>
        </p:nvCxnSpPr>
        <p:spPr>
          <a:xfrm>
            <a:off x="1103600" y="3070860"/>
            <a:ext cx="0" cy="899858"/>
          </a:xfrm>
          <a:prstGeom prst="line">
            <a:avLst/>
          </a:prstGeom>
          <a:noFill/>
          <a:ln w="19050" cap="flat" cmpd="sng">
            <a:solidFill>
              <a:srgbClr val="0E9DBE"/>
            </a:solidFill>
            <a:prstDash val="solid"/>
            <a:round/>
            <a:headEnd type="none" w="med" len="med"/>
            <a:tailEnd type="none" w="med" len="med"/>
          </a:ln>
        </p:spPr>
      </p:cxnSp>
      <p:cxnSp>
        <p:nvCxnSpPr>
          <p:cNvPr id="43" name="Straight Connector 42">
            <a:extLst>
              <a:ext uri="{FF2B5EF4-FFF2-40B4-BE49-F238E27FC236}">
                <a16:creationId xmlns:a16="http://schemas.microsoft.com/office/drawing/2014/main" id="{4CA736C9-2E29-8AFE-11C1-AFF501B0252E}"/>
              </a:ext>
              <a:ext uri="{C183D7F6-B498-43B3-948B-1728B52AA6E4}">
                <adec:decorative xmlns:adec="http://schemas.microsoft.com/office/drawing/2017/decorative" val="1"/>
              </a:ext>
            </a:extLst>
          </p:cNvPr>
          <p:cNvCxnSpPr>
            <a:cxnSpLocks/>
          </p:cNvCxnSpPr>
          <p:nvPr/>
        </p:nvCxnSpPr>
        <p:spPr>
          <a:xfrm>
            <a:off x="3089208" y="3062108"/>
            <a:ext cx="0" cy="899858"/>
          </a:xfrm>
          <a:prstGeom prst="line">
            <a:avLst/>
          </a:prstGeom>
          <a:noFill/>
          <a:ln w="19050" cap="flat" cmpd="sng">
            <a:solidFill>
              <a:srgbClr val="3274B3"/>
            </a:solidFill>
            <a:prstDash val="solid"/>
            <a:round/>
            <a:headEnd type="none" w="med" len="med"/>
            <a:tailEnd type="none" w="med" len="med"/>
          </a:ln>
        </p:spPr>
      </p:cxnSp>
      <p:cxnSp>
        <p:nvCxnSpPr>
          <p:cNvPr id="44" name="Straight Connector 43">
            <a:extLst>
              <a:ext uri="{FF2B5EF4-FFF2-40B4-BE49-F238E27FC236}">
                <a16:creationId xmlns:a16="http://schemas.microsoft.com/office/drawing/2014/main" id="{72AA0C29-1077-A831-CBD3-BF282443C5DD}"/>
              </a:ext>
              <a:ext uri="{C183D7F6-B498-43B3-948B-1728B52AA6E4}">
                <adec:decorative xmlns:adec="http://schemas.microsoft.com/office/drawing/2017/decorative" val="1"/>
              </a:ext>
            </a:extLst>
          </p:cNvPr>
          <p:cNvCxnSpPr>
            <a:cxnSpLocks/>
            <a:endCxn id="33" idx="0"/>
          </p:cNvCxnSpPr>
          <p:nvPr/>
        </p:nvCxnSpPr>
        <p:spPr>
          <a:xfrm>
            <a:off x="5074816" y="3070860"/>
            <a:ext cx="3984" cy="486156"/>
          </a:xfrm>
          <a:prstGeom prst="line">
            <a:avLst/>
          </a:prstGeom>
          <a:noFill/>
          <a:ln w="19050" cap="flat" cmpd="sng">
            <a:solidFill>
              <a:srgbClr val="574BA7"/>
            </a:solidFill>
            <a:prstDash val="solid"/>
            <a:round/>
            <a:headEnd type="none" w="med" len="med"/>
            <a:tailEnd type="none" w="med" len="med"/>
          </a:ln>
        </p:spPr>
      </p:cxnSp>
      <p:cxnSp>
        <p:nvCxnSpPr>
          <p:cNvPr id="45" name="Straight Connector 44">
            <a:extLst>
              <a:ext uri="{FF2B5EF4-FFF2-40B4-BE49-F238E27FC236}">
                <a16:creationId xmlns:a16="http://schemas.microsoft.com/office/drawing/2014/main" id="{EBA8E3C9-F6A8-7ADF-BE1C-DADD9D7B70AC}"/>
              </a:ext>
              <a:ext uri="{C183D7F6-B498-43B3-948B-1728B52AA6E4}">
                <adec:decorative xmlns:adec="http://schemas.microsoft.com/office/drawing/2017/decorative" val="1"/>
              </a:ext>
            </a:extLst>
          </p:cNvPr>
          <p:cNvCxnSpPr>
            <a:cxnSpLocks/>
          </p:cNvCxnSpPr>
          <p:nvPr/>
        </p:nvCxnSpPr>
        <p:spPr>
          <a:xfrm>
            <a:off x="7060424" y="3070860"/>
            <a:ext cx="0" cy="899858"/>
          </a:xfrm>
          <a:prstGeom prst="line">
            <a:avLst/>
          </a:prstGeom>
          <a:noFill/>
          <a:ln w="19050" cap="flat" cmpd="sng">
            <a:solidFill>
              <a:srgbClr val="782D97"/>
            </a:solidFill>
            <a:prstDash val="solid"/>
            <a:round/>
            <a:headEnd type="none" w="med" len="med"/>
            <a:tailEnd type="none" w="med" len="med"/>
          </a:ln>
        </p:spPr>
      </p:cxnSp>
      <p:cxnSp>
        <p:nvCxnSpPr>
          <p:cNvPr id="46" name="Straight Connector 45">
            <a:extLst>
              <a:ext uri="{FF2B5EF4-FFF2-40B4-BE49-F238E27FC236}">
                <a16:creationId xmlns:a16="http://schemas.microsoft.com/office/drawing/2014/main" id="{D2A40402-0F85-8B1D-ACBB-7FA5C1A518B0}"/>
              </a:ext>
              <a:ext uri="{C183D7F6-B498-43B3-948B-1728B52AA6E4}">
                <adec:decorative xmlns:adec="http://schemas.microsoft.com/office/drawing/2017/decorative" val="1"/>
              </a:ext>
            </a:extLst>
          </p:cNvPr>
          <p:cNvCxnSpPr>
            <a:cxnSpLocks/>
            <a:endCxn id="31" idx="0"/>
          </p:cNvCxnSpPr>
          <p:nvPr/>
        </p:nvCxnSpPr>
        <p:spPr>
          <a:xfrm>
            <a:off x="9046032" y="3070860"/>
            <a:ext cx="7968" cy="727301"/>
          </a:xfrm>
          <a:prstGeom prst="line">
            <a:avLst/>
          </a:prstGeom>
          <a:noFill/>
          <a:ln w="19050" cap="flat" cmpd="sng">
            <a:solidFill>
              <a:srgbClr val="92227D"/>
            </a:solidFill>
            <a:prstDash val="solid"/>
            <a:round/>
            <a:headEnd type="none" w="med" len="med"/>
            <a:tailEnd type="none" w="med" len="med"/>
          </a:ln>
        </p:spPr>
      </p:cxnSp>
      <p:cxnSp>
        <p:nvCxnSpPr>
          <p:cNvPr id="47" name="Straight Connector 46">
            <a:extLst>
              <a:ext uri="{FF2B5EF4-FFF2-40B4-BE49-F238E27FC236}">
                <a16:creationId xmlns:a16="http://schemas.microsoft.com/office/drawing/2014/main" id="{A9AC74A5-18E9-D0EB-B9CC-A157B61730E5}"/>
              </a:ext>
              <a:ext uri="{C183D7F6-B498-43B3-948B-1728B52AA6E4}">
                <adec:decorative xmlns:adec="http://schemas.microsoft.com/office/drawing/2017/decorative" val="1"/>
              </a:ext>
            </a:extLst>
          </p:cNvPr>
          <p:cNvCxnSpPr>
            <a:cxnSpLocks/>
            <a:endCxn id="30" idx="0"/>
          </p:cNvCxnSpPr>
          <p:nvPr/>
        </p:nvCxnSpPr>
        <p:spPr>
          <a:xfrm>
            <a:off x="10988466" y="3070860"/>
            <a:ext cx="0" cy="554737"/>
          </a:xfrm>
          <a:prstGeom prst="line">
            <a:avLst/>
          </a:prstGeom>
          <a:noFill/>
          <a:ln w="19050" cap="flat" cmpd="sng">
            <a:solidFill>
              <a:srgbClr val="AB1862"/>
            </a:solidFill>
            <a:prstDash val="solid"/>
            <a:round/>
            <a:headEnd type="none" w="med" len="med"/>
            <a:tailEnd type="none" w="med" len="med"/>
          </a:ln>
        </p:spPr>
      </p:cxnSp>
      <p:cxnSp>
        <p:nvCxnSpPr>
          <p:cNvPr id="48" name="Straight Connector 47">
            <a:extLst>
              <a:ext uri="{FF2B5EF4-FFF2-40B4-BE49-F238E27FC236}">
                <a16:creationId xmlns:a16="http://schemas.microsoft.com/office/drawing/2014/main" id="{7FA53B6C-E459-967C-0CBC-5855BF103E18}"/>
              </a:ext>
              <a:ext uri="{C183D7F6-B498-43B3-948B-1728B52AA6E4}">
                <adec:decorative xmlns:adec="http://schemas.microsoft.com/office/drawing/2017/decorative" val="1"/>
              </a:ext>
            </a:extLst>
          </p:cNvPr>
          <p:cNvCxnSpPr>
            <a:cxnSpLocks/>
          </p:cNvCxnSpPr>
          <p:nvPr/>
        </p:nvCxnSpPr>
        <p:spPr>
          <a:xfrm>
            <a:off x="2096404" y="3073978"/>
            <a:ext cx="0" cy="1677770"/>
          </a:xfrm>
          <a:prstGeom prst="line">
            <a:avLst/>
          </a:prstGeom>
          <a:noFill/>
          <a:ln w="19050" cap="flat" cmpd="sng">
            <a:solidFill>
              <a:srgbClr val="2088B8"/>
            </a:solidFill>
            <a:prstDash val="solid"/>
            <a:round/>
            <a:headEnd type="none" w="med" len="med"/>
            <a:tailEnd type="none" w="med" len="med"/>
          </a:ln>
        </p:spPr>
      </p:cxnSp>
      <p:cxnSp>
        <p:nvCxnSpPr>
          <p:cNvPr id="50" name="Straight Connector 49">
            <a:extLst>
              <a:ext uri="{FF2B5EF4-FFF2-40B4-BE49-F238E27FC236}">
                <a16:creationId xmlns:a16="http://schemas.microsoft.com/office/drawing/2014/main" id="{DABD9292-75B7-07B1-E612-92D165156A5A}"/>
              </a:ext>
              <a:ext uri="{C183D7F6-B498-43B3-948B-1728B52AA6E4}">
                <adec:decorative xmlns:adec="http://schemas.microsoft.com/office/drawing/2017/decorative" val="1"/>
              </a:ext>
            </a:extLst>
          </p:cNvPr>
          <p:cNvCxnSpPr>
            <a:cxnSpLocks/>
          </p:cNvCxnSpPr>
          <p:nvPr/>
        </p:nvCxnSpPr>
        <p:spPr>
          <a:xfrm>
            <a:off x="10038837" y="3067468"/>
            <a:ext cx="0" cy="1677770"/>
          </a:xfrm>
          <a:prstGeom prst="line">
            <a:avLst/>
          </a:prstGeom>
          <a:noFill/>
          <a:ln w="19050" cap="flat" cmpd="sng">
            <a:solidFill>
              <a:srgbClr val="9E1D70"/>
            </a:solidFill>
            <a:prstDash val="solid"/>
            <a:round/>
            <a:headEnd type="none" w="med" len="med"/>
            <a:tailEnd type="none" w="med" len="med"/>
          </a:ln>
        </p:spPr>
      </p:cxnSp>
      <p:cxnSp>
        <p:nvCxnSpPr>
          <p:cNvPr id="51" name="Straight Connector 50">
            <a:extLst>
              <a:ext uri="{FF2B5EF4-FFF2-40B4-BE49-F238E27FC236}">
                <a16:creationId xmlns:a16="http://schemas.microsoft.com/office/drawing/2014/main" id="{8F598E2D-B821-0D84-A29E-94013F81B708}"/>
              </a:ext>
              <a:ext uri="{C183D7F6-B498-43B3-948B-1728B52AA6E4}">
                <adec:decorative xmlns:adec="http://schemas.microsoft.com/office/drawing/2017/decorative" val="1"/>
              </a:ext>
            </a:extLst>
          </p:cNvPr>
          <p:cNvCxnSpPr>
            <a:cxnSpLocks/>
          </p:cNvCxnSpPr>
          <p:nvPr/>
        </p:nvCxnSpPr>
        <p:spPr>
          <a:xfrm>
            <a:off x="4082012" y="3073978"/>
            <a:ext cx="0" cy="1677770"/>
          </a:xfrm>
          <a:prstGeom prst="line">
            <a:avLst/>
          </a:prstGeom>
          <a:noFill/>
          <a:ln w="19050" cap="flat" cmpd="sng">
            <a:solidFill>
              <a:srgbClr val="4560AD"/>
            </a:solidFill>
            <a:prstDash val="solid"/>
            <a:round/>
            <a:headEnd type="none" w="med" len="med"/>
            <a:tailEnd type="none" w="med" len="med"/>
          </a:ln>
        </p:spPr>
      </p:cxnSp>
      <p:cxnSp>
        <p:nvCxnSpPr>
          <p:cNvPr id="52" name="Straight Connector 51">
            <a:extLst>
              <a:ext uri="{FF2B5EF4-FFF2-40B4-BE49-F238E27FC236}">
                <a16:creationId xmlns:a16="http://schemas.microsoft.com/office/drawing/2014/main" id="{15B1EFB6-F6C6-B216-6A92-81363F655A19}"/>
              </a:ext>
              <a:ext uri="{C183D7F6-B498-43B3-948B-1728B52AA6E4}">
                <adec:decorative xmlns:adec="http://schemas.microsoft.com/office/drawing/2017/decorative" val="1"/>
              </a:ext>
            </a:extLst>
          </p:cNvPr>
          <p:cNvCxnSpPr>
            <a:cxnSpLocks/>
          </p:cNvCxnSpPr>
          <p:nvPr/>
        </p:nvCxnSpPr>
        <p:spPr>
          <a:xfrm>
            <a:off x="6067620" y="3064448"/>
            <a:ext cx="0" cy="1677770"/>
          </a:xfrm>
          <a:prstGeom prst="line">
            <a:avLst/>
          </a:prstGeom>
          <a:noFill/>
          <a:ln w="19050" cap="flat" cmpd="sng">
            <a:solidFill>
              <a:srgbClr val="6A37A2"/>
            </a:solidFill>
            <a:prstDash val="solid"/>
            <a:round/>
            <a:headEnd type="none" w="med" len="med"/>
            <a:tailEnd type="none" w="med" len="med"/>
          </a:ln>
        </p:spPr>
      </p:cxnSp>
      <p:cxnSp>
        <p:nvCxnSpPr>
          <p:cNvPr id="53" name="Straight Connector 52">
            <a:extLst>
              <a:ext uri="{FF2B5EF4-FFF2-40B4-BE49-F238E27FC236}">
                <a16:creationId xmlns:a16="http://schemas.microsoft.com/office/drawing/2014/main" id="{709DFF26-8CB0-0BA3-E15B-5F1E1EBBC2DD}"/>
              </a:ext>
              <a:ext uri="{C183D7F6-B498-43B3-948B-1728B52AA6E4}">
                <adec:decorative xmlns:adec="http://schemas.microsoft.com/office/drawing/2017/decorative" val="1"/>
              </a:ext>
            </a:extLst>
          </p:cNvPr>
          <p:cNvCxnSpPr>
            <a:cxnSpLocks/>
          </p:cNvCxnSpPr>
          <p:nvPr/>
        </p:nvCxnSpPr>
        <p:spPr>
          <a:xfrm>
            <a:off x="8053228" y="3073978"/>
            <a:ext cx="0" cy="1677770"/>
          </a:xfrm>
          <a:prstGeom prst="line">
            <a:avLst/>
          </a:prstGeom>
          <a:noFill/>
          <a:ln w="19050" cap="flat" cmpd="sng">
            <a:solidFill>
              <a:srgbClr val="85278A"/>
            </a:solidFill>
            <a:prstDash val="solid"/>
            <a:round/>
            <a:headEnd type="none" w="med" len="med"/>
            <a:tailEnd type="none" w="med" len="med"/>
          </a:ln>
        </p:spPr>
      </p:cxnSp>
      <p:grpSp>
        <p:nvGrpSpPr>
          <p:cNvPr id="7" name="Group 6" descr="big datasets">
            <a:extLst>
              <a:ext uri="{FF2B5EF4-FFF2-40B4-BE49-F238E27FC236}">
                <a16:creationId xmlns:a16="http://schemas.microsoft.com/office/drawing/2014/main" id="{F5CFFE88-D2DD-0980-0781-36851978339D}"/>
              </a:ext>
            </a:extLst>
          </p:cNvPr>
          <p:cNvGrpSpPr/>
          <p:nvPr/>
        </p:nvGrpSpPr>
        <p:grpSpPr>
          <a:xfrm>
            <a:off x="5324036" y="2570961"/>
            <a:ext cx="6507964" cy="3107463"/>
            <a:chOff x="5324036" y="2570961"/>
            <a:chExt cx="6507964" cy="3107463"/>
          </a:xfrm>
        </p:grpSpPr>
        <p:sp>
          <p:nvSpPr>
            <p:cNvPr id="37" name="Google Shape;150;p17">
              <a:extLst>
                <a:ext uri="{FF2B5EF4-FFF2-40B4-BE49-F238E27FC236}">
                  <a16:creationId xmlns:a16="http://schemas.microsoft.com/office/drawing/2014/main" id="{4BC761CE-63E1-3133-89CF-4F5EBFE2C077}"/>
                </a:ext>
              </a:extLst>
            </p:cNvPr>
            <p:cNvSpPr/>
            <p:nvPr/>
          </p:nvSpPr>
          <p:spPr>
            <a:xfrm>
              <a:off x="5324036" y="4751748"/>
              <a:ext cx="1666552" cy="926676"/>
            </a:xfrm>
            <a:prstGeom prst="roundRect">
              <a:avLst>
                <a:gd name="adj" fmla="val 10628"/>
              </a:avLst>
            </a:prstGeom>
            <a:noFill/>
            <a:ln w="19050" cap="flat" cmpd="sng">
              <a:solidFill>
                <a:srgbClr val="6A37A2"/>
              </a:solidFill>
              <a:prstDash val="solid"/>
              <a:round/>
              <a:headEnd type="none" w="med" len="med"/>
              <a:tailEnd type="none" w="med" len="med"/>
            </a:ln>
          </p:spPr>
          <p:txBody>
            <a:bodyPr spcFirstLastPara="1" wrap="square" lIns="144000" tIns="0" rIns="144000" bIns="60933" anchor="b" anchorCtr="0">
              <a:noAutofit/>
            </a:bodyPr>
            <a:lstStyle/>
            <a:p>
              <a:pPr algn="ctr"/>
              <a:r>
                <a:rPr lang="en-AU" sz="1800"/>
                <a:t>sports competition results</a:t>
              </a:r>
              <a:endParaRPr sz="1800">
                <a:cs typeface="Arial" panose="020B0604020202020204" pitchFamily="34" charset="0"/>
              </a:endParaRPr>
            </a:p>
          </p:txBody>
        </p:sp>
        <p:sp>
          <p:nvSpPr>
            <p:cNvPr id="32" name="Google Shape;150;p17">
              <a:extLst>
                <a:ext uri="{FF2B5EF4-FFF2-40B4-BE49-F238E27FC236}">
                  <a16:creationId xmlns:a16="http://schemas.microsoft.com/office/drawing/2014/main" id="{DFCA04C3-C6F7-DDB4-5942-C2EB768D2F8F}"/>
                </a:ext>
              </a:extLst>
            </p:cNvPr>
            <p:cNvSpPr/>
            <p:nvPr/>
          </p:nvSpPr>
          <p:spPr>
            <a:xfrm>
              <a:off x="6322799" y="3970718"/>
              <a:ext cx="1666551" cy="684516"/>
            </a:xfrm>
            <a:prstGeom prst="roundRect">
              <a:avLst>
                <a:gd name="adj" fmla="val 10628"/>
              </a:avLst>
            </a:prstGeom>
            <a:noFill/>
            <a:ln w="19050" cap="flat" cmpd="sng">
              <a:solidFill>
                <a:srgbClr val="782D97"/>
              </a:solidFill>
              <a:prstDash val="solid"/>
              <a:round/>
              <a:headEnd type="none" w="med" len="med"/>
              <a:tailEnd type="none" w="med" len="med"/>
            </a:ln>
          </p:spPr>
          <p:txBody>
            <a:bodyPr spcFirstLastPara="1" wrap="square" lIns="144000" tIns="0" rIns="144000" bIns="60933" anchor="b" anchorCtr="0">
              <a:noAutofit/>
            </a:bodyPr>
            <a:lstStyle/>
            <a:p>
              <a:pPr algn="ctr"/>
              <a:r>
                <a:rPr lang="en-US" sz="1800">
                  <a:ea typeface="Calibri"/>
                  <a:cs typeface="Arial" panose="020B0604020202020204" pitchFamily="34" charset="0"/>
                  <a:sym typeface="Calibri"/>
                </a:rPr>
                <a:t>HSC results</a:t>
              </a:r>
              <a:endParaRPr sz="1800">
                <a:cs typeface="Arial" panose="020B0604020202020204" pitchFamily="34" charset="0"/>
              </a:endParaRPr>
            </a:p>
          </p:txBody>
        </p:sp>
        <p:sp>
          <p:nvSpPr>
            <p:cNvPr id="38" name="Google Shape;150;p17">
              <a:extLst>
                <a:ext uri="{FF2B5EF4-FFF2-40B4-BE49-F238E27FC236}">
                  <a16:creationId xmlns:a16="http://schemas.microsoft.com/office/drawing/2014/main" id="{CB00537D-ACC4-99B4-2548-3F45C7AA3A25}"/>
                </a:ext>
              </a:extLst>
            </p:cNvPr>
            <p:cNvSpPr/>
            <p:nvPr/>
          </p:nvSpPr>
          <p:spPr>
            <a:xfrm>
              <a:off x="7308368" y="4751748"/>
              <a:ext cx="1487200" cy="720936"/>
            </a:xfrm>
            <a:prstGeom prst="roundRect">
              <a:avLst>
                <a:gd name="adj" fmla="val 10628"/>
              </a:avLst>
            </a:prstGeom>
            <a:noFill/>
            <a:ln w="19050" cap="flat" cmpd="sng">
              <a:solidFill>
                <a:srgbClr val="85278A"/>
              </a:solidFill>
              <a:prstDash val="solid"/>
              <a:round/>
              <a:headEnd type="none" w="med" len="med"/>
              <a:tailEnd type="none" w="med" len="med"/>
            </a:ln>
          </p:spPr>
          <p:txBody>
            <a:bodyPr spcFirstLastPara="1" wrap="square" lIns="144000" tIns="0" rIns="144000" bIns="60933" anchor="b" anchorCtr="0">
              <a:noAutofit/>
            </a:bodyPr>
            <a:lstStyle/>
            <a:p>
              <a:pPr algn="ctr"/>
              <a:r>
                <a:rPr lang="en-US" sz="1800">
                  <a:ea typeface="Calibri"/>
                  <a:cs typeface="Arial" panose="020B0604020202020204" pitchFamily="34" charset="0"/>
                  <a:sym typeface="Calibri"/>
                </a:rPr>
                <a:t>satellite data</a:t>
              </a:r>
              <a:endParaRPr sz="1800">
                <a:cs typeface="Arial" panose="020B0604020202020204" pitchFamily="34" charset="0"/>
              </a:endParaRPr>
            </a:p>
          </p:txBody>
        </p:sp>
        <p:sp>
          <p:nvSpPr>
            <p:cNvPr id="31" name="Google Shape;150;p17">
              <a:extLst>
                <a:ext uri="{FF2B5EF4-FFF2-40B4-BE49-F238E27FC236}">
                  <a16:creationId xmlns:a16="http://schemas.microsoft.com/office/drawing/2014/main" id="{798CE0D7-92C6-71D5-7667-AEC90ACF6094}"/>
                </a:ext>
              </a:extLst>
            </p:cNvPr>
            <p:cNvSpPr/>
            <p:nvPr/>
          </p:nvSpPr>
          <p:spPr>
            <a:xfrm>
              <a:off x="8310400" y="3798161"/>
              <a:ext cx="1487200" cy="857073"/>
            </a:xfrm>
            <a:prstGeom prst="roundRect">
              <a:avLst>
                <a:gd name="adj" fmla="val 10628"/>
              </a:avLst>
            </a:prstGeom>
            <a:noFill/>
            <a:ln w="19050" cap="flat" cmpd="sng">
              <a:solidFill>
                <a:srgbClr val="92227D"/>
              </a:solidFill>
              <a:prstDash val="solid"/>
              <a:round/>
              <a:headEnd type="none" w="med" len="med"/>
              <a:tailEnd type="none" w="med" len="med"/>
            </a:ln>
          </p:spPr>
          <p:txBody>
            <a:bodyPr spcFirstLastPara="1" wrap="square" lIns="144000" tIns="0" rIns="144000" bIns="60933" anchor="b" anchorCtr="0">
              <a:noAutofit/>
            </a:bodyPr>
            <a:lstStyle/>
            <a:p>
              <a:pPr algn="ctr"/>
              <a:r>
                <a:rPr lang="en-AU" sz="1800"/>
                <a:t>census data</a:t>
              </a:r>
              <a:endParaRPr sz="1800">
                <a:cs typeface="Arial" panose="020B0604020202020204" pitchFamily="34" charset="0"/>
              </a:endParaRPr>
            </a:p>
          </p:txBody>
        </p:sp>
        <p:sp>
          <p:nvSpPr>
            <p:cNvPr id="39" name="Google Shape;150;p17">
              <a:extLst>
                <a:ext uri="{FF2B5EF4-FFF2-40B4-BE49-F238E27FC236}">
                  <a16:creationId xmlns:a16="http://schemas.microsoft.com/office/drawing/2014/main" id="{90D69DFA-1174-F755-B1BC-746E0E9EC25B}"/>
                </a:ext>
              </a:extLst>
            </p:cNvPr>
            <p:cNvSpPr/>
            <p:nvPr/>
          </p:nvSpPr>
          <p:spPr>
            <a:xfrm>
              <a:off x="9292700" y="4751748"/>
              <a:ext cx="1695763" cy="821520"/>
            </a:xfrm>
            <a:prstGeom prst="roundRect">
              <a:avLst>
                <a:gd name="adj" fmla="val 10628"/>
              </a:avLst>
            </a:prstGeom>
            <a:noFill/>
            <a:ln w="19050" cap="flat" cmpd="sng">
              <a:solidFill>
                <a:srgbClr val="9E1D70"/>
              </a:solidFill>
              <a:prstDash val="solid"/>
              <a:round/>
              <a:headEnd type="none" w="med" len="med"/>
              <a:tailEnd type="none" w="med" len="med"/>
            </a:ln>
          </p:spPr>
          <p:txBody>
            <a:bodyPr spcFirstLastPara="1" wrap="square" lIns="144000" tIns="0" rIns="144000" bIns="60933" anchor="b" anchorCtr="0">
              <a:noAutofit/>
            </a:bodyPr>
            <a:lstStyle/>
            <a:p>
              <a:pPr algn="ctr"/>
              <a:r>
                <a:rPr lang="en-AU" sz="1800"/>
                <a:t>global social media posts</a:t>
              </a:r>
              <a:endParaRPr sz="1800">
                <a:cs typeface="Arial" panose="020B0604020202020204" pitchFamily="34" charset="0"/>
              </a:endParaRPr>
            </a:p>
          </p:txBody>
        </p:sp>
        <p:sp>
          <p:nvSpPr>
            <p:cNvPr id="30" name="Google Shape;150;p17">
              <a:extLst>
                <a:ext uri="{FF2B5EF4-FFF2-40B4-BE49-F238E27FC236}">
                  <a16:creationId xmlns:a16="http://schemas.microsoft.com/office/drawing/2014/main" id="{69C94279-E694-2CDC-7F1C-6C2F1C47400C}"/>
                </a:ext>
              </a:extLst>
            </p:cNvPr>
            <p:cNvSpPr/>
            <p:nvPr/>
          </p:nvSpPr>
          <p:spPr>
            <a:xfrm>
              <a:off x="10144932" y="3625597"/>
              <a:ext cx="1687068" cy="1029638"/>
            </a:xfrm>
            <a:prstGeom prst="roundRect">
              <a:avLst>
                <a:gd name="adj" fmla="val 10628"/>
              </a:avLst>
            </a:prstGeom>
            <a:noFill/>
            <a:ln w="19050" cap="flat" cmpd="sng">
              <a:solidFill>
                <a:srgbClr val="AB1862"/>
              </a:solidFill>
              <a:prstDash val="solid"/>
              <a:round/>
              <a:headEnd type="none" w="med" len="med"/>
              <a:tailEnd type="none" w="med" len="med"/>
            </a:ln>
          </p:spPr>
          <p:txBody>
            <a:bodyPr spcFirstLastPara="1" wrap="square" lIns="144000" tIns="0" rIns="144000" bIns="60933" anchor="b" anchorCtr="0">
              <a:noAutofit/>
            </a:bodyPr>
            <a:lstStyle/>
            <a:p>
              <a:pPr algn="ctr"/>
              <a:r>
                <a:rPr lang="en-US" sz="1800">
                  <a:ea typeface="Calibri"/>
                  <a:cs typeface="Arial" panose="020B0604020202020204" pitchFamily="34" charset="0"/>
                  <a:sym typeface="Calibri"/>
                </a:rPr>
                <a:t>online movie ratings</a:t>
              </a:r>
              <a:endParaRPr sz="1800">
                <a:cs typeface="Arial" panose="020B0604020202020204" pitchFamily="34" charset="0"/>
              </a:endParaRPr>
            </a:p>
          </p:txBody>
        </p:sp>
        <p:sp>
          <p:nvSpPr>
            <p:cNvPr id="54" name="Google Shape;159;p17">
              <a:extLst>
                <a:ext uri="{FF2B5EF4-FFF2-40B4-BE49-F238E27FC236}">
                  <a16:creationId xmlns:a16="http://schemas.microsoft.com/office/drawing/2014/main" id="{44003D3D-C215-A195-EA03-3D6D1D9BA38E}"/>
                </a:ext>
              </a:extLst>
            </p:cNvPr>
            <p:cNvSpPr txBox="1"/>
            <p:nvPr/>
          </p:nvSpPr>
          <p:spPr>
            <a:xfrm>
              <a:off x="9733613" y="2570961"/>
              <a:ext cx="1609595" cy="416338"/>
            </a:xfrm>
            <a:prstGeom prst="rect">
              <a:avLst/>
            </a:prstGeom>
            <a:solidFill>
              <a:srgbClr val="FBDBE7"/>
            </a:solidFill>
            <a:ln w="19050" cap="flat" cmpd="sng">
              <a:noFill/>
              <a:prstDash val="solid"/>
              <a:miter lim="800000"/>
              <a:headEnd type="none" w="sm" len="sm"/>
              <a:tailEnd type="none" w="sm" len="sm"/>
            </a:ln>
            <a:effectLst/>
          </p:spPr>
          <p:txBody>
            <a:bodyPr spcFirstLastPara="1" wrap="square" lIns="79125" tIns="39550" rIns="79125" bIns="39550" anchor="ctr" anchorCtr="0">
              <a:noAutofit/>
            </a:bodyPr>
            <a:lstStyle>
              <a:defPPr>
                <a:defRPr lang="en-US"/>
              </a:defPPr>
              <a:lvl1pPr algn="ctr">
                <a:buClr>
                  <a:srgbClr val="000000"/>
                </a:buClr>
                <a:buFont typeface="Arial"/>
                <a:defRPr sz="1800" b="1">
                  <a:solidFill>
                    <a:srgbClr val="000000"/>
                  </a:solidFill>
                  <a:latin typeface="Arial" panose="020B0604020202020204" pitchFamily="34" charset="0"/>
                  <a:cs typeface="Arial" panose="020B0604020202020204" pitchFamily="34" charset="0"/>
                </a:defRPr>
              </a:lvl1pPr>
            </a:lstStyle>
            <a:p>
              <a:r>
                <a:rPr lang="en-US" dirty="0">
                  <a:latin typeface="+mj-lt"/>
                  <a:sym typeface="Calibri"/>
                </a:rPr>
                <a:t>big</a:t>
              </a:r>
              <a:endParaRPr dirty="0">
                <a:latin typeface="+mj-lt"/>
              </a:endParaRPr>
            </a:p>
          </p:txBody>
        </p:sp>
      </p:grpSp>
      <p:sp>
        <p:nvSpPr>
          <p:cNvPr id="2" name="Slide Number Placeholder 1">
            <a:extLst>
              <a:ext uri="{FF2B5EF4-FFF2-40B4-BE49-F238E27FC236}">
                <a16:creationId xmlns:a16="http://schemas.microsoft.com/office/drawing/2014/main" id="{4F3D328E-21C9-9A76-A893-80E2AB50221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41</a:t>
            </a:fld>
            <a:endParaRPr lang="en-AU"/>
          </a:p>
        </p:txBody>
      </p:sp>
    </p:spTree>
    <p:extLst>
      <p:ext uri="{BB962C8B-B14F-4D97-AF65-F5344CB8AC3E}">
        <p14:creationId xmlns:p14="http://schemas.microsoft.com/office/powerpoint/2010/main" val="161129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0BECC30C-C009-7618-B2E7-91F33B24F6EC}"/>
              </a:ext>
            </a:extLst>
          </p:cNvPr>
          <p:cNvSpPr txBox="1">
            <a:spLocks noGrp="1"/>
          </p:cNvSpPr>
          <p:nvPr>
            <p:ph type="title" idx="4294967295"/>
          </p:nvPr>
        </p:nvSpPr>
        <p:spPr>
          <a:xfrm>
            <a:off x="360000" y="360000"/>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AU"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Big data</a:t>
            </a:r>
          </a:p>
        </p:txBody>
      </p:sp>
      <p:pic>
        <p:nvPicPr>
          <p:cNvPr id="3" name="Online Media 2" title="Intro to Big Data: Crash Course Statistics #38">
            <a:hlinkClick r:id="" action="ppaction://media"/>
            <a:extLst>
              <a:ext uri="{FF2B5EF4-FFF2-40B4-BE49-F238E27FC236}">
                <a16:creationId xmlns:a16="http://schemas.microsoft.com/office/drawing/2014/main" id="{BE672B2B-6210-F0C3-5FE6-87F7AB7350D8}"/>
              </a:ext>
            </a:extLst>
          </p:cNvPr>
          <p:cNvPicPr>
            <a:picLocks noRot="1" noChangeAspect="1"/>
          </p:cNvPicPr>
          <p:nvPr>
            <a:videoFile r:link="rId1"/>
          </p:nvPr>
        </p:nvPicPr>
        <p:blipFill>
          <a:blip r:embed="rId3"/>
          <a:stretch>
            <a:fillRect/>
          </a:stretch>
        </p:blipFill>
        <p:spPr>
          <a:xfrm>
            <a:off x="1799771" y="1411907"/>
            <a:ext cx="8889249" cy="5022426"/>
          </a:xfrm>
          <a:prstGeom prst="rect">
            <a:avLst/>
          </a:prstGeom>
        </p:spPr>
      </p:pic>
      <p:sp>
        <p:nvSpPr>
          <p:cNvPr id="2" name="Slide Number Placeholder 1">
            <a:extLst>
              <a:ext uri="{FF2B5EF4-FFF2-40B4-BE49-F238E27FC236}">
                <a16:creationId xmlns:a16="http://schemas.microsoft.com/office/drawing/2014/main" id="{5E895F1D-17E6-E26F-1F71-7C387B11F5B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42</a:t>
            </a:fld>
            <a:endParaRPr lang="en-AU"/>
          </a:p>
        </p:txBody>
      </p:sp>
    </p:spTree>
    <p:extLst>
      <p:ext uri="{BB962C8B-B14F-4D97-AF65-F5344CB8AC3E}">
        <p14:creationId xmlns:p14="http://schemas.microsoft.com/office/powerpoint/2010/main" val="2887110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18A349-D88B-BE26-A077-65A20E2A3FCC}"/>
              </a:ext>
            </a:extLst>
          </p:cNvPr>
          <p:cNvSpPr>
            <a:spLocks noGrp="1"/>
          </p:cNvSpPr>
          <p:nvPr>
            <p:ph type="title"/>
          </p:nvPr>
        </p:nvSpPr>
        <p:spPr/>
        <p:txBody>
          <a:bodyPr/>
          <a:lstStyle/>
          <a:p>
            <a:r>
              <a:rPr lang="en-AU" dirty="0"/>
              <a:t>Introduction to big data</a:t>
            </a:r>
          </a:p>
        </p:txBody>
      </p:sp>
      <p:sp>
        <p:nvSpPr>
          <p:cNvPr id="4" name="Text Placeholder 3">
            <a:extLst>
              <a:ext uri="{FF2B5EF4-FFF2-40B4-BE49-F238E27FC236}">
                <a16:creationId xmlns:a16="http://schemas.microsoft.com/office/drawing/2014/main" id="{D9489343-16E2-7B85-2A7B-5CACE30DA30D}"/>
              </a:ext>
            </a:extLst>
          </p:cNvPr>
          <p:cNvSpPr>
            <a:spLocks noGrp="1"/>
          </p:cNvSpPr>
          <p:nvPr>
            <p:ph type="body" sz="quarter" idx="18"/>
          </p:nvPr>
        </p:nvSpPr>
        <p:spPr/>
        <p:txBody>
          <a:bodyPr/>
          <a:lstStyle/>
          <a:p>
            <a:r>
              <a:rPr lang="en-AU" dirty="0"/>
              <a:t>Consider the following quotes from the video:</a:t>
            </a:r>
          </a:p>
        </p:txBody>
      </p:sp>
      <p:sp>
        <p:nvSpPr>
          <p:cNvPr id="6" name="TextBox 5">
            <a:extLst>
              <a:ext uri="{FF2B5EF4-FFF2-40B4-BE49-F238E27FC236}">
                <a16:creationId xmlns:a16="http://schemas.microsoft.com/office/drawing/2014/main" id="{15AEDA1C-921D-83AC-C85C-11704500FA7B}"/>
              </a:ext>
            </a:extLst>
          </p:cNvPr>
          <p:cNvSpPr txBox="1"/>
          <p:nvPr/>
        </p:nvSpPr>
        <p:spPr>
          <a:xfrm>
            <a:off x="360000" y="1504868"/>
            <a:ext cx="11007701" cy="3365024"/>
          </a:xfrm>
          <a:prstGeom prst="rect">
            <a:avLst/>
          </a:prstGeom>
          <a:noFill/>
        </p:spPr>
        <p:txBody>
          <a:bodyPr wrap="square">
            <a:spAutoFit/>
          </a:bodyPr>
          <a:lstStyle/>
          <a:p>
            <a:pPr>
              <a:lnSpc>
                <a:spcPct val="150000"/>
              </a:lnSpc>
            </a:pPr>
            <a:r>
              <a:rPr lang="en-AU" b="0" i="1" dirty="0">
                <a:solidFill>
                  <a:srgbClr val="131313"/>
                </a:solidFill>
                <a:effectLst/>
                <a:latin typeface="+mj-lt"/>
              </a:rPr>
              <a:t>Big Data</a:t>
            </a:r>
            <a:r>
              <a:rPr lang="en-AU" i="1" dirty="0">
                <a:solidFill>
                  <a:srgbClr val="131313"/>
                </a:solidFill>
                <a:latin typeface="+mj-lt"/>
              </a:rPr>
              <a:t> includes e</a:t>
            </a:r>
            <a:r>
              <a:rPr lang="en-AU" b="0" i="1" dirty="0">
                <a:solidFill>
                  <a:srgbClr val="131313"/>
                </a:solidFill>
                <a:effectLst/>
                <a:latin typeface="+mj-lt"/>
              </a:rPr>
              <a:t>verything from which videos we click (and how long we watch them) on YouTube to our likes on Facebook.</a:t>
            </a:r>
          </a:p>
          <a:p>
            <a:pPr>
              <a:lnSpc>
                <a:spcPct val="150000"/>
              </a:lnSpc>
            </a:pPr>
            <a:endParaRPr lang="en-AU" b="0" dirty="0">
              <a:solidFill>
                <a:srgbClr val="131313"/>
              </a:solidFill>
              <a:effectLst/>
              <a:latin typeface="+mj-lt"/>
            </a:endParaRPr>
          </a:p>
          <a:p>
            <a:pPr>
              <a:lnSpc>
                <a:spcPct val="150000"/>
              </a:lnSpc>
            </a:pPr>
            <a:r>
              <a:rPr lang="en-AU" i="1" dirty="0">
                <a:solidFill>
                  <a:srgbClr val="131313"/>
                </a:solidFill>
                <a:latin typeface="+mj-lt"/>
              </a:rPr>
              <a:t>It can </a:t>
            </a:r>
            <a:r>
              <a:rPr lang="en-AU" b="0" i="1" dirty="0">
                <a:solidFill>
                  <a:srgbClr val="131313"/>
                </a:solidFill>
                <a:effectLst/>
                <a:latin typeface="+mj-lt"/>
              </a:rPr>
              <a:t>say a lot about us - and increasingly more and more sophisticated algorithms are being designed to learn about us from our clicks and not-clicks.</a:t>
            </a:r>
            <a:r>
              <a:rPr lang="en-AU" b="0" dirty="0">
                <a:solidFill>
                  <a:srgbClr val="131313"/>
                </a:solidFill>
                <a:effectLst/>
                <a:latin typeface="+mj-lt"/>
              </a:rPr>
              <a:t> </a:t>
            </a:r>
          </a:p>
          <a:p>
            <a:pPr>
              <a:lnSpc>
                <a:spcPct val="150000"/>
              </a:lnSpc>
            </a:pPr>
            <a:endParaRPr lang="en-AU" b="0" dirty="0">
              <a:solidFill>
                <a:srgbClr val="131313"/>
              </a:solidFill>
              <a:effectLst/>
              <a:latin typeface="+mj-lt"/>
            </a:endParaRPr>
          </a:p>
          <a:p>
            <a:pPr>
              <a:lnSpc>
                <a:spcPct val="150000"/>
              </a:lnSpc>
            </a:pPr>
            <a:r>
              <a:rPr lang="en-AU" i="1" dirty="0">
                <a:solidFill>
                  <a:srgbClr val="131313"/>
                </a:solidFill>
                <a:latin typeface="+mj-lt"/>
              </a:rPr>
              <a:t>S</a:t>
            </a:r>
            <a:r>
              <a:rPr lang="en-AU" b="0" i="1" dirty="0">
                <a:solidFill>
                  <a:srgbClr val="131313"/>
                </a:solidFill>
                <a:effectLst/>
                <a:latin typeface="+mj-lt"/>
              </a:rPr>
              <a:t>ome ways Big Data impacts on our lives from what liking Hello Kitty says about us to how Netflix chooses just the right thumbnail to encourage us to watch more content.</a:t>
            </a:r>
            <a:endParaRPr lang="en-AU" i="1" dirty="0">
              <a:latin typeface="+mj-lt"/>
            </a:endParaRPr>
          </a:p>
        </p:txBody>
      </p:sp>
      <p:sp>
        <p:nvSpPr>
          <p:cNvPr id="5" name="Text Placeholder 3">
            <a:extLst>
              <a:ext uri="{FF2B5EF4-FFF2-40B4-BE49-F238E27FC236}">
                <a16:creationId xmlns:a16="http://schemas.microsoft.com/office/drawing/2014/main" id="{BC2F7878-EB05-2FA2-5C5E-69ADE63EB7BC}"/>
              </a:ext>
            </a:extLst>
          </p:cNvPr>
          <p:cNvSpPr txBox="1">
            <a:spLocks/>
          </p:cNvSpPr>
          <p:nvPr/>
        </p:nvSpPr>
        <p:spPr>
          <a:xfrm>
            <a:off x="412317" y="5261093"/>
            <a:ext cx="11484000"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Think Pair Share your daily interactions with Big data</a:t>
            </a:r>
          </a:p>
        </p:txBody>
      </p:sp>
      <p:sp>
        <p:nvSpPr>
          <p:cNvPr id="2" name="Slide Number Placeholder 1">
            <a:extLst>
              <a:ext uri="{FF2B5EF4-FFF2-40B4-BE49-F238E27FC236}">
                <a16:creationId xmlns:a16="http://schemas.microsoft.com/office/drawing/2014/main" id="{3021B842-9070-F705-3269-BB40DB02459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43</a:t>
            </a:fld>
            <a:endParaRPr lang="en-AU"/>
          </a:p>
        </p:txBody>
      </p:sp>
    </p:spTree>
    <p:extLst>
      <p:ext uri="{BB962C8B-B14F-4D97-AF65-F5344CB8AC3E}">
        <p14:creationId xmlns:p14="http://schemas.microsoft.com/office/powerpoint/2010/main" val="2225419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C7DA-F709-069E-0D8F-0663BBB42F0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105655-4470-5C7B-ED62-559D79A29CF8}"/>
              </a:ext>
            </a:extLst>
          </p:cNvPr>
          <p:cNvSpPr>
            <a:spLocks noGrp="1"/>
          </p:cNvSpPr>
          <p:nvPr>
            <p:ph type="title"/>
          </p:nvPr>
        </p:nvSpPr>
        <p:spPr/>
        <p:txBody>
          <a:bodyPr/>
          <a:lstStyle/>
          <a:p>
            <a:r>
              <a:rPr lang="en-AU" dirty="0">
                <a:latin typeface="+mj-lt"/>
              </a:rPr>
              <a:t>3-2-1 things I learned from Introduction to big data</a:t>
            </a:r>
          </a:p>
        </p:txBody>
      </p:sp>
      <p:sp>
        <p:nvSpPr>
          <p:cNvPr id="8" name="Rectangle: Rounded Corners 7">
            <a:extLst>
              <a:ext uri="{FF2B5EF4-FFF2-40B4-BE49-F238E27FC236}">
                <a16:creationId xmlns:a16="http://schemas.microsoft.com/office/drawing/2014/main" id="{CAFC9382-CB84-4EA1-00B5-CB842A1A64D5}"/>
              </a:ext>
              <a:ext uri="{C183D7F6-B498-43B3-948B-1728B52AA6E4}">
                <adec:decorative xmlns:adec="http://schemas.microsoft.com/office/drawing/2017/decorative" val="1"/>
              </a:ext>
            </a:extLst>
          </p:cNvPr>
          <p:cNvSpPr/>
          <p:nvPr/>
        </p:nvSpPr>
        <p:spPr>
          <a:xfrm>
            <a:off x="804077" y="950571"/>
            <a:ext cx="11163354" cy="1784466"/>
          </a:xfrm>
          <a:prstGeom prst="roundRect">
            <a:avLst/>
          </a:prstGeom>
          <a:solidFill>
            <a:srgbClr val="EDF9E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endParaRPr lang="en-AU" sz="3200" b="1">
              <a:solidFill>
                <a:schemeClr val="tx1"/>
              </a:solidFill>
              <a:latin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F5C7FEF0-2BE8-FF87-15DF-7CB46584B64C}"/>
              </a:ext>
              <a:ext uri="{C183D7F6-B498-43B3-948B-1728B52AA6E4}">
                <adec:decorative xmlns:adec="http://schemas.microsoft.com/office/drawing/2017/decorative" val="1"/>
              </a:ext>
            </a:extLst>
          </p:cNvPr>
          <p:cNvSpPr/>
          <p:nvPr/>
        </p:nvSpPr>
        <p:spPr>
          <a:xfrm>
            <a:off x="804077" y="2808768"/>
            <a:ext cx="11163354" cy="1784466"/>
          </a:xfrm>
          <a:prstGeom prst="roundRect">
            <a:avLst/>
          </a:prstGeom>
          <a:solidFill>
            <a:srgbClr val="E5F7FC"/>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endParaRPr lang="en-AU" sz="3200" b="1">
              <a:solidFill>
                <a:schemeClr val="tx1"/>
              </a:solidFill>
              <a:latin typeface="Arial" panose="020B060402020202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F603A48E-25AB-12B2-EAB5-666856B43025}"/>
              </a:ext>
              <a:ext uri="{C183D7F6-B498-43B3-948B-1728B52AA6E4}">
                <adec:decorative xmlns:adec="http://schemas.microsoft.com/office/drawing/2017/decorative" val="1"/>
              </a:ext>
            </a:extLst>
          </p:cNvPr>
          <p:cNvSpPr/>
          <p:nvPr/>
        </p:nvSpPr>
        <p:spPr>
          <a:xfrm>
            <a:off x="804077" y="4666966"/>
            <a:ext cx="11163354" cy="1784466"/>
          </a:xfrm>
          <a:prstGeom prst="roundRect">
            <a:avLst/>
          </a:prstGeom>
          <a:solidFill>
            <a:srgbClr val="FBDBE7"/>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endParaRPr lang="en-AU" sz="3200" b="1">
              <a:solidFill>
                <a:schemeClr val="tx1"/>
              </a:solidFill>
              <a:latin typeface="Arial" panose="020B0604020202020204" pitchFamily="34" charset="0"/>
              <a:cs typeface="Arial" panose="020B0604020202020204" pitchFamily="34" charset="0"/>
            </a:endParaRPr>
          </a:p>
        </p:txBody>
      </p:sp>
      <p:sp>
        <p:nvSpPr>
          <p:cNvPr id="21" name="Google Shape;91;p15">
            <a:extLst>
              <a:ext uri="{FF2B5EF4-FFF2-40B4-BE49-F238E27FC236}">
                <a16:creationId xmlns:a16="http://schemas.microsoft.com/office/drawing/2014/main" id="{8F947A83-8364-1AC0-02F7-9D0B3D053C7F}"/>
              </a:ext>
            </a:extLst>
          </p:cNvPr>
          <p:cNvSpPr txBox="1"/>
          <p:nvPr/>
        </p:nvSpPr>
        <p:spPr>
          <a:xfrm>
            <a:off x="1641475" y="960128"/>
            <a:ext cx="5655314" cy="554000"/>
          </a:xfrm>
          <a:prstGeom prst="rect">
            <a:avLst/>
          </a:prstGeom>
          <a:noFill/>
          <a:ln>
            <a:noFill/>
          </a:ln>
        </p:spPr>
        <p:txBody>
          <a:bodyPr spcFirstLastPara="1" wrap="square" lIns="121900" tIns="121900" rIns="121900" bIns="121900" anchor="t" anchorCtr="0">
            <a:noAutofit/>
          </a:bodyPr>
          <a:lstStyle/>
          <a:p>
            <a:r>
              <a:rPr lang="en" sz="1600" dirty="0">
                <a:ea typeface="Montserrat"/>
                <a:cs typeface="Arial" panose="020B0604020202020204" pitchFamily="34" charset="0"/>
                <a:sym typeface="Montserrat"/>
              </a:rPr>
              <a:t>List 3 things </a:t>
            </a:r>
            <a:r>
              <a:rPr lang="en-AU" sz="1600" dirty="0">
                <a:cs typeface="Arial" panose="020B0604020202020204" pitchFamily="34" charset="0"/>
              </a:rPr>
              <a:t>I learned from Introduction to big data:</a:t>
            </a:r>
            <a:endParaRPr sz="3200" dirty="0">
              <a:ea typeface="Roboto"/>
              <a:cs typeface="Roboto"/>
              <a:sym typeface="Roboto"/>
            </a:endParaRPr>
          </a:p>
        </p:txBody>
      </p:sp>
      <p:sp>
        <p:nvSpPr>
          <p:cNvPr id="18" name="Google Shape;92;p15">
            <a:extLst>
              <a:ext uri="{FF2B5EF4-FFF2-40B4-BE49-F238E27FC236}">
                <a16:creationId xmlns:a16="http://schemas.microsoft.com/office/drawing/2014/main" id="{1BF5F30E-E47D-5D74-5437-857C76E7323C}"/>
              </a:ext>
            </a:extLst>
          </p:cNvPr>
          <p:cNvSpPr txBox="1"/>
          <p:nvPr/>
        </p:nvSpPr>
        <p:spPr>
          <a:xfrm>
            <a:off x="1782255" y="1431560"/>
            <a:ext cx="3018000" cy="1168603"/>
          </a:xfrm>
          <a:prstGeom prst="rect">
            <a:avLst/>
          </a:prstGeom>
          <a:solidFill>
            <a:schemeClr val="bg1"/>
          </a:solidFill>
          <a:ln w="19050" cap="flat" cmpd="sng">
            <a:solidFill>
              <a:srgbClr val="64BB47"/>
            </a:solidFill>
            <a:prstDash val="solid"/>
            <a:round/>
            <a:headEnd type="none" w="sm" len="sm"/>
            <a:tailEnd type="none" w="sm" len="sm"/>
          </a:ln>
        </p:spPr>
        <p:txBody>
          <a:bodyPr spcFirstLastPara="1" wrap="square" lIns="121900" tIns="121900" rIns="121900" bIns="121900" anchor="t" anchorCtr="0">
            <a:noAutofit/>
          </a:bodyPr>
          <a:lstStyle>
            <a:defPPr>
              <a:defRPr lang="en-US"/>
            </a:defPPr>
            <a:lvl1pPr>
              <a:defRPr sz="1600">
                <a:latin typeface="Arial" panose="020B0604020202020204" pitchFamily="34" charset="0"/>
                <a:ea typeface="Montserrat"/>
                <a:cs typeface="Arial" panose="020B0604020202020204" pitchFamily="34" charset="0"/>
              </a:defRPr>
            </a:lvl1pPr>
          </a:lstStyle>
          <a:p>
            <a:r>
              <a:rPr lang="en">
                <a:latin typeface="+mn-lt"/>
                <a:sym typeface="Montserrat"/>
              </a:rPr>
              <a:t>1. </a:t>
            </a:r>
            <a:endParaRPr>
              <a:latin typeface="+mn-lt"/>
              <a:sym typeface="Montserrat"/>
            </a:endParaRPr>
          </a:p>
        </p:txBody>
      </p:sp>
      <p:sp>
        <p:nvSpPr>
          <p:cNvPr id="19" name="Google Shape;93;p15">
            <a:extLst>
              <a:ext uri="{FF2B5EF4-FFF2-40B4-BE49-F238E27FC236}">
                <a16:creationId xmlns:a16="http://schemas.microsoft.com/office/drawing/2014/main" id="{A49CE9B7-7F3C-7D34-3DA4-7B5D3DDABE7B}"/>
              </a:ext>
            </a:extLst>
          </p:cNvPr>
          <p:cNvSpPr txBox="1"/>
          <p:nvPr/>
        </p:nvSpPr>
        <p:spPr>
          <a:xfrm>
            <a:off x="5285289" y="1431560"/>
            <a:ext cx="3018000" cy="1168603"/>
          </a:xfrm>
          <a:prstGeom prst="rect">
            <a:avLst/>
          </a:prstGeom>
          <a:solidFill>
            <a:schemeClr val="bg1"/>
          </a:solidFill>
          <a:ln w="19050" cap="flat" cmpd="sng">
            <a:solidFill>
              <a:srgbClr val="64BB47"/>
            </a:solidFill>
            <a:prstDash val="solid"/>
            <a:round/>
            <a:headEnd type="none" w="sm" len="sm"/>
            <a:tailEnd type="none" w="sm" len="sm"/>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2. </a:t>
            </a:r>
            <a:endParaRPr sz="1600">
              <a:ea typeface="Montserrat"/>
              <a:cs typeface="Arial" panose="020B0604020202020204" pitchFamily="34" charset="0"/>
              <a:sym typeface="Montserrat"/>
            </a:endParaRPr>
          </a:p>
        </p:txBody>
      </p:sp>
      <p:sp>
        <p:nvSpPr>
          <p:cNvPr id="20" name="Google Shape;94;p15">
            <a:extLst>
              <a:ext uri="{FF2B5EF4-FFF2-40B4-BE49-F238E27FC236}">
                <a16:creationId xmlns:a16="http://schemas.microsoft.com/office/drawing/2014/main" id="{4A810856-0DEE-3C6D-E822-9161690682C1}"/>
              </a:ext>
            </a:extLst>
          </p:cNvPr>
          <p:cNvSpPr txBox="1"/>
          <p:nvPr/>
        </p:nvSpPr>
        <p:spPr>
          <a:xfrm>
            <a:off x="8694422" y="1431560"/>
            <a:ext cx="3018000" cy="1168603"/>
          </a:xfrm>
          <a:prstGeom prst="rect">
            <a:avLst/>
          </a:prstGeom>
          <a:solidFill>
            <a:schemeClr val="bg1"/>
          </a:solidFill>
          <a:ln w="19050" cap="flat" cmpd="sng">
            <a:solidFill>
              <a:srgbClr val="64BB47"/>
            </a:solidFill>
            <a:prstDash val="solid"/>
            <a:round/>
            <a:headEnd type="none" w="sm" len="sm"/>
            <a:tailEnd type="none" w="sm" len="sm"/>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3. </a:t>
            </a:r>
            <a:endParaRPr sz="1600">
              <a:ea typeface="Montserrat"/>
              <a:cs typeface="Arial" panose="020B0604020202020204" pitchFamily="34" charset="0"/>
              <a:sym typeface="Montserrat"/>
            </a:endParaRPr>
          </a:p>
        </p:txBody>
      </p:sp>
      <p:sp>
        <p:nvSpPr>
          <p:cNvPr id="25" name="Google Shape;91;p15">
            <a:extLst>
              <a:ext uri="{FF2B5EF4-FFF2-40B4-BE49-F238E27FC236}">
                <a16:creationId xmlns:a16="http://schemas.microsoft.com/office/drawing/2014/main" id="{4F968D5C-4259-1653-FFCF-881EBE40EDF6}"/>
              </a:ext>
            </a:extLst>
          </p:cNvPr>
          <p:cNvSpPr txBox="1"/>
          <p:nvPr/>
        </p:nvSpPr>
        <p:spPr>
          <a:xfrm>
            <a:off x="1641476" y="2822179"/>
            <a:ext cx="4373600" cy="554000"/>
          </a:xfrm>
          <a:prstGeom prst="rect">
            <a:avLst/>
          </a:prstGeom>
          <a:noFill/>
          <a:ln>
            <a:noFill/>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List 2 questions you have about these things</a:t>
            </a:r>
            <a:r>
              <a:rPr lang="en" sz="1600">
                <a:ea typeface="Montserrat"/>
                <a:cs typeface="Montserrat"/>
                <a:sym typeface="Montserrat"/>
              </a:rPr>
              <a:t>:</a:t>
            </a:r>
            <a:endParaRPr sz="3200">
              <a:ea typeface="Roboto"/>
              <a:cs typeface="Roboto"/>
              <a:sym typeface="Roboto"/>
            </a:endParaRPr>
          </a:p>
        </p:txBody>
      </p:sp>
      <p:sp>
        <p:nvSpPr>
          <p:cNvPr id="22" name="Google Shape;92;p15">
            <a:extLst>
              <a:ext uri="{FF2B5EF4-FFF2-40B4-BE49-F238E27FC236}">
                <a16:creationId xmlns:a16="http://schemas.microsoft.com/office/drawing/2014/main" id="{4E2DEE43-D7F9-52DD-CC9F-C85F51B33A7F}"/>
              </a:ext>
            </a:extLst>
          </p:cNvPr>
          <p:cNvSpPr txBox="1"/>
          <p:nvPr/>
        </p:nvSpPr>
        <p:spPr>
          <a:xfrm>
            <a:off x="1782255" y="3303168"/>
            <a:ext cx="3018000" cy="1168603"/>
          </a:xfrm>
          <a:prstGeom prst="rect">
            <a:avLst/>
          </a:prstGeom>
          <a:solidFill>
            <a:schemeClr val="bg1"/>
          </a:solidFill>
          <a:ln w="19050" cap="flat" cmpd="sng">
            <a:solidFill>
              <a:srgbClr val="00ACC2"/>
            </a:solidFill>
            <a:prstDash val="solid"/>
            <a:round/>
            <a:headEnd type="none" w="sm" len="sm"/>
            <a:tailEnd type="none" w="sm" len="sm"/>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1. </a:t>
            </a:r>
            <a:endParaRPr sz="1600">
              <a:ea typeface="Montserrat"/>
              <a:cs typeface="Arial" panose="020B0604020202020204" pitchFamily="34" charset="0"/>
              <a:sym typeface="Montserrat"/>
            </a:endParaRPr>
          </a:p>
        </p:txBody>
      </p:sp>
      <p:sp>
        <p:nvSpPr>
          <p:cNvPr id="23" name="Google Shape;93;p15">
            <a:extLst>
              <a:ext uri="{FF2B5EF4-FFF2-40B4-BE49-F238E27FC236}">
                <a16:creationId xmlns:a16="http://schemas.microsoft.com/office/drawing/2014/main" id="{5B47DEAC-951D-497B-DCAA-CAD5D57CE764}"/>
              </a:ext>
            </a:extLst>
          </p:cNvPr>
          <p:cNvSpPr txBox="1"/>
          <p:nvPr/>
        </p:nvSpPr>
        <p:spPr>
          <a:xfrm>
            <a:off x="5285289" y="3303168"/>
            <a:ext cx="3018000" cy="1168603"/>
          </a:xfrm>
          <a:prstGeom prst="rect">
            <a:avLst/>
          </a:prstGeom>
          <a:solidFill>
            <a:schemeClr val="bg1"/>
          </a:solidFill>
          <a:ln w="19050" cap="flat" cmpd="sng">
            <a:solidFill>
              <a:srgbClr val="00ACC2"/>
            </a:solidFill>
            <a:prstDash val="solid"/>
            <a:round/>
            <a:headEnd type="none" w="sm" len="sm"/>
            <a:tailEnd type="none" w="sm" len="sm"/>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2. </a:t>
            </a:r>
            <a:endParaRPr sz="1600">
              <a:ea typeface="Montserrat"/>
              <a:cs typeface="Arial" panose="020B0604020202020204" pitchFamily="34" charset="0"/>
              <a:sym typeface="Montserrat"/>
            </a:endParaRPr>
          </a:p>
        </p:txBody>
      </p:sp>
      <p:sp>
        <p:nvSpPr>
          <p:cNvPr id="29" name="Google Shape;91;p15">
            <a:extLst>
              <a:ext uri="{FF2B5EF4-FFF2-40B4-BE49-F238E27FC236}">
                <a16:creationId xmlns:a16="http://schemas.microsoft.com/office/drawing/2014/main" id="{B21C1F73-E031-FC7D-6220-7BA5A1A382B7}"/>
              </a:ext>
            </a:extLst>
          </p:cNvPr>
          <p:cNvSpPr txBox="1"/>
          <p:nvPr/>
        </p:nvSpPr>
        <p:spPr>
          <a:xfrm>
            <a:off x="1641476" y="4666965"/>
            <a:ext cx="6078458" cy="554000"/>
          </a:xfrm>
          <a:prstGeom prst="rect">
            <a:avLst/>
          </a:prstGeom>
          <a:noFill/>
          <a:ln>
            <a:noFill/>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Give 1 reason why it’s important to learn about these things:</a:t>
            </a:r>
            <a:endParaRPr sz="3200">
              <a:ea typeface="Roboto"/>
              <a:cs typeface="Roboto"/>
              <a:sym typeface="Roboto"/>
            </a:endParaRPr>
          </a:p>
        </p:txBody>
      </p:sp>
      <p:sp>
        <p:nvSpPr>
          <p:cNvPr id="26" name="Google Shape;92;p15">
            <a:extLst>
              <a:ext uri="{FF2B5EF4-FFF2-40B4-BE49-F238E27FC236}">
                <a16:creationId xmlns:a16="http://schemas.microsoft.com/office/drawing/2014/main" id="{3F818F60-F5A2-C899-9931-8EE822BEDB80}"/>
              </a:ext>
            </a:extLst>
          </p:cNvPr>
          <p:cNvSpPr txBox="1"/>
          <p:nvPr/>
        </p:nvSpPr>
        <p:spPr>
          <a:xfrm>
            <a:off x="1782255" y="5147954"/>
            <a:ext cx="3018000" cy="1168603"/>
          </a:xfrm>
          <a:prstGeom prst="rect">
            <a:avLst/>
          </a:prstGeom>
          <a:solidFill>
            <a:schemeClr val="bg1"/>
          </a:solidFill>
          <a:ln w="19050" cap="flat" cmpd="sng">
            <a:solidFill>
              <a:srgbClr val="B51458"/>
            </a:solidFill>
            <a:prstDash val="solid"/>
            <a:round/>
            <a:headEnd type="none" w="sm" len="sm"/>
            <a:tailEnd type="none" w="sm" len="sm"/>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1. </a:t>
            </a:r>
            <a:endParaRPr sz="1600">
              <a:ea typeface="Montserrat"/>
              <a:cs typeface="Arial" panose="020B0604020202020204" pitchFamily="34" charset="0"/>
              <a:sym typeface="Montserrat"/>
            </a:endParaRPr>
          </a:p>
        </p:txBody>
      </p:sp>
      <p:sp>
        <p:nvSpPr>
          <p:cNvPr id="4" name="Oval 3">
            <a:extLst>
              <a:ext uri="{FF2B5EF4-FFF2-40B4-BE49-F238E27FC236}">
                <a16:creationId xmlns:a16="http://schemas.microsoft.com/office/drawing/2014/main" id="{40162104-C6B4-2D74-5FD6-05281A1C9B3D}"/>
              </a:ext>
              <a:ext uri="{C183D7F6-B498-43B3-948B-1728B52AA6E4}">
                <adec:decorative xmlns:adec="http://schemas.microsoft.com/office/drawing/2017/decorative" val="1"/>
              </a:ext>
            </a:extLst>
          </p:cNvPr>
          <p:cNvSpPr/>
          <p:nvPr/>
        </p:nvSpPr>
        <p:spPr>
          <a:xfrm>
            <a:off x="224569" y="1161745"/>
            <a:ext cx="1362119" cy="1362119"/>
          </a:xfrm>
          <a:prstGeom prst="ellipse">
            <a:avLst/>
          </a:prstGeom>
          <a:solidFill>
            <a:srgbClr val="64BB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600" b="1">
                <a:latin typeface="+mj-lt"/>
                <a:cs typeface="Arial" panose="020B0604020202020204" pitchFamily="34" charset="0"/>
              </a:rPr>
              <a:t>3</a:t>
            </a:r>
          </a:p>
        </p:txBody>
      </p:sp>
      <p:sp>
        <p:nvSpPr>
          <p:cNvPr id="6" name="Oval 5">
            <a:extLst>
              <a:ext uri="{FF2B5EF4-FFF2-40B4-BE49-F238E27FC236}">
                <a16:creationId xmlns:a16="http://schemas.microsoft.com/office/drawing/2014/main" id="{703390A2-E7F3-7112-D4EB-F9503689B66E}"/>
              </a:ext>
              <a:ext uri="{C183D7F6-B498-43B3-948B-1728B52AA6E4}">
                <adec:decorative xmlns:adec="http://schemas.microsoft.com/office/drawing/2017/decorative" val="1"/>
              </a:ext>
            </a:extLst>
          </p:cNvPr>
          <p:cNvSpPr/>
          <p:nvPr/>
        </p:nvSpPr>
        <p:spPr>
          <a:xfrm>
            <a:off x="224568" y="3019942"/>
            <a:ext cx="1362119" cy="1362119"/>
          </a:xfrm>
          <a:prstGeom prst="ellipse">
            <a:avLst/>
          </a:prstGeom>
          <a:solidFill>
            <a:srgbClr val="00AC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600" b="1">
                <a:latin typeface="+mj-lt"/>
                <a:cs typeface="Arial" panose="020B0604020202020204" pitchFamily="34" charset="0"/>
              </a:rPr>
              <a:t>2</a:t>
            </a:r>
          </a:p>
        </p:txBody>
      </p:sp>
      <p:sp>
        <p:nvSpPr>
          <p:cNvPr id="7" name="Oval 6">
            <a:extLst>
              <a:ext uri="{FF2B5EF4-FFF2-40B4-BE49-F238E27FC236}">
                <a16:creationId xmlns:a16="http://schemas.microsoft.com/office/drawing/2014/main" id="{05E0EBB1-2F89-37B8-EF12-4FDE234F047C}"/>
              </a:ext>
              <a:ext uri="{C183D7F6-B498-43B3-948B-1728B52AA6E4}">
                <adec:decorative xmlns:adec="http://schemas.microsoft.com/office/drawing/2017/decorative" val="1"/>
              </a:ext>
            </a:extLst>
          </p:cNvPr>
          <p:cNvSpPr/>
          <p:nvPr/>
        </p:nvSpPr>
        <p:spPr>
          <a:xfrm>
            <a:off x="208967" y="4878140"/>
            <a:ext cx="1362119" cy="1362119"/>
          </a:xfrm>
          <a:prstGeom prst="ellipse">
            <a:avLst/>
          </a:prstGeom>
          <a:solidFill>
            <a:srgbClr val="B514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600" b="1">
                <a:latin typeface="+mj-lt"/>
                <a:cs typeface="Arial" panose="020B0604020202020204" pitchFamily="34" charset="0"/>
              </a:rPr>
              <a:t>1</a:t>
            </a:r>
          </a:p>
        </p:txBody>
      </p:sp>
      <p:sp>
        <p:nvSpPr>
          <p:cNvPr id="2" name="Slide Number Placeholder 1">
            <a:extLst>
              <a:ext uri="{FF2B5EF4-FFF2-40B4-BE49-F238E27FC236}">
                <a16:creationId xmlns:a16="http://schemas.microsoft.com/office/drawing/2014/main" id="{8C9A8FE6-40CC-4D39-AD17-4BA3BDE0D8C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44</a:t>
            </a:fld>
            <a:endParaRPr lang="en-AU"/>
          </a:p>
        </p:txBody>
      </p:sp>
    </p:spTree>
    <p:extLst>
      <p:ext uri="{BB962C8B-B14F-4D97-AF65-F5344CB8AC3E}">
        <p14:creationId xmlns:p14="http://schemas.microsoft.com/office/powerpoint/2010/main" val="106449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B7E6E-6437-16C1-33BD-E691FDF77FC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5E7B234-5B41-9BB8-C524-F51260B48574}"/>
              </a:ext>
            </a:extLst>
          </p:cNvPr>
          <p:cNvSpPr>
            <a:spLocks noGrp="1"/>
          </p:cNvSpPr>
          <p:nvPr>
            <p:ph type="title"/>
          </p:nvPr>
        </p:nvSpPr>
        <p:spPr>
          <a:xfrm>
            <a:off x="323850" y="292307"/>
            <a:ext cx="12052300" cy="545601"/>
          </a:xfrm>
        </p:spPr>
        <p:txBody>
          <a:bodyPr/>
          <a:lstStyle/>
          <a:p>
            <a:r>
              <a:rPr lang="en-AU" dirty="0"/>
              <a:t>Check for understanding</a:t>
            </a:r>
            <a:br>
              <a:rPr lang="en-AU" dirty="0"/>
            </a:br>
            <a:br>
              <a:rPr lang="en-AU" dirty="0"/>
            </a:br>
            <a:r>
              <a:rPr lang="en-AU" sz="3200" dirty="0"/>
              <a:t>Which file types are lossy compression and which are lossless?</a:t>
            </a:r>
            <a:endParaRPr lang="en-AU" sz="3200" dirty="0">
              <a:latin typeface="+mj-lt"/>
            </a:endParaRPr>
          </a:p>
        </p:txBody>
      </p:sp>
      <p:sp>
        <p:nvSpPr>
          <p:cNvPr id="3" name="Rectangle: Rounded Corners 2">
            <a:extLst>
              <a:ext uri="{FF2B5EF4-FFF2-40B4-BE49-F238E27FC236}">
                <a16:creationId xmlns:a16="http://schemas.microsoft.com/office/drawing/2014/main" id="{25D10414-E339-DD87-A20B-7DA3F76F7991}"/>
              </a:ext>
            </a:extLst>
          </p:cNvPr>
          <p:cNvSpPr/>
          <p:nvPr/>
        </p:nvSpPr>
        <p:spPr>
          <a:xfrm>
            <a:off x="513063" y="2202318"/>
            <a:ext cx="5248406" cy="295304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endParaRPr lang="en-AU" sz="3200" dirty="0"/>
          </a:p>
          <a:p>
            <a:r>
              <a:rPr lang="en-AU" sz="3200" dirty="0"/>
              <a:t>ZIP, PNG and GIF </a:t>
            </a:r>
          </a:p>
        </p:txBody>
      </p:sp>
      <p:sp>
        <p:nvSpPr>
          <p:cNvPr id="6" name="Rectangle: Rounded Corners 5">
            <a:extLst>
              <a:ext uri="{FF2B5EF4-FFF2-40B4-BE49-F238E27FC236}">
                <a16:creationId xmlns:a16="http://schemas.microsoft.com/office/drawing/2014/main" id="{3F9B17E3-B269-87D4-F874-BCC390DC351C}"/>
              </a:ext>
            </a:extLst>
          </p:cNvPr>
          <p:cNvSpPr/>
          <p:nvPr/>
        </p:nvSpPr>
        <p:spPr>
          <a:xfrm>
            <a:off x="6096000" y="22023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endParaRPr lang="en-AU" sz="3200" dirty="0"/>
          </a:p>
          <a:p>
            <a:r>
              <a:rPr lang="en-AU" sz="3200" dirty="0"/>
              <a:t>JPEG, MP3 and MP4</a:t>
            </a:r>
          </a:p>
          <a:p>
            <a:pPr algn="ctr"/>
            <a:endParaRPr lang="en-AU" sz="3200" dirty="0"/>
          </a:p>
        </p:txBody>
      </p:sp>
      <p:sp>
        <p:nvSpPr>
          <p:cNvPr id="2" name="Slide Number Placeholder 1">
            <a:extLst>
              <a:ext uri="{FF2B5EF4-FFF2-40B4-BE49-F238E27FC236}">
                <a16:creationId xmlns:a16="http://schemas.microsoft.com/office/drawing/2014/main" id="{AD9B1031-45F4-A387-C8CA-89D3E62E7DE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45</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34605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 (4)</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2933999262"/>
              </p:ext>
            </p:extLst>
          </p:nvPr>
        </p:nvGraphicFramePr>
        <p:xfrm>
          <a:off x="775187" y="2189865"/>
          <a:ext cx="10032697" cy="4129889"/>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indent="-342900">
                        <a:lnSpc>
                          <a:spcPct val="150000"/>
                        </a:lnSpc>
                        <a:spcAft>
                          <a:spcPts val="600"/>
                        </a:spcAft>
                        <a:buFont typeface="Arial"/>
                        <a:buChar char="•"/>
                      </a:pPr>
                      <a:r>
                        <a:rPr lang="en-AU" sz="2000" dirty="0"/>
                        <a:t>explain why data compression is important and describe the types with examples</a:t>
                      </a:r>
                    </a:p>
                    <a:p>
                      <a:pPr marL="342900" indent="-342900">
                        <a:lnSpc>
                          <a:spcPct val="150000"/>
                        </a:lnSpc>
                        <a:spcAft>
                          <a:spcPts val="600"/>
                        </a:spcAft>
                        <a:buFont typeface="Arial"/>
                        <a:buChar char="•"/>
                      </a:pPr>
                      <a:r>
                        <a:rPr lang="en-AU" sz="2000" dirty="0"/>
                        <a:t>define big and small data sets and provide examples of where they are used.</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46</a:t>
            </a:fld>
            <a:endParaRPr lang="en-AU"/>
          </a:p>
        </p:txBody>
      </p:sp>
    </p:spTree>
    <p:extLst>
      <p:ext uri="{BB962C8B-B14F-4D97-AF65-F5344CB8AC3E}">
        <p14:creationId xmlns:p14="http://schemas.microsoft.com/office/powerpoint/2010/main" val="27658685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t>References </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dirty="0">
                <a:hlinkClick r:id="rId3"/>
              </a:rPr>
              <a:t>Computing Technology 7-10</a:t>
            </a:r>
            <a:r>
              <a:rPr lang="en-AU" dirty="0"/>
              <a:t> Syllabus © NSW Education Standards Authority (NESA) for and on behalf of the Crown in right of the State of New South Wales, 2024.</a:t>
            </a:r>
          </a:p>
          <a:p>
            <a:pPr lvl="0">
              <a:defRPr/>
            </a:pPr>
            <a:r>
              <a:rPr lang="en-AU" dirty="0">
                <a:solidFill>
                  <a:srgbClr val="22272B"/>
                </a:solidFill>
              </a:rPr>
              <a:t>NSW Department of Education (n.d.) </a:t>
            </a:r>
            <a:r>
              <a:rPr lang="en-AU" u="sng" dirty="0">
                <a:solidFill>
                  <a:srgbClr val="22272B"/>
                </a:solidFill>
                <a:hlinkClick r:id="rId4"/>
              </a:rPr>
              <a:t>Digital learning selector, Peer discussion and conferencing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5"/>
              </a:rPr>
              <a:t>Explicit teaching: Activating prior knowledge</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6"/>
              </a:rPr>
              <a:t>Explicit Teaching: Checking for understanding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7"/>
              </a:rPr>
              <a:t>Explicit teaching: Chunking and sequencing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8"/>
              </a:rPr>
              <a:t>Explicit teaching: Connecting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9"/>
              </a:rPr>
              <a:t>Explicit teaching: Modelling technique guide</a:t>
            </a:r>
            <a:r>
              <a:rPr lang="en-AU" dirty="0">
                <a:solidFill>
                  <a:srgbClr val="22272B"/>
                </a:solidFill>
              </a:rPr>
              <a:t>, accessed 21 April 2026. </a:t>
            </a:r>
          </a:p>
          <a:p>
            <a:pPr>
              <a:defRPr/>
            </a:pPr>
            <a:r>
              <a:rPr lang="en-AU" dirty="0">
                <a:solidFill>
                  <a:srgbClr val="22272B"/>
                </a:solidFill>
              </a:rPr>
              <a:t>NSW Department of Education (n.d.) </a:t>
            </a:r>
            <a:r>
              <a:rPr lang="en-AU" u="sng" dirty="0">
                <a:solidFill>
                  <a:srgbClr val="22272B"/>
                </a:solidFill>
                <a:hlinkClick r:id="rId10"/>
              </a:rPr>
              <a:t>Explicit teaching, Using effective questioning</a:t>
            </a:r>
            <a:r>
              <a:rPr lang="en-AU" dirty="0">
                <a:solidFill>
                  <a:srgbClr val="22272B"/>
                </a:solidFill>
              </a:rPr>
              <a:t>, accessed 24 September 2025. </a:t>
            </a:r>
          </a:p>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and the NSW Curriculum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47</a:t>
            </a:fld>
            <a:endParaRPr lang="en-AU" dirty="0"/>
          </a:p>
        </p:txBody>
      </p:sp>
    </p:spTree>
    <p:extLst>
      <p:ext uri="{BB962C8B-B14F-4D97-AF65-F5344CB8AC3E}">
        <p14:creationId xmlns:p14="http://schemas.microsoft.com/office/powerpoint/2010/main" val="156393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93D654A-6D61-5179-962E-009B7E03C22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DBC8E94-9AA3-EAF8-B9A6-16A74F0075DF}"/>
              </a:ext>
            </a:extLst>
          </p:cNvPr>
          <p:cNvSpPr>
            <a:spLocks noGrp="1"/>
          </p:cNvSpPr>
          <p:nvPr>
            <p:ph type="title"/>
          </p:nvPr>
        </p:nvSpPr>
        <p:spPr/>
        <p:txBody>
          <a:bodyPr/>
          <a:lstStyle/>
          <a:p>
            <a:r>
              <a:rPr lang="en-AU" dirty="0"/>
              <a:t>References (1)</a:t>
            </a:r>
          </a:p>
        </p:txBody>
      </p:sp>
      <p:sp>
        <p:nvSpPr>
          <p:cNvPr id="4" name="Content Placeholder 3">
            <a:extLst>
              <a:ext uri="{FF2B5EF4-FFF2-40B4-BE49-F238E27FC236}">
                <a16:creationId xmlns:a16="http://schemas.microsoft.com/office/drawing/2014/main" id="{B35B65EC-DE62-92ED-4888-18C40053CA06}"/>
              </a:ext>
              <a:ext uri="{C183D7F6-B498-43B3-948B-1728B52AA6E4}">
                <adec:decorative xmlns:adec="http://schemas.microsoft.com/office/drawing/2017/decorative" val="1"/>
              </a:ext>
            </a:extLst>
          </p:cNvPr>
          <p:cNvSpPr>
            <a:spLocks noGrp="1"/>
          </p:cNvSpPr>
          <p:nvPr>
            <p:ph idx="1"/>
          </p:nvPr>
        </p:nvSpPr>
        <p:spPr/>
        <p:txBody>
          <a:bodyPr/>
          <a:lstStyle/>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F2E7D326-DA43-9E05-8E3B-4EC55B424143}"/>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48</a:t>
            </a:fld>
            <a:endParaRPr lang="en-AU" dirty="0"/>
          </a:p>
        </p:txBody>
      </p:sp>
      <p:sp>
        <p:nvSpPr>
          <p:cNvPr id="9" name="TextBox 8">
            <a:extLst>
              <a:ext uri="{FF2B5EF4-FFF2-40B4-BE49-F238E27FC236}">
                <a16:creationId xmlns:a16="http://schemas.microsoft.com/office/drawing/2014/main" id="{7EB2D7EC-DBAC-AA15-267A-078FA77E074D}"/>
              </a:ext>
            </a:extLst>
          </p:cNvPr>
          <p:cNvSpPr txBox="1"/>
          <p:nvPr/>
        </p:nvSpPr>
        <p:spPr>
          <a:xfrm>
            <a:off x="245744" y="1022451"/>
            <a:ext cx="11705463" cy="6796732"/>
          </a:xfrm>
          <a:prstGeom prst="rect">
            <a:avLst/>
          </a:prstGeom>
          <a:noFill/>
        </p:spPr>
        <p:txBody>
          <a:bodyPr wrap="square">
            <a:spAutoFit/>
          </a:bodyPr>
          <a:lstStyle/>
          <a:p>
            <a:pPr>
              <a:lnSpc>
                <a:spcPct val="150000"/>
              </a:lnSpc>
              <a:spcBef>
                <a:spcPts val="1200"/>
              </a:spcBef>
            </a:pPr>
            <a:r>
              <a:rPr lang="en-AU" dirty="0"/>
              <a:t>Code sports (2026) </a:t>
            </a:r>
            <a:r>
              <a:rPr lang="en-AU" u="sng" dirty="0">
                <a:hlinkClick r:id="rId3"/>
              </a:rPr>
              <a:t>Code sports stats</a:t>
            </a:r>
            <a:r>
              <a:rPr lang="en-AU" dirty="0"/>
              <a:t> website , accessed May 1 , 2026</a:t>
            </a:r>
            <a:endParaRPr lang="en-AU" sz="1800" dirty="0">
              <a:effectLst/>
              <a:latin typeface="Arial" panose="020B0604020202020204" pitchFamily="34" charset="0"/>
              <a:ea typeface="Calibri" panose="020F0502020204030204" pitchFamily="34" charset="0"/>
            </a:endParaRPr>
          </a:p>
          <a:p>
            <a:pPr>
              <a:lnSpc>
                <a:spcPct val="150000"/>
              </a:lnSpc>
              <a:spcBef>
                <a:spcPts val="1200"/>
              </a:spcBef>
              <a:buNone/>
            </a:pPr>
            <a:r>
              <a:rPr lang="en-AU" sz="1800" dirty="0">
                <a:effectLst/>
                <a:latin typeface="Arial" panose="020B0604020202020204" pitchFamily="34" charset="0"/>
                <a:ea typeface="Calibri" panose="020F0502020204030204" pitchFamily="34" charset="0"/>
              </a:rPr>
              <a:t>Commonwealth of Australia (2022) </a:t>
            </a:r>
            <a:r>
              <a:rPr lang="en-AU" sz="1800" i="1" u="sng" dirty="0">
                <a:solidFill>
                  <a:srgbClr val="2F5496"/>
                </a:solidFill>
                <a:effectLst/>
                <a:latin typeface="Arial" panose="020B0604020202020204" pitchFamily="34" charset="0"/>
                <a:ea typeface="Calibri" panose="020F0502020204030204" pitchFamily="34" charset="0"/>
                <a:hlinkClick r:id="rId4"/>
              </a:rPr>
              <a:t>BoM</a:t>
            </a:r>
            <a:r>
              <a:rPr lang="en-AU" sz="1800" dirty="0">
                <a:effectLst/>
                <a:latin typeface="Arial" panose="020B0604020202020204" pitchFamily="34" charset="0"/>
                <a:ea typeface="Calibri" panose="020F0502020204030204" pitchFamily="34" charset="0"/>
              </a:rPr>
              <a:t> [website], accessed 31 August 2022.</a:t>
            </a:r>
          </a:p>
          <a:p>
            <a:pPr>
              <a:lnSpc>
                <a:spcPct val="150000"/>
              </a:lnSpc>
              <a:spcBef>
                <a:spcPts val="1200"/>
              </a:spcBef>
              <a:buNone/>
            </a:pPr>
            <a:r>
              <a:rPr lang="en-AU" dirty="0">
                <a:latin typeface="Arial" panose="020B0604020202020204" pitchFamily="34" charset="0"/>
                <a:ea typeface="Calibri" panose="020F0502020204030204" pitchFamily="34" charset="0"/>
              </a:rPr>
              <a:t>Crash Course (2018) </a:t>
            </a:r>
            <a:r>
              <a:rPr lang="en-AU" dirty="0">
                <a:hlinkClick r:id="rId5"/>
              </a:rPr>
              <a:t>Intro to Big Data: Crash Course Statistics #38</a:t>
            </a:r>
            <a:r>
              <a:rPr lang="en-AU" dirty="0"/>
              <a:t> [video] YouTube, accessed 31 August 2022.</a:t>
            </a:r>
          </a:p>
          <a:p>
            <a:pPr>
              <a:lnSpc>
                <a:spcPct val="150000"/>
              </a:lnSpc>
              <a:spcBef>
                <a:spcPts val="1200"/>
              </a:spcBef>
            </a:pPr>
            <a:r>
              <a:rPr lang="en-AU" dirty="0"/>
              <a:t>Gadgets 360 (28 October 2021) </a:t>
            </a:r>
            <a:r>
              <a:rPr lang="en-AU" u="sng" dirty="0">
                <a:hlinkClick r:id="rId6"/>
              </a:rPr>
              <a:t>‘How Accurate Is Your Fitness Tracker? We Put This to the Test’ [video]</a:t>
            </a:r>
            <a:r>
              <a:rPr lang="en-AU" dirty="0"/>
              <a:t>, </a:t>
            </a:r>
            <a:r>
              <a:rPr lang="en-AU" i="1" dirty="0"/>
              <a:t>Gadgets 360</a:t>
            </a:r>
            <a:r>
              <a:rPr lang="en-AU" dirty="0"/>
              <a:t>, YouTube, accessed 31 August 2022.</a:t>
            </a:r>
            <a:endParaRPr lang="en-AU" sz="1800" dirty="0">
              <a:effectLst/>
              <a:latin typeface="Arial" panose="020B0604020202020204" pitchFamily="34" charset="0"/>
              <a:ea typeface="Calibri" panose="020F0502020204030204" pitchFamily="34" charset="0"/>
            </a:endParaRPr>
          </a:p>
          <a:p>
            <a:pPr>
              <a:lnSpc>
                <a:spcPct val="150000"/>
              </a:lnSpc>
              <a:spcBef>
                <a:spcPts val="1200"/>
              </a:spcBef>
            </a:pPr>
            <a:r>
              <a:rPr lang="en-AU" dirty="0" err="1"/>
              <a:t>Gapminder</a:t>
            </a:r>
            <a:r>
              <a:rPr lang="en-AU" dirty="0"/>
              <a:t> (n.d.) </a:t>
            </a:r>
            <a:r>
              <a:rPr lang="en-AU" i="1" u="sng" dirty="0" err="1">
                <a:hlinkClick r:id="rId7"/>
              </a:rPr>
              <a:t>Gapminder</a:t>
            </a:r>
            <a:r>
              <a:rPr lang="en-AU" i="1" dirty="0"/>
              <a:t> </a:t>
            </a:r>
            <a:r>
              <a:rPr lang="en-AU" dirty="0"/>
              <a:t>[website], accessed 31 August 2022.</a:t>
            </a:r>
          </a:p>
          <a:p>
            <a:r>
              <a:rPr lang="en-AU" dirty="0" err="1"/>
              <a:t>Micro:bit</a:t>
            </a:r>
            <a:r>
              <a:rPr lang="en-AU" dirty="0"/>
              <a:t> Educational Foundation (2022) ‘</a:t>
            </a:r>
            <a:r>
              <a:rPr lang="en-AU" u="sng" dirty="0">
                <a:hlinkClick r:id="rId8"/>
              </a:rPr>
              <a:t>Controlling physical systems with sensors (55 mins)</a:t>
            </a:r>
            <a:r>
              <a:rPr lang="en-AU" dirty="0"/>
              <a:t>’, </a:t>
            </a:r>
            <a:r>
              <a:rPr lang="en-AU" i="1" dirty="0"/>
              <a:t>Courses,</a:t>
            </a:r>
            <a:r>
              <a:rPr lang="en-AU" dirty="0"/>
              <a:t> </a:t>
            </a:r>
            <a:r>
              <a:rPr lang="en-AU" dirty="0" err="1"/>
              <a:t>micro:bit</a:t>
            </a:r>
            <a:r>
              <a:rPr lang="en-AU" dirty="0"/>
              <a:t> website, accessed 1 May 2026.</a:t>
            </a:r>
          </a:p>
          <a:p>
            <a:endParaRPr lang="en-AU" dirty="0"/>
          </a:p>
          <a:p>
            <a:r>
              <a:rPr lang="en-AU" dirty="0" err="1"/>
              <a:t>Micro:bit</a:t>
            </a:r>
            <a:r>
              <a:rPr lang="en-AU" dirty="0"/>
              <a:t> Educational Foundation (2022) ‘</a:t>
            </a:r>
            <a:r>
              <a:rPr lang="en-AU" u="sng" dirty="0">
                <a:hlinkClick r:id="rId9"/>
              </a:rPr>
              <a:t>Step counter</a:t>
            </a:r>
            <a:r>
              <a:rPr lang="en-AU" dirty="0"/>
              <a:t>’, </a:t>
            </a:r>
            <a:r>
              <a:rPr lang="en-AU" i="1" dirty="0"/>
              <a:t>Make it: code it,</a:t>
            </a:r>
            <a:r>
              <a:rPr lang="en-AU" dirty="0"/>
              <a:t> </a:t>
            </a:r>
            <a:r>
              <a:rPr lang="en-AU" dirty="0" err="1"/>
              <a:t>micro:bit</a:t>
            </a:r>
            <a:r>
              <a:rPr lang="en-AU" dirty="0"/>
              <a:t> website, accessed 31 August 2022.</a:t>
            </a:r>
          </a:p>
          <a:p>
            <a:r>
              <a:rPr lang="en-AU" dirty="0"/>
              <a:t>SBS (2020) </a:t>
            </a:r>
            <a:r>
              <a:rPr lang="en-AU" i="1" u="sng" dirty="0">
                <a:hlinkClick r:id="rId10"/>
              </a:rPr>
              <a:t>SBS Australian Census Explorer</a:t>
            </a:r>
            <a:r>
              <a:rPr lang="en-AU" dirty="0"/>
              <a:t>, SBS News website, accessed 31 August 2022.</a:t>
            </a:r>
          </a:p>
          <a:p>
            <a:endParaRPr lang="en-AU" dirty="0"/>
          </a:p>
          <a:p>
            <a:pPr>
              <a:lnSpc>
                <a:spcPct val="150000"/>
              </a:lnSpc>
              <a:spcBef>
                <a:spcPts val="1200"/>
              </a:spcBef>
            </a:pPr>
            <a:endParaRPr lang="en-AU" dirty="0"/>
          </a:p>
          <a:p>
            <a:pPr>
              <a:lnSpc>
                <a:spcPct val="150000"/>
              </a:lnSpc>
              <a:spcBef>
                <a:spcPts val="1200"/>
              </a:spcBef>
              <a:buNone/>
            </a:pPr>
            <a:endParaRPr lang="en-AU" sz="1800" dirty="0">
              <a:effectLst/>
              <a:latin typeface="Arial" panose="020B0604020202020204" pitchFamily="34" charset="0"/>
              <a:ea typeface="Calibri" panose="020F0502020204030204" pitchFamily="34" charset="0"/>
            </a:endParaRPr>
          </a:p>
          <a:p>
            <a:pPr>
              <a:lnSpc>
                <a:spcPct val="150000"/>
              </a:lnSpc>
              <a:spcBef>
                <a:spcPts val="1200"/>
              </a:spcBef>
              <a:buNone/>
            </a:pPr>
            <a:endParaRPr lang="en-AU" sz="18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296655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dirty="0"/>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Public Sans Light" pitchFamily="2" charset="0"/>
              </a:rPr>
              <a:t>© </a:t>
            </a:r>
            <a:r>
              <a:rPr lang="en-AU" dirty="0"/>
              <a:t>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2">
                  <a:extLst>
                    <a:ext uri="{A12FA001-AC4F-418D-AE19-62706E023703}">
                      <ahyp:hlinkClr xmlns:ahyp="http://schemas.microsoft.com/office/drawing/2018/hyperlinkcolor" val="tx"/>
                    </a:ext>
                  </a:extLst>
                </a:hlinkClick>
              </a:rPr>
              <a:t>Creative Commons Attribution 4.0 International (CC BY 4.0) licence</a:t>
            </a:r>
            <a:r>
              <a:rPr lang="en-AU" sz="1200" dirty="0">
                <a:solidFill>
                  <a:schemeClr val="bg1"/>
                </a:solidFill>
              </a:rPr>
              <a:t>.</a:t>
            </a:r>
          </a:p>
          <a:p>
            <a:pPr algn="l">
              <a:lnSpc>
                <a:spcPct val="150000"/>
              </a:lnSpc>
              <a:spcAft>
                <a:spcPts val="600"/>
              </a:spcAft>
            </a:pPr>
            <a:r>
              <a:rPr lang="en-AU" sz="1200" dirty="0">
                <a:solidFill>
                  <a:schemeClr val="bg1"/>
                </a:solidFill>
              </a:rPr>
              <a:t>This licence allows you to share and adapt the material for any purpose, even commercially.</a:t>
            </a:r>
          </a:p>
          <a:p>
            <a:pPr algn="l">
              <a:lnSpc>
                <a:spcPct val="150000"/>
              </a:lnSpc>
              <a:spcAft>
                <a:spcPts val="600"/>
              </a:spcAft>
            </a:pPr>
            <a:r>
              <a:rPr lang="en-AU" sz="1200" dirty="0">
                <a:solidFill>
                  <a:schemeClr val="bg1"/>
                </a:solidFill>
              </a:rPr>
              <a:t>Attribution should be given to </a:t>
            </a:r>
            <a:r>
              <a:rPr lang="en-AU" sz="1200" dirty="0">
                <a:solidFill>
                  <a:schemeClr val="bg1"/>
                </a:solidFill>
                <a:latin typeface="Public Sans Light" pitchFamily="2" charset="0"/>
              </a:rPr>
              <a:t>© </a:t>
            </a:r>
            <a:r>
              <a:rPr lang="en-AU" sz="1200" dirty="0">
                <a:solidFill>
                  <a:schemeClr val="bg1"/>
                </a:solidFill>
              </a:rPr>
              <a:t>State of New South Wales (Department of Education), 2026.</a:t>
            </a:r>
          </a:p>
          <a:p>
            <a:pPr algn="l">
              <a:lnSpc>
                <a:spcPct val="150000"/>
              </a:lnSpc>
            </a:pPr>
            <a:r>
              <a:rPr lang="en-AU" sz="1200" dirty="0">
                <a:solidFill>
                  <a:schemeClr val="bg1"/>
                </a:solidFill>
              </a:rPr>
              <a:t>Material in this resource not available under a Creative Commons licence: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If you use the links provided in this document to access a third party’s website, you acknowledge that the terms of use, including licence terms set out on the third-party’s website apply to the use which may be made of the materials on that third-party website or where permitted by the Copyright Act 1968 (Cth).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1BB35-23E5-C914-BE6A-9B686407B0B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5128F13-5552-4949-0B13-BE7D9094FD1D}"/>
              </a:ext>
            </a:extLst>
          </p:cNvPr>
          <p:cNvSpPr>
            <a:spLocks noGrp="1"/>
          </p:cNvSpPr>
          <p:nvPr>
            <p:ph type="title"/>
          </p:nvPr>
        </p:nvSpPr>
        <p:spPr/>
        <p:txBody>
          <a:bodyPr/>
          <a:lstStyle/>
          <a:p>
            <a:r>
              <a:rPr lang="en-AU" dirty="0">
                <a:latin typeface="+mj-lt"/>
              </a:rPr>
              <a:t>Learning intentions and success criteria (0)</a:t>
            </a:r>
          </a:p>
        </p:txBody>
      </p:sp>
      <p:sp>
        <p:nvSpPr>
          <p:cNvPr id="3" name="TextBox 2">
            <a:extLst>
              <a:ext uri="{FF2B5EF4-FFF2-40B4-BE49-F238E27FC236}">
                <a16:creationId xmlns:a16="http://schemas.microsoft.com/office/drawing/2014/main" id="{B6946CBA-E5CE-6770-FC28-C63697ACAAD2}"/>
              </a:ext>
            </a:extLst>
          </p:cNvPr>
          <p:cNvSpPr txBox="1"/>
          <p:nvPr/>
        </p:nvSpPr>
        <p:spPr>
          <a:xfrm>
            <a:off x="541000" y="1982502"/>
            <a:ext cx="11303000" cy="471353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a:t>
            </a:r>
            <a:endParaRPr kumimoji="0" lang="en-AU" sz="2000" b="1" i="0" u="none" strike="noStrike" kern="1200" cap="none" spc="0" normalizeH="0" baseline="0" noProof="0" dirty="0">
              <a:ln>
                <a:noFill/>
              </a:ln>
              <a:solidFill>
                <a:srgbClr val="002664"/>
              </a:solidFill>
              <a:effectLst/>
              <a:uLnTx/>
              <a:uFillTx/>
              <a:latin typeface="Arial" panose="020B0604020202020204"/>
              <a:ea typeface="+mn-lt"/>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22272B"/>
                </a:solidFill>
                <a:latin typeface="Arial" panose="020B0604020202020204"/>
                <a:cs typeface="Arial" panose="020B0604020202020204" pitchFamily="34" charset="0"/>
              </a:rPr>
              <a:t>d</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escribe the purpose of analysing data.</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a:p>
            <a:pPr marR="0" lvl="0" algn="l" defTabSz="609585" rtl="0" eaLnBrk="1" fontAlgn="auto" latinLnBrk="0" hangingPunct="1">
              <a:lnSpc>
                <a:spcPct val="150000"/>
              </a:lnSpc>
              <a:spcBef>
                <a:spcPts val="0"/>
              </a:spcBef>
              <a:spcAft>
                <a:spcPts val="600"/>
              </a:spcAft>
              <a:buClrTx/>
              <a:buSzTx/>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explain</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how data analysis helps describe:</a:t>
            </a:r>
          </a:p>
          <a:p>
            <a:pPr marL="952485" lvl="1" indent="-342900">
              <a:lnSpc>
                <a:spcPct val="150000"/>
              </a:lnSpc>
              <a:spcAft>
                <a:spcPts val="600"/>
              </a:spcAft>
              <a:buFont typeface="Arial"/>
              <a:buChar char="•"/>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what happened</a:t>
            </a:r>
          </a:p>
          <a:p>
            <a:pPr marL="952485" lvl="1" indent="-342900">
              <a:lnSpc>
                <a:spcPct val="150000"/>
              </a:lnSpc>
              <a:spcAft>
                <a:spcPts val="600"/>
              </a:spcAft>
              <a:buFont typeface="Arial"/>
              <a:buChar char="•"/>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why it happened </a:t>
            </a:r>
          </a:p>
          <a:p>
            <a:pPr marL="952485" lvl="1" indent="-342900">
              <a:lnSpc>
                <a:spcPct val="150000"/>
              </a:lnSpc>
              <a:spcAft>
                <a:spcPts val="600"/>
              </a:spcAft>
              <a:buFont typeface="Arial"/>
              <a:buChar char="•"/>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and predict what might happen in the future.</a:t>
            </a:r>
          </a:p>
          <a:p>
            <a:pPr marL="342900" indent="-342900">
              <a:lnSpc>
                <a:spcPct val="150000"/>
              </a:lnSpc>
              <a:spcAft>
                <a:spcPts val="600"/>
              </a:spcAft>
              <a:buFont typeface="Arial"/>
              <a:buChar char="•"/>
              <a:defRPr/>
            </a:pPr>
            <a:r>
              <a:rPr lang="en-AU" sz="2000" dirty="0">
                <a:solidFill>
                  <a:srgbClr val="22272B"/>
                </a:solidFill>
                <a:latin typeface="Arial" panose="020B0604020202020204"/>
                <a:cs typeface="Arial" panose="020B0604020202020204" pitchFamily="34" charset="0"/>
              </a:rPr>
              <a:t>apply data analysis to a familiar information system.</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a:t>
            </a:r>
          </a:p>
        </p:txBody>
      </p:sp>
      <p:sp>
        <p:nvSpPr>
          <p:cNvPr id="2" name="Slide Number Placeholder 1">
            <a:extLst>
              <a:ext uri="{FF2B5EF4-FFF2-40B4-BE49-F238E27FC236}">
                <a16:creationId xmlns:a16="http://schemas.microsoft.com/office/drawing/2014/main" id="{A3A5F10A-5BF9-D696-9CAB-97CC075E0522}"/>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68614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3B8C5-7212-6E70-9ADA-32E307B5F68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DF43B1D-34B2-5896-5233-D5DCD2C881FA}"/>
              </a:ext>
            </a:extLst>
          </p:cNvPr>
          <p:cNvSpPr>
            <a:spLocks noGrp="1"/>
          </p:cNvSpPr>
          <p:nvPr>
            <p:ph type="title"/>
          </p:nvPr>
        </p:nvSpPr>
        <p:spPr>
          <a:xfrm>
            <a:off x="158750" y="360000"/>
            <a:ext cx="12033250" cy="545601"/>
          </a:xfrm>
        </p:spPr>
        <p:txBody>
          <a:bodyPr/>
          <a:lstStyle/>
          <a:p>
            <a:r>
              <a:rPr lang="en-AU" dirty="0">
                <a:latin typeface="+mj-lt"/>
              </a:rPr>
              <a:t>What questions can and can’t be answered using data?(1)</a:t>
            </a:r>
          </a:p>
        </p:txBody>
      </p:sp>
      <p:sp>
        <p:nvSpPr>
          <p:cNvPr id="3" name="Rectangle: Rounded Corners 2">
            <a:extLst>
              <a:ext uri="{FF2B5EF4-FFF2-40B4-BE49-F238E27FC236}">
                <a16:creationId xmlns:a16="http://schemas.microsoft.com/office/drawing/2014/main" id="{973520C2-9D4F-2FA8-7AE1-55D9B4C6457B}"/>
              </a:ext>
            </a:extLst>
          </p:cNvPr>
          <p:cNvSpPr/>
          <p:nvPr/>
        </p:nvSpPr>
        <p:spPr>
          <a:xfrm>
            <a:off x="501041" y="1478072"/>
            <a:ext cx="5248406" cy="29686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pPr algn="ctr"/>
            <a:r>
              <a:rPr lang="en-AU" sz="3200" dirty="0"/>
              <a:t> </a:t>
            </a:r>
            <a:r>
              <a:rPr lang="en-AU" dirty="0"/>
              <a:t>What is the average age of students in Year 10 at our school?</a:t>
            </a:r>
          </a:p>
          <a:p>
            <a:pPr algn="ctr"/>
            <a:endParaRPr lang="en-AU" sz="3200" dirty="0"/>
          </a:p>
          <a:p>
            <a:pPr algn="ctr"/>
            <a:endParaRPr lang="en-AU" sz="3200" dirty="0"/>
          </a:p>
        </p:txBody>
      </p:sp>
      <p:sp>
        <p:nvSpPr>
          <p:cNvPr id="6" name="Rectangle: Rounded Corners 5">
            <a:extLst>
              <a:ext uri="{FF2B5EF4-FFF2-40B4-BE49-F238E27FC236}">
                <a16:creationId xmlns:a16="http://schemas.microsoft.com/office/drawing/2014/main" id="{152B629E-A462-A7A6-37AB-7190F11FA0F8}"/>
              </a:ext>
            </a:extLst>
          </p:cNvPr>
          <p:cNvSpPr/>
          <p:nvPr/>
        </p:nvSpPr>
        <p:spPr>
          <a:xfrm>
            <a:off x="6096000" y="1453019"/>
            <a:ext cx="5248406" cy="29686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r>
              <a:rPr lang="en-AU" sz="3200" dirty="0"/>
              <a:t> </a:t>
            </a:r>
            <a:r>
              <a:rPr lang="en-AU" dirty="0"/>
              <a:t>Why do students prefer maths over science?</a:t>
            </a:r>
          </a:p>
          <a:p>
            <a:pPr algn="ctr"/>
            <a:endParaRPr lang="en-AU" sz="3200" dirty="0"/>
          </a:p>
        </p:txBody>
      </p:sp>
      <p:sp>
        <p:nvSpPr>
          <p:cNvPr id="2" name="Slide Number Placeholder 1">
            <a:extLst>
              <a:ext uri="{FF2B5EF4-FFF2-40B4-BE49-F238E27FC236}">
                <a16:creationId xmlns:a16="http://schemas.microsoft.com/office/drawing/2014/main" id="{EB2C9A9B-3156-4207-C342-D36807B97938}"/>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63598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29021-0366-D04B-208B-CB6C4C05D22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0CCF483-40D4-796A-12CF-083534C5C6A8}"/>
              </a:ext>
            </a:extLst>
          </p:cNvPr>
          <p:cNvSpPr>
            <a:spLocks noGrp="1"/>
          </p:cNvSpPr>
          <p:nvPr>
            <p:ph type="title"/>
          </p:nvPr>
        </p:nvSpPr>
        <p:spPr>
          <a:xfrm>
            <a:off x="165100" y="360000"/>
            <a:ext cx="11861800" cy="545601"/>
          </a:xfrm>
        </p:spPr>
        <p:txBody>
          <a:bodyPr/>
          <a:lstStyle/>
          <a:p>
            <a:r>
              <a:rPr lang="en-AU" dirty="0"/>
              <a:t>What questions can and can’t be answered using data?(2)</a:t>
            </a:r>
            <a:endParaRPr lang="en-AU" dirty="0">
              <a:latin typeface="+mj-lt"/>
            </a:endParaRPr>
          </a:p>
        </p:txBody>
      </p:sp>
      <p:sp>
        <p:nvSpPr>
          <p:cNvPr id="3" name="Rectangle: Rounded Corners 2">
            <a:extLst>
              <a:ext uri="{FF2B5EF4-FFF2-40B4-BE49-F238E27FC236}">
                <a16:creationId xmlns:a16="http://schemas.microsoft.com/office/drawing/2014/main" id="{B8B6D876-A992-48E1-3E5C-2D4882700002}"/>
              </a:ext>
            </a:extLst>
          </p:cNvPr>
          <p:cNvSpPr/>
          <p:nvPr/>
        </p:nvSpPr>
        <p:spPr>
          <a:xfrm>
            <a:off x="488515" y="1493693"/>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pPr algn="ctr"/>
            <a:r>
              <a:rPr lang="en-AU" sz="3200" dirty="0"/>
              <a:t> </a:t>
            </a:r>
            <a:r>
              <a:rPr kumimoji="0" lang="en-US" altLang="en-US" sz="3200" b="0" i="0" u="none" strike="noStrike" cap="none" normalizeH="0" baseline="0" dirty="0">
                <a:ln>
                  <a:noFill/>
                </a:ln>
                <a:solidFill>
                  <a:schemeClr val="tx1"/>
                </a:solidFill>
                <a:effectLst/>
                <a:latin typeface="Arial" panose="020B0604020202020204" pitchFamily="34" charset="0"/>
              </a:rPr>
              <a:t>“</a:t>
            </a:r>
            <a:r>
              <a:rPr kumimoji="0" lang="en-AU" altLang="en-US" sz="3200" b="0" i="0" u="none" strike="noStrike" cap="none" normalizeH="0" baseline="0" dirty="0">
                <a:ln>
                  <a:noFill/>
                </a:ln>
                <a:solidFill>
                  <a:schemeClr val="bg1"/>
                </a:solidFill>
                <a:effectLst/>
                <a:latin typeface="Arial" panose="020B0604020202020204" pitchFamily="34" charset="0"/>
              </a:rPr>
              <a:t>What is the best way to motivate students?</a:t>
            </a:r>
            <a:endParaRPr lang="en-AU" sz="3200" dirty="0"/>
          </a:p>
        </p:txBody>
      </p:sp>
      <p:sp>
        <p:nvSpPr>
          <p:cNvPr id="6" name="Rectangle: Rounded Corners 5">
            <a:extLst>
              <a:ext uri="{FF2B5EF4-FFF2-40B4-BE49-F238E27FC236}">
                <a16:creationId xmlns:a16="http://schemas.microsoft.com/office/drawing/2014/main" id="{8A96206C-056D-BF5E-AC68-5C3BB5880078}"/>
              </a:ext>
            </a:extLst>
          </p:cNvPr>
          <p:cNvSpPr/>
          <p:nvPr/>
        </p:nvSpPr>
        <p:spPr>
          <a:xfrm>
            <a:off x="6096000" y="14530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pPr algn="ctr"/>
            <a:r>
              <a:rPr lang="en-AU" sz="3200" dirty="0"/>
              <a:t> How many students received a distinction in the last maths test?</a:t>
            </a:r>
          </a:p>
        </p:txBody>
      </p:sp>
      <p:sp>
        <p:nvSpPr>
          <p:cNvPr id="8" name="Speech Bubble: Rectangle with Corners Rounded 7">
            <a:extLst>
              <a:ext uri="{FF2B5EF4-FFF2-40B4-BE49-F238E27FC236}">
                <a16:creationId xmlns:a16="http://schemas.microsoft.com/office/drawing/2014/main" id="{D22BBB94-229C-443E-E680-82AADCBC1B0D}"/>
              </a:ext>
            </a:extLst>
          </p:cNvPr>
          <p:cNvSpPr/>
          <p:nvPr/>
        </p:nvSpPr>
        <p:spPr>
          <a:xfrm>
            <a:off x="1553226" y="4835047"/>
            <a:ext cx="8354861" cy="1164920"/>
          </a:xfrm>
          <a:prstGeom prst="wedgeRoundRectCallout">
            <a:avLst>
              <a:gd name="adj1" fmla="val -28029"/>
              <a:gd name="adj2" fmla="val -77284"/>
              <a:gd name="adj3" fmla="val 1666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AU" sz="2800" dirty="0">
                <a:ln w="0"/>
                <a:solidFill>
                  <a:schemeClr val="tx1"/>
                </a:solidFill>
                <a:effectLst>
                  <a:outerShdw blurRad="38100" dist="19050" dir="2700000" algn="tl" rotWithShape="0">
                    <a:schemeClr val="dk1">
                      <a:alpha val="40000"/>
                    </a:schemeClr>
                  </a:outerShdw>
                </a:effectLst>
              </a:rPr>
              <a:t>This could be opinion/speculation and needs evidence</a:t>
            </a:r>
          </a:p>
        </p:txBody>
      </p:sp>
      <p:sp>
        <p:nvSpPr>
          <p:cNvPr id="2" name="Slide Number Placeholder 1">
            <a:extLst>
              <a:ext uri="{FF2B5EF4-FFF2-40B4-BE49-F238E27FC236}">
                <a16:creationId xmlns:a16="http://schemas.microsoft.com/office/drawing/2014/main" id="{D09F6794-0ACD-0B3D-1AFE-5F6CA2ACFF13}"/>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84004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F9E1E-6901-CD41-269F-901045C34C8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92F23AB-3CF4-E754-38BC-5C2E61D07CAC}"/>
              </a:ext>
            </a:extLst>
          </p:cNvPr>
          <p:cNvSpPr>
            <a:spLocks noGrp="1"/>
          </p:cNvSpPr>
          <p:nvPr>
            <p:ph type="title"/>
          </p:nvPr>
        </p:nvSpPr>
        <p:spPr>
          <a:xfrm>
            <a:off x="82550" y="360000"/>
            <a:ext cx="12033250" cy="545601"/>
          </a:xfrm>
        </p:spPr>
        <p:txBody>
          <a:bodyPr/>
          <a:lstStyle/>
          <a:p>
            <a:r>
              <a:rPr lang="en-AU" dirty="0">
                <a:latin typeface="+mj-lt"/>
              </a:rPr>
              <a:t>What questions can and can’t be answered using data?(3)</a:t>
            </a:r>
          </a:p>
        </p:txBody>
      </p:sp>
      <p:sp>
        <p:nvSpPr>
          <p:cNvPr id="3" name="Rectangle: Rounded Corners 2">
            <a:extLst>
              <a:ext uri="{FF2B5EF4-FFF2-40B4-BE49-F238E27FC236}">
                <a16:creationId xmlns:a16="http://schemas.microsoft.com/office/drawing/2014/main" id="{E3A9D351-57F6-3611-D876-CBD0624B0870}"/>
              </a:ext>
            </a:extLst>
          </p:cNvPr>
          <p:cNvSpPr/>
          <p:nvPr/>
        </p:nvSpPr>
        <p:spPr>
          <a:xfrm>
            <a:off x="488515" y="1493693"/>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endParaRPr lang="en-AU" dirty="0"/>
          </a:p>
          <a:p>
            <a:r>
              <a:rPr lang="en-AU" dirty="0"/>
              <a:t>What will education look like in 50 years?</a:t>
            </a:r>
          </a:p>
          <a:p>
            <a:pPr algn="ctr"/>
            <a:endParaRPr lang="en-AU" sz="3200" dirty="0"/>
          </a:p>
        </p:txBody>
      </p:sp>
      <p:sp>
        <p:nvSpPr>
          <p:cNvPr id="6" name="Rectangle: Rounded Corners 5">
            <a:extLst>
              <a:ext uri="{FF2B5EF4-FFF2-40B4-BE49-F238E27FC236}">
                <a16:creationId xmlns:a16="http://schemas.microsoft.com/office/drawing/2014/main" id="{AD9EAA5B-BBD9-BD8C-360F-D43FDF77E2E1}"/>
              </a:ext>
            </a:extLst>
          </p:cNvPr>
          <p:cNvSpPr/>
          <p:nvPr/>
        </p:nvSpPr>
        <p:spPr>
          <a:xfrm>
            <a:off x="6096000" y="14530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r>
              <a:rPr lang="en-AU" sz="3200" dirty="0"/>
              <a:t> </a:t>
            </a:r>
            <a:br>
              <a:rPr lang="en-AU" dirty="0"/>
            </a:br>
            <a:r>
              <a:rPr lang="en-AU" dirty="0"/>
              <a:t>How has the school’s attendance rate changed over the past five years?</a:t>
            </a:r>
          </a:p>
          <a:p>
            <a:pPr algn="ctr"/>
            <a:endParaRPr lang="en-AU" sz="3200" dirty="0"/>
          </a:p>
        </p:txBody>
      </p:sp>
      <p:sp>
        <p:nvSpPr>
          <p:cNvPr id="2" name="Slide Number Placeholder 1">
            <a:extLst>
              <a:ext uri="{FF2B5EF4-FFF2-40B4-BE49-F238E27FC236}">
                <a16:creationId xmlns:a16="http://schemas.microsoft.com/office/drawing/2014/main" id="{2E002D0A-C567-5039-52FA-00CD7F664F8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8154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4A5AA-90F0-8ABA-44A8-ED8CEA78863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EBBCE6D-34BB-018B-9D8D-D685AC441D1E}"/>
              </a:ext>
            </a:extLst>
          </p:cNvPr>
          <p:cNvSpPr>
            <a:spLocks noGrp="1"/>
          </p:cNvSpPr>
          <p:nvPr>
            <p:ph type="title"/>
          </p:nvPr>
        </p:nvSpPr>
        <p:spPr>
          <a:xfrm>
            <a:off x="63500" y="360000"/>
            <a:ext cx="12052300" cy="545601"/>
          </a:xfrm>
        </p:spPr>
        <p:txBody>
          <a:bodyPr/>
          <a:lstStyle/>
          <a:p>
            <a:r>
              <a:rPr lang="en-AU" dirty="0"/>
              <a:t>What questions can and can’t be answered using data?(4)</a:t>
            </a:r>
            <a:endParaRPr lang="en-AU" dirty="0">
              <a:latin typeface="+mj-lt"/>
            </a:endParaRPr>
          </a:p>
        </p:txBody>
      </p:sp>
      <p:sp>
        <p:nvSpPr>
          <p:cNvPr id="3" name="Rectangle: Rounded Corners 2">
            <a:extLst>
              <a:ext uri="{FF2B5EF4-FFF2-40B4-BE49-F238E27FC236}">
                <a16:creationId xmlns:a16="http://schemas.microsoft.com/office/drawing/2014/main" id="{7359C1E1-8EC5-91C6-25C4-87A8DFFD5FF1}"/>
              </a:ext>
            </a:extLst>
          </p:cNvPr>
          <p:cNvSpPr/>
          <p:nvPr/>
        </p:nvSpPr>
        <p:spPr>
          <a:xfrm>
            <a:off x="488515" y="1493694"/>
            <a:ext cx="5248406" cy="295304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endParaRPr lang="en-AU" dirty="0"/>
          </a:p>
          <a:p>
            <a:r>
              <a:rPr lang="en-AU" dirty="0"/>
              <a:t>How many books were borrowed from the school library last month?</a:t>
            </a:r>
          </a:p>
          <a:p>
            <a:pPr algn="ctr"/>
            <a:endParaRPr lang="en-AU" sz="3200" dirty="0"/>
          </a:p>
        </p:txBody>
      </p:sp>
      <p:sp>
        <p:nvSpPr>
          <p:cNvPr id="6" name="Rectangle: Rounded Corners 5">
            <a:extLst>
              <a:ext uri="{FF2B5EF4-FFF2-40B4-BE49-F238E27FC236}">
                <a16:creationId xmlns:a16="http://schemas.microsoft.com/office/drawing/2014/main" id="{1657CE13-CDE2-D5A8-82BD-F26E8ADB6B9D}"/>
              </a:ext>
            </a:extLst>
          </p:cNvPr>
          <p:cNvSpPr/>
          <p:nvPr/>
        </p:nvSpPr>
        <p:spPr>
          <a:xfrm>
            <a:off x="6096000" y="14530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r>
              <a:rPr lang="en-AU" sz="3200" dirty="0"/>
              <a:t> </a:t>
            </a:r>
            <a:r>
              <a:rPr lang="en-AU" dirty="0"/>
              <a:t>What makes a subject interesting?</a:t>
            </a:r>
          </a:p>
          <a:p>
            <a:pPr algn="ctr"/>
            <a:endParaRPr lang="en-AU" sz="3200" dirty="0"/>
          </a:p>
        </p:txBody>
      </p:sp>
      <p:sp>
        <p:nvSpPr>
          <p:cNvPr id="2" name="Slide Number Placeholder 1">
            <a:extLst>
              <a:ext uri="{FF2B5EF4-FFF2-40B4-BE49-F238E27FC236}">
                <a16:creationId xmlns:a16="http://schemas.microsoft.com/office/drawing/2014/main" id="{1F06E89D-C8FF-D11B-39E1-CADFFB3905E3}"/>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44616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6120E3C9EBAC449F63196993DBF133" ma:contentTypeVersion="22" ma:contentTypeDescription="Create a new document." ma:contentTypeScope="" ma:versionID="51f788b60cef561cfb156c4253159c04">
  <xsd:schema xmlns:xsd="http://www.w3.org/2001/XMLSchema" xmlns:xs="http://www.w3.org/2001/XMLSchema" xmlns:p="http://schemas.microsoft.com/office/2006/metadata/properties" xmlns:ns1="http://schemas.microsoft.com/sharepoint/v3" xmlns:ns2="b81ee3dc-ac10-4a91-9494-d5b6174fb2e9" xmlns:ns3="a24b3302-c3c9-4b70-9a35-39308ee3781c" targetNamespace="http://schemas.microsoft.com/office/2006/metadata/properties" ma:root="true" ma:fieldsID="335eac44e955419e23c38b634953d1db" ns1:_="" ns2:_="" ns3:_="">
    <xsd:import namespace="http://schemas.microsoft.com/sharepoint/v3"/>
    <xsd:import namespace="b81ee3dc-ac10-4a91-9494-d5b6174fb2e9"/>
    <xsd:import namespace="a24b3302-c3c9-4b70-9a35-39308ee378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ee3dc-ac10-4a91-9494-d5b6174fb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4b3302-c3c9-4b70-9a35-39308ee3781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61634c-cbff-4695-96d5-6b57509e3925}" ma:internalName="TaxCatchAll" ma:showField="CatchAllData" ma:web="a24b3302-c3c9-4b70-9a35-39308ee37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b81ee3dc-ac10-4a91-9494-d5b6174fb2e9" xsi:nil="true"/>
    <TaxCatchAll xmlns="a24b3302-c3c9-4b70-9a35-39308ee3781c" xsi:nil="true"/>
    <lcf76f155ced4ddcb4097134ff3c332f xmlns="b81ee3dc-ac10-4a91-9494-d5b6174fb2e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6D55EAB3-7667-4280-9574-6FF92ADF709C}">
  <ds:schemaRefs>
    <ds:schemaRef ds:uri="http://schemas.microsoft.com/sharepoint/v3/contenttype/forms"/>
  </ds:schemaRefs>
</ds:datastoreItem>
</file>

<file path=customXml/itemProps2.xml><?xml version="1.0" encoding="utf-8"?>
<ds:datastoreItem xmlns:ds="http://schemas.openxmlformats.org/officeDocument/2006/customXml" ds:itemID="{12989108-B6DB-476C-975B-1E4B8B7C77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81ee3dc-ac10-4a91-9494-d5b6174fb2e9"/>
    <ds:schemaRef ds:uri="a24b3302-c3c9-4b70-9a35-39308ee37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536BA2E-77F4-494B-AE94-9A29F1A1A39C}">
  <ds:schemaRefs>
    <ds:schemaRef ds:uri="http://purl.org/dc/elements/1.1/"/>
    <ds:schemaRef ds:uri="http://purl.org/dc/dcmitype/"/>
    <ds:schemaRef ds:uri="b81ee3dc-ac10-4a91-9494-d5b6174fb2e9"/>
    <ds:schemaRef ds:uri="http://schemas.microsoft.com/sharepoint/v3"/>
    <ds:schemaRef ds:uri="http://schemas.microsoft.com/office/2006/documentManagement/types"/>
    <ds:schemaRef ds:uri="http://schemas.microsoft.com/office/infopath/2007/PartnerControls"/>
    <ds:schemaRef ds:uri="http://purl.org/dc/terms/"/>
    <ds:schemaRef ds:uri="http://www.w3.org/XML/1998/namespace"/>
    <ds:schemaRef ds:uri="http://schemas.openxmlformats.org/package/2006/metadata/core-properties"/>
    <ds:schemaRef ds:uri="a24b3302-c3c9-4b70-9a35-39308ee3781c"/>
    <ds:schemaRef ds:uri="http://schemas.microsoft.com/office/2006/metadata/propertie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otalTime>310</TotalTime>
  <Words>4981</Words>
  <Application>Microsoft Office PowerPoint</Application>
  <PresentationFormat>Widescreen</PresentationFormat>
  <Paragraphs>706</Paragraphs>
  <Slides>49</Slides>
  <Notes>36</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49</vt:i4>
      </vt:variant>
    </vt:vector>
  </HeadingPairs>
  <TitlesOfParts>
    <vt:vector size="60" baseType="lpstr">
      <vt:lpstr>Helvetica Now</vt:lpstr>
      <vt:lpstr>Courier New</vt:lpstr>
      <vt:lpstr>Arial</vt:lpstr>
      <vt:lpstr>Times New Roman</vt:lpstr>
      <vt:lpstr>Montserrat</vt:lpstr>
      <vt:lpstr>Public Sans Light</vt:lpstr>
      <vt:lpstr>Roboto</vt:lpstr>
      <vt:lpstr>Calibri</vt:lpstr>
      <vt:lpstr>Public Sans</vt:lpstr>
      <vt:lpstr>Aptos</vt:lpstr>
      <vt:lpstr>NSWG Corporate</vt:lpstr>
      <vt:lpstr>Instructions for use</vt:lpstr>
      <vt:lpstr>Enterprise systems – analysing data</vt:lpstr>
      <vt:lpstr>Learning episodes</vt:lpstr>
      <vt:lpstr>3. Purpose and people</vt:lpstr>
      <vt:lpstr>Learning intentions and success criteria (0)</vt:lpstr>
      <vt:lpstr>What questions can and can’t be answered using data?(1)</vt:lpstr>
      <vt:lpstr>What questions can and can’t be answered using data?(2)</vt:lpstr>
      <vt:lpstr>What questions can and can’t be answered using data?(3)</vt:lpstr>
      <vt:lpstr>What questions can and can’t be answered using data?(4)</vt:lpstr>
      <vt:lpstr>What questions can and can’t be answered using data?(5)</vt:lpstr>
      <vt:lpstr>Quantitative and qualitative data</vt:lpstr>
      <vt:lpstr>Describe the purpose of analysing data (1)</vt:lpstr>
      <vt:lpstr>Describe the purpose of analysing data (2)</vt:lpstr>
      <vt:lpstr>Describe the purpose of analysing data (3)</vt:lpstr>
      <vt:lpstr>Describe the purpose of analysing data (4)</vt:lpstr>
      <vt:lpstr>Describe the purpose of analysing data (5)</vt:lpstr>
      <vt:lpstr> Check for understanding Which is quantitative data and which is qualitative data?</vt:lpstr>
      <vt:lpstr>Knowledge check – concluding the lesson</vt:lpstr>
      <vt:lpstr>Learning intentions and success criteria (1)</vt:lpstr>
      <vt:lpstr>Describe inputs, storage, transmission, processes and outputs in data analysis (1)</vt:lpstr>
      <vt:lpstr>How do microbits collect data ?</vt:lpstr>
      <vt:lpstr>Describe inputs, storage, transmission, processes and outputs in data analysis (2)</vt:lpstr>
      <vt:lpstr>Knowledge check – concluding the lesson (1)</vt:lpstr>
      <vt:lpstr>Learning intentions and success criteria (2)</vt:lpstr>
      <vt:lpstr>Functional and non-functional requirements</vt:lpstr>
      <vt:lpstr>Specify the functional and non-functional aspects of the data analysis example</vt:lpstr>
      <vt:lpstr>Describe user cases and develop test cases of inputs and expected outputs  Fitness tracker example.</vt:lpstr>
      <vt:lpstr>Check for understanding  Which is a functional and which is a non-functional requirement?</vt:lpstr>
      <vt:lpstr>Knowledge check – concluding the lesson (2)</vt:lpstr>
      <vt:lpstr>Learning intentions and success criteria (3)</vt:lpstr>
      <vt:lpstr>Social, ethical and legal responsibilities when analysing data </vt:lpstr>
      <vt:lpstr>Facial recognition system for school attendance</vt:lpstr>
      <vt:lpstr>Explore data analysis considering the perspectives of diverse groups… </vt:lpstr>
      <vt:lpstr>How diverse is our community?</vt:lpstr>
      <vt:lpstr>Aboriginal and Torres Strait Islander people's data</vt:lpstr>
      <vt:lpstr>Check for understanding</vt:lpstr>
      <vt:lpstr>Knowledge check – concluding the lesson (3)</vt:lpstr>
      <vt:lpstr>Learning intentions and success criteria (4)</vt:lpstr>
      <vt:lpstr>Explain simple compression of data and types of compression</vt:lpstr>
      <vt:lpstr>Compression</vt:lpstr>
      <vt:lpstr>Small and big data sets</vt:lpstr>
      <vt:lpstr>Big data</vt:lpstr>
      <vt:lpstr>Introduction to big data</vt:lpstr>
      <vt:lpstr>3-2-1 things I learned from Introduction to big data</vt:lpstr>
      <vt:lpstr>Check for understanding  Which file types are lossy compression and which are lossless?</vt:lpstr>
      <vt:lpstr>Knowledge check – concluding the lesson (4)</vt:lpstr>
      <vt:lpstr>References </vt:lpstr>
      <vt:lpstr>References (1)</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Analysing data, weeks 5-8 – Computing Technology, Stage 5</dc:title>
  <dc:creator>NSW Department of Education</dc:creator>
  <cp:lastModifiedBy>Liv Howard</cp:lastModifiedBy>
  <cp:revision>4</cp:revision>
  <dcterms:created xsi:type="dcterms:W3CDTF">2026-04-13T00:59:47Z</dcterms:created>
  <dcterms:modified xsi:type="dcterms:W3CDTF">2026-07-28T22:04:23Z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0x010100676120E3C9EBAC449F63196993DBF133</vt:lpwstr>
  </property>
  <property fmtid="{D5CDD505-2E9C-101B-9397-08002B2CF9AE}" pid="3" name="MediaServiceImageTags">
    <vt:lpwstr/>
  </property>
</Properties>
</file>