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4"/>
  </p:sldMasterIdLst>
  <p:notesMasterIdLst>
    <p:notesMasterId r:id="rId49"/>
  </p:notesMasterIdLst>
  <p:sldIdLst>
    <p:sldId id="26698" r:id="rId5"/>
    <p:sldId id="26520" r:id="rId6"/>
    <p:sldId id="26702" r:id="rId7"/>
    <p:sldId id="26653" r:id="rId8"/>
    <p:sldId id="26654" r:id="rId9"/>
    <p:sldId id="26543" r:id="rId10"/>
    <p:sldId id="26544" r:id="rId11"/>
    <p:sldId id="26547" r:id="rId12"/>
    <p:sldId id="26549" r:id="rId13"/>
    <p:sldId id="26550" r:id="rId14"/>
    <p:sldId id="26551" r:id="rId15"/>
    <p:sldId id="26552" r:id="rId16"/>
    <p:sldId id="26553" r:id="rId17"/>
    <p:sldId id="26555" r:id="rId18"/>
    <p:sldId id="26556" r:id="rId19"/>
    <p:sldId id="26557" r:id="rId20"/>
    <p:sldId id="26558" r:id="rId21"/>
    <p:sldId id="26559" r:id="rId22"/>
    <p:sldId id="26560" r:id="rId23"/>
    <p:sldId id="26561" r:id="rId24"/>
    <p:sldId id="26562" r:id="rId25"/>
    <p:sldId id="26563" r:id="rId26"/>
    <p:sldId id="26564" r:id="rId27"/>
    <p:sldId id="26565" r:id="rId28"/>
    <p:sldId id="26566" r:id="rId29"/>
    <p:sldId id="26567" r:id="rId30"/>
    <p:sldId id="26696" r:id="rId31"/>
    <p:sldId id="26699" r:id="rId32"/>
    <p:sldId id="26670" r:id="rId33"/>
    <p:sldId id="26571" r:id="rId34"/>
    <p:sldId id="26568" r:id="rId35"/>
    <p:sldId id="26526" r:id="rId36"/>
    <p:sldId id="26509" r:id="rId37"/>
    <p:sldId id="26527" r:id="rId38"/>
    <p:sldId id="26510" r:id="rId39"/>
    <p:sldId id="26511" r:id="rId40"/>
    <p:sldId id="26512" r:id="rId41"/>
    <p:sldId id="26513" r:id="rId42"/>
    <p:sldId id="26514" r:id="rId43"/>
    <p:sldId id="26697" r:id="rId44"/>
    <p:sldId id="26700" r:id="rId45"/>
    <p:sldId id="26399" r:id="rId46"/>
    <p:sldId id="26701" r:id="rId47"/>
    <p:sldId id="361" r:id="rId48"/>
  </p:sldIdLst>
  <p:sldSz cx="12192000" cy="6858000"/>
  <p:notesSz cx="6858000" cy="9144000"/>
  <p:embeddedFontLst>
    <p:embeddedFont>
      <p:font typeface="Public Sans" pitchFamily="2" charset="0"/>
      <p:regular r:id="rId50"/>
      <p:bold r:id="rId51"/>
      <p:italic r:id="rId52"/>
      <p:boldItalic r:id="rId53"/>
    </p:embeddedFont>
    <p:embeddedFont>
      <p:font typeface="Public Sans Light" pitchFamily="2" charset="0"/>
      <p:regular r:id="rId54"/>
      <p:italic r:id="rId55"/>
    </p:embeddedFont>
    <p:embeddedFont>
      <p:font typeface="Roboto" panose="02000000000000000000" pitchFamily="2" charset="0"/>
      <p:regular r:id="rId56"/>
      <p:bold r:id="rId57"/>
      <p:italic r:id="rId58"/>
      <p:boldItalic r:id="rId5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structions for use" id="{28FF8A0D-493C-40C1-931C-0C4BFC1E612E}">
          <p14:sldIdLst>
            <p14:sldId id="26698"/>
            <p14:sldId id="26520"/>
          </p14:sldIdLst>
        </p14:section>
        <p14:section name="Instructions for teachers" id="{E2540145-C446-48E2-9140-9B215E91A42D}">
          <p14:sldIdLst>
            <p14:sldId id="26702"/>
            <p14:sldId id="26653"/>
            <p14:sldId id="26654"/>
            <p14:sldId id="26543"/>
            <p14:sldId id="26544"/>
            <p14:sldId id="26547"/>
            <p14:sldId id="26549"/>
            <p14:sldId id="26550"/>
            <p14:sldId id="26551"/>
            <p14:sldId id="26552"/>
            <p14:sldId id="26553"/>
            <p14:sldId id="26555"/>
            <p14:sldId id="26556"/>
            <p14:sldId id="26557"/>
            <p14:sldId id="26558"/>
            <p14:sldId id="26559"/>
            <p14:sldId id="26560"/>
            <p14:sldId id="26561"/>
            <p14:sldId id="26562"/>
            <p14:sldId id="26563"/>
            <p14:sldId id="26564"/>
            <p14:sldId id="26565"/>
            <p14:sldId id="26566"/>
            <p14:sldId id="26567"/>
            <p14:sldId id="26696"/>
            <p14:sldId id="26699"/>
            <p14:sldId id="26670"/>
            <p14:sldId id="26571"/>
            <p14:sldId id="26568"/>
            <p14:sldId id="26526"/>
            <p14:sldId id="26509"/>
            <p14:sldId id="26527"/>
            <p14:sldId id="26510"/>
            <p14:sldId id="26511"/>
            <p14:sldId id="26512"/>
            <p14:sldId id="26513"/>
            <p14:sldId id="26514"/>
            <p14:sldId id="26697"/>
            <p14:sldId id="26700"/>
            <p14:sldId id="26399"/>
            <p14:sldId id="26701"/>
            <p14:sldId id="361"/>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D13E8F-D8B1-6D96-BE59-4816FE537E1F}" name="Liz Rose (Liz Rose)" initials="LR" userId="S::elizabeth.rose5@det.nsw.edu.au::946fcf64-9455-46a6-a7c4-821a8b0dbe98" providerId="AD"/>
  <p188:author id="{A791DBD0-FD9C-EBD1-6A1E-9F3F50890B06}" name="Susannah Upham" initials="SU" userId="S::susannah.williams4@det.nsw.edu.au::70e0ecd9-1b71-4426-b1d6-4d20cc71683a"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6C07A79-80BB-4970-8FDC-FD56DFCF0AAE}" v="3" dt="2026-07-28T06:09:39.52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785" autoAdjust="0"/>
    <p:restoredTop sz="86425" autoAdjust="0"/>
  </p:normalViewPr>
  <p:slideViewPr>
    <p:cSldViewPr snapToGrid="0">
      <p:cViewPr varScale="1">
        <p:scale>
          <a:sx n="86" d="100"/>
          <a:sy n="86" d="100"/>
        </p:scale>
        <p:origin x="354" y="90"/>
      </p:cViewPr>
      <p:guideLst/>
    </p:cSldViewPr>
  </p:slideViewPr>
  <p:outlineViewPr>
    <p:cViewPr>
      <p:scale>
        <a:sx n="33" d="100"/>
        <a:sy n="33" d="100"/>
      </p:scale>
      <p:origin x="0" y="-37896"/>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font" Target="fonts/font1.fntdata"/><Relationship Id="rId55" Type="http://schemas.openxmlformats.org/officeDocument/2006/relationships/font" Target="fonts/font6.fntdata"/><Relationship Id="rId63"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font" Target="fonts/font4.fntdata"/><Relationship Id="rId58" Type="http://schemas.openxmlformats.org/officeDocument/2006/relationships/font" Target="fonts/font9.fntdata"/><Relationship Id="rId5" Type="http://schemas.openxmlformats.org/officeDocument/2006/relationships/slide" Target="slides/slide1.xml"/><Relationship Id="rId61" Type="http://schemas.openxmlformats.org/officeDocument/2006/relationships/viewProps" Target="view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font" Target="fonts/font7.fntdata"/><Relationship Id="rId64"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font" Target="fonts/font2.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10.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5.fntdata"/><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 Id="rId57" Type="http://schemas.openxmlformats.org/officeDocument/2006/relationships/font" Target="fonts/font8.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font" Target="fonts/font3.fntdata"/><Relationship Id="rId60" Type="http://schemas.openxmlformats.org/officeDocument/2006/relationships/presProps" Target="presProps.xml"/><Relationship Id="rId65"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E77C1A-45F8-41EA-B004-E0921C544FAB}" type="datetimeFigureOut">
              <a:rPr lang="en-AU" smtClean="0"/>
              <a:t>28/07/2026</a:t>
            </a:fld>
            <a:endParaRPr lang="en-AU"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7F4106-45CC-4142-9871-89FE26886609}" type="slidenum">
              <a:rPr lang="en-AU" smtClean="0"/>
              <a:t>‹#›</a:t>
            </a:fld>
            <a:endParaRPr lang="en-AU" dirty="0"/>
          </a:p>
        </p:txBody>
      </p:sp>
    </p:spTree>
    <p:extLst>
      <p:ext uri="{BB962C8B-B14F-4D97-AF65-F5344CB8AC3E}">
        <p14:creationId xmlns:p14="http://schemas.microsoft.com/office/powerpoint/2010/main" val="4203078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aitsl.edu.au/docs/default-source/feedback/aitsl-learning-intentions-and-success-criteria-strategy.pdf?sfvrsn=382dec3c_2" TargetMode="External"/><Relationship Id="rId2" Type="http://schemas.openxmlformats.org/officeDocument/2006/relationships/slide" Target="../slides/slide29.xml"/><Relationship Id="rId1" Type="http://schemas.openxmlformats.org/officeDocument/2006/relationships/notesMaster" Target="../notesMasters/notesMaster1.xml"/><Relationship Id="rId5" Type="http://schemas.openxmlformats.org/officeDocument/2006/relationships/hyperlink" Target="https://education.nsw.gov.au/teaching-and-learning/curriculum/explicit-teaching/explicit-teaching-strategies/sharing-success-criteria" TargetMode="External"/><Relationship Id="rId4" Type="http://schemas.openxmlformats.org/officeDocument/2006/relationships/hyperlink" Target="https://education.nsw.gov.au/teaching-and-learning/curriculum/explicit-teaching/explicit-teaching-strategies/sharing-learning-intentions" TargetMode="Externa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aitsl.edu.au/docs/default-source/feedback/aitsl-learning-intentions-and-success-criteria-strategy.pdf?sfvrsn=382dec3c_2" TargetMode="External"/><Relationship Id="rId2" Type="http://schemas.openxmlformats.org/officeDocument/2006/relationships/slide" Target="../slides/slide5.xml"/><Relationship Id="rId1" Type="http://schemas.openxmlformats.org/officeDocument/2006/relationships/notesMaster" Target="../notesMasters/notesMaster1.xml"/><Relationship Id="rId5" Type="http://schemas.openxmlformats.org/officeDocument/2006/relationships/hyperlink" Target="https://education.nsw.gov.au/teaching-and-learning/curriculum/explicit-teaching/explicit-teaching-strategies/sharing-success-criteria" TargetMode="External"/><Relationship Id="rId4" Type="http://schemas.openxmlformats.org/officeDocument/2006/relationships/hyperlink" Target="https://education.nsw.gov.au/teaching-and-learning/curriculum/explicit-teaching/explicit-teaching-strategies/sharing-learning-intentions"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a:t>
            </a:fld>
            <a:endParaRPr lang="en-AU"/>
          </a:p>
        </p:txBody>
      </p:sp>
    </p:spTree>
    <p:extLst>
      <p:ext uri="{BB962C8B-B14F-4D97-AF65-F5344CB8AC3E}">
        <p14:creationId xmlns:p14="http://schemas.microsoft.com/office/powerpoint/2010/main" val="19335899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7FD3F-AE69-C70C-EDE5-EF836518A5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20FBE1-5D32-4251-FB01-678F5BB827C1}"/>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8C7836E9-1210-0918-2043-259E036F724A}"/>
              </a:ext>
            </a:extLst>
          </p:cNvPr>
          <p:cNvSpPr>
            <a:spLocks noGrp="1"/>
          </p:cNvSpPr>
          <p:nvPr>
            <p:ph type="body" idx="1"/>
          </p:nvPr>
        </p:nvSpPr>
        <p:spPr/>
        <p:txBody>
          <a:bodyPr/>
          <a:lstStyle/>
          <a:p>
            <a:r>
              <a:rPr lang="en-AU" dirty="0"/>
              <a:t>Dec is decimal and bin is binary</a:t>
            </a:r>
          </a:p>
        </p:txBody>
      </p:sp>
      <p:sp>
        <p:nvSpPr>
          <p:cNvPr id="4" name="Slide Number Placeholder 3">
            <a:extLst>
              <a:ext uri="{FF2B5EF4-FFF2-40B4-BE49-F238E27FC236}">
                <a16:creationId xmlns:a16="http://schemas.microsoft.com/office/drawing/2014/main" id="{5152855D-D65F-845B-8CE2-C3FB31FF7260}"/>
              </a:ext>
            </a:extLst>
          </p:cNvPr>
          <p:cNvSpPr>
            <a:spLocks noGrp="1"/>
          </p:cNvSpPr>
          <p:nvPr>
            <p:ph type="sldNum" sz="quarter" idx="5"/>
          </p:nvPr>
        </p:nvSpPr>
        <p:spPr/>
        <p:txBody>
          <a:bodyPr/>
          <a:lstStyle/>
          <a:p>
            <a:fld id="{B07158C4-A119-4B78-9DE8-A50001BC31DC}" type="slidenum">
              <a:rPr lang="en-AU" smtClean="0"/>
              <a:pPr/>
              <a:t>11</a:t>
            </a:fld>
            <a:endParaRPr lang="en-AU" dirty="0"/>
          </a:p>
        </p:txBody>
      </p:sp>
    </p:spTree>
    <p:extLst>
      <p:ext uri="{BB962C8B-B14F-4D97-AF65-F5344CB8AC3E}">
        <p14:creationId xmlns:p14="http://schemas.microsoft.com/office/powerpoint/2010/main" val="7750919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0CC69-96DC-2F4B-5C3B-A4B1D6BEC2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D14D25-FEF1-BE5B-4F68-2BCF2FB21783}"/>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B83A4CFA-EA6B-F2CE-757F-BA6537F51C5C}"/>
              </a:ext>
            </a:extLst>
          </p:cNvPr>
          <p:cNvSpPr>
            <a:spLocks noGrp="1"/>
          </p:cNvSpPr>
          <p:nvPr>
            <p:ph type="body" idx="1"/>
          </p:nvPr>
        </p:nvSpPr>
        <p:spPr/>
        <p:txBody>
          <a:bodyPr/>
          <a:lstStyle/>
          <a:p>
            <a:r>
              <a:rPr lang="en-AU" dirty="0"/>
              <a:t>Dec is decimal and bin is binary</a:t>
            </a:r>
          </a:p>
        </p:txBody>
      </p:sp>
      <p:sp>
        <p:nvSpPr>
          <p:cNvPr id="4" name="Slide Number Placeholder 3">
            <a:extLst>
              <a:ext uri="{FF2B5EF4-FFF2-40B4-BE49-F238E27FC236}">
                <a16:creationId xmlns:a16="http://schemas.microsoft.com/office/drawing/2014/main" id="{87832A45-83FF-2704-EA11-BC087E512866}"/>
              </a:ext>
            </a:extLst>
          </p:cNvPr>
          <p:cNvSpPr>
            <a:spLocks noGrp="1"/>
          </p:cNvSpPr>
          <p:nvPr>
            <p:ph type="sldNum" sz="quarter" idx="5"/>
          </p:nvPr>
        </p:nvSpPr>
        <p:spPr/>
        <p:txBody>
          <a:bodyPr/>
          <a:lstStyle/>
          <a:p>
            <a:fld id="{B07158C4-A119-4B78-9DE8-A50001BC31DC}" type="slidenum">
              <a:rPr lang="en-AU" smtClean="0"/>
              <a:pPr/>
              <a:t>12</a:t>
            </a:fld>
            <a:endParaRPr lang="en-AU" dirty="0"/>
          </a:p>
        </p:txBody>
      </p:sp>
    </p:spTree>
    <p:extLst>
      <p:ext uri="{BB962C8B-B14F-4D97-AF65-F5344CB8AC3E}">
        <p14:creationId xmlns:p14="http://schemas.microsoft.com/office/powerpoint/2010/main" val="31615182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96B50F-460E-AD0D-196D-D16C42D276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1EBD23-1524-FB38-F1E2-20FF3B2CD6F8}"/>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D3A9EC29-ECA0-5C78-C922-ABE44B9D2523}"/>
              </a:ext>
            </a:extLst>
          </p:cNvPr>
          <p:cNvSpPr>
            <a:spLocks noGrp="1"/>
          </p:cNvSpPr>
          <p:nvPr>
            <p:ph type="body" idx="1"/>
          </p:nvPr>
        </p:nvSpPr>
        <p:spPr/>
        <p:txBody>
          <a:bodyPr/>
          <a:lstStyle/>
          <a:p>
            <a:r>
              <a:rPr lang="en-AU" dirty="0"/>
              <a:t>Our decimal system has ten digits 0-9. </a:t>
            </a:r>
          </a:p>
          <a:p>
            <a:r>
              <a:rPr lang="en-AU" dirty="0"/>
              <a:t>Computers can only think in two digits 1 and 0</a:t>
            </a:r>
          </a:p>
        </p:txBody>
      </p:sp>
      <p:sp>
        <p:nvSpPr>
          <p:cNvPr id="4" name="Slide Number Placeholder 3">
            <a:extLst>
              <a:ext uri="{FF2B5EF4-FFF2-40B4-BE49-F238E27FC236}">
                <a16:creationId xmlns:a16="http://schemas.microsoft.com/office/drawing/2014/main" id="{E22AD10D-F950-A874-1E8D-F99D46E8AF28}"/>
              </a:ext>
            </a:extLst>
          </p:cNvPr>
          <p:cNvSpPr>
            <a:spLocks noGrp="1"/>
          </p:cNvSpPr>
          <p:nvPr>
            <p:ph type="sldNum" sz="quarter" idx="5"/>
          </p:nvPr>
        </p:nvSpPr>
        <p:spPr/>
        <p:txBody>
          <a:bodyPr/>
          <a:lstStyle/>
          <a:p>
            <a:fld id="{B07158C4-A119-4B78-9DE8-A50001BC31DC}" type="slidenum">
              <a:rPr lang="en-AU" smtClean="0"/>
              <a:pPr/>
              <a:t>13</a:t>
            </a:fld>
            <a:endParaRPr lang="en-AU" dirty="0"/>
          </a:p>
        </p:txBody>
      </p:sp>
    </p:spTree>
    <p:extLst>
      <p:ext uri="{BB962C8B-B14F-4D97-AF65-F5344CB8AC3E}">
        <p14:creationId xmlns:p14="http://schemas.microsoft.com/office/powerpoint/2010/main" val="11557484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B356F-3641-7838-3589-382F97DEF6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4C58F3-073F-B1DF-7724-FFCC1B9CF82A}"/>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A889F9EB-F5BB-4619-478C-E91FD9D29B52}"/>
              </a:ext>
            </a:extLst>
          </p:cNvPr>
          <p:cNvSpPr>
            <a:spLocks noGrp="1"/>
          </p:cNvSpPr>
          <p:nvPr>
            <p:ph type="body" idx="1"/>
          </p:nvPr>
        </p:nvSpPr>
        <p:spPr/>
        <p:txBody>
          <a:bodyPr/>
          <a:lstStyle/>
          <a:p>
            <a:r>
              <a:rPr lang="en-AU" dirty="0"/>
              <a:t>Students should notice that the spreadsheet uses 7 bit ASCII.</a:t>
            </a:r>
          </a:p>
          <a:p>
            <a:r>
              <a:rPr lang="en-AU" dirty="0"/>
              <a:t>Lower case “a” is97: 1100001. The extra one is in the 32</a:t>
            </a:r>
            <a:r>
              <a:rPr lang="en-AU" baseline="30000" dirty="0"/>
              <a:t>nd</a:t>
            </a:r>
            <a:r>
              <a:rPr lang="en-AU" dirty="0"/>
              <a:t> bit!</a:t>
            </a:r>
          </a:p>
          <a:p>
            <a:r>
              <a:rPr lang="en-AU" dirty="0"/>
              <a:t>One byte = 255</a:t>
            </a:r>
          </a:p>
        </p:txBody>
      </p:sp>
      <p:sp>
        <p:nvSpPr>
          <p:cNvPr id="4" name="Slide Number Placeholder 3">
            <a:extLst>
              <a:ext uri="{FF2B5EF4-FFF2-40B4-BE49-F238E27FC236}">
                <a16:creationId xmlns:a16="http://schemas.microsoft.com/office/drawing/2014/main" id="{803B0CCA-D22C-737A-1E2A-564BB419BE7F}"/>
              </a:ext>
            </a:extLst>
          </p:cNvPr>
          <p:cNvSpPr>
            <a:spLocks noGrp="1"/>
          </p:cNvSpPr>
          <p:nvPr>
            <p:ph type="sldNum" sz="quarter" idx="5"/>
          </p:nvPr>
        </p:nvSpPr>
        <p:spPr/>
        <p:txBody>
          <a:bodyPr/>
          <a:lstStyle/>
          <a:p>
            <a:fld id="{B07158C4-A119-4B78-9DE8-A50001BC31DC}" type="slidenum">
              <a:rPr lang="en-AU" smtClean="0"/>
              <a:pPr/>
              <a:t>14</a:t>
            </a:fld>
            <a:endParaRPr lang="en-AU" dirty="0"/>
          </a:p>
        </p:txBody>
      </p:sp>
    </p:spTree>
    <p:extLst>
      <p:ext uri="{BB962C8B-B14F-4D97-AF65-F5344CB8AC3E}">
        <p14:creationId xmlns:p14="http://schemas.microsoft.com/office/powerpoint/2010/main" val="31298855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1DE17-7F8B-5D08-12CB-AB3F78D129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C560B2-F113-6B47-3A3A-DB83005A25F5}"/>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4A71FD04-0F18-99AE-231B-472956F9DBBF}"/>
              </a:ext>
            </a:extLst>
          </p:cNvPr>
          <p:cNvSpPr>
            <a:spLocks noGrp="1"/>
          </p:cNvSpPr>
          <p:nvPr>
            <p:ph type="body" idx="1"/>
          </p:nvPr>
        </p:nvSpPr>
        <p:spPr/>
        <p:txBody>
          <a:bodyPr/>
          <a:lstStyle/>
          <a:p>
            <a:pPr rtl="0"/>
            <a:r>
              <a:rPr lang="en-AU" sz="1600" b="1" i="0" kern="1200" dirty="0">
                <a:solidFill>
                  <a:schemeClr val="tx1"/>
                </a:solidFill>
                <a:effectLst/>
                <a:latin typeface="Arial" panose="020B0604020202020204" pitchFamily="34" charset="0"/>
                <a:ea typeface="+mn-ea"/>
                <a:cs typeface="Arial" panose="020B0604020202020204" pitchFamily="34" charset="0"/>
              </a:rPr>
              <a:t>Start with One:</a:t>
            </a:r>
            <a:br>
              <a:rPr lang="en-AU" sz="1600" b="0" i="0" kern="1200" dirty="0">
                <a:solidFill>
                  <a:schemeClr val="tx1"/>
                </a:solidFill>
                <a:effectLst/>
                <a:latin typeface="Arial" panose="020B0604020202020204" pitchFamily="34" charset="0"/>
                <a:ea typeface="+mn-ea"/>
                <a:cs typeface="Arial" panose="020B0604020202020204" pitchFamily="34" charset="0"/>
              </a:rPr>
            </a:br>
            <a:r>
              <a:rPr lang="en-AU" sz="1600" b="0" i="0" kern="1200" dirty="0">
                <a:solidFill>
                  <a:schemeClr val="tx1"/>
                </a:solidFill>
                <a:effectLst/>
                <a:latin typeface="Arial" panose="020B0604020202020204" pitchFamily="34" charset="0"/>
                <a:ea typeface="+mn-ea"/>
                <a:cs typeface="Arial" panose="020B0604020202020204" pitchFamily="34" charset="0"/>
              </a:rPr>
              <a:t>Humans look at a group or collection and say, “How many?” They begin with the first item, which is called “one.”</a:t>
            </a:r>
          </a:p>
          <a:p>
            <a:pPr rtl="0"/>
            <a:r>
              <a:rPr lang="en-AU" sz="1600" b="1" i="0" kern="1200" dirty="0">
                <a:solidFill>
                  <a:schemeClr val="tx1"/>
                </a:solidFill>
                <a:effectLst/>
                <a:latin typeface="Arial" panose="020B0604020202020204" pitchFamily="34" charset="0"/>
                <a:ea typeface="+mn-ea"/>
                <a:cs typeface="Arial" panose="020B0604020202020204" pitchFamily="34" charset="0"/>
              </a:rPr>
              <a:t>Add One Each Time:</a:t>
            </a:r>
            <a:br>
              <a:rPr lang="en-AU" sz="1600" b="0" i="0" kern="1200" dirty="0">
                <a:solidFill>
                  <a:schemeClr val="tx1"/>
                </a:solidFill>
                <a:effectLst/>
                <a:latin typeface="Arial" panose="020B0604020202020204" pitchFamily="34" charset="0"/>
                <a:ea typeface="+mn-ea"/>
                <a:cs typeface="Arial" panose="020B0604020202020204" pitchFamily="34" charset="0"/>
              </a:rPr>
            </a:br>
            <a:r>
              <a:rPr lang="en-AU" sz="1600" b="0" i="0" kern="1200" dirty="0">
                <a:solidFill>
                  <a:schemeClr val="tx1"/>
                </a:solidFill>
                <a:effectLst/>
                <a:latin typeface="Arial" panose="020B0604020202020204" pitchFamily="34" charset="0"/>
                <a:ea typeface="+mn-ea"/>
                <a:cs typeface="Arial" panose="020B0604020202020204" pitchFamily="34" charset="0"/>
              </a:rPr>
              <a:t>To keep track of more objects, they add one at a time. Each new total has a name: “two,” “three,” “four,” and so on.</a:t>
            </a:r>
          </a:p>
          <a:p>
            <a:pPr rtl="0"/>
            <a:r>
              <a:rPr lang="en-AU" sz="1600" b="1" i="0" kern="1200" dirty="0">
                <a:solidFill>
                  <a:schemeClr val="tx1"/>
                </a:solidFill>
                <a:effectLst/>
                <a:latin typeface="Arial" panose="020B0604020202020204" pitchFamily="34" charset="0"/>
                <a:ea typeface="+mn-ea"/>
                <a:cs typeface="Arial" panose="020B0604020202020204" pitchFamily="34" charset="0"/>
              </a:rPr>
              <a:t>Remember the Amount:</a:t>
            </a:r>
            <a:br>
              <a:rPr lang="en-AU" sz="1600" b="0" i="0" kern="1200" dirty="0">
                <a:solidFill>
                  <a:schemeClr val="tx1"/>
                </a:solidFill>
                <a:effectLst/>
                <a:latin typeface="Arial" panose="020B0604020202020204" pitchFamily="34" charset="0"/>
                <a:ea typeface="+mn-ea"/>
                <a:cs typeface="Arial" panose="020B0604020202020204" pitchFamily="34" charset="0"/>
              </a:rPr>
            </a:br>
            <a:r>
              <a:rPr lang="en-AU" sz="1600" b="0" i="0" kern="1200" dirty="0">
                <a:solidFill>
                  <a:schemeClr val="tx1"/>
                </a:solidFill>
                <a:effectLst/>
                <a:latin typeface="Arial" panose="020B0604020202020204" pitchFamily="34" charset="0"/>
                <a:ea typeface="+mn-ea"/>
                <a:cs typeface="Arial" panose="020B0604020202020204" pitchFamily="34" charset="0"/>
              </a:rPr>
              <a:t>For every count, humans use a special word to describe the total, until they reach “ten,” which for us is a group of ten things.</a:t>
            </a:r>
          </a:p>
          <a:p>
            <a:pPr rtl="0"/>
            <a:r>
              <a:rPr lang="en-AU" sz="1600" b="1" i="0" kern="1200" dirty="0">
                <a:solidFill>
                  <a:schemeClr val="tx1"/>
                </a:solidFill>
                <a:effectLst/>
                <a:latin typeface="Arial" panose="020B0604020202020204" pitchFamily="34" charset="0"/>
                <a:ea typeface="+mn-ea"/>
                <a:cs typeface="Arial" panose="020B0604020202020204" pitchFamily="34" charset="0"/>
              </a:rPr>
              <a:t>Repeat This Process:</a:t>
            </a:r>
            <a:br>
              <a:rPr lang="en-AU" sz="1600" b="0" i="0" kern="1200" dirty="0">
                <a:solidFill>
                  <a:schemeClr val="tx1"/>
                </a:solidFill>
                <a:effectLst/>
                <a:latin typeface="Arial" panose="020B0604020202020204" pitchFamily="34" charset="0"/>
                <a:ea typeface="+mn-ea"/>
                <a:cs typeface="Arial" panose="020B0604020202020204" pitchFamily="34" charset="0"/>
              </a:rPr>
            </a:br>
            <a:r>
              <a:rPr lang="en-AU" sz="1600" b="0" i="0" kern="1200" dirty="0">
                <a:solidFill>
                  <a:schemeClr val="tx1"/>
                </a:solidFill>
                <a:effectLst/>
                <a:latin typeface="Arial" panose="020B0604020202020204" pitchFamily="34" charset="0"/>
                <a:ea typeface="+mn-ea"/>
                <a:cs typeface="Arial" panose="020B0604020202020204" pitchFamily="34" charset="0"/>
              </a:rPr>
              <a:t>To count higher, humans keep adding one and naming each new total. This is how humans know exactly how much there is.</a:t>
            </a:r>
          </a:p>
          <a:p>
            <a:pPr rtl="0"/>
            <a:r>
              <a:rPr lang="en-AU" sz="1600" b="1" i="0" kern="1200" dirty="0">
                <a:solidFill>
                  <a:schemeClr val="tx1"/>
                </a:solidFill>
                <a:effectLst/>
                <a:latin typeface="Arial" panose="020B0604020202020204" pitchFamily="34" charset="0"/>
                <a:ea typeface="+mn-ea"/>
                <a:cs typeface="Arial" panose="020B0604020202020204" pitchFamily="34" charset="0"/>
              </a:rPr>
              <a:t>A Sequence:</a:t>
            </a:r>
            <a:br>
              <a:rPr lang="en-AU" sz="1600" b="0" i="0" kern="1200" dirty="0">
                <a:solidFill>
                  <a:schemeClr val="tx1"/>
                </a:solidFill>
                <a:effectLst/>
                <a:latin typeface="Arial" panose="020B0604020202020204" pitchFamily="34" charset="0"/>
                <a:ea typeface="+mn-ea"/>
                <a:cs typeface="Arial" panose="020B0604020202020204" pitchFamily="34" charset="0"/>
              </a:rPr>
            </a:br>
            <a:r>
              <a:rPr lang="en-AU" sz="1600" b="0" i="0" kern="1200" dirty="0">
                <a:solidFill>
                  <a:schemeClr val="tx1"/>
                </a:solidFill>
                <a:effectLst/>
                <a:latin typeface="Arial" panose="020B0604020202020204" pitchFamily="34" charset="0"/>
                <a:ea typeface="+mn-ea"/>
                <a:cs typeface="Arial" panose="020B0604020202020204" pitchFamily="34" charset="0"/>
              </a:rPr>
              <a:t>The process is like moving along a path—each step forward is another count. Humans always start at the beginning and step forward one at a time.</a:t>
            </a:r>
          </a:p>
        </p:txBody>
      </p:sp>
      <p:sp>
        <p:nvSpPr>
          <p:cNvPr id="4" name="Slide Number Placeholder 3">
            <a:extLst>
              <a:ext uri="{FF2B5EF4-FFF2-40B4-BE49-F238E27FC236}">
                <a16:creationId xmlns:a16="http://schemas.microsoft.com/office/drawing/2014/main" id="{B06311F7-F7B5-7AF0-8518-9CB26EBFA2BD}"/>
              </a:ext>
            </a:extLst>
          </p:cNvPr>
          <p:cNvSpPr>
            <a:spLocks noGrp="1"/>
          </p:cNvSpPr>
          <p:nvPr>
            <p:ph type="sldNum" sz="quarter" idx="5"/>
          </p:nvPr>
        </p:nvSpPr>
        <p:spPr/>
        <p:txBody>
          <a:bodyPr/>
          <a:lstStyle/>
          <a:p>
            <a:fld id="{B07158C4-A119-4B78-9DE8-A50001BC31DC}" type="slidenum">
              <a:rPr lang="en-AU" smtClean="0"/>
              <a:pPr/>
              <a:t>15</a:t>
            </a:fld>
            <a:endParaRPr lang="en-AU" dirty="0"/>
          </a:p>
        </p:txBody>
      </p:sp>
    </p:spTree>
    <p:extLst>
      <p:ext uri="{BB962C8B-B14F-4D97-AF65-F5344CB8AC3E}">
        <p14:creationId xmlns:p14="http://schemas.microsoft.com/office/powerpoint/2010/main" val="5002882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r>
              <a:rPr lang="en-AU" sz="1600" b="0" i="0" kern="1200" dirty="0">
                <a:solidFill>
                  <a:schemeClr val="tx1"/>
                </a:solidFill>
                <a:effectLst/>
                <a:latin typeface="Arial" panose="020B0604020202020204" pitchFamily="34" charset="0"/>
                <a:ea typeface="+mn-ea"/>
                <a:cs typeface="Arial" panose="020B0604020202020204" pitchFamily="34" charset="0"/>
              </a:rPr>
              <a:t>Definition A step-by-step procedure required to solve a problem. Algorithms may be presented in many ways, e.g. written instructions, flow charts or using a computer programming language. This</a:t>
            </a:r>
            <a:r>
              <a:rPr lang="en-AU" dirty="0"/>
              <a:t> is a simple solution. </a:t>
            </a:r>
          </a:p>
          <a:p>
            <a:r>
              <a:rPr lang="en-AU" dirty="0"/>
              <a:t>More experienced coders may recreate exactly the process of counting up to and past Ten, then one hundred, a thousand and so on.</a:t>
            </a:r>
          </a:p>
        </p:txBody>
      </p:sp>
      <p:sp>
        <p:nvSpPr>
          <p:cNvPr id="4" name="Slide Number Placeholder 3"/>
          <p:cNvSpPr>
            <a:spLocks noGrp="1"/>
          </p:cNvSpPr>
          <p:nvPr>
            <p:ph type="sldNum" sz="quarter" idx="5"/>
          </p:nvPr>
        </p:nvSpPr>
        <p:spPr/>
        <p:txBody>
          <a:bodyPr/>
          <a:lstStyle/>
          <a:p>
            <a:fld id="{B07158C4-A119-4B78-9DE8-A50001BC31DC}" type="slidenum">
              <a:rPr lang="en-AU" smtClean="0"/>
              <a:pPr/>
              <a:t>16</a:t>
            </a:fld>
            <a:endParaRPr lang="en-AU" dirty="0"/>
          </a:p>
        </p:txBody>
      </p:sp>
    </p:spTree>
    <p:extLst>
      <p:ext uri="{BB962C8B-B14F-4D97-AF65-F5344CB8AC3E}">
        <p14:creationId xmlns:p14="http://schemas.microsoft.com/office/powerpoint/2010/main" val="39838371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4826B9-C35B-F340-3437-D088DC05F3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ACF655-046D-2089-D935-B5B7B03B5E21}"/>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C2AA14CD-85B0-E06C-645E-99D48370695B}"/>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E41BC2B0-EDE8-A569-062F-D97D98EE781D}"/>
              </a:ext>
            </a:extLst>
          </p:cNvPr>
          <p:cNvSpPr>
            <a:spLocks noGrp="1"/>
          </p:cNvSpPr>
          <p:nvPr>
            <p:ph type="sldNum" sz="quarter" idx="5"/>
          </p:nvPr>
        </p:nvSpPr>
        <p:spPr/>
        <p:txBody>
          <a:bodyPr/>
          <a:lstStyle/>
          <a:p>
            <a:fld id="{B07158C4-A119-4B78-9DE8-A50001BC31DC}" type="slidenum">
              <a:rPr lang="en-AU" smtClean="0"/>
              <a:pPr/>
              <a:t>17</a:t>
            </a:fld>
            <a:endParaRPr lang="en-AU" dirty="0"/>
          </a:p>
        </p:txBody>
      </p:sp>
    </p:spTree>
    <p:extLst>
      <p:ext uri="{BB962C8B-B14F-4D97-AF65-F5344CB8AC3E}">
        <p14:creationId xmlns:p14="http://schemas.microsoft.com/office/powerpoint/2010/main" val="27855864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8D6E3A-EC59-6865-D393-55D59DB0BC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DDC25F-DCFE-C894-751A-3EBEE293DE6E}"/>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B08187DD-A38A-0EF0-7DE8-A3ADBA569909}"/>
              </a:ext>
            </a:extLst>
          </p:cNvPr>
          <p:cNvSpPr>
            <a:spLocks noGrp="1"/>
          </p:cNvSpPr>
          <p:nvPr>
            <p:ph type="body" idx="1"/>
          </p:nvPr>
        </p:nvSpPr>
        <p:spPr/>
        <p:txBody>
          <a:bodyPr/>
          <a:lstStyle/>
          <a:p>
            <a:r>
              <a:rPr lang="en-AU" dirty="0"/>
              <a:t>Definition of function: </a:t>
            </a:r>
            <a:r>
              <a:rPr lang="en-AU" sz="1600" b="0" i="0" kern="1200" dirty="0">
                <a:solidFill>
                  <a:schemeClr val="tx1"/>
                </a:solidFill>
                <a:effectLst/>
                <a:latin typeface="Arial" panose="020B0604020202020204" pitchFamily="34" charset="0"/>
                <a:ea typeface="+mn-ea"/>
                <a:cs typeface="Arial" panose="020B0604020202020204" pitchFamily="34" charset="0"/>
              </a:rPr>
              <a:t>A term used in programming to describe a self-contained sequence of instructions that performs a specific task or tasks and is designed to be able to be reused throughout the program. Functions often accept some kind of input, perform some process on that input, and return a result that can be used by other parts of a program. Most programming languages allow for user-defined functions, but will also provide pre-defined functions.</a:t>
            </a:r>
            <a:endParaRPr lang="en-AU" dirty="0"/>
          </a:p>
        </p:txBody>
      </p:sp>
      <p:sp>
        <p:nvSpPr>
          <p:cNvPr id="4" name="Slide Number Placeholder 3">
            <a:extLst>
              <a:ext uri="{FF2B5EF4-FFF2-40B4-BE49-F238E27FC236}">
                <a16:creationId xmlns:a16="http://schemas.microsoft.com/office/drawing/2014/main" id="{41BDF6A3-D77E-F0E7-332D-A0D4B5DBB2F5}"/>
              </a:ext>
            </a:extLst>
          </p:cNvPr>
          <p:cNvSpPr>
            <a:spLocks noGrp="1"/>
          </p:cNvSpPr>
          <p:nvPr>
            <p:ph type="sldNum" sz="quarter" idx="5"/>
          </p:nvPr>
        </p:nvSpPr>
        <p:spPr/>
        <p:txBody>
          <a:bodyPr/>
          <a:lstStyle/>
          <a:p>
            <a:fld id="{B07158C4-A119-4B78-9DE8-A50001BC31DC}" type="slidenum">
              <a:rPr lang="en-AU" smtClean="0"/>
              <a:pPr/>
              <a:t>18</a:t>
            </a:fld>
            <a:endParaRPr lang="en-AU" dirty="0"/>
          </a:p>
        </p:txBody>
      </p:sp>
    </p:spTree>
    <p:extLst>
      <p:ext uri="{BB962C8B-B14F-4D97-AF65-F5344CB8AC3E}">
        <p14:creationId xmlns:p14="http://schemas.microsoft.com/office/powerpoint/2010/main" val="31388883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pPr lvl="0"/>
            <a:r>
              <a:rPr lang="en-AU" sz="1600" kern="1200" dirty="0">
                <a:solidFill>
                  <a:schemeClr val="tx1"/>
                </a:solidFill>
                <a:effectLst/>
                <a:latin typeface="Arial" panose="020B0604020202020204" pitchFamily="34" charset="0"/>
                <a:ea typeface="+mn-ea"/>
                <a:cs typeface="Arial" panose="020B0604020202020204" pitchFamily="34" charset="0"/>
              </a:rPr>
              <a:t>Explain how each cell’s number represents a pixel’s colour, turning numbers into images.</a:t>
            </a:r>
          </a:p>
          <a:p>
            <a:r>
              <a:rPr lang="en-AU" sz="1600" b="1" kern="1200" dirty="0">
                <a:solidFill>
                  <a:schemeClr val="tx1"/>
                </a:solidFill>
                <a:effectLst/>
                <a:latin typeface="Arial" panose="020B0604020202020204" pitchFamily="34" charset="0"/>
                <a:ea typeface="+mn-ea"/>
                <a:cs typeface="Arial" panose="020B0604020202020204" pitchFamily="34" charset="0"/>
              </a:rPr>
              <a:t>Steps</a:t>
            </a:r>
            <a:endParaRPr lang="en-AU" sz="1600" kern="1200" dirty="0">
              <a:solidFill>
                <a:schemeClr val="tx1"/>
              </a:solidFill>
              <a:effectLst/>
              <a:latin typeface="Arial" panose="020B0604020202020204" pitchFamily="34" charset="0"/>
              <a:ea typeface="+mn-ea"/>
              <a:cs typeface="Arial" panose="020B0604020202020204" pitchFamily="34" charset="0"/>
            </a:endParaRPr>
          </a:p>
          <a:p>
            <a:pPr lvl="0"/>
            <a:r>
              <a:rPr lang="en-AU" sz="1600" b="1" kern="1200" dirty="0">
                <a:solidFill>
                  <a:schemeClr val="tx1"/>
                </a:solidFill>
                <a:effectLst/>
                <a:latin typeface="Arial" panose="020B0604020202020204" pitchFamily="34" charset="0"/>
                <a:ea typeface="+mn-ea"/>
                <a:cs typeface="Arial" panose="020B0604020202020204" pitchFamily="34" charset="0"/>
              </a:rPr>
              <a:t>Select the cell (or group of cells) you want to make square.</a:t>
            </a:r>
            <a:endParaRPr lang="en-AU" sz="1600" kern="1200" dirty="0">
              <a:solidFill>
                <a:schemeClr val="tx1"/>
              </a:solidFill>
              <a:effectLst/>
              <a:latin typeface="Arial" panose="020B0604020202020204" pitchFamily="34" charset="0"/>
              <a:ea typeface="+mn-ea"/>
              <a:cs typeface="Arial" panose="020B0604020202020204" pitchFamily="34" charset="0"/>
            </a:endParaRPr>
          </a:p>
          <a:p>
            <a:pPr lvl="0"/>
            <a:r>
              <a:rPr lang="en-AU" sz="1600" b="1" kern="1200" dirty="0">
                <a:solidFill>
                  <a:schemeClr val="tx1"/>
                </a:solidFill>
                <a:effectLst/>
                <a:latin typeface="Arial" panose="020B0604020202020204" pitchFamily="34" charset="0"/>
                <a:ea typeface="+mn-ea"/>
                <a:cs typeface="Arial" panose="020B0604020202020204" pitchFamily="34" charset="0"/>
              </a:rPr>
              <a:t>Adjust Column Width:</a:t>
            </a:r>
            <a:endParaRPr lang="en-AU" sz="1600" kern="1200" dirty="0">
              <a:solidFill>
                <a:schemeClr val="tx1"/>
              </a:solidFill>
              <a:effectLst/>
              <a:latin typeface="Arial" panose="020B0604020202020204" pitchFamily="34" charset="0"/>
              <a:ea typeface="+mn-ea"/>
              <a:cs typeface="Arial" panose="020B0604020202020204" pitchFamily="34" charset="0"/>
            </a:endParaRPr>
          </a:p>
          <a:p>
            <a:pPr lvl="1"/>
            <a:r>
              <a:rPr lang="en-AU" sz="1600" kern="1200" dirty="0">
                <a:solidFill>
                  <a:schemeClr val="tx1"/>
                </a:solidFill>
                <a:effectLst/>
                <a:latin typeface="Arial" panose="020B0604020202020204" pitchFamily="34" charset="0"/>
                <a:ea typeface="+mn-ea"/>
                <a:cs typeface="Arial" panose="020B0604020202020204" pitchFamily="34" charset="0"/>
              </a:rPr>
              <a:t>Right-click the column letter at the top (e.g., "A") and choose </a:t>
            </a:r>
            <a:r>
              <a:rPr lang="en-AU" sz="1600" b="1" kern="1200" dirty="0">
                <a:solidFill>
                  <a:schemeClr val="tx1"/>
                </a:solidFill>
                <a:effectLst/>
                <a:latin typeface="Arial" panose="020B0604020202020204" pitchFamily="34" charset="0"/>
                <a:ea typeface="+mn-ea"/>
                <a:cs typeface="Arial" panose="020B0604020202020204" pitchFamily="34" charset="0"/>
              </a:rPr>
              <a:t>Column Width</a:t>
            </a:r>
            <a:r>
              <a:rPr lang="en-AU" sz="1600" kern="1200" dirty="0">
                <a:solidFill>
                  <a:schemeClr val="tx1"/>
                </a:solidFill>
                <a:effectLst/>
                <a:latin typeface="Arial" panose="020B0604020202020204" pitchFamily="34" charset="0"/>
                <a:ea typeface="+mn-ea"/>
                <a:cs typeface="Arial" panose="020B0604020202020204" pitchFamily="34" charset="0"/>
              </a:rPr>
              <a:t>.</a:t>
            </a:r>
          </a:p>
          <a:p>
            <a:pPr lvl="1"/>
            <a:r>
              <a:rPr lang="en-AU" sz="1600" kern="1200" dirty="0">
                <a:solidFill>
                  <a:schemeClr val="tx1"/>
                </a:solidFill>
                <a:effectLst/>
                <a:latin typeface="Arial" panose="020B0604020202020204" pitchFamily="34" charset="0"/>
                <a:ea typeface="+mn-ea"/>
                <a:cs typeface="Arial" panose="020B0604020202020204" pitchFamily="34" charset="0"/>
              </a:rPr>
              <a:t>Enter a value (e.g., "20").</a:t>
            </a:r>
          </a:p>
          <a:p>
            <a:pPr lvl="0"/>
            <a:r>
              <a:rPr lang="en-AU" sz="1600" b="1" kern="1200" dirty="0">
                <a:solidFill>
                  <a:schemeClr val="tx1"/>
                </a:solidFill>
                <a:effectLst/>
                <a:latin typeface="Arial" panose="020B0604020202020204" pitchFamily="34" charset="0"/>
                <a:ea typeface="+mn-ea"/>
                <a:cs typeface="Arial" panose="020B0604020202020204" pitchFamily="34" charset="0"/>
              </a:rPr>
              <a:t>Adjust Row Height:</a:t>
            </a:r>
            <a:endParaRPr lang="en-AU" sz="1600" kern="1200" dirty="0">
              <a:solidFill>
                <a:schemeClr val="tx1"/>
              </a:solidFill>
              <a:effectLst/>
              <a:latin typeface="Arial" panose="020B0604020202020204" pitchFamily="34" charset="0"/>
              <a:ea typeface="+mn-ea"/>
              <a:cs typeface="Arial" panose="020B0604020202020204" pitchFamily="34" charset="0"/>
            </a:endParaRPr>
          </a:p>
          <a:p>
            <a:pPr lvl="1"/>
            <a:r>
              <a:rPr lang="en-AU" sz="1600" kern="1200" dirty="0">
                <a:solidFill>
                  <a:schemeClr val="tx1"/>
                </a:solidFill>
                <a:effectLst/>
                <a:latin typeface="Arial" panose="020B0604020202020204" pitchFamily="34" charset="0"/>
                <a:ea typeface="+mn-ea"/>
                <a:cs typeface="Arial" panose="020B0604020202020204" pitchFamily="34" charset="0"/>
              </a:rPr>
              <a:t>Right-click the row number on the left (e.g., "1") and choose </a:t>
            </a:r>
            <a:r>
              <a:rPr lang="en-AU" sz="1600" b="1" kern="1200" dirty="0">
                <a:solidFill>
                  <a:schemeClr val="tx1"/>
                </a:solidFill>
                <a:effectLst/>
                <a:latin typeface="Arial" panose="020B0604020202020204" pitchFamily="34" charset="0"/>
                <a:ea typeface="+mn-ea"/>
                <a:cs typeface="Arial" panose="020B0604020202020204" pitchFamily="34" charset="0"/>
              </a:rPr>
              <a:t>Row Height</a:t>
            </a:r>
            <a:r>
              <a:rPr lang="en-AU" sz="1600" kern="1200" dirty="0">
                <a:solidFill>
                  <a:schemeClr val="tx1"/>
                </a:solidFill>
                <a:effectLst/>
                <a:latin typeface="Arial" panose="020B0604020202020204" pitchFamily="34" charset="0"/>
                <a:ea typeface="+mn-ea"/>
                <a:cs typeface="Arial" panose="020B0604020202020204" pitchFamily="34" charset="0"/>
              </a:rPr>
              <a:t>.</a:t>
            </a:r>
          </a:p>
          <a:p>
            <a:pPr lvl="1"/>
            <a:r>
              <a:rPr lang="en-AU" sz="1600" kern="1200" dirty="0">
                <a:solidFill>
                  <a:schemeClr val="tx1"/>
                </a:solidFill>
                <a:effectLst/>
                <a:latin typeface="Arial" panose="020B0604020202020204" pitchFamily="34" charset="0"/>
                <a:ea typeface="+mn-ea"/>
                <a:cs typeface="Arial" panose="020B0604020202020204" pitchFamily="34" charset="0"/>
              </a:rPr>
              <a:t>Enter a value that matches the column width you just set.</a:t>
            </a:r>
            <a:br>
              <a:rPr lang="en-AU" sz="1600" kern="1200" dirty="0">
                <a:solidFill>
                  <a:schemeClr val="tx1"/>
                </a:solidFill>
                <a:effectLst/>
                <a:latin typeface="Arial" panose="020B0604020202020204" pitchFamily="34" charset="0"/>
                <a:ea typeface="+mn-ea"/>
                <a:cs typeface="Arial" panose="020B0604020202020204" pitchFamily="34" charset="0"/>
              </a:rPr>
            </a:br>
            <a:r>
              <a:rPr lang="en-AU" sz="1600" i="1" kern="1200" dirty="0">
                <a:solidFill>
                  <a:schemeClr val="tx1"/>
                </a:solidFill>
                <a:effectLst/>
                <a:latin typeface="Arial" panose="020B0604020202020204" pitchFamily="34" charset="0"/>
                <a:ea typeface="+mn-ea"/>
                <a:cs typeface="Arial" panose="020B0604020202020204" pitchFamily="34" charset="0"/>
              </a:rPr>
              <a:t>Note: In Excel, column width and row height use different units, so they won’t look exactly the same numerically. For example, try setting the column width to “2.71” and the row height to “20”, which often produces a square.</a:t>
            </a:r>
          </a:p>
          <a:p>
            <a:pPr rtl="0"/>
            <a:r>
              <a:rPr lang="en-AU" sz="1600" b="1" i="0" kern="1200" dirty="0">
                <a:solidFill>
                  <a:schemeClr val="tx1"/>
                </a:solidFill>
                <a:effectLst/>
                <a:latin typeface="Arial" panose="020B0604020202020204" pitchFamily="34" charset="0"/>
                <a:ea typeface="+mn-ea"/>
                <a:cs typeface="Arial" panose="020B0604020202020204" pitchFamily="34" charset="0"/>
              </a:rPr>
              <a:t>Summary</a:t>
            </a:r>
          </a:p>
          <a:p>
            <a:pPr rtl="0"/>
            <a:r>
              <a:rPr lang="en-AU" sz="1600" b="1" i="0" kern="1200" dirty="0">
                <a:solidFill>
                  <a:schemeClr val="tx1"/>
                </a:solidFill>
                <a:effectLst/>
                <a:latin typeface="Arial" panose="020B0604020202020204" pitchFamily="34" charset="0"/>
                <a:ea typeface="+mn-ea"/>
                <a:cs typeface="Arial" panose="020B0604020202020204" pitchFamily="34" charset="0"/>
              </a:rPr>
              <a:t>Column width</a:t>
            </a:r>
            <a:r>
              <a:rPr lang="en-AU" sz="1600" b="0" i="0" kern="1200" dirty="0">
                <a:solidFill>
                  <a:schemeClr val="tx1"/>
                </a:solidFill>
                <a:effectLst/>
                <a:latin typeface="Arial" panose="020B0604020202020204" pitchFamily="34" charset="0"/>
                <a:ea typeface="+mn-ea"/>
                <a:cs typeface="Arial" panose="020B0604020202020204" pitchFamily="34" charset="0"/>
              </a:rPr>
              <a:t>: Measured by characters (relative, changes with font)</a:t>
            </a:r>
          </a:p>
          <a:p>
            <a:pPr rtl="0"/>
            <a:r>
              <a:rPr lang="en-AU" sz="1600" b="1" i="0" kern="1200" dirty="0">
                <a:solidFill>
                  <a:schemeClr val="tx1"/>
                </a:solidFill>
                <a:effectLst/>
                <a:latin typeface="Arial" panose="020B0604020202020204" pitchFamily="34" charset="0"/>
                <a:ea typeface="+mn-ea"/>
                <a:cs typeface="Arial" panose="020B0604020202020204" pitchFamily="34" charset="0"/>
              </a:rPr>
              <a:t>Row height</a:t>
            </a:r>
            <a:r>
              <a:rPr lang="en-AU" sz="1600" b="0" i="0" kern="1200" dirty="0">
                <a:solidFill>
                  <a:schemeClr val="tx1"/>
                </a:solidFill>
                <a:effectLst/>
                <a:latin typeface="Arial" panose="020B0604020202020204" pitchFamily="34" charset="0"/>
                <a:ea typeface="+mn-ea"/>
                <a:cs typeface="Arial" panose="020B0604020202020204" pitchFamily="34" charset="0"/>
              </a:rPr>
              <a:t>: Measured by points (absolute, like physical inches or cm)</a:t>
            </a:r>
          </a:p>
          <a:p>
            <a:pPr rtl="0"/>
            <a:r>
              <a:rPr lang="en-AU" sz="1600" b="0" i="0" kern="1200" dirty="0">
                <a:solidFill>
                  <a:schemeClr val="tx1"/>
                </a:solidFill>
                <a:effectLst/>
                <a:latin typeface="Arial" panose="020B0604020202020204" pitchFamily="34" charset="0"/>
                <a:ea typeface="+mn-ea"/>
                <a:cs typeface="Arial" panose="020B0604020202020204" pitchFamily="34" charset="0"/>
              </a:rPr>
              <a:t>This difference is why a "square" cell requires different numbers for width and height.</a:t>
            </a:r>
          </a:p>
          <a:p>
            <a:pPr lvl="1"/>
            <a:endParaRPr lang="en-AU" sz="1600" kern="1200" dirty="0">
              <a:solidFill>
                <a:schemeClr val="tx1"/>
              </a:solidFill>
              <a:effectLst/>
              <a:latin typeface="Arial" panose="020B0604020202020204" pitchFamily="34" charset="0"/>
              <a:ea typeface="+mn-ea"/>
              <a:cs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19</a:t>
            </a:fld>
            <a:endParaRPr lang="en-AU" dirty="0"/>
          </a:p>
        </p:txBody>
      </p:sp>
    </p:spTree>
    <p:extLst>
      <p:ext uri="{BB962C8B-B14F-4D97-AF65-F5344CB8AC3E}">
        <p14:creationId xmlns:p14="http://schemas.microsoft.com/office/powerpoint/2010/main" val="28904242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DD2A54-B00E-E6EB-6A1D-F652BC04FD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E3B3D4-198A-CA05-7DAF-D1D80B6C30EE}"/>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584F3D5B-65C7-437B-0038-F34520C1D15C}"/>
              </a:ext>
            </a:extLst>
          </p:cNvPr>
          <p:cNvSpPr>
            <a:spLocks noGrp="1"/>
          </p:cNvSpPr>
          <p:nvPr>
            <p:ph type="body" idx="1"/>
          </p:nvPr>
        </p:nvSpPr>
        <p:spPr/>
        <p:txBody>
          <a:bodyPr/>
          <a:lstStyle/>
          <a:p>
            <a:pPr lvl="0"/>
            <a:r>
              <a:rPr lang="en-AU" sz="1600" kern="1200" dirty="0">
                <a:solidFill>
                  <a:schemeClr val="tx1"/>
                </a:solidFill>
                <a:effectLst/>
                <a:latin typeface="Arial" panose="020B0604020202020204" pitchFamily="34" charset="0"/>
                <a:ea typeface="+mn-ea"/>
                <a:cs typeface="Arial" panose="020B0604020202020204" pitchFamily="34" charset="0"/>
              </a:rPr>
              <a:t>Explain how each cell’s number represents a pixel’s colour, turning numbers into images.</a:t>
            </a:r>
          </a:p>
          <a:p>
            <a:r>
              <a:rPr lang="en-AU" sz="1600" b="1" kern="1200" dirty="0">
                <a:solidFill>
                  <a:schemeClr val="tx1"/>
                </a:solidFill>
                <a:effectLst/>
                <a:latin typeface="Arial" panose="020B0604020202020204" pitchFamily="34" charset="0"/>
                <a:ea typeface="+mn-ea"/>
                <a:cs typeface="Arial" panose="020B0604020202020204" pitchFamily="34" charset="0"/>
              </a:rPr>
              <a:t>Steps</a:t>
            </a:r>
            <a:endParaRPr lang="en-AU" sz="1600" kern="1200" dirty="0">
              <a:solidFill>
                <a:schemeClr val="tx1"/>
              </a:solidFill>
              <a:effectLst/>
              <a:latin typeface="Arial" panose="020B0604020202020204" pitchFamily="34" charset="0"/>
              <a:ea typeface="+mn-ea"/>
              <a:cs typeface="Arial" panose="020B0604020202020204" pitchFamily="34" charset="0"/>
            </a:endParaRPr>
          </a:p>
          <a:p>
            <a:pPr lvl="0"/>
            <a:r>
              <a:rPr lang="en-AU" sz="1600" b="1" kern="1200" dirty="0">
                <a:solidFill>
                  <a:schemeClr val="tx1"/>
                </a:solidFill>
                <a:effectLst/>
                <a:latin typeface="Arial" panose="020B0604020202020204" pitchFamily="34" charset="0"/>
                <a:ea typeface="+mn-ea"/>
                <a:cs typeface="Arial" panose="020B0604020202020204" pitchFamily="34" charset="0"/>
              </a:rPr>
              <a:t>Select the cell (or group of cells) you want to make square.</a:t>
            </a:r>
            <a:endParaRPr lang="en-AU" sz="1600" kern="1200" dirty="0">
              <a:solidFill>
                <a:schemeClr val="tx1"/>
              </a:solidFill>
              <a:effectLst/>
              <a:latin typeface="Arial" panose="020B0604020202020204" pitchFamily="34" charset="0"/>
              <a:ea typeface="+mn-ea"/>
              <a:cs typeface="Arial" panose="020B0604020202020204" pitchFamily="34" charset="0"/>
            </a:endParaRPr>
          </a:p>
          <a:p>
            <a:pPr lvl="0"/>
            <a:r>
              <a:rPr lang="en-AU" sz="1600" b="1" kern="1200" dirty="0">
                <a:solidFill>
                  <a:schemeClr val="tx1"/>
                </a:solidFill>
                <a:effectLst/>
                <a:latin typeface="Arial" panose="020B0604020202020204" pitchFamily="34" charset="0"/>
                <a:ea typeface="+mn-ea"/>
                <a:cs typeface="Arial" panose="020B0604020202020204" pitchFamily="34" charset="0"/>
              </a:rPr>
              <a:t>Adjust Column Width:</a:t>
            </a:r>
            <a:endParaRPr lang="en-AU" sz="1600" kern="1200" dirty="0">
              <a:solidFill>
                <a:schemeClr val="tx1"/>
              </a:solidFill>
              <a:effectLst/>
              <a:latin typeface="Arial" panose="020B0604020202020204" pitchFamily="34" charset="0"/>
              <a:ea typeface="+mn-ea"/>
              <a:cs typeface="Arial" panose="020B0604020202020204" pitchFamily="34" charset="0"/>
            </a:endParaRPr>
          </a:p>
          <a:p>
            <a:pPr lvl="1"/>
            <a:r>
              <a:rPr lang="en-AU" sz="1600" kern="1200" dirty="0">
                <a:solidFill>
                  <a:schemeClr val="tx1"/>
                </a:solidFill>
                <a:effectLst/>
                <a:latin typeface="Arial" panose="020B0604020202020204" pitchFamily="34" charset="0"/>
                <a:ea typeface="+mn-ea"/>
                <a:cs typeface="Arial" panose="020B0604020202020204" pitchFamily="34" charset="0"/>
              </a:rPr>
              <a:t>Right-click the column letter at the top (e.g., "A") and choose </a:t>
            </a:r>
            <a:r>
              <a:rPr lang="en-AU" sz="1600" b="1" kern="1200" dirty="0">
                <a:solidFill>
                  <a:schemeClr val="tx1"/>
                </a:solidFill>
                <a:effectLst/>
                <a:latin typeface="Arial" panose="020B0604020202020204" pitchFamily="34" charset="0"/>
                <a:ea typeface="+mn-ea"/>
                <a:cs typeface="Arial" panose="020B0604020202020204" pitchFamily="34" charset="0"/>
              </a:rPr>
              <a:t>Column Width</a:t>
            </a:r>
            <a:r>
              <a:rPr lang="en-AU" sz="1600" kern="1200" dirty="0">
                <a:solidFill>
                  <a:schemeClr val="tx1"/>
                </a:solidFill>
                <a:effectLst/>
                <a:latin typeface="Arial" panose="020B0604020202020204" pitchFamily="34" charset="0"/>
                <a:ea typeface="+mn-ea"/>
                <a:cs typeface="Arial" panose="020B0604020202020204" pitchFamily="34" charset="0"/>
              </a:rPr>
              <a:t>.</a:t>
            </a:r>
          </a:p>
          <a:p>
            <a:pPr lvl="1"/>
            <a:r>
              <a:rPr lang="en-AU" sz="1600" kern="1200" dirty="0">
                <a:solidFill>
                  <a:schemeClr val="tx1"/>
                </a:solidFill>
                <a:effectLst/>
                <a:latin typeface="Arial" panose="020B0604020202020204" pitchFamily="34" charset="0"/>
                <a:ea typeface="+mn-ea"/>
                <a:cs typeface="Arial" panose="020B0604020202020204" pitchFamily="34" charset="0"/>
              </a:rPr>
              <a:t>Enter a value (e.g., "20").</a:t>
            </a:r>
          </a:p>
          <a:p>
            <a:pPr lvl="0"/>
            <a:r>
              <a:rPr lang="en-AU" sz="1600" b="1" kern="1200" dirty="0">
                <a:solidFill>
                  <a:schemeClr val="tx1"/>
                </a:solidFill>
                <a:effectLst/>
                <a:latin typeface="Arial" panose="020B0604020202020204" pitchFamily="34" charset="0"/>
                <a:ea typeface="+mn-ea"/>
                <a:cs typeface="Arial" panose="020B0604020202020204" pitchFamily="34" charset="0"/>
              </a:rPr>
              <a:t>Adjust Row Height:</a:t>
            </a:r>
            <a:endParaRPr lang="en-AU" sz="1600" kern="1200" dirty="0">
              <a:solidFill>
                <a:schemeClr val="tx1"/>
              </a:solidFill>
              <a:effectLst/>
              <a:latin typeface="Arial" panose="020B0604020202020204" pitchFamily="34" charset="0"/>
              <a:ea typeface="+mn-ea"/>
              <a:cs typeface="Arial" panose="020B0604020202020204" pitchFamily="34" charset="0"/>
            </a:endParaRPr>
          </a:p>
          <a:p>
            <a:pPr lvl="1"/>
            <a:r>
              <a:rPr lang="en-AU" sz="1600" kern="1200" dirty="0">
                <a:solidFill>
                  <a:schemeClr val="tx1"/>
                </a:solidFill>
                <a:effectLst/>
                <a:latin typeface="Arial" panose="020B0604020202020204" pitchFamily="34" charset="0"/>
                <a:ea typeface="+mn-ea"/>
                <a:cs typeface="Arial" panose="020B0604020202020204" pitchFamily="34" charset="0"/>
              </a:rPr>
              <a:t>Right-click the row number on the left (e.g., "1") and choose </a:t>
            </a:r>
            <a:r>
              <a:rPr lang="en-AU" sz="1600" b="1" kern="1200" dirty="0">
                <a:solidFill>
                  <a:schemeClr val="tx1"/>
                </a:solidFill>
                <a:effectLst/>
                <a:latin typeface="Arial" panose="020B0604020202020204" pitchFamily="34" charset="0"/>
                <a:ea typeface="+mn-ea"/>
                <a:cs typeface="Arial" panose="020B0604020202020204" pitchFamily="34" charset="0"/>
              </a:rPr>
              <a:t>Row Height</a:t>
            </a:r>
            <a:r>
              <a:rPr lang="en-AU" sz="1600" kern="1200" dirty="0">
                <a:solidFill>
                  <a:schemeClr val="tx1"/>
                </a:solidFill>
                <a:effectLst/>
                <a:latin typeface="Arial" panose="020B0604020202020204" pitchFamily="34" charset="0"/>
                <a:ea typeface="+mn-ea"/>
                <a:cs typeface="Arial" panose="020B0604020202020204" pitchFamily="34" charset="0"/>
              </a:rPr>
              <a:t>.</a:t>
            </a:r>
          </a:p>
          <a:p>
            <a:pPr lvl="1"/>
            <a:r>
              <a:rPr lang="en-AU" sz="1600" kern="1200" dirty="0">
                <a:solidFill>
                  <a:schemeClr val="tx1"/>
                </a:solidFill>
                <a:effectLst/>
                <a:latin typeface="Arial" panose="020B0604020202020204" pitchFamily="34" charset="0"/>
                <a:ea typeface="+mn-ea"/>
                <a:cs typeface="Arial" panose="020B0604020202020204" pitchFamily="34" charset="0"/>
              </a:rPr>
              <a:t>Enter a value that matches the column width you just set.</a:t>
            </a:r>
            <a:br>
              <a:rPr lang="en-AU" sz="1600" kern="1200" dirty="0">
                <a:solidFill>
                  <a:schemeClr val="tx1"/>
                </a:solidFill>
                <a:effectLst/>
                <a:latin typeface="Arial" panose="020B0604020202020204" pitchFamily="34" charset="0"/>
                <a:ea typeface="+mn-ea"/>
                <a:cs typeface="Arial" panose="020B0604020202020204" pitchFamily="34" charset="0"/>
              </a:rPr>
            </a:br>
            <a:r>
              <a:rPr lang="en-AU" sz="1600" i="1" kern="1200" dirty="0">
                <a:solidFill>
                  <a:schemeClr val="tx1"/>
                </a:solidFill>
                <a:effectLst/>
                <a:latin typeface="Arial" panose="020B0604020202020204" pitchFamily="34" charset="0"/>
                <a:ea typeface="+mn-ea"/>
                <a:cs typeface="Arial" panose="020B0604020202020204" pitchFamily="34" charset="0"/>
              </a:rPr>
              <a:t>Note: In Excel, column width and row height use different units, so they won’t look exactly the same numerically. For example, try setting the column width to “2.71” and the row height to “20”, which often produces a square.</a:t>
            </a:r>
            <a:endParaRPr lang="en-AU" sz="1600" kern="1200" dirty="0">
              <a:solidFill>
                <a:schemeClr val="tx1"/>
              </a:solidFill>
              <a:effectLst/>
              <a:latin typeface="Arial" panose="020B0604020202020204" pitchFamily="34" charset="0"/>
              <a:ea typeface="+mn-ea"/>
              <a:cs typeface="Arial" panose="020B0604020202020204" pitchFamily="34" charset="0"/>
            </a:endParaRPr>
          </a:p>
          <a:p>
            <a:endParaRPr lang="en-AU" dirty="0"/>
          </a:p>
        </p:txBody>
      </p:sp>
      <p:sp>
        <p:nvSpPr>
          <p:cNvPr id="4" name="Slide Number Placeholder 3">
            <a:extLst>
              <a:ext uri="{FF2B5EF4-FFF2-40B4-BE49-F238E27FC236}">
                <a16:creationId xmlns:a16="http://schemas.microsoft.com/office/drawing/2014/main" id="{5B8CA05B-9A75-FE7D-AB1A-36865F79458E}"/>
              </a:ext>
            </a:extLst>
          </p:cNvPr>
          <p:cNvSpPr>
            <a:spLocks noGrp="1"/>
          </p:cNvSpPr>
          <p:nvPr>
            <p:ph type="sldNum" sz="quarter" idx="5"/>
          </p:nvPr>
        </p:nvSpPr>
        <p:spPr/>
        <p:txBody>
          <a:bodyPr/>
          <a:lstStyle/>
          <a:p>
            <a:fld id="{B07158C4-A119-4B78-9DE8-A50001BC31DC}" type="slidenum">
              <a:rPr lang="en-AU" smtClean="0"/>
              <a:pPr/>
              <a:t>20</a:t>
            </a:fld>
            <a:endParaRPr lang="en-AU" dirty="0"/>
          </a:p>
        </p:txBody>
      </p:sp>
    </p:spTree>
    <p:extLst>
      <p:ext uri="{BB962C8B-B14F-4D97-AF65-F5344CB8AC3E}">
        <p14:creationId xmlns:p14="http://schemas.microsoft.com/office/powerpoint/2010/main" val="11605191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r>
              <a:rPr lang="en-AU" dirty="0"/>
              <a:t>This slide deck complements the teacher support resource, assessment tasks and program of learning. </a:t>
            </a:r>
            <a:r>
              <a:rPr lang="en-AU"/>
              <a:t>Teachers are advised to issue the support resource either through their LMS or printed as a student workbook</a:t>
            </a:r>
            <a:endParaRPr lang="en-AU" dirty="0"/>
          </a:p>
        </p:txBody>
      </p:sp>
      <p:sp>
        <p:nvSpPr>
          <p:cNvPr id="4" name="Slide Number Placeholder 3"/>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B07158C4-A119-4B78-9DE8-A50001BC31DC}"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dirty="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30088131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926D1E-CBF5-DAFF-A777-D2FEAAE8B8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3B9132-5F32-7EDB-6C3B-E575F8CFAA3C}"/>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0C9413DA-5E0E-D668-CC3A-AB4DF1DCB659}"/>
              </a:ext>
            </a:extLst>
          </p:cNvPr>
          <p:cNvSpPr>
            <a:spLocks noGrp="1"/>
          </p:cNvSpPr>
          <p:nvPr>
            <p:ph type="body" idx="1"/>
          </p:nvPr>
        </p:nvSpPr>
        <p:spPr/>
        <p:txBody>
          <a:bodyPr/>
          <a:lstStyle/>
          <a:p>
            <a:r>
              <a:rPr lang="en-AU" dirty="0"/>
              <a:t>Our Creeper is a bit spotty. Experiment with the Conditional formatting tool to remove the appearance of the zeros.</a:t>
            </a:r>
          </a:p>
          <a:p>
            <a:endParaRPr lang="en-AU" dirty="0"/>
          </a:p>
        </p:txBody>
      </p:sp>
      <p:sp>
        <p:nvSpPr>
          <p:cNvPr id="4" name="Slide Number Placeholder 3">
            <a:extLst>
              <a:ext uri="{FF2B5EF4-FFF2-40B4-BE49-F238E27FC236}">
                <a16:creationId xmlns:a16="http://schemas.microsoft.com/office/drawing/2014/main" id="{66D4FA1D-FE37-29DF-5899-ABC9440AEBAC}"/>
              </a:ext>
            </a:extLst>
          </p:cNvPr>
          <p:cNvSpPr>
            <a:spLocks noGrp="1"/>
          </p:cNvSpPr>
          <p:nvPr>
            <p:ph type="sldNum" sz="quarter" idx="5"/>
          </p:nvPr>
        </p:nvSpPr>
        <p:spPr/>
        <p:txBody>
          <a:bodyPr/>
          <a:lstStyle/>
          <a:p>
            <a:fld id="{B07158C4-A119-4B78-9DE8-A50001BC31DC}" type="slidenum">
              <a:rPr lang="en-AU" smtClean="0"/>
              <a:pPr/>
              <a:t>21</a:t>
            </a:fld>
            <a:endParaRPr lang="en-AU" dirty="0"/>
          </a:p>
        </p:txBody>
      </p:sp>
    </p:spTree>
    <p:extLst>
      <p:ext uri="{BB962C8B-B14F-4D97-AF65-F5344CB8AC3E}">
        <p14:creationId xmlns:p14="http://schemas.microsoft.com/office/powerpoint/2010/main" val="11026711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pPr rtl="0"/>
            <a:r>
              <a:rPr lang="en-AU" sz="1600" b="0" i="0" kern="1200" dirty="0">
                <a:solidFill>
                  <a:schemeClr val="tx1"/>
                </a:solidFill>
                <a:effectLst/>
                <a:latin typeface="Arial" panose="020B0604020202020204" pitchFamily="34" charset="0"/>
                <a:ea typeface="+mn-ea"/>
                <a:cs typeface="Arial" panose="020B0604020202020204" pitchFamily="34" charset="0"/>
              </a:rPr>
              <a:t>The more detailed (or frequent) the samples taken from a sound wave, the closer these numbers match the original wave. This creates higher quality sound when played back because it captures more of the wave’s details and smoothness.</a:t>
            </a:r>
          </a:p>
          <a:p>
            <a:pPr rtl="0"/>
            <a:r>
              <a:rPr lang="en-AU" sz="1600" b="0" i="0" kern="1200" dirty="0">
                <a:solidFill>
                  <a:schemeClr val="tx1"/>
                </a:solidFill>
                <a:effectLst/>
                <a:latin typeface="Arial" panose="020B0604020202020204" pitchFamily="34" charset="0"/>
                <a:ea typeface="+mn-ea"/>
                <a:cs typeface="Arial" panose="020B0604020202020204" pitchFamily="34" charset="0"/>
              </a:rPr>
              <a:t>In other words, more samples mean less information is lost, so the sound you hear from a computer or device is more accurate and realistic.</a:t>
            </a:r>
          </a:p>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23</a:t>
            </a:fld>
            <a:endParaRPr lang="en-AU" dirty="0"/>
          </a:p>
        </p:txBody>
      </p:sp>
    </p:spTree>
    <p:extLst>
      <p:ext uri="{BB962C8B-B14F-4D97-AF65-F5344CB8AC3E}">
        <p14:creationId xmlns:p14="http://schemas.microsoft.com/office/powerpoint/2010/main" val="6939039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65 = A, 66 = B , 97= a</a:t>
            </a:r>
          </a:p>
        </p:txBody>
      </p:sp>
      <p:sp>
        <p:nvSpPr>
          <p:cNvPr id="4" name="Slide Number Placeholder 3"/>
          <p:cNvSpPr>
            <a:spLocks noGrp="1"/>
          </p:cNvSpPr>
          <p:nvPr>
            <p:ph type="sldNum" sz="quarter" idx="5"/>
          </p:nvPr>
        </p:nvSpPr>
        <p:spPr/>
        <p:txBody>
          <a:bodyPr/>
          <a:lstStyle/>
          <a:p>
            <a:fld id="{A27F4106-45CC-4142-9871-89FE26886609}" type="slidenum">
              <a:rPr lang="en-AU" smtClean="0"/>
              <a:t>27</a:t>
            </a:fld>
            <a:endParaRPr lang="en-AU" dirty="0"/>
          </a:p>
        </p:txBody>
      </p:sp>
    </p:spTree>
    <p:extLst>
      <p:ext uri="{BB962C8B-B14F-4D97-AF65-F5344CB8AC3E}">
        <p14:creationId xmlns:p14="http://schemas.microsoft.com/office/powerpoint/2010/main" val="7348887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872B33-2522-0A25-263E-DAE34B39FD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88EA2B-8B8B-9BAD-C13A-ABE97DFCD7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336E08-3565-40EA-CC36-05ACCBAAA8A8}"/>
              </a:ext>
            </a:extLst>
          </p:cNvPr>
          <p:cNvSpPr>
            <a:spLocks noGrp="1"/>
          </p:cNvSpPr>
          <p:nvPr>
            <p:ph type="body" idx="1"/>
          </p:nvPr>
        </p:nvSpPr>
        <p:spPr/>
        <p:txBody>
          <a:bodyPr/>
          <a:lstStyle/>
          <a:p>
            <a:endParaRPr lang="en-AU" b="1" dirty="0">
              <a:cs typeface="Calibri"/>
            </a:endParaRPr>
          </a:p>
        </p:txBody>
      </p:sp>
      <p:sp>
        <p:nvSpPr>
          <p:cNvPr id="4" name="Slide Number Placeholder 3">
            <a:extLst>
              <a:ext uri="{FF2B5EF4-FFF2-40B4-BE49-F238E27FC236}">
                <a16:creationId xmlns:a16="http://schemas.microsoft.com/office/drawing/2014/main" id="{9EBEBAF4-B29E-B74A-55B8-9F1EAAEC0074}"/>
              </a:ext>
            </a:extLst>
          </p:cNvPr>
          <p:cNvSpPr>
            <a:spLocks noGrp="1"/>
          </p:cNvSpPr>
          <p:nvPr>
            <p:ph type="sldNum" sz="quarter" idx="5"/>
          </p:nvPr>
        </p:nvSpPr>
        <p:spPr/>
        <p:txBody>
          <a:bodyPr/>
          <a:lstStyle/>
          <a:p>
            <a:fld id="{D09C5488-DD16-4714-9519-7BE21BA11D4E}" type="slidenum">
              <a:rPr lang="en-AU" smtClean="0"/>
              <a:t>28</a:t>
            </a:fld>
            <a:endParaRPr lang="en-AU"/>
          </a:p>
        </p:txBody>
      </p:sp>
    </p:spTree>
    <p:extLst>
      <p:ext uri="{BB962C8B-B14F-4D97-AF65-F5344CB8AC3E}">
        <p14:creationId xmlns:p14="http://schemas.microsoft.com/office/powerpoint/2010/main" val="42637332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342A39-B576-73CD-B23F-D19A35572E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4260B2-5F62-5688-3BA8-288E231D3CF5}"/>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D194E072-9DC5-8BED-60EA-42CF5454C1A9}"/>
              </a:ext>
            </a:extLst>
          </p:cNvPr>
          <p:cNvSpPr>
            <a:spLocks noGrp="1"/>
          </p:cNvSpPr>
          <p:nvPr>
            <p:ph type="body" idx="1"/>
          </p:nvPr>
        </p:nvSpPr>
        <p:spPr/>
        <p:txBody>
          <a:bodyPr/>
          <a:lstStyle/>
          <a:p>
            <a:r>
              <a:rPr lang="en-AU" b="1" dirty="0">
                <a:latin typeface="Arial" panose="020B0604020202020204" pitchFamily="34" charset="0"/>
                <a:cs typeface="Arial" panose="020B0604020202020204" pitchFamily="34" charset="0"/>
              </a:rPr>
              <a:t>Notes for teachers:</a:t>
            </a:r>
            <a:endParaRPr lang="en-AU" dirty="0">
              <a:latin typeface="Arial" panose="020B0604020202020204" pitchFamily="34" charset="0"/>
              <a:cs typeface="Arial" panose="020B0604020202020204" pitchFamily="34" charset="0"/>
            </a:endParaRPr>
          </a:p>
          <a:p>
            <a:pPr marL="171450" indent="-171450">
              <a:buFont typeface="Arial"/>
              <a:buChar char="•"/>
            </a:pPr>
            <a:r>
              <a:rPr lang="en-AU" dirty="0">
                <a:latin typeface="Arial" panose="020B0604020202020204" pitchFamily="34" charset="0"/>
                <a:cs typeface="Arial" panose="020B0604020202020204" pitchFamily="34" charset="0"/>
              </a:rPr>
              <a:t>Learning intentions and success criteria are best co-constructed with students. Adapt the learning intention as required and add matching success criteria.</a:t>
            </a:r>
          </a:p>
          <a:p>
            <a:pPr marL="171450" indent="-171450">
              <a:buFont typeface="Arial"/>
              <a:buChar char="•"/>
            </a:pPr>
            <a:r>
              <a:rPr lang="en-AU" dirty="0">
                <a:latin typeface="Arial" panose="020B0604020202020204" pitchFamily="34" charset="0"/>
                <a:cs typeface="Arial" panose="020B0604020202020204" pitchFamily="34" charset="0"/>
              </a:rPr>
              <a:t>For more information See ⁠</a:t>
            </a:r>
            <a:r>
              <a:rPr lang="en-AU" dirty="0">
                <a:latin typeface="Arial" panose="020B0604020202020204" pitchFamily="34" charset="0"/>
                <a:cs typeface="Arial" panose="020B0604020202020204" pitchFamily="34" charset="0"/>
                <a:hlinkClick r:id="rId3" tooltip="https://www.aitsl.edu.au/docs/default-source/feedback/aitsl-learning-intentions-and-success-criteria-strategy.pdf?sfvrsn=382dec3c_2"/>
              </a:rPr>
              <a:t>AITSL</a:t>
            </a:r>
            <a:r>
              <a:rPr lang="en-AU" dirty="0">
                <a:latin typeface="Arial" panose="020B0604020202020204" pitchFamily="34" charset="0"/>
                <a:cs typeface="Arial" panose="020B0604020202020204" pitchFamily="34" charset="0"/>
              </a:rPr>
              <a:t> or the NSW Department of Education explicit teaching strategies, ⁠</a:t>
            </a:r>
            <a:r>
              <a:rPr lang="en-AU" dirty="0">
                <a:latin typeface="Arial" panose="020B0604020202020204" pitchFamily="34" charset="0"/>
                <a:cs typeface="Arial" panose="020B0604020202020204" pitchFamily="34" charset="0"/>
                <a:hlinkClick r:id="rId4" tooltip="https://education.nsw.gov.au/teaching-and-learning/curriculum/explicit-teaching/explicit-teaching-strategies/sharing-learning-intentions"/>
              </a:rPr>
              <a:t>Sharing learning intentions</a:t>
            </a:r>
            <a:r>
              <a:rPr lang="en-AU" dirty="0">
                <a:latin typeface="Arial" panose="020B0604020202020204" pitchFamily="34" charset="0"/>
                <a:cs typeface="Arial" panose="020B0604020202020204" pitchFamily="34" charset="0"/>
              </a:rPr>
              <a:t> and ⁠</a:t>
            </a:r>
            <a:r>
              <a:rPr lang="en-AU" dirty="0">
                <a:latin typeface="Arial" panose="020B0604020202020204" pitchFamily="34" charset="0"/>
                <a:cs typeface="Arial" panose="020B0604020202020204" pitchFamily="34" charset="0"/>
                <a:hlinkClick r:id="rId5" tooltip="https://education.nsw.gov.au/teaching-and-learning/curriculum/explicit-teaching/explicit-teaching-strategies/sharing-success-criteria"/>
              </a:rPr>
              <a:t>Sharing success criteria</a:t>
            </a:r>
            <a:endParaRPr lang="en-AU" dirty="0">
              <a:latin typeface="Arial" panose="020B0604020202020204" pitchFamily="34" charset="0"/>
              <a:cs typeface="Arial" panose="020B0604020202020204" pitchFamily="34" charset="0"/>
            </a:endParaRPr>
          </a:p>
          <a:p>
            <a:pPr marL="171450" indent="-171450">
              <a:buFont typeface="Arial"/>
              <a:buChar char="•"/>
            </a:pPr>
            <a:r>
              <a:rPr lang="en-AU" dirty="0">
                <a:latin typeface="Arial" panose="020B0604020202020204" pitchFamily="34" charset="0"/>
                <a:cs typeface="Arial" panose="020B0604020202020204" pitchFamily="34" charset="0"/>
              </a:rPr>
              <a:t>LISC is not necessarily presented at the beginning of the lesson. Teacher needs to consider most effectual time to introduce </a:t>
            </a:r>
          </a:p>
          <a:p>
            <a:pPr marL="171450" indent="-171450">
              <a:buFont typeface="Arial"/>
              <a:buChar char="•"/>
            </a:pPr>
            <a:r>
              <a:rPr lang="en-AU" dirty="0">
                <a:latin typeface="Arial" panose="020B0604020202020204" pitchFamily="34" charset="0"/>
                <a:cs typeface="Arial" panose="020B0604020202020204" pitchFamily="34" charset="0"/>
              </a:rPr>
              <a:t>LISC should be revisited during the lesson to support students' evaluation of their learning</a:t>
            </a:r>
          </a:p>
          <a:p>
            <a:endParaRPr lang="en-AU" b="1" dirty="0">
              <a:cs typeface="Calibri"/>
            </a:endParaRPr>
          </a:p>
        </p:txBody>
      </p:sp>
      <p:sp>
        <p:nvSpPr>
          <p:cNvPr id="4" name="Slide Number Placeholder 3">
            <a:extLst>
              <a:ext uri="{FF2B5EF4-FFF2-40B4-BE49-F238E27FC236}">
                <a16:creationId xmlns:a16="http://schemas.microsoft.com/office/drawing/2014/main" id="{A75B6ED1-EE09-8211-4C6D-2E9A289A7A4F}"/>
              </a:ext>
            </a:extLst>
          </p:cNvPr>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D09C5488-DD16-4714-9519-7BE21BA11D4E}"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29</a:t>
            </a:fld>
            <a:endParaRPr kumimoji="0" lang="en-AU" sz="1200" b="0" i="0" u="none" strike="noStrike" kern="1200" cap="none" spc="0" normalizeH="0" baseline="0" noProof="0" dirty="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4754922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B07158C4-A119-4B78-9DE8-A50001BC31DC}"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32</a:t>
            </a:fld>
            <a:endParaRPr kumimoji="0" lang="en-AU" sz="1200" b="0" i="0" u="none" strike="noStrike" kern="1200" cap="none" spc="0" normalizeH="0" baseline="0" noProof="0" dirty="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9614193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8315A5-44DC-8B65-4864-7941476C3B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C204B4-6CCC-8885-007D-AEA7DD29F767}"/>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6A5E5E6D-589D-F491-721E-03A5F1926FA3}"/>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A6030E41-9AB4-B91A-C120-5705A9D89516}"/>
              </a:ext>
            </a:extLst>
          </p:cNvPr>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B07158C4-A119-4B78-9DE8-A50001BC31DC}"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33</a:t>
            </a:fld>
            <a:endParaRPr kumimoji="0" lang="en-AU" sz="1200" b="0" i="0" u="none" strike="noStrike" kern="1200" cap="none" spc="0" normalizeH="0" baseline="0" noProof="0" dirty="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16045649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B07158C4-A119-4B78-9DE8-A50001BC31DC}"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34</a:t>
            </a:fld>
            <a:endParaRPr kumimoji="0" lang="en-AU" sz="1200" b="0" i="0" u="none" strike="noStrike" kern="1200" cap="none" spc="0" normalizeH="0" baseline="0" noProof="0" dirty="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21816431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9A2852-51E6-1C4A-C5E9-1F0DCBB48F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A6C6B6-DC3F-87C1-0CB7-6A2CC5A4F66C}"/>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22580470-0EB0-A1CC-B3EF-91A6FE77F67D}"/>
              </a:ext>
            </a:extLst>
          </p:cNvPr>
          <p:cNvSpPr>
            <a:spLocks noGrp="1"/>
          </p:cNvSpPr>
          <p:nvPr>
            <p:ph type="body" idx="1"/>
          </p:nvPr>
        </p:nvSpPr>
        <p:spPr/>
        <p:txBody>
          <a:bodyPr/>
          <a:lstStyle/>
          <a:p>
            <a:r>
              <a:rPr lang="en-AU" dirty="0"/>
              <a:t>This example shows that it’s not just ‘numbers’ that can be data – pre-empting this misconception</a:t>
            </a:r>
          </a:p>
        </p:txBody>
      </p:sp>
      <p:sp>
        <p:nvSpPr>
          <p:cNvPr id="4" name="Slide Number Placeholder 3">
            <a:extLst>
              <a:ext uri="{FF2B5EF4-FFF2-40B4-BE49-F238E27FC236}">
                <a16:creationId xmlns:a16="http://schemas.microsoft.com/office/drawing/2014/main" id="{190878CC-7C64-F96D-FE4D-1116095F789E}"/>
              </a:ext>
            </a:extLst>
          </p:cNvPr>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B07158C4-A119-4B78-9DE8-A50001BC31DC}"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35</a:t>
            </a:fld>
            <a:endParaRPr kumimoji="0" lang="en-AU" sz="1200" b="0" i="0" u="none" strike="noStrike" kern="1200" cap="none" spc="0" normalizeH="0" baseline="0" noProof="0" dirty="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38896062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67D7C7-2AD3-BB88-E8C7-60A1543041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2E5247-AC1E-6F5B-7093-66A7E2D405BA}"/>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EDD7E1CF-CCD5-12E8-DA3F-462F019DCAE4}"/>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C21BF7D3-3685-E1F8-B029-25174999D1C0}"/>
              </a:ext>
            </a:extLst>
          </p:cNvPr>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B07158C4-A119-4B78-9DE8-A50001BC31DC}"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36</a:t>
            </a:fld>
            <a:endParaRPr kumimoji="0" lang="en-AU" sz="1200" b="0" i="0" u="none" strike="noStrike" kern="1200" cap="none" spc="0" normalizeH="0" baseline="0" noProof="0" dirty="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40395417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en-AU" sz="1200" kern="1200">
                <a:solidFill>
                  <a:schemeClr val="tx1"/>
                </a:solidFill>
                <a:effectLst/>
                <a:ea typeface="+mn-ea"/>
                <a:cs typeface="+mn-cs"/>
              </a:rPr>
              <a:t>This slide indicates the plan for 10 learning episodes and the current slide deck 7 Spreadsheets and databases</a:t>
            </a:r>
            <a:endParaRPr lang="en-US">
              <a:cs typeface="Arial" panose="020B0604020202020204" pitchFamily="34" charset="0"/>
            </a:endParaRPr>
          </a:p>
          <a:p>
            <a:pPr marL="171450" indent="-171450">
              <a:buFont typeface="Arial"/>
              <a:buChar char="•"/>
            </a:pPr>
            <a:endParaRPr lang="en-US">
              <a:cs typeface="Arial" panose="020B0604020202020204" pitchFamily="34" charset="0"/>
            </a:endParaRPr>
          </a:p>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D09C5488-DD16-4714-9519-7BE21BA11D4E}"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3</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32427642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88FA9E-F08E-1B9A-749A-F02C5CFF96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713C71-FF14-4E0E-FCFC-303905432BD1}"/>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35DC9651-5694-009C-58E9-6255E930841C}"/>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D1EDB58A-83CF-6E76-6195-8CE7BDAB23D3}"/>
              </a:ext>
            </a:extLst>
          </p:cNvPr>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B07158C4-A119-4B78-9DE8-A50001BC31DC}"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37</a:t>
            </a:fld>
            <a:endParaRPr kumimoji="0" lang="en-AU" sz="1200" b="0" i="0" u="none" strike="noStrike" kern="1200" cap="none" spc="0" normalizeH="0" baseline="0" noProof="0" dirty="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32359760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962AB7-B545-C058-0761-D3B6A0535F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66D0E1-150E-F285-94A1-E7807305495B}"/>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2E6C46CC-08BB-ED39-6629-C298F33C04E2}"/>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3C226286-BB8A-E5EA-10CC-35969DF6EF74}"/>
              </a:ext>
            </a:extLst>
          </p:cNvPr>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B07158C4-A119-4B78-9DE8-A50001BC31DC}"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38</a:t>
            </a:fld>
            <a:endParaRPr kumimoji="0" lang="en-AU" sz="1200" b="0" i="0" u="none" strike="noStrike" kern="1200" cap="none" spc="0" normalizeH="0" baseline="0" noProof="0" dirty="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29398444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DF9EEB-9F5C-94AE-EF7B-887508D57E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69891F-DB3A-1525-3791-C7128A6C2993}"/>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EBC3E1E9-7E25-8E0D-A89A-C5FC0153AD21}"/>
              </a:ext>
            </a:extLst>
          </p:cNvPr>
          <p:cNvSpPr>
            <a:spLocks noGrp="1"/>
          </p:cNvSpPr>
          <p:nvPr>
            <p:ph type="body" idx="1"/>
          </p:nvPr>
        </p:nvSpPr>
        <p:spPr/>
        <p:txBody>
          <a:bodyPr/>
          <a:lstStyle/>
          <a:p>
            <a:r>
              <a:rPr lang="en-AU" dirty="0"/>
              <a:t>Check for understanding</a:t>
            </a:r>
          </a:p>
        </p:txBody>
      </p:sp>
      <p:sp>
        <p:nvSpPr>
          <p:cNvPr id="4" name="Slide Number Placeholder 3">
            <a:extLst>
              <a:ext uri="{FF2B5EF4-FFF2-40B4-BE49-F238E27FC236}">
                <a16:creationId xmlns:a16="http://schemas.microsoft.com/office/drawing/2014/main" id="{AB4544C8-3425-2380-557F-15157C6C2899}"/>
              </a:ext>
            </a:extLst>
          </p:cNvPr>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B07158C4-A119-4B78-9DE8-A50001BC31DC}"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40</a:t>
            </a:fld>
            <a:endParaRPr kumimoji="0" lang="en-AU" sz="1200" b="0" i="0" u="none" strike="noStrike" kern="1200" cap="none" spc="0" normalizeH="0" baseline="0" noProof="0" dirty="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404912276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872B33-2522-0A25-263E-DAE34B39FD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88EA2B-8B8B-9BAD-C13A-ABE97DFCD7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336E08-3565-40EA-CC36-05ACCBAAA8A8}"/>
              </a:ext>
            </a:extLst>
          </p:cNvPr>
          <p:cNvSpPr>
            <a:spLocks noGrp="1"/>
          </p:cNvSpPr>
          <p:nvPr>
            <p:ph type="body" idx="1"/>
          </p:nvPr>
        </p:nvSpPr>
        <p:spPr/>
        <p:txBody>
          <a:bodyPr/>
          <a:lstStyle/>
          <a:p>
            <a:endParaRPr lang="en-AU" b="1" dirty="0">
              <a:cs typeface="Calibri"/>
            </a:endParaRPr>
          </a:p>
        </p:txBody>
      </p:sp>
      <p:sp>
        <p:nvSpPr>
          <p:cNvPr id="4" name="Slide Number Placeholder 3">
            <a:extLst>
              <a:ext uri="{FF2B5EF4-FFF2-40B4-BE49-F238E27FC236}">
                <a16:creationId xmlns:a16="http://schemas.microsoft.com/office/drawing/2014/main" id="{9EBEBAF4-B29E-B74A-55B8-9F1EAAEC0074}"/>
              </a:ext>
            </a:extLst>
          </p:cNvPr>
          <p:cNvSpPr>
            <a:spLocks noGrp="1"/>
          </p:cNvSpPr>
          <p:nvPr>
            <p:ph type="sldNum" sz="quarter" idx="5"/>
          </p:nvPr>
        </p:nvSpPr>
        <p:spPr/>
        <p:txBody>
          <a:bodyPr/>
          <a:lstStyle/>
          <a:p>
            <a:fld id="{D09C5488-DD16-4714-9519-7BE21BA11D4E}" type="slidenum">
              <a:rPr lang="en-AU" smtClean="0"/>
              <a:t>41</a:t>
            </a:fld>
            <a:endParaRPr lang="en-AU"/>
          </a:p>
        </p:txBody>
      </p:sp>
    </p:spTree>
    <p:extLst>
      <p:ext uri="{BB962C8B-B14F-4D97-AF65-F5344CB8AC3E}">
        <p14:creationId xmlns:p14="http://schemas.microsoft.com/office/powerpoint/2010/main" val="426373322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42</a:t>
            </a:fld>
            <a:endParaRPr lang="en-AU" dirty="0"/>
          </a:p>
        </p:txBody>
      </p:sp>
    </p:spTree>
    <p:extLst>
      <p:ext uri="{BB962C8B-B14F-4D97-AF65-F5344CB8AC3E}">
        <p14:creationId xmlns:p14="http://schemas.microsoft.com/office/powerpoint/2010/main" val="268797882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8463F-DABE-425F-757C-B5100A744A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7A4397-D6B0-5FCE-4292-FB5E2FB1D77F}"/>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6FEFAA19-438E-FA5E-06F9-AB7DDDE7556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B937FD7-9D47-B017-2B79-D1A5F570291D}"/>
              </a:ext>
            </a:extLst>
          </p:cNvPr>
          <p:cNvSpPr>
            <a:spLocks noGrp="1"/>
          </p:cNvSpPr>
          <p:nvPr>
            <p:ph type="sldNum" sz="quarter" idx="5"/>
          </p:nvPr>
        </p:nvSpPr>
        <p:spPr/>
        <p:txBody>
          <a:bodyPr/>
          <a:lstStyle/>
          <a:p>
            <a:fld id="{B07158C4-A119-4B78-9DE8-A50001BC31DC}" type="slidenum">
              <a:rPr lang="en-AU" smtClean="0"/>
              <a:pPr/>
              <a:t>43</a:t>
            </a:fld>
            <a:endParaRPr lang="en-AU" dirty="0"/>
          </a:p>
        </p:txBody>
      </p:sp>
    </p:spTree>
    <p:extLst>
      <p:ext uri="{BB962C8B-B14F-4D97-AF65-F5344CB8AC3E}">
        <p14:creationId xmlns:p14="http://schemas.microsoft.com/office/powerpoint/2010/main" val="31291382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3ABD83-5441-12A1-D5C1-D522E452F5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F9409B-74B5-0624-7B4E-1845D8F7CDEB}"/>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98BE4862-768B-F1C9-8323-DC19B29D5ABA}"/>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856A6D81-BEE9-2C62-CE93-32C7B7F1AC8B}"/>
              </a:ext>
            </a:extLst>
          </p:cNvPr>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B07158C4-A119-4B78-9DE8-A50001BC31DC}"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4</a:t>
            </a:fld>
            <a:endParaRPr kumimoji="0" lang="en-AU" sz="1200" b="0" i="0" u="none" strike="noStrike" kern="1200" cap="none" spc="0" normalizeH="0" baseline="0" noProof="0" dirty="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36239312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E92B7-BF24-1DB7-A08B-B98435FDF5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08AB96-9189-92F0-2517-F3631083B6B3}"/>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5522D615-BE3F-FE57-AA82-D364EAC6DFC0}"/>
              </a:ext>
            </a:extLst>
          </p:cNvPr>
          <p:cNvSpPr>
            <a:spLocks noGrp="1"/>
          </p:cNvSpPr>
          <p:nvPr>
            <p:ph type="body" idx="1"/>
          </p:nvPr>
        </p:nvSpPr>
        <p:spPr/>
        <p:txBody>
          <a:bodyPr/>
          <a:lstStyle/>
          <a:p>
            <a:r>
              <a:rPr lang="en-AU" b="1" dirty="0">
                <a:latin typeface="Arial" panose="020B0604020202020204" pitchFamily="34" charset="0"/>
                <a:cs typeface="Arial" panose="020B0604020202020204" pitchFamily="34" charset="0"/>
              </a:rPr>
              <a:t>Notes for teachers:</a:t>
            </a:r>
            <a:endParaRPr lang="en-AU" dirty="0">
              <a:latin typeface="Arial" panose="020B0604020202020204" pitchFamily="34" charset="0"/>
              <a:cs typeface="Arial" panose="020B0604020202020204" pitchFamily="34" charset="0"/>
            </a:endParaRPr>
          </a:p>
          <a:p>
            <a:pPr marL="171450" indent="-171450">
              <a:buFont typeface="Arial"/>
              <a:buChar char="•"/>
            </a:pPr>
            <a:r>
              <a:rPr lang="en-AU" dirty="0">
                <a:latin typeface="Arial" panose="020B0604020202020204" pitchFamily="34" charset="0"/>
                <a:cs typeface="Arial" panose="020B0604020202020204" pitchFamily="34" charset="0"/>
              </a:rPr>
              <a:t>Learning intentions and success criteria are best co-constructed with students. Adapt the learning intention as required and add matching success criteria.</a:t>
            </a:r>
          </a:p>
          <a:p>
            <a:pPr marL="171450" indent="-171450">
              <a:buFont typeface="Arial"/>
              <a:buChar char="•"/>
            </a:pPr>
            <a:r>
              <a:rPr lang="en-AU" dirty="0">
                <a:latin typeface="Arial" panose="020B0604020202020204" pitchFamily="34" charset="0"/>
                <a:cs typeface="Arial" panose="020B0604020202020204" pitchFamily="34" charset="0"/>
              </a:rPr>
              <a:t>For more information See ⁠</a:t>
            </a:r>
            <a:r>
              <a:rPr lang="en-AU" dirty="0">
                <a:latin typeface="Arial" panose="020B0604020202020204" pitchFamily="34" charset="0"/>
                <a:cs typeface="Arial" panose="020B0604020202020204" pitchFamily="34" charset="0"/>
                <a:hlinkClick r:id="rId3" tooltip="https://www.aitsl.edu.au/docs/default-source/feedback/aitsl-learning-intentions-and-success-criteria-strategy.pdf?sfvrsn=382dec3c_2"/>
              </a:rPr>
              <a:t>AITSL</a:t>
            </a:r>
            <a:r>
              <a:rPr lang="en-AU" dirty="0">
                <a:latin typeface="Arial" panose="020B0604020202020204" pitchFamily="34" charset="0"/>
                <a:cs typeface="Arial" panose="020B0604020202020204" pitchFamily="34" charset="0"/>
              </a:rPr>
              <a:t> or the NSW Department of Education explicit teaching strategies, ⁠</a:t>
            </a:r>
            <a:r>
              <a:rPr lang="en-AU" dirty="0">
                <a:latin typeface="Arial" panose="020B0604020202020204" pitchFamily="34" charset="0"/>
                <a:cs typeface="Arial" panose="020B0604020202020204" pitchFamily="34" charset="0"/>
                <a:hlinkClick r:id="rId4" tooltip="https://education.nsw.gov.au/teaching-and-learning/curriculum/explicit-teaching/explicit-teaching-strategies/sharing-learning-intentions"/>
              </a:rPr>
              <a:t>Sharing learning intentions</a:t>
            </a:r>
            <a:r>
              <a:rPr lang="en-AU" dirty="0">
                <a:latin typeface="Arial" panose="020B0604020202020204" pitchFamily="34" charset="0"/>
                <a:cs typeface="Arial" panose="020B0604020202020204" pitchFamily="34" charset="0"/>
              </a:rPr>
              <a:t> and ⁠</a:t>
            </a:r>
            <a:r>
              <a:rPr lang="en-AU" dirty="0">
                <a:latin typeface="Arial" panose="020B0604020202020204" pitchFamily="34" charset="0"/>
                <a:cs typeface="Arial" panose="020B0604020202020204" pitchFamily="34" charset="0"/>
                <a:hlinkClick r:id="rId5" tooltip="https://education.nsw.gov.au/teaching-and-learning/curriculum/explicit-teaching/explicit-teaching-strategies/sharing-success-criteria"/>
              </a:rPr>
              <a:t>Sharing success criteria</a:t>
            </a:r>
            <a:endParaRPr lang="en-AU" dirty="0">
              <a:latin typeface="Arial" panose="020B0604020202020204" pitchFamily="34" charset="0"/>
              <a:cs typeface="Arial" panose="020B0604020202020204" pitchFamily="34" charset="0"/>
            </a:endParaRPr>
          </a:p>
          <a:p>
            <a:pPr marL="171450" indent="-171450">
              <a:buFont typeface="Arial"/>
              <a:buChar char="•"/>
            </a:pPr>
            <a:r>
              <a:rPr lang="en-AU" dirty="0">
                <a:latin typeface="Arial" panose="020B0604020202020204" pitchFamily="34" charset="0"/>
                <a:cs typeface="Arial" panose="020B0604020202020204" pitchFamily="34" charset="0"/>
              </a:rPr>
              <a:t>LISC is not necessarily presented at the beginning of the lesson. Teacher needs to consider most effectual time to introduce </a:t>
            </a:r>
          </a:p>
          <a:p>
            <a:pPr marL="171450" indent="-171450">
              <a:buFont typeface="Arial"/>
              <a:buChar char="•"/>
            </a:pPr>
            <a:r>
              <a:rPr lang="en-AU" dirty="0">
                <a:latin typeface="Arial" panose="020B0604020202020204" pitchFamily="34" charset="0"/>
                <a:cs typeface="Arial" panose="020B0604020202020204" pitchFamily="34" charset="0"/>
              </a:rPr>
              <a:t>LISC should be revisited during the lesson to support students' evaluation of their learning</a:t>
            </a:r>
          </a:p>
          <a:p>
            <a:endParaRPr lang="en-AU" b="1" dirty="0">
              <a:cs typeface="Calibri"/>
            </a:endParaRPr>
          </a:p>
        </p:txBody>
      </p:sp>
      <p:sp>
        <p:nvSpPr>
          <p:cNvPr id="4" name="Slide Number Placeholder 3">
            <a:extLst>
              <a:ext uri="{FF2B5EF4-FFF2-40B4-BE49-F238E27FC236}">
                <a16:creationId xmlns:a16="http://schemas.microsoft.com/office/drawing/2014/main" id="{359D4E8B-6EDF-888C-6578-60F4A4E06CA6}"/>
              </a:ext>
            </a:extLst>
          </p:cNvPr>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D09C5488-DD16-4714-9519-7BE21BA11D4E}"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dirty="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2772703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r>
              <a:rPr lang="en-AU" dirty="0"/>
              <a:t>A = 65</a:t>
            </a:r>
          </a:p>
          <a:p>
            <a:r>
              <a:rPr lang="en-AU" dirty="0"/>
              <a:t>C= 67</a:t>
            </a:r>
          </a:p>
          <a:p>
            <a:r>
              <a:rPr lang="en-AU" dirty="0"/>
              <a:t>D =68</a:t>
            </a:r>
          </a:p>
          <a:p>
            <a:r>
              <a:rPr lang="en-AU" dirty="0"/>
              <a:t>Students could choose any beginning with “B”</a:t>
            </a:r>
          </a:p>
        </p:txBody>
      </p:sp>
      <p:sp>
        <p:nvSpPr>
          <p:cNvPr id="4" name="Slide Number Placeholder 3"/>
          <p:cNvSpPr>
            <a:spLocks noGrp="1"/>
          </p:cNvSpPr>
          <p:nvPr>
            <p:ph type="sldNum" sz="quarter" idx="5"/>
          </p:nvPr>
        </p:nvSpPr>
        <p:spPr/>
        <p:txBody>
          <a:bodyPr/>
          <a:lstStyle/>
          <a:p>
            <a:fld id="{B07158C4-A119-4B78-9DE8-A50001BC31DC}" type="slidenum">
              <a:rPr lang="en-AU" smtClean="0"/>
              <a:pPr/>
              <a:t>7</a:t>
            </a:fld>
            <a:endParaRPr lang="en-AU" dirty="0"/>
          </a:p>
        </p:txBody>
      </p:sp>
    </p:spTree>
    <p:extLst>
      <p:ext uri="{BB962C8B-B14F-4D97-AF65-F5344CB8AC3E}">
        <p14:creationId xmlns:p14="http://schemas.microsoft.com/office/powerpoint/2010/main" val="41275620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7FDF4-D56F-CF03-8E1D-BD8E6DD7BD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E189B5-A595-A447-4694-D8FE294AB904}"/>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8F8CCF69-B164-CFC5-5FD7-4DCC381690F5}"/>
              </a:ext>
            </a:extLst>
          </p:cNvPr>
          <p:cNvSpPr>
            <a:spLocks noGrp="1"/>
          </p:cNvSpPr>
          <p:nvPr>
            <p:ph type="body" idx="1"/>
          </p:nvPr>
        </p:nvSpPr>
        <p:spPr/>
        <p:txBody>
          <a:bodyPr/>
          <a:lstStyle/>
          <a:p>
            <a:r>
              <a:rPr lang="en-AU" dirty="0"/>
              <a:t>A = 65</a:t>
            </a:r>
          </a:p>
          <a:p>
            <a:r>
              <a:rPr lang="en-AU" dirty="0"/>
              <a:t>C= 67</a:t>
            </a:r>
          </a:p>
          <a:p>
            <a:r>
              <a:rPr lang="en-AU" dirty="0"/>
              <a:t>D =68</a:t>
            </a:r>
          </a:p>
          <a:p>
            <a:r>
              <a:rPr lang="en-AU" dirty="0"/>
              <a:t>Students could choose any beginning with “B”</a:t>
            </a:r>
          </a:p>
        </p:txBody>
      </p:sp>
      <p:sp>
        <p:nvSpPr>
          <p:cNvPr id="4" name="Slide Number Placeholder 3">
            <a:extLst>
              <a:ext uri="{FF2B5EF4-FFF2-40B4-BE49-F238E27FC236}">
                <a16:creationId xmlns:a16="http://schemas.microsoft.com/office/drawing/2014/main" id="{21F0C9B2-BAD7-4BFE-865E-FA2F25B9B32D}"/>
              </a:ext>
            </a:extLst>
          </p:cNvPr>
          <p:cNvSpPr>
            <a:spLocks noGrp="1"/>
          </p:cNvSpPr>
          <p:nvPr>
            <p:ph type="sldNum" sz="quarter" idx="5"/>
          </p:nvPr>
        </p:nvSpPr>
        <p:spPr/>
        <p:txBody>
          <a:bodyPr/>
          <a:lstStyle/>
          <a:p>
            <a:fld id="{B07158C4-A119-4B78-9DE8-A50001BC31DC}" type="slidenum">
              <a:rPr lang="en-AU" smtClean="0"/>
              <a:pPr/>
              <a:t>8</a:t>
            </a:fld>
            <a:endParaRPr lang="en-AU" dirty="0"/>
          </a:p>
        </p:txBody>
      </p:sp>
    </p:spTree>
    <p:extLst>
      <p:ext uri="{BB962C8B-B14F-4D97-AF65-F5344CB8AC3E}">
        <p14:creationId xmlns:p14="http://schemas.microsoft.com/office/powerpoint/2010/main" val="24630899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43095-210D-DD4F-B427-7AAA690C8C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15EA61-7CFE-B237-5BA7-DE6CB3A1AAA9}"/>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1916CF1A-C8FB-8A0C-0A57-966CBC0CA0BF}"/>
              </a:ext>
            </a:extLst>
          </p:cNvPr>
          <p:cNvSpPr>
            <a:spLocks noGrp="1"/>
          </p:cNvSpPr>
          <p:nvPr>
            <p:ph type="body" idx="1"/>
          </p:nvPr>
        </p:nvSpPr>
        <p:spPr/>
        <p:txBody>
          <a:bodyPr/>
          <a:lstStyle/>
          <a:p>
            <a:r>
              <a:rPr lang="en-AU" dirty="0"/>
              <a:t>A = 65</a:t>
            </a:r>
          </a:p>
          <a:p>
            <a:r>
              <a:rPr lang="en-AU" dirty="0"/>
              <a:t>C= 67</a:t>
            </a:r>
          </a:p>
          <a:p>
            <a:r>
              <a:rPr lang="en-AU" dirty="0"/>
              <a:t>D =68</a:t>
            </a:r>
          </a:p>
          <a:p>
            <a:r>
              <a:rPr lang="en-AU" dirty="0"/>
              <a:t>Students could choose any beginning with “B”</a:t>
            </a:r>
          </a:p>
        </p:txBody>
      </p:sp>
      <p:sp>
        <p:nvSpPr>
          <p:cNvPr id="4" name="Slide Number Placeholder 3">
            <a:extLst>
              <a:ext uri="{FF2B5EF4-FFF2-40B4-BE49-F238E27FC236}">
                <a16:creationId xmlns:a16="http://schemas.microsoft.com/office/drawing/2014/main" id="{76A29CED-0103-3C2D-F039-9DFF0537F817}"/>
              </a:ext>
            </a:extLst>
          </p:cNvPr>
          <p:cNvSpPr>
            <a:spLocks noGrp="1"/>
          </p:cNvSpPr>
          <p:nvPr>
            <p:ph type="sldNum" sz="quarter" idx="5"/>
          </p:nvPr>
        </p:nvSpPr>
        <p:spPr/>
        <p:txBody>
          <a:bodyPr/>
          <a:lstStyle/>
          <a:p>
            <a:fld id="{B07158C4-A119-4B78-9DE8-A50001BC31DC}" type="slidenum">
              <a:rPr lang="en-AU" smtClean="0"/>
              <a:pPr/>
              <a:t>9</a:t>
            </a:fld>
            <a:endParaRPr lang="en-AU" dirty="0"/>
          </a:p>
        </p:txBody>
      </p:sp>
    </p:spTree>
    <p:extLst>
      <p:ext uri="{BB962C8B-B14F-4D97-AF65-F5344CB8AC3E}">
        <p14:creationId xmlns:p14="http://schemas.microsoft.com/office/powerpoint/2010/main" val="38743345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B3218-F730-A12A-4860-23C6C7B741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A82436-E5A9-C45D-6695-D5E96692B535}"/>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82D1CD96-1C57-C1F6-F8A0-B41909640711}"/>
              </a:ext>
            </a:extLst>
          </p:cNvPr>
          <p:cNvSpPr>
            <a:spLocks noGrp="1"/>
          </p:cNvSpPr>
          <p:nvPr>
            <p:ph type="body" idx="1"/>
          </p:nvPr>
        </p:nvSpPr>
        <p:spPr/>
        <p:txBody>
          <a:bodyPr/>
          <a:lstStyle/>
          <a:p>
            <a:r>
              <a:rPr lang="en-AU" dirty="0"/>
              <a:t>Students should notice that the difference between A(65) and a (97) is 32. This is the same for every letter .Why?</a:t>
            </a:r>
          </a:p>
        </p:txBody>
      </p:sp>
      <p:sp>
        <p:nvSpPr>
          <p:cNvPr id="4" name="Slide Number Placeholder 3">
            <a:extLst>
              <a:ext uri="{FF2B5EF4-FFF2-40B4-BE49-F238E27FC236}">
                <a16:creationId xmlns:a16="http://schemas.microsoft.com/office/drawing/2014/main" id="{4F216A7E-BF9D-3A4E-A200-2ACF3FB7B98B}"/>
              </a:ext>
            </a:extLst>
          </p:cNvPr>
          <p:cNvSpPr>
            <a:spLocks noGrp="1"/>
          </p:cNvSpPr>
          <p:nvPr>
            <p:ph type="sldNum" sz="quarter" idx="5"/>
          </p:nvPr>
        </p:nvSpPr>
        <p:spPr/>
        <p:txBody>
          <a:bodyPr/>
          <a:lstStyle/>
          <a:p>
            <a:fld id="{B07158C4-A119-4B78-9DE8-A50001BC31DC}" type="slidenum">
              <a:rPr lang="en-AU" smtClean="0"/>
              <a:pPr/>
              <a:t>10</a:t>
            </a:fld>
            <a:endParaRPr lang="en-AU" dirty="0"/>
          </a:p>
        </p:txBody>
      </p:sp>
    </p:spTree>
    <p:extLst>
      <p:ext uri="{BB962C8B-B14F-4D97-AF65-F5344CB8AC3E}">
        <p14:creationId xmlns:p14="http://schemas.microsoft.com/office/powerpoint/2010/main" val="26679955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EA17B1F9-1883-FB0F-19DA-8B4A4053535B}"/>
              </a:ext>
            </a:extLst>
          </p:cNvPr>
          <p:cNvSpPr/>
          <p:nvPr userDrawn="1"/>
        </p:nvSpPr>
        <p:spPr>
          <a:xfrm>
            <a:off x="7128000" y="0"/>
            <a:ext cx="5064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6" name="Rectangle 5">
            <a:extLst>
              <a:ext uri="{FF2B5EF4-FFF2-40B4-BE49-F238E27FC236}">
                <a16:creationId xmlns:a16="http://schemas.microsoft.com/office/drawing/2014/main" id="{6E6ACE4A-E374-4533-BE29-9C2AA078581F}"/>
              </a:ext>
              <a:ext uri="{C183D7F6-B498-43B3-948B-1728B52AA6E4}">
                <adec:decorative xmlns:adec="http://schemas.microsoft.com/office/drawing/2017/decorative" val="1"/>
              </a:ext>
            </a:extLst>
          </p:cNvPr>
          <p:cNvSpPr/>
          <p:nvPr userDrawn="1"/>
        </p:nvSpPr>
        <p:spPr>
          <a:xfrm>
            <a:off x="0" y="0"/>
            <a:ext cx="7128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bg1"/>
              </a:solidFill>
              <a:latin typeface="Public Sans" pitchFamily="2" charset="0"/>
            </a:endParaRPr>
          </a:p>
        </p:txBody>
      </p:sp>
      <p:cxnSp>
        <p:nvCxnSpPr>
          <p:cNvPr id="8" name="Straight Connector 7">
            <a:extLst>
              <a:ext uri="{FF2B5EF4-FFF2-40B4-BE49-F238E27FC236}">
                <a16:creationId xmlns:a16="http://schemas.microsoft.com/office/drawing/2014/main" id="{1379E5D7-4594-7BEA-DCDE-7C07259A2A00}"/>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06313123-38FC-0AA8-8313-B587FAEA9FAB}"/>
              </a:ext>
            </a:extLst>
          </p:cNvPr>
          <p:cNvSpPr>
            <a:spLocks noGrp="1"/>
          </p:cNvSpPr>
          <p:nvPr>
            <p:ph type="ctrTitle" hasCustomPrompt="1"/>
          </p:nvPr>
        </p:nvSpPr>
        <p:spPr>
          <a:xfrm>
            <a:off x="539999" y="2240968"/>
            <a:ext cx="6255979" cy="2033997"/>
          </a:xfrm>
          <a:ln>
            <a:noFill/>
          </a:ln>
        </p:spPr>
        <p:txBody>
          <a:bodyPr anchor="b">
            <a:noAutofit/>
          </a:bodyPr>
          <a:lstStyle>
            <a:lvl1pPr algn="l">
              <a:lnSpc>
                <a:spcPct val="100000"/>
              </a:lnSpc>
              <a:defRPr sz="4800">
                <a:solidFill>
                  <a:schemeClr val="bg1"/>
                </a:solidFill>
                <a:latin typeface="Arial" panose="020B0604020202020204" pitchFamily="34" charset="0"/>
                <a:cs typeface="Arial" panose="020B0604020202020204" pitchFamily="34" charset="0"/>
              </a:defRPr>
            </a:lvl1pPr>
          </a:lstStyle>
          <a:p>
            <a:r>
              <a:rPr lang="en-US"/>
              <a:t>Learning sequence/lesson/ activity title</a:t>
            </a:r>
          </a:p>
        </p:txBody>
      </p:sp>
      <p:sp>
        <p:nvSpPr>
          <p:cNvPr id="11" name="Text Placeholder 10">
            <a:extLst>
              <a:ext uri="{FF2B5EF4-FFF2-40B4-BE49-F238E27FC236}">
                <a16:creationId xmlns:a16="http://schemas.microsoft.com/office/drawing/2014/main" id="{1ECD7A7F-13F8-9E9F-94FF-03D42EEEF0A8}"/>
              </a:ext>
            </a:extLst>
          </p:cNvPr>
          <p:cNvSpPr>
            <a:spLocks noGrp="1"/>
          </p:cNvSpPr>
          <p:nvPr>
            <p:ph type="body" sz="quarter" idx="10" hasCustomPrompt="1"/>
          </p:nvPr>
        </p:nvSpPr>
        <p:spPr>
          <a:xfrm>
            <a:off x="539999" y="4385568"/>
            <a:ext cx="6255977" cy="426611"/>
          </a:xfrm>
        </p:spPr>
        <p:txBody>
          <a:bodyPr anchor="t">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Stage</a:t>
            </a:r>
          </a:p>
        </p:txBody>
      </p:sp>
      <p:sp>
        <p:nvSpPr>
          <p:cNvPr id="12" name="Text Placeholder 14">
            <a:extLst>
              <a:ext uri="{FF2B5EF4-FFF2-40B4-BE49-F238E27FC236}">
                <a16:creationId xmlns:a16="http://schemas.microsoft.com/office/drawing/2014/main" id="{1F1B4A2E-693D-413E-6506-E51D3453E154}"/>
              </a:ext>
            </a:extLst>
          </p:cNvPr>
          <p:cNvSpPr>
            <a:spLocks noGrp="1"/>
          </p:cNvSpPr>
          <p:nvPr>
            <p:ph type="body" sz="quarter" idx="16" hasCustomPrompt="1"/>
          </p:nvPr>
        </p:nvSpPr>
        <p:spPr>
          <a:xfrm>
            <a:off x="540000" y="4925698"/>
            <a:ext cx="6255975" cy="360000"/>
          </a:xfrm>
        </p:spPr>
        <p:txBody>
          <a:bodyPr>
            <a:noAutofit/>
          </a:bodyPr>
          <a:lstStyle>
            <a:lvl1pPr>
              <a:spcAft>
                <a:spcPts val="0"/>
              </a:spcAft>
              <a:defRPr sz="1800" b="1">
                <a:solidFill>
                  <a:schemeClr val="bg1"/>
                </a:solidFill>
                <a:latin typeface="Arial" panose="020B0604020202020204" pitchFamily="34" charset="0"/>
                <a:cs typeface="Arial" panose="020B0604020202020204" pitchFamily="34" charset="0"/>
              </a:defRPr>
            </a:lvl1pPr>
            <a:lvl2pPr>
              <a:spcAft>
                <a:spcPts val="0"/>
              </a:spcAft>
              <a:defRPr sz="1800" b="0">
                <a:solidFill>
                  <a:schemeClr val="bg1"/>
                </a:solidFill>
                <a:latin typeface="+mj-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Module</a:t>
            </a:r>
          </a:p>
        </p:txBody>
      </p:sp>
      <p:sp>
        <p:nvSpPr>
          <p:cNvPr id="13" name="Text Placeholder 7">
            <a:extLst>
              <a:ext uri="{FF2B5EF4-FFF2-40B4-BE49-F238E27FC236}">
                <a16:creationId xmlns:a16="http://schemas.microsoft.com/office/drawing/2014/main" id="{0C245AE8-A9B0-AE21-616C-11D22901313C}"/>
              </a:ext>
            </a:extLst>
          </p:cNvPr>
          <p:cNvSpPr>
            <a:spLocks noGrp="1"/>
          </p:cNvSpPr>
          <p:nvPr>
            <p:ph type="body" sz="quarter" idx="14" hasCustomPrompt="1"/>
          </p:nvPr>
        </p:nvSpPr>
        <p:spPr>
          <a:xfrm>
            <a:off x="540000" y="5327998"/>
            <a:ext cx="6255971" cy="792000"/>
          </a:xfrm>
        </p:spPr>
        <p:txBody>
          <a:bodyPr/>
          <a:lstStyle>
            <a:lvl1pPr>
              <a:defRPr sz="1800">
                <a:solidFill>
                  <a:schemeClr val="bg1"/>
                </a:solidFill>
                <a:latin typeface="Arial" panose="020B0604020202020204" pitchFamily="34" charset="0"/>
                <a:cs typeface="Arial" panose="020B0604020202020204" pitchFamily="34" charset="0"/>
              </a:defRPr>
            </a:lvl1pPr>
          </a:lstStyle>
          <a:p>
            <a:pPr lvl="0"/>
            <a:r>
              <a:rPr lang="en-US"/>
              <a:t>Presenter name</a:t>
            </a:r>
            <a:endParaRPr lang="en-AU"/>
          </a:p>
        </p:txBody>
      </p:sp>
      <p:sp>
        <p:nvSpPr>
          <p:cNvPr id="15" name="Text Placeholder 14">
            <a:extLst>
              <a:ext uri="{FF2B5EF4-FFF2-40B4-BE49-F238E27FC236}">
                <a16:creationId xmlns:a16="http://schemas.microsoft.com/office/drawing/2014/main" id="{5C2AC99F-F6FA-4B77-DD09-207FFF07B242}"/>
              </a:ext>
            </a:extLst>
          </p:cNvPr>
          <p:cNvSpPr>
            <a:spLocks noGrp="1"/>
          </p:cNvSpPr>
          <p:nvPr>
            <p:ph type="body" sz="quarter" idx="15" hasCustomPrompt="1"/>
          </p:nvPr>
        </p:nvSpPr>
        <p:spPr>
          <a:xfrm>
            <a:off x="540000" y="6192000"/>
            <a:ext cx="6255975" cy="360000"/>
          </a:xfrm>
        </p:spPr>
        <p:txBody>
          <a:bodyPr anchor="b" anchorCtr="0">
            <a:noAutofit/>
          </a:bodyPr>
          <a:lstStyle>
            <a:lvl1pPr algn="l">
              <a:defRPr sz="1800" b="0">
                <a:solidFill>
                  <a:schemeClr val="bg1"/>
                </a:solidFill>
                <a:latin typeface="Arial" panose="020B0604020202020204" pitchFamily="34" charset="0"/>
                <a:cs typeface="Arial" panose="020B0604020202020204" pitchFamily="34" charset="0"/>
              </a:defRPr>
            </a:lvl1pPr>
            <a:lvl2pPr>
              <a:defRPr sz="1600">
                <a:solidFill>
                  <a:schemeClr val="bg1"/>
                </a:solidFill>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00 Month YYYY</a:t>
            </a:r>
          </a:p>
        </p:txBody>
      </p:sp>
      <p:pic>
        <p:nvPicPr>
          <p:cNvPr id="17" name="Picture 16">
            <a:extLst>
              <a:ext uri="{FF2B5EF4-FFF2-40B4-BE49-F238E27FC236}">
                <a16:creationId xmlns:a16="http://schemas.microsoft.com/office/drawing/2014/main" id="{1B2918F2-2A15-B218-B84D-C469AD3B60D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135329" y="360000"/>
            <a:ext cx="660650" cy="715199"/>
          </a:xfrm>
          <a:prstGeom prst="rect">
            <a:avLst/>
          </a:prstGeom>
        </p:spPr>
      </p:pic>
      <p:sp>
        <p:nvSpPr>
          <p:cNvPr id="2" name="Picture Placeholder 4">
            <a:extLst>
              <a:ext uri="{FF2B5EF4-FFF2-40B4-BE49-F238E27FC236}">
                <a16:creationId xmlns:a16="http://schemas.microsoft.com/office/drawing/2014/main" id="{206B55C3-1914-D3B1-73B3-69F5509A4B69}"/>
              </a:ext>
              <a:ext uri="{C183D7F6-B498-43B3-948B-1728B52AA6E4}">
                <adec:decorative xmlns:adec="http://schemas.microsoft.com/office/drawing/2017/decorative" val="1"/>
              </a:ext>
            </a:extLst>
          </p:cNvPr>
          <p:cNvSpPr>
            <a:spLocks noGrp="1"/>
          </p:cNvSpPr>
          <p:nvPr>
            <p:ph type="pic" sz="quarter" idx="13"/>
          </p:nvPr>
        </p:nvSpPr>
        <p:spPr>
          <a:xfrm>
            <a:off x="7128000" y="0"/>
            <a:ext cx="5064000" cy="6858000"/>
          </a:xfrm>
        </p:spPr>
        <p:txBody>
          <a:bodyPr/>
          <a:lstStyle/>
          <a:p>
            <a:r>
              <a:rPr lang="en-GB" dirty="0"/>
              <a:t>Click icon to add picture</a:t>
            </a:r>
            <a:endParaRPr lang="en-AU" dirty="0"/>
          </a:p>
        </p:txBody>
      </p:sp>
    </p:spTree>
    <p:extLst>
      <p:ext uri="{BB962C8B-B14F-4D97-AF65-F5344CB8AC3E}">
        <p14:creationId xmlns:p14="http://schemas.microsoft.com/office/powerpoint/2010/main" val="655915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11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References">
    <p:bg>
      <p:bgPr>
        <a:solidFill>
          <a:schemeClr val="accent4"/>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3C69E21-27A4-4448-A8A5-3DF6A41F3B28}"/>
              </a:ext>
            </a:extLst>
          </p:cNvPr>
          <p:cNvSpPr/>
          <p:nvPr userDrawn="1"/>
        </p:nvSpPr>
        <p:spPr>
          <a:xfrm>
            <a:off x="0" y="1265616"/>
            <a:ext cx="12192000" cy="1901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cxnSp>
        <p:nvCxnSpPr>
          <p:cNvPr id="7" name="Straight Connector 6">
            <a:extLst>
              <a:ext uri="{FF2B5EF4-FFF2-40B4-BE49-F238E27FC236}">
                <a16:creationId xmlns:a16="http://schemas.microsoft.com/office/drawing/2014/main" id="{FDEA8E5D-F9A7-48AC-AF91-6754515E9D1B}"/>
              </a:ext>
              <a:ext uri="{C183D7F6-B498-43B3-948B-1728B52AA6E4}">
                <adec:decorative xmlns:adec="http://schemas.microsoft.com/office/drawing/2017/decorative" val="1"/>
              </a:ext>
            </a:extLst>
          </p:cNvPr>
          <p:cNvCxnSpPr>
            <a:cxnSpLocks/>
          </p:cNvCxnSpPr>
          <p:nvPr userDrawn="1"/>
        </p:nvCxnSpPr>
        <p:spPr>
          <a:xfrm>
            <a:off x="0" y="1265616"/>
            <a:ext cx="12192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81B646BC-5BB3-E31B-1A9E-AD82558D7FE8}"/>
              </a:ext>
            </a:extLst>
          </p:cNvPr>
          <p:cNvSpPr>
            <a:spLocks noGrp="1"/>
          </p:cNvSpPr>
          <p:nvPr>
            <p:ph type="sldNum" sz="quarter" idx="10"/>
          </p:nvPr>
        </p:nvSpPr>
        <p:spPr/>
        <p:txBody>
          <a:bodyPr/>
          <a:lstStyle/>
          <a:p>
            <a:fld id="{10A01DC5-1685-4615-8240-15192985C6A2}" type="slidenum">
              <a:rPr lang="en-AU" smtClean="0"/>
              <a:pPr/>
              <a:t>‹#›</a:t>
            </a:fld>
            <a:endParaRPr lang="en-AU" dirty="0"/>
          </a:p>
        </p:txBody>
      </p:sp>
      <p:sp>
        <p:nvSpPr>
          <p:cNvPr id="8" name="Title 3">
            <a:extLst>
              <a:ext uri="{FF2B5EF4-FFF2-40B4-BE49-F238E27FC236}">
                <a16:creationId xmlns:a16="http://schemas.microsoft.com/office/drawing/2014/main" id="{2245FC77-E959-4B3D-936D-71858DF4D065}"/>
              </a:ext>
            </a:extLst>
          </p:cNvPr>
          <p:cNvSpPr>
            <a:spLocks noGrp="1"/>
          </p:cNvSpPr>
          <p:nvPr>
            <p:ph type="title" hasCustomPrompt="1"/>
          </p:nvPr>
        </p:nvSpPr>
        <p:spPr>
          <a:xfrm>
            <a:off x="360000" y="360001"/>
            <a:ext cx="10080000" cy="521412"/>
          </a:xfrm>
        </p:spPr>
        <p:txBody>
          <a:bodyPr/>
          <a:lstStyle>
            <a:lvl1pPr>
              <a:defRPr>
                <a:solidFill>
                  <a:schemeClr val="accent1"/>
                </a:solidFill>
              </a:defRPr>
            </a:lvl1pPr>
          </a:lstStyle>
          <a:p>
            <a:r>
              <a:rPr lang="en-US"/>
              <a:t>References</a:t>
            </a:r>
            <a:endParaRPr lang="en-AU"/>
          </a:p>
        </p:txBody>
      </p:sp>
      <p:sp>
        <p:nvSpPr>
          <p:cNvPr id="2" name="Content Placeholder 2">
            <a:extLst>
              <a:ext uri="{FF2B5EF4-FFF2-40B4-BE49-F238E27FC236}">
                <a16:creationId xmlns:a16="http://schemas.microsoft.com/office/drawing/2014/main" id="{27905181-B8A1-3C65-36D9-EB3FF362FF6C}"/>
              </a:ext>
            </a:extLst>
          </p:cNvPr>
          <p:cNvSpPr>
            <a:spLocks noGrp="1"/>
          </p:cNvSpPr>
          <p:nvPr>
            <p:ph idx="1" hasCustomPrompt="1"/>
          </p:nvPr>
        </p:nvSpPr>
        <p:spPr>
          <a:xfrm>
            <a:off x="360000" y="3428999"/>
            <a:ext cx="11484000" cy="2927351"/>
          </a:xfrm>
        </p:spPr>
        <p:txBody>
          <a:bodyPr/>
          <a:lstStyle>
            <a:lvl1pPr>
              <a:lnSpc>
                <a:spcPct val="150000"/>
              </a:lnSpc>
              <a:defRPr sz="1200">
                <a:latin typeface="Arial" panose="020B0604020202020204" pitchFamily="34" charset="0"/>
                <a:cs typeface="Arial" panose="020B0604020202020204" pitchFamily="34" charset="0"/>
              </a:defRPr>
            </a:lvl1pPr>
            <a:lvl2pPr>
              <a:lnSpc>
                <a:spcPct val="150000"/>
              </a:lnSpc>
              <a:defRPr sz="1200"/>
            </a:lvl2pPr>
            <a:lvl3pPr>
              <a:lnSpc>
                <a:spcPct val="150000"/>
              </a:lnSpc>
              <a:defRPr/>
            </a:lvl3pPr>
            <a:lvl4pPr>
              <a:lnSpc>
                <a:spcPct val="150000"/>
              </a:lnSpc>
              <a:defRPr sz="1200"/>
            </a:lvl4pPr>
            <a:lvl5pPr>
              <a:lnSpc>
                <a:spcPct val="150000"/>
              </a:lnSpc>
              <a:defRPr sz="1200"/>
            </a:lvl5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7999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pyright">
    <p:bg>
      <p:bgPr>
        <a:solidFill>
          <a:schemeClr val="accent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bg1"/>
                </a:solidFill>
              </a:defRPr>
            </a:lvl1pPr>
          </a:lstStyle>
          <a:p>
            <a:fld id="{10A01DC5-1685-4615-8240-15192985C6A2}" type="slidenum">
              <a:rPr lang="en-AU" smtClean="0"/>
              <a:pPr/>
              <a:t>‹#›</a:t>
            </a:fld>
            <a:endParaRPr lang="en-AU" dirty="0"/>
          </a:p>
        </p:txBody>
      </p:sp>
      <p:sp>
        <p:nvSpPr>
          <p:cNvPr id="2" name="Title 1">
            <a:extLst>
              <a:ext uri="{FF2B5EF4-FFF2-40B4-BE49-F238E27FC236}">
                <a16:creationId xmlns:a16="http://schemas.microsoft.com/office/drawing/2014/main" id="{34BE5FFA-C863-5F63-2574-4F650BA4588D}"/>
              </a:ext>
            </a:extLst>
          </p:cNvPr>
          <p:cNvSpPr>
            <a:spLocks noGrp="1"/>
          </p:cNvSpPr>
          <p:nvPr>
            <p:ph type="title" hasCustomPrompt="1"/>
          </p:nvPr>
        </p:nvSpPr>
        <p:spPr>
          <a:xfrm>
            <a:off x="360000" y="360000"/>
            <a:ext cx="10080000" cy="537467"/>
          </a:xfrm>
        </p:spPr>
        <p:txBody>
          <a:bodyPr/>
          <a:lstStyle>
            <a:lvl1pPr>
              <a:defRPr>
                <a:solidFill>
                  <a:schemeClr val="bg1"/>
                </a:solidFill>
              </a:defRPr>
            </a:lvl1pPr>
          </a:lstStyle>
          <a:p>
            <a:r>
              <a:rPr lang="en-US"/>
              <a:t>Copyright</a:t>
            </a:r>
          </a:p>
        </p:txBody>
      </p:sp>
      <p:sp>
        <p:nvSpPr>
          <p:cNvPr id="3" name="Slide Number Placeholder 4">
            <a:extLst>
              <a:ext uri="{FF2B5EF4-FFF2-40B4-BE49-F238E27FC236}">
                <a16:creationId xmlns:a16="http://schemas.microsoft.com/office/drawing/2014/main" id="{CAF241D3-718F-F3B9-95BA-7ED78B1B5BDD}"/>
              </a:ext>
            </a:extLst>
          </p:cNvPr>
          <p:cNvSpPr txBox="1">
            <a:spLocks/>
          </p:cNvSpPr>
          <p:nvPr userDrawn="1"/>
        </p:nvSpPr>
        <p:spPr>
          <a:xfrm>
            <a:off x="11124000" y="6516000"/>
            <a:ext cx="720000" cy="180000"/>
          </a:xfrm>
          <a:prstGeom prst="rect">
            <a:avLst/>
          </a:prstGeom>
        </p:spPr>
        <p:txBody>
          <a:bodyPr vert="horz" lIns="0" tIns="0" rIns="0" bIns="0" rtlCol="0" anchor="t"/>
          <a:lstStyle>
            <a:defPPr>
              <a:defRPr lang="en-US"/>
            </a:defPPr>
            <a:lvl1pPr marL="0" algn="r" defTabSz="609585" rtl="0" eaLnBrk="1" latinLnBrk="0" hangingPunct="1">
              <a:defRPr sz="1200" kern="1200">
                <a:solidFill>
                  <a:schemeClr val="bg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10A01DC5-1685-4615-8240-15192985C6A2}" type="slidenum">
              <a:rPr lang="en-AU" smtClean="0"/>
              <a:pPr/>
              <a:t>‹#›</a:t>
            </a:fld>
            <a:endParaRPr lang="en-AU" dirty="0"/>
          </a:p>
        </p:txBody>
      </p:sp>
      <p:sp>
        <p:nvSpPr>
          <p:cNvPr id="5" name="Rectangle 4">
            <a:extLst>
              <a:ext uri="{FF2B5EF4-FFF2-40B4-BE49-F238E27FC236}">
                <a16:creationId xmlns:a16="http://schemas.microsoft.com/office/drawing/2014/main" id="{147A10EB-69B5-E036-369C-033BAFE6DB18}"/>
              </a:ext>
            </a:extLst>
          </p:cNvPr>
          <p:cNvSpPr/>
          <p:nvPr userDrawn="1"/>
        </p:nvSpPr>
        <p:spPr>
          <a:xfrm>
            <a:off x="10915048" y="231006"/>
            <a:ext cx="1039529" cy="1100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6" name="Picture 5" descr="A red flower with white text&#10;&#10;Description automatically generated with low confidence">
            <a:extLst>
              <a:ext uri="{FF2B5EF4-FFF2-40B4-BE49-F238E27FC236}">
                <a16:creationId xmlns:a16="http://schemas.microsoft.com/office/drawing/2014/main" id="{F5F3CD7E-F06C-6B47-6A3E-198A7C0DC31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95216" y="360000"/>
            <a:ext cx="660785" cy="717587"/>
          </a:xfrm>
          <a:prstGeom prst="rect">
            <a:avLst/>
          </a:prstGeom>
        </p:spPr>
      </p:pic>
      <p:pic>
        <p:nvPicPr>
          <p:cNvPr id="7" name="Picture 12" descr="Creative Commons Attribution licence logo">
            <a:extLst>
              <a:ext uri="{FF2B5EF4-FFF2-40B4-BE49-F238E27FC236}">
                <a16:creationId xmlns:a16="http://schemas.microsoft.com/office/drawing/2014/main" id="{7948A98C-F758-2F9B-44F6-E4FEA77CAA7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244972" y="2967486"/>
            <a:ext cx="1406523" cy="489432"/>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10">
            <a:extLst>
              <a:ext uri="{FF2B5EF4-FFF2-40B4-BE49-F238E27FC236}">
                <a16:creationId xmlns:a16="http://schemas.microsoft.com/office/drawing/2014/main" id="{CD8E711E-20C4-EB65-95D8-4E4BB3686546}"/>
              </a:ext>
            </a:extLst>
          </p:cNvPr>
          <p:cNvSpPr>
            <a:spLocks noGrp="1"/>
          </p:cNvSpPr>
          <p:nvPr>
            <p:ph type="body" sz="quarter" idx="18" hasCustomPrompt="1"/>
          </p:nvPr>
        </p:nvSpPr>
        <p:spPr>
          <a:xfrm>
            <a:off x="360000" y="981264"/>
            <a:ext cx="10080000" cy="310015"/>
          </a:xfrm>
        </p:spPr>
        <p:txBody>
          <a:bodyPr anchor="b">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340091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lid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dirty="0"/>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59999" y="360000"/>
            <a:ext cx="11483999"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982520"/>
            <a:ext cx="11483998"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2" name="Text Placeholder 3">
            <a:extLst>
              <a:ext uri="{FF2B5EF4-FFF2-40B4-BE49-F238E27FC236}">
                <a16:creationId xmlns:a16="http://schemas.microsoft.com/office/drawing/2014/main" id="{7A679F83-4A45-8E00-A9A4-2E8DE35C1BB0}"/>
              </a:ext>
            </a:extLst>
          </p:cNvPr>
          <p:cNvSpPr>
            <a:spLocks noGrp="1"/>
          </p:cNvSpPr>
          <p:nvPr>
            <p:ph type="body" sz="quarter" idx="17" hasCustomPrompt="1"/>
          </p:nvPr>
        </p:nvSpPr>
        <p:spPr>
          <a:xfrm>
            <a:off x="360000" y="1567086"/>
            <a:ext cx="11484000" cy="4807835"/>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60326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C8847-7D32-95DD-B918-27835CD45506}"/>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E653795A-9C88-F62A-9D8F-53F0D00FA68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8503E20-1D9C-C4F9-9A35-E0A74AA179C5}"/>
              </a:ext>
            </a:extLst>
          </p:cNvPr>
          <p:cNvSpPr>
            <a:spLocks noGrp="1"/>
          </p:cNvSpPr>
          <p:nvPr>
            <p:ph type="dt" sz="half" idx="10"/>
          </p:nvPr>
        </p:nvSpPr>
        <p:spPr/>
        <p:txBody>
          <a:bodyPr/>
          <a:lstStyle/>
          <a:p>
            <a:fld id="{81E50AB0-E144-448E-A768-A3D093173DC2}" type="datetime1">
              <a:rPr lang="en-AU" smtClean="0"/>
              <a:t>28/07/2026</a:t>
            </a:fld>
            <a:endParaRPr lang="en-AU" dirty="0"/>
          </a:p>
        </p:txBody>
      </p:sp>
      <p:sp>
        <p:nvSpPr>
          <p:cNvPr id="5" name="Footer Placeholder 4">
            <a:extLst>
              <a:ext uri="{FF2B5EF4-FFF2-40B4-BE49-F238E27FC236}">
                <a16:creationId xmlns:a16="http://schemas.microsoft.com/office/drawing/2014/main" id="{2A86B76D-B275-C74B-CF31-72F95030BC9B}"/>
              </a:ext>
            </a:extLst>
          </p:cNvPr>
          <p:cNvSpPr>
            <a:spLocks noGrp="1"/>
          </p:cNvSpPr>
          <p:nvPr>
            <p:ph type="ftr" sz="quarter" idx="11"/>
          </p:nvPr>
        </p:nvSpPr>
        <p:spPr/>
        <p:txBody>
          <a:bodyPr/>
          <a:lstStyle/>
          <a:p>
            <a:endParaRPr lang="en-AU" dirty="0"/>
          </a:p>
        </p:txBody>
      </p:sp>
      <p:sp>
        <p:nvSpPr>
          <p:cNvPr id="6" name="Slide Number Placeholder 5">
            <a:extLst>
              <a:ext uri="{FF2B5EF4-FFF2-40B4-BE49-F238E27FC236}">
                <a16:creationId xmlns:a16="http://schemas.microsoft.com/office/drawing/2014/main" id="{4407C51D-AD91-5337-ECAD-03DAF15B3428}"/>
              </a:ext>
            </a:extLst>
          </p:cNvPr>
          <p:cNvSpPr>
            <a:spLocks noGrp="1"/>
          </p:cNvSpPr>
          <p:nvPr>
            <p:ph type="sldNum" sz="quarter" idx="12"/>
          </p:nvPr>
        </p:nvSpPr>
        <p:spPr/>
        <p:txBody>
          <a:bodyPr/>
          <a:lstStyle/>
          <a:p>
            <a:fld id="{FB2F756C-56C8-4681-A904-6044D2B82F1E}" type="slidenum">
              <a:rPr lang="en-AU" smtClean="0"/>
              <a:t>‹#›</a:t>
            </a:fld>
            <a:endParaRPr lang="en-AU" dirty="0"/>
          </a:p>
        </p:txBody>
      </p:sp>
    </p:spTree>
    <p:extLst>
      <p:ext uri="{BB962C8B-B14F-4D97-AF65-F5344CB8AC3E}">
        <p14:creationId xmlns:p14="http://schemas.microsoft.com/office/powerpoint/2010/main" val="13852826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bg>
      <p:bgPr>
        <a:solidFill>
          <a:schemeClr val="accent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5C261660-AF47-818D-7C30-D254D989CACE}"/>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8AD8A72A-7327-BEF4-2507-0522B8614AE9}"/>
              </a:ext>
            </a:extLst>
          </p:cNvPr>
          <p:cNvSpPr>
            <a:spLocks noGrp="1"/>
          </p:cNvSpPr>
          <p:nvPr>
            <p:ph type="ctrTitle" hasCustomPrompt="1"/>
          </p:nvPr>
        </p:nvSpPr>
        <p:spPr>
          <a:xfrm>
            <a:off x="540000" y="4067881"/>
            <a:ext cx="11291998" cy="800681"/>
          </a:xfrm>
          <a:ln>
            <a:noFill/>
          </a:ln>
        </p:spPr>
        <p:txBody>
          <a:bodyPr anchor="t">
            <a:noAutofit/>
          </a:bodyPr>
          <a:lstStyle>
            <a:lvl1pPr algn="l">
              <a:lnSpc>
                <a:spcPct val="110000"/>
              </a:lnSpc>
              <a:defRPr sz="4800">
                <a:solidFill>
                  <a:schemeClr val="bg1"/>
                </a:solidFill>
                <a:latin typeface="Arial" panose="020B0604020202020204" pitchFamily="34" charset="0"/>
                <a:cs typeface="Arial" panose="020B0604020202020204" pitchFamily="34" charset="0"/>
              </a:defRPr>
            </a:lvl1pPr>
          </a:lstStyle>
          <a:p>
            <a:pPr>
              <a:lnSpc>
                <a:spcPct val="100000"/>
              </a:lnSpc>
            </a:pPr>
            <a:r>
              <a:rPr lang="en-AU"/>
              <a:t>Lesson title</a:t>
            </a:r>
          </a:p>
        </p:txBody>
      </p:sp>
      <p:sp>
        <p:nvSpPr>
          <p:cNvPr id="6" name="Oval 5">
            <a:extLst>
              <a:ext uri="{FF2B5EF4-FFF2-40B4-BE49-F238E27FC236}">
                <a16:creationId xmlns:a16="http://schemas.microsoft.com/office/drawing/2014/main" id="{5EBAE78F-1A35-0A2C-DBF4-48477CA8F3A7}"/>
              </a:ext>
            </a:extLst>
          </p:cNvPr>
          <p:cNvSpPr>
            <a:spLocks noGrp="1" noRot="1" noMove="1" noResize="1" noEditPoints="1" noAdjustHandles="1" noChangeArrowheads="1" noChangeShapeType="1"/>
          </p:cNvSpPr>
          <p:nvPr userDrawn="1"/>
        </p:nvSpPr>
        <p:spPr>
          <a:xfrm>
            <a:off x="11056620" y="289560"/>
            <a:ext cx="906780" cy="80068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2" name="Picture 1">
            <a:extLst>
              <a:ext uri="{FF2B5EF4-FFF2-40B4-BE49-F238E27FC236}">
                <a16:creationId xmlns:a16="http://schemas.microsoft.com/office/drawing/2014/main" id="{1DE675F6-B3E6-7651-8B0E-50E39CE29B9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171348" y="360000"/>
            <a:ext cx="660650" cy="715199"/>
          </a:xfrm>
          <a:prstGeom prst="rect">
            <a:avLst/>
          </a:prstGeom>
        </p:spPr>
      </p:pic>
    </p:spTree>
    <p:extLst>
      <p:ext uri="{BB962C8B-B14F-4D97-AF65-F5344CB8AC3E}">
        <p14:creationId xmlns:p14="http://schemas.microsoft.com/office/powerpoint/2010/main" val="907826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lue backgroun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165CECD-C00D-4560-9C97-AE28A8535867}"/>
              </a:ext>
              <a:ext uri="{C183D7F6-B498-43B3-948B-1728B52AA6E4}">
                <adec:decorative xmlns:adec="http://schemas.microsoft.com/office/drawing/2017/decorative" val="1"/>
              </a:ext>
            </a:extLst>
          </p:cNvPr>
          <p:cNvSpPr/>
          <p:nvPr userDrawn="1"/>
        </p:nvSpPr>
        <p:spPr>
          <a:xfrm>
            <a:off x="0" y="1620000"/>
            <a:ext cx="12192000" cy="523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5" name="Picture Placeholder 4">
            <a:extLst>
              <a:ext uri="{FF2B5EF4-FFF2-40B4-BE49-F238E27FC236}">
                <a16:creationId xmlns:a16="http://schemas.microsoft.com/office/drawing/2014/main" id="{8AB6FE45-2247-43AE-AFB0-3C1EC574D8FA}"/>
              </a:ext>
              <a:ext uri="{C183D7F6-B498-43B3-948B-1728B52AA6E4}">
                <adec:decorative xmlns:adec="http://schemas.microsoft.com/office/drawing/2017/decorative" val="1"/>
              </a:ext>
            </a:extLst>
          </p:cNvPr>
          <p:cNvSpPr>
            <a:spLocks noGrp="1"/>
          </p:cNvSpPr>
          <p:nvPr>
            <p:ph type="pic" sz="quarter" idx="13"/>
          </p:nvPr>
        </p:nvSpPr>
        <p:spPr>
          <a:xfrm>
            <a:off x="359998" y="1909282"/>
            <a:ext cx="11483999" cy="4210718"/>
          </a:xfrm>
        </p:spPr>
        <p:txBody>
          <a:bodyPr/>
          <a:lstStyle/>
          <a:p>
            <a:r>
              <a:rPr lang="en-GB" dirty="0"/>
              <a:t>Click icon to add picture</a:t>
            </a:r>
            <a:endParaRPr lang="en-AU" dirty="0"/>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dirty="0"/>
          </a:p>
        </p:txBody>
      </p:sp>
      <p:sp>
        <p:nvSpPr>
          <p:cNvPr id="10" name="Title 4">
            <a:extLst>
              <a:ext uri="{FF2B5EF4-FFF2-40B4-BE49-F238E27FC236}">
                <a16:creationId xmlns:a16="http://schemas.microsoft.com/office/drawing/2014/main" id="{4B69FB63-5913-44B0-9BCA-4B6E66CE48BF}"/>
              </a:ext>
            </a:extLst>
          </p:cNvPr>
          <p:cNvSpPr>
            <a:spLocks noGrp="1"/>
          </p:cNvSpPr>
          <p:nvPr>
            <p:ph type="title"/>
          </p:nvPr>
        </p:nvSpPr>
        <p:spPr>
          <a:xfrm>
            <a:off x="359998" y="360000"/>
            <a:ext cx="10260002" cy="522000"/>
          </a:xfrm>
        </p:spPr>
        <p:txBody>
          <a:bodyPr/>
          <a:lstStyle>
            <a:lvl1pPr>
              <a:defRPr>
                <a:solidFill>
                  <a:schemeClr val="accent1"/>
                </a:solidFill>
              </a:defRPr>
            </a:lvl1pPr>
          </a:lstStyle>
          <a:p>
            <a:r>
              <a:rPr lang="en-GB"/>
              <a:t>Click to edit Master title style</a:t>
            </a:r>
            <a:endParaRPr lang="en-AU"/>
          </a:p>
        </p:txBody>
      </p:sp>
      <p:sp>
        <p:nvSpPr>
          <p:cNvPr id="11" name="Text Placeholder 10">
            <a:extLst>
              <a:ext uri="{FF2B5EF4-FFF2-40B4-BE49-F238E27FC236}">
                <a16:creationId xmlns:a16="http://schemas.microsoft.com/office/drawing/2014/main" id="{4A905C52-CF4B-447B-B93D-A86FD209402A}"/>
              </a:ext>
            </a:extLst>
          </p:cNvPr>
          <p:cNvSpPr>
            <a:spLocks noGrp="1"/>
          </p:cNvSpPr>
          <p:nvPr>
            <p:ph type="body" sz="quarter" idx="18" hasCustomPrompt="1"/>
          </p:nvPr>
        </p:nvSpPr>
        <p:spPr>
          <a:xfrm>
            <a:off x="360000" y="1016704"/>
            <a:ext cx="10080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274402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dirty="0"/>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2" name="Text Placeholder 3">
            <a:extLst>
              <a:ext uri="{FF2B5EF4-FFF2-40B4-BE49-F238E27FC236}">
                <a16:creationId xmlns:a16="http://schemas.microsoft.com/office/drawing/2014/main" id="{7A679F83-4A45-8E00-A9A4-2E8DE35C1BB0}"/>
              </a:ext>
            </a:extLst>
          </p:cNvPr>
          <p:cNvSpPr>
            <a:spLocks noGrp="1"/>
          </p:cNvSpPr>
          <p:nvPr>
            <p:ph type="body" sz="quarter" idx="17" hasCustomPrompt="1"/>
          </p:nvPr>
        </p:nvSpPr>
        <p:spPr>
          <a:xfrm>
            <a:off x="360000" y="1567086"/>
            <a:ext cx="11484000" cy="4807835"/>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28108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dirty="0"/>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3" name="Content Placeholder 2">
            <a:extLst>
              <a:ext uri="{FF2B5EF4-FFF2-40B4-BE49-F238E27FC236}">
                <a16:creationId xmlns:a16="http://schemas.microsoft.com/office/drawing/2014/main" id="{EAC13D79-FA01-577F-AC79-E39D6DCCC806}"/>
              </a:ext>
            </a:extLst>
          </p:cNvPr>
          <p:cNvSpPr>
            <a:spLocks noGrp="1"/>
          </p:cNvSpPr>
          <p:nvPr>
            <p:ph sz="quarter" idx="19" hasCustomPrompt="1"/>
          </p:nvPr>
        </p:nvSpPr>
        <p:spPr>
          <a:xfrm>
            <a:off x="360363" y="1562471"/>
            <a:ext cx="5735637" cy="4814518"/>
          </a:xfrm>
        </p:spPr>
        <p:txBody>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8" name="Picture Placeholder 7">
            <a:extLst>
              <a:ext uri="{FF2B5EF4-FFF2-40B4-BE49-F238E27FC236}">
                <a16:creationId xmlns:a16="http://schemas.microsoft.com/office/drawing/2014/main" id="{F0C3D212-D9E6-5651-0336-B3898E36FBA5}"/>
              </a:ext>
            </a:extLst>
          </p:cNvPr>
          <p:cNvSpPr>
            <a:spLocks noGrp="1"/>
          </p:cNvSpPr>
          <p:nvPr>
            <p:ph type="pic" sz="quarter" idx="20"/>
          </p:nvPr>
        </p:nvSpPr>
        <p:spPr>
          <a:xfrm>
            <a:off x="6324599" y="1562470"/>
            <a:ext cx="5507038" cy="4814518"/>
          </a:xfrm>
        </p:spPr>
        <p:txBody>
          <a:bodyPr/>
          <a:lstStyle/>
          <a:p>
            <a:r>
              <a:rPr lang="en-GB" dirty="0"/>
              <a:t>Click icon to add picture</a:t>
            </a:r>
            <a:endParaRPr lang="en-AU" dirty="0"/>
          </a:p>
        </p:txBody>
      </p:sp>
    </p:spTree>
    <p:extLst>
      <p:ext uri="{BB962C8B-B14F-4D97-AF65-F5344CB8AC3E}">
        <p14:creationId xmlns:p14="http://schemas.microsoft.com/office/powerpoint/2010/main" val="1819749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eature image and text">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91FCC384-7450-516C-24D0-7D029ED3855A}"/>
              </a:ext>
              <a:ext uri="{C183D7F6-B498-43B3-948B-1728B52AA6E4}">
                <adec:decorative xmlns:adec="http://schemas.microsoft.com/office/drawing/2017/decorative" val="1"/>
              </a:ext>
            </a:extLst>
          </p:cNvPr>
          <p:cNvSpPr>
            <a:spLocks noGrp="1"/>
          </p:cNvSpPr>
          <p:nvPr>
            <p:ph type="pic" sz="quarter" idx="13"/>
          </p:nvPr>
        </p:nvSpPr>
        <p:spPr>
          <a:xfrm>
            <a:off x="0" y="0"/>
            <a:ext cx="5040000" cy="6858000"/>
          </a:xfrm>
        </p:spPr>
        <p:txBody>
          <a:bodyPr/>
          <a:lstStyle/>
          <a:p>
            <a:r>
              <a:rPr lang="en-GB" dirty="0"/>
              <a:t>Click icon to add picture</a:t>
            </a:r>
            <a:endParaRPr lang="en-AU" dirty="0"/>
          </a:p>
        </p:txBody>
      </p:sp>
      <p:sp>
        <p:nvSpPr>
          <p:cNvPr id="4" name="Title 1">
            <a:extLst>
              <a:ext uri="{FF2B5EF4-FFF2-40B4-BE49-F238E27FC236}">
                <a16:creationId xmlns:a16="http://schemas.microsoft.com/office/drawing/2014/main" id="{46E61F09-1856-72E7-5C79-31B4A856E7AD}"/>
              </a:ext>
            </a:extLst>
          </p:cNvPr>
          <p:cNvSpPr>
            <a:spLocks noGrp="1"/>
          </p:cNvSpPr>
          <p:nvPr>
            <p:ph type="title" hasCustomPrompt="1"/>
          </p:nvPr>
        </p:nvSpPr>
        <p:spPr>
          <a:xfrm>
            <a:off x="5400000" y="360000"/>
            <a:ext cx="6407150" cy="554400"/>
          </a:xfrm>
        </p:spPr>
        <p:txBody>
          <a:bodyPr/>
          <a:lstStyle>
            <a:lvl1pPr>
              <a:defRPr>
                <a:solidFill>
                  <a:schemeClr val="accent1"/>
                </a:solidFill>
              </a:defRPr>
            </a:lvl1pPr>
          </a:lstStyle>
          <a:p>
            <a:r>
              <a:rPr lang="en-US"/>
              <a:t>Title</a:t>
            </a:r>
          </a:p>
        </p:txBody>
      </p:sp>
      <p:cxnSp>
        <p:nvCxnSpPr>
          <p:cNvPr id="6" name="Straight Connector 5">
            <a:extLst>
              <a:ext uri="{FF2B5EF4-FFF2-40B4-BE49-F238E27FC236}">
                <a16:creationId xmlns:a16="http://schemas.microsoft.com/office/drawing/2014/main" id="{52576981-5B08-29E1-CBD0-60B20605F583}"/>
              </a:ext>
              <a:ext uri="{C183D7F6-B498-43B3-948B-1728B52AA6E4}">
                <adec:decorative xmlns:adec="http://schemas.microsoft.com/office/drawing/2017/decorative" val="1"/>
              </a:ext>
            </a:extLst>
          </p:cNvPr>
          <p:cNvCxnSpPr>
            <a:cxnSpLocks/>
          </p:cNvCxnSpPr>
          <p:nvPr userDrawn="1"/>
        </p:nvCxnSpPr>
        <p:spPr>
          <a:xfrm>
            <a:off x="5220000" y="1800000"/>
            <a:ext cx="0" cy="4536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Slide Number Placeholder 1">
            <a:extLst>
              <a:ext uri="{FF2B5EF4-FFF2-40B4-BE49-F238E27FC236}">
                <a16:creationId xmlns:a16="http://schemas.microsoft.com/office/drawing/2014/main" id="{AC754ADD-23A8-B626-EF2D-A89E9897C22E}"/>
              </a:ext>
            </a:extLst>
          </p:cNvPr>
          <p:cNvSpPr>
            <a:spLocks noGrp="1"/>
          </p:cNvSpPr>
          <p:nvPr>
            <p:ph type="sldNum" sz="quarter" idx="16"/>
          </p:nvPr>
        </p:nvSpPr>
        <p:spPr>
          <a:xfrm>
            <a:off x="11124000" y="6516000"/>
            <a:ext cx="720000" cy="180000"/>
          </a:xfrm>
        </p:spPr>
        <p:txBody>
          <a:bodyPr/>
          <a:lstStyle/>
          <a:p>
            <a:fld id="{10A01DC5-1685-4615-8240-15192985C6A2}" type="slidenum">
              <a:rPr lang="en-AU" smtClean="0"/>
              <a:pPr/>
              <a:t>‹#›</a:t>
            </a:fld>
            <a:endParaRPr lang="en-AU" dirty="0"/>
          </a:p>
        </p:txBody>
      </p:sp>
      <p:sp>
        <p:nvSpPr>
          <p:cNvPr id="10" name="Text Placeholder 3">
            <a:extLst>
              <a:ext uri="{FF2B5EF4-FFF2-40B4-BE49-F238E27FC236}">
                <a16:creationId xmlns:a16="http://schemas.microsoft.com/office/drawing/2014/main" id="{DE31FF8A-F945-2755-C01F-A984129CCFE4}"/>
              </a:ext>
            </a:extLst>
          </p:cNvPr>
          <p:cNvSpPr>
            <a:spLocks noGrp="1"/>
          </p:cNvSpPr>
          <p:nvPr>
            <p:ph type="body" sz="quarter" idx="17" hasCustomPrompt="1"/>
          </p:nvPr>
        </p:nvSpPr>
        <p:spPr>
          <a:xfrm>
            <a:off x="5400675" y="1800000"/>
            <a:ext cx="6407150" cy="4536000"/>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13" name="Text Placeholder 10">
            <a:extLst>
              <a:ext uri="{FF2B5EF4-FFF2-40B4-BE49-F238E27FC236}">
                <a16:creationId xmlns:a16="http://schemas.microsoft.com/office/drawing/2014/main" id="{5222D209-0CF8-F581-20B2-402482319282}"/>
              </a:ext>
            </a:extLst>
          </p:cNvPr>
          <p:cNvSpPr>
            <a:spLocks noGrp="1"/>
          </p:cNvSpPr>
          <p:nvPr>
            <p:ph type="body" sz="quarter" idx="18" hasCustomPrompt="1"/>
          </p:nvPr>
        </p:nvSpPr>
        <p:spPr>
          <a:xfrm>
            <a:off x="5399998" y="982520"/>
            <a:ext cx="6407150" cy="294189"/>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1423837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udent devised exam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8F6E96-99E3-4F1D-3A20-E08B77215476}"/>
              </a:ext>
            </a:extLst>
          </p:cNvPr>
          <p:cNvSpPr/>
          <p:nvPr userDrawn="1"/>
        </p:nvSpPr>
        <p:spPr>
          <a:xfrm>
            <a:off x="0" y="0"/>
            <a:ext cx="12192000" cy="1616364"/>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dirty="0"/>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535382"/>
            <a:ext cx="9920073"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1743837"/>
            <a:ext cx="9920073" cy="471554"/>
          </a:xfrm>
        </p:spPr>
        <p:txBody>
          <a:bodyPr anchor="b">
            <a:noAutofit/>
          </a:bodyPr>
          <a:lstStyle>
            <a:lvl1pPr>
              <a:defRPr sz="28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pic>
        <p:nvPicPr>
          <p:cNvPr id="3" name="Picture 2" descr="A blue circle with a piece of a puzzle&#10;&#10;Description automatically generated">
            <a:extLst>
              <a:ext uri="{FF2B5EF4-FFF2-40B4-BE49-F238E27FC236}">
                <a16:creationId xmlns:a16="http://schemas.microsoft.com/office/drawing/2014/main" id="{F96725C5-9C99-B330-D0AA-938DE6B59F4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82417" y="134354"/>
            <a:ext cx="1347657" cy="1347657"/>
          </a:xfrm>
          <a:prstGeom prst="rect">
            <a:avLst/>
          </a:prstGeom>
          <a:noFill/>
          <a:extLst>
            <a:ext uri="{909E8E84-426E-40DD-AFC4-6F175D3DCCD1}">
              <a14:hiddenFill xmlns:a14="http://schemas.microsoft.com/office/drawing/2010/main">
                <a:solidFill>
                  <a:srgbClr val="FFFFFF"/>
                </a:solidFill>
              </a14:hiddenFill>
            </a:ext>
          </a:extLst>
        </p:spPr>
      </p:pic>
      <p:sp>
        <p:nvSpPr>
          <p:cNvPr id="8" name="Picture Placeholder 7">
            <a:extLst>
              <a:ext uri="{FF2B5EF4-FFF2-40B4-BE49-F238E27FC236}">
                <a16:creationId xmlns:a16="http://schemas.microsoft.com/office/drawing/2014/main" id="{0A1CAFC3-176E-0DAD-ACB1-AD56FA16962A}"/>
              </a:ext>
            </a:extLst>
          </p:cNvPr>
          <p:cNvSpPr>
            <a:spLocks noGrp="1"/>
          </p:cNvSpPr>
          <p:nvPr>
            <p:ph type="pic" sz="quarter" idx="19"/>
          </p:nvPr>
        </p:nvSpPr>
        <p:spPr>
          <a:xfrm>
            <a:off x="360363" y="2317750"/>
            <a:ext cx="11483637" cy="2060575"/>
          </a:xfrm>
        </p:spPr>
        <p:txBody>
          <a:bodyPr/>
          <a:lstStyle/>
          <a:p>
            <a:r>
              <a:rPr lang="en-GB" dirty="0"/>
              <a:t>Click icon to add picture</a:t>
            </a:r>
            <a:endParaRPr lang="en-AU" dirty="0"/>
          </a:p>
        </p:txBody>
      </p:sp>
      <p:sp>
        <p:nvSpPr>
          <p:cNvPr id="10" name="Text Placeholder 9">
            <a:extLst>
              <a:ext uri="{FF2B5EF4-FFF2-40B4-BE49-F238E27FC236}">
                <a16:creationId xmlns:a16="http://schemas.microsoft.com/office/drawing/2014/main" id="{3C17158F-8305-9FAD-5D27-F260E3A45E51}"/>
              </a:ext>
            </a:extLst>
          </p:cNvPr>
          <p:cNvSpPr>
            <a:spLocks noGrp="1"/>
          </p:cNvSpPr>
          <p:nvPr>
            <p:ph type="body" sz="quarter" idx="20"/>
          </p:nvPr>
        </p:nvSpPr>
        <p:spPr>
          <a:xfrm>
            <a:off x="360363" y="4579938"/>
            <a:ext cx="11483975" cy="1743075"/>
          </a:xfrm>
        </p:spPr>
        <p:txBody>
          <a:bodyPr/>
          <a:lstStyle>
            <a:lvl1pPr>
              <a:spcAft>
                <a:spcPts val="1200"/>
              </a:spcAft>
              <a:defRPr sz="1800"/>
            </a:lvl1pPr>
            <a:lvl2pPr>
              <a:spcAft>
                <a:spcPts val="1200"/>
              </a:spcAft>
              <a:defRPr sz="1800"/>
            </a:lvl2pPr>
            <a:lvl3pPr>
              <a:spcAft>
                <a:spcPts val="1200"/>
              </a:spcAft>
              <a:defRPr sz="1800"/>
            </a:lvl3pPr>
            <a:lvl4pPr>
              <a:spcAft>
                <a:spcPts val="1200"/>
              </a:spcAft>
              <a:defRPr sz="1800"/>
            </a:lvl4pPr>
            <a:lvl5pPr>
              <a:spcAft>
                <a:spcPts val="1200"/>
              </a:spcAft>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Tree>
    <p:extLst>
      <p:ext uri="{BB962C8B-B14F-4D97-AF65-F5344CB8AC3E}">
        <p14:creationId xmlns:p14="http://schemas.microsoft.com/office/powerpoint/2010/main" val="1803421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dirty="0"/>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982520"/>
            <a:ext cx="11484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2614206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0A01DC5-1685-4615-8240-15192985C6A2}" type="slidenum">
              <a:rPr lang="en-AU" smtClean="0"/>
              <a:t>‹#›</a:t>
            </a:fld>
            <a:endParaRPr lang="en-AU" dirty="0"/>
          </a:p>
        </p:txBody>
      </p:sp>
    </p:spTree>
    <p:extLst>
      <p:ext uri="{BB962C8B-B14F-4D97-AF65-F5344CB8AC3E}">
        <p14:creationId xmlns:p14="http://schemas.microsoft.com/office/powerpoint/2010/main" val="1009026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360000"/>
            <a:ext cx="10080000" cy="1008000"/>
          </a:xfrm>
          <a:prstGeom prst="rect">
            <a:avLst/>
          </a:prstGeom>
        </p:spPr>
        <p:txBody>
          <a:bodyPr vert="horz" lIns="0" tIns="0" rIns="0" bIns="0" rtlCol="0" anchor="t">
            <a:noAutofit/>
          </a:bodyPr>
          <a:lstStyle/>
          <a:p>
            <a:r>
              <a:rPr lang="en-GB"/>
              <a:t>Click to edit Master title style</a:t>
            </a:r>
            <a:endParaRPr lang="en-US"/>
          </a:p>
        </p:txBody>
      </p:sp>
      <p:sp>
        <p:nvSpPr>
          <p:cNvPr id="3" name="Text Placeholder 2"/>
          <p:cNvSpPr>
            <a:spLocks noGrp="1"/>
          </p:cNvSpPr>
          <p:nvPr>
            <p:ph type="body" idx="1"/>
          </p:nvPr>
        </p:nvSpPr>
        <p:spPr>
          <a:xfrm>
            <a:off x="360000" y="1620000"/>
            <a:ext cx="11484000" cy="4536000"/>
          </a:xfrm>
          <a:prstGeom prst="rect">
            <a:avLst/>
          </a:prstGeom>
        </p:spPr>
        <p:txBody>
          <a:bodyPr vert="horz" lIns="0" tIns="0" rIns="0" bIns="0" rtlCol="0">
            <a:noAutofit/>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1124000" y="6516000"/>
            <a:ext cx="720000" cy="180000"/>
          </a:xfrm>
          <a:prstGeom prst="rect">
            <a:avLst/>
          </a:prstGeom>
        </p:spPr>
        <p:txBody>
          <a:bodyPr vert="horz" lIns="0" tIns="0" rIns="0" bIns="0" rtlCol="0" anchor="t"/>
          <a:lstStyle>
            <a:lvl1pPr algn="r">
              <a:defRPr sz="1200">
                <a:solidFill>
                  <a:schemeClr val="tx1"/>
                </a:solidFill>
                <a:latin typeface="+mn-lt"/>
              </a:defRPr>
            </a:lvl1pPr>
          </a:lstStyle>
          <a:p>
            <a:fld id="{10A01DC5-1685-4615-8240-15192985C6A2}" type="slidenum">
              <a:rPr lang="en-AU" smtClean="0"/>
              <a:pPr/>
              <a:t>‹#›</a:t>
            </a:fld>
            <a:endParaRPr lang="en-AU" dirty="0"/>
          </a:p>
        </p:txBody>
      </p:sp>
    </p:spTree>
    <p:extLst>
      <p:ext uri="{BB962C8B-B14F-4D97-AF65-F5344CB8AC3E}">
        <p14:creationId xmlns:p14="http://schemas.microsoft.com/office/powerpoint/2010/main" val="12045785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377"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21.png"/><Relationship Id="rId4" Type="http://schemas.openxmlformats.org/officeDocument/2006/relationships/image" Target="../media/image8.svg"/></Relationships>
</file>

<file path=ppt/slides/_rels/slide11.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10.svg"/><Relationship Id="rId5" Type="http://schemas.openxmlformats.org/officeDocument/2006/relationships/image" Target="../media/image8.sv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6.svg"/><Relationship Id="rId7" Type="http://schemas.openxmlformats.org/officeDocument/2006/relationships/image" Target="../media/image12.sv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24.png"/><Relationship Id="rId5" Type="http://schemas.openxmlformats.org/officeDocument/2006/relationships/image" Target="../media/image10.svg"/><Relationship Id="rId4" Type="http://schemas.openxmlformats.org/officeDocument/2006/relationships/image" Target="../media/image8.sv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27.svg"/></Relationships>
</file>

<file path=ppt/slides/_rels/slide14.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8.svg"/><Relationship Id="rId5" Type="http://schemas.openxmlformats.org/officeDocument/2006/relationships/hyperlink" Target="https://aus01.safelinks.protection.outlook.com/?url=https%3A%2F%2Fwww.canva.com%2Fpolicies%2Fedu-additional-terms%2F&amp;data=05%7C02%7Celizabeth.rose5%40det.nsw.edu.au%7Ce985d6f4d6564f03a12208dd0a01071a%7C05a0e69a418a47c19c259387261bf991%7C0%7C0%7C638677721733578221%7CUnknown%7CTWFpbGZsb3d8eyJFbXB0eU1hcGkiOnRydWUsIlYiOiIwLjAuMDAwMCIsIlAiOiJXaW4zMiIsIkFOIjoiTWFpbCIsIldUIjoyfQ%3D%3D%7C0%7C%7C%7C&amp;sdata=Tpqnl8FfHW2Q47lWwydzaFV7dBcoobwItJ8a1ZyTndg%3D&amp;reserved=0" TargetMode="External"/><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30.png"/><Relationship Id="rId7" Type="http://schemas.openxmlformats.org/officeDocument/2006/relationships/image" Target="../media/image8.svg"/><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6.svg"/><Relationship Id="rId5" Type="http://schemas.openxmlformats.org/officeDocument/2006/relationships/image" Target="../media/image32.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4.svg"/><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13.svg"/></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8.svg"/></Relationships>
</file>

<file path=ppt/slides/_rels/slide24.xml.rels><?xml version="1.0" encoding="UTF-8" standalone="yes"?>
<Relationships xmlns="http://schemas.openxmlformats.org/package/2006/relationships"><Relationship Id="rId3" Type="http://schemas.openxmlformats.org/officeDocument/2006/relationships/hyperlink" Target="https://home.unicode.org/" TargetMode="External"/><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5.xml"/><Relationship Id="rId4" Type="http://schemas.openxmlformats.org/officeDocument/2006/relationships/hyperlink" Target="https://aus01.safelinks.protection.outlook.com/?url=https%3A%2F%2Fwww.canva.com%2Fpolicies%2Fedu-additional-terms%2F&amp;data=05%7C02%7Celizabeth.rose5%40det.nsw.edu.au%7Ce985d6f4d6564f03a12208dd0a01071a%7C05a0e69a418a47c19c259387261bf991%7C0%7C0%7C638677721733578221%7CUnknown%7CTWFpbGZsb3d8eyJFbXB0eU1hcGkiOnRydWUsIlYiOiIwLjAuMDAwMCIsIlAiOiJXaW4zMiIsIkFOIjoiTWFpbCIsIldUIjoyfQ%3D%3D%7C0%7C%7C%7C&amp;sdata=Tpqnl8FfHW2Q47lWwydzaFV7dBcoobwItJ8a1ZyTndg%3D&amp;reserved=0"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aus01.safelinks.protection.outlook.com/?url=https%3A%2F%2Fwww.canva.com%2Fpolicies%2Fedu-additional-terms%2F&amp;data=05%7C02%7Celizabeth.rose5%40det.nsw.edu.au%7Ce985d6f4d6564f03a12208dd0a01071a%7C05a0e69a418a47c19c259387261bf991%7C0%7C0%7C638677721733578221%7CUnknown%7CTWFpbGZsb3d8eyJFbXB0eU1hcGkiOnRydWUsIlYiOiIwLjAuMDAwMCIsIlAiOiJXaW4zMiIsIkFOIjoiTWFpbCIsIldUIjoyfQ%3D%3D%7C0%7C%7C%7C&amp;sdata=Tpqnl8FfHW2Q47lWwydzaFV7dBcoobwItJ8a1ZyTndg%3D&amp;reserved=0" TargetMode="External"/><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8" Type="http://schemas.openxmlformats.org/officeDocument/2006/relationships/hyperlink" Target="https://education.nsw.gov.au/teaching-and-learning/curriculum/explicit-teaching/explicit-teaching-strategies/connecting-learning" TargetMode="External"/><Relationship Id="rId13" Type="http://schemas.openxmlformats.org/officeDocument/2006/relationships/hyperlink" Target="https://curriculum.nsw.edu.au/" TargetMode="External"/><Relationship Id="rId3" Type="http://schemas.openxmlformats.org/officeDocument/2006/relationships/hyperlink" Target="https://curriculum.nsw.edu.au/learning-areas/tas/computing-technology-7-10-2022/" TargetMode="External"/><Relationship Id="rId7" Type="http://schemas.openxmlformats.org/officeDocument/2006/relationships/hyperlink" Target="https://education.nsw.gov.au/teaching-and-learning/curriculum/explicit-teaching/explicit-teaching-strategies/chunking-and-sequencing-learning" TargetMode="External"/><Relationship Id="rId12" Type="http://schemas.openxmlformats.org/officeDocument/2006/relationships/hyperlink" Target="https://educationstandards.nsw.edu.au/wps/portal/nesa/home" TargetMode="External"/><Relationship Id="rId2" Type="http://schemas.openxmlformats.org/officeDocument/2006/relationships/notesSlide" Target="../notesSlides/notesSlide34.xml"/><Relationship Id="rId1" Type="http://schemas.openxmlformats.org/officeDocument/2006/relationships/slideLayout" Target="../slideLayouts/slideLayout10.xml"/><Relationship Id="rId6" Type="http://schemas.openxmlformats.org/officeDocument/2006/relationships/hyperlink" Target="https://education.nsw.gov.au/teaching-and-learning/curriculum/explicit-teaching/explicit-teaching-strategies/checking-for-understanding" TargetMode="External"/><Relationship Id="rId11" Type="http://schemas.openxmlformats.org/officeDocument/2006/relationships/hyperlink" Target="https://educationstandards.nsw.edu.au/wps/portal/nesa/mini-footer/copyright" TargetMode="External"/><Relationship Id="rId5" Type="http://schemas.openxmlformats.org/officeDocument/2006/relationships/hyperlink" Target="https://education.nsw.gov.au/content/dam/main-education/documents/teaching-and-learning/curriculum/explicit-teaching/explicit-teaching-activating-prior-knowledge-tg.pdf" TargetMode="External"/><Relationship Id="rId10" Type="http://schemas.openxmlformats.org/officeDocument/2006/relationships/hyperlink" Target="https://app.education.nsw.gov.au/digital-learning-selector/LearningActivity/Card/546" TargetMode="External"/><Relationship Id="rId4" Type="http://schemas.openxmlformats.org/officeDocument/2006/relationships/hyperlink" Target="https://app.pre.education.nsw.gov.au/learning-tools-selector/LearningActivity/Card/547?clearCache=e16458-e20f-33c7-e489-91e37392c68c" TargetMode="External"/><Relationship Id="rId9" Type="http://schemas.openxmlformats.org/officeDocument/2006/relationships/hyperlink" Target="https://www.bing.com/ck/a?!&amp;&amp;p=e9d51ff889a4f5afb2262f25b2d5f9f6c5832cedc4862d5e27b4410c5a90e217JmltdHM9MTc0NTM2NjQwMA&amp;ptn=3&amp;ver=2&amp;hsh=4&amp;fclid=22190934-b32d-65ce-0779-1d23b2bc6400&amp;psq=think+aloud+strategy+NSW+Department+of+education&amp;u=a1aHR0cHM6Ly9lZHVjYXRpb24ubnN3Lmdvdi5hdS9jb250ZW50L2RhbS9tYWluLWVkdWNhdGlvbi9kb2N1bWVudHMvdGVhY2hpbmctYW5kLWxlYXJuaW5nL2N1cnJpY3VsdW0vZXhwbGljaXQtdGVhY2hpbmcvZXhwbGljaXQtdGVhY2hpbmctbW9kZWxsaW5nLXRlY2huaXF1ZS1ndWlkZS5wZGY&amp;ntb=1"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s://youtu.be/EJX6Ub_USWw?si=xqJFbVkjDFDd0nYM" TargetMode="External"/><Relationship Id="rId2" Type="http://schemas.openxmlformats.org/officeDocument/2006/relationships/notesSlide" Target="../notesSlides/notesSlide35.xml"/><Relationship Id="rId1" Type="http://schemas.openxmlformats.org/officeDocument/2006/relationships/slideLayout" Target="../slideLayouts/slideLayout10.xml"/><Relationship Id="rId4" Type="http://schemas.openxmlformats.org/officeDocument/2006/relationships/hyperlink" Target="https://home.unicode.org/" TargetMode="External"/></Relationships>
</file>

<file path=ppt/slides/_rels/slide44.xml.rels><?xml version="1.0" encoding="UTF-8" standalone="yes"?>
<Relationships xmlns="http://schemas.openxmlformats.org/package/2006/relationships"><Relationship Id="rId2" Type="http://schemas.openxmlformats.org/officeDocument/2006/relationships/hyperlink" Target="https://creativecommons.org/licenses/by/4.0/" TargetMode="Externa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slideLayout" Target="../slideLayouts/slideLayout5.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slides/_rels/slide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svg"/></Relationships>
</file>

<file path=ppt/slides/_rels/slide8.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6.svg"/><Relationship Id="rId7"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17.png"/><Relationship Id="rId5" Type="http://schemas.openxmlformats.org/officeDocument/2006/relationships/image" Target="../media/image8.svg"/><Relationship Id="rId4" Type="http://schemas.openxmlformats.org/officeDocument/2006/relationships/image" Target="../media/image16.png"/><Relationship Id="rId9"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20.png"/><Relationship Id="rId4" Type="http://schemas.openxmlformats.org/officeDocument/2006/relationships/image" Target="../media/image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D998069-8808-F7B7-147A-0D45AF051C4E}"/>
              </a:ext>
            </a:extLst>
          </p:cNvPr>
          <p:cNvSpPr>
            <a:spLocks noGrp="1"/>
          </p:cNvSpPr>
          <p:nvPr>
            <p:ph type="title"/>
          </p:nvPr>
        </p:nvSpPr>
        <p:spPr/>
        <p:txBody>
          <a:bodyPr/>
          <a:lstStyle/>
          <a:p>
            <a:r>
              <a:rPr lang="en-AU" dirty="0">
                <a:latin typeface="+mj-lt"/>
              </a:rPr>
              <a:t>Instructions for use</a:t>
            </a:r>
          </a:p>
        </p:txBody>
      </p:sp>
      <p:sp>
        <p:nvSpPr>
          <p:cNvPr id="6" name="Text Placeholder 5">
            <a:extLst>
              <a:ext uri="{FF2B5EF4-FFF2-40B4-BE49-F238E27FC236}">
                <a16:creationId xmlns:a16="http://schemas.microsoft.com/office/drawing/2014/main" id="{8DD841B6-17E3-7C1D-D90A-3B640A08136D}"/>
              </a:ext>
            </a:extLst>
          </p:cNvPr>
          <p:cNvSpPr>
            <a:spLocks noGrp="1"/>
          </p:cNvSpPr>
          <p:nvPr>
            <p:ph type="body" sz="quarter" idx="18"/>
          </p:nvPr>
        </p:nvSpPr>
        <p:spPr/>
        <p:txBody>
          <a:bodyPr/>
          <a:lstStyle/>
          <a:p>
            <a:r>
              <a:rPr lang="en-AU" dirty="0">
                <a:latin typeface="+mj-lt"/>
              </a:rPr>
              <a:t>Learning episode 2</a:t>
            </a:r>
          </a:p>
        </p:txBody>
      </p:sp>
      <p:sp>
        <p:nvSpPr>
          <p:cNvPr id="7" name="Picture Placeholder 6">
            <a:extLst>
              <a:ext uri="{FF2B5EF4-FFF2-40B4-BE49-F238E27FC236}">
                <a16:creationId xmlns:a16="http://schemas.microsoft.com/office/drawing/2014/main" id="{41E659CE-3503-CAAB-868D-643BC7328B29}"/>
              </a:ext>
            </a:extLst>
          </p:cNvPr>
          <p:cNvSpPr>
            <a:spLocks noGrp="1"/>
          </p:cNvSpPr>
          <p:nvPr>
            <p:ph type="pic" sz="quarter" idx="13"/>
          </p:nvPr>
        </p:nvSpPr>
        <p:spPr>
          <a:xfrm>
            <a:off x="354000" y="1931625"/>
            <a:ext cx="11483999" cy="4498641"/>
          </a:xfrm>
        </p:spPr>
        <p:txBody>
          <a:bodyPr/>
          <a:lstStyle/>
          <a:p>
            <a:pPr marL="342900" indent="-342900">
              <a:lnSpc>
                <a:spcPct val="150000"/>
              </a:lnSpc>
              <a:buFont typeface="Arial"/>
              <a:buChar char="•"/>
            </a:pPr>
            <a:r>
              <a:rPr lang="en-AU" sz="1800" dirty="0">
                <a:latin typeface="+mn-lt"/>
                <a:ea typeface="+mn-lt"/>
                <a:cs typeface="+mn-lt"/>
              </a:rPr>
              <a:t>This resource is not a teaching and learning program. It should be used in conjunction with Computing Technology 7-10 – Analysing data.</a:t>
            </a:r>
            <a:endParaRPr lang="en-AU" sz="1800" dirty="0">
              <a:solidFill>
                <a:srgbClr val="22272B"/>
              </a:solidFill>
              <a:latin typeface="+mn-lt"/>
            </a:endParaRPr>
          </a:p>
          <a:p>
            <a:pPr marL="342900" indent="-342900">
              <a:lnSpc>
                <a:spcPct val="150000"/>
              </a:lnSpc>
              <a:buFont typeface="Arial"/>
              <a:buChar char="•"/>
            </a:pPr>
            <a:r>
              <a:rPr lang="en-AU" sz="1800" dirty="0">
                <a:solidFill>
                  <a:srgbClr val="22272B"/>
                </a:solidFill>
                <a:latin typeface="+mn-lt"/>
              </a:rPr>
              <a:t>Classroom teachers are encouraged to </a:t>
            </a:r>
            <a:r>
              <a:rPr lang="en-AU" sz="1800" b="1" dirty="0">
                <a:solidFill>
                  <a:srgbClr val="22272B"/>
                </a:solidFill>
                <a:latin typeface="+mn-lt"/>
              </a:rPr>
              <a:t>add and adapt</a:t>
            </a:r>
            <a:r>
              <a:rPr lang="en-AU" sz="1800" dirty="0">
                <a:solidFill>
                  <a:srgbClr val="22272B"/>
                </a:solidFill>
                <a:latin typeface="+mn-lt"/>
              </a:rPr>
              <a:t> slides as required to meet the needs of their students.</a:t>
            </a:r>
          </a:p>
          <a:p>
            <a:pPr marL="342900" indent="-342900">
              <a:lnSpc>
                <a:spcPct val="150000"/>
              </a:lnSpc>
              <a:buFont typeface="Arial"/>
              <a:buChar char="•"/>
            </a:pPr>
            <a:r>
              <a:rPr lang="en-AU" sz="1800" dirty="0">
                <a:solidFill>
                  <a:srgbClr val="22272B"/>
                </a:solidFill>
                <a:latin typeface="+mn-lt"/>
              </a:rPr>
              <a:t>Save a copy of the file to make changes to the slide deck. Go to File &gt; Download a Copy (this downloads a copy to the computer to edit in the PowerPoint app).</a:t>
            </a:r>
          </a:p>
          <a:p>
            <a:pPr marL="342900" indent="-342900">
              <a:lnSpc>
                <a:spcPct val="150000"/>
              </a:lnSpc>
              <a:buFont typeface="Arial"/>
              <a:buChar char="•"/>
            </a:pPr>
            <a:r>
              <a:rPr lang="en-AU" sz="1800" dirty="0">
                <a:solidFill>
                  <a:srgbClr val="22272B"/>
                </a:solidFill>
                <a:latin typeface="+mn-lt"/>
              </a:rPr>
              <a:t>To convert the PowerPoint to Google Slides:</a:t>
            </a:r>
          </a:p>
          <a:p>
            <a:pPr marL="913765" lvl="1" indent="-457200">
              <a:lnSpc>
                <a:spcPct val="150000"/>
              </a:lnSpc>
              <a:buFont typeface="+mj-lt"/>
              <a:buAutoNum type="arabicPeriod"/>
            </a:pPr>
            <a:r>
              <a:rPr lang="en-AU" dirty="0">
                <a:solidFill>
                  <a:srgbClr val="22272B"/>
                </a:solidFill>
                <a:latin typeface="+mn-lt"/>
              </a:rPr>
              <a:t>Upload the file into Google Drive and open it.</a:t>
            </a:r>
          </a:p>
          <a:p>
            <a:pPr marL="913765" lvl="1" indent="-457200">
              <a:lnSpc>
                <a:spcPct val="150000"/>
              </a:lnSpc>
              <a:buFont typeface="+mj-lt"/>
              <a:buAutoNum type="arabicPeriod"/>
            </a:pPr>
            <a:r>
              <a:rPr lang="en-AU" dirty="0">
                <a:solidFill>
                  <a:srgbClr val="22272B"/>
                </a:solidFill>
                <a:latin typeface="+mn-lt"/>
              </a:rPr>
              <a:t>Go to File &gt; Save as Google Slides.</a:t>
            </a:r>
          </a:p>
          <a:p>
            <a:pPr marL="456565" lvl="1">
              <a:lnSpc>
                <a:spcPct val="150000"/>
              </a:lnSpc>
            </a:pPr>
            <a:r>
              <a:rPr lang="en-AU" dirty="0">
                <a:solidFill>
                  <a:srgbClr val="22272B"/>
                </a:solidFill>
                <a:latin typeface="+mn-lt"/>
              </a:rPr>
              <a:t>(Note – conversion may cause formatting changes in the slides.)</a:t>
            </a:r>
          </a:p>
        </p:txBody>
      </p:sp>
      <p:sp>
        <p:nvSpPr>
          <p:cNvPr id="2" name="Slide Number Placeholder 1">
            <a:extLst>
              <a:ext uri="{FF2B5EF4-FFF2-40B4-BE49-F238E27FC236}">
                <a16:creationId xmlns:a16="http://schemas.microsoft.com/office/drawing/2014/main" id="{CD087911-6789-4356-F538-4C4ABF1219E6}"/>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a:t>
            </a:fld>
            <a:endParaRPr lang="en-AU" dirty="0"/>
          </a:p>
        </p:txBody>
      </p:sp>
    </p:spTree>
    <p:extLst>
      <p:ext uri="{BB962C8B-B14F-4D97-AF65-F5344CB8AC3E}">
        <p14:creationId xmlns:p14="http://schemas.microsoft.com/office/powerpoint/2010/main" val="1532729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26CB6E-B4FB-D692-4258-3B10B62F258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4C547E1-0208-936A-66CB-9D0857FD5599}"/>
              </a:ext>
            </a:extLst>
          </p:cNvPr>
          <p:cNvSpPr>
            <a:spLocks noGrp="1"/>
          </p:cNvSpPr>
          <p:nvPr>
            <p:ph type="title"/>
          </p:nvPr>
        </p:nvSpPr>
        <p:spPr>
          <a:xfrm>
            <a:off x="360000" y="360000"/>
            <a:ext cx="7439832" cy="545601"/>
          </a:xfrm>
        </p:spPr>
        <p:txBody>
          <a:bodyPr/>
          <a:lstStyle/>
          <a:p>
            <a:r>
              <a:rPr lang="en-AU" dirty="0"/>
              <a:t>What about lower case letters?</a:t>
            </a:r>
          </a:p>
        </p:txBody>
      </p:sp>
      <p:sp>
        <p:nvSpPr>
          <p:cNvPr id="4" name="Text Placeholder 3">
            <a:extLst>
              <a:ext uri="{FF2B5EF4-FFF2-40B4-BE49-F238E27FC236}">
                <a16:creationId xmlns:a16="http://schemas.microsoft.com/office/drawing/2014/main" id="{966DBCD2-CBD3-A6A7-9EB2-9E20A8D38A0B}"/>
              </a:ext>
            </a:extLst>
          </p:cNvPr>
          <p:cNvSpPr>
            <a:spLocks noGrp="1"/>
          </p:cNvSpPr>
          <p:nvPr>
            <p:ph type="body" sz="quarter" idx="18"/>
          </p:nvPr>
        </p:nvSpPr>
        <p:spPr>
          <a:xfrm>
            <a:off x="359999" y="982520"/>
            <a:ext cx="6008797" cy="310015"/>
          </a:xfrm>
        </p:spPr>
        <p:txBody>
          <a:bodyPr/>
          <a:lstStyle/>
          <a:p>
            <a:r>
              <a:rPr lang="en-AU" dirty="0"/>
              <a:t>Alphabet</a:t>
            </a:r>
          </a:p>
        </p:txBody>
      </p:sp>
      <p:pic>
        <p:nvPicPr>
          <p:cNvPr id="22" name="Graphic 21" descr="Badge 1 outline">
            <a:extLst>
              <a:ext uri="{FF2B5EF4-FFF2-40B4-BE49-F238E27FC236}">
                <a16:creationId xmlns:a16="http://schemas.microsoft.com/office/drawing/2014/main" id="{09BE41ED-62CA-406E-20D1-F8DD597E728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59999" y="1654349"/>
            <a:ext cx="914400" cy="914400"/>
          </a:xfrm>
          <a:prstGeom prst="rect">
            <a:avLst/>
          </a:prstGeom>
        </p:spPr>
      </p:pic>
      <p:sp>
        <p:nvSpPr>
          <p:cNvPr id="23" name="TextBox 22">
            <a:extLst>
              <a:ext uri="{FF2B5EF4-FFF2-40B4-BE49-F238E27FC236}">
                <a16:creationId xmlns:a16="http://schemas.microsoft.com/office/drawing/2014/main" id="{A611CE73-7651-777E-090B-BE3D0AB101D1}"/>
              </a:ext>
            </a:extLst>
          </p:cNvPr>
          <p:cNvSpPr txBox="1"/>
          <p:nvPr/>
        </p:nvSpPr>
        <p:spPr>
          <a:xfrm>
            <a:off x="495227" y="2475088"/>
            <a:ext cx="4591480" cy="1287532"/>
          </a:xfrm>
          <a:prstGeom prst="rect">
            <a:avLst/>
          </a:prstGeom>
          <a:noFill/>
        </p:spPr>
        <p:txBody>
          <a:bodyPr wrap="square">
            <a:spAutoFit/>
          </a:bodyPr>
          <a:lstStyle/>
          <a:p>
            <a:pPr>
              <a:lnSpc>
                <a:spcPct val="150000"/>
              </a:lnSpc>
            </a:pPr>
            <a:r>
              <a:rPr lang="en-AU" sz="1800" dirty="0"/>
              <a:t>Repeat all the steps to find the number code for each upper case letter to find each lower case letter. </a:t>
            </a:r>
          </a:p>
        </p:txBody>
      </p:sp>
      <p:pic>
        <p:nvPicPr>
          <p:cNvPr id="24" name="Graphic 23" descr="Badge outline">
            <a:extLst>
              <a:ext uri="{FF2B5EF4-FFF2-40B4-BE49-F238E27FC236}">
                <a16:creationId xmlns:a16="http://schemas.microsoft.com/office/drawing/2014/main" id="{DE075E27-10FC-16D5-2D53-6BAC2B43CF3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59999" y="3921669"/>
            <a:ext cx="914400" cy="914400"/>
          </a:xfrm>
          <a:prstGeom prst="rect">
            <a:avLst/>
          </a:prstGeom>
        </p:spPr>
      </p:pic>
      <p:sp>
        <p:nvSpPr>
          <p:cNvPr id="27" name="TextBox 26">
            <a:extLst>
              <a:ext uri="{FF2B5EF4-FFF2-40B4-BE49-F238E27FC236}">
                <a16:creationId xmlns:a16="http://schemas.microsoft.com/office/drawing/2014/main" id="{CCFCF608-56D0-8CE0-7F5B-ABA92675860A}"/>
              </a:ext>
            </a:extLst>
          </p:cNvPr>
          <p:cNvSpPr txBox="1"/>
          <p:nvPr/>
        </p:nvSpPr>
        <p:spPr>
          <a:xfrm>
            <a:off x="495227" y="4745989"/>
            <a:ext cx="4591480" cy="456535"/>
          </a:xfrm>
          <a:prstGeom prst="rect">
            <a:avLst/>
          </a:prstGeom>
          <a:noFill/>
        </p:spPr>
        <p:txBody>
          <a:bodyPr wrap="square">
            <a:spAutoFit/>
          </a:bodyPr>
          <a:lstStyle/>
          <a:p>
            <a:pPr>
              <a:lnSpc>
                <a:spcPct val="150000"/>
              </a:lnSpc>
            </a:pPr>
            <a:r>
              <a:rPr lang="en-AU" sz="1800" dirty="0"/>
              <a:t>What do you notice?</a:t>
            </a:r>
          </a:p>
        </p:txBody>
      </p:sp>
      <p:pic>
        <p:nvPicPr>
          <p:cNvPr id="7" name="Picture 6" descr="lowercase letters as number codes">
            <a:extLst>
              <a:ext uri="{FF2B5EF4-FFF2-40B4-BE49-F238E27FC236}">
                <a16:creationId xmlns:a16="http://schemas.microsoft.com/office/drawing/2014/main" id="{1AC7A507-B45A-0AD9-2C45-85F1417A8E8F}"/>
              </a:ext>
            </a:extLst>
          </p:cNvPr>
          <p:cNvPicPr>
            <a:picLocks noChangeAspect="1"/>
          </p:cNvPicPr>
          <p:nvPr/>
        </p:nvPicPr>
        <p:blipFill>
          <a:blip r:embed="rId5"/>
          <a:stretch>
            <a:fillRect/>
          </a:stretch>
        </p:blipFill>
        <p:spPr>
          <a:xfrm>
            <a:off x="7878487" y="384695"/>
            <a:ext cx="3302170" cy="5924854"/>
          </a:xfrm>
          <a:prstGeom prst="rect">
            <a:avLst/>
          </a:prstGeom>
          <a:ln>
            <a:solidFill>
              <a:schemeClr val="tx1"/>
            </a:solidFill>
          </a:ln>
        </p:spPr>
      </p:pic>
      <p:sp>
        <p:nvSpPr>
          <p:cNvPr id="2" name="Slide Number Placeholder 1">
            <a:extLst>
              <a:ext uri="{FF2B5EF4-FFF2-40B4-BE49-F238E27FC236}">
                <a16:creationId xmlns:a16="http://schemas.microsoft.com/office/drawing/2014/main" id="{961D474F-B2D3-2B97-6DD1-6AD161515362}"/>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10</a:t>
            </a:fld>
            <a:endParaRPr lang="en-AU" dirty="0"/>
          </a:p>
        </p:txBody>
      </p:sp>
      <p:sp>
        <p:nvSpPr>
          <p:cNvPr id="6" name="TextBox 5">
            <a:extLst>
              <a:ext uri="{FF2B5EF4-FFF2-40B4-BE49-F238E27FC236}">
                <a16:creationId xmlns:a16="http://schemas.microsoft.com/office/drawing/2014/main" id="{D38910DD-E33E-3D7B-428E-CAB78EE6305D}"/>
              </a:ext>
              <a:ext uri="{C183D7F6-B498-43B3-948B-1728B52AA6E4}">
                <adec:decorative xmlns:adec="http://schemas.microsoft.com/office/drawing/2017/decorative" val="1"/>
              </a:ext>
            </a:extLst>
          </p:cNvPr>
          <p:cNvSpPr txBox="1"/>
          <p:nvPr/>
        </p:nvSpPr>
        <p:spPr>
          <a:xfrm>
            <a:off x="4492650" y="5671040"/>
            <a:ext cx="4591480" cy="456535"/>
          </a:xfrm>
          <a:prstGeom prst="rect">
            <a:avLst/>
          </a:prstGeom>
          <a:noFill/>
        </p:spPr>
        <p:txBody>
          <a:bodyPr wrap="square">
            <a:spAutoFit/>
          </a:bodyPr>
          <a:lstStyle/>
          <a:p>
            <a:pPr>
              <a:lnSpc>
                <a:spcPct val="150000"/>
              </a:lnSpc>
            </a:pPr>
            <a:r>
              <a:rPr lang="en-AU" sz="1800" dirty="0"/>
              <a:t> </a:t>
            </a:r>
          </a:p>
        </p:txBody>
      </p:sp>
    </p:spTree>
    <p:extLst>
      <p:ext uri="{BB962C8B-B14F-4D97-AF65-F5344CB8AC3E}">
        <p14:creationId xmlns:p14="http://schemas.microsoft.com/office/powerpoint/2010/main" val="163659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2E235-6D8C-D354-E25F-01B769C120D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E652FF4-CD01-49FC-91F4-07E5F08BA795}"/>
              </a:ext>
            </a:extLst>
          </p:cNvPr>
          <p:cNvSpPr>
            <a:spLocks noGrp="1"/>
          </p:cNvSpPr>
          <p:nvPr>
            <p:ph type="title"/>
          </p:nvPr>
        </p:nvSpPr>
        <p:spPr>
          <a:xfrm>
            <a:off x="360000" y="360000"/>
            <a:ext cx="10909980" cy="545601"/>
          </a:xfrm>
        </p:spPr>
        <p:txBody>
          <a:bodyPr/>
          <a:lstStyle/>
          <a:p>
            <a:r>
              <a:rPr lang="en-AU" sz="3200" dirty="0"/>
              <a:t>How are these numbers represented inside the computer ?</a:t>
            </a:r>
          </a:p>
        </p:txBody>
      </p:sp>
      <p:sp>
        <p:nvSpPr>
          <p:cNvPr id="4" name="Text Placeholder 3">
            <a:extLst>
              <a:ext uri="{FF2B5EF4-FFF2-40B4-BE49-F238E27FC236}">
                <a16:creationId xmlns:a16="http://schemas.microsoft.com/office/drawing/2014/main" id="{ACF67E26-3341-A719-7F40-9C3C4A58E525}"/>
              </a:ext>
            </a:extLst>
          </p:cNvPr>
          <p:cNvSpPr>
            <a:spLocks noGrp="1"/>
          </p:cNvSpPr>
          <p:nvPr>
            <p:ph type="body" sz="quarter" idx="18"/>
          </p:nvPr>
        </p:nvSpPr>
        <p:spPr>
          <a:xfrm>
            <a:off x="359999" y="982520"/>
            <a:ext cx="4230289" cy="310015"/>
          </a:xfrm>
        </p:spPr>
        <p:txBody>
          <a:bodyPr/>
          <a:lstStyle/>
          <a:p>
            <a:r>
              <a:rPr lang="en-AU" dirty="0"/>
              <a:t>Converting decimal to binary</a:t>
            </a:r>
          </a:p>
        </p:txBody>
      </p:sp>
      <p:pic>
        <p:nvPicPr>
          <p:cNvPr id="22" name="Graphic 21" descr="Badge 1 outline">
            <a:extLst>
              <a:ext uri="{FF2B5EF4-FFF2-40B4-BE49-F238E27FC236}">
                <a16:creationId xmlns:a16="http://schemas.microsoft.com/office/drawing/2014/main" id="{CBBFEA7A-8CC0-F5B2-EDE6-042C2BC377A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59999" y="1654349"/>
            <a:ext cx="914400" cy="914400"/>
          </a:xfrm>
          <a:prstGeom prst="rect">
            <a:avLst/>
          </a:prstGeom>
        </p:spPr>
      </p:pic>
      <p:sp>
        <p:nvSpPr>
          <p:cNvPr id="23" name="TextBox 22">
            <a:extLst>
              <a:ext uri="{FF2B5EF4-FFF2-40B4-BE49-F238E27FC236}">
                <a16:creationId xmlns:a16="http://schemas.microsoft.com/office/drawing/2014/main" id="{A1EC2DE9-437D-F2A7-D977-AB801EDF733E}"/>
              </a:ext>
            </a:extLst>
          </p:cNvPr>
          <p:cNvSpPr txBox="1"/>
          <p:nvPr/>
        </p:nvSpPr>
        <p:spPr>
          <a:xfrm>
            <a:off x="495227" y="2475088"/>
            <a:ext cx="4591480" cy="577850"/>
          </a:xfrm>
          <a:prstGeom prst="rect">
            <a:avLst/>
          </a:prstGeom>
          <a:noFill/>
        </p:spPr>
        <p:txBody>
          <a:bodyPr wrap="square">
            <a:spAutoFit/>
          </a:bodyPr>
          <a:lstStyle/>
          <a:p>
            <a:pPr>
              <a:lnSpc>
                <a:spcPct val="150000"/>
              </a:lnSpc>
            </a:pPr>
            <a:r>
              <a:rPr lang="en-AU" sz="2400" dirty="0"/>
              <a:t>In Cell E2 type =dec2bin(B2)</a:t>
            </a:r>
          </a:p>
        </p:txBody>
      </p:sp>
      <p:pic>
        <p:nvPicPr>
          <p:cNvPr id="8" name="Picture 7" descr="converting decimal to binary">
            <a:extLst>
              <a:ext uri="{FF2B5EF4-FFF2-40B4-BE49-F238E27FC236}">
                <a16:creationId xmlns:a16="http://schemas.microsoft.com/office/drawing/2014/main" id="{EF405367-AFDB-4C54-F356-D8817CA52BCC}"/>
              </a:ext>
            </a:extLst>
          </p:cNvPr>
          <p:cNvPicPr>
            <a:picLocks noChangeAspect="1"/>
          </p:cNvPicPr>
          <p:nvPr/>
        </p:nvPicPr>
        <p:blipFill>
          <a:blip r:embed="rId4"/>
          <a:srcRect r="21163"/>
          <a:stretch>
            <a:fillRect/>
          </a:stretch>
        </p:blipFill>
        <p:spPr>
          <a:xfrm>
            <a:off x="4734843" y="1067571"/>
            <a:ext cx="3222377" cy="2087956"/>
          </a:xfrm>
          <a:prstGeom prst="rect">
            <a:avLst/>
          </a:prstGeom>
          <a:ln>
            <a:solidFill>
              <a:schemeClr val="tx1"/>
            </a:solidFill>
          </a:ln>
        </p:spPr>
      </p:pic>
      <p:pic>
        <p:nvPicPr>
          <p:cNvPr id="24" name="Graphic 23" descr="Badge outline">
            <a:extLst>
              <a:ext uri="{FF2B5EF4-FFF2-40B4-BE49-F238E27FC236}">
                <a16:creationId xmlns:a16="http://schemas.microsoft.com/office/drawing/2014/main" id="{06655050-4D5A-5E91-5271-8C582D8ABF6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59999" y="3519333"/>
            <a:ext cx="914400" cy="914400"/>
          </a:xfrm>
          <a:prstGeom prst="rect">
            <a:avLst/>
          </a:prstGeom>
        </p:spPr>
      </p:pic>
      <p:sp>
        <p:nvSpPr>
          <p:cNvPr id="10" name="TextBox 9">
            <a:extLst>
              <a:ext uri="{FF2B5EF4-FFF2-40B4-BE49-F238E27FC236}">
                <a16:creationId xmlns:a16="http://schemas.microsoft.com/office/drawing/2014/main" id="{67B608F4-67EE-5050-4E8C-631A0624D907}"/>
              </a:ext>
            </a:extLst>
          </p:cNvPr>
          <p:cNvSpPr txBox="1"/>
          <p:nvPr/>
        </p:nvSpPr>
        <p:spPr>
          <a:xfrm>
            <a:off x="1224107" y="3634186"/>
            <a:ext cx="6096762" cy="1131848"/>
          </a:xfrm>
          <a:prstGeom prst="rect">
            <a:avLst/>
          </a:prstGeom>
          <a:noFill/>
        </p:spPr>
        <p:txBody>
          <a:bodyPr wrap="square">
            <a:spAutoFit/>
          </a:bodyPr>
          <a:lstStyle/>
          <a:p>
            <a:pPr>
              <a:lnSpc>
                <a:spcPct val="150000"/>
              </a:lnSpc>
            </a:pPr>
            <a:r>
              <a:rPr lang="en-AU" sz="2400" dirty="0"/>
              <a:t>Hold the left mouse button down </a:t>
            </a:r>
          </a:p>
          <a:p>
            <a:pPr>
              <a:lnSpc>
                <a:spcPct val="150000"/>
              </a:lnSpc>
            </a:pPr>
            <a:r>
              <a:rPr lang="en-AU" sz="2400" dirty="0"/>
              <a:t>and drag to select cells E2: E27</a:t>
            </a:r>
          </a:p>
        </p:txBody>
      </p:sp>
      <p:pic>
        <p:nvPicPr>
          <p:cNvPr id="11" name="Graphic 10" descr="Badge 3 outline">
            <a:extLst>
              <a:ext uri="{FF2B5EF4-FFF2-40B4-BE49-F238E27FC236}">
                <a16:creationId xmlns:a16="http://schemas.microsoft.com/office/drawing/2014/main" id="{69592CF2-D4F7-4963-05BB-F455DD57463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59999" y="5145394"/>
            <a:ext cx="914400" cy="914400"/>
          </a:xfrm>
          <a:prstGeom prst="rect">
            <a:avLst/>
          </a:prstGeom>
        </p:spPr>
      </p:pic>
      <p:sp>
        <p:nvSpPr>
          <p:cNvPr id="12" name="TextBox 11">
            <a:extLst>
              <a:ext uri="{FF2B5EF4-FFF2-40B4-BE49-F238E27FC236}">
                <a16:creationId xmlns:a16="http://schemas.microsoft.com/office/drawing/2014/main" id="{3A830D22-498C-CE3D-E335-91DD44F76204}"/>
              </a:ext>
            </a:extLst>
          </p:cNvPr>
          <p:cNvSpPr txBox="1"/>
          <p:nvPr/>
        </p:nvSpPr>
        <p:spPr>
          <a:xfrm>
            <a:off x="1326215" y="5145394"/>
            <a:ext cx="6096762" cy="1131848"/>
          </a:xfrm>
          <a:prstGeom prst="rect">
            <a:avLst/>
          </a:prstGeom>
          <a:noFill/>
        </p:spPr>
        <p:txBody>
          <a:bodyPr wrap="square">
            <a:spAutoFit/>
          </a:bodyPr>
          <a:lstStyle/>
          <a:p>
            <a:pPr>
              <a:lnSpc>
                <a:spcPct val="150000"/>
              </a:lnSpc>
            </a:pPr>
            <a:r>
              <a:rPr lang="en-AU" sz="2400" dirty="0"/>
              <a:t>Repeat these steps for the lower case numbers in F2 type =dec2bin(D2)</a:t>
            </a:r>
          </a:p>
        </p:txBody>
      </p:sp>
      <p:pic>
        <p:nvPicPr>
          <p:cNvPr id="14" name="Picture 13" descr="using the ec 2 bin function">
            <a:extLst>
              <a:ext uri="{FF2B5EF4-FFF2-40B4-BE49-F238E27FC236}">
                <a16:creationId xmlns:a16="http://schemas.microsoft.com/office/drawing/2014/main" id="{AA08A233-78E7-6F22-6090-AEE3F4D49050}"/>
              </a:ext>
            </a:extLst>
          </p:cNvPr>
          <p:cNvPicPr>
            <a:picLocks noChangeAspect="1"/>
          </p:cNvPicPr>
          <p:nvPr/>
        </p:nvPicPr>
        <p:blipFill>
          <a:blip r:embed="rId7"/>
          <a:stretch>
            <a:fillRect/>
          </a:stretch>
        </p:blipFill>
        <p:spPr>
          <a:xfrm>
            <a:off x="8580194" y="1066724"/>
            <a:ext cx="3116579" cy="5213084"/>
          </a:xfrm>
          <a:prstGeom prst="rect">
            <a:avLst/>
          </a:prstGeom>
          <a:ln>
            <a:solidFill>
              <a:schemeClr val="tx1"/>
            </a:solidFill>
          </a:ln>
        </p:spPr>
      </p:pic>
      <p:sp>
        <p:nvSpPr>
          <p:cNvPr id="6" name="TextBox 5">
            <a:extLst>
              <a:ext uri="{FF2B5EF4-FFF2-40B4-BE49-F238E27FC236}">
                <a16:creationId xmlns:a16="http://schemas.microsoft.com/office/drawing/2014/main" id="{607540ED-A485-3D2E-7B53-3BBF33EDF38C}"/>
              </a:ext>
              <a:ext uri="{C183D7F6-B498-43B3-948B-1728B52AA6E4}">
                <adec:decorative xmlns:adec="http://schemas.microsoft.com/office/drawing/2017/decorative" val="1"/>
              </a:ext>
            </a:extLst>
          </p:cNvPr>
          <p:cNvSpPr txBox="1"/>
          <p:nvPr/>
        </p:nvSpPr>
        <p:spPr>
          <a:xfrm>
            <a:off x="4492650" y="5671040"/>
            <a:ext cx="4591480" cy="456535"/>
          </a:xfrm>
          <a:prstGeom prst="rect">
            <a:avLst/>
          </a:prstGeom>
          <a:noFill/>
        </p:spPr>
        <p:txBody>
          <a:bodyPr wrap="square">
            <a:spAutoFit/>
          </a:bodyPr>
          <a:lstStyle/>
          <a:p>
            <a:pPr>
              <a:lnSpc>
                <a:spcPct val="150000"/>
              </a:lnSpc>
            </a:pPr>
            <a:r>
              <a:rPr lang="en-AU" sz="1800" dirty="0"/>
              <a:t> </a:t>
            </a:r>
          </a:p>
        </p:txBody>
      </p:sp>
      <p:sp>
        <p:nvSpPr>
          <p:cNvPr id="2" name="Slide Number Placeholder 1">
            <a:extLst>
              <a:ext uri="{FF2B5EF4-FFF2-40B4-BE49-F238E27FC236}">
                <a16:creationId xmlns:a16="http://schemas.microsoft.com/office/drawing/2014/main" id="{BC9D6C48-FCBF-16E4-CB11-1D63E716B0E0}"/>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11</a:t>
            </a:fld>
            <a:endParaRPr lang="en-AU" dirty="0"/>
          </a:p>
        </p:txBody>
      </p:sp>
    </p:spTree>
    <p:extLst>
      <p:ext uri="{BB962C8B-B14F-4D97-AF65-F5344CB8AC3E}">
        <p14:creationId xmlns:p14="http://schemas.microsoft.com/office/powerpoint/2010/main" val="2147411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17A47D-9478-514F-2CBA-F8504477E70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F11C4AF-6DDC-FD23-5D36-E8B57FE1F68E}"/>
              </a:ext>
            </a:extLst>
          </p:cNvPr>
          <p:cNvSpPr>
            <a:spLocks noGrp="1"/>
          </p:cNvSpPr>
          <p:nvPr>
            <p:ph type="title"/>
          </p:nvPr>
        </p:nvSpPr>
        <p:spPr>
          <a:xfrm>
            <a:off x="360000" y="360000"/>
            <a:ext cx="11604924" cy="545601"/>
          </a:xfrm>
        </p:spPr>
        <p:txBody>
          <a:bodyPr/>
          <a:lstStyle/>
          <a:p>
            <a:r>
              <a:rPr lang="en-AU" sz="3200" dirty="0"/>
              <a:t>Making sense of these numbers</a:t>
            </a:r>
          </a:p>
        </p:txBody>
      </p:sp>
      <p:sp>
        <p:nvSpPr>
          <p:cNvPr id="4" name="Text Placeholder 3">
            <a:extLst>
              <a:ext uri="{FF2B5EF4-FFF2-40B4-BE49-F238E27FC236}">
                <a16:creationId xmlns:a16="http://schemas.microsoft.com/office/drawing/2014/main" id="{C16F9373-FF8B-C873-5AF7-DD281313558D}"/>
              </a:ext>
            </a:extLst>
          </p:cNvPr>
          <p:cNvSpPr>
            <a:spLocks noGrp="1"/>
          </p:cNvSpPr>
          <p:nvPr>
            <p:ph type="body" sz="quarter" idx="18"/>
          </p:nvPr>
        </p:nvSpPr>
        <p:spPr>
          <a:xfrm>
            <a:off x="360001" y="866982"/>
            <a:ext cx="11483999" cy="310015"/>
          </a:xfrm>
        </p:spPr>
        <p:txBody>
          <a:bodyPr/>
          <a:lstStyle/>
          <a:p>
            <a:r>
              <a:rPr lang="en-AU" dirty="0"/>
              <a:t>What is the number difference between upper case “A” and lower case “a”</a:t>
            </a:r>
          </a:p>
        </p:txBody>
      </p:sp>
      <p:grpSp>
        <p:nvGrpSpPr>
          <p:cNvPr id="5" name="Group 4" descr="Steps to ASCII">
            <a:extLst>
              <a:ext uri="{FF2B5EF4-FFF2-40B4-BE49-F238E27FC236}">
                <a16:creationId xmlns:a16="http://schemas.microsoft.com/office/drawing/2014/main" id="{56D65361-709D-D049-17B4-43C5226AD1C5}"/>
              </a:ext>
            </a:extLst>
          </p:cNvPr>
          <p:cNvGrpSpPr/>
          <p:nvPr/>
        </p:nvGrpSpPr>
        <p:grpSpPr>
          <a:xfrm>
            <a:off x="309707" y="1878988"/>
            <a:ext cx="4367449" cy="1420325"/>
            <a:chOff x="309707" y="1878988"/>
            <a:chExt cx="4367449" cy="1420325"/>
          </a:xfrm>
        </p:grpSpPr>
        <p:sp>
          <p:nvSpPr>
            <p:cNvPr id="23" name="TextBox 22" descr="Steps to ASCII conversion">
              <a:extLst>
                <a:ext uri="{FF2B5EF4-FFF2-40B4-BE49-F238E27FC236}">
                  <a16:creationId xmlns:a16="http://schemas.microsoft.com/office/drawing/2014/main" id="{24D3C5E0-589D-1F38-A2B2-91B8E8453151}"/>
                </a:ext>
                <a:ext uri="{C183D7F6-B498-43B3-948B-1728B52AA6E4}">
                  <adec:decorative xmlns:adec="http://schemas.microsoft.com/office/drawing/2017/decorative" val="1"/>
                </a:ext>
              </a:extLst>
            </p:cNvPr>
            <p:cNvSpPr txBox="1"/>
            <p:nvPr/>
          </p:nvSpPr>
          <p:spPr>
            <a:xfrm>
              <a:off x="1187906" y="1878988"/>
              <a:ext cx="3489250" cy="1420325"/>
            </a:xfrm>
            <a:prstGeom prst="rect">
              <a:avLst/>
            </a:prstGeom>
            <a:noFill/>
          </p:spPr>
          <p:txBody>
            <a:bodyPr wrap="square">
              <a:spAutoFit/>
            </a:bodyPr>
            <a:lstStyle/>
            <a:p>
              <a:pPr>
                <a:lnSpc>
                  <a:spcPct val="150000"/>
                </a:lnSpc>
              </a:pPr>
              <a:r>
                <a:rPr lang="en-AU" sz="2000" dirty="0"/>
                <a:t>To work this out subtract the number for upper case “A” (65) from lower case “a” (97)</a:t>
              </a:r>
            </a:p>
          </p:txBody>
        </p:sp>
        <p:pic>
          <p:nvPicPr>
            <p:cNvPr id="22" name="Graphic 21" descr="Badge 1 outline">
              <a:extLst>
                <a:ext uri="{FF2B5EF4-FFF2-40B4-BE49-F238E27FC236}">
                  <a16:creationId xmlns:a16="http://schemas.microsoft.com/office/drawing/2014/main" id="{7A147B92-DFC3-78AE-1AA8-71BA96B3633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09707" y="1958053"/>
              <a:ext cx="914400" cy="914400"/>
            </a:xfrm>
            <a:prstGeom prst="rect">
              <a:avLst/>
            </a:prstGeom>
          </p:spPr>
        </p:pic>
      </p:grpSp>
      <p:grpSp>
        <p:nvGrpSpPr>
          <p:cNvPr id="6" name="Group 5" descr="Steps to ASCII conversion">
            <a:extLst>
              <a:ext uri="{FF2B5EF4-FFF2-40B4-BE49-F238E27FC236}">
                <a16:creationId xmlns:a16="http://schemas.microsoft.com/office/drawing/2014/main" id="{552B56E4-4C80-F9C1-B239-B7218519B02B}"/>
              </a:ext>
            </a:extLst>
          </p:cNvPr>
          <p:cNvGrpSpPr/>
          <p:nvPr/>
        </p:nvGrpSpPr>
        <p:grpSpPr>
          <a:xfrm>
            <a:off x="359999" y="3519333"/>
            <a:ext cx="5537286" cy="914400"/>
            <a:chOff x="359999" y="3519333"/>
            <a:chExt cx="5537286" cy="914400"/>
          </a:xfrm>
        </p:grpSpPr>
        <p:pic>
          <p:nvPicPr>
            <p:cNvPr id="24" name="Graphic 23" descr="Badge outline">
              <a:extLst>
                <a:ext uri="{FF2B5EF4-FFF2-40B4-BE49-F238E27FC236}">
                  <a16:creationId xmlns:a16="http://schemas.microsoft.com/office/drawing/2014/main" id="{01B3B27B-DA4D-8E31-1ECC-723527CA84F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59999" y="3519333"/>
              <a:ext cx="914400" cy="914400"/>
            </a:xfrm>
            <a:prstGeom prst="rect">
              <a:avLst/>
            </a:prstGeom>
          </p:spPr>
        </p:pic>
        <p:sp>
          <p:nvSpPr>
            <p:cNvPr id="10" name="TextBox 9">
              <a:extLst>
                <a:ext uri="{FF2B5EF4-FFF2-40B4-BE49-F238E27FC236}">
                  <a16:creationId xmlns:a16="http://schemas.microsoft.com/office/drawing/2014/main" id="{65FDB89C-049E-8E3D-1D45-4C9B4FEB4123}"/>
                </a:ext>
              </a:extLst>
            </p:cNvPr>
            <p:cNvSpPr txBox="1"/>
            <p:nvPr/>
          </p:nvSpPr>
          <p:spPr>
            <a:xfrm>
              <a:off x="1224107" y="3676407"/>
              <a:ext cx="4673178" cy="496996"/>
            </a:xfrm>
            <a:prstGeom prst="rect">
              <a:avLst/>
            </a:prstGeom>
            <a:noFill/>
          </p:spPr>
          <p:txBody>
            <a:bodyPr wrap="square">
              <a:spAutoFit/>
            </a:bodyPr>
            <a:lstStyle/>
            <a:p>
              <a:pPr>
                <a:lnSpc>
                  <a:spcPct val="150000"/>
                </a:lnSpc>
              </a:pPr>
              <a:r>
                <a:rPr lang="en-AU" sz="2000" dirty="0"/>
                <a:t>In cell G2 type: =D2-B2</a:t>
              </a:r>
            </a:p>
          </p:txBody>
        </p:sp>
      </p:grpSp>
      <p:grpSp>
        <p:nvGrpSpPr>
          <p:cNvPr id="8" name="Group 7" descr="Steps to ASCII conversion">
            <a:extLst>
              <a:ext uri="{FF2B5EF4-FFF2-40B4-BE49-F238E27FC236}">
                <a16:creationId xmlns:a16="http://schemas.microsoft.com/office/drawing/2014/main" id="{88929C67-A972-42C5-0999-F31009A7A8D8}"/>
              </a:ext>
            </a:extLst>
          </p:cNvPr>
          <p:cNvGrpSpPr/>
          <p:nvPr/>
        </p:nvGrpSpPr>
        <p:grpSpPr>
          <a:xfrm>
            <a:off x="301590" y="4875394"/>
            <a:ext cx="6969890" cy="914400"/>
            <a:chOff x="301590" y="4875394"/>
            <a:chExt cx="6969890" cy="914400"/>
          </a:xfrm>
        </p:grpSpPr>
        <p:pic>
          <p:nvPicPr>
            <p:cNvPr id="11" name="Graphic 10" descr="Badge 3 outline">
              <a:extLst>
                <a:ext uri="{FF2B5EF4-FFF2-40B4-BE49-F238E27FC236}">
                  <a16:creationId xmlns:a16="http://schemas.microsoft.com/office/drawing/2014/main" id="{3B268753-1F3E-B90B-4DBD-6646136CF36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01590" y="4875394"/>
              <a:ext cx="914400" cy="914400"/>
            </a:xfrm>
            <a:prstGeom prst="rect">
              <a:avLst/>
            </a:prstGeom>
          </p:spPr>
        </p:pic>
        <p:sp>
          <p:nvSpPr>
            <p:cNvPr id="13" name="TextBox 12">
              <a:extLst>
                <a:ext uri="{FF2B5EF4-FFF2-40B4-BE49-F238E27FC236}">
                  <a16:creationId xmlns:a16="http://schemas.microsoft.com/office/drawing/2014/main" id="{5EF2268F-60E7-811B-BF3B-C3D2F15C85CE}"/>
                </a:ext>
              </a:extLst>
            </p:cNvPr>
            <p:cNvSpPr txBox="1"/>
            <p:nvPr/>
          </p:nvSpPr>
          <p:spPr>
            <a:xfrm>
              <a:off x="1174718" y="5036102"/>
              <a:ext cx="6096762" cy="496996"/>
            </a:xfrm>
            <a:prstGeom prst="rect">
              <a:avLst/>
            </a:prstGeom>
            <a:noFill/>
          </p:spPr>
          <p:txBody>
            <a:bodyPr wrap="square">
              <a:spAutoFit/>
            </a:bodyPr>
            <a:lstStyle/>
            <a:p>
              <a:pPr>
                <a:lnSpc>
                  <a:spcPct val="150000"/>
                </a:lnSpc>
              </a:pPr>
              <a:r>
                <a:rPr lang="en-AU" sz="2000" dirty="0"/>
                <a:t>Fill down to see the result for all </a:t>
              </a:r>
              <a:r>
                <a:rPr lang="en-AU" sz="2000" b="1" dirty="0">
                  <a:solidFill>
                    <a:schemeClr val="tx2"/>
                  </a:solidFill>
                </a:rPr>
                <a:t>32</a:t>
              </a:r>
              <a:r>
                <a:rPr lang="en-AU" sz="2000" dirty="0"/>
                <a:t>!</a:t>
              </a:r>
            </a:p>
          </p:txBody>
        </p:sp>
      </p:grpSp>
      <p:pic>
        <p:nvPicPr>
          <p:cNvPr id="7" name="Picture 6" descr="vlaue difference between upper and lower case">
            <a:extLst>
              <a:ext uri="{FF2B5EF4-FFF2-40B4-BE49-F238E27FC236}">
                <a16:creationId xmlns:a16="http://schemas.microsoft.com/office/drawing/2014/main" id="{1FB2AE78-86D3-FB3B-D7E5-74DB1B59CE27}"/>
              </a:ext>
            </a:extLst>
          </p:cNvPr>
          <p:cNvPicPr>
            <a:picLocks noChangeAspect="1"/>
          </p:cNvPicPr>
          <p:nvPr/>
        </p:nvPicPr>
        <p:blipFill>
          <a:blip r:embed="rId6"/>
          <a:stretch>
            <a:fillRect/>
          </a:stretch>
        </p:blipFill>
        <p:spPr>
          <a:xfrm>
            <a:off x="5897284" y="1343871"/>
            <a:ext cx="4998107" cy="2051195"/>
          </a:xfrm>
          <a:prstGeom prst="rect">
            <a:avLst/>
          </a:prstGeom>
          <a:ln>
            <a:solidFill>
              <a:schemeClr val="tx1"/>
            </a:solidFill>
          </a:ln>
        </p:spPr>
      </p:pic>
      <p:sp>
        <p:nvSpPr>
          <p:cNvPr id="12" name="TextBox 11">
            <a:extLst>
              <a:ext uri="{FF2B5EF4-FFF2-40B4-BE49-F238E27FC236}">
                <a16:creationId xmlns:a16="http://schemas.microsoft.com/office/drawing/2014/main" id="{1532C8E2-B5FB-51F2-52D0-B6ADC7036C1A}"/>
              </a:ext>
            </a:extLst>
          </p:cNvPr>
          <p:cNvSpPr txBox="1"/>
          <p:nvPr/>
        </p:nvSpPr>
        <p:spPr>
          <a:xfrm>
            <a:off x="6217325" y="3624861"/>
            <a:ext cx="6096762" cy="577850"/>
          </a:xfrm>
          <a:prstGeom prst="rect">
            <a:avLst/>
          </a:prstGeom>
          <a:noFill/>
        </p:spPr>
        <p:txBody>
          <a:bodyPr wrap="square">
            <a:spAutoFit/>
          </a:bodyPr>
          <a:lstStyle/>
          <a:p>
            <a:pPr>
              <a:lnSpc>
                <a:spcPct val="150000"/>
              </a:lnSpc>
            </a:pPr>
            <a:r>
              <a:rPr lang="en-AU" sz="2400" dirty="0"/>
              <a:t> </a:t>
            </a:r>
            <a:r>
              <a:rPr lang="en-AU" sz="2000" dirty="0"/>
              <a:t>Now do the same for the binary numbers.</a:t>
            </a:r>
          </a:p>
        </p:txBody>
      </p:sp>
      <p:pic>
        <p:nvPicPr>
          <p:cNvPr id="9" name="Picture Placeholder 6" descr="Badge 4 outline">
            <a:extLst>
              <a:ext uri="{FF2B5EF4-FFF2-40B4-BE49-F238E27FC236}">
                <a16:creationId xmlns:a16="http://schemas.microsoft.com/office/drawing/2014/main" id="{82E2A79B-371F-4A4D-0B0F-15AF3B35C483}"/>
              </a:ext>
            </a:extLst>
          </p:cNvPr>
          <p:cNvPicPr>
            <a:picLocks noGrp="1" noChangeAspect="1"/>
          </p:cNvPicPr>
          <p:nvPr>
            <p:ph type="pic" sz="quarter" idx="20"/>
          </p:nvPr>
        </p:nvPicPr>
        <p:blipFill>
          <a:blip>
            <a:extLst>
              <a:ext uri="{96DAC541-7B7A-43D3-8B79-37D633B846F1}">
                <asvg:svgBlip xmlns:asvg="http://schemas.microsoft.com/office/drawing/2016/SVG/main" r:embed="rId7"/>
              </a:ext>
            </a:extLst>
          </a:blip>
          <a:srcRect t="6284" b="6284"/>
          <a:stretch>
            <a:fillRect/>
          </a:stretch>
        </p:blipFill>
        <p:spPr>
          <a:xfrm>
            <a:off x="5440084" y="3561940"/>
            <a:ext cx="914401" cy="799413"/>
          </a:xfrm>
        </p:spPr>
      </p:pic>
      <p:pic>
        <p:nvPicPr>
          <p:cNvPr id="16" name="Picture 15" descr="value diffeence in binary">
            <a:extLst>
              <a:ext uri="{FF2B5EF4-FFF2-40B4-BE49-F238E27FC236}">
                <a16:creationId xmlns:a16="http://schemas.microsoft.com/office/drawing/2014/main" id="{F78FA327-3F02-42D7-3109-C04815BE859C}"/>
              </a:ext>
            </a:extLst>
          </p:cNvPr>
          <p:cNvPicPr>
            <a:picLocks noChangeAspect="1"/>
          </p:cNvPicPr>
          <p:nvPr/>
        </p:nvPicPr>
        <p:blipFill>
          <a:blip r:embed="rId8"/>
          <a:stretch>
            <a:fillRect/>
          </a:stretch>
        </p:blipFill>
        <p:spPr>
          <a:xfrm>
            <a:off x="5929846" y="4518426"/>
            <a:ext cx="5044094" cy="1918949"/>
          </a:xfrm>
          <a:prstGeom prst="rect">
            <a:avLst/>
          </a:prstGeom>
          <a:ln>
            <a:solidFill>
              <a:schemeClr val="tx1"/>
            </a:solidFill>
          </a:ln>
        </p:spPr>
      </p:pic>
      <p:sp>
        <p:nvSpPr>
          <p:cNvPr id="2" name="Slide Number Placeholder 1">
            <a:extLst>
              <a:ext uri="{FF2B5EF4-FFF2-40B4-BE49-F238E27FC236}">
                <a16:creationId xmlns:a16="http://schemas.microsoft.com/office/drawing/2014/main" id="{8908D176-444E-EF9C-4659-8E9A93DCE0AD}"/>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12</a:t>
            </a:fld>
            <a:endParaRPr lang="en-AU" dirty="0"/>
          </a:p>
        </p:txBody>
      </p:sp>
    </p:spTree>
    <p:extLst>
      <p:ext uri="{BB962C8B-B14F-4D97-AF65-F5344CB8AC3E}">
        <p14:creationId xmlns:p14="http://schemas.microsoft.com/office/powerpoint/2010/main" val="3610986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59B644-9F80-A70A-4866-A3F516BB384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1C824F1-CDE5-5CCE-D384-0D54994314E7}"/>
              </a:ext>
            </a:extLst>
          </p:cNvPr>
          <p:cNvSpPr>
            <a:spLocks noGrp="1"/>
          </p:cNvSpPr>
          <p:nvPr>
            <p:ph type="title"/>
          </p:nvPr>
        </p:nvSpPr>
        <p:spPr>
          <a:xfrm>
            <a:off x="360000" y="360000"/>
            <a:ext cx="5841155" cy="545601"/>
          </a:xfrm>
        </p:spPr>
        <p:txBody>
          <a:bodyPr/>
          <a:lstStyle/>
          <a:p>
            <a:r>
              <a:rPr lang="en-AU" sz="3200" dirty="0"/>
              <a:t>Can you see the pattern?(1)</a:t>
            </a:r>
            <a:br>
              <a:rPr lang="en-AU" sz="3200" dirty="0"/>
            </a:br>
            <a:endParaRPr lang="en-AU" sz="3200" dirty="0"/>
          </a:p>
        </p:txBody>
      </p:sp>
      <p:sp>
        <p:nvSpPr>
          <p:cNvPr id="15" name="Text Placeholder 14">
            <a:extLst>
              <a:ext uri="{FF2B5EF4-FFF2-40B4-BE49-F238E27FC236}">
                <a16:creationId xmlns:a16="http://schemas.microsoft.com/office/drawing/2014/main" id="{29CEF55F-9DEF-F491-DA1C-4FE2E03AB508}"/>
              </a:ext>
            </a:extLst>
          </p:cNvPr>
          <p:cNvSpPr>
            <a:spLocks noGrp="1"/>
          </p:cNvSpPr>
          <p:nvPr>
            <p:ph type="body" sz="quarter" idx="18"/>
          </p:nvPr>
        </p:nvSpPr>
        <p:spPr>
          <a:xfrm>
            <a:off x="360000" y="982520"/>
            <a:ext cx="5841156" cy="310015"/>
          </a:xfrm>
        </p:spPr>
        <p:txBody>
          <a:bodyPr/>
          <a:lstStyle/>
          <a:p>
            <a:r>
              <a:rPr lang="en-AU" dirty="0"/>
              <a:t>Understanding binary</a:t>
            </a:r>
          </a:p>
        </p:txBody>
      </p:sp>
      <p:sp>
        <p:nvSpPr>
          <p:cNvPr id="33" name="TextBox 32">
            <a:extLst>
              <a:ext uri="{FF2B5EF4-FFF2-40B4-BE49-F238E27FC236}">
                <a16:creationId xmlns:a16="http://schemas.microsoft.com/office/drawing/2014/main" id="{F7591C04-6C53-8E1F-4EFB-F7DFE79DA9A1}"/>
              </a:ext>
            </a:extLst>
          </p:cNvPr>
          <p:cNvSpPr txBox="1"/>
          <p:nvPr/>
        </p:nvSpPr>
        <p:spPr>
          <a:xfrm>
            <a:off x="348002" y="1505371"/>
            <a:ext cx="3333933" cy="914400"/>
          </a:xfrm>
          <a:prstGeom prst="rect">
            <a:avLst/>
          </a:prstGeom>
          <a:noFill/>
        </p:spPr>
        <p:txBody>
          <a:bodyPr wrap="none" lIns="0" tIns="0" rIns="0" bIns="0" rtlCol="0">
            <a:noAutofit/>
          </a:bodyPr>
          <a:lstStyle/>
          <a:p>
            <a:pPr algn="l">
              <a:lnSpc>
                <a:spcPct val="150000"/>
              </a:lnSpc>
            </a:pPr>
            <a:r>
              <a:rPr lang="en-AU" sz="1800" dirty="0"/>
              <a:t>Humans count with ten digits: 0 through to 9</a:t>
            </a:r>
          </a:p>
          <a:p>
            <a:pPr algn="l">
              <a:lnSpc>
                <a:spcPct val="150000"/>
              </a:lnSpc>
            </a:pPr>
            <a:r>
              <a:rPr lang="en-AU" sz="1800" dirty="0"/>
              <a:t>Computers only have two digits: 0 and 1 </a:t>
            </a:r>
          </a:p>
        </p:txBody>
      </p:sp>
      <p:sp>
        <p:nvSpPr>
          <p:cNvPr id="26" name="TextBox 25">
            <a:extLst>
              <a:ext uri="{FF2B5EF4-FFF2-40B4-BE49-F238E27FC236}">
                <a16:creationId xmlns:a16="http://schemas.microsoft.com/office/drawing/2014/main" id="{E7445F5B-30DF-4F90-AC9A-A92C4D613803}"/>
              </a:ext>
            </a:extLst>
          </p:cNvPr>
          <p:cNvSpPr txBox="1"/>
          <p:nvPr/>
        </p:nvSpPr>
        <p:spPr>
          <a:xfrm>
            <a:off x="348001" y="2514600"/>
            <a:ext cx="3333933" cy="914400"/>
          </a:xfrm>
          <a:prstGeom prst="rect">
            <a:avLst/>
          </a:prstGeom>
          <a:noFill/>
        </p:spPr>
        <p:txBody>
          <a:bodyPr wrap="none" lIns="0" tIns="0" rIns="0" bIns="0" rtlCol="0">
            <a:noAutofit/>
          </a:bodyPr>
          <a:lstStyle/>
          <a:p>
            <a:pPr algn="l">
              <a:lnSpc>
                <a:spcPct val="150000"/>
              </a:lnSpc>
            </a:pPr>
            <a:r>
              <a:rPr lang="en-AU" sz="1800" dirty="0"/>
              <a:t>Think of a light switch.</a:t>
            </a:r>
          </a:p>
          <a:p>
            <a:pPr algn="l">
              <a:lnSpc>
                <a:spcPct val="150000"/>
              </a:lnSpc>
            </a:pPr>
            <a:r>
              <a:rPr lang="en-AU" sz="1800" dirty="0"/>
              <a:t> It can be ON (1) OR OFF ( 0)</a:t>
            </a:r>
          </a:p>
        </p:txBody>
      </p:sp>
      <p:sp>
        <p:nvSpPr>
          <p:cNvPr id="34" name="TextBox 33">
            <a:extLst>
              <a:ext uri="{FF2B5EF4-FFF2-40B4-BE49-F238E27FC236}">
                <a16:creationId xmlns:a16="http://schemas.microsoft.com/office/drawing/2014/main" id="{494FCAEB-1A36-9B38-4B13-B99C3A2EA389}"/>
              </a:ext>
            </a:extLst>
          </p:cNvPr>
          <p:cNvSpPr txBox="1"/>
          <p:nvPr/>
        </p:nvSpPr>
        <p:spPr>
          <a:xfrm>
            <a:off x="314257" y="3773267"/>
            <a:ext cx="3965747" cy="914400"/>
          </a:xfrm>
          <a:prstGeom prst="rect">
            <a:avLst/>
          </a:prstGeom>
          <a:noFill/>
        </p:spPr>
        <p:txBody>
          <a:bodyPr wrap="none" lIns="0" tIns="0" rIns="0" bIns="0" rtlCol="0">
            <a:noAutofit/>
          </a:bodyPr>
          <a:lstStyle/>
          <a:p>
            <a:pPr algn="l">
              <a:lnSpc>
                <a:spcPct val="150000"/>
              </a:lnSpc>
            </a:pPr>
            <a:r>
              <a:rPr lang="en-AU" sz="1800" dirty="0"/>
              <a:t>When humans count above nine </a:t>
            </a:r>
          </a:p>
          <a:p>
            <a:pPr algn="l">
              <a:lnSpc>
                <a:spcPct val="150000"/>
              </a:lnSpc>
            </a:pPr>
            <a:r>
              <a:rPr lang="en-AU" sz="1800" dirty="0"/>
              <a:t>they go to the next column to get to ten…</a:t>
            </a:r>
          </a:p>
          <a:p>
            <a:pPr algn="l">
              <a:lnSpc>
                <a:spcPct val="150000"/>
              </a:lnSpc>
            </a:pPr>
            <a:r>
              <a:rPr lang="en-AU" sz="1800" dirty="0"/>
              <a:t>then 99  to next column 100 etc..</a:t>
            </a:r>
          </a:p>
          <a:p>
            <a:pPr algn="l">
              <a:lnSpc>
                <a:spcPct val="150000"/>
              </a:lnSpc>
            </a:pPr>
            <a:r>
              <a:rPr lang="en-AU" sz="1800" dirty="0"/>
              <a:t>Computers can only count up to one before </a:t>
            </a:r>
          </a:p>
          <a:p>
            <a:pPr algn="l">
              <a:lnSpc>
                <a:spcPct val="150000"/>
              </a:lnSpc>
            </a:pPr>
            <a:r>
              <a:rPr lang="en-AU" sz="1800" dirty="0"/>
              <a:t>going to the next column!</a:t>
            </a:r>
          </a:p>
        </p:txBody>
      </p:sp>
      <p:pic>
        <p:nvPicPr>
          <p:cNvPr id="18" name="Picture 17" descr="binary patterns">
            <a:extLst>
              <a:ext uri="{FF2B5EF4-FFF2-40B4-BE49-F238E27FC236}">
                <a16:creationId xmlns:a16="http://schemas.microsoft.com/office/drawing/2014/main" id="{1262C45E-5EA7-2847-C245-E8C4B628484E}"/>
              </a:ext>
            </a:extLst>
          </p:cNvPr>
          <p:cNvPicPr>
            <a:picLocks noChangeAspect="1"/>
          </p:cNvPicPr>
          <p:nvPr/>
        </p:nvPicPr>
        <p:blipFill>
          <a:blip r:embed="rId3"/>
          <a:stretch>
            <a:fillRect/>
          </a:stretch>
        </p:blipFill>
        <p:spPr>
          <a:xfrm>
            <a:off x="6263315" y="360000"/>
            <a:ext cx="5580683" cy="6019274"/>
          </a:xfrm>
          <a:prstGeom prst="rect">
            <a:avLst/>
          </a:prstGeom>
          <a:ln w="12700">
            <a:solidFill>
              <a:schemeClr val="tx1"/>
            </a:solidFill>
          </a:ln>
        </p:spPr>
      </p:pic>
      <p:sp>
        <p:nvSpPr>
          <p:cNvPr id="6" name="TextBox 5">
            <a:extLst>
              <a:ext uri="{FF2B5EF4-FFF2-40B4-BE49-F238E27FC236}">
                <a16:creationId xmlns:a16="http://schemas.microsoft.com/office/drawing/2014/main" id="{42F8EF29-BDE4-84C0-CAA5-B55074F7F3ED}"/>
              </a:ext>
              <a:ext uri="{C183D7F6-B498-43B3-948B-1728B52AA6E4}">
                <adec:decorative xmlns:adec="http://schemas.microsoft.com/office/drawing/2017/decorative" val="1"/>
              </a:ext>
            </a:extLst>
          </p:cNvPr>
          <p:cNvSpPr txBox="1"/>
          <p:nvPr/>
        </p:nvSpPr>
        <p:spPr>
          <a:xfrm>
            <a:off x="4492650" y="5671040"/>
            <a:ext cx="4591480" cy="456535"/>
          </a:xfrm>
          <a:prstGeom prst="rect">
            <a:avLst/>
          </a:prstGeom>
          <a:noFill/>
        </p:spPr>
        <p:txBody>
          <a:bodyPr wrap="square">
            <a:spAutoFit/>
          </a:bodyPr>
          <a:lstStyle/>
          <a:p>
            <a:pPr>
              <a:lnSpc>
                <a:spcPct val="150000"/>
              </a:lnSpc>
            </a:pPr>
            <a:r>
              <a:rPr lang="en-AU" sz="1800" dirty="0"/>
              <a:t> </a:t>
            </a:r>
          </a:p>
        </p:txBody>
      </p:sp>
      <p:sp>
        <p:nvSpPr>
          <p:cNvPr id="19" name="Rectangle: Rounded Corners 18">
            <a:extLst>
              <a:ext uri="{FF2B5EF4-FFF2-40B4-BE49-F238E27FC236}">
                <a16:creationId xmlns:a16="http://schemas.microsoft.com/office/drawing/2014/main" id="{5F63E949-0175-E8BB-5531-739AC225D7AA}"/>
              </a:ext>
              <a:ext uri="{C183D7F6-B498-43B3-948B-1728B52AA6E4}">
                <adec:decorative xmlns:adec="http://schemas.microsoft.com/office/drawing/2017/decorative" val="1"/>
              </a:ext>
            </a:extLst>
          </p:cNvPr>
          <p:cNvSpPr/>
          <p:nvPr/>
        </p:nvSpPr>
        <p:spPr>
          <a:xfrm>
            <a:off x="9966960" y="598932"/>
            <a:ext cx="534924" cy="5719572"/>
          </a:xfrm>
          <a:prstGeom prst="round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0" name="Rectangle: Rounded Corners 19">
            <a:extLst>
              <a:ext uri="{FF2B5EF4-FFF2-40B4-BE49-F238E27FC236}">
                <a16:creationId xmlns:a16="http://schemas.microsoft.com/office/drawing/2014/main" id="{99A78C4F-C2AD-8CF0-F4F7-52AE5D7B4BA4}"/>
              </a:ext>
              <a:ext uri="{C183D7F6-B498-43B3-948B-1728B52AA6E4}">
                <adec:decorative xmlns:adec="http://schemas.microsoft.com/office/drawing/2017/decorative" val="1"/>
              </a:ext>
            </a:extLst>
          </p:cNvPr>
          <p:cNvSpPr/>
          <p:nvPr/>
        </p:nvSpPr>
        <p:spPr>
          <a:xfrm>
            <a:off x="10625328" y="594892"/>
            <a:ext cx="644652" cy="5719572"/>
          </a:xfrm>
          <a:prstGeom prst="round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30" name="Graphic 29" descr="Lightbulb outline">
            <a:extLst>
              <a:ext uri="{FF2B5EF4-FFF2-40B4-BE49-F238E27FC236}">
                <a16:creationId xmlns:a16="http://schemas.microsoft.com/office/drawing/2014/main" id="{8DC4BBAF-1ECA-F50E-5C82-983B180FE71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286755" y="2245155"/>
            <a:ext cx="914400" cy="914400"/>
          </a:xfrm>
          <a:prstGeom prst="rect">
            <a:avLst/>
          </a:prstGeom>
        </p:spPr>
      </p:pic>
      <p:sp>
        <p:nvSpPr>
          <p:cNvPr id="5" name="Picture Placeholder 4">
            <a:extLst>
              <a:ext uri="{FF2B5EF4-FFF2-40B4-BE49-F238E27FC236}">
                <a16:creationId xmlns:a16="http://schemas.microsoft.com/office/drawing/2014/main" id="{108928EC-F097-AB3A-DF3C-6ADBCF627FDC}"/>
              </a:ext>
            </a:extLst>
          </p:cNvPr>
          <p:cNvSpPr>
            <a:spLocks noGrp="1"/>
          </p:cNvSpPr>
          <p:nvPr>
            <p:ph type="pic" sz="quarter" idx="20"/>
          </p:nvPr>
        </p:nvSpPr>
        <p:spPr/>
        <p:txBody>
          <a:bodyPr/>
          <a:lstStyle/>
          <a:p>
            <a:endParaRPr lang="en-AU"/>
          </a:p>
        </p:txBody>
      </p:sp>
      <p:sp>
        <p:nvSpPr>
          <p:cNvPr id="2" name="Slide Number Placeholder 1">
            <a:extLst>
              <a:ext uri="{FF2B5EF4-FFF2-40B4-BE49-F238E27FC236}">
                <a16:creationId xmlns:a16="http://schemas.microsoft.com/office/drawing/2014/main" id="{6C684100-F4C9-1E9F-65AD-EFA2CC94679B}"/>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13</a:t>
            </a:fld>
            <a:endParaRPr lang="en-AU" dirty="0"/>
          </a:p>
        </p:txBody>
      </p:sp>
    </p:spTree>
    <p:extLst>
      <p:ext uri="{BB962C8B-B14F-4D97-AF65-F5344CB8AC3E}">
        <p14:creationId xmlns:p14="http://schemas.microsoft.com/office/powerpoint/2010/main" val="2258076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CCAC6-A62F-2E61-1BCA-B6F74FB04A4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BFEDD32-1BE0-2EB9-19BE-FC9678467C45}"/>
              </a:ext>
            </a:extLst>
          </p:cNvPr>
          <p:cNvSpPr>
            <a:spLocks noGrp="1"/>
          </p:cNvSpPr>
          <p:nvPr>
            <p:ph type="title"/>
          </p:nvPr>
        </p:nvSpPr>
        <p:spPr>
          <a:xfrm>
            <a:off x="360000" y="360000"/>
            <a:ext cx="5690671" cy="545601"/>
          </a:xfrm>
        </p:spPr>
        <p:txBody>
          <a:bodyPr/>
          <a:lstStyle/>
          <a:p>
            <a:r>
              <a:rPr lang="en-AU" sz="3200" dirty="0"/>
              <a:t>Can you see the pattern?(2)</a:t>
            </a:r>
            <a:br>
              <a:rPr lang="en-AU" sz="3200" dirty="0"/>
            </a:br>
            <a:endParaRPr lang="en-AU" sz="3200" dirty="0"/>
          </a:p>
        </p:txBody>
      </p:sp>
      <p:sp>
        <p:nvSpPr>
          <p:cNvPr id="15" name="Text Placeholder 14">
            <a:extLst>
              <a:ext uri="{FF2B5EF4-FFF2-40B4-BE49-F238E27FC236}">
                <a16:creationId xmlns:a16="http://schemas.microsoft.com/office/drawing/2014/main" id="{4F9CBF38-F230-F6DB-3C14-6EED8067419B}"/>
              </a:ext>
            </a:extLst>
          </p:cNvPr>
          <p:cNvSpPr>
            <a:spLocks noGrp="1"/>
          </p:cNvSpPr>
          <p:nvPr>
            <p:ph type="body" sz="quarter" idx="18"/>
          </p:nvPr>
        </p:nvSpPr>
        <p:spPr>
          <a:xfrm>
            <a:off x="360000" y="982520"/>
            <a:ext cx="5818688" cy="310015"/>
          </a:xfrm>
        </p:spPr>
        <p:txBody>
          <a:bodyPr/>
          <a:lstStyle/>
          <a:p>
            <a:r>
              <a:rPr lang="en-AU" dirty="0"/>
              <a:t>Understanding binary</a:t>
            </a:r>
          </a:p>
        </p:txBody>
      </p:sp>
      <p:sp>
        <p:nvSpPr>
          <p:cNvPr id="6" name="TextBox 5">
            <a:extLst>
              <a:ext uri="{FF2B5EF4-FFF2-40B4-BE49-F238E27FC236}">
                <a16:creationId xmlns:a16="http://schemas.microsoft.com/office/drawing/2014/main" id="{81BA0863-5D09-95DB-3B9F-97481DA8FEFF}"/>
              </a:ext>
              <a:ext uri="{C183D7F6-B498-43B3-948B-1728B52AA6E4}">
                <adec:decorative xmlns:adec="http://schemas.microsoft.com/office/drawing/2017/decorative" val="1"/>
              </a:ext>
            </a:extLst>
          </p:cNvPr>
          <p:cNvSpPr txBox="1"/>
          <p:nvPr/>
        </p:nvSpPr>
        <p:spPr>
          <a:xfrm>
            <a:off x="4492650" y="5671040"/>
            <a:ext cx="4591480" cy="456535"/>
          </a:xfrm>
          <a:prstGeom prst="rect">
            <a:avLst/>
          </a:prstGeom>
          <a:noFill/>
        </p:spPr>
        <p:txBody>
          <a:bodyPr wrap="square">
            <a:spAutoFit/>
          </a:bodyPr>
          <a:lstStyle/>
          <a:p>
            <a:pPr>
              <a:lnSpc>
                <a:spcPct val="150000"/>
              </a:lnSpc>
            </a:pPr>
            <a:r>
              <a:rPr lang="en-AU" sz="1800" dirty="0"/>
              <a:t> </a:t>
            </a:r>
          </a:p>
        </p:txBody>
      </p:sp>
      <p:pic>
        <p:nvPicPr>
          <p:cNvPr id="28" name="Picture Placeholder 27" descr="Lightbulb outline">
            <a:extLst>
              <a:ext uri="{FF2B5EF4-FFF2-40B4-BE49-F238E27FC236}">
                <a16:creationId xmlns:a16="http://schemas.microsoft.com/office/drawing/2014/main" id="{72D8A65B-E8F0-7394-D3B8-D1F267591A33}"/>
              </a:ext>
            </a:extLst>
          </p:cNvPr>
          <p:cNvPicPr>
            <a:picLocks noGrp="1" noChangeAspect="1"/>
          </p:cNvPicPr>
          <p:nvPr>
            <p:ph type="pic" sz="quarter" idx="20"/>
          </p:nvPr>
        </p:nvPicPr>
        <p:blipFill>
          <a:blip>
            <a:extLst>
              <a:ext uri="{96DAC541-7B7A-43D3-8B79-37D633B846F1}">
                <asvg:svgBlip xmlns:asvg="http://schemas.microsoft.com/office/drawing/2016/SVG/main" r:embed="rId3"/>
              </a:ext>
            </a:extLst>
          </a:blip>
          <a:srcRect t="6284" b="6284"/>
          <a:stretch>
            <a:fillRect/>
          </a:stretch>
        </p:blipFill>
        <p:spPr/>
      </p:pic>
      <p:pic>
        <p:nvPicPr>
          <p:cNvPr id="18" name="Picture 17" descr="65 in binary">
            <a:extLst>
              <a:ext uri="{FF2B5EF4-FFF2-40B4-BE49-F238E27FC236}">
                <a16:creationId xmlns:a16="http://schemas.microsoft.com/office/drawing/2014/main" id="{D67352A9-4C32-031D-B360-563A267A342D}"/>
              </a:ext>
            </a:extLst>
          </p:cNvPr>
          <p:cNvPicPr>
            <a:picLocks noChangeAspect="1"/>
          </p:cNvPicPr>
          <p:nvPr/>
        </p:nvPicPr>
        <p:blipFill>
          <a:blip r:embed="rId4"/>
          <a:stretch>
            <a:fillRect/>
          </a:stretch>
        </p:blipFill>
        <p:spPr>
          <a:xfrm>
            <a:off x="6178687" y="427220"/>
            <a:ext cx="5580683" cy="6019274"/>
          </a:xfrm>
          <a:prstGeom prst="rect">
            <a:avLst/>
          </a:prstGeom>
          <a:ln w="12700">
            <a:solidFill>
              <a:schemeClr val="tx1"/>
            </a:solidFill>
          </a:ln>
        </p:spPr>
      </p:pic>
      <p:sp>
        <p:nvSpPr>
          <p:cNvPr id="19" name="Rectangle: Rounded Corners 18">
            <a:extLst>
              <a:ext uri="{FF2B5EF4-FFF2-40B4-BE49-F238E27FC236}">
                <a16:creationId xmlns:a16="http://schemas.microsoft.com/office/drawing/2014/main" id="{EEB8E149-3EA0-E18D-D0C0-981C51798381}"/>
              </a:ext>
              <a:ext uri="{C183D7F6-B498-43B3-948B-1728B52AA6E4}">
                <adec:decorative xmlns:adec="http://schemas.microsoft.com/office/drawing/2017/decorative" val="1"/>
              </a:ext>
            </a:extLst>
          </p:cNvPr>
          <p:cNvSpPr/>
          <p:nvPr/>
        </p:nvSpPr>
        <p:spPr>
          <a:xfrm>
            <a:off x="9857232" y="598932"/>
            <a:ext cx="534924" cy="5778056"/>
          </a:xfrm>
          <a:prstGeom prst="round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0" name="Rectangle: Rounded Corners 19">
            <a:extLst>
              <a:ext uri="{FF2B5EF4-FFF2-40B4-BE49-F238E27FC236}">
                <a16:creationId xmlns:a16="http://schemas.microsoft.com/office/drawing/2014/main" id="{2C1A7642-DA70-7D6B-D809-0BEE7B3238E0}"/>
              </a:ext>
              <a:ext uri="{C183D7F6-B498-43B3-948B-1728B52AA6E4}">
                <adec:decorative xmlns:adec="http://schemas.microsoft.com/office/drawing/2017/decorative" val="1"/>
              </a:ext>
            </a:extLst>
          </p:cNvPr>
          <p:cNvSpPr/>
          <p:nvPr/>
        </p:nvSpPr>
        <p:spPr>
          <a:xfrm>
            <a:off x="10520172" y="594892"/>
            <a:ext cx="644652" cy="5782096"/>
          </a:xfrm>
          <a:prstGeom prst="round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1" name="TextBox 20">
            <a:extLst>
              <a:ext uri="{FF2B5EF4-FFF2-40B4-BE49-F238E27FC236}">
                <a16:creationId xmlns:a16="http://schemas.microsoft.com/office/drawing/2014/main" id="{7B6C8A98-2CCD-8FD0-08D6-B8BD92B4147E}"/>
              </a:ext>
            </a:extLst>
          </p:cNvPr>
          <p:cNvSpPr txBox="1"/>
          <p:nvPr/>
        </p:nvSpPr>
        <p:spPr>
          <a:xfrm>
            <a:off x="325844" y="1718207"/>
            <a:ext cx="914400" cy="914400"/>
          </a:xfrm>
          <a:prstGeom prst="rect">
            <a:avLst/>
          </a:prstGeom>
          <a:noFill/>
        </p:spPr>
        <p:txBody>
          <a:bodyPr wrap="none" lIns="0" tIns="0" rIns="0" bIns="0" rtlCol="0">
            <a:noAutofit/>
          </a:bodyPr>
          <a:lstStyle/>
          <a:p>
            <a:pPr algn="l"/>
            <a:r>
              <a:rPr lang="en-AU" sz="1800" i="1" dirty="0"/>
              <a:t>Each bit in this byte represents a number value shown:</a:t>
            </a:r>
          </a:p>
        </p:txBody>
      </p:sp>
      <p:graphicFrame>
        <p:nvGraphicFramePr>
          <p:cNvPr id="25" name="Table 24">
            <a:extLst>
              <a:ext uri="{FF2B5EF4-FFF2-40B4-BE49-F238E27FC236}">
                <a16:creationId xmlns:a16="http://schemas.microsoft.com/office/drawing/2014/main" id="{B4CAA82F-E855-9F6E-3795-EF831C8281CF}"/>
              </a:ext>
            </a:extLst>
          </p:cNvPr>
          <p:cNvGraphicFramePr>
            <a:graphicFrameLocks noGrp="1"/>
          </p:cNvGraphicFramePr>
          <p:nvPr/>
        </p:nvGraphicFramePr>
        <p:xfrm>
          <a:off x="343067" y="2196331"/>
          <a:ext cx="5496056" cy="368130"/>
        </p:xfrm>
        <a:graphic>
          <a:graphicData uri="http://schemas.openxmlformats.org/drawingml/2006/table">
            <a:tbl>
              <a:tblPr firstRow="1" bandRow="1">
                <a:tableStyleId>{5940675A-B579-460E-94D1-54222C63F5DA}</a:tableStyleId>
              </a:tblPr>
              <a:tblGrid>
                <a:gridCol w="687007">
                  <a:extLst>
                    <a:ext uri="{9D8B030D-6E8A-4147-A177-3AD203B41FA5}">
                      <a16:colId xmlns:a16="http://schemas.microsoft.com/office/drawing/2014/main" val="800771797"/>
                    </a:ext>
                  </a:extLst>
                </a:gridCol>
                <a:gridCol w="687007">
                  <a:extLst>
                    <a:ext uri="{9D8B030D-6E8A-4147-A177-3AD203B41FA5}">
                      <a16:colId xmlns:a16="http://schemas.microsoft.com/office/drawing/2014/main" val="528783705"/>
                    </a:ext>
                  </a:extLst>
                </a:gridCol>
                <a:gridCol w="687007">
                  <a:extLst>
                    <a:ext uri="{9D8B030D-6E8A-4147-A177-3AD203B41FA5}">
                      <a16:colId xmlns:a16="http://schemas.microsoft.com/office/drawing/2014/main" val="1753517095"/>
                    </a:ext>
                  </a:extLst>
                </a:gridCol>
                <a:gridCol w="687007">
                  <a:extLst>
                    <a:ext uri="{9D8B030D-6E8A-4147-A177-3AD203B41FA5}">
                      <a16:colId xmlns:a16="http://schemas.microsoft.com/office/drawing/2014/main" val="339336308"/>
                    </a:ext>
                  </a:extLst>
                </a:gridCol>
                <a:gridCol w="687007">
                  <a:extLst>
                    <a:ext uri="{9D8B030D-6E8A-4147-A177-3AD203B41FA5}">
                      <a16:colId xmlns:a16="http://schemas.microsoft.com/office/drawing/2014/main" val="1158842253"/>
                    </a:ext>
                  </a:extLst>
                </a:gridCol>
                <a:gridCol w="637385">
                  <a:extLst>
                    <a:ext uri="{9D8B030D-6E8A-4147-A177-3AD203B41FA5}">
                      <a16:colId xmlns:a16="http://schemas.microsoft.com/office/drawing/2014/main" val="2974891855"/>
                    </a:ext>
                  </a:extLst>
                </a:gridCol>
                <a:gridCol w="736629">
                  <a:extLst>
                    <a:ext uri="{9D8B030D-6E8A-4147-A177-3AD203B41FA5}">
                      <a16:colId xmlns:a16="http://schemas.microsoft.com/office/drawing/2014/main" val="2996818978"/>
                    </a:ext>
                  </a:extLst>
                </a:gridCol>
                <a:gridCol w="687007">
                  <a:extLst>
                    <a:ext uri="{9D8B030D-6E8A-4147-A177-3AD203B41FA5}">
                      <a16:colId xmlns:a16="http://schemas.microsoft.com/office/drawing/2014/main" val="3735183705"/>
                    </a:ext>
                  </a:extLst>
                </a:gridCol>
              </a:tblGrid>
              <a:tr h="368130">
                <a:tc>
                  <a:txBody>
                    <a:bodyPr/>
                    <a:lstStyle/>
                    <a:p>
                      <a:r>
                        <a:rPr lang="en-AU" dirty="0"/>
                        <a:t>128</a:t>
                      </a:r>
                    </a:p>
                  </a:txBody>
                  <a:tcPr/>
                </a:tc>
                <a:tc>
                  <a:txBody>
                    <a:bodyPr/>
                    <a:lstStyle/>
                    <a:p>
                      <a:r>
                        <a:rPr lang="en-AU" dirty="0"/>
                        <a:t>64</a:t>
                      </a:r>
                    </a:p>
                  </a:txBody>
                  <a:tcPr/>
                </a:tc>
                <a:tc>
                  <a:txBody>
                    <a:bodyPr/>
                    <a:lstStyle/>
                    <a:p>
                      <a:r>
                        <a:rPr lang="en-AU" dirty="0"/>
                        <a:t>32</a:t>
                      </a:r>
                    </a:p>
                  </a:txBody>
                  <a:tcPr/>
                </a:tc>
                <a:tc>
                  <a:txBody>
                    <a:bodyPr/>
                    <a:lstStyle/>
                    <a:p>
                      <a:r>
                        <a:rPr lang="en-AU" dirty="0"/>
                        <a:t>16</a:t>
                      </a:r>
                    </a:p>
                  </a:txBody>
                  <a:tcPr/>
                </a:tc>
                <a:tc>
                  <a:txBody>
                    <a:bodyPr/>
                    <a:lstStyle/>
                    <a:p>
                      <a:r>
                        <a:rPr lang="en-AU" dirty="0"/>
                        <a:t>8</a:t>
                      </a:r>
                    </a:p>
                  </a:txBody>
                  <a:tcPr/>
                </a:tc>
                <a:tc>
                  <a:txBody>
                    <a:bodyPr/>
                    <a:lstStyle/>
                    <a:p>
                      <a:r>
                        <a:rPr lang="en-AU" dirty="0"/>
                        <a:t>4</a:t>
                      </a:r>
                    </a:p>
                  </a:txBody>
                  <a:tcPr/>
                </a:tc>
                <a:tc>
                  <a:txBody>
                    <a:bodyPr/>
                    <a:lstStyle/>
                    <a:p>
                      <a:r>
                        <a:rPr lang="en-AU" dirty="0"/>
                        <a:t>2</a:t>
                      </a:r>
                    </a:p>
                  </a:txBody>
                  <a:tcPr/>
                </a:tc>
                <a:tc>
                  <a:txBody>
                    <a:bodyPr/>
                    <a:lstStyle/>
                    <a:p>
                      <a:r>
                        <a:rPr lang="en-AU" dirty="0"/>
                        <a:t>1</a:t>
                      </a:r>
                    </a:p>
                  </a:txBody>
                  <a:tcPr/>
                </a:tc>
                <a:extLst>
                  <a:ext uri="{0D108BD9-81ED-4DB2-BD59-A6C34878D82A}">
                    <a16:rowId xmlns:a16="http://schemas.microsoft.com/office/drawing/2014/main" val="2329603142"/>
                  </a:ext>
                </a:extLst>
              </a:tr>
            </a:tbl>
          </a:graphicData>
        </a:graphic>
      </p:graphicFrame>
      <p:sp>
        <p:nvSpPr>
          <p:cNvPr id="26" name="TextBox 25">
            <a:extLst>
              <a:ext uri="{FF2B5EF4-FFF2-40B4-BE49-F238E27FC236}">
                <a16:creationId xmlns:a16="http://schemas.microsoft.com/office/drawing/2014/main" id="{B5405FA8-3FE4-3E54-3AE5-8A41EBB899B1}"/>
              </a:ext>
              <a:ext uri="{C183D7F6-B498-43B3-948B-1728B52AA6E4}">
                <adec:decorative xmlns:adec="http://schemas.microsoft.com/office/drawing/2017/decorative" val="1"/>
              </a:ext>
            </a:extLst>
          </p:cNvPr>
          <p:cNvSpPr txBox="1"/>
          <p:nvPr/>
        </p:nvSpPr>
        <p:spPr>
          <a:xfrm>
            <a:off x="325844" y="1306536"/>
            <a:ext cx="3333933" cy="914400"/>
          </a:xfrm>
          <a:prstGeom prst="rect">
            <a:avLst/>
          </a:prstGeom>
          <a:noFill/>
        </p:spPr>
        <p:txBody>
          <a:bodyPr wrap="none" lIns="0" tIns="0" rIns="0" bIns="0" rtlCol="0">
            <a:noAutofit/>
          </a:bodyPr>
          <a:lstStyle/>
          <a:p>
            <a:pPr algn="l">
              <a:lnSpc>
                <a:spcPct val="150000"/>
              </a:lnSpc>
            </a:pPr>
            <a:endParaRPr lang="en-AU" sz="1800" dirty="0"/>
          </a:p>
        </p:txBody>
      </p:sp>
      <p:graphicFrame>
        <p:nvGraphicFramePr>
          <p:cNvPr id="4" name="Table 3">
            <a:extLst>
              <a:ext uri="{FF2B5EF4-FFF2-40B4-BE49-F238E27FC236}">
                <a16:creationId xmlns:a16="http://schemas.microsoft.com/office/drawing/2014/main" id="{5B54F9CA-4D7E-3448-9D8C-5C5ACD2748B9}"/>
              </a:ext>
            </a:extLst>
          </p:cNvPr>
          <p:cNvGraphicFramePr>
            <a:graphicFrameLocks noGrp="1"/>
          </p:cNvGraphicFramePr>
          <p:nvPr/>
        </p:nvGraphicFramePr>
        <p:xfrm>
          <a:off x="343067" y="2774611"/>
          <a:ext cx="5496056" cy="368130"/>
        </p:xfrm>
        <a:graphic>
          <a:graphicData uri="http://schemas.openxmlformats.org/drawingml/2006/table">
            <a:tbl>
              <a:tblPr firstRow="1" bandRow="1">
                <a:tableStyleId>{5940675A-B579-460E-94D1-54222C63F5DA}</a:tableStyleId>
              </a:tblPr>
              <a:tblGrid>
                <a:gridCol w="687007">
                  <a:extLst>
                    <a:ext uri="{9D8B030D-6E8A-4147-A177-3AD203B41FA5}">
                      <a16:colId xmlns:a16="http://schemas.microsoft.com/office/drawing/2014/main" val="800771797"/>
                    </a:ext>
                  </a:extLst>
                </a:gridCol>
                <a:gridCol w="687007">
                  <a:extLst>
                    <a:ext uri="{9D8B030D-6E8A-4147-A177-3AD203B41FA5}">
                      <a16:colId xmlns:a16="http://schemas.microsoft.com/office/drawing/2014/main" val="528783705"/>
                    </a:ext>
                  </a:extLst>
                </a:gridCol>
                <a:gridCol w="687007">
                  <a:extLst>
                    <a:ext uri="{9D8B030D-6E8A-4147-A177-3AD203B41FA5}">
                      <a16:colId xmlns:a16="http://schemas.microsoft.com/office/drawing/2014/main" val="1753517095"/>
                    </a:ext>
                  </a:extLst>
                </a:gridCol>
                <a:gridCol w="687007">
                  <a:extLst>
                    <a:ext uri="{9D8B030D-6E8A-4147-A177-3AD203B41FA5}">
                      <a16:colId xmlns:a16="http://schemas.microsoft.com/office/drawing/2014/main" val="339336308"/>
                    </a:ext>
                  </a:extLst>
                </a:gridCol>
                <a:gridCol w="687007">
                  <a:extLst>
                    <a:ext uri="{9D8B030D-6E8A-4147-A177-3AD203B41FA5}">
                      <a16:colId xmlns:a16="http://schemas.microsoft.com/office/drawing/2014/main" val="1158842253"/>
                    </a:ext>
                  </a:extLst>
                </a:gridCol>
                <a:gridCol w="637385">
                  <a:extLst>
                    <a:ext uri="{9D8B030D-6E8A-4147-A177-3AD203B41FA5}">
                      <a16:colId xmlns:a16="http://schemas.microsoft.com/office/drawing/2014/main" val="2974891855"/>
                    </a:ext>
                  </a:extLst>
                </a:gridCol>
                <a:gridCol w="736629">
                  <a:extLst>
                    <a:ext uri="{9D8B030D-6E8A-4147-A177-3AD203B41FA5}">
                      <a16:colId xmlns:a16="http://schemas.microsoft.com/office/drawing/2014/main" val="2996818978"/>
                    </a:ext>
                  </a:extLst>
                </a:gridCol>
                <a:gridCol w="687007">
                  <a:extLst>
                    <a:ext uri="{9D8B030D-6E8A-4147-A177-3AD203B41FA5}">
                      <a16:colId xmlns:a16="http://schemas.microsoft.com/office/drawing/2014/main" val="3735183705"/>
                    </a:ext>
                  </a:extLst>
                </a:gridCol>
              </a:tblGrid>
              <a:tr h="368130">
                <a:tc>
                  <a:txBody>
                    <a:bodyPr/>
                    <a:lstStyle/>
                    <a:p>
                      <a:r>
                        <a:rPr lang="en-AU" dirty="0"/>
                        <a:t>0</a:t>
                      </a:r>
                    </a:p>
                  </a:txBody>
                  <a:tcPr/>
                </a:tc>
                <a:tc>
                  <a:txBody>
                    <a:bodyPr/>
                    <a:lstStyle/>
                    <a:p>
                      <a:r>
                        <a:rPr lang="en-AU" b="1" dirty="0"/>
                        <a:t>1</a:t>
                      </a:r>
                    </a:p>
                  </a:txBody>
                  <a:tcPr/>
                </a:tc>
                <a:tc>
                  <a:txBody>
                    <a:bodyPr/>
                    <a:lstStyle/>
                    <a:p>
                      <a:r>
                        <a:rPr lang="en-AU" b="1" dirty="0"/>
                        <a:t>0</a:t>
                      </a:r>
                    </a:p>
                  </a:txBody>
                  <a:tcPr/>
                </a:tc>
                <a:tc>
                  <a:txBody>
                    <a:bodyPr/>
                    <a:lstStyle/>
                    <a:p>
                      <a:r>
                        <a:rPr lang="en-AU" b="1" dirty="0"/>
                        <a:t>0</a:t>
                      </a:r>
                    </a:p>
                  </a:txBody>
                  <a:tcPr/>
                </a:tc>
                <a:tc>
                  <a:txBody>
                    <a:bodyPr/>
                    <a:lstStyle/>
                    <a:p>
                      <a:r>
                        <a:rPr lang="en-AU" b="1" dirty="0"/>
                        <a:t>0</a:t>
                      </a:r>
                    </a:p>
                  </a:txBody>
                  <a:tcPr/>
                </a:tc>
                <a:tc>
                  <a:txBody>
                    <a:bodyPr/>
                    <a:lstStyle/>
                    <a:p>
                      <a:r>
                        <a:rPr lang="en-AU" b="1" dirty="0"/>
                        <a:t>0</a:t>
                      </a:r>
                    </a:p>
                  </a:txBody>
                  <a:tcPr/>
                </a:tc>
                <a:tc>
                  <a:txBody>
                    <a:bodyPr/>
                    <a:lstStyle/>
                    <a:p>
                      <a:r>
                        <a:rPr lang="en-AU" b="1" dirty="0"/>
                        <a:t>0</a:t>
                      </a:r>
                    </a:p>
                  </a:txBody>
                  <a:tcPr/>
                </a:tc>
                <a:tc>
                  <a:txBody>
                    <a:bodyPr/>
                    <a:lstStyle/>
                    <a:p>
                      <a:r>
                        <a:rPr lang="en-AU" b="1" dirty="0"/>
                        <a:t>1</a:t>
                      </a:r>
                    </a:p>
                  </a:txBody>
                  <a:tcPr/>
                </a:tc>
                <a:extLst>
                  <a:ext uri="{0D108BD9-81ED-4DB2-BD59-A6C34878D82A}">
                    <a16:rowId xmlns:a16="http://schemas.microsoft.com/office/drawing/2014/main" val="2329603142"/>
                  </a:ext>
                </a:extLst>
              </a:tr>
            </a:tbl>
          </a:graphicData>
        </a:graphic>
      </p:graphicFrame>
      <p:sp>
        <p:nvSpPr>
          <p:cNvPr id="5" name="TextBox 4">
            <a:extLst>
              <a:ext uri="{FF2B5EF4-FFF2-40B4-BE49-F238E27FC236}">
                <a16:creationId xmlns:a16="http://schemas.microsoft.com/office/drawing/2014/main" id="{A03C886D-0730-F9D0-70A1-771D8A37247E}"/>
              </a:ext>
            </a:extLst>
          </p:cNvPr>
          <p:cNvSpPr txBox="1"/>
          <p:nvPr/>
        </p:nvSpPr>
        <p:spPr>
          <a:xfrm>
            <a:off x="359999" y="3284745"/>
            <a:ext cx="5615709" cy="2949525"/>
          </a:xfrm>
          <a:prstGeom prst="rect">
            <a:avLst/>
          </a:prstGeom>
          <a:noFill/>
        </p:spPr>
        <p:txBody>
          <a:bodyPr wrap="square">
            <a:spAutoFit/>
          </a:bodyPr>
          <a:lstStyle/>
          <a:p>
            <a:pPr>
              <a:lnSpc>
                <a:spcPct val="150000"/>
              </a:lnSpc>
            </a:pPr>
            <a:r>
              <a:rPr lang="en-AU" sz="1800" dirty="0"/>
              <a:t>This byte represents a 1 in the sixty fours column and a 1 in the ones column. 64 +1 = 65 . Can you find it on the spreadsheet?</a:t>
            </a:r>
          </a:p>
          <a:p>
            <a:pPr>
              <a:lnSpc>
                <a:spcPct val="150000"/>
              </a:lnSpc>
            </a:pPr>
            <a:r>
              <a:rPr lang="en-AU" sz="1800" dirty="0"/>
              <a:t>Look at lower case “a”. How is that represented? </a:t>
            </a:r>
          </a:p>
          <a:p>
            <a:pPr>
              <a:lnSpc>
                <a:spcPct val="150000"/>
              </a:lnSpc>
            </a:pPr>
            <a:r>
              <a:rPr lang="en-AU" sz="1800" dirty="0"/>
              <a:t>What's the biggest number that can be represented with one byte?</a:t>
            </a:r>
          </a:p>
          <a:p>
            <a:pPr>
              <a:lnSpc>
                <a:spcPct val="150000"/>
              </a:lnSpc>
            </a:pPr>
            <a:endParaRPr lang="en-AU" sz="1800" dirty="0"/>
          </a:p>
        </p:txBody>
      </p:sp>
      <p:sp>
        <p:nvSpPr>
          <p:cNvPr id="7" name="Rectangle: Rounded Corners 6">
            <a:extLst>
              <a:ext uri="{FF2B5EF4-FFF2-40B4-BE49-F238E27FC236}">
                <a16:creationId xmlns:a16="http://schemas.microsoft.com/office/drawing/2014/main" id="{EC02F4D3-23EC-8B7A-1FD0-F6372B01D82A}"/>
              </a:ext>
              <a:ext uri="{C183D7F6-B498-43B3-948B-1728B52AA6E4}">
                <adec:decorative xmlns:adec="http://schemas.microsoft.com/office/drawing/2017/decorative" val="1"/>
              </a:ext>
            </a:extLst>
          </p:cNvPr>
          <p:cNvSpPr/>
          <p:nvPr/>
        </p:nvSpPr>
        <p:spPr>
          <a:xfrm>
            <a:off x="8039296" y="629726"/>
            <a:ext cx="704088" cy="250902"/>
          </a:xfrm>
          <a:prstGeom prst="round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n>
                <a:solidFill>
                  <a:srgbClr val="C00000"/>
                </a:solidFill>
              </a:ln>
              <a:noFill/>
            </a:endParaRPr>
          </a:p>
        </p:txBody>
      </p:sp>
      <p:sp>
        <p:nvSpPr>
          <p:cNvPr id="9" name="Rectangle: Rounded Corners 8">
            <a:extLst>
              <a:ext uri="{FF2B5EF4-FFF2-40B4-BE49-F238E27FC236}">
                <a16:creationId xmlns:a16="http://schemas.microsoft.com/office/drawing/2014/main" id="{29B3744E-218B-BA59-4DC6-BF07944D84CE}"/>
              </a:ext>
              <a:ext uri="{C183D7F6-B498-43B3-948B-1728B52AA6E4}">
                <adec:decorative xmlns:adec="http://schemas.microsoft.com/office/drawing/2017/decorative" val="1"/>
              </a:ext>
            </a:extLst>
          </p:cNvPr>
          <p:cNvSpPr/>
          <p:nvPr/>
        </p:nvSpPr>
        <p:spPr>
          <a:xfrm>
            <a:off x="6428232" y="629726"/>
            <a:ext cx="953045" cy="250902"/>
          </a:xfrm>
          <a:prstGeom prst="round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n>
                <a:solidFill>
                  <a:srgbClr val="C00000"/>
                </a:solidFill>
              </a:ln>
              <a:noFill/>
            </a:endParaRPr>
          </a:p>
        </p:txBody>
      </p:sp>
      <p:graphicFrame>
        <p:nvGraphicFramePr>
          <p:cNvPr id="10" name="Table 9">
            <a:extLst>
              <a:ext uri="{FF2B5EF4-FFF2-40B4-BE49-F238E27FC236}">
                <a16:creationId xmlns:a16="http://schemas.microsoft.com/office/drawing/2014/main" id="{8A4D4896-1F81-DE7C-EA94-206ACA8DA3BF}"/>
              </a:ext>
            </a:extLst>
          </p:cNvPr>
          <p:cNvGraphicFramePr>
            <a:graphicFrameLocks noGrp="1"/>
          </p:cNvGraphicFramePr>
          <p:nvPr/>
        </p:nvGraphicFramePr>
        <p:xfrm>
          <a:off x="419825" y="5918187"/>
          <a:ext cx="5496056" cy="368130"/>
        </p:xfrm>
        <a:graphic>
          <a:graphicData uri="http://schemas.openxmlformats.org/drawingml/2006/table">
            <a:tbl>
              <a:tblPr firstRow="1" bandRow="1">
                <a:tableStyleId>{5940675A-B579-460E-94D1-54222C63F5DA}</a:tableStyleId>
              </a:tblPr>
              <a:tblGrid>
                <a:gridCol w="687007">
                  <a:extLst>
                    <a:ext uri="{9D8B030D-6E8A-4147-A177-3AD203B41FA5}">
                      <a16:colId xmlns:a16="http://schemas.microsoft.com/office/drawing/2014/main" val="800771797"/>
                    </a:ext>
                  </a:extLst>
                </a:gridCol>
                <a:gridCol w="687007">
                  <a:extLst>
                    <a:ext uri="{9D8B030D-6E8A-4147-A177-3AD203B41FA5}">
                      <a16:colId xmlns:a16="http://schemas.microsoft.com/office/drawing/2014/main" val="528783705"/>
                    </a:ext>
                  </a:extLst>
                </a:gridCol>
                <a:gridCol w="687007">
                  <a:extLst>
                    <a:ext uri="{9D8B030D-6E8A-4147-A177-3AD203B41FA5}">
                      <a16:colId xmlns:a16="http://schemas.microsoft.com/office/drawing/2014/main" val="1753517095"/>
                    </a:ext>
                  </a:extLst>
                </a:gridCol>
                <a:gridCol w="687007">
                  <a:extLst>
                    <a:ext uri="{9D8B030D-6E8A-4147-A177-3AD203B41FA5}">
                      <a16:colId xmlns:a16="http://schemas.microsoft.com/office/drawing/2014/main" val="339336308"/>
                    </a:ext>
                  </a:extLst>
                </a:gridCol>
                <a:gridCol w="687007">
                  <a:extLst>
                    <a:ext uri="{9D8B030D-6E8A-4147-A177-3AD203B41FA5}">
                      <a16:colId xmlns:a16="http://schemas.microsoft.com/office/drawing/2014/main" val="1158842253"/>
                    </a:ext>
                  </a:extLst>
                </a:gridCol>
                <a:gridCol w="637385">
                  <a:extLst>
                    <a:ext uri="{9D8B030D-6E8A-4147-A177-3AD203B41FA5}">
                      <a16:colId xmlns:a16="http://schemas.microsoft.com/office/drawing/2014/main" val="2974891855"/>
                    </a:ext>
                  </a:extLst>
                </a:gridCol>
                <a:gridCol w="736629">
                  <a:extLst>
                    <a:ext uri="{9D8B030D-6E8A-4147-A177-3AD203B41FA5}">
                      <a16:colId xmlns:a16="http://schemas.microsoft.com/office/drawing/2014/main" val="2996818978"/>
                    </a:ext>
                  </a:extLst>
                </a:gridCol>
                <a:gridCol w="687007">
                  <a:extLst>
                    <a:ext uri="{9D8B030D-6E8A-4147-A177-3AD203B41FA5}">
                      <a16:colId xmlns:a16="http://schemas.microsoft.com/office/drawing/2014/main" val="3735183705"/>
                    </a:ext>
                  </a:extLst>
                </a:gridCol>
              </a:tblGrid>
              <a:tr h="368130">
                <a:tc>
                  <a:txBody>
                    <a:bodyPr/>
                    <a:lstStyle/>
                    <a:p>
                      <a:r>
                        <a:rPr lang="en-AU" dirty="0"/>
                        <a:t>1</a:t>
                      </a:r>
                    </a:p>
                  </a:txBody>
                  <a:tcPr/>
                </a:tc>
                <a:tc>
                  <a:txBody>
                    <a:bodyPr/>
                    <a:lstStyle/>
                    <a:p>
                      <a:r>
                        <a:rPr lang="en-AU" b="1" dirty="0"/>
                        <a:t>1</a:t>
                      </a:r>
                    </a:p>
                  </a:txBody>
                  <a:tcPr/>
                </a:tc>
                <a:tc>
                  <a:txBody>
                    <a:bodyPr/>
                    <a:lstStyle/>
                    <a:p>
                      <a:r>
                        <a:rPr lang="en-AU" b="1" dirty="0"/>
                        <a:t>1</a:t>
                      </a:r>
                    </a:p>
                  </a:txBody>
                  <a:tcPr/>
                </a:tc>
                <a:tc>
                  <a:txBody>
                    <a:bodyPr/>
                    <a:lstStyle/>
                    <a:p>
                      <a:r>
                        <a:rPr lang="en-AU" b="1" dirty="0"/>
                        <a:t>1</a:t>
                      </a:r>
                    </a:p>
                  </a:txBody>
                  <a:tcPr/>
                </a:tc>
                <a:tc>
                  <a:txBody>
                    <a:bodyPr/>
                    <a:lstStyle/>
                    <a:p>
                      <a:r>
                        <a:rPr lang="en-AU" b="1" dirty="0"/>
                        <a:t>1</a:t>
                      </a:r>
                    </a:p>
                  </a:txBody>
                  <a:tcPr/>
                </a:tc>
                <a:tc>
                  <a:txBody>
                    <a:bodyPr/>
                    <a:lstStyle/>
                    <a:p>
                      <a:r>
                        <a:rPr lang="en-AU" b="1" dirty="0"/>
                        <a:t>1</a:t>
                      </a:r>
                    </a:p>
                  </a:txBody>
                  <a:tcPr/>
                </a:tc>
                <a:tc>
                  <a:txBody>
                    <a:bodyPr/>
                    <a:lstStyle/>
                    <a:p>
                      <a:r>
                        <a:rPr lang="en-AU" b="1" dirty="0"/>
                        <a:t>1</a:t>
                      </a:r>
                    </a:p>
                  </a:txBody>
                  <a:tcPr/>
                </a:tc>
                <a:tc>
                  <a:txBody>
                    <a:bodyPr/>
                    <a:lstStyle/>
                    <a:p>
                      <a:r>
                        <a:rPr lang="en-AU" b="1" dirty="0"/>
                        <a:t>1</a:t>
                      </a:r>
                    </a:p>
                  </a:txBody>
                  <a:tcPr/>
                </a:tc>
                <a:extLst>
                  <a:ext uri="{0D108BD9-81ED-4DB2-BD59-A6C34878D82A}">
                    <a16:rowId xmlns:a16="http://schemas.microsoft.com/office/drawing/2014/main" val="2329603142"/>
                  </a:ext>
                </a:extLst>
              </a:tr>
            </a:tbl>
          </a:graphicData>
        </a:graphic>
      </p:graphicFrame>
      <p:sp>
        <p:nvSpPr>
          <p:cNvPr id="2" name="Slide Number Placeholder 1">
            <a:extLst>
              <a:ext uri="{FF2B5EF4-FFF2-40B4-BE49-F238E27FC236}">
                <a16:creationId xmlns:a16="http://schemas.microsoft.com/office/drawing/2014/main" id="{AE12257D-D1B7-38F6-4E3F-3DFBAE0B8DE8}"/>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14</a:t>
            </a:fld>
            <a:endParaRPr lang="en-AU" dirty="0"/>
          </a:p>
        </p:txBody>
      </p:sp>
    </p:spTree>
    <p:extLst>
      <p:ext uri="{BB962C8B-B14F-4D97-AF65-F5344CB8AC3E}">
        <p14:creationId xmlns:p14="http://schemas.microsoft.com/office/powerpoint/2010/main" val="1218252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98597-7AA6-C5B9-272E-C03AE6A0FED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CB0F861-A984-5C1E-03BC-56013D0308E2}"/>
              </a:ext>
            </a:extLst>
          </p:cNvPr>
          <p:cNvSpPr>
            <a:spLocks noGrp="1"/>
          </p:cNvSpPr>
          <p:nvPr>
            <p:ph type="title"/>
          </p:nvPr>
        </p:nvSpPr>
        <p:spPr>
          <a:xfrm>
            <a:off x="360000" y="360000"/>
            <a:ext cx="5044104" cy="545601"/>
          </a:xfrm>
        </p:spPr>
        <p:txBody>
          <a:bodyPr/>
          <a:lstStyle/>
          <a:p>
            <a:r>
              <a:rPr lang="en-AU" sz="3200" dirty="0"/>
              <a:t>Counting</a:t>
            </a:r>
            <a:br>
              <a:rPr lang="en-AU" sz="3200" dirty="0"/>
            </a:br>
            <a:endParaRPr lang="en-AU" sz="3200" dirty="0"/>
          </a:p>
        </p:txBody>
      </p:sp>
      <p:sp>
        <p:nvSpPr>
          <p:cNvPr id="15" name="Text Placeholder 14">
            <a:extLst>
              <a:ext uri="{FF2B5EF4-FFF2-40B4-BE49-F238E27FC236}">
                <a16:creationId xmlns:a16="http://schemas.microsoft.com/office/drawing/2014/main" id="{06EBC207-5BFB-6080-1A51-49D26A8BED9A}"/>
              </a:ext>
            </a:extLst>
          </p:cNvPr>
          <p:cNvSpPr>
            <a:spLocks noGrp="1"/>
          </p:cNvSpPr>
          <p:nvPr>
            <p:ph type="body" sz="quarter" idx="18"/>
          </p:nvPr>
        </p:nvSpPr>
        <p:spPr>
          <a:xfrm>
            <a:off x="360000" y="982520"/>
            <a:ext cx="5235694" cy="310015"/>
          </a:xfrm>
        </p:spPr>
        <p:txBody>
          <a:bodyPr/>
          <a:lstStyle/>
          <a:p>
            <a:r>
              <a:rPr lang="en-AU" dirty="0"/>
              <a:t>Algorithms</a:t>
            </a:r>
          </a:p>
        </p:txBody>
      </p:sp>
      <p:sp>
        <p:nvSpPr>
          <p:cNvPr id="26" name="TextBox 25">
            <a:extLst>
              <a:ext uri="{FF2B5EF4-FFF2-40B4-BE49-F238E27FC236}">
                <a16:creationId xmlns:a16="http://schemas.microsoft.com/office/drawing/2014/main" id="{748B5A9C-B266-9D15-EFF2-9D832AD2FD40}"/>
              </a:ext>
            </a:extLst>
          </p:cNvPr>
          <p:cNvSpPr txBox="1"/>
          <p:nvPr/>
        </p:nvSpPr>
        <p:spPr>
          <a:xfrm>
            <a:off x="343067" y="1338454"/>
            <a:ext cx="3333933" cy="914400"/>
          </a:xfrm>
          <a:prstGeom prst="rect">
            <a:avLst/>
          </a:prstGeom>
          <a:noFill/>
        </p:spPr>
        <p:txBody>
          <a:bodyPr wrap="none" lIns="0" tIns="0" rIns="0" bIns="0" rtlCol="0">
            <a:noAutofit/>
          </a:bodyPr>
          <a:lstStyle/>
          <a:p>
            <a:pPr algn="l">
              <a:lnSpc>
                <a:spcPct val="150000"/>
              </a:lnSpc>
            </a:pPr>
            <a:r>
              <a:rPr lang="en-AU" sz="1800" dirty="0"/>
              <a:t>In our decimal (base 10) number system we have</a:t>
            </a:r>
          </a:p>
          <a:p>
            <a:pPr algn="l">
              <a:lnSpc>
                <a:spcPct val="150000"/>
              </a:lnSpc>
            </a:pPr>
            <a:r>
              <a:rPr lang="en-AU" sz="1800" dirty="0"/>
              <a:t>ten digits: 0,1, 2, 3, 4, 5, 6, 7, 8, 9</a:t>
            </a:r>
          </a:p>
        </p:txBody>
      </p:sp>
      <p:graphicFrame>
        <p:nvGraphicFramePr>
          <p:cNvPr id="25" name="Table 24">
            <a:extLst>
              <a:ext uri="{FF2B5EF4-FFF2-40B4-BE49-F238E27FC236}">
                <a16:creationId xmlns:a16="http://schemas.microsoft.com/office/drawing/2014/main" id="{35FDE09F-E452-280B-0D3E-1C633ABBB6D2}"/>
              </a:ext>
            </a:extLst>
          </p:cNvPr>
          <p:cNvGraphicFramePr>
            <a:graphicFrameLocks noGrp="1"/>
          </p:cNvGraphicFramePr>
          <p:nvPr/>
        </p:nvGraphicFramePr>
        <p:xfrm>
          <a:off x="343067" y="2434916"/>
          <a:ext cx="2748028" cy="368130"/>
        </p:xfrm>
        <a:graphic>
          <a:graphicData uri="http://schemas.openxmlformats.org/drawingml/2006/table">
            <a:tbl>
              <a:tblPr firstRow="1" bandRow="1">
                <a:tableStyleId>{5940675A-B579-460E-94D1-54222C63F5DA}</a:tableStyleId>
              </a:tblPr>
              <a:tblGrid>
                <a:gridCol w="772501">
                  <a:extLst>
                    <a:ext uri="{9D8B030D-6E8A-4147-A177-3AD203B41FA5}">
                      <a16:colId xmlns:a16="http://schemas.microsoft.com/office/drawing/2014/main" val="1158842253"/>
                    </a:ext>
                  </a:extLst>
                </a:gridCol>
                <a:gridCol w="676656">
                  <a:extLst>
                    <a:ext uri="{9D8B030D-6E8A-4147-A177-3AD203B41FA5}">
                      <a16:colId xmlns:a16="http://schemas.microsoft.com/office/drawing/2014/main" val="2974891855"/>
                    </a:ext>
                  </a:extLst>
                </a:gridCol>
                <a:gridCol w="611864">
                  <a:extLst>
                    <a:ext uri="{9D8B030D-6E8A-4147-A177-3AD203B41FA5}">
                      <a16:colId xmlns:a16="http://schemas.microsoft.com/office/drawing/2014/main" val="2996818978"/>
                    </a:ext>
                  </a:extLst>
                </a:gridCol>
                <a:gridCol w="687007">
                  <a:extLst>
                    <a:ext uri="{9D8B030D-6E8A-4147-A177-3AD203B41FA5}">
                      <a16:colId xmlns:a16="http://schemas.microsoft.com/office/drawing/2014/main" val="3735183705"/>
                    </a:ext>
                  </a:extLst>
                </a:gridCol>
              </a:tblGrid>
              <a:tr h="368130">
                <a:tc>
                  <a:txBody>
                    <a:bodyPr/>
                    <a:lstStyle/>
                    <a:p>
                      <a:r>
                        <a:rPr lang="en-AU" dirty="0"/>
                        <a:t>1000</a:t>
                      </a:r>
                    </a:p>
                  </a:txBody>
                  <a:tcPr/>
                </a:tc>
                <a:tc>
                  <a:txBody>
                    <a:bodyPr/>
                    <a:lstStyle/>
                    <a:p>
                      <a:r>
                        <a:rPr lang="en-AU" dirty="0"/>
                        <a:t>100</a:t>
                      </a:r>
                    </a:p>
                  </a:txBody>
                  <a:tcPr/>
                </a:tc>
                <a:tc>
                  <a:txBody>
                    <a:bodyPr/>
                    <a:lstStyle/>
                    <a:p>
                      <a:r>
                        <a:rPr lang="en-AU" dirty="0"/>
                        <a:t>10</a:t>
                      </a:r>
                    </a:p>
                  </a:txBody>
                  <a:tcPr/>
                </a:tc>
                <a:tc>
                  <a:txBody>
                    <a:bodyPr/>
                    <a:lstStyle/>
                    <a:p>
                      <a:r>
                        <a:rPr lang="en-AU" dirty="0"/>
                        <a:t>1</a:t>
                      </a:r>
                    </a:p>
                  </a:txBody>
                  <a:tcPr/>
                </a:tc>
                <a:extLst>
                  <a:ext uri="{0D108BD9-81ED-4DB2-BD59-A6C34878D82A}">
                    <a16:rowId xmlns:a16="http://schemas.microsoft.com/office/drawing/2014/main" val="2329603142"/>
                  </a:ext>
                </a:extLst>
              </a:tr>
            </a:tbl>
          </a:graphicData>
        </a:graphic>
      </p:graphicFrame>
      <p:graphicFrame>
        <p:nvGraphicFramePr>
          <p:cNvPr id="4" name="Table 3">
            <a:extLst>
              <a:ext uri="{FF2B5EF4-FFF2-40B4-BE49-F238E27FC236}">
                <a16:creationId xmlns:a16="http://schemas.microsoft.com/office/drawing/2014/main" id="{B590A7BE-409B-057F-E658-6E1FEF813F6E}"/>
              </a:ext>
            </a:extLst>
          </p:cNvPr>
          <p:cNvGraphicFramePr>
            <a:graphicFrameLocks noGrp="1"/>
          </p:cNvGraphicFramePr>
          <p:nvPr/>
        </p:nvGraphicFramePr>
        <p:xfrm>
          <a:off x="343067" y="2965138"/>
          <a:ext cx="2748028" cy="368130"/>
        </p:xfrm>
        <a:graphic>
          <a:graphicData uri="http://schemas.openxmlformats.org/drawingml/2006/table">
            <a:tbl>
              <a:tblPr firstRow="1" bandRow="1">
                <a:tableStyleId>{5940675A-B579-460E-94D1-54222C63F5DA}</a:tableStyleId>
              </a:tblPr>
              <a:tblGrid>
                <a:gridCol w="758785">
                  <a:extLst>
                    <a:ext uri="{9D8B030D-6E8A-4147-A177-3AD203B41FA5}">
                      <a16:colId xmlns:a16="http://schemas.microsoft.com/office/drawing/2014/main" val="800771797"/>
                    </a:ext>
                  </a:extLst>
                </a:gridCol>
                <a:gridCol w="699516">
                  <a:extLst>
                    <a:ext uri="{9D8B030D-6E8A-4147-A177-3AD203B41FA5}">
                      <a16:colId xmlns:a16="http://schemas.microsoft.com/office/drawing/2014/main" val="528783705"/>
                    </a:ext>
                  </a:extLst>
                </a:gridCol>
                <a:gridCol w="602720">
                  <a:extLst>
                    <a:ext uri="{9D8B030D-6E8A-4147-A177-3AD203B41FA5}">
                      <a16:colId xmlns:a16="http://schemas.microsoft.com/office/drawing/2014/main" val="1753517095"/>
                    </a:ext>
                  </a:extLst>
                </a:gridCol>
                <a:gridCol w="687007">
                  <a:extLst>
                    <a:ext uri="{9D8B030D-6E8A-4147-A177-3AD203B41FA5}">
                      <a16:colId xmlns:a16="http://schemas.microsoft.com/office/drawing/2014/main" val="339336308"/>
                    </a:ext>
                  </a:extLst>
                </a:gridCol>
              </a:tblGrid>
              <a:tr h="368130">
                <a:tc>
                  <a:txBody>
                    <a:bodyPr/>
                    <a:lstStyle/>
                    <a:p>
                      <a:r>
                        <a:rPr lang="en-AU" b="0" dirty="0"/>
                        <a:t>1</a:t>
                      </a:r>
                    </a:p>
                  </a:txBody>
                  <a:tcPr/>
                </a:tc>
                <a:tc>
                  <a:txBody>
                    <a:bodyPr/>
                    <a:lstStyle/>
                    <a:p>
                      <a:r>
                        <a:rPr lang="en-AU" b="0" dirty="0"/>
                        <a:t>5</a:t>
                      </a:r>
                    </a:p>
                  </a:txBody>
                  <a:tcPr/>
                </a:tc>
                <a:tc>
                  <a:txBody>
                    <a:bodyPr/>
                    <a:lstStyle/>
                    <a:p>
                      <a:r>
                        <a:rPr lang="en-AU" b="0" dirty="0"/>
                        <a:t>3</a:t>
                      </a:r>
                    </a:p>
                  </a:txBody>
                  <a:tcPr/>
                </a:tc>
                <a:tc>
                  <a:txBody>
                    <a:bodyPr/>
                    <a:lstStyle/>
                    <a:p>
                      <a:r>
                        <a:rPr lang="en-AU" b="0" dirty="0"/>
                        <a:t>9</a:t>
                      </a:r>
                    </a:p>
                  </a:txBody>
                  <a:tcPr/>
                </a:tc>
                <a:extLst>
                  <a:ext uri="{0D108BD9-81ED-4DB2-BD59-A6C34878D82A}">
                    <a16:rowId xmlns:a16="http://schemas.microsoft.com/office/drawing/2014/main" val="2329603142"/>
                  </a:ext>
                </a:extLst>
              </a:tr>
            </a:tbl>
          </a:graphicData>
        </a:graphic>
      </p:graphicFrame>
      <p:sp>
        <p:nvSpPr>
          <p:cNvPr id="21" name="TextBox 20">
            <a:extLst>
              <a:ext uri="{FF2B5EF4-FFF2-40B4-BE49-F238E27FC236}">
                <a16:creationId xmlns:a16="http://schemas.microsoft.com/office/drawing/2014/main" id="{AD0A2724-7870-540E-D7F0-AD71C0DF8680}"/>
              </a:ext>
              <a:ext uri="{C183D7F6-B498-43B3-948B-1728B52AA6E4}">
                <adec:decorative xmlns:adec="http://schemas.microsoft.com/office/drawing/2017/decorative" val="1"/>
              </a:ext>
            </a:extLst>
          </p:cNvPr>
          <p:cNvSpPr txBox="1"/>
          <p:nvPr/>
        </p:nvSpPr>
        <p:spPr>
          <a:xfrm>
            <a:off x="343067" y="1411611"/>
            <a:ext cx="914400" cy="914400"/>
          </a:xfrm>
          <a:prstGeom prst="rect">
            <a:avLst/>
          </a:prstGeom>
          <a:noFill/>
        </p:spPr>
        <p:txBody>
          <a:bodyPr wrap="none" lIns="0" tIns="0" rIns="0" bIns="0" rtlCol="0">
            <a:noAutofit/>
          </a:bodyPr>
          <a:lstStyle/>
          <a:p>
            <a:pPr algn="l"/>
            <a:endParaRPr lang="en-AU" sz="1800" i="1" dirty="0"/>
          </a:p>
        </p:txBody>
      </p:sp>
      <p:sp>
        <p:nvSpPr>
          <p:cNvPr id="14" name="TextBox 13">
            <a:extLst>
              <a:ext uri="{FF2B5EF4-FFF2-40B4-BE49-F238E27FC236}">
                <a16:creationId xmlns:a16="http://schemas.microsoft.com/office/drawing/2014/main" id="{0A6DE7F7-D7D2-AFB9-ED7E-5761E1161BC4}"/>
              </a:ext>
            </a:extLst>
          </p:cNvPr>
          <p:cNvSpPr txBox="1"/>
          <p:nvPr/>
        </p:nvSpPr>
        <p:spPr>
          <a:xfrm>
            <a:off x="303443" y="3305442"/>
            <a:ext cx="3333933" cy="914400"/>
          </a:xfrm>
          <a:prstGeom prst="rect">
            <a:avLst/>
          </a:prstGeom>
          <a:noFill/>
        </p:spPr>
        <p:txBody>
          <a:bodyPr wrap="none" lIns="0" tIns="0" rIns="0" bIns="0" rtlCol="0">
            <a:noAutofit/>
          </a:bodyPr>
          <a:lstStyle/>
          <a:p>
            <a:pPr algn="l">
              <a:lnSpc>
                <a:spcPct val="150000"/>
              </a:lnSpc>
            </a:pPr>
            <a:endParaRPr lang="en-AU" sz="1800" dirty="0"/>
          </a:p>
          <a:p>
            <a:pPr algn="l">
              <a:lnSpc>
                <a:spcPct val="150000"/>
              </a:lnSpc>
            </a:pPr>
            <a:r>
              <a:rPr lang="en-AU" sz="1800" dirty="0"/>
              <a:t>1,539 can be described as: </a:t>
            </a:r>
          </a:p>
          <a:p>
            <a:pPr algn="l">
              <a:lnSpc>
                <a:spcPct val="150000"/>
              </a:lnSpc>
            </a:pPr>
            <a:r>
              <a:rPr lang="en-AU" sz="1800" dirty="0"/>
              <a:t>1000 X 1 + 100 X 5 + 10 X 3 + 1 X 9</a:t>
            </a:r>
          </a:p>
        </p:txBody>
      </p:sp>
      <p:sp>
        <p:nvSpPr>
          <p:cNvPr id="13" name="TextBox 12">
            <a:extLst>
              <a:ext uri="{FF2B5EF4-FFF2-40B4-BE49-F238E27FC236}">
                <a16:creationId xmlns:a16="http://schemas.microsoft.com/office/drawing/2014/main" id="{3F9B98A4-13EE-410F-1915-1985ED08BF4D}"/>
              </a:ext>
            </a:extLst>
          </p:cNvPr>
          <p:cNvSpPr txBox="1"/>
          <p:nvPr/>
        </p:nvSpPr>
        <p:spPr>
          <a:xfrm>
            <a:off x="251214" y="4605147"/>
            <a:ext cx="4634918" cy="1426031"/>
          </a:xfrm>
          <a:prstGeom prst="rect">
            <a:avLst/>
          </a:prstGeom>
          <a:noFill/>
        </p:spPr>
        <p:txBody>
          <a:bodyPr wrap="square">
            <a:spAutoFit/>
          </a:bodyPr>
          <a:lstStyle/>
          <a:p>
            <a:pPr algn="l">
              <a:lnSpc>
                <a:spcPct val="150000"/>
              </a:lnSpc>
            </a:pPr>
            <a:r>
              <a:rPr lang="en-AU" sz="2400" dirty="0"/>
              <a:t>How it works</a:t>
            </a:r>
          </a:p>
          <a:p>
            <a:pPr>
              <a:lnSpc>
                <a:spcPct val="150000"/>
              </a:lnSpc>
            </a:pPr>
            <a:r>
              <a:rPr lang="en-AU" sz="1800" dirty="0"/>
              <a:t>When we count past nine </a:t>
            </a:r>
          </a:p>
          <a:p>
            <a:pPr>
              <a:lnSpc>
                <a:spcPct val="150000"/>
              </a:lnSpc>
            </a:pPr>
            <a:r>
              <a:rPr lang="en-AU" sz="1800" dirty="0"/>
              <a:t>we go to the next column.</a:t>
            </a:r>
          </a:p>
        </p:txBody>
      </p:sp>
      <p:pic>
        <p:nvPicPr>
          <p:cNvPr id="24" name="Graphic 23" descr="Badge 1 outline">
            <a:extLst>
              <a:ext uri="{FF2B5EF4-FFF2-40B4-BE49-F238E27FC236}">
                <a16:creationId xmlns:a16="http://schemas.microsoft.com/office/drawing/2014/main" id="{72C332DA-054E-48DE-8E05-86AECA9DD02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95693" y="324611"/>
            <a:ext cx="812915" cy="812915"/>
          </a:xfrm>
          <a:prstGeom prst="rect">
            <a:avLst/>
          </a:prstGeom>
        </p:spPr>
      </p:pic>
      <p:sp>
        <p:nvSpPr>
          <p:cNvPr id="16" name="TextBox 15">
            <a:extLst>
              <a:ext uri="{FF2B5EF4-FFF2-40B4-BE49-F238E27FC236}">
                <a16:creationId xmlns:a16="http://schemas.microsoft.com/office/drawing/2014/main" id="{8E3503BC-F35D-9598-B614-8F403BC283A6}"/>
              </a:ext>
            </a:extLst>
          </p:cNvPr>
          <p:cNvSpPr txBox="1"/>
          <p:nvPr/>
        </p:nvSpPr>
        <p:spPr>
          <a:xfrm>
            <a:off x="6510093" y="473387"/>
            <a:ext cx="5148073" cy="566928"/>
          </a:xfrm>
          <a:prstGeom prst="rect">
            <a:avLst/>
          </a:prstGeom>
          <a:noFill/>
        </p:spPr>
        <p:txBody>
          <a:bodyPr wrap="square" lIns="0" tIns="0" rIns="0" bIns="0" rtlCol="0">
            <a:noAutofit/>
          </a:bodyPr>
          <a:lstStyle/>
          <a:p>
            <a:pPr algn="l">
              <a:lnSpc>
                <a:spcPct val="150000"/>
              </a:lnSpc>
            </a:pPr>
            <a:r>
              <a:rPr lang="en-AU" sz="1800" dirty="0"/>
              <a:t>Explain these steps to an Alien that (because she only has 3 fingers)  doesn’t understand counting in base 10.</a:t>
            </a:r>
          </a:p>
        </p:txBody>
      </p:sp>
      <p:pic>
        <p:nvPicPr>
          <p:cNvPr id="22" name="Picture 21" descr="A digital painting of a green alien with large red eyes and multiple small red spots on its head and shoulders, standing in a lush forest with dense foliage and flowers. The alien holds up one finger, suggesting a gesture of communication or emphasis, with soft lighting highlighting its smooth skin and detailed facial features.">
            <a:extLst>
              <a:ext uri="{FF2B5EF4-FFF2-40B4-BE49-F238E27FC236}">
                <a16:creationId xmlns:a16="http://schemas.microsoft.com/office/drawing/2014/main" id="{13022D28-50EC-0426-FAFA-00BA4ABB2C91}"/>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rcRect l="40912" t="22386" r="36025" b="38468"/>
          <a:stretch>
            <a:fillRect/>
          </a:stretch>
        </p:blipFill>
        <p:spPr>
          <a:xfrm>
            <a:off x="8144928" y="1338454"/>
            <a:ext cx="3267173" cy="3119360"/>
          </a:xfrm>
          <a:prstGeom prst="rect">
            <a:avLst/>
          </a:prstGeom>
          <a:ln w="12700">
            <a:solidFill>
              <a:schemeClr val="tx1"/>
            </a:solidFill>
          </a:ln>
        </p:spPr>
      </p:pic>
      <p:sp>
        <p:nvSpPr>
          <p:cNvPr id="7" name="TextBox 6">
            <a:extLst>
              <a:ext uri="{FF2B5EF4-FFF2-40B4-BE49-F238E27FC236}">
                <a16:creationId xmlns:a16="http://schemas.microsoft.com/office/drawing/2014/main" id="{06B51E42-F5E3-85FC-5E8F-04D3B6C38EEF}"/>
              </a:ext>
            </a:extLst>
          </p:cNvPr>
          <p:cNvSpPr txBox="1"/>
          <p:nvPr/>
        </p:nvSpPr>
        <p:spPr>
          <a:xfrm>
            <a:off x="6002150" y="4557696"/>
            <a:ext cx="6096000" cy="230832"/>
          </a:xfrm>
          <a:prstGeom prst="rect">
            <a:avLst/>
          </a:prstGeom>
          <a:noFill/>
        </p:spPr>
        <p:txBody>
          <a:bodyPr wrap="square">
            <a:spAutoFit/>
          </a:bodyPr>
          <a:lstStyle/>
          <a:p>
            <a:r>
              <a:rPr lang="en-AU" sz="900" i="1" dirty="0"/>
              <a:t>Screenshots of Canva reproduced for non-commercial, educational purposes under the </a:t>
            </a:r>
            <a:r>
              <a:rPr lang="en-AU" sz="900" i="1" dirty="0">
                <a:hlinkClick r:id="rId5" tooltip="https://aus01.safelinks.protection.outlook.com/?url=https%3a%2f%2fwww.canva.com%2fpolicies%2fedu-additional-terms%2f&amp;data=05%7c02%7celizabeth.rose5%40det.nsw.edu.au%7ce985d6f4d6564f03a12208dd0a01071a%7c05a0e69a418a47c19c259387261bf991%7c0%7c0%7c638677721733578221%7cunknown%7ctwfpbgzsb3d8eyjfbxb0eu1hcgkionrydwusilyioiiwljaumdawmcisilaioijxaw4zmiisikfoijoitwfpbcisilduijoyfq%3d%3d%7c0%7c%7c%7c&amp;sdata=tpqnl8ffhw2q47lwwydzafv7dbcoobwitj8a1zytndg%3d&amp;reserved=0"/>
              </a:rPr>
              <a:t>Canva for Education</a:t>
            </a:r>
            <a:r>
              <a:rPr lang="en-AU" sz="900" i="1" dirty="0"/>
              <a:t> terms.</a:t>
            </a:r>
            <a:endParaRPr lang="en-AU" sz="900" dirty="0"/>
          </a:p>
        </p:txBody>
      </p:sp>
      <p:pic>
        <p:nvPicPr>
          <p:cNvPr id="29" name="Graphic 28" descr="Badge outline">
            <a:extLst>
              <a:ext uri="{FF2B5EF4-FFF2-40B4-BE49-F238E27FC236}">
                <a16:creationId xmlns:a16="http://schemas.microsoft.com/office/drawing/2014/main" id="{35B4E4AA-BAA2-F8CE-9E95-E845B5F8E69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314632" y="4961080"/>
            <a:ext cx="914400" cy="914400"/>
          </a:xfrm>
          <a:prstGeom prst="rect">
            <a:avLst/>
          </a:prstGeom>
        </p:spPr>
      </p:pic>
      <p:sp>
        <p:nvSpPr>
          <p:cNvPr id="6" name="TextBox 5">
            <a:extLst>
              <a:ext uri="{FF2B5EF4-FFF2-40B4-BE49-F238E27FC236}">
                <a16:creationId xmlns:a16="http://schemas.microsoft.com/office/drawing/2014/main" id="{0AD6305C-6DE3-630E-993D-1912ABDD828C}"/>
              </a:ext>
            </a:extLst>
          </p:cNvPr>
          <p:cNvSpPr txBox="1"/>
          <p:nvPr/>
        </p:nvSpPr>
        <p:spPr>
          <a:xfrm>
            <a:off x="5229032" y="5003446"/>
            <a:ext cx="6749608" cy="872034"/>
          </a:xfrm>
          <a:prstGeom prst="rect">
            <a:avLst/>
          </a:prstGeom>
          <a:noFill/>
        </p:spPr>
        <p:txBody>
          <a:bodyPr wrap="square">
            <a:spAutoFit/>
          </a:bodyPr>
          <a:lstStyle/>
          <a:p>
            <a:pPr>
              <a:lnSpc>
                <a:spcPct val="150000"/>
              </a:lnSpc>
            </a:pPr>
            <a:r>
              <a:rPr lang="en-AU" sz="1800" dirty="0"/>
              <a:t> Rewrite these instructions as an algorithm using a loop.</a:t>
            </a:r>
          </a:p>
          <a:p>
            <a:pPr>
              <a:lnSpc>
                <a:spcPct val="150000"/>
              </a:lnSpc>
            </a:pPr>
            <a:r>
              <a:rPr lang="en-AU" sz="1800" dirty="0"/>
              <a:t>  (iteration)</a:t>
            </a:r>
          </a:p>
        </p:txBody>
      </p:sp>
      <p:sp>
        <p:nvSpPr>
          <p:cNvPr id="2" name="Slide Number Placeholder 1">
            <a:extLst>
              <a:ext uri="{FF2B5EF4-FFF2-40B4-BE49-F238E27FC236}">
                <a16:creationId xmlns:a16="http://schemas.microsoft.com/office/drawing/2014/main" id="{D3803A91-7370-3096-D27B-BCEA93BA6320}"/>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15</a:t>
            </a:fld>
            <a:endParaRPr lang="en-AU" dirty="0"/>
          </a:p>
        </p:txBody>
      </p:sp>
    </p:spTree>
    <p:extLst>
      <p:ext uri="{BB962C8B-B14F-4D97-AF65-F5344CB8AC3E}">
        <p14:creationId xmlns:p14="http://schemas.microsoft.com/office/powerpoint/2010/main" val="3588269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BF68427-B31A-B4A7-BBD2-896A69B98239}"/>
              </a:ext>
            </a:extLst>
          </p:cNvPr>
          <p:cNvSpPr>
            <a:spLocks noGrp="1"/>
          </p:cNvSpPr>
          <p:nvPr>
            <p:ph type="title"/>
          </p:nvPr>
        </p:nvSpPr>
        <p:spPr>
          <a:xfrm>
            <a:off x="360000" y="360000"/>
            <a:ext cx="6479712" cy="545601"/>
          </a:xfrm>
        </p:spPr>
        <p:txBody>
          <a:bodyPr/>
          <a:lstStyle/>
          <a:p>
            <a:r>
              <a:rPr lang="en-AU" dirty="0"/>
              <a:t>Algorithms (1)</a:t>
            </a:r>
          </a:p>
        </p:txBody>
      </p:sp>
      <p:sp>
        <p:nvSpPr>
          <p:cNvPr id="4" name="Text Placeholder 3">
            <a:extLst>
              <a:ext uri="{FF2B5EF4-FFF2-40B4-BE49-F238E27FC236}">
                <a16:creationId xmlns:a16="http://schemas.microsoft.com/office/drawing/2014/main" id="{8A6DB887-0881-81AA-8830-AEA7028AEBD7}"/>
              </a:ext>
            </a:extLst>
          </p:cNvPr>
          <p:cNvSpPr>
            <a:spLocks noGrp="1"/>
          </p:cNvSpPr>
          <p:nvPr>
            <p:ph type="body" sz="quarter" idx="18"/>
          </p:nvPr>
        </p:nvSpPr>
        <p:spPr>
          <a:xfrm>
            <a:off x="360000" y="982520"/>
            <a:ext cx="6479712" cy="310015"/>
          </a:xfrm>
        </p:spPr>
        <p:txBody>
          <a:bodyPr/>
          <a:lstStyle/>
          <a:p>
            <a:r>
              <a:rPr lang="en-AU" dirty="0"/>
              <a:t>Counting to ten</a:t>
            </a:r>
          </a:p>
        </p:txBody>
      </p:sp>
      <p:sp>
        <p:nvSpPr>
          <p:cNvPr id="5" name="Content Placeholder 4">
            <a:extLst>
              <a:ext uri="{FF2B5EF4-FFF2-40B4-BE49-F238E27FC236}">
                <a16:creationId xmlns:a16="http://schemas.microsoft.com/office/drawing/2014/main" id="{C341D039-13AE-0C3A-FCF8-C81D85AB65B1}"/>
              </a:ext>
            </a:extLst>
          </p:cNvPr>
          <p:cNvSpPr>
            <a:spLocks noGrp="1"/>
          </p:cNvSpPr>
          <p:nvPr>
            <p:ph sz="quarter" idx="19"/>
          </p:nvPr>
        </p:nvSpPr>
        <p:spPr/>
        <p:txBody>
          <a:bodyPr/>
          <a:lstStyle/>
          <a:p>
            <a:r>
              <a:rPr lang="en-AU" dirty="0"/>
              <a:t>counter = 1</a:t>
            </a:r>
          </a:p>
          <a:p>
            <a:r>
              <a:rPr lang="en-AU" dirty="0"/>
              <a:t>WHILE counter &lt;= 10 DO</a:t>
            </a:r>
          </a:p>
          <a:p>
            <a:r>
              <a:rPr lang="en-AU" dirty="0"/>
              <a:t>    PRINT counter</a:t>
            </a:r>
          </a:p>
          <a:p>
            <a:r>
              <a:rPr lang="en-AU" dirty="0"/>
              <a:t>    counter = counter + 1</a:t>
            </a:r>
          </a:p>
          <a:p>
            <a:r>
              <a:rPr lang="en-AU" dirty="0"/>
              <a:t>END WHILE</a:t>
            </a:r>
          </a:p>
          <a:p>
            <a:endParaRPr lang="en-AU" dirty="0"/>
          </a:p>
        </p:txBody>
      </p:sp>
      <p:pic>
        <p:nvPicPr>
          <p:cNvPr id="10" name="Picture 9" descr="Screenshot of Python code demonstrating a while loop that prints numbers from 1 to 10. Code includes initialization of counter variable, loop condition, print statement, and increment operation with syntax highlighted in blue and black text.">
            <a:extLst>
              <a:ext uri="{FF2B5EF4-FFF2-40B4-BE49-F238E27FC236}">
                <a16:creationId xmlns:a16="http://schemas.microsoft.com/office/drawing/2014/main" id="{768950EF-7EE5-A806-3877-27A2CEF8DC42}"/>
              </a:ext>
            </a:extLst>
          </p:cNvPr>
          <p:cNvPicPr>
            <a:picLocks noChangeAspect="1"/>
          </p:cNvPicPr>
          <p:nvPr/>
        </p:nvPicPr>
        <p:blipFill>
          <a:blip r:embed="rId3"/>
          <a:stretch>
            <a:fillRect/>
          </a:stretch>
        </p:blipFill>
        <p:spPr>
          <a:xfrm>
            <a:off x="6890004" y="511130"/>
            <a:ext cx="4233996" cy="2561189"/>
          </a:xfrm>
          <a:prstGeom prst="rect">
            <a:avLst/>
          </a:prstGeom>
          <a:ln>
            <a:solidFill>
              <a:schemeClr val="tx1"/>
            </a:solidFill>
          </a:ln>
        </p:spPr>
      </p:pic>
      <p:sp>
        <p:nvSpPr>
          <p:cNvPr id="12" name="TextBox 11">
            <a:extLst>
              <a:ext uri="{FF2B5EF4-FFF2-40B4-BE49-F238E27FC236}">
                <a16:creationId xmlns:a16="http://schemas.microsoft.com/office/drawing/2014/main" id="{35095B91-A627-0AA1-C7A9-CB1544A79C67}"/>
              </a:ext>
            </a:extLst>
          </p:cNvPr>
          <p:cNvSpPr txBox="1"/>
          <p:nvPr/>
        </p:nvSpPr>
        <p:spPr>
          <a:xfrm>
            <a:off x="6890004" y="3191061"/>
            <a:ext cx="4233996" cy="2492990"/>
          </a:xfrm>
          <a:prstGeom prst="rect">
            <a:avLst/>
          </a:prstGeom>
          <a:noFill/>
          <a:ln>
            <a:solidFill>
              <a:schemeClr val="tx1"/>
            </a:solidFill>
          </a:ln>
        </p:spPr>
        <p:txBody>
          <a:bodyPr wrap="square">
            <a:spAutoFit/>
          </a:bodyPr>
          <a:lstStyle/>
          <a:p>
            <a:r>
              <a:rPr lang="en-AU" sz="1200" dirty="0"/>
              <a:t>1</a:t>
            </a:r>
          </a:p>
          <a:p>
            <a:r>
              <a:rPr lang="en-AU" sz="1200" dirty="0"/>
              <a:t>2</a:t>
            </a:r>
          </a:p>
          <a:p>
            <a:r>
              <a:rPr lang="en-AU" sz="1200" dirty="0"/>
              <a:t>3</a:t>
            </a:r>
          </a:p>
          <a:p>
            <a:r>
              <a:rPr lang="en-AU" sz="1200" dirty="0"/>
              <a:t>4</a:t>
            </a:r>
          </a:p>
          <a:p>
            <a:r>
              <a:rPr lang="en-AU" sz="1200" dirty="0"/>
              <a:t>5</a:t>
            </a:r>
          </a:p>
          <a:p>
            <a:r>
              <a:rPr lang="en-AU" sz="1200" dirty="0"/>
              <a:t>6</a:t>
            </a:r>
          </a:p>
          <a:p>
            <a:r>
              <a:rPr lang="en-AU" sz="1200" dirty="0"/>
              <a:t>7</a:t>
            </a:r>
          </a:p>
          <a:p>
            <a:r>
              <a:rPr lang="en-AU" sz="1200" dirty="0"/>
              <a:t>8</a:t>
            </a:r>
          </a:p>
          <a:p>
            <a:r>
              <a:rPr lang="en-AU" sz="1200" dirty="0"/>
              <a:t>9</a:t>
            </a:r>
          </a:p>
          <a:p>
            <a:r>
              <a:rPr lang="en-AU" sz="1200" dirty="0"/>
              <a:t>10</a:t>
            </a:r>
          </a:p>
          <a:p>
            <a:endParaRPr lang="en-AU" sz="1200" dirty="0"/>
          </a:p>
          <a:p>
            <a:endParaRPr lang="en-AU" sz="1200" dirty="0"/>
          </a:p>
          <a:p>
            <a:r>
              <a:rPr lang="en-AU" sz="1200" dirty="0"/>
              <a:t>** Process exited - Return Code: 0 **</a:t>
            </a:r>
          </a:p>
        </p:txBody>
      </p:sp>
      <p:sp>
        <p:nvSpPr>
          <p:cNvPr id="13" name="TextBox 12">
            <a:extLst>
              <a:ext uri="{FF2B5EF4-FFF2-40B4-BE49-F238E27FC236}">
                <a16:creationId xmlns:a16="http://schemas.microsoft.com/office/drawing/2014/main" id="{0A9529E8-E269-B463-BEDF-83A9BB3ED5F6}"/>
              </a:ext>
            </a:extLst>
          </p:cNvPr>
          <p:cNvSpPr txBox="1"/>
          <p:nvPr/>
        </p:nvSpPr>
        <p:spPr>
          <a:xfrm>
            <a:off x="6963156" y="5834797"/>
            <a:ext cx="3177540" cy="914400"/>
          </a:xfrm>
          <a:prstGeom prst="rect">
            <a:avLst/>
          </a:prstGeom>
          <a:noFill/>
        </p:spPr>
        <p:txBody>
          <a:bodyPr wrap="none" lIns="0" tIns="0" rIns="0" bIns="0" rtlCol="0">
            <a:noAutofit/>
          </a:bodyPr>
          <a:lstStyle/>
          <a:p>
            <a:pPr algn="l"/>
            <a:r>
              <a:rPr lang="en-AU" sz="1800" b="1" dirty="0"/>
              <a:t>In Python</a:t>
            </a:r>
          </a:p>
        </p:txBody>
      </p:sp>
      <p:sp>
        <p:nvSpPr>
          <p:cNvPr id="2" name="Slide Number Placeholder 1">
            <a:extLst>
              <a:ext uri="{FF2B5EF4-FFF2-40B4-BE49-F238E27FC236}">
                <a16:creationId xmlns:a16="http://schemas.microsoft.com/office/drawing/2014/main" id="{B88987D5-E9AE-D0FC-661F-26C6E982AC46}"/>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16</a:t>
            </a:fld>
            <a:endParaRPr lang="en-AU" dirty="0"/>
          </a:p>
        </p:txBody>
      </p:sp>
    </p:spTree>
    <p:extLst>
      <p:ext uri="{BB962C8B-B14F-4D97-AF65-F5344CB8AC3E}">
        <p14:creationId xmlns:p14="http://schemas.microsoft.com/office/powerpoint/2010/main" val="3039687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E3C732-E347-7672-9D06-62AEA8DD83E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3629746-F7A2-68FF-290B-A75B1800D683}"/>
              </a:ext>
            </a:extLst>
          </p:cNvPr>
          <p:cNvSpPr>
            <a:spLocks noGrp="1"/>
          </p:cNvSpPr>
          <p:nvPr>
            <p:ph type="title"/>
          </p:nvPr>
        </p:nvSpPr>
        <p:spPr>
          <a:xfrm>
            <a:off x="131400" y="268989"/>
            <a:ext cx="3023280" cy="545601"/>
          </a:xfrm>
        </p:spPr>
        <p:txBody>
          <a:bodyPr/>
          <a:lstStyle/>
          <a:p>
            <a:r>
              <a:rPr lang="en-AU" dirty="0"/>
              <a:t>Algorithms (2)</a:t>
            </a:r>
          </a:p>
        </p:txBody>
      </p:sp>
      <p:sp>
        <p:nvSpPr>
          <p:cNvPr id="4" name="Text Placeholder 3">
            <a:extLst>
              <a:ext uri="{FF2B5EF4-FFF2-40B4-BE49-F238E27FC236}">
                <a16:creationId xmlns:a16="http://schemas.microsoft.com/office/drawing/2014/main" id="{6AF727F9-19A1-C579-DAE5-AEBB2837AEBB}"/>
              </a:ext>
            </a:extLst>
          </p:cNvPr>
          <p:cNvSpPr>
            <a:spLocks noGrp="1"/>
          </p:cNvSpPr>
          <p:nvPr>
            <p:ph type="body" sz="quarter" idx="18"/>
          </p:nvPr>
        </p:nvSpPr>
        <p:spPr>
          <a:xfrm>
            <a:off x="131401" y="823911"/>
            <a:ext cx="9492659" cy="310015"/>
          </a:xfrm>
        </p:spPr>
        <p:txBody>
          <a:bodyPr/>
          <a:lstStyle/>
          <a:p>
            <a:r>
              <a:rPr lang="en-AU" dirty="0"/>
              <a:t>What does the algorithm look like that is inside the </a:t>
            </a:r>
            <a:r>
              <a:rPr lang="en-AU" b="1" dirty="0">
                <a:solidFill>
                  <a:srgbClr val="C00000"/>
                </a:solidFill>
              </a:rPr>
              <a:t>=dec2bin </a:t>
            </a:r>
            <a:r>
              <a:rPr lang="en-AU" dirty="0"/>
              <a:t>spreadsheet</a:t>
            </a:r>
            <a:r>
              <a:rPr lang="en-AU" b="1" dirty="0">
                <a:solidFill>
                  <a:srgbClr val="C00000"/>
                </a:solidFill>
              </a:rPr>
              <a:t> </a:t>
            </a:r>
            <a:r>
              <a:rPr lang="en-AU" dirty="0"/>
              <a:t>function?</a:t>
            </a:r>
          </a:p>
        </p:txBody>
      </p:sp>
      <p:sp>
        <p:nvSpPr>
          <p:cNvPr id="7" name="Content Placeholder 6">
            <a:extLst>
              <a:ext uri="{FF2B5EF4-FFF2-40B4-BE49-F238E27FC236}">
                <a16:creationId xmlns:a16="http://schemas.microsoft.com/office/drawing/2014/main" id="{A10C1361-2899-BCCE-1CD7-97003E57C30A}"/>
              </a:ext>
            </a:extLst>
          </p:cNvPr>
          <p:cNvSpPr>
            <a:spLocks noGrp="1"/>
          </p:cNvSpPr>
          <p:nvPr>
            <p:ph sz="quarter" idx="19"/>
          </p:nvPr>
        </p:nvSpPr>
        <p:spPr>
          <a:xfrm>
            <a:off x="264763" y="1475603"/>
            <a:ext cx="5779833" cy="4814518"/>
          </a:xfrm>
        </p:spPr>
        <p:txBody>
          <a:bodyPr/>
          <a:lstStyle/>
          <a:p>
            <a:r>
              <a:rPr lang="en-AU" b="1" dirty="0"/>
              <a:t>How it works:</a:t>
            </a:r>
          </a:p>
          <a:p>
            <a:r>
              <a:rPr lang="en-AU" dirty="0"/>
              <a:t>Start with the </a:t>
            </a:r>
            <a:r>
              <a:rPr lang="en-AU" b="1" dirty="0"/>
              <a:t>decimal</a:t>
            </a:r>
            <a:r>
              <a:rPr lang="en-AU" dirty="0"/>
              <a:t> number.</a:t>
            </a:r>
          </a:p>
          <a:p>
            <a:r>
              <a:rPr lang="en-AU" dirty="0"/>
              <a:t>Use a </a:t>
            </a:r>
            <a:r>
              <a:rPr lang="en-AU" b="1" dirty="0"/>
              <a:t>loop</a:t>
            </a:r>
            <a:r>
              <a:rPr lang="en-AU" dirty="0"/>
              <a:t> to divide the number by 2 </a:t>
            </a:r>
            <a:r>
              <a:rPr lang="en-AU" b="1" dirty="0"/>
              <a:t>repeatedly</a:t>
            </a:r>
            <a:r>
              <a:rPr lang="en-AU" dirty="0"/>
              <a:t>.</a:t>
            </a:r>
          </a:p>
          <a:p>
            <a:r>
              <a:rPr lang="en-AU" dirty="0"/>
              <a:t>At each step, check </a:t>
            </a:r>
            <a:r>
              <a:rPr lang="en-AU" b="1" dirty="0"/>
              <a:t>if</a:t>
            </a:r>
            <a:r>
              <a:rPr lang="en-AU" dirty="0"/>
              <a:t> the remainder is 1 or 0 (selection).</a:t>
            </a:r>
          </a:p>
          <a:p>
            <a:r>
              <a:rPr lang="en-AU" b="1" dirty="0"/>
              <a:t>Add</a:t>
            </a:r>
            <a:r>
              <a:rPr lang="en-AU" dirty="0"/>
              <a:t> that binary digit to the left of the result (sequence).</a:t>
            </a:r>
          </a:p>
          <a:p>
            <a:r>
              <a:rPr lang="en-AU" b="1" dirty="0"/>
              <a:t>Repeat</a:t>
            </a:r>
            <a:r>
              <a:rPr lang="en-AU" dirty="0"/>
              <a:t> (iteration) until the number is reduced to zero.</a:t>
            </a:r>
          </a:p>
          <a:p>
            <a:endParaRPr lang="en-AU" dirty="0"/>
          </a:p>
        </p:txBody>
      </p:sp>
      <p:sp>
        <p:nvSpPr>
          <p:cNvPr id="9" name="TextBox 8">
            <a:extLst>
              <a:ext uri="{FF2B5EF4-FFF2-40B4-BE49-F238E27FC236}">
                <a16:creationId xmlns:a16="http://schemas.microsoft.com/office/drawing/2014/main" id="{C51E8D6C-A0C7-4CD3-0737-9454167F064B}"/>
              </a:ext>
            </a:extLst>
          </p:cNvPr>
          <p:cNvSpPr txBox="1"/>
          <p:nvPr/>
        </p:nvSpPr>
        <p:spPr>
          <a:xfrm>
            <a:off x="6757415" y="1406835"/>
            <a:ext cx="4791781" cy="2539157"/>
          </a:xfrm>
          <a:prstGeom prst="rect">
            <a:avLst/>
          </a:prstGeom>
          <a:noFill/>
          <a:ln>
            <a:solidFill>
              <a:schemeClr val="tx1"/>
            </a:solidFill>
          </a:ln>
        </p:spPr>
        <p:txBody>
          <a:bodyPr wrap="square">
            <a:spAutoFit/>
          </a:bodyPr>
          <a:lstStyle/>
          <a:p>
            <a:pPr algn="l" rtl="0">
              <a:lnSpc>
                <a:spcPct val="150000"/>
              </a:lnSpc>
              <a:buNone/>
            </a:pPr>
            <a:r>
              <a:rPr lang="en-AU" b="1" i="0" dirty="0">
                <a:effectLst/>
                <a:latin typeface="Roboto" panose="02000000000000000000" pitchFamily="2" charset="0"/>
              </a:rPr>
              <a:t>Example for decimal 10:</a:t>
            </a:r>
          </a:p>
          <a:p>
            <a:pPr algn="l" rtl="0">
              <a:lnSpc>
                <a:spcPct val="150000"/>
              </a:lnSpc>
              <a:buFont typeface="Arial" panose="020B0604020202020204" pitchFamily="34" charset="0"/>
              <a:buChar char="•"/>
            </a:pPr>
            <a:r>
              <a:rPr lang="en-AU" b="0" i="0" dirty="0">
                <a:solidFill>
                  <a:srgbClr val="000000"/>
                </a:solidFill>
                <a:effectLst/>
                <a:latin typeface="Roboto" panose="02000000000000000000" pitchFamily="2" charset="0"/>
              </a:rPr>
              <a:t> 10 // 2 = 5, remainder 0 → binary digit is 0</a:t>
            </a:r>
          </a:p>
          <a:p>
            <a:pPr algn="l" rtl="0">
              <a:lnSpc>
                <a:spcPct val="150000"/>
              </a:lnSpc>
              <a:buFont typeface="Arial" panose="020B0604020202020204" pitchFamily="34" charset="0"/>
              <a:buChar char="•"/>
            </a:pPr>
            <a:r>
              <a:rPr lang="en-AU" b="0" i="0" dirty="0">
                <a:solidFill>
                  <a:srgbClr val="000000"/>
                </a:solidFill>
                <a:effectLst/>
                <a:latin typeface="Roboto" panose="02000000000000000000" pitchFamily="2" charset="0"/>
              </a:rPr>
              <a:t> 5 // 2 = 2, remainder 1 → binary digit is 1</a:t>
            </a:r>
          </a:p>
          <a:p>
            <a:pPr algn="l" rtl="0">
              <a:lnSpc>
                <a:spcPct val="150000"/>
              </a:lnSpc>
              <a:buFont typeface="Arial" panose="020B0604020202020204" pitchFamily="34" charset="0"/>
              <a:buChar char="•"/>
            </a:pPr>
            <a:r>
              <a:rPr lang="en-AU" b="0" i="0" dirty="0">
                <a:solidFill>
                  <a:srgbClr val="000000"/>
                </a:solidFill>
                <a:effectLst/>
                <a:latin typeface="Roboto" panose="02000000000000000000" pitchFamily="2" charset="0"/>
              </a:rPr>
              <a:t> 2 // 2 = 1, remainder 0 → binary digit is 0</a:t>
            </a:r>
          </a:p>
          <a:p>
            <a:pPr algn="l" rtl="0">
              <a:lnSpc>
                <a:spcPct val="150000"/>
              </a:lnSpc>
              <a:buFont typeface="Arial" panose="020B0604020202020204" pitchFamily="34" charset="0"/>
              <a:buChar char="•"/>
            </a:pPr>
            <a:r>
              <a:rPr lang="en-AU" b="0" i="0" dirty="0">
                <a:solidFill>
                  <a:srgbClr val="000000"/>
                </a:solidFill>
                <a:effectLst/>
                <a:latin typeface="Roboto" panose="02000000000000000000" pitchFamily="2" charset="0"/>
              </a:rPr>
              <a:t> 1 // 2 = 0, remainder 1 → binary digit is 1</a:t>
            </a:r>
          </a:p>
          <a:p>
            <a:pPr algn="l" rtl="0">
              <a:lnSpc>
                <a:spcPct val="150000"/>
              </a:lnSpc>
              <a:buFont typeface="Arial" panose="020B0604020202020204" pitchFamily="34" charset="0"/>
              <a:buChar char="•"/>
            </a:pPr>
            <a:r>
              <a:rPr lang="en-AU" b="0" i="0" dirty="0">
                <a:solidFill>
                  <a:srgbClr val="000000"/>
                </a:solidFill>
                <a:effectLst/>
                <a:latin typeface="Roboto" panose="02000000000000000000" pitchFamily="2" charset="0"/>
              </a:rPr>
              <a:t>Read digits bottom-up: </a:t>
            </a:r>
            <a:r>
              <a:rPr lang="en-AU" b="1" i="0" dirty="0">
                <a:solidFill>
                  <a:srgbClr val="000000"/>
                </a:solidFill>
                <a:effectLst/>
                <a:latin typeface="Roboto" panose="02000000000000000000" pitchFamily="2" charset="0"/>
              </a:rPr>
              <a:t>1010</a:t>
            </a:r>
            <a:endParaRPr lang="en-AU" b="0" i="0" dirty="0">
              <a:solidFill>
                <a:srgbClr val="000000"/>
              </a:solidFill>
              <a:effectLst/>
              <a:latin typeface="Roboto" panose="02000000000000000000" pitchFamily="2" charset="0"/>
            </a:endParaRPr>
          </a:p>
        </p:txBody>
      </p:sp>
      <p:pic>
        <p:nvPicPr>
          <p:cNvPr id="14" name="Graphic 13" descr="Badge 1 outline">
            <a:extLst>
              <a:ext uri="{FF2B5EF4-FFF2-40B4-BE49-F238E27FC236}">
                <a16:creationId xmlns:a16="http://schemas.microsoft.com/office/drawing/2014/main" id="{B6261620-3E57-6EFD-BC4E-2EACB373AF7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839712" y="4837913"/>
            <a:ext cx="914400" cy="914400"/>
          </a:xfrm>
          <a:prstGeom prst="rect">
            <a:avLst/>
          </a:prstGeom>
        </p:spPr>
      </p:pic>
      <p:sp>
        <p:nvSpPr>
          <p:cNvPr id="15" name="TextBox 14">
            <a:extLst>
              <a:ext uri="{FF2B5EF4-FFF2-40B4-BE49-F238E27FC236}">
                <a16:creationId xmlns:a16="http://schemas.microsoft.com/office/drawing/2014/main" id="{1934380B-687E-E564-66E0-B19F91AF04F0}"/>
              </a:ext>
            </a:extLst>
          </p:cNvPr>
          <p:cNvSpPr txBox="1"/>
          <p:nvPr/>
        </p:nvSpPr>
        <p:spPr>
          <a:xfrm>
            <a:off x="7874508" y="5167701"/>
            <a:ext cx="914400" cy="914400"/>
          </a:xfrm>
          <a:prstGeom prst="rect">
            <a:avLst/>
          </a:prstGeom>
          <a:noFill/>
        </p:spPr>
        <p:txBody>
          <a:bodyPr wrap="none" lIns="0" tIns="0" rIns="0" bIns="0" rtlCol="0">
            <a:noAutofit/>
          </a:bodyPr>
          <a:lstStyle/>
          <a:p>
            <a:pPr algn="l"/>
            <a:r>
              <a:rPr lang="en-AU" sz="1800" dirty="0"/>
              <a:t>Rewrite these steps as an algorithm</a:t>
            </a:r>
          </a:p>
        </p:txBody>
      </p:sp>
      <p:sp>
        <p:nvSpPr>
          <p:cNvPr id="2" name="Slide Number Placeholder 1">
            <a:extLst>
              <a:ext uri="{FF2B5EF4-FFF2-40B4-BE49-F238E27FC236}">
                <a16:creationId xmlns:a16="http://schemas.microsoft.com/office/drawing/2014/main" id="{DDEA3603-DBC9-3C9A-BC6E-50E03E14E203}"/>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17</a:t>
            </a:fld>
            <a:endParaRPr lang="en-AU" dirty="0"/>
          </a:p>
        </p:txBody>
      </p:sp>
    </p:spTree>
    <p:extLst>
      <p:ext uri="{BB962C8B-B14F-4D97-AF65-F5344CB8AC3E}">
        <p14:creationId xmlns:p14="http://schemas.microsoft.com/office/powerpoint/2010/main" val="2277646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3D754B-AF57-9F45-6810-4A4A668B480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211C8E7-0B21-247D-758F-A9F08A59456A}"/>
              </a:ext>
            </a:extLst>
          </p:cNvPr>
          <p:cNvSpPr>
            <a:spLocks noGrp="1"/>
          </p:cNvSpPr>
          <p:nvPr>
            <p:ph type="title" idx="4294967295"/>
          </p:nvPr>
        </p:nvSpPr>
        <p:spPr>
          <a:xfrm>
            <a:off x="2790095" y="256053"/>
            <a:ext cx="6611810" cy="309562"/>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p>
            <a:pPr marL="0" marR="0" lvl="0" indent="0" algn="l" defTabSz="914377" rtl="0" eaLnBrk="1" fontAlgn="auto" latinLnBrk="0" hangingPunct="1">
              <a:lnSpc>
                <a:spcPct val="150000"/>
              </a:lnSpc>
              <a:spcBef>
                <a:spcPts val="0"/>
              </a:spcBef>
              <a:spcAft>
                <a:spcPts val="1200"/>
              </a:spcAft>
              <a:buClrTx/>
              <a:buSzTx/>
              <a:buFont typeface="Arial" panose="020B0604020202020204" pitchFamily="34" charset="0"/>
              <a:buNone/>
              <a:tabLst/>
              <a:defRPr/>
            </a:pPr>
            <a:r>
              <a:rPr kumimoji="0" lang="en-AU" sz="2000" b="0" i="0" u="none" strike="noStrike" kern="1200" cap="none" spc="0" normalizeH="0" baseline="0" noProof="0" dirty="0">
                <a:ln>
                  <a:noFill/>
                </a:ln>
                <a:solidFill>
                  <a:schemeClr val="accent2"/>
                </a:solidFill>
                <a:effectLst/>
                <a:uLnTx/>
                <a:uFillTx/>
                <a:latin typeface="Arial" panose="020B0604020202020204" pitchFamily="34" charset="0"/>
                <a:ea typeface="+mn-ea"/>
                <a:cs typeface="Arial" panose="020B0604020202020204" pitchFamily="34" charset="0"/>
              </a:rPr>
              <a:t>  The algorithm inside the </a:t>
            </a:r>
            <a:r>
              <a:rPr kumimoji="0" lang="en-AU" sz="20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=dec2bin </a:t>
            </a:r>
            <a:r>
              <a:rPr kumimoji="0" lang="en-AU" sz="2000" b="0" i="0" u="none" strike="noStrike" kern="1200" cap="none" spc="0" normalizeH="0" baseline="0" noProof="0" dirty="0">
                <a:ln>
                  <a:noFill/>
                </a:ln>
                <a:solidFill>
                  <a:schemeClr val="accent2"/>
                </a:solidFill>
                <a:effectLst/>
                <a:uLnTx/>
                <a:uFillTx/>
                <a:latin typeface="Arial" panose="020B0604020202020204" pitchFamily="34" charset="0"/>
                <a:ea typeface="+mn-ea"/>
                <a:cs typeface="Arial" panose="020B0604020202020204" pitchFamily="34" charset="0"/>
              </a:rPr>
              <a:t>spreadsheet</a:t>
            </a:r>
            <a:r>
              <a:rPr kumimoji="0" lang="en-AU" sz="20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 </a:t>
            </a:r>
            <a:r>
              <a:rPr kumimoji="0" lang="en-AU" sz="2000" b="0" i="0" u="none" strike="noStrike" kern="1200" cap="none" spc="0" normalizeH="0" baseline="0" noProof="0" dirty="0">
                <a:ln>
                  <a:noFill/>
                </a:ln>
                <a:solidFill>
                  <a:schemeClr val="accent2"/>
                </a:solidFill>
                <a:effectLst/>
                <a:uLnTx/>
                <a:uFillTx/>
                <a:latin typeface="Arial" panose="020B0604020202020204" pitchFamily="34" charset="0"/>
                <a:ea typeface="+mn-ea"/>
                <a:cs typeface="Arial" panose="020B0604020202020204" pitchFamily="34" charset="0"/>
              </a:rPr>
              <a:t>function</a:t>
            </a:r>
          </a:p>
        </p:txBody>
      </p:sp>
      <p:sp>
        <p:nvSpPr>
          <p:cNvPr id="7" name="Content Placeholder 6">
            <a:extLst>
              <a:ext uri="{FF2B5EF4-FFF2-40B4-BE49-F238E27FC236}">
                <a16:creationId xmlns:a16="http://schemas.microsoft.com/office/drawing/2014/main" id="{6B2023E7-6BA2-306B-7793-A9DD57BAE55C}"/>
              </a:ext>
            </a:extLst>
          </p:cNvPr>
          <p:cNvSpPr>
            <a:spLocks noGrp="1"/>
          </p:cNvSpPr>
          <p:nvPr>
            <p:ph sz="quarter" idx="19"/>
          </p:nvPr>
        </p:nvSpPr>
        <p:spPr>
          <a:xfrm>
            <a:off x="356467" y="739511"/>
            <a:ext cx="5367677" cy="4814518"/>
          </a:xfrm>
        </p:spPr>
        <p:txBody>
          <a:bodyPr/>
          <a:lstStyle/>
          <a:p>
            <a:pPr>
              <a:lnSpc>
                <a:spcPct val="100000"/>
              </a:lnSpc>
            </a:pPr>
            <a:r>
              <a:rPr lang="en-AU" sz="1600" dirty="0"/>
              <a:t>number = decimal input  </a:t>
            </a:r>
            <a:r>
              <a:rPr lang="en-AU" sz="1600" i="1" dirty="0"/>
              <a:t># Sequence: Assign input value</a:t>
            </a:r>
          </a:p>
          <a:p>
            <a:pPr>
              <a:lnSpc>
                <a:spcPct val="100000"/>
              </a:lnSpc>
            </a:pPr>
            <a:r>
              <a:rPr lang="en-AU" sz="1600" dirty="0"/>
              <a:t>binary = ""         </a:t>
            </a:r>
            <a:r>
              <a:rPr lang="en-AU" sz="1600" dirty="0">
                <a:solidFill>
                  <a:schemeClr val="accent1"/>
                </a:solidFill>
              </a:rPr>
              <a:t> </a:t>
            </a:r>
            <a:r>
              <a:rPr lang="en-AU" sz="1600" i="1" dirty="0">
                <a:solidFill>
                  <a:schemeClr val="accent1"/>
                </a:solidFill>
              </a:rPr>
              <a:t> # Sequence: Set up result string</a:t>
            </a:r>
          </a:p>
          <a:p>
            <a:pPr>
              <a:lnSpc>
                <a:spcPct val="100000"/>
              </a:lnSpc>
            </a:pPr>
            <a:r>
              <a:rPr lang="en-AU" sz="1600" b="1" dirty="0"/>
              <a:t>WHILE</a:t>
            </a:r>
            <a:r>
              <a:rPr lang="en-AU" sz="1600" dirty="0"/>
              <a:t> number &gt; 0 </a:t>
            </a:r>
            <a:r>
              <a:rPr lang="en-AU" sz="1600" b="1" dirty="0"/>
              <a:t>DO</a:t>
            </a:r>
            <a:r>
              <a:rPr lang="en-AU" sz="1600" dirty="0"/>
              <a:t>      </a:t>
            </a:r>
            <a:r>
              <a:rPr lang="en-AU" sz="1600" i="1" dirty="0">
                <a:solidFill>
                  <a:schemeClr val="accent1"/>
                </a:solidFill>
              </a:rPr>
              <a:t># Iteration: Repeat the process</a:t>
            </a:r>
          </a:p>
          <a:p>
            <a:pPr>
              <a:lnSpc>
                <a:spcPct val="100000"/>
              </a:lnSpc>
            </a:pPr>
            <a:r>
              <a:rPr lang="en-AU" sz="1600" dirty="0"/>
              <a:t>    remainder = number % 2  </a:t>
            </a:r>
            <a:r>
              <a:rPr lang="en-AU" sz="1600" i="1" dirty="0">
                <a:solidFill>
                  <a:schemeClr val="accent1"/>
                </a:solidFill>
              </a:rPr>
              <a:t> # Sequence: Find out if current bit is 0 or 1</a:t>
            </a:r>
          </a:p>
          <a:p>
            <a:pPr>
              <a:lnSpc>
                <a:spcPct val="100000"/>
              </a:lnSpc>
            </a:pPr>
            <a:r>
              <a:rPr lang="en-AU" sz="1600" dirty="0"/>
              <a:t>    </a:t>
            </a:r>
            <a:r>
              <a:rPr lang="en-AU" sz="1600" b="1" dirty="0"/>
              <a:t>IF </a:t>
            </a:r>
            <a:r>
              <a:rPr lang="en-AU" sz="1600" dirty="0"/>
              <a:t>remainder == 1 </a:t>
            </a:r>
            <a:r>
              <a:rPr lang="en-AU" sz="1600" b="1" dirty="0"/>
              <a:t>THEN</a:t>
            </a:r>
            <a:r>
              <a:rPr lang="en-AU" sz="1600" dirty="0"/>
              <a:t>   </a:t>
            </a:r>
            <a:r>
              <a:rPr lang="en-AU" sz="1600" i="1" dirty="0">
                <a:solidFill>
                  <a:schemeClr val="accent1"/>
                </a:solidFill>
              </a:rPr>
              <a:t># Selection: Decide which bit to add</a:t>
            </a:r>
          </a:p>
          <a:p>
            <a:pPr>
              <a:lnSpc>
                <a:spcPct val="100000"/>
              </a:lnSpc>
            </a:pPr>
            <a:r>
              <a:rPr lang="en-AU" sz="1600" dirty="0"/>
              <a:t>        binary = "1" + binary</a:t>
            </a:r>
          </a:p>
          <a:p>
            <a:pPr>
              <a:lnSpc>
                <a:spcPct val="100000"/>
              </a:lnSpc>
            </a:pPr>
            <a:r>
              <a:rPr lang="en-AU" sz="1600" dirty="0"/>
              <a:t>    </a:t>
            </a:r>
            <a:r>
              <a:rPr lang="en-AU" sz="1600" b="1" dirty="0"/>
              <a:t>ELSE</a:t>
            </a:r>
            <a:r>
              <a:rPr lang="en-AU" sz="1600" dirty="0"/>
              <a:t>                    </a:t>
            </a:r>
            <a:r>
              <a:rPr lang="en-AU" sz="1600" i="1" dirty="0">
                <a:solidFill>
                  <a:schemeClr val="accent1"/>
                </a:solidFill>
              </a:rPr>
              <a:t> # Selection: Otherwise, add 0</a:t>
            </a:r>
          </a:p>
          <a:p>
            <a:pPr>
              <a:lnSpc>
                <a:spcPct val="100000"/>
              </a:lnSpc>
            </a:pPr>
            <a:r>
              <a:rPr lang="en-AU" sz="1600" dirty="0"/>
              <a:t>        binary = "0" + binary</a:t>
            </a:r>
          </a:p>
          <a:p>
            <a:pPr>
              <a:lnSpc>
                <a:spcPct val="100000"/>
              </a:lnSpc>
            </a:pPr>
            <a:r>
              <a:rPr lang="en-AU" sz="1600" dirty="0"/>
              <a:t>    </a:t>
            </a:r>
            <a:r>
              <a:rPr lang="en-AU" sz="1600" b="1" dirty="0"/>
              <a:t>END IF</a:t>
            </a:r>
          </a:p>
          <a:p>
            <a:pPr>
              <a:lnSpc>
                <a:spcPct val="100000"/>
              </a:lnSpc>
            </a:pPr>
            <a:r>
              <a:rPr lang="en-AU" sz="1600" dirty="0"/>
              <a:t>    number = number // 2     </a:t>
            </a:r>
            <a:r>
              <a:rPr lang="en-AU" sz="1600" i="1" dirty="0">
                <a:solidFill>
                  <a:schemeClr val="accent1"/>
                </a:solidFill>
              </a:rPr>
              <a:t># Sequence: Move to the next digit (divide by 2)</a:t>
            </a:r>
          </a:p>
          <a:p>
            <a:pPr>
              <a:lnSpc>
                <a:spcPct val="100000"/>
              </a:lnSpc>
            </a:pPr>
            <a:r>
              <a:rPr lang="en-AU" sz="1600" b="1" dirty="0"/>
              <a:t>END WHILE</a:t>
            </a:r>
          </a:p>
          <a:p>
            <a:r>
              <a:rPr lang="en-AU" sz="1600" b="1" dirty="0"/>
              <a:t>PRINT</a:t>
            </a:r>
            <a:r>
              <a:rPr lang="en-AU" sz="1600" dirty="0"/>
              <a:t> binary                 </a:t>
            </a:r>
            <a:r>
              <a:rPr lang="en-AU" sz="1600" i="1" dirty="0">
                <a:solidFill>
                  <a:schemeClr val="accent1"/>
                </a:solidFill>
              </a:rPr>
              <a:t># Sequence: Output the result</a:t>
            </a:r>
          </a:p>
          <a:p>
            <a:endParaRPr lang="en-AU" dirty="0"/>
          </a:p>
        </p:txBody>
      </p:sp>
      <p:graphicFrame>
        <p:nvGraphicFramePr>
          <p:cNvPr id="6" name="Table 5">
            <a:extLst>
              <a:ext uri="{FF2B5EF4-FFF2-40B4-BE49-F238E27FC236}">
                <a16:creationId xmlns:a16="http://schemas.microsoft.com/office/drawing/2014/main" id="{5425D427-9D84-D6AA-4B7A-A03D51CD90F5}"/>
              </a:ext>
            </a:extLst>
          </p:cNvPr>
          <p:cNvGraphicFramePr>
            <a:graphicFrameLocks noGrp="1"/>
          </p:cNvGraphicFramePr>
          <p:nvPr>
            <p:extLst>
              <p:ext uri="{D42A27DB-BD31-4B8C-83A1-F6EECF244321}">
                <p14:modId xmlns:p14="http://schemas.microsoft.com/office/powerpoint/2010/main" val="2909148663"/>
              </p:ext>
            </p:extLst>
          </p:nvPr>
        </p:nvGraphicFramePr>
        <p:xfrm>
          <a:off x="5878217" y="870248"/>
          <a:ext cx="6140196" cy="5412344"/>
        </p:xfrm>
        <a:graphic>
          <a:graphicData uri="http://schemas.openxmlformats.org/drawingml/2006/table">
            <a:tbl>
              <a:tblPr firstRow="1" bandRow="1">
                <a:tableStyleId>{72833802-FEF1-4C79-8D5D-14CF1EAF98D9}</a:tableStyleId>
              </a:tblPr>
              <a:tblGrid>
                <a:gridCol w="2067919">
                  <a:extLst>
                    <a:ext uri="{9D8B030D-6E8A-4147-A177-3AD203B41FA5}">
                      <a16:colId xmlns:a16="http://schemas.microsoft.com/office/drawing/2014/main" val="3650219446"/>
                    </a:ext>
                  </a:extLst>
                </a:gridCol>
                <a:gridCol w="4072277">
                  <a:extLst>
                    <a:ext uri="{9D8B030D-6E8A-4147-A177-3AD203B41FA5}">
                      <a16:colId xmlns:a16="http://schemas.microsoft.com/office/drawing/2014/main" val="832804481"/>
                    </a:ext>
                  </a:extLst>
                </a:gridCol>
              </a:tblGrid>
              <a:tr h="356591">
                <a:tc>
                  <a:txBody>
                    <a:bodyPr/>
                    <a:lstStyle/>
                    <a:p>
                      <a:pPr>
                        <a:lnSpc>
                          <a:spcPct val="150000"/>
                        </a:lnSpc>
                      </a:pPr>
                      <a:r>
                        <a:rPr lang="en-AU" sz="1600" dirty="0"/>
                        <a:t>Control structure</a:t>
                      </a:r>
                    </a:p>
                  </a:txBody>
                  <a:tcPr/>
                </a:tc>
                <a:tc>
                  <a:txBody>
                    <a:bodyPr/>
                    <a:lstStyle/>
                    <a:p>
                      <a:pPr>
                        <a:lnSpc>
                          <a:spcPct val="150000"/>
                        </a:lnSpc>
                      </a:pPr>
                      <a:r>
                        <a:rPr lang="en-AU" sz="1600" dirty="0"/>
                        <a:t>Meaning</a:t>
                      </a:r>
                    </a:p>
                  </a:txBody>
                  <a:tcPr/>
                </a:tc>
                <a:extLst>
                  <a:ext uri="{0D108BD9-81ED-4DB2-BD59-A6C34878D82A}">
                    <a16:rowId xmlns:a16="http://schemas.microsoft.com/office/drawing/2014/main" val="4198806787"/>
                  </a:ext>
                </a:extLst>
              </a:tr>
              <a:tr h="391892">
                <a:tc>
                  <a:txBody>
                    <a:bodyPr/>
                    <a:lstStyle/>
                    <a:p>
                      <a:pPr>
                        <a:lnSpc>
                          <a:spcPct val="150000"/>
                        </a:lnSpc>
                      </a:pPr>
                      <a:r>
                        <a:rPr lang="en-AU" sz="1600" dirty="0"/>
                        <a:t> Sequence </a:t>
                      </a:r>
                    </a:p>
                  </a:txBody>
                  <a:tcPr/>
                </a:tc>
                <a:tc>
                  <a:txBody>
                    <a:bodyPr/>
                    <a:lstStyle/>
                    <a:p>
                      <a:pPr>
                        <a:lnSpc>
                          <a:spcPct val="150000"/>
                        </a:lnSpc>
                      </a:pPr>
                      <a:r>
                        <a:rPr lang="en-AU" sz="1600" dirty="0"/>
                        <a:t>Steps in the algorithm</a:t>
                      </a:r>
                    </a:p>
                  </a:txBody>
                  <a:tcPr/>
                </a:tc>
                <a:extLst>
                  <a:ext uri="{0D108BD9-81ED-4DB2-BD59-A6C34878D82A}">
                    <a16:rowId xmlns:a16="http://schemas.microsoft.com/office/drawing/2014/main" val="1894270927"/>
                  </a:ext>
                </a:extLst>
              </a:tr>
              <a:tr h="1153301">
                <a:tc>
                  <a:txBody>
                    <a:bodyPr/>
                    <a:lstStyle/>
                    <a:p>
                      <a:pPr>
                        <a:lnSpc>
                          <a:spcPct val="150000"/>
                        </a:lnSpc>
                      </a:pPr>
                      <a:r>
                        <a:rPr lang="en-AU" sz="1600" dirty="0"/>
                        <a:t>Selection/branching </a:t>
                      </a:r>
                    </a:p>
                  </a:txBody>
                  <a:tcPr/>
                </a:tc>
                <a:tc>
                  <a:txBody>
                    <a:bodyPr/>
                    <a:lstStyle/>
                    <a:p>
                      <a:pPr>
                        <a:lnSpc>
                          <a:spcPct val="150000"/>
                        </a:lnSpc>
                      </a:pPr>
                      <a:r>
                        <a:rPr lang="en-AU" sz="1600" b="0" kern="1200" dirty="0">
                          <a:solidFill>
                            <a:schemeClr val="tx1"/>
                          </a:solidFill>
                          <a:effectLst/>
                        </a:rPr>
                        <a:t>An instruction in a computer program or algorithm that causes different actions to be performed depending on specified conditions.</a:t>
                      </a:r>
                      <a:endParaRPr lang="en-AU" sz="1600" dirty="0"/>
                    </a:p>
                  </a:txBody>
                  <a:tcPr/>
                </a:tc>
                <a:extLst>
                  <a:ext uri="{0D108BD9-81ED-4DB2-BD59-A6C34878D82A}">
                    <a16:rowId xmlns:a16="http://schemas.microsoft.com/office/drawing/2014/main" val="2077195444"/>
                  </a:ext>
                </a:extLst>
              </a:tr>
              <a:tr h="434061">
                <a:tc>
                  <a:txBody>
                    <a:bodyPr/>
                    <a:lstStyle/>
                    <a:p>
                      <a:pPr>
                        <a:lnSpc>
                          <a:spcPct val="150000"/>
                        </a:lnSpc>
                      </a:pPr>
                      <a:r>
                        <a:rPr lang="en-AU" sz="1600" dirty="0"/>
                        <a:t>Iteration/loops</a:t>
                      </a:r>
                    </a:p>
                  </a:txBody>
                  <a:tcPr/>
                </a:tc>
                <a:tc>
                  <a:txBody>
                    <a:bodyPr/>
                    <a:lstStyle/>
                    <a:p>
                      <a:pPr>
                        <a:lnSpc>
                          <a:spcPct val="150000"/>
                        </a:lnSpc>
                      </a:pPr>
                      <a:r>
                        <a:rPr lang="en-AU" sz="1600" dirty="0"/>
                        <a:t>Repeating processes over gain</a:t>
                      </a:r>
                    </a:p>
                  </a:txBody>
                  <a:tcPr/>
                </a:tc>
                <a:extLst>
                  <a:ext uri="{0D108BD9-81ED-4DB2-BD59-A6C34878D82A}">
                    <a16:rowId xmlns:a16="http://schemas.microsoft.com/office/drawing/2014/main" val="3457761340"/>
                  </a:ext>
                </a:extLst>
              </a:tr>
              <a:tr h="586623">
                <a:tc>
                  <a:txBody>
                    <a:bodyPr/>
                    <a:lstStyle/>
                    <a:p>
                      <a:pPr marL="0" algn="l" defTabSz="914377" rtl="0" eaLnBrk="1" latinLnBrk="0" hangingPunct="1">
                        <a:lnSpc>
                          <a:spcPct val="150000"/>
                        </a:lnSpc>
                      </a:pPr>
                      <a:r>
                        <a:rPr lang="en-AU" sz="1600" b="1" kern="1200" dirty="0">
                          <a:solidFill>
                            <a:schemeClr val="bg1"/>
                          </a:solidFill>
                          <a:latin typeface="+mn-lt"/>
                          <a:ea typeface="+mn-ea"/>
                          <a:cs typeface="+mn-cs"/>
                        </a:rPr>
                        <a:t>Symbols</a:t>
                      </a:r>
                    </a:p>
                  </a:txBody>
                  <a:tcPr>
                    <a:solidFill>
                      <a:schemeClr val="accent2"/>
                    </a:solidFill>
                  </a:tcPr>
                </a:tc>
                <a:tc>
                  <a:txBody>
                    <a:bodyPr/>
                    <a:lstStyle/>
                    <a:p>
                      <a:pPr marL="0" algn="l" defTabSz="914377" rtl="0" eaLnBrk="1" latinLnBrk="0" hangingPunct="1">
                        <a:lnSpc>
                          <a:spcPct val="150000"/>
                        </a:lnSpc>
                      </a:pPr>
                      <a:r>
                        <a:rPr lang="en-AU" sz="1600" b="1" kern="1200" dirty="0">
                          <a:solidFill>
                            <a:schemeClr val="bg1"/>
                          </a:solidFill>
                          <a:latin typeface="+mn-lt"/>
                          <a:ea typeface="+mn-ea"/>
                          <a:cs typeface="+mn-cs"/>
                        </a:rPr>
                        <a:t>Meaning</a:t>
                      </a:r>
                    </a:p>
                  </a:txBody>
                  <a:tcPr>
                    <a:solidFill>
                      <a:schemeClr val="accent2"/>
                    </a:solidFill>
                  </a:tcPr>
                </a:tc>
                <a:extLst>
                  <a:ext uri="{0D108BD9-81ED-4DB2-BD59-A6C34878D82A}">
                    <a16:rowId xmlns:a16="http://schemas.microsoft.com/office/drawing/2014/main" val="4243221922"/>
                  </a:ext>
                </a:extLst>
              </a:tr>
              <a:tr h="391148">
                <a:tc>
                  <a:txBody>
                    <a:bodyPr/>
                    <a:lstStyle/>
                    <a:p>
                      <a:pPr>
                        <a:lnSpc>
                          <a:spcPct val="150000"/>
                        </a:lnSpc>
                      </a:pPr>
                      <a:r>
                        <a:rPr lang="en-AU" sz="1600" dirty="0"/>
                        <a:t>#</a:t>
                      </a:r>
                    </a:p>
                  </a:txBody>
                  <a:tcPr/>
                </a:tc>
                <a:tc>
                  <a:txBody>
                    <a:bodyPr/>
                    <a:lstStyle/>
                    <a:p>
                      <a:pPr>
                        <a:lnSpc>
                          <a:spcPct val="150000"/>
                        </a:lnSpc>
                      </a:pPr>
                      <a:r>
                        <a:rPr lang="en-AU" sz="1600" i="1" dirty="0"/>
                        <a:t>Comments in the code</a:t>
                      </a:r>
                    </a:p>
                  </a:txBody>
                  <a:tcPr/>
                </a:tc>
                <a:extLst>
                  <a:ext uri="{0D108BD9-81ED-4DB2-BD59-A6C34878D82A}">
                    <a16:rowId xmlns:a16="http://schemas.microsoft.com/office/drawing/2014/main" val="1658385131"/>
                  </a:ext>
                </a:extLst>
              </a:tr>
              <a:tr h="434340">
                <a:tc>
                  <a:txBody>
                    <a:bodyPr/>
                    <a:lstStyle/>
                    <a:p>
                      <a:pPr>
                        <a:lnSpc>
                          <a:spcPct val="150000"/>
                        </a:lnSpc>
                      </a:pPr>
                      <a:r>
                        <a:rPr lang="en-AU" sz="1600" dirty="0"/>
                        <a:t>%</a:t>
                      </a:r>
                    </a:p>
                  </a:txBody>
                  <a:tcPr/>
                </a:tc>
                <a:tc>
                  <a:txBody>
                    <a:bodyPr/>
                    <a:lstStyle/>
                    <a:p>
                      <a:pPr marL="0" algn="l" defTabSz="914377" rtl="0" eaLnBrk="1" latinLnBrk="0" hangingPunct="1">
                        <a:lnSpc>
                          <a:spcPct val="150000"/>
                        </a:lnSpc>
                      </a:pPr>
                      <a:r>
                        <a:rPr lang="en-AU" sz="1600" kern="1200" dirty="0">
                          <a:solidFill>
                            <a:schemeClr val="tx1"/>
                          </a:solidFill>
                          <a:latin typeface="+mn-lt"/>
                          <a:ea typeface="+mn-ea"/>
                          <a:cs typeface="+mn-cs"/>
                        </a:rPr>
                        <a:t>Gives the remainder after dividing one number by another.</a:t>
                      </a:r>
                    </a:p>
                  </a:txBody>
                  <a:tcPr/>
                </a:tc>
                <a:extLst>
                  <a:ext uri="{0D108BD9-81ED-4DB2-BD59-A6C34878D82A}">
                    <a16:rowId xmlns:a16="http://schemas.microsoft.com/office/drawing/2014/main" val="3773859423"/>
                  </a:ext>
                </a:extLst>
              </a:tr>
              <a:tr h="434340">
                <a:tc>
                  <a:txBody>
                    <a:bodyPr/>
                    <a:lstStyle/>
                    <a:p>
                      <a:pPr>
                        <a:lnSpc>
                          <a:spcPct val="150000"/>
                        </a:lnSpc>
                      </a:pPr>
                      <a:r>
                        <a:rPr lang="en-AU" sz="1600" dirty="0"/>
                        <a:t>= =</a:t>
                      </a:r>
                    </a:p>
                  </a:txBody>
                  <a:tcPr/>
                </a:tc>
                <a:tc>
                  <a:txBody>
                    <a:bodyPr/>
                    <a:lstStyle/>
                    <a:p>
                      <a:pPr>
                        <a:lnSpc>
                          <a:spcPct val="150000"/>
                        </a:lnSpc>
                      </a:pPr>
                      <a:r>
                        <a:rPr lang="en-AU" sz="1600" i="0" dirty="0"/>
                        <a:t>Equal to</a:t>
                      </a:r>
                    </a:p>
                  </a:txBody>
                  <a:tcPr/>
                </a:tc>
                <a:extLst>
                  <a:ext uri="{0D108BD9-81ED-4DB2-BD59-A6C34878D82A}">
                    <a16:rowId xmlns:a16="http://schemas.microsoft.com/office/drawing/2014/main" val="2216879227"/>
                  </a:ext>
                </a:extLst>
              </a:tr>
              <a:tr h="434340">
                <a:tc>
                  <a:txBody>
                    <a:bodyPr/>
                    <a:lstStyle/>
                    <a:p>
                      <a:pPr>
                        <a:lnSpc>
                          <a:spcPct val="150000"/>
                        </a:lnSpc>
                      </a:pPr>
                      <a:r>
                        <a:rPr lang="en-AU" sz="1600" dirty="0"/>
                        <a:t>//</a:t>
                      </a:r>
                    </a:p>
                  </a:txBody>
                  <a:tcPr/>
                </a:tc>
                <a:tc>
                  <a:txBody>
                    <a:bodyPr/>
                    <a:lstStyle/>
                    <a:p>
                      <a:pPr>
                        <a:lnSpc>
                          <a:spcPct val="150000"/>
                        </a:lnSpc>
                      </a:pPr>
                      <a:r>
                        <a:rPr lang="en-AU" sz="1600" i="0" dirty="0"/>
                        <a:t>Divided by</a:t>
                      </a:r>
                    </a:p>
                  </a:txBody>
                  <a:tcPr/>
                </a:tc>
                <a:extLst>
                  <a:ext uri="{0D108BD9-81ED-4DB2-BD59-A6C34878D82A}">
                    <a16:rowId xmlns:a16="http://schemas.microsoft.com/office/drawing/2014/main" val="1377605930"/>
                  </a:ext>
                </a:extLst>
              </a:tr>
            </a:tbl>
          </a:graphicData>
        </a:graphic>
      </p:graphicFrame>
      <p:sp>
        <p:nvSpPr>
          <p:cNvPr id="5" name="TextBox 4">
            <a:extLst>
              <a:ext uri="{FF2B5EF4-FFF2-40B4-BE49-F238E27FC236}">
                <a16:creationId xmlns:a16="http://schemas.microsoft.com/office/drawing/2014/main" id="{3AF01217-98EC-D192-9675-0368E227D543}"/>
              </a:ext>
              <a:ext uri="{C183D7F6-B498-43B3-948B-1728B52AA6E4}">
                <adec:decorative xmlns:adec="http://schemas.microsoft.com/office/drawing/2017/decorative" val="1"/>
              </a:ext>
            </a:extLst>
          </p:cNvPr>
          <p:cNvSpPr txBox="1"/>
          <p:nvPr/>
        </p:nvSpPr>
        <p:spPr>
          <a:xfrm>
            <a:off x="7520940" y="1540764"/>
            <a:ext cx="914400" cy="914400"/>
          </a:xfrm>
          <a:prstGeom prst="rect">
            <a:avLst/>
          </a:prstGeom>
          <a:noFill/>
        </p:spPr>
        <p:txBody>
          <a:bodyPr wrap="none" lIns="0" tIns="0" rIns="0" bIns="0" rtlCol="0">
            <a:noAutofit/>
          </a:bodyPr>
          <a:lstStyle/>
          <a:p>
            <a:pPr algn="l"/>
            <a:endParaRPr lang="en-AU" sz="1800" dirty="0"/>
          </a:p>
        </p:txBody>
      </p:sp>
      <p:sp>
        <p:nvSpPr>
          <p:cNvPr id="2" name="Slide Number Placeholder 1">
            <a:extLst>
              <a:ext uri="{FF2B5EF4-FFF2-40B4-BE49-F238E27FC236}">
                <a16:creationId xmlns:a16="http://schemas.microsoft.com/office/drawing/2014/main" id="{2E0D86A0-B0A6-632A-2E40-FC22AA30640D}"/>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18</a:t>
            </a:fld>
            <a:endParaRPr lang="en-AU" dirty="0"/>
          </a:p>
        </p:txBody>
      </p:sp>
    </p:spTree>
    <p:extLst>
      <p:ext uri="{BB962C8B-B14F-4D97-AF65-F5344CB8AC3E}">
        <p14:creationId xmlns:p14="http://schemas.microsoft.com/office/powerpoint/2010/main" val="2374084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D126806-2EF0-35DD-BD05-18E4D6A6DDCC}"/>
              </a:ext>
            </a:extLst>
          </p:cNvPr>
          <p:cNvSpPr>
            <a:spLocks noGrp="1"/>
          </p:cNvSpPr>
          <p:nvPr>
            <p:ph type="title"/>
          </p:nvPr>
        </p:nvSpPr>
        <p:spPr>
          <a:xfrm>
            <a:off x="360000" y="360000"/>
            <a:ext cx="2310048" cy="545601"/>
          </a:xfrm>
        </p:spPr>
        <p:txBody>
          <a:bodyPr/>
          <a:lstStyle/>
          <a:p>
            <a:r>
              <a:rPr lang="en-AU" dirty="0"/>
              <a:t>Images (1)</a:t>
            </a:r>
          </a:p>
        </p:txBody>
      </p:sp>
      <p:sp>
        <p:nvSpPr>
          <p:cNvPr id="4" name="Text Placeholder 3">
            <a:extLst>
              <a:ext uri="{FF2B5EF4-FFF2-40B4-BE49-F238E27FC236}">
                <a16:creationId xmlns:a16="http://schemas.microsoft.com/office/drawing/2014/main" id="{46D67176-FCDB-6DC1-B755-77D56291E749}"/>
              </a:ext>
            </a:extLst>
          </p:cNvPr>
          <p:cNvSpPr>
            <a:spLocks noGrp="1"/>
          </p:cNvSpPr>
          <p:nvPr>
            <p:ph type="body" sz="quarter" idx="18"/>
          </p:nvPr>
        </p:nvSpPr>
        <p:spPr>
          <a:xfrm>
            <a:off x="366362" y="909117"/>
            <a:ext cx="5379120" cy="310015"/>
          </a:xfrm>
        </p:spPr>
        <p:txBody>
          <a:bodyPr/>
          <a:lstStyle/>
          <a:p>
            <a:r>
              <a:rPr lang="en-AU" dirty="0"/>
              <a:t>Using excel to represent images as bitmaps </a:t>
            </a:r>
          </a:p>
        </p:txBody>
      </p:sp>
      <p:sp>
        <p:nvSpPr>
          <p:cNvPr id="5" name="Content Placeholder 4">
            <a:extLst>
              <a:ext uri="{FF2B5EF4-FFF2-40B4-BE49-F238E27FC236}">
                <a16:creationId xmlns:a16="http://schemas.microsoft.com/office/drawing/2014/main" id="{D8F40C64-36FB-B1ED-36A6-66D4ACAF7B51}"/>
              </a:ext>
            </a:extLst>
          </p:cNvPr>
          <p:cNvSpPr>
            <a:spLocks noGrp="1"/>
          </p:cNvSpPr>
          <p:nvPr>
            <p:ph sz="quarter" idx="19"/>
          </p:nvPr>
        </p:nvSpPr>
        <p:spPr>
          <a:xfrm>
            <a:off x="360363" y="1562471"/>
            <a:ext cx="5735637" cy="2566045"/>
          </a:xfrm>
        </p:spPr>
        <p:txBody>
          <a:bodyPr/>
          <a:lstStyle/>
          <a:p>
            <a:r>
              <a:rPr lang="en-AU" sz="1800" dirty="0"/>
              <a:t>          Create a 10 X 10 grid in Excel  </a:t>
            </a:r>
          </a:p>
          <a:p>
            <a:r>
              <a:rPr lang="en-AU" sz="1800" dirty="0"/>
              <a:t>( columns A to J, Rows 1 to 10 ).</a:t>
            </a:r>
          </a:p>
          <a:p>
            <a:r>
              <a:rPr lang="en-AU" sz="1800" dirty="0"/>
              <a:t>Each cell represents one picture element ( a pixel).</a:t>
            </a:r>
          </a:p>
          <a:p>
            <a:endParaRPr lang="en-AU" dirty="0"/>
          </a:p>
        </p:txBody>
      </p:sp>
      <p:pic>
        <p:nvPicPr>
          <p:cNvPr id="10" name="Picture 9" descr="A screenshot of a blank spreadsheet with columns labeled A through J and rows numbered 1 through 10. The spreadsheet contains no data, formatting, or visible content within cells.">
            <a:extLst>
              <a:ext uri="{FF2B5EF4-FFF2-40B4-BE49-F238E27FC236}">
                <a16:creationId xmlns:a16="http://schemas.microsoft.com/office/drawing/2014/main" id="{641DD47D-491D-3BC8-EF74-1AB6EF6A874E}"/>
              </a:ext>
            </a:extLst>
          </p:cNvPr>
          <p:cNvPicPr>
            <a:picLocks noChangeAspect="1"/>
          </p:cNvPicPr>
          <p:nvPr/>
        </p:nvPicPr>
        <p:blipFill>
          <a:blip r:embed="rId3"/>
          <a:stretch>
            <a:fillRect/>
          </a:stretch>
        </p:blipFill>
        <p:spPr>
          <a:xfrm>
            <a:off x="360000" y="3429000"/>
            <a:ext cx="5287646" cy="2173936"/>
          </a:xfrm>
          <a:prstGeom prst="rect">
            <a:avLst/>
          </a:prstGeom>
          <a:ln>
            <a:solidFill>
              <a:schemeClr val="tx1"/>
            </a:solidFill>
          </a:ln>
        </p:spPr>
      </p:pic>
      <p:pic>
        <p:nvPicPr>
          <p:cNvPr id="12" name="Picture 11" descr="Screenshot of a software toolbar showing a &quot;Format&quot; icon with a blue highlighted grid and a horizontal double-headed arrow above it. The icon likely represents formatting options related to table or cell size adjustments.">
            <a:extLst>
              <a:ext uri="{FF2B5EF4-FFF2-40B4-BE49-F238E27FC236}">
                <a16:creationId xmlns:a16="http://schemas.microsoft.com/office/drawing/2014/main" id="{AE5CA5BD-1CA6-0331-06D3-E446BDBD80A8}"/>
              </a:ext>
            </a:extLst>
          </p:cNvPr>
          <p:cNvPicPr>
            <a:picLocks noChangeAspect="1"/>
          </p:cNvPicPr>
          <p:nvPr/>
        </p:nvPicPr>
        <p:blipFill>
          <a:blip r:embed="rId4"/>
          <a:stretch>
            <a:fillRect/>
          </a:stretch>
        </p:blipFill>
        <p:spPr>
          <a:xfrm>
            <a:off x="10707992" y="324957"/>
            <a:ext cx="1170064" cy="1834545"/>
          </a:xfrm>
          <a:prstGeom prst="rect">
            <a:avLst/>
          </a:prstGeom>
          <a:ln>
            <a:solidFill>
              <a:schemeClr val="tx1"/>
            </a:solidFill>
          </a:ln>
        </p:spPr>
      </p:pic>
      <p:sp>
        <p:nvSpPr>
          <p:cNvPr id="13" name="TextBox 12">
            <a:extLst>
              <a:ext uri="{FF2B5EF4-FFF2-40B4-BE49-F238E27FC236}">
                <a16:creationId xmlns:a16="http://schemas.microsoft.com/office/drawing/2014/main" id="{1DAE8120-BA67-B50F-BAA5-0FF3DB783C6C}"/>
              </a:ext>
            </a:extLst>
          </p:cNvPr>
          <p:cNvSpPr txBox="1"/>
          <p:nvPr/>
        </p:nvSpPr>
        <p:spPr>
          <a:xfrm>
            <a:off x="6446520" y="982520"/>
            <a:ext cx="914400" cy="914400"/>
          </a:xfrm>
          <a:prstGeom prst="rect">
            <a:avLst/>
          </a:prstGeom>
          <a:noFill/>
        </p:spPr>
        <p:txBody>
          <a:bodyPr wrap="none" lIns="0" tIns="0" rIns="0" bIns="0" rtlCol="0">
            <a:noAutofit/>
          </a:bodyPr>
          <a:lstStyle/>
          <a:p>
            <a:pPr algn="l"/>
            <a:r>
              <a:rPr lang="en-AU" sz="1800" dirty="0"/>
              <a:t>  Select Format cells.</a:t>
            </a:r>
          </a:p>
          <a:p>
            <a:pPr algn="l"/>
            <a:r>
              <a:rPr lang="en-AU" sz="1800" dirty="0"/>
              <a:t>Make the width 2.71 and the height 20.</a:t>
            </a:r>
          </a:p>
        </p:txBody>
      </p:sp>
      <p:pic>
        <p:nvPicPr>
          <p:cNvPr id="15" name="Picture 14" descr="Spreadsheet displaying a binary matrix with rows labeled 1 to 10 and columns labeled A to J, containing only 0s and 1s. The matrix shows a pattern of 1s forming a border around the edges and a cluster of 1s in the middle rows, indicating a structured binary data set or mask.">
            <a:extLst>
              <a:ext uri="{FF2B5EF4-FFF2-40B4-BE49-F238E27FC236}">
                <a16:creationId xmlns:a16="http://schemas.microsoft.com/office/drawing/2014/main" id="{6A3A5D3A-B951-5DFF-D3F8-B898425A9253}"/>
              </a:ext>
            </a:extLst>
          </p:cNvPr>
          <p:cNvPicPr>
            <a:picLocks noChangeAspect="1"/>
          </p:cNvPicPr>
          <p:nvPr/>
        </p:nvPicPr>
        <p:blipFill>
          <a:blip r:embed="rId5"/>
          <a:stretch>
            <a:fillRect/>
          </a:stretch>
        </p:blipFill>
        <p:spPr>
          <a:xfrm>
            <a:off x="6446520" y="1735610"/>
            <a:ext cx="3995928" cy="4077339"/>
          </a:xfrm>
          <a:prstGeom prst="rect">
            <a:avLst/>
          </a:prstGeom>
          <a:ln>
            <a:solidFill>
              <a:schemeClr val="tx1"/>
            </a:solidFill>
          </a:ln>
        </p:spPr>
      </p:pic>
      <p:sp>
        <p:nvSpPr>
          <p:cNvPr id="16" name="TextBox 15">
            <a:extLst>
              <a:ext uri="{FF2B5EF4-FFF2-40B4-BE49-F238E27FC236}">
                <a16:creationId xmlns:a16="http://schemas.microsoft.com/office/drawing/2014/main" id="{B42E694F-F249-B05E-1E65-E4F2D111B563}"/>
              </a:ext>
            </a:extLst>
          </p:cNvPr>
          <p:cNvSpPr txBox="1"/>
          <p:nvPr/>
        </p:nvSpPr>
        <p:spPr>
          <a:xfrm>
            <a:off x="5834056" y="5948883"/>
            <a:ext cx="5458968" cy="914400"/>
          </a:xfrm>
          <a:prstGeom prst="rect">
            <a:avLst/>
          </a:prstGeom>
          <a:noFill/>
        </p:spPr>
        <p:txBody>
          <a:bodyPr wrap="none" lIns="0" tIns="0" rIns="0" bIns="0" rtlCol="0">
            <a:noAutofit/>
          </a:bodyPr>
          <a:lstStyle/>
          <a:p>
            <a:r>
              <a:rPr lang="en-AU" dirty="0"/>
              <a:t>Fill cells with numbers:  0 (for white) and 1 (for black).</a:t>
            </a:r>
          </a:p>
          <a:p>
            <a:r>
              <a:rPr lang="en-AU" dirty="0"/>
              <a:t>As shown</a:t>
            </a:r>
          </a:p>
        </p:txBody>
      </p:sp>
      <p:pic>
        <p:nvPicPr>
          <p:cNvPr id="7" name="Graphic 6" descr="Badge 1 outline">
            <a:extLst>
              <a:ext uri="{FF2B5EF4-FFF2-40B4-BE49-F238E27FC236}">
                <a16:creationId xmlns:a16="http://schemas.microsoft.com/office/drawing/2014/main" id="{F53E379E-86EA-2F2F-7696-47716F58A38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77699" y="1419371"/>
            <a:ext cx="721383" cy="721383"/>
          </a:xfrm>
          <a:prstGeom prst="rect">
            <a:avLst/>
          </a:prstGeom>
        </p:spPr>
      </p:pic>
      <p:pic>
        <p:nvPicPr>
          <p:cNvPr id="9" name="Graphic 8" descr="Badge outline">
            <a:extLst>
              <a:ext uri="{FF2B5EF4-FFF2-40B4-BE49-F238E27FC236}">
                <a16:creationId xmlns:a16="http://schemas.microsoft.com/office/drawing/2014/main" id="{DA321DCB-5038-E8D2-1687-E8B04F29A39D}"/>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747668" y="755987"/>
            <a:ext cx="721384" cy="721384"/>
          </a:xfrm>
          <a:prstGeom prst="rect">
            <a:avLst/>
          </a:prstGeom>
        </p:spPr>
      </p:pic>
      <p:pic>
        <p:nvPicPr>
          <p:cNvPr id="14" name="Graphic 13" descr="Badge 3 outline">
            <a:extLst>
              <a:ext uri="{FF2B5EF4-FFF2-40B4-BE49-F238E27FC236}">
                <a16:creationId xmlns:a16="http://schemas.microsoft.com/office/drawing/2014/main" id="{5430C9F8-290A-7480-AF13-FF1A85CA6026}"/>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995673" y="5880302"/>
            <a:ext cx="698805" cy="698805"/>
          </a:xfrm>
          <a:prstGeom prst="rect">
            <a:avLst/>
          </a:prstGeom>
        </p:spPr>
      </p:pic>
      <p:sp>
        <p:nvSpPr>
          <p:cNvPr id="2" name="Slide Number Placeholder 1">
            <a:extLst>
              <a:ext uri="{FF2B5EF4-FFF2-40B4-BE49-F238E27FC236}">
                <a16:creationId xmlns:a16="http://schemas.microsoft.com/office/drawing/2014/main" id="{AEA115C2-103A-61CD-25D5-7005C356909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19</a:t>
            </a:fld>
            <a:endParaRPr lang="en-AU" dirty="0"/>
          </a:p>
        </p:txBody>
      </p:sp>
    </p:spTree>
    <p:extLst>
      <p:ext uri="{BB962C8B-B14F-4D97-AF65-F5344CB8AC3E}">
        <p14:creationId xmlns:p14="http://schemas.microsoft.com/office/powerpoint/2010/main" val="1580410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F38185-B00A-9878-8E80-7D55E5647711}"/>
              </a:ext>
            </a:extLst>
          </p:cNvPr>
          <p:cNvSpPr>
            <a:spLocks noGrp="1"/>
          </p:cNvSpPr>
          <p:nvPr>
            <p:ph type="ctrTitle"/>
          </p:nvPr>
        </p:nvSpPr>
        <p:spPr/>
        <p:txBody>
          <a:bodyPr/>
          <a:lstStyle/>
          <a:p>
            <a:r>
              <a:rPr lang="en-AU" dirty="0"/>
              <a:t>Enterprise systems – analysing data</a:t>
            </a:r>
            <a:endParaRPr lang="en-AU" dirty="0">
              <a:latin typeface="+mj-lt"/>
            </a:endParaRPr>
          </a:p>
        </p:txBody>
      </p:sp>
      <p:sp>
        <p:nvSpPr>
          <p:cNvPr id="11" name="Text Placeholder 10">
            <a:extLst>
              <a:ext uri="{FF2B5EF4-FFF2-40B4-BE49-F238E27FC236}">
                <a16:creationId xmlns:a16="http://schemas.microsoft.com/office/drawing/2014/main" id="{3D12AD43-6748-1D46-1B69-DCBF45A45856}"/>
              </a:ext>
            </a:extLst>
          </p:cNvPr>
          <p:cNvSpPr>
            <a:spLocks noGrp="1"/>
          </p:cNvSpPr>
          <p:nvPr>
            <p:ph type="body" sz="quarter" idx="10"/>
          </p:nvPr>
        </p:nvSpPr>
        <p:spPr/>
        <p:txBody>
          <a:bodyPr/>
          <a:lstStyle/>
          <a:p>
            <a:r>
              <a:rPr lang="en-AU" dirty="0">
                <a:latin typeface="+mj-lt"/>
              </a:rPr>
              <a:t>Computing Technology – Stage 5</a:t>
            </a:r>
          </a:p>
        </p:txBody>
      </p:sp>
      <p:sp>
        <p:nvSpPr>
          <p:cNvPr id="10" name="Text Placeholder 9">
            <a:extLst>
              <a:ext uri="{FF2B5EF4-FFF2-40B4-BE49-F238E27FC236}">
                <a16:creationId xmlns:a16="http://schemas.microsoft.com/office/drawing/2014/main" id="{CA5E7E5A-B4C4-F5B9-98E5-6C838D018316}"/>
              </a:ext>
            </a:extLst>
          </p:cNvPr>
          <p:cNvSpPr>
            <a:spLocks noGrp="1"/>
          </p:cNvSpPr>
          <p:nvPr>
            <p:ph type="body" sz="quarter" idx="16"/>
          </p:nvPr>
        </p:nvSpPr>
        <p:spPr/>
        <p:txBody>
          <a:bodyPr/>
          <a:lstStyle/>
          <a:p>
            <a:r>
              <a:rPr lang="en-AU">
                <a:latin typeface="+mj-lt"/>
              </a:rPr>
              <a:t>Data </a:t>
            </a:r>
            <a:r>
              <a:rPr lang="en-AU" dirty="0">
                <a:latin typeface="+mj-lt"/>
              </a:rPr>
              <a:t>types</a:t>
            </a:r>
          </a:p>
        </p:txBody>
      </p:sp>
      <p:sp>
        <p:nvSpPr>
          <p:cNvPr id="8" name="Text Placeholder 7">
            <a:extLst>
              <a:ext uri="{FF2B5EF4-FFF2-40B4-BE49-F238E27FC236}">
                <a16:creationId xmlns:a16="http://schemas.microsoft.com/office/drawing/2014/main" id="{9AB1D8F6-C07D-41A5-64F9-503ABE80FF0B}"/>
              </a:ext>
            </a:extLst>
          </p:cNvPr>
          <p:cNvSpPr>
            <a:spLocks noGrp="1"/>
          </p:cNvSpPr>
          <p:nvPr>
            <p:ph type="body" sz="quarter" idx="15"/>
          </p:nvPr>
        </p:nvSpPr>
        <p:spPr>
          <a:xfrm>
            <a:off x="539999" y="5399216"/>
            <a:ext cx="6255975" cy="360000"/>
          </a:xfrm>
        </p:spPr>
        <p:txBody>
          <a:bodyPr/>
          <a:lstStyle/>
          <a:p>
            <a:r>
              <a:rPr lang="en-AU" dirty="0">
                <a:latin typeface="+mj-lt"/>
              </a:rPr>
              <a:t>Weeks 3 and 4</a:t>
            </a:r>
          </a:p>
        </p:txBody>
      </p:sp>
      <p:pic>
        <p:nvPicPr>
          <p:cNvPr id="7" name="Picture Placeholder 6">
            <a:extLst>
              <a:ext uri="{FF2B5EF4-FFF2-40B4-BE49-F238E27FC236}">
                <a16:creationId xmlns:a16="http://schemas.microsoft.com/office/drawing/2014/main" id="{711BD172-13DA-8163-032F-E291A205974A}"/>
              </a:ex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8936" r="28936"/>
          <a:stretch>
            <a:fillRect/>
          </a:stretch>
        </p:blipFill>
        <p:spPr/>
      </p:pic>
    </p:spTree>
    <p:extLst>
      <p:ext uri="{BB962C8B-B14F-4D97-AF65-F5344CB8AC3E}">
        <p14:creationId xmlns:p14="http://schemas.microsoft.com/office/powerpoint/2010/main" val="2068829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0DBFC4-06F6-5F1D-73B3-906C74447B5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D5CA3AA-0FDA-2E7C-73E4-0A68D4E2CDBB}"/>
              </a:ext>
            </a:extLst>
          </p:cNvPr>
          <p:cNvSpPr>
            <a:spLocks noGrp="1"/>
          </p:cNvSpPr>
          <p:nvPr>
            <p:ph type="title"/>
          </p:nvPr>
        </p:nvSpPr>
        <p:spPr>
          <a:xfrm>
            <a:off x="360000" y="360000"/>
            <a:ext cx="2492928" cy="545601"/>
          </a:xfrm>
        </p:spPr>
        <p:txBody>
          <a:bodyPr/>
          <a:lstStyle/>
          <a:p>
            <a:r>
              <a:rPr lang="en-AU" dirty="0"/>
              <a:t>Images (2)</a:t>
            </a:r>
          </a:p>
        </p:txBody>
      </p:sp>
      <p:sp>
        <p:nvSpPr>
          <p:cNvPr id="4" name="Text Placeholder 3">
            <a:extLst>
              <a:ext uri="{FF2B5EF4-FFF2-40B4-BE49-F238E27FC236}">
                <a16:creationId xmlns:a16="http://schemas.microsoft.com/office/drawing/2014/main" id="{4C1E18BF-9C34-5318-A9E2-B1D815904741}"/>
              </a:ext>
            </a:extLst>
          </p:cNvPr>
          <p:cNvSpPr>
            <a:spLocks noGrp="1"/>
          </p:cNvSpPr>
          <p:nvPr>
            <p:ph type="body" sz="quarter" idx="18"/>
          </p:nvPr>
        </p:nvSpPr>
        <p:spPr>
          <a:xfrm>
            <a:off x="359999" y="982520"/>
            <a:ext cx="5103541" cy="310015"/>
          </a:xfrm>
        </p:spPr>
        <p:txBody>
          <a:bodyPr/>
          <a:lstStyle/>
          <a:p>
            <a:r>
              <a:rPr lang="en-AU" dirty="0"/>
              <a:t>Using excel to represent images as bitmaps </a:t>
            </a:r>
          </a:p>
        </p:txBody>
      </p:sp>
      <p:sp>
        <p:nvSpPr>
          <p:cNvPr id="16" name="TextBox 15">
            <a:extLst>
              <a:ext uri="{FF2B5EF4-FFF2-40B4-BE49-F238E27FC236}">
                <a16:creationId xmlns:a16="http://schemas.microsoft.com/office/drawing/2014/main" id="{FAD23B13-DF0B-F78B-DF9F-F8517D1F6D58}"/>
              </a:ext>
              <a:ext uri="{C183D7F6-B498-43B3-948B-1728B52AA6E4}">
                <adec:decorative xmlns:adec="http://schemas.microsoft.com/office/drawing/2017/decorative" val="1"/>
              </a:ext>
            </a:extLst>
          </p:cNvPr>
          <p:cNvSpPr txBox="1"/>
          <p:nvPr/>
        </p:nvSpPr>
        <p:spPr>
          <a:xfrm>
            <a:off x="6446520" y="6126480"/>
            <a:ext cx="914400" cy="914400"/>
          </a:xfrm>
          <a:prstGeom prst="rect">
            <a:avLst/>
          </a:prstGeom>
          <a:noFill/>
        </p:spPr>
        <p:txBody>
          <a:bodyPr wrap="none" lIns="0" tIns="0" rIns="0" bIns="0" rtlCol="0">
            <a:noAutofit/>
          </a:bodyPr>
          <a:lstStyle/>
          <a:p>
            <a:pPr algn="l"/>
            <a:endParaRPr lang="en-AU" sz="1800" dirty="0"/>
          </a:p>
        </p:txBody>
      </p:sp>
      <p:pic>
        <p:nvPicPr>
          <p:cNvPr id="6" name="Graphic 5" descr="Badge 4 outline">
            <a:extLst>
              <a:ext uri="{FF2B5EF4-FFF2-40B4-BE49-F238E27FC236}">
                <a16:creationId xmlns:a16="http://schemas.microsoft.com/office/drawing/2014/main" id="{4A4FAF25-A1F8-3D84-60F2-F5A4003D001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27411" y="1369454"/>
            <a:ext cx="630936" cy="630936"/>
          </a:xfrm>
          <a:prstGeom prst="rect">
            <a:avLst/>
          </a:prstGeom>
        </p:spPr>
      </p:pic>
      <p:sp>
        <p:nvSpPr>
          <p:cNvPr id="17" name="TextBox 16">
            <a:extLst>
              <a:ext uri="{FF2B5EF4-FFF2-40B4-BE49-F238E27FC236}">
                <a16:creationId xmlns:a16="http://schemas.microsoft.com/office/drawing/2014/main" id="{6DE90A40-3445-B935-FD7D-9118D7EE730F}"/>
              </a:ext>
            </a:extLst>
          </p:cNvPr>
          <p:cNvSpPr txBox="1"/>
          <p:nvPr/>
        </p:nvSpPr>
        <p:spPr>
          <a:xfrm>
            <a:off x="-142921" y="1465431"/>
            <a:ext cx="787573" cy="578253"/>
          </a:xfrm>
          <a:prstGeom prst="rect">
            <a:avLst/>
          </a:prstGeom>
          <a:noFill/>
        </p:spPr>
        <p:txBody>
          <a:bodyPr wrap="none" lIns="0" tIns="0" rIns="0" bIns="0" rtlCol="0">
            <a:noAutofit/>
          </a:bodyPr>
          <a:lstStyle/>
          <a:p>
            <a:pPr lvl="1">
              <a:lnSpc>
                <a:spcPct val="150000"/>
              </a:lnSpc>
            </a:pPr>
            <a:r>
              <a:rPr lang="en-AU" sz="1800" dirty="0"/>
              <a:t>          Select the whole grid.</a:t>
            </a:r>
          </a:p>
          <a:p>
            <a:pPr lvl="1">
              <a:lnSpc>
                <a:spcPct val="150000"/>
              </a:lnSpc>
            </a:pPr>
            <a:endParaRPr lang="en-AU" sz="1800" dirty="0"/>
          </a:p>
          <a:p>
            <a:pPr lvl="1">
              <a:lnSpc>
                <a:spcPct val="150000"/>
              </a:lnSpc>
            </a:pPr>
            <a:r>
              <a:rPr lang="en-AU" sz="1800" dirty="0"/>
              <a:t>	  Go to Home &gt; Conditional Formatting &gt; New Rule.</a:t>
            </a:r>
          </a:p>
          <a:p>
            <a:pPr lvl="1">
              <a:lnSpc>
                <a:spcPct val="150000"/>
              </a:lnSpc>
            </a:pPr>
            <a:endParaRPr lang="en-AU" sz="1800" dirty="0"/>
          </a:p>
          <a:p>
            <a:pPr lvl="1">
              <a:lnSpc>
                <a:spcPct val="150000"/>
              </a:lnSpc>
            </a:pPr>
            <a:r>
              <a:rPr lang="en-AU" sz="1800" dirty="0"/>
              <a:t>        Choose "Format all cells based on their values".</a:t>
            </a:r>
          </a:p>
          <a:p>
            <a:pPr lvl="1">
              <a:lnSpc>
                <a:spcPct val="150000"/>
              </a:lnSpc>
            </a:pPr>
            <a:r>
              <a:rPr lang="en-AU" sz="1800" dirty="0"/>
              <a:t>Set rules for lowest value (white) and highest value (black).</a:t>
            </a:r>
          </a:p>
        </p:txBody>
      </p:sp>
      <p:pic>
        <p:nvPicPr>
          <p:cNvPr id="9" name="Graphic 8" descr="Badge 5 outline">
            <a:extLst>
              <a:ext uri="{FF2B5EF4-FFF2-40B4-BE49-F238E27FC236}">
                <a16:creationId xmlns:a16="http://schemas.microsoft.com/office/drawing/2014/main" id="{F7368555-3391-3294-6E95-B25FE63D034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99979" y="2077309"/>
            <a:ext cx="654566" cy="654566"/>
          </a:xfrm>
          <a:prstGeom prst="rect">
            <a:avLst/>
          </a:prstGeom>
        </p:spPr>
      </p:pic>
      <p:pic>
        <p:nvPicPr>
          <p:cNvPr id="7" name="Picture 6" descr="Screenshot of a software toolbar showing a Conditional Formatting icon with a grid containing red and blue highlighted cells. This indicates an option for applying color-based rules to spreadsheet data for visual analysis.">
            <a:extLst>
              <a:ext uri="{FF2B5EF4-FFF2-40B4-BE49-F238E27FC236}">
                <a16:creationId xmlns:a16="http://schemas.microsoft.com/office/drawing/2014/main" id="{2C3241B0-9FC8-F0AA-B215-DCD1C12BDB38}"/>
              </a:ext>
            </a:extLst>
          </p:cNvPr>
          <p:cNvPicPr>
            <a:picLocks noChangeAspect="1"/>
          </p:cNvPicPr>
          <p:nvPr/>
        </p:nvPicPr>
        <p:blipFill>
          <a:blip r:embed="rId5"/>
          <a:srcRect l="3754" t="12113" r="5856"/>
          <a:stretch>
            <a:fillRect/>
          </a:stretch>
        </p:blipFill>
        <p:spPr>
          <a:xfrm>
            <a:off x="3560399" y="4111365"/>
            <a:ext cx="1857421" cy="2201476"/>
          </a:xfrm>
          <a:prstGeom prst="rect">
            <a:avLst/>
          </a:prstGeom>
          <a:ln>
            <a:solidFill>
              <a:schemeClr val="tx1"/>
            </a:solidFill>
          </a:ln>
        </p:spPr>
      </p:pic>
      <p:pic>
        <p:nvPicPr>
          <p:cNvPr id="14" name="Picture 13" descr="Screenshot of a New Formatting Rule dialog box from spreadsheet software showing options for creating conditional formatting rules. It highlights a 2-Color Scale format style with minimum set to lowest value in white and maximum set to highest value in black, with a grayscale preview bar displayed at the bottom.">
            <a:extLst>
              <a:ext uri="{FF2B5EF4-FFF2-40B4-BE49-F238E27FC236}">
                <a16:creationId xmlns:a16="http://schemas.microsoft.com/office/drawing/2014/main" id="{538FFBE0-FFD2-D8D5-B875-1C7B06D96FAA}"/>
              </a:ext>
            </a:extLst>
          </p:cNvPr>
          <p:cNvPicPr>
            <a:picLocks noChangeAspect="1"/>
          </p:cNvPicPr>
          <p:nvPr/>
        </p:nvPicPr>
        <p:blipFill>
          <a:blip r:embed="rId6"/>
          <a:stretch>
            <a:fillRect/>
          </a:stretch>
        </p:blipFill>
        <p:spPr>
          <a:xfrm>
            <a:off x="6267546" y="1101842"/>
            <a:ext cx="5099312" cy="4438878"/>
          </a:xfrm>
          <a:prstGeom prst="rect">
            <a:avLst/>
          </a:prstGeom>
          <a:ln w="12700">
            <a:solidFill>
              <a:schemeClr val="tx1"/>
            </a:solidFill>
          </a:ln>
        </p:spPr>
      </p:pic>
      <p:pic>
        <p:nvPicPr>
          <p:cNvPr id="11" name="Graphic 10" descr="Badge 6 outline">
            <a:extLst>
              <a:ext uri="{FF2B5EF4-FFF2-40B4-BE49-F238E27FC236}">
                <a16:creationId xmlns:a16="http://schemas.microsoft.com/office/drawing/2014/main" id="{434EBA37-4245-AD6A-E78F-DE17031185E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54259" y="2849942"/>
            <a:ext cx="684276" cy="684276"/>
          </a:xfrm>
          <a:prstGeom prst="rect">
            <a:avLst/>
          </a:prstGeom>
        </p:spPr>
      </p:pic>
      <p:sp>
        <p:nvSpPr>
          <p:cNvPr id="2" name="Slide Number Placeholder 1">
            <a:extLst>
              <a:ext uri="{FF2B5EF4-FFF2-40B4-BE49-F238E27FC236}">
                <a16:creationId xmlns:a16="http://schemas.microsoft.com/office/drawing/2014/main" id="{AA1606BF-AA4A-3CB5-937A-EF5E2726EE38}"/>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20</a:t>
            </a:fld>
            <a:endParaRPr lang="en-AU" dirty="0"/>
          </a:p>
        </p:txBody>
      </p:sp>
    </p:spTree>
    <p:extLst>
      <p:ext uri="{BB962C8B-B14F-4D97-AF65-F5344CB8AC3E}">
        <p14:creationId xmlns:p14="http://schemas.microsoft.com/office/powerpoint/2010/main" val="3233341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FD1BF-7E69-0F67-22F0-70803C18C9F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2BB5E2D-47AD-E5F7-8DBF-0D97CDD959CB}"/>
              </a:ext>
            </a:extLst>
          </p:cNvPr>
          <p:cNvSpPr>
            <a:spLocks noGrp="1"/>
          </p:cNvSpPr>
          <p:nvPr>
            <p:ph type="title"/>
          </p:nvPr>
        </p:nvSpPr>
        <p:spPr>
          <a:xfrm>
            <a:off x="360000" y="360000"/>
            <a:ext cx="2726100" cy="545601"/>
          </a:xfrm>
        </p:spPr>
        <p:txBody>
          <a:bodyPr/>
          <a:lstStyle/>
          <a:p>
            <a:r>
              <a:rPr lang="en-AU" dirty="0"/>
              <a:t>Images (3)</a:t>
            </a:r>
          </a:p>
        </p:txBody>
      </p:sp>
      <p:sp>
        <p:nvSpPr>
          <p:cNvPr id="4" name="Text Placeholder 3">
            <a:extLst>
              <a:ext uri="{FF2B5EF4-FFF2-40B4-BE49-F238E27FC236}">
                <a16:creationId xmlns:a16="http://schemas.microsoft.com/office/drawing/2014/main" id="{90B410E7-FBDF-4321-E1EE-5B965DB136D5}"/>
              </a:ext>
            </a:extLst>
          </p:cNvPr>
          <p:cNvSpPr>
            <a:spLocks noGrp="1"/>
          </p:cNvSpPr>
          <p:nvPr>
            <p:ph type="body" sz="quarter" idx="18"/>
          </p:nvPr>
        </p:nvSpPr>
        <p:spPr>
          <a:xfrm>
            <a:off x="359999" y="982520"/>
            <a:ext cx="5103541" cy="310015"/>
          </a:xfrm>
        </p:spPr>
        <p:txBody>
          <a:bodyPr/>
          <a:lstStyle/>
          <a:p>
            <a:r>
              <a:rPr lang="en-AU" dirty="0"/>
              <a:t>Using excel to represent images as bitmaps </a:t>
            </a:r>
          </a:p>
        </p:txBody>
      </p:sp>
      <p:sp>
        <p:nvSpPr>
          <p:cNvPr id="16" name="TextBox 15">
            <a:extLst>
              <a:ext uri="{FF2B5EF4-FFF2-40B4-BE49-F238E27FC236}">
                <a16:creationId xmlns:a16="http://schemas.microsoft.com/office/drawing/2014/main" id="{F5B5DADD-DB31-30B2-64C5-DBE545643F5E}"/>
              </a:ext>
              <a:ext uri="{C183D7F6-B498-43B3-948B-1728B52AA6E4}">
                <adec:decorative xmlns:adec="http://schemas.microsoft.com/office/drawing/2017/decorative" val="1"/>
              </a:ext>
            </a:extLst>
          </p:cNvPr>
          <p:cNvSpPr txBox="1"/>
          <p:nvPr/>
        </p:nvSpPr>
        <p:spPr>
          <a:xfrm>
            <a:off x="6446520" y="6126480"/>
            <a:ext cx="914400" cy="914400"/>
          </a:xfrm>
          <a:prstGeom prst="rect">
            <a:avLst/>
          </a:prstGeom>
          <a:noFill/>
        </p:spPr>
        <p:txBody>
          <a:bodyPr wrap="none" lIns="0" tIns="0" rIns="0" bIns="0" rtlCol="0">
            <a:noAutofit/>
          </a:bodyPr>
          <a:lstStyle/>
          <a:p>
            <a:pPr algn="l"/>
            <a:endParaRPr lang="en-AU" sz="1800" dirty="0"/>
          </a:p>
        </p:txBody>
      </p:sp>
      <p:pic>
        <p:nvPicPr>
          <p:cNvPr id="6" name="Picture 5" descr="Spreadsheet screenshot showing a pixel art design made of black and gray cells with zeros in each cell. Black cells form a symmetrical pattern resembling a face with two square eyes and a mouth, surrounded by gray cells filled with zeros.">
            <a:extLst>
              <a:ext uri="{FF2B5EF4-FFF2-40B4-BE49-F238E27FC236}">
                <a16:creationId xmlns:a16="http://schemas.microsoft.com/office/drawing/2014/main" id="{F1CD3104-4D04-3BB9-3E9C-E090318DC828}"/>
              </a:ext>
            </a:extLst>
          </p:cNvPr>
          <p:cNvPicPr>
            <a:picLocks noChangeAspect="1"/>
          </p:cNvPicPr>
          <p:nvPr/>
        </p:nvPicPr>
        <p:blipFill>
          <a:blip r:embed="rId3"/>
          <a:stretch>
            <a:fillRect/>
          </a:stretch>
        </p:blipFill>
        <p:spPr>
          <a:xfrm>
            <a:off x="6298975" y="1065810"/>
            <a:ext cx="4865849" cy="5045160"/>
          </a:xfrm>
          <a:prstGeom prst="rect">
            <a:avLst/>
          </a:prstGeom>
          <a:ln w="12700">
            <a:solidFill>
              <a:schemeClr val="tx1"/>
            </a:solidFill>
          </a:ln>
        </p:spPr>
      </p:pic>
      <p:sp>
        <p:nvSpPr>
          <p:cNvPr id="8" name="TextBox 7">
            <a:extLst>
              <a:ext uri="{FF2B5EF4-FFF2-40B4-BE49-F238E27FC236}">
                <a16:creationId xmlns:a16="http://schemas.microsoft.com/office/drawing/2014/main" id="{5F6E24DD-70CD-58E4-69C6-B9AFED05DD5F}"/>
              </a:ext>
            </a:extLst>
          </p:cNvPr>
          <p:cNvSpPr txBox="1"/>
          <p:nvPr/>
        </p:nvSpPr>
        <p:spPr>
          <a:xfrm>
            <a:off x="269748" y="1901952"/>
            <a:ext cx="5747004" cy="1796796"/>
          </a:xfrm>
          <a:prstGeom prst="rect">
            <a:avLst/>
          </a:prstGeom>
          <a:noFill/>
        </p:spPr>
        <p:txBody>
          <a:bodyPr wrap="none" lIns="0" tIns="0" rIns="0" bIns="0" rtlCol="0">
            <a:noAutofit/>
          </a:bodyPr>
          <a:lstStyle/>
          <a:p>
            <a:pPr algn="l">
              <a:lnSpc>
                <a:spcPct val="150000"/>
              </a:lnSpc>
            </a:pPr>
            <a:r>
              <a:rPr lang="en-AU" sz="1800" dirty="0"/>
              <a:t>Design and create your own image  as a bitmap in Excel</a:t>
            </a:r>
          </a:p>
          <a:p>
            <a:pPr algn="l">
              <a:lnSpc>
                <a:spcPct val="150000"/>
              </a:lnSpc>
            </a:pPr>
            <a:r>
              <a:rPr lang="en-AU" sz="1800" dirty="0"/>
              <a:t>by using a different pattern of zeros and ones.</a:t>
            </a:r>
          </a:p>
        </p:txBody>
      </p:sp>
      <p:sp>
        <p:nvSpPr>
          <p:cNvPr id="2" name="Slide Number Placeholder 1">
            <a:extLst>
              <a:ext uri="{FF2B5EF4-FFF2-40B4-BE49-F238E27FC236}">
                <a16:creationId xmlns:a16="http://schemas.microsoft.com/office/drawing/2014/main" id="{C67F3719-2B68-B733-304D-010AF84180F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21</a:t>
            </a:fld>
            <a:endParaRPr lang="en-AU" dirty="0"/>
          </a:p>
        </p:txBody>
      </p:sp>
    </p:spTree>
    <p:extLst>
      <p:ext uri="{BB962C8B-B14F-4D97-AF65-F5344CB8AC3E}">
        <p14:creationId xmlns:p14="http://schemas.microsoft.com/office/powerpoint/2010/main" val="1581034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3E0A744-795E-A4DF-F8F4-BE1CFDC62E5E}"/>
              </a:ext>
            </a:extLst>
          </p:cNvPr>
          <p:cNvSpPr>
            <a:spLocks noGrp="1"/>
          </p:cNvSpPr>
          <p:nvPr>
            <p:ph type="title"/>
          </p:nvPr>
        </p:nvSpPr>
        <p:spPr/>
        <p:txBody>
          <a:bodyPr/>
          <a:lstStyle/>
          <a:p>
            <a:r>
              <a:rPr lang="en-AU" dirty="0"/>
              <a:t>Sound (1)</a:t>
            </a:r>
          </a:p>
        </p:txBody>
      </p:sp>
      <p:sp>
        <p:nvSpPr>
          <p:cNvPr id="4" name="Text Placeholder 3">
            <a:extLst>
              <a:ext uri="{FF2B5EF4-FFF2-40B4-BE49-F238E27FC236}">
                <a16:creationId xmlns:a16="http://schemas.microsoft.com/office/drawing/2014/main" id="{A0A54800-4B52-0D79-F88C-795BD9C6686D}"/>
              </a:ext>
            </a:extLst>
          </p:cNvPr>
          <p:cNvSpPr>
            <a:spLocks noGrp="1"/>
          </p:cNvSpPr>
          <p:nvPr>
            <p:ph type="body" sz="quarter" idx="18"/>
          </p:nvPr>
        </p:nvSpPr>
        <p:spPr>
          <a:xfrm>
            <a:off x="360001" y="1485440"/>
            <a:ext cx="5647607" cy="310015"/>
          </a:xfrm>
        </p:spPr>
        <p:txBody>
          <a:bodyPr/>
          <a:lstStyle/>
          <a:p>
            <a:r>
              <a:rPr lang="en-AU" dirty="0"/>
              <a:t>Using excel to represent sampling sound waves </a:t>
            </a:r>
          </a:p>
          <a:p>
            <a:endParaRPr lang="en-AU" dirty="0"/>
          </a:p>
        </p:txBody>
      </p:sp>
      <p:sp>
        <p:nvSpPr>
          <p:cNvPr id="5" name="Content Placeholder 4">
            <a:extLst>
              <a:ext uri="{FF2B5EF4-FFF2-40B4-BE49-F238E27FC236}">
                <a16:creationId xmlns:a16="http://schemas.microsoft.com/office/drawing/2014/main" id="{9B358F23-3283-6EDE-2E25-FA9732C2F197}"/>
              </a:ext>
            </a:extLst>
          </p:cNvPr>
          <p:cNvSpPr>
            <a:spLocks noGrp="1"/>
          </p:cNvSpPr>
          <p:nvPr>
            <p:ph sz="quarter" idx="19"/>
          </p:nvPr>
        </p:nvSpPr>
        <p:spPr>
          <a:xfrm>
            <a:off x="282639" y="1562470"/>
            <a:ext cx="6913689" cy="4814518"/>
          </a:xfrm>
        </p:spPr>
        <p:txBody>
          <a:bodyPr/>
          <a:lstStyle/>
          <a:p>
            <a:r>
              <a:rPr lang="en-AU" sz="1800" dirty="0"/>
              <a:t>Sound waves are vibrations in the air that we hear. </a:t>
            </a:r>
          </a:p>
          <a:p>
            <a:r>
              <a:rPr lang="en-AU" sz="1800" dirty="0"/>
              <a:t>These waves can be measured at regular intervals, and each measurement is called a "sample".</a:t>
            </a:r>
          </a:p>
          <a:p>
            <a:r>
              <a:rPr lang="en-AU" sz="1800" dirty="0"/>
              <a:t>A microphone converts sound waves into electrical signals.</a:t>
            </a:r>
          </a:p>
          <a:p>
            <a:r>
              <a:rPr lang="en-AU" sz="1800" dirty="0"/>
              <a:t>These signals are measured (sampled) and stored as numbers.</a:t>
            </a:r>
          </a:p>
          <a:p>
            <a:r>
              <a:rPr lang="en-AU" sz="1800" dirty="0"/>
              <a:t>Computers can use these numbers to recreate and play back sound.</a:t>
            </a:r>
          </a:p>
          <a:p>
            <a:r>
              <a:rPr lang="en-AU" sz="1800" dirty="0"/>
              <a:t>	Add a new spreadsheet  and the time and sound level data</a:t>
            </a:r>
          </a:p>
          <a:p>
            <a:endParaRPr lang="en-AU" dirty="0"/>
          </a:p>
        </p:txBody>
      </p:sp>
      <p:pic>
        <p:nvPicPr>
          <p:cNvPr id="10" name="Picture 9" descr="Spreadsheet table showing sound level data over time with two columns labeled &quot;Time&quot; and &quot;Sound Level.&quot; Time values range from 1 to 10, while sound levels vary between -10 and 10, highlighting a peak at 10 and a low at -10.">
            <a:extLst>
              <a:ext uri="{FF2B5EF4-FFF2-40B4-BE49-F238E27FC236}">
                <a16:creationId xmlns:a16="http://schemas.microsoft.com/office/drawing/2014/main" id="{568DD140-C9C4-F802-68D7-6BEE7F2C3333}"/>
              </a:ext>
            </a:extLst>
          </p:cNvPr>
          <p:cNvPicPr>
            <a:picLocks noChangeAspect="1"/>
          </p:cNvPicPr>
          <p:nvPr/>
        </p:nvPicPr>
        <p:blipFill>
          <a:blip r:embed="rId2"/>
          <a:stretch>
            <a:fillRect/>
          </a:stretch>
        </p:blipFill>
        <p:spPr>
          <a:xfrm>
            <a:off x="7384341" y="1065621"/>
            <a:ext cx="3782836" cy="4814518"/>
          </a:xfrm>
          <a:prstGeom prst="rect">
            <a:avLst/>
          </a:prstGeom>
          <a:ln w="12700">
            <a:solidFill>
              <a:schemeClr val="tx1"/>
            </a:solidFill>
          </a:ln>
        </p:spPr>
      </p:pic>
      <p:sp>
        <p:nvSpPr>
          <p:cNvPr id="2" name="Slide Number Placeholder 1">
            <a:extLst>
              <a:ext uri="{FF2B5EF4-FFF2-40B4-BE49-F238E27FC236}">
                <a16:creationId xmlns:a16="http://schemas.microsoft.com/office/drawing/2014/main" id="{58C16872-0143-3C59-2013-CD522B2C8CA0}"/>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22</a:t>
            </a:fld>
            <a:endParaRPr lang="en-AU" dirty="0"/>
          </a:p>
        </p:txBody>
      </p:sp>
      <p:pic>
        <p:nvPicPr>
          <p:cNvPr id="7" name="Graphic 6" descr="Badge 1 outline">
            <a:extLst>
              <a:ext uri="{FF2B5EF4-FFF2-40B4-BE49-F238E27FC236}">
                <a16:creationId xmlns:a16="http://schemas.microsoft.com/office/drawing/2014/main" id="{F76AAAFE-A21A-2554-25C6-D494FFCBA81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39268" y="5129784"/>
            <a:ext cx="914400" cy="914400"/>
          </a:xfrm>
          <a:prstGeom prst="rect">
            <a:avLst/>
          </a:prstGeom>
        </p:spPr>
      </p:pic>
    </p:spTree>
    <p:extLst>
      <p:ext uri="{BB962C8B-B14F-4D97-AF65-F5344CB8AC3E}">
        <p14:creationId xmlns:p14="http://schemas.microsoft.com/office/powerpoint/2010/main" val="3070080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92B7F6-FFC3-98E4-7D09-EE7AEE164E11}"/>
              </a:ext>
            </a:extLst>
          </p:cNvPr>
          <p:cNvSpPr>
            <a:spLocks noGrp="1"/>
          </p:cNvSpPr>
          <p:nvPr>
            <p:ph type="title"/>
          </p:nvPr>
        </p:nvSpPr>
        <p:spPr/>
        <p:txBody>
          <a:bodyPr/>
          <a:lstStyle/>
          <a:p>
            <a:r>
              <a:rPr lang="en-AU" dirty="0"/>
              <a:t>Sound (2)</a:t>
            </a:r>
          </a:p>
        </p:txBody>
      </p:sp>
      <p:sp>
        <p:nvSpPr>
          <p:cNvPr id="4" name="Text Placeholder 3">
            <a:extLst>
              <a:ext uri="{FF2B5EF4-FFF2-40B4-BE49-F238E27FC236}">
                <a16:creationId xmlns:a16="http://schemas.microsoft.com/office/drawing/2014/main" id="{2045EA74-E840-BC77-7E28-B662255C94E3}"/>
              </a:ext>
            </a:extLst>
          </p:cNvPr>
          <p:cNvSpPr>
            <a:spLocks noGrp="1"/>
          </p:cNvSpPr>
          <p:nvPr>
            <p:ph type="body" sz="quarter" idx="18"/>
          </p:nvPr>
        </p:nvSpPr>
        <p:spPr>
          <a:xfrm>
            <a:off x="348003" y="1408146"/>
            <a:ext cx="11483999" cy="310015"/>
          </a:xfrm>
        </p:spPr>
        <p:txBody>
          <a:bodyPr/>
          <a:lstStyle/>
          <a:p>
            <a:r>
              <a:rPr lang="en-AU" dirty="0"/>
              <a:t>using excel to represent sampling sound waves </a:t>
            </a:r>
          </a:p>
          <a:p>
            <a:endParaRPr lang="en-AU" dirty="0"/>
          </a:p>
        </p:txBody>
      </p:sp>
      <p:pic>
        <p:nvPicPr>
          <p:cNvPr id="8" name="Content Placeholder 7" descr="Line graph displays sound level changes over time with data points from 0 to 10 on x-axis and sound levels ranging from -12 to 10 on y-axis. Graph shows a peak sound level of 10 at time 3, a trough near -12 at time 7, and a rising trend towards 7 at time 10, with blue markers connected by lines.">
            <a:extLst>
              <a:ext uri="{FF2B5EF4-FFF2-40B4-BE49-F238E27FC236}">
                <a16:creationId xmlns:a16="http://schemas.microsoft.com/office/drawing/2014/main" id="{435DCE36-48D4-E2B3-4137-9E2B2DB344A5}"/>
              </a:ext>
            </a:extLst>
          </p:cNvPr>
          <p:cNvPicPr>
            <a:picLocks noGrp="1" noChangeAspect="1"/>
          </p:cNvPicPr>
          <p:nvPr>
            <p:ph sz="quarter" idx="19"/>
          </p:nvPr>
        </p:nvPicPr>
        <p:blipFill>
          <a:blip r:embed="rId3"/>
          <a:srcRect l="31209"/>
          <a:stretch>
            <a:fillRect/>
          </a:stretch>
        </p:blipFill>
        <p:spPr>
          <a:xfrm>
            <a:off x="5847588" y="2266300"/>
            <a:ext cx="5996412" cy="4071934"/>
          </a:xfrm>
          <a:prstGeom prst="rect">
            <a:avLst/>
          </a:prstGeom>
          <a:ln w="12700">
            <a:solidFill>
              <a:schemeClr val="tx1"/>
            </a:solidFill>
          </a:ln>
        </p:spPr>
      </p:pic>
      <p:sp>
        <p:nvSpPr>
          <p:cNvPr id="9" name="TextBox 8">
            <a:extLst>
              <a:ext uri="{FF2B5EF4-FFF2-40B4-BE49-F238E27FC236}">
                <a16:creationId xmlns:a16="http://schemas.microsoft.com/office/drawing/2014/main" id="{FACB4F2D-BDF8-C588-FAB2-C47D665479EC}"/>
              </a:ext>
            </a:extLst>
          </p:cNvPr>
          <p:cNvSpPr txBox="1"/>
          <p:nvPr/>
        </p:nvSpPr>
        <p:spPr>
          <a:xfrm>
            <a:off x="111878" y="1346178"/>
            <a:ext cx="11770416" cy="914400"/>
          </a:xfrm>
          <a:prstGeom prst="rect">
            <a:avLst/>
          </a:prstGeom>
          <a:noFill/>
        </p:spPr>
        <p:txBody>
          <a:bodyPr wrap="none" lIns="0" tIns="0" rIns="0" bIns="0" rtlCol="0">
            <a:noAutofit/>
          </a:bodyPr>
          <a:lstStyle/>
          <a:p>
            <a:pPr algn="l">
              <a:lnSpc>
                <a:spcPct val="150000"/>
              </a:lnSpc>
            </a:pPr>
            <a:r>
              <a:rPr lang="en-AU" dirty="0"/>
              <a:t>	Highlight cells ( A:2  B:11). Go to Insert Line graph. </a:t>
            </a:r>
          </a:p>
          <a:p>
            <a:pPr algn="l">
              <a:lnSpc>
                <a:spcPct val="150000"/>
              </a:lnSpc>
            </a:pPr>
            <a:r>
              <a:rPr lang="en-AU" dirty="0"/>
              <a:t>	The graph “draws” the sound waves represented by the numbers.</a:t>
            </a:r>
          </a:p>
        </p:txBody>
      </p:sp>
      <p:sp>
        <p:nvSpPr>
          <p:cNvPr id="10" name="TextBox 9">
            <a:extLst>
              <a:ext uri="{FF2B5EF4-FFF2-40B4-BE49-F238E27FC236}">
                <a16:creationId xmlns:a16="http://schemas.microsoft.com/office/drawing/2014/main" id="{E253B3C5-DA01-8CEF-7E99-393845F00AD2}"/>
              </a:ext>
            </a:extLst>
          </p:cNvPr>
          <p:cNvSpPr txBox="1"/>
          <p:nvPr/>
        </p:nvSpPr>
        <p:spPr>
          <a:xfrm>
            <a:off x="360000" y="2177411"/>
            <a:ext cx="5126402" cy="914400"/>
          </a:xfrm>
          <a:prstGeom prst="rect">
            <a:avLst/>
          </a:prstGeom>
          <a:noFill/>
        </p:spPr>
        <p:txBody>
          <a:bodyPr wrap="none" lIns="0" tIns="0" rIns="0" bIns="0" rtlCol="0">
            <a:noAutofit/>
          </a:bodyPr>
          <a:lstStyle/>
          <a:p>
            <a:pPr algn="l">
              <a:lnSpc>
                <a:spcPct val="150000"/>
              </a:lnSpc>
            </a:pPr>
            <a:endParaRPr lang="en-AU" dirty="0"/>
          </a:p>
          <a:p>
            <a:pPr algn="l">
              <a:lnSpc>
                <a:spcPct val="150000"/>
              </a:lnSpc>
            </a:pPr>
            <a:r>
              <a:rPr lang="en-AU" dirty="0"/>
              <a:t>Sound can be measured as numbers. </a:t>
            </a:r>
          </a:p>
          <a:p>
            <a:pPr algn="l">
              <a:lnSpc>
                <a:spcPct val="150000"/>
              </a:lnSpc>
            </a:pPr>
            <a:endParaRPr lang="en-AU" dirty="0"/>
          </a:p>
          <a:p>
            <a:pPr algn="l">
              <a:lnSpc>
                <a:spcPct val="150000"/>
              </a:lnSpc>
            </a:pPr>
            <a:r>
              <a:rPr lang="en-AU" dirty="0"/>
              <a:t>Microphones turn sound into numbers, </a:t>
            </a:r>
          </a:p>
          <a:p>
            <a:pPr algn="l">
              <a:lnSpc>
                <a:spcPct val="150000"/>
              </a:lnSpc>
            </a:pPr>
            <a:r>
              <a:rPr lang="en-AU" dirty="0"/>
              <a:t>which computers can store and play back.</a:t>
            </a:r>
          </a:p>
          <a:p>
            <a:pPr algn="l"/>
            <a:r>
              <a:rPr lang="en-AU" dirty="0"/>
              <a:t> </a:t>
            </a:r>
          </a:p>
          <a:p>
            <a:pPr algn="l"/>
            <a:r>
              <a:rPr lang="en-AU" dirty="0"/>
              <a:t>Numbers can create a wave that represent sound</a:t>
            </a:r>
            <a:r>
              <a:rPr lang="en-AU" sz="2000" dirty="0"/>
              <a:t>.</a:t>
            </a:r>
          </a:p>
        </p:txBody>
      </p:sp>
      <p:pic>
        <p:nvPicPr>
          <p:cNvPr id="6" name="Graphic 5" descr="Badge outline">
            <a:extLst>
              <a:ext uri="{FF2B5EF4-FFF2-40B4-BE49-F238E27FC236}">
                <a16:creationId xmlns:a16="http://schemas.microsoft.com/office/drawing/2014/main" id="{327F1419-A3CF-7F1E-06B9-5798B16D257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61544" y="1194796"/>
            <a:ext cx="693420" cy="693420"/>
          </a:xfrm>
          <a:prstGeom prst="rect">
            <a:avLst/>
          </a:prstGeom>
        </p:spPr>
      </p:pic>
      <p:sp>
        <p:nvSpPr>
          <p:cNvPr id="2" name="Slide Number Placeholder 1">
            <a:extLst>
              <a:ext uri="{FF2B5EF4-FFF2-40B4-BE49-F238E27FC236}">
                <a16:creationId xmlns:a16="http://schemas.microsoft.com/office/drawing/2014/main" id="{0AAB628B-A916-DDB3-34E6-E06D640ABF05}"/>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23</a:t>
            </a:fld>
            <a:endParaRPr lang="en-AU" dirty="0"/>
          </a:p>
        </p:txBody>
      </p:sp>
    </p:spTree>
    <p:extLst>
      <p:ext uri="{BB962C8B-B14F-4D97-AF65-F5344CB8AC3E}">
        <p14:creationId xmlns:p14="http://schemas.microsoft.com/office/powerpoint/2010/main" val="2124342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AA0C859-9355-AF12-1B71-FF5338A0DD8B}"/>
              </a:ext>
            </a:extLst>
          </p:cNvPr>
          <p:cNvSpPr>
            <a:spLocks noGrp="1"/>
          </p:cNvSpPr>
          <p:nvPr>
            <p:ph type="title"/>
          </p:nvPr>
        </p:nvSpPr>
        <p:spPr/>
        <p:txBody>
          <a:bodyPr/>
          <a:lstStyle/>
          <a:p>
            <a:r>
              <a:rPr lang="en-AU" b="1" dirty="0"/>
              <a:t>How number codes have evolved (1)</a:t>
            </a:r>
            <a:br>
              <a:rPr lang="en-AU" b="1" dirty="0"/>
            </a:br>
            <a:endParaRPr lang="en-AU" dirty="0"/>
          </a:p>
        </p:txBody>
      </p:sp>
      <p:sp>
        <p:nvSpPr>
          <p:cNvPr id="8" name="Text Placeholder 7">
            <a:extLst>
              <a:ext uri="{FF2B5EF4-FFF2-40B4-BE49-F238E27FC236}">
                <a16:creationId xmlns:a16="http://schemas.microsoft.com/office/drawing/2014/main" id="{25F10553-D287-A415-9118-B714E527ADD1}"/>
              </a:ext>
            </a:extLst>
          </p:cNvPr>
          <p:cNvSpPr>
            <a:spLocks noGrp="1"/>
          </p:cNvSpPr>
          <p:nvPr>
            <p:ph type="body" sz="quarter" idx="18"/>
          </p:nvPr>
        </p:nvSpPr>
        <p:spPr/>
        <p:txBody>
          <a:bodyPr/>
          <a:lstStyle/>
          <a:p>
            <a:r>
              <a:rPr lang="en-AU" dirty="0"/>
              <a:t>Characters</a:t>
            </a:r>
          </a:p>
        </p:txBody>
      </p:sp>
      <p:sp>
        <p:nvSpPr>
          <p:cNvPr id="12" name="Content Placeholder 11">
            <a:extLst>
              <a:ext uri="{FF2B5EF4-FFF2-40B4-BE49-F238E27FC236}">
                <a16:creationId xmlns:a16="http://schemas.microsoft.com/office/drawing/2014/main" id="{3ED20F8F-E058-8D2A-E723-EAF2C2E05040}"/>
              </a:ext>
            </a:extLst>
          </p:cNvPr>
          <p:cNvSpPr>
            <a:spLocks noGrp="1"/>
          </p:cNvSpPr>
          <p:nvPr>
            <p:ph sz="quarter" idx="19"/>
          </p:nvPr>
        </p:nvSpPr>
        <p:spPr>
          <a:xfrm>
            <a:off x="360363" y="1369454"/>
            <a:ext cx="6068358" cy="4814518"/>
          </a:xfrm>
        </p:spPr>
        <p:txBody>
          <a:bodyPr/>
          <a:lstStyle/>
          <a:p>
            <a:r>
              <a:rPr lang="en-AU" sz="1800" dirty="0"/>
              <a:t>In the past, computers used a simple code called </a:t>
            </a:r>
            <a:r>
              <a:rPr lang="en-AU" sz="1800" b="1" dirty="0">
                <a:solidFill>
                  <a:schemeClr val="accent1"/>
                </a:solidFill>
              </a:rPr>
              <a:t>ASCII. </a:t>
            </a:r>
            <a:r>
              <a:rPr lang="en-AU" sz="1800" dirty="0"/>
              <a:t>Each letter, number, or symbol was assigned a number </a:t>
            </a:r>
          </a:p>
          <a:p>
            <a:r>
              <a:rPr lang="en-AU" sz="1800" dirty="0"/>
              <a:t>( for example, capital  A = 65). </a:t>
            </a:r>
          </a:p>
          <a:p>
            <a:r>
              <a:rPr lang="en-AU" sz="1800" dirty="0"/>
              <a:t>Today, we use Unicode, which can represent characters from hundreds of languages (like Chinese, Arabic, emojis). Unicode uses more numbers and complex coding to cover global communication.</a:t>
            </a:r>
          </a:p>
          <a:p>
            <a:r>
              <a:rPr lang="en-AU" sz="1800" dirty="0"/>
              <a:t> People wanted computers to handle many languages and symbols, not just English.</a:t>
            </a:r>
          </a:p>
          <a:p>
            <a:endParaRPr lang="en-AU" dirty="0"/>
          </a:p>
        </p:txBody>
      </p:sp>
      <p:pic>
        <p:nvPicPr>
          <p:cNvPr id="15" name="Picture 14" descr="A chart displaying twelve different Unicode characters with their corresponding code points labeled below each symbol. Characters include various symbols such as a green heart, a cat face, a spade, and several abstract shapes, arranged in a grid with light blue backgrounds behind each character.">
            <a:extLst>
              <a:ext uri="{FF2B5EF4-FFF2-40B4-BE49-F238E27FC236}">
                <a16:creationId xmlns:a16="http://schemas.microsoft.com/office/drawing/2014/main" id="{804A8827-5517-9638-4674-418D8E875C4B}"/>
              </a:ext>
            </a:extLst>
          </p:cNvPr>
          <p:cNvPicPr>
            <a:picLocks noChangeAspect="1"/>
          </p:cNvPicPr>
          <p:nvPr/>
        </p:nvPicPr>
        <p:blipFill>
          <a:blip r:embed="rId2"/>
          <a:stretch>
            <a:fillRect/>
          </a:stretch>
        </p:blipFill>
        <p:spPr>
          <a:xfrm>
            <a:off x="6663659" y="1846613"/>
            <a:ext cx="5251740" cy="1745322"/>
          </a:xfrm>
          <a:prstGeom prst="rect">
            <a:avLst/>
          </a:prstGeom>
          <a:ln>
            <a:solidFill>
              <a:schemeClr val="tx1"/>
            </a:solidFill>
          </a:ln>
        </p:spPr>
      </p:pic>
      <p:sp>
        <p:nvSpPr>
          <p:cNvPr id="17" name="TextBox 16">
            <a:extLst>
              <a:ext uri="{FF2B5EF4-FFF2-40B4-BE49-F238E27FC236}">
                <a16:creationId xmlns:a16="http://schemas.microsoft.com/office/drawing/2014/main" id="{63BAA1F4-C113-B139-3D2B-DEA71BC4A831}"/>
              </a:ext>
            </a:extLst>
          </p:cNvPr>
          <p:cNvSpPr txBox="1"/>
          <p:nvPr/>
        </p:nvSpPr>
        <p:spPr>
          <a:xfrm>
            <a:off x="6581613" y="5459981"/>
            <a:ext cx="5210972" cy="369332"/>
          </a:xfrm>
          <a:prstGeom prst="rect">
            <a:avLst/>
          </a:prstGeom>
          <a:noFill/>
        </p:spPr>
        <p:txBody>
          <a:bodyPr wrap="square">
            <a:spAutoFit/>
          </a:bodyPr>
          <a:lstStyle/>
          <a:p>
            <a:r>
              <a:rPr lang="en-AU" dirty="0">
                <a:hlinkClick r:id="rId3"/>
              </a:rPr>
              <a:t>Unicode – The World Standard for Text and Emoji</a:t>
            </a:r>
            <a:endParaRPr lang="en-AU" dirty="0"/>
          </a:p>
        </p:txBody>
      </p:sp>
      <p:sp>
        <p:nvSpPr>
          <p:cNvPr id="2" name="Slide Number Placeholder 1">
            <a:extLst>
              <a:ext uri="{FF2B5EF4-FFF2-40B4-BE49-F238E27FC236}">
                <a16:creationId xmlns:a16="http://schemas.microsoft.com/office/drawing/2014/main" id="{056A311A-4E0D-88E9-5545-2C04E0F0B264}"/>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24</a:t>
            </a:fld>
            <a:endParaRPr lang="en-AU" dirty="0"/>
          </a:p>
        </p:txBody>
      </p:sp>
    </p:spTree>
    <p:extLst>
      <p:ext uri="{BB962C8B-B14F-4D97-AF65-F5344CB8AC3E}">
        <p14:creationId xmlns:p14="http://schemas.microsoft.com/office/powerpoint/2010/main" val="4163965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ABCDD4-D012-BFF4-A1EA-EBEB6EB14AD7}"/>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903E9FDB-75F1-CC0D-D418-0335FAB80F43}"/>
              </a:ext>
            </a:extLst>
          </p:cNvPr>
          <p:cNvSpPr>
            <a:spLocks noGrp="1"/>
          </p:cNvSpPr>
          <p:nvPr>
            <p:ph type="title"/>
          </p:nvPr>
        </p:nvSpPr>
        <p:spPr/>
        <p:txBody>
          <a:bodyPr/>
          <a:lstStyle/>
          <a:p>
            <a:r>
              <a:rPr lang="en-AU" b="1" dirty="0"/>
              <a:t>How number codes have evolved (2)</a:t>
            </a:r>
            <a:br>
              <a:rPr lang="en-AU" b="1" dirty="0"/>
            </a:br>
            <a:endParaRPr lang="en-AU" dirty="0"/>
          </a:p>
        </p:txBody>
      </p:sp>
      <p:sp>
        <p:nvSpPr>
          <p:cNvPr id="8" name="Text Placeholder 7">
            <a:extLst>
              <a:ext uri="{FF2B5EF4-FFF2-40B4-BE49-F238E27FC236}">
                <a16:creationId xmlns:a16="http://schemas.microsoft.com/office/drawing/2014/main" id="{5373D45C-0B41-AE5E-94E6-12F55CD976F0}"/>
              </a:ext>
            </a:extLst>
          </p:cNvPr>
          <p:cNvSpPr>
            <a:spLocks noGrp="1"/>
          </p:cNvSpPr>
          <p:nvPr>
            <p:ph type="body" sz="quarter" idx="18"/>
          </p:nvPr>
        </p:nvSpPr>
        <p:spPr>
          <a:xfrm>
            <a:off x="401147" y="1494584"/>
            <a:ext cx="11483999" cy="310015"/>
          </a:xfrm>
        </p:spPr>
        <p:txBody>
          <a:bodyPr/>
          <a:lstStyle/>
          <a:p>
            <a:r>
              <a:rPr lang="en-AU" dirty="0"/>
              <a:t>Images</a:t>
            </a:r>
          </a:p>
          <a:p>
            <a:endParaRPr lang="en-AU" dirty="0"/>
          </a:p>
        </p:txBody>
      </p:sp>
      <p:sp>
        <p:nvSpPr>
          <p:cNvPr id="3" name="Content Placeholder 2">
            <a:extLst>
              <a:ext uri="{FF2B5EF4-FFF2-40B4-BE49-F238E27FC236}">
                <a16:creationId xmlns:a16="http://schemas.microsoft.com/office/drawing/2014/main" id="{AC07773F-48F4-4CCD-CEAA-E668ACDC9C60}"/>
              </a:ext>
            </a:extLst>
          </p:cNvPr>
          <p:cNvSpPr>
            <a:spLocks noGrp="1"/>
          </p:cNvSpPr>
          <p:nvPr>
            <p:ph sz="quarter" idx="19"/>
          </p:nvPr>
        </p:nvSpPr>
        <p:spPr>
          <a:xfrm>
            <a:off x="401147" y="1375886"/>
            <a:ext cx="7895363" cy="4814518"/>
          </a:xfrm>
        </p:spPr>
        <p:txBody>
          <a:bodyPr/>
          <a:lstStyle/>
          <a:p>
            <a:r>
              <a:rPr lang="en-AU" sz="1800" dirty="0"/>
              <a:t>Old computers displayed images as simple blocks of colour (like pixel art), with each block coded by a single small number.</a:t>
            </a:r>
          </a:p>
          <a:p>
            <a:r>
              <a:rPr lang="en-AU" sz="1800" dirty="0"/>
              <a:t>Now high-quality photos use code to represent millions of colours and tiny pixels, with advanced formats like JPEG and PNG </a:t>
            </a:r>
            <a:r>
              <a:rPr lang="en-AU" sz="1800" b="1" dirty="0">
                <a:solidFill>
                  <a:schemeClr val="accent1"/>
                </a:solidFill>
              </a:rPr>
              <a:t>compressing</a:t>
            </a:r>
            <a:r>
              <a:rPr lang="en-AU" sz="1800" dirty="0"/>
              <a:t> the data.</a:t>
            </a:r>
          </a:p>
          <a:p>
            <a:r>
              <a:rPr lang="en-AU" sz="1800" dirty="0"/>
              <a:t>As technology improved, people wanted clearer, more realistic pictures on screens and in printing.</a:t>
            </a:r>
          </a:p>
          <a:p>
            <a:endParaRPr lang="en-AU" dirty="0"/>
          </a:p>
        </p:txBody>
      </p:sp>
      <p:pic>
        <p:nvPicPr>
          <p:cNvPr id="6" name="Picture 5" descr="A side-by-side comparison photograph shows a clear, detailed purple water lily on the left and a highly pixelated version of the same flower on the right. The contrast highlights effects of image resolution on visual clarity, with sharp petals and water reflections visible in the clear photo versus blocky, indistinct shapes in the pixelated one.">
            <a:extLst>
              <a:ext uri="{FF2B5EF4-FFF2-40B4-BE49-F238E27FC236}">
                <a16:creationId xmlns:a16="http://schemas.microsoft.com/office/drawing/2014/main" id="{B4FADBB6-28A3-9E97-4AE3-526EC6B68130}"/>
              </a:ext>
            </a:extLst>
          </p:cNvPr>
          <p:cNvPicPr>
            <a:picLocks noChangeAspect="1"/>
          </p:cNvPicPr>
          <p:nvPr/>
        </p:nvPicPr>
        <p:blipFill>
          <a:blip r:embed="rId2"/>
          <a:srcRect l="51604" t="2828" r="1034" b="3385"/>
          <a:stretch>
            <a:fillRect/>
          </a:stretch>
        </p:blipFill>
        <p:spPr>
          <a:xfrm>
            <a:off x="8773992" y="1317178"/>
            <a:ext cx="2350008" cy="2273625"/>
          </a:xfrm>
          <a:prstGeom prst="rect">
            <a:avLst/>
          </a:prstGeom>
          <a:ln>
            <a:solidFill>
              <a:schemeClr val="tx1"/>
            </a:solidFill>
          </a:ln>
        </p:spPr>
      </p:pic>
      <p:pic>
        <p:nvPicPr>
          <p:cNvPr id="9" name="Picture 8" descr="A side-by-side comparison photograph showing a clear, detailed purple water lily on the left and a heavily pixelated, low-resolution version of the same water lily on the right. The comparison highlights differences in image clarity, detail, and quality between high-resolution and pixelated visuals.">
            <a:extLst>
              <a:ext uri="{FF2B5EF4-FFF2-40B4-BE49-F238E27FC236}">
                <a16:creationId xmlns:a16="http://schemas.microsoft.com/office/drawing/2014/main" id="{CEB0C386-A386-6899-1C5F-E7C03D8E27E1}"/>
              </a:ext>
            </a:extLst>
          </p:cNvPr>
          <p:cNvPicPr>
            <a:picLocks noChangeAspect="1"/>
          </p:cNvPicPr>
          <p:nvPr/>
        </p:nvPicPr>
        <p:blipFill>
          <a:blip r:embed="rId3"/>
          <a:srcRect r="51453"/>
          <a:stretch>
            <a:fillRect/>
          </a:stretch>
        </p:blipFill>
        <p:spPr>
          <a:xfrm>
            <a:off x="8773992" y="3916399"/>
            <a:ext cx="2350008" cy="2274005"/>
          </a:xfrm>
          <a:prstGeom prst="rect">
            <a:avLst/>
          </a:prstGeom>
          <a:ln>
            <a:solidFill>
              <a:schemeClr val="tx1"/>
            </a:solidFill>
          </a:ln>
        </p:spPr>
      </p:pic>
      <p:sp>
        <p:nvSpPr>
          <p:cNvPr id="4" name="TextBox 3">
            <a:extLst>
              <a:ext uri="{FF2B5EF4-FFF2-40B4-BE49-F238E27FC236}">
                <a16:creationId xmlns:a16="http://schemas.microsoft.com/office/drawing/2014/main" id="{C2AAE3C0-22C6-AF75-04DC-5F6CC7421984}"/>
              </a:ext>
            </a:extLst>
          </p:cNvPr>
          <p:cNvSpPr txBox="1"/>
          <p:nvPr/>
        </p:nvSpPr>
        <p:spPr>
          <a:xfrm>
            <a:off x="5813947" y="6309102"/>
            <a:ext cx="6732895" cy="218364"/>
          </a:xfrm>
          <a:prstGeom prst="rect">
            <a:avLst/>
          </a:prstGeom>
          <a:noFill/>
        </p:spPr>
        <p:txBody>
          <a:bodyPr wrap="none" lIns="0" tIns="0" rIns="0" bIns="0" rtlCol="0">
            <a:noAutofit/>
          </a:bodyPr>
          <a:lstStyle/>
          <a:p>
            <a:r>
              <a:rPr lang="en-AU" sz="900" i="1" dirty="0"/>
              <a:t>Screenshots of Canva reproduced for non-commercial, educational purposes under the </a:t>
            </a:r>
            <a:r>
              <a:rPr lang="en-AU" sz="900" i="1" dirty="0">
                <a:hlinkClick r:id="rId4" tooltip="https://aus01.safelinks.protection.outlook.com/?url=https%3a%2f%2fwww.canva.com%2fpolicies%2fedu-additional-terms%2f&amp;data=05%7c02%7celizabeth.rose5%40det.nsw.edu.au%7ce985d6f4d6564f03a12208dd0a01071a%7c05a0e69a418a47c19c259387261bf991%7c0%7c0%7c638677721733578221%7cunknown%7ctwfpbgzsb3d8eyjfbxb0eu1hcgkionrydwusilyioiiwljaumdawmcisilaioijxaw4zmiisikfoijoitwfpbcisilduijoyfq%3d%3d%7c0%7c%7c%7c&amp;sdata=tpqnl8ffhw2q47lwwydzafv7dbcoobwitj8a1zytndg%3d&amp;reserved=0"/>
              </a:rPr>
              <a:t>Canva for Education</a:t>
            </a:r>
            <a:r>
              <a:rPr lang="en-AU" sz="900" i="1" dirty="0"/>
              <a:t> terms.</a:t>
            </a:r>
            <a:endParaRPr lang="en-AU" sz="900" dirty="0"/>
          </a:p>
        </p:txBody>
      </p:sp>
      <p:sp>
        <p:nvSpPr>
          <p:cNvPr id="2" name="Slide Number Placeholder 1">
            <a:extLst>
              <a:ext uri="{FF2B5EF4-FFF2-40B4-BE49-F238E27FC236}">
                <a16:creationId xmlns:a16="http://schemas.microsoft.com/office/drawing/2014/main" id="{2AC08969-7186-A4B1-AEF3-4A5D86638F43}"/>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25</a:t>
            </a:fld>
            <a:endParaRPr lang="en-AU" dirty="0"/>
          </a:p>
        </p:txBody>
      </p:sp>
    </p:spTree>
    <p:extLst>
      <p:ext uri="{BB962C8B-B14F-4D97-AF65-F5344CB8AC3E}">
        <p14:creationId xmlns:p14="http://schemas.microsoft.com/office/powerpoint/2010/main" val="1581450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2CA135-37E7-9FCC-AED6-42F4601D6122}"/>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CE1601C7-7E25-CB05-28C7-064BEF9E49B6}"/>
              </a:ext>
            </a:extLst>
          </p:cNvPr>
          <p:cNvSpPr>
            <a:spLocks noGrp="1"/>
          </p:cNvSpPr>
          <p:nvPr>
            <p:ph type="title"/>
          </p:nvPr>
        </p:nvSpPr>
        <p:spPr/>
        <p:txBody>
          <a:bodyPr/>
          <a:lstStyle/>
          <a:p>
            <a:r>
              <a:rPr lang="en-AU" b="1" dirty="0"/>
              <a:t>How number codes have evolved (3)</a:t>
            </a:r>
            <a:br>
              <a:rPr lang="en-AU" b="1" dirty="0"/>
            </a:br>
            <a:endParaRPr lang="en-AU" dirty="0"/>
          </a:p>
        </p:txBody>
      </p:sp>
      <p:sp>
        <p:nvSpPr>
          <p:cNvPr id="8" name="Text Placeholder 7">
            <a:extLst>
              <a:ext uri="{FF2B5EF4-FFF2-40B4-BE49-F238E27FC236}">
                <a16:creationId xmlns:a16="http://schemas.microsoft.com/office/drawing/2014/main" id="{A44384D0-FB99-0FC8-DE87-483B382B6509}"/>
              </a:ext>
            </a:extLst>
          </p:cNvPr>
          <p:cNvSpPr>
            <a:spLocks noGrp="1"/>
          </p:cNvSpPr>
          <p:nvPr>
            <p:ph type="body" sz="quarter" idx="18"/>
          </p:nvPr>
        </p:nvSpPr>
        <p:spPr>
          <a:xfrm>
            <a:off x="360001" y="1462580"/>
            <a:ext cx="11483999" cy="310015"/>
          </a:xfrm>
        </p:spPr>
        <p:txBody>
          <a:bodyPr/>
          <a:lstStyle/>
          <a:p>
            <a:r>
              <a:rPr lang="en-AU" dirty="0"/>
              <a:t>Sounds</a:t>
            </a:r>
          </a:p>
          <a:p>
            <a:endParaRPr lang="en-AU" dirty="0"/>
          </a:p>
        </p:txBody>
      </p:sp>
      <p:sp>
        <p:nvSpPr>
          <p:cNvPr id="3" name="Content Placeholder 2">
            <a:extLst>
              <a:ext uri="{FF2B5EF4-FFF2-40B4-BE49-F238E27FC236}">
                <a16:creationId xmlns:a16="http://schemas.microsoft.com/office/drawing/2014/main" id="{34E96508-669C-30F7-B125-A672AB04F2CC}"/>
              </a:ext>
            </a:extLst>
          </p:cNvPr>
          <p:cNvSpPr>
            <a:spLocks noGrp="1"/>
          </p:cNvSpPr>
          <p:nvPr>
            <p:ph sz="quarter" idx="19"/>
          </p:nvPr>
        </p:nvSpPr>
        <p:spPr>
          <a:xfrm>
            <a:off x="360000" y="1232848"/>
            <a:ext cx="5735637" cy="5094099"/>
          </a:xfrm>
        </p:spPr>
        <p:txBody>
          <a:bodyPr/>
          <a:lstStyle/>
          <a:p>
            <a:r>
              <a:rPr lang="en-AU" sz="1800" dirty="0"/>
              <a:t>Sound was recorded at very low detail, with few samples per second—resulting in scratchy, robotic audio. </a:t>
            </a:r>
          </a:p>
          <a:p>
            <a:r>
              <a:rPr lang="en-AU" sz="1800" dirty="0"/>
              <a:t>Today, sample rates (like CD audio: 44,100 samples per second) and advanced compression  create clear music and voice recordings in formats such as MP3 and WAV. </a:t>
            </a:r>
          </a:p>
          <a:p>
            <a:r>
              <a:rPr lang="en-AU" sz="1800" dirty="0"/>
              <a:t>Rates of 192 kHz are used for professional recordings</a:t>
            </a:r>
          </a:p>
          <a:p>
            <a:r>
              <a:rPr lang="en-AU" sz="1800" dirty="0"/>
              <a:t>Better quality was desired for music, movies, and communication; advances in storage and processing made this possible.</a:t>
            </a:r>
          </a:p>
          <a:p>
            <a:endParaRPr lang="en-AU" dirty="0"/>
          </a:p>
        </p:txBody>
      </p:sp>
      <p:pic>
        <p:nvPicPr>
          <p:cNvPr id="6" name="Picture 5" descr="Diagram showing a sine wave with overlaid bar charts representing sample rates. Bars on the left side are wider and fewer, labelled &quot;Low Sample Rate,&quot; while bars on the right side are narrower and more numerous, labelled &quot;Higher Sample Rate,&quot; illustrating the effect of sample rate on signal representation.">
            <a:extLst>
              <a:ext uri="{FF2B5EF4-FFF2-40B4-BE49-F238E27FC236}">
                <a16:creationId xmlns:a16="http://schemas.microsoft.com/office/drawing/2014/main" id="{AED279FA-C59C-7D8B-F553-B49A77C96370}"/>
              </a:ext>
            </a:extLst>
          </p:cNvPr>
          <p:cNvPicPr>
            <a:picLocks noChangeAspect="1"/>
          </p:cNvPicPr>
          <p:nvPr/>
        </p:nvPicPr>
        <p:blipFill>
          <a:blip r:embed="rId2"/>
          <a:srcRect t="1200" b="1"/>
          <a:stretch>
            <a:fillRect/>
          </a:stretch>
        </p:blipFill>
        <p:spPr>
          <a:xfrm>
            <a:off x="6658245" y="1488262"/>
            <a:ext cx="5223473" cy="2703840"/>
          </a:xfrm>
          <a:prstGeom prst="rect">
            <a:avLst/>
          </a:prstGeom>
          <a:ln>
            <a:solidFill>
              <a:schemeClr val="tx1"/>
            </a:solidFill>
          </a:ln>
        </p:spPr>
      </p:pic>
      <p:sp>
        <p:nvSpPr>
          <p:cNvPr id="5" name="TextBox 4">
            <a:extLst>
              <a:ext uri="{FF2B5EF4-FFF2-40B4-BE49-F238E27FC236}">
                <a16:creationId xmlns:a16="http://schemas.microsoft.com/office/drawing/2014/main" id="{8F77CDC5-9B59-F29F-F42D-CC49DB1B2881}"/>
              </a:ext>
            </a:extLst>
          </p:cNvPr>
          <p:cNvSpPr txBox="1"/>
          <p:nvPr/>
        </p:nvSpPr>
        <p:spPr>
          <a:xfrm>
            <a:off x="6141492" y="4346577"/>
            <a:ext cx="6105099" cy="230832"/>
          </a:xfrm>
          <a:prstGeom prst="rect">
            <a:avLst/>
          </a:prstGeom>
          <a:noFill/>
        </p:spPr>
        <p:txBody>
          <a:bodyPr wrap="square">
            <a:spAutoFit/>
          </a:bodyPr>
          <a:lstStyle/>
          <a:p>
            <a:r>
              <a:rPr lang="en-AU" sz="900" i="1" dirty="0"/>
              <a:t>Screenshots of Canva reproduced for non-commercial, educational purposes under the </a:t>
            </a:r>
            <a:r>
              <a:rPr lang="en-AU" sz="900" i="1" dirty="0">
                <a:hlinkClick r:id="rId3" tooltip="https://aus01.safelinks.protection.outlook.com/?url=https%3a%2f%2fwww.canva.com%2fpolicies%2fedu-additional-terms%2f&amp;data=05%7c02%7celizabeth.rose5%40det.nsw.edu.au%7ce985d6f4d6564f03a12208dd0a01071a%7c05a0e69a418a47c19c259387261bf991%7c0%7c0%7c638677721733578221%7cunknown%7ctwfpbgzsb3d8eyjfbxb0eu1hcgkionrydwusilyioiiwljaumdawmcisilaioijxaw4zmiisikfoijoitwfpbcisilduijoyfq%3d%3d%7c0%7c%7c%7c&amp;sdata=tpqnl8ffhw2q47lwwydzafv7dbcoobwitj8a1zytndg%3d&amp;reserved=0"/>
              </a:rPr>
              <a:t>Canva for Education</a:t>
            </a:r>
            <a:r>
              <a:rPr lang="en-AU" sz="900" i="1" dirty="0"/>
              <a:t> terms.</a:t>
            </a:r>
            <a:endParaRPr lang="en-AU" sz="900" dirty="0"/>
          </a:p>
        </p:txBody>
      </p:sp>
      <p:sp>
        <p:nvSpPr>
          <p:cNvPr id="2" name="Slide Number Placeholder 1">
            <a:extLst>
              <a:ext uri="{FF2B5EF4-FFF2-40B4-BE49-F238E27FC236}">
                <a16:creationId xmlns:a16="http://schemas.microsoft.com/office/drawing/2014/main" id="{10425535-7142-8145-060D-95F6723C78B7}"/>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26</a:t>
            </a:fld>
            <a:endParaRPr lang="en-AU" dirty="0"/>
          </a:p>
        </p:txBody>
      </p:sp>
    </p:spTree>
    <p:extLst>
      <p:ext uri="{BB962C8B-B14F-4D97-AF65-F5344CB8AC3E}">
        <p14:creationId xmlns:p14="http://schemas.microsoft.com/office/powerpoint/2010/main" val="1928197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2C96603-336B-BA2A-D3BF-233C5E3470DC}"/>
              </a:ext>
            </a:extLst>
          </p:cNvPr>
          <p:cNvSpPr>
            <a:spLocks noGrp="1"/>
          </p:cNvSpPr>
          <p:nvPr>
            <p:ph type="sldNum" sz="quarter" idx="12"/>
          </p:nvPr>
        </p:nvSpPr>
        <p:spPr/>
        <p:txBody>
          <a:bodyPr/>
          <a:lstStyle/>
          <a:p>
            <a:fld id="{10A01DC5-1685-4615-8240-15192985C6A2}" type="slidenum">
              <a:rPr lang="en-AU" smtClean="0"/>
              <a:t>27</a:t>
            </a:fld>
            <a:endParaRPr lang="en-AU" dirty="0"/>
          </a:p>
        </p:txBody>
      </p:sp>
      <p:sp>
        <p:nvSpPr>
          <p:cNvPr id="7" name="Title 6">
            <a:extLst>
              <a:ext uri="{FF2B5EF4-FFF2-40B4-BE49-F238E27FC236}">
                <a16:creationId xmlns:a16="http://schemas.microsoft.com/office/drawing/2014/main" id="{01DFF7F7-30E4-F83A-D818-3EAFC0A68F1E}"/>
              </a:ext>
            </a:extLst>
          </p:cNvPr>
          <p:cNvSpPr>
            <a:spLocks noGrp="1"/>
          </p:cNvSpPr>
          <p:nvPr>
            <p:ph type="title"/>
          </p:nvPr>
        </p:nvSpPr>
        <p:spPr/>
        <p:txBody>
          <a:bodyPr/>
          <a:lstStyle/>
          <a:p>
            <a:r>
              <a:rPr lang="en-AU" dirty="0"/>
              <a:t>Check for understanding</a:t>
            </a:r>
          </a:p>
        </p:txBody>
      </p:sp>
      <p:sp>
        <p:nvSpPr>
          <p:cNvPr id="9" name="Text Placeholder 8">
            <a:extLst>
              <a:ext uri="{FF2B5EF4-FFF2-40B4-BE49-F238E27FC236}">
                <a16:creationId xmlns:a16="http://schemas.microsoft.com/office/drawing/2014/main" id="{9C6B32CF-8EBA-9885-25B7-6D67231B86D1}"/>
              </a:ext>
            </a:extLst>
          </p:cNvPr>
          <p:cNvSpPr>
            <a:spLocks noGrp="1"/>
          </p:cNvSpPr>
          <p:nvPr>
            <p:ph type="body" sz="quarter" idx="18"/>
          </p:nvPr>
        </p:nvSpPr>
        <p:spPr/>
        <p:txBody>
          <a:bodyPr/>
          <a:lstStyle/>
          <a:p>
            <a:r>
              <a:rPr lang="en-AU" dirty="0"/>
              <a:t>Convert the binary numbers into decimal and ASCII letters</a:t>
            </a:r>
          </a:p>
        </p:txBody>
      </p:sp>
      <p:graphicFrame>
        <p:nvGraphicFramePr>
          <p:cNvPr id="10" name="Table 9">
            <a:extLst>
              <a:ext uri="{FF2B5EF4-FFF2-40B4-BE49-F238E27FC236}">
                <a16:creationId xmlns:a16="http://schemas.microsoft.com/office/drawing/2014/main" id="{A80AC462-0183-53CA-8AAA-D7F73D704565}"/>
              </a:ext>
            </a:extLst>
          </p:cNvPr>
          <p:cNvGraphicFramePr>
            <a:graphicFrameLocks noGrp="1"/>
          </p:cNvGraphicFramePr>
          <p:nvPr>
            <p:extLst>
              <p:ext uri="{D42A27DB-BD31-4B8C-83A1-F6EECF244321}">
                <p14:modId xmlns:p14="http://schemas.microsoft.com/office/powerpoint/2010/main" val="324204197"/>
              </p:ext>
            </p:extLst>
          </p:nvPr>
        </p:nvGraphicFramePr>
        <p:xfrm>
          <a:off x="359999" y="1875366"/>
          <a:ext cx="8128000" cy="370840"/>
        </p:xfrm>
        <a:graphic>
          <a:graphicData uri="http://schemas.openxmlformats.org/drawingml/2006/table">
            <a:tbl>
              <a:tblPr firstRow="1" bandRow="1">
                <a:tableStyleId>{8A107856-5554-42FB-B03E-39F5DBC370BA}</a:tableStyleId>
              </a:tblPr>
              <a:tblGrid>
                <a:gridCol w="1016000">
                  <a:extLst>
                    <a:ext uri="{9D8B030D-6E8A-4147-A177-3AD203B41FA5}">
                      <a16:colId xmlns:a16="http://schemas.microsoft.com/office/drawing/2014/main" val="3488135924"/>
                    </a:ext>
                  </a:extLst>
                </a:gridCol>
                <a:gridCol w="1016000">
                  <a:extLst>
                    <a:ext uri="{9D8B030D-6E8A-4147-A177-3AD203B41FA5}">
                      <a16:colId xmlns:a16="http://schemas.microsoft.com/office/drawing/2014/main" val="1564290580"/>
                    </a:ext>
                  </a:extLst>
                </a:gridCol>
                <a:gridCol w="1016000">
                  <a:extLst>
                    <a:ext uri="{9D8B030D-6E8A-4147-A177-3AD203B41FA5}">
                      <a16:colId xmlns:a16="http://schemas.microsoft.com/office/drawing/2014/main" val="2429041183"/>
                    </a:ext>
                  </a:extLst>
                </a:gridCol>
                <a:gridCol w="1016000">
                  <a:extLst>
                    <a:ext uri="{9D8B030D-6E8A-4147-A177-3AD203B41FA5}">
                      <a16:colId xmlns:a16="http://schemas.microsoft.com/office/drawing/2014/main" val="997900222"/>
                    </a:ext>
                  </a:extLst>
                </a:gridCol>
                <a:gridCol w="1016000">
                  <a:extLst>
                    <a:ext uri="{9D8B030D-6E8A-4147-A177-3AD203B41FA5}">
                      <a16:colId xmlns:a16="http://schemas.microsoft.com/office/drawing/2014/main" val="454011747"/>
                    </a:ext>
                  </a:extLst>
                </a:gridCol>
                <a:gridCol w="1016000">
                  <a:extLst>
                    <a:ext uri="{9D8B030D-6E8A-4147-A177-3AD203B41FA5}">
                      <a16:colId xmlns:a16="http://schemas.microsoft.com/office/drawing/2014/main" val="1971701874"/>
                    </a:ext>
                  </a:extLst>
                </a:gridCol>
                <a:gridCol w="1016000">
                  <a:extLst>
                    <a:ext uri="{9D8B030D-6E8A-4147-A177-3AD203B41FA5}">
                      <a16:colId xmlns:a16="http://schemas.microsoft.com/office/drawing/2014/main" val="297585210"/>
                    </a:ext>
                  </a:extLst>
                </a:gridCol>
                <a:gridCol w="1016000">
                  <a:extLst>
                    <a:ext uri="{9D8B030D-6E8A-4147-A177-3AD203B41FA5}">
                      <a16:colId xmlns:a16="http://schemas.microsoft.com/office/drawing/2014/main" val="1232181066"/>
                    </a:ext>
                  </a:extLst>
                </a:gridCol>
              </a:tblGrid>
              <a:tr h="370840">
                <a:tc>
                  <a:txBody>
                    <a:bodyPr/>
                    <a:lstStyle/>
                    <a:p>
                      <a:pPr algn="ctr"/>
                      <a:r>
                        <a:rPr lang="en-AU" dirty="0"/>
                        <a:t>0</a:t>
                      </a:r>
                    </a:p>
                  </a:txBody>
                  <a:tcPr/>
                </a:tc>
                <a:tc>
                  <a:txBody>
                    <a:bodyPr/>
                    <a:lstStyle/>
                    <a:p>
                      <a:pPr algn="ctr"/>
                      <a:r>
                        <a:rPr lang="en-AU" dirty="0"/>
                        <a:t>1</a:t>
                      </a:r>
                    </a:p>
                  </a:txBody>
                  <a:tcPr/>
                </a:tc>
                <a:tc>
                  <a:txBody>
                    <a:bodyPr/>
                    <a:lstStyle/>
                    <a:p>
                      <a:pPr algn="ctr"/>
                      <a:r>
                        <a:rPr lang="en-AU" dirty="0"/>
                        <a:t>0</a:t>
                      </a:r>
                    </a:p>
                  </a:txBody>
                  <a:tcPr/>
                </a:tc>
                <a:tc>
                  <a:txBody>
                    <a:bodyPr/>
                    <a:lstStyle/>
                    <a:p>
                      <a:pPr algn="ctr"/>
                      <a:r>
                        <a:rPr lang="en-AU" dirty="0"/>
                        <a:t>0</a:t>
                      </a:r>
                    </a:p>
                  </a:txBody>
                  <a:tcPr/>
                </a:tc>
                <a:tc>
                  <a:txBody>
                    <a:bodyPr/>
                    <a:lstStyle/>
                    <a:p>
                      <a:pPr algn="ctr"/>
                      <a:r>
                        <a:rPr lang="en-AU" dirty="0"/>
                        <a:t>0</a:t>
                      </a:r>
                    </a:p>
                  </a:txBody>
                  <a:tcPr/>
                </a:tc>
                <a:tc>
                  <a:txBody>
                    <a:bodyPr/>
                    <a:lstStyle/>
                    <a:p>
                      <a:pPr algn="ctr"/>
                      <a:r>
                        <a:rPr lang="en-AU" dirty="0"/>
                        <a:t>0</a:t>
                      </a:r>
                    </a:p>
                  </a:txBody>
                  <a:tcPr/>
                </a:tc>
                <a:tc>
                  <a:txBody>
                    <a:bodyPr/>
                    <a:lstStyle/>
                    <a:p>
                      <a:pPr algn="ctr"/>
                      <a:r>
                        <a:rPr lang="en-AU" dirty="0"/>
                        <a:t>0</a:t>
                      </a:r>
                    </a:p>
                  </a:txBody>
                  <a:tcPr/>
                </a:tc>
                <a:tc>
                  <a:txBody>
                    <a:bodyPr/>
                    <a:lstStyle/>
                    <a:p>
                      <a:pPr algn="ctr"/>
                      <a:r>
                        <a:rPr lang="en-AU" dirty="0"/>
                        <a:t>1</a:t>
                      </a:r>
                    </a:p>
                  </a:txBody>
                  <a:tcPr/>
                </a:tc>
                <a:extLst>
                  <a:ext uri="{0D108BD9-81ED-4DB2-BD59-A6C34878D82A}">
                    <a16:rowId xmlns:a16="http://schemas.microsoft.com/office/drawing/2014/main" val="2385879188"/>
                  </a:ext>
                </a:extLst>
              </a:tr>
            </a:tbl>
          </a:graphicData>
        </a:graphic>
      </p:graphicFrame>
      <p:graphicFrame>
        <p:nvGraphicFramePr>
          <p:cNvPr id="11" name="Table 10">
            <a:extLst>
              <a:ext uri="{FF2B5EF4-FFF2-40B4-BE49-F238E27FC236}">
                <a16:creationId xmlns:a16="http://schemas.microsoft.com/office/drawing/2014/main" id="{B2EB21AD-7E21-5A6D-8E58-AF0F996729FD}"/>
              </a:ext>
            </a:extLst>
          </p:cNvPr>
          <p:cNvGraphicFramePr>
            <a:graphicFrameLocks noGrp="1"/>
          </p:cNvGraphicFramePr>
          <p:nvPr>
            <p:extLst>
              <p:ext uri="{D42A27DB-BD31-4B8C-83A1-F6EECF244321}">
                <p14:modId xmlns:p14="http://schemas.microsoft.com/office/powerpoint/2010/main" val="3244846060"/>
              </p:ext>
            </p:extLst>
          </p:nvPr>
        </p:nvGraphicFramePr>
        <p:xfrm>
          <a:off x="359999" y="2867567"/>
          <a:ext cx="8128000" cy="370840"/>
        </p:xfrm>
        <a:graphic>
          <a:graphicData uri="http://schemas.openxmlformats.org/drawingml/2006/table">
            <a:tbl>
              <a:tblPr firstRow="1" bandRow="1">
                <a:tableStyleId>{8A107856-5554-42FB-B03E-39F5DBC370BA}</a:tableStyleId>
              </a:tblPr>
              <a:tblGrid>
                <a:gridCol w="1016000">
                  <a:extLst>
                    <a:ext uri="{9D8B030D-6E8A-4147-A177-3AD203B41FA5}">
                      <a16:colId xmlns:a16="http://schemas.microsoft.com/office/drawing/2014/main" val="3488135924"/>
                    </a:ext>
                  </a:extLst>
                </a:gridCol>
                <a:gridCol w="1016000">
                  <a:extLst>
                    <a:ext uri="{9D8B030D-6E8A-4147-A177-3AD203B41FA5}">
                      <a16:colId xmlns:a16="http://schemas.microsoft.com/office/drawing/2014/main" val="1564290580"/>
                    </a:ext>
                  </a:extLst>
                </a:gridCol>
                <a:gridCol w="1016000">
                  <a:extLst>
                    <a:ext uri="{9D8B030D-6E8A-4147-A177-3AD203B41FA5}">
                      <a16:colId xmlns:a16="http://schemas.microsoft.com/office/drawing/2014/main" val="2429041183"/>
                    </a:ext>
                  </a:extLst>
                </a:gridCol>
                <a:gridCol w="1016000">
                  <a:extLst>
                    <a:ext uri="{9D8B030D-6E8A-4147-A177-3AD203B41FA5}">
                      <a16:colId xmlns:a16="http://schemas.microsoft.com/office/drawing/2014/main" val="997900222"/>
                    </a:ext>
                  </a:extLst>
                </a:gridCol>
                <a:gridCol w="1016000">
                  <a:extLst>
                    <a:ext uri="{9D8B030D-6E8A-4147-A177-3AD203B41FA5}">
                      <a16:colId xmlns:a16="http://schemas.microsoft.com/office/drawing/2014/main" val="454011747"/>
                    </a:ext>
                  </a:extLst>
                </a:gridCol>
                <a:gridCol w="1016000">
                  <a:extLst>
                    <a:ext uri="{9D8B030D-6E8A-4147-A177-3AD203B41FA5}">
                      <a16:colId xmlns:a16="http://schemas.microsoft.com/office/drawing/2014/main" val="1971701874"/>
                    </a:ext>
                  </a:extLst>
                </a:gridCol>
                <a:gridCol w="1016000">
                  <a:extLst>
                    <a:ext uri="{9D8B030D-6E8A-4147-A177-3AD203B41FA5}">
                      <a16:colId xmlns:a16="http://schemas.microsoft.com/office/drawing/2014/main" val="297585210"/>
                    </a:ext>
                  </a:extLst>
                </a:gridCol>
                <a:gridCol w="1016000">
                  <a:extLst>
                    <a:ext uri="{9D8B030D-6E8A-4147-A177-3AD203B41FA5}">
                      <a16:colId xmlns:a16="http://schemas.microsoft.com/office/drawing/2014/main" val="1232181066"/>
                    </a:ext>
                  </a:extLst>
                </a:gridCol>
              </a:tblGrid>
              <a:tr h="370840">
                <a:tc>
                  <a:txBody>
                    <a:bodyPr/>
                    <a:lstStyle/>
                    <a:p>
                      <a:pPr algn="ctr"/>
                      <a:r>
                        <a:rPr lang="en-AU" dirty="0"/>
                        <a:t>0</a:t>
                      </a:r>
                    </a:p>
                  </a:txBody>
                  <a:tcPr/>
                </a:tc>
                <a:tc>
                  <a:txBody>
                    <a:bodyPr/>
                    <a:lstStyle/>
                    <a:p>
                      <a:pPr algn="ctr"/>
                      <a:r>
                        <a:rPr lang="en-AU" dirty="0"/>
                        <a:t>1</a:t>
                      </a:r>
                    </a:p>
                  </a:txBody>
                  <a:tcPr/>
                </a:tc>
                <a:tc>
                  <a:txBody>
                    <a:bodyPr/>
                    <a:lstStyle/>
                    <a:p>
                      <a:pPr algn="ctr"/>
                      <a:r>
                        <a:rPr lang="en-AU" dirty="0"/>
                        <a:t>0</a:t>
                      </a:r>
                    </a:p>
                  </a:txBody>
                  <a:tcPr/>
                </a:tc>
                <a:tc>
                  <a:txBody>
                    <a:bodyPr/>
                    <a:lstStyle/>
                    <a:p>
                      <a:pPr algn="ctr"/>
                      <a:r>
                        <a:rPr lang="en-AU" dirty="0"/>
                        <a:t>0</a:t>
                      </a:r>
                    </a:p>
                  </a:txBody>
                  <a:tcPr/>
                </a:tc>
                <a:tc>
                  <a:txBody>
                    <a:bodyPr/>
                    <a:lstStyle/>
                    <a:p>
                      <a:pPr algn="ctr"/>
                      <a:r>
                        <a:rPr lang="en-AU" dirty="0"/>
                        <a:t>0</a:t>
                      </a:r>
                    </a:p>
                  </a:txBody>
                  <a:tcPr/>
                </a:tc>
                <a:tc>
                  <a:txBody>
                    <a:bodyPr/>
                    <a:lstStyle/>
                    <a:p>
                      <a:pPr algn="ctr"/>
                      <a:r>
                        <a:rPr lang="en-AU" dirty="0"/>
                        <a:t>0</a:t>
                      </a:r>
                    </a:p>
                  </a:txBody>
                  <a:tcPr/>
                </a:tc>
                <a:tc>
                  <a:txBody>
                    <a:bodyPr/>
                    <a:lstStyle/>
                    <a:p>
                      <a:pPr algn="ctr"/>
                      <a:r>
                        <a:rPr lang="en-AU" dirty="0"/>
                        <a:t>1</a:t>
                      </a:r>
                    </a:p>
                  </a:txBody>
                  <a:tcPr/>
                </a:tc>
                <a:tc>
                  <a:txBody>
                    <a:bodyPr/>
                    <a:lstStyle/>
                    <a:p>
                      <a:pPr algn="ctr"/>
                      <a:r>
                        <a:rPr lang="en-AU" dirty="0"/>
                        <a:t>0</a:t>
                      </a:r>
                    </a:p>
                  </a:txBody>
                  <a:tcPr/>
                </a:tc>
                <a:extLst>
                  <a:ext uri="{0D108BD9-81ED-4DB2-BD59-A6C34878D82A}">
                    <a16:rowId xmlns:a16="http://schemas.microsoft.com/office/drawing/2014/main" val="2385879188"/>
                  </a:ext>
                </a:extLst>
              </a:tr>
            </a:tbl>
          </a:graphicData>
        </a:graphic>
      </p:graphicFrame>
      <p:graphicFrame>
        <p:nvGraphicFramePr>
          <p:cNvPr id="12" name="Table 11">
            <a:extLst>
              <a:ext uri="{FF2B5EF4-FFF2-40B4-BE49-F238E27FC236}">
                <a16:creationId xmlns:a16="http://schemas.microsoft.com/office/drawing/2014/main" id="{3BE30AA1-0644-8B60-71AB-D4FD6E9D64C5}"/>
              </a:ext>
            </a:extLst>
          </p:cNvPr>
          <p:cNvGraphicFramePr>
            <a:graphicFrameLocks noGrp="1"/>
          </p:cNvGraphicFramePr>
          <p:nvPr>
            <p:extLst>
              <p:ext uri="{D42A27DB-BD31-4B8C-83A1-F6EECF244321}">
                <p14:modId xmlns:p14="http://schemas.microsoft.com/office/powerpoint/2010/main" val="2816436510"/>
              </p:ext>
            </p:extLst>
          </p:nvPr>
        </p:nvGraphicFramePr>
        <p:xfrm>
          <a:off x="359999" y="4059766"/>
          <a:ext cx="8128000" cy="370840"/>
        </p:xfrm>
        <a:graphic>
          <a:graphicData uri="http://schemas.openxmlformats.org/drawingml/2006/table">
            <a:tbl>
              <a:tblPr firstRow="1" bandRow="1">
                <a:tableStyleId>{8A107856-5554-42FB-B03E-39F5DBC370BA}</a:tableStyleId>
              </a:tblPr>
              <a:tblGrid>
                <a:gridCol w="1016000">
                  <a:extLst>
                    <a:ext uri="{9D8B030D-6E8A-4147-A177-3AD203B41FA5}">
                      <a16:colId xmlns:a16="http://schemas.microsoft.com/office/drawing/2014/main" val="3488135924"/>
                    </a:ext>
                  </a:extLst>
                </a:gridCol>
                <a:gridCol w="1016000">
                  <a:extLst>
                    <a:ext uri="{9D8B030D-6E8A-4147-A177-3AD203B41FA5}">
                      <a16:colId xmlns:a16="http://schemas.microsoft.com/office/drawing/2014/main" val="1564290580"/>
                    </a:ext>
                  </a:extLst>
                </a:gridCol>
                <a:gridCol w="1016000">
                  <a:extLst>
                    <a:ext uri="{9D8B030D-6E8A-4147-A177-3AD203B41FA5}">
                      <a16:colId xmlns:a16="http://schemas.microsoft.com/office/drawing/2014/main" val="2429041183"/>
                    </a:ext>
                  </a:extLst>
                </a:gridCol>
                <a:gridCol w="1016000">
                  <a:extLst>
                    <a:ext uri="{9D8B030D-6E8A-4147-A177-3AD203B41FA5}">
                      <a16:colId xmlns:a16="http://schemas.microsoft.com/office/drawing/2014/main" val="997900222"/>
                    </a:ext>
                  </a:extLst>
                </a:gridCol>
                <a:gridCol w="1016000">
                  <a:extLst>
                    <a:ext uri="{9D8B030D-6E8A-4147-A177-3AD203B41FA5}">
                      <a16:colId xmlns:a16="http://schemas.microsoft.com/office/drawing/2014/main" val="454011747"/>
                    </a:ext>
                  </a:extLst>
                </a:gridCol>
                <a:gridCol w="1016000">
                  <a:extLst>
                    <a:ext uri="{9D8B030D-6E8A-4147-A177-3AD203B41FA5}">
                      <a16:colId xmlns:a16="http://schemas.microsoft.com/office/drawing/2014/main" val="1971701874"/>
                    </a:ext>
                  </a:extLst>
                </a:gridCol>
                <a:gridCol w="1016000">
                  <a:extLst>
                    <a:ext uri="{9D8B030D-6E8A-4147-A177-3AD203B41FA5}">
                      <a16:colId xmlns:a16="http://schemas.microsoft.com/office/drawing/2014/main" val="297585210"/>
                    </a:ext>
                  </a:extLst>
                </a:gridCol>
                <a:gridCol w="1016000">
                  <a:extLst>
                    <a:ext uri="{9D8B030D-6E8A-4147-A177-3AD203B41FA5}">
                      <a16:colId xmlns:a16="http://schemas.microsoft.com/office/drawing/2014/main" val="1232181066"/>
                    </a:ext>
                  </a:extLst>
                </a:gridCol>
              </a:tblGrid>
              <a:tr h="370840">
                <a:tc>
                  <a:txBody>
                    <a:bodyPr/>
                    <a:lstStyle/>
                    <a:p>
                      <a:pPr algn="ctr"/>
                      <a:r>
                        <a:rPr lang="en-AU" dirty="0"/>
                        <a:t>0</a:t>
                      </a:r>
                    </a:p>
                  </a:txBody>
                  <a:tcPr/>
                </a:tc>
                <a:tc>
                  <a:txBody>
                    <a:bodyPr/>
                    <a:lstStyle/>
                    <a:p>
                      <a:pPr algn="ctr"/>
                      <a:r>
                        <a:rPr lang="en-AU" dirty="0"/>
                        <a:t>1</a:t>
                      </a:r>
                    </a:p>
                  </a:txBody>
                  <a:tcPr/>
                </a:tc>
                <a:tc>
                  <a:txBody>
                    <a:bodyPr/>
                    <a:lstStyle/>
                    <a:p>
                      <a:pPr algn="ctr"/>
                      <a:r>
                        <a:rPr lang="en-AU" dirty="0"/>
                        <a:t>1</a:t>
                      </a:r>
                    </a:p>
                  </a:txBody>
                  <a:tcPr/>
                </a:tc>
                <a:tc>
                  <a:txBody>
                    <a:bodyPr/>
                    <a:lstStyle/>
                    <a:p>
                      <a:pPr algn="ctr"/>
                      <a:r>
                        <a:rPr lang="en-AU" dirty="0"/>
                        <a:t>0</a:t>
                      </a:r>
                    </a:p>
                  </a:txBody>
                  <a:tcPr/>
                </a:tc>
                <a:tc>
                  <a:txBody>
                    <a:bodyPr/>
                    <a:lstStyle/>
                    <a:p>
                      <a:pPr algn="ctr"/>
                      <a:r>
                        <a:rPr lang="en-AU" dirty="0"/>
                        <a:t>0</a:t>
                      </a:r>
                    </a:p>
                  </a:txBody>
                  <a:tcPr/>
                </a:tc>
                <a:tc>
                  <a:txBody>
                    <a:bodyPr/>
                    <a:lstStyle/>
                    <a:p>
                      <a:pPr algn="ctr"/>
                      <a:r>
                        <a:rPr lang="en-AU" dirty="0"/>
                        <a:t>0</a:t>
                      </a:r>
                    </a:p>
                  </a:txBody>
                  <a:tcPr/>
                </a:tc>
                <a:tc>
                  <a:txBody>
                    <a:bodyPr/>
                    <a:lstStyle/>
                    <a:p>
                      <a:pPr algn="ctr"/>
                      <a:r>
                        <a:rPr lang="en-AU" dirty="0"/>
                        <a:t>0</a:t>
                      </a:r>
                    </a:p>
                  </a:txBody>
                  <a:tcPr/>
                </a:tc>
                <a:tc>
                  <a:txBody>
                    <a:bodyPr/>
                    <a:lstStyle/>
                    <a:p>
                      <a:pPr algn="ctr"/>
                      <a:r>
                        <a:rPr lang="en-AU" dirty="0"/>
                        <a:t>1</a:t>
                      </a:r>
                    </a:p>
                  </a:txBody>
                  <a:tcPr/>
                </a:tc>
                <a:extLst>
                  <a:ext uri="{0D108BD9-81ED-4DB2-BD59-A6C34878D82A}">
                    <a16:rowId xmlns:a16="http://schemas.microsoft.com/office/drawing/2014/main" val="2385879188"/>
                  </a:ext>
                </a:extLst>
              </a:tr>
            </a:tbl>
          </a:graphicData>
        </a:graphic>
      </p:graphicFrame>
    </p:spTree>
    <p:extLst>
      <p:ext uri="{BB962C8B-B14F-4D97-AF65-F5344CB8AC3E}">
        <p14:creationId xmlns:p14="http://schemas.microsoft.com/office/powerpoint/2010/main" val="1136404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3FAD7-EBBB-C13C-5632-4A80B65258A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155CECF-53E7-9652-716B-6AE3689C85F4}"/>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28</a:t>
            </a:fld>
            <a:endParaRPr lang="en-AU"/>
          </a:p>
        </p:txBody>
      </p:sp>
      <p:sp>
        <p:nvSpPr>
          <p:cNvPr id="5" name="Title 4">
            <a:extLst>
              <a:ext uri="{FF2B5EF4-FFF2-40B4-BE49-F238E27FC236}">
                <a16:creationId xmlns:a16="http://schemas.microsoft.com/office/drawing/2014/main" id="{816D8256-0598-DF8F-BAFD-596CDDE5E37E}"/>
              </a:ext>
            </a:extLst>
          </p:cNvPr>
          <p:cNvSpPr>
            <a:spLocks noGrp="1"/>
          </p:cNvSpPr>
          <p:nvPr>
            <p:ph type="title"/>
          </p:nvPr>
        </p:nvSpPr>
        <p:spPr/>
        <p:txBody>
          <a:bodyPr>
            <a:normAutofit/>
          </a:bodyPr>
          <a:lstStyle/>
          <a:p>
            <a:r>
              <a:rPr lang="en-AU" dirty="0">
                <a:latin typeface="+mj-lt"/>
              </a:rPr>
              <a:t>Knowledge check – concluding the lesson</a:t>
            </a:r>
          </a:p>
        </p:txBody>
      </p:sp>
      <p:sp>
        <p:nvSpPr>
          <p:cNvPr id="4" name="Text Placeholder 3">
            <a:extLst>
              <a:ext uri="{FF2B5EF4-FFF2-40B4-BE49-F238E27FC236}">
                <a16:creationId xmlns:a16="http://schemas.microsoft.com/office/drawing/2014/main" id="{A0C2BB76-EA9A-044D-7361-42D26B8D143B}"/>
              </a:ext>
            </a:extLst>
          </p:cNvPr>
          <p:cNvSpPr>
            <a:spLocks noGrp="1"/>
          </p:cNvSpPr>
          <p:nvPr>
            <p:ph type="body" sz="quarter" idx="18"/>
          </p:nvPr>
        </p:nvSpPr>
        <p:spPr>
          <a:xfrm>
            <a:off x="360000" y="982520"/>
            <a:ext cx="11484000" cy="310015"/>
          </a:xfrm>
        </p:spPr>
        <p:txBody>
          <a:bodyPr/>
          <a:lstStyle/>
          <a:p>
            <a:r>
              <a:rPr lang="en-AU" sz="1800" dirty="0">
                <a:effectLst/>
                <a:latin typeface="Arial" panose="020B0604020202020204" pitchFamily="34" charset="0"/>
                <a:ea typeface="Calibri" panose="020F0502020204030204" pitchFamily="34" charset="0"/>
              </a:rPr>
              <a:t>End of section student skills formative assessment checklist</a:t>
            </a:r>
            <a:endParaRPr lang="en-AU" dirty="0"/>
          </a:p>
        </p:txBody>
      </p:sp>
      <p:graphicFrame>
        <p:nvGraphicFramePr>
          <p:cNvPr id="6" name="Table 5">
            <a:extLst>
              <a:ext uri="{FF2B5EF4-FFF2-40B4-BE49-F238E27FC236}">
                <a16:creationId xmlns:a16="http://schemas.microsoft.com/office/drawing/2014/main" id="{948AD2A5-F076-2D04-8453-F9838737D914}"/>
              </a:ext>
            </a:extLst>
          </p:cNvPr>
          <p:cNvGraphicFramePr>
            <a:graphicFrameLocks noGrp="1"/>
          </p:cNvGraphicFramePr>
          <p:nvPr>
            <p:extLst>
              <p:ext uri="{D42A27DB-BD31-4B8C-83A1-F6EECF244321}">
                <p14:modId xmlns:p14="http://schemas.microsoft.com/office/powerpoint/2010/main" val="2263132044"/>
              </p:ext>
            </p:extLst>
          </p:nvPr>
        </p:nvGraphicFramePr>
        <p:xfrm>
          <a:off x="753416" y="1725408"/>
          <a:ext cx="10032697" cy="4886957"/>
        </p:xfrm>
        <a:graphic>
          <a:graphicData uri="http://schemas.openxmlformats.org/drawingml/2006/table">
            <a:tbl>
              <a:tblPr firstRow="1" firstCol="1" bandRow="1"/>
              <a:tblGrid>
                <a:gridCol w="8518529">
                  <a:extLst>
                    <a:ext uri="{9D8B030D-6E8A-4147-A177-3AD203B41FA5}">
                      <a16:colId xmlns:a16="http://schemas.microsoft.com/office/drawing/2014/main" val="1756315076"/>
                    </a:ext>
                  </a:extLst>
                </a:gridCol>
                <a:gridCol w="1514168">
                  <a:extLst>
                    <a:ext uri="{9D8B030D-6E8A-4147-A177-3AD203B41FA5}">
                      <a16:colId xmlns:a16="http://schemas.microsoft.com/office/drawing/2014/main" val="1386610414"/>
                    </a:ext>
                  </a:extLst>
                </a:gridCol>
              </a:tblGrid>
              <a:tr h="691448">
                <a:tc>
                  <a:txBody>
                    <a:bodyPr/>
                    <a:lstStyle/>
                    <a:p>
                      <a:pPr>
                        <a:lnSpc>
                          <a:spcPct val="150000"/>
                        </a:lnSpc>
                        <a:spcBef>
                          <a:spcPts val="1200"/>
                        </a:spcBef>
                        <a:spcAft>
                          <a:spcPts val="1200"/>
                        </a:spcAft>
                      </a:pPr>
                      <a:r>
                        <a:rPr lang="en-AU" sz="2000" b="1" dirty="0">
                          <a:solidFill>
                            <a:srgbClr val="FFFFFF"/>
                          </a:solidFill>
                          <a:effectLst/>
                          <a:latin typeface="Arial" panose="020B0604020202020204" pitchFamily="34" charset="0"/>
                          <a:ea typeface="Calibri" panose="020F0502020204030204" pitchFamily="34" charset="0"/>
                          <a:cs typeface="Arial" panose="020B0604020202020204" pitchFamily="34" charset="0"/>
                        </a:rPr>
                        <a:t>Students can:</a:t>
                      </a:r>
                      <a:endParaRPr lang="en-AU"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002664"/>
                    </a:solidFill>
                  </a:tcPr>
                </a:tc>
                <a:tc>
                  <a:txBody>
                    <a:bodyPr/>
                    <a:lstStyle/>
                    <a:p>
                      <a:pPr>
                        <a:lnSpc>
                          <a:spcPct val="150000"/>
                        </a:lnSpc>
                        <a:spcBef>
                          <a:spcPts val="1200"/>
                        </a:spcBef>
                        <a:spcAft>
                          <a:spcPts val="1200"/>
                        </a:spcAft>
                      </a:pPr>
                      <a:r>
                        <a:rPr lang="en-AU" sz="2000" b="1" dirty="0">
                          <a:solidFill>
                            <a:srgbClr val="FFFFFF"/>
                          </a:solidFill>
                          <a:effectLst/>
                          <a:latin typeface="Arial" panose="020B0604020202020204" pitchFamily="34" charset="0"/>
                          <a:ea typeface="Calibri" panose="020F0502020204030204" pitchFamily="34" charset="0"/>
                          <a:cs typeface="Arial" panose="020B0604020202020204" pitchFamily="34" charset="0"/>
                        </a:rPr>
                        <a:t>Checkbox</a:t>
                      </a:r>
                      <a:endParaRPr lang="en-AU"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2664"/>
                    </a:solidFill>
                  </a:tcPr>
                </a:tc>
                <a:extLst>
                  <a:ext uri="{0D108BD9-81ED-4DB2-BD59-A6C34878D82A}">
                    <a16:rowId xmlns:a16="http://schemas.microsoft.com/office/drawing/2014/main" val="2042670876"/>
                  </a:ext>
                </a:extLst>
              </a:tr>
              <a:tr h="3737201">
                <a:tc>
                  <a:txBody>
                    <a:bodyPr/>
                    <a:lstStyle/>
                    <a:p>
                      <a:pPr marL="342900" indent="-342900">
                        <a:lnSpc>
                          <a:spcPct val="150000"/>
                        </a:lnSpc>
                        <a:spcAft>
                          <a:spcPts val="600"/>
                        </a:spcAft>
                        <a:buFont typeface="Arial"/>
                        <a:buChar char="•"/>
                      </a:pPr>
                      <a:r>
                        <a:rPr lang="en-AU" sz="1800" dirty="0"/>
                        <a:t>represent characters, images and sounds using number codes.</a:t>
                      </a:r>
                    </a:p>
                    <a:p>
                      <a:pPr marL="342900" indent="-342900">
                        <a:lnSpc>
                          <a:spcPct val="150000"/>
                        </a:lnSpc>
                        <a:spcAft>
                          <a:spcPts val="600"/>
                        </a:spcAft>
                        <a:buFont typeface="Arial"/>
                        <a:buChar char="•"/>
                      </a:pPr>
                      <a:r>
                        <a:rPr lang="en-AU" sz="1800" dirty="0"/>
                        <a:t>recognise how number codes are manipulated, stored and communicated by digital systems.</a:t>
                      </a:r>
                    </a:p>
                    <a:p>
                      <a:pPr marL="342900" indent="-342900">
                        <a:lnSpc>
                          <a:spcPct val="150000"/>
                        </a:lnSpc>
                        <a:spcAft>
                          <a:spcPts val="600"/>
                        </a:spcAft>
                        <a:buFont typeface="Arial"/>
                        <a:buChar char="•"/>
                      </a:pPr>
                      <a:r>
                        <a:rPr lang="en-AU" sz="1800" dirty="0"/>
                        <a:t>explain that number codes are made from binary digits .</a:t>
                      </a:r>
                    </a:p>
                    <a:p>
                      <a:pPr marL="342900" indent="-342900">
                        <a:lnSpc>
                          <a:spcPct val="150000"/>
                        </a:lnSpc>
                        <a:spcAft>
                          <a:spcPts val="600"/>
                        </a:spcAft>
                        <a:buFont typeface="Arial"/>
                        <a:buChar char="•"/>
                      </a:pPr>
                      <a:r>
                        <a:rPr lang="en-AU" sz="1800" dirty="0"/>
                        <a:t>categorise data and information.</a:t>
                      </a:r>
                    </a:p>
                    <a:p>
                      <a:pPr marL="342900" indent="-342900">
                        <a:lnSpc>
                          <a:spcPct val="150000"/>
                        </a:lnSpc>
                        <a:spcAft>
                          <a:spcPts val="600"/>
                        </a:spcAft>
                        <a:buFont typeface="Arial"/>
                        <a:buChar char="•"/>
                      </a:pPr>
                      <a:r>
                        <a:rPr lang="en-AU" sz="1800" dirty="0"/>
                        <a:t>demonstrate how digital systems use binary numbers to make number codes using spreadsheets.</a:t>
                      </a:r>
                    </a:p>
                    <a:p>
                      <a:pPr marL="342900" indent="-342900">
                        <a:lnSpc>
                          <a:spcPct val="150000"/>
                        </a:lnSpc>
                        <a:spcAft>
                          <a:spcPts val="600"/>
                        </a:spcAft>
                        <a:buFont typeface="Arial"/>
                        <a:buChar char="•"/>
                      </a:pPr>
                      <a:endParaRPr lang="en-AU" sz="2000" dirty="0">
                        <a:latin typeface="Arial" panose="020B0604020202020204" pitchFamily="34" charset="0"/>
                        <a:ea typeface="Calibri" panose="020F0502020204030204" pitchFamily="34" charset="0"/>
                      </a:endParaRPr>
                    </a:p>
                    <a:p>
                      <a:pPr marL="342900" indent="-342900">
                        <a:lnSpc>
                          <a:spcPct val="150000"/>
                        </a:lnSpc>
                        <a:spcAft>
                          <a:spcPts val="600"/>
                        </a:spcAft>
                        <a:buFont typeface="Arial"/>
                        <a:buChar char="•"/>
                      </a:pPr>
                      <a:endParaRPr lang="en-AU" sz="2000" dirty="0">
                        <a:latin typeface="Arial" panose="020B060402020202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50000"/>
                        </a:lnSpc>
                        <a:spcBef>
                          <a:spcPts val="1200"/>
                        </a:spcBef>
                        <a:spcAft>
                          <a:spcPts val="1200"/>
                        </a:spcAft>
                      </a:pPr>
                      <a:r>
                        <a:rPr lang="en-AU" sz="20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16351569"/>
                  </a:ext>
                </a:extLst>
              </a:tr>
            </a:tbl>
          </a:graphicData>
        </a:graphic>
      </p:graphicFrame>
      <p:pic>
        <p:nvPicPr>
          <p:cNvPr id="7" name="Picture 6">
            <a:extLst>
              <a:ext uri="{FF2B5EF4-FFF2-40B4-BE49-F238E27FC236}">
                <a16:creationId xmlns:a16="http://schemas.microsoft.com/office/drawing/2014/main" id="{7987A3A1-9CAF-CBCE-824B-7FD681C1744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540437" y="3222343"/>
            <a:ext cx="914479" cy="914479"/>
          </a:xfrm>
          <a:prstGeom prst="rect">
            <a:avLst/>
          </a:prstGeom>
        </p:spPr>
      </p:pic>
    </p:spTree>
    <p:extLst>
      <p:ext uri="{BB962C8B-B14F-4D97-AF65-F5344CB8AC3E}">
        <p14:creationId xmlns:p14="http://schemas.microsoft.com/office/powerpoint/2010/main" val="22733467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E7C06B-F0F0-F855-C331-238FBB2721C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7982408-972A-A14C-4D86-AE9FF5732D34}"/>
              </a:ext>
            </a:extLst>
          </p:cNvPr>
          <p:cNvSpPr>
            <a:spLocks noGrp="1"/>
          </p:cNvSpPr>
          <p:nvPr>
            <p:ph type="title"/>
          </p:nvPr>
        </p:nvSpPr>
        <p:spPr/>
        <p:txBody>
          <a:bodyPr/>
          <a:lstStyle/>
          <a:p>
            <a:r>
              <a:rPr lang="en-AU" dirty="0">
                <a:latin typeface="+mj-lt"/>
              </a:rPr>
              <a:t>Learning intentions and success </a:t>
            </a:r>
            <a:r>
              <a:rPr lang="en-AU">
                <a:latin typeface="+mj-lt"/>
              </a:rPr>
              <a:t>criteria (2)</a:t>
            </a:r>
            <a:endParaRPr lang="en-AU" dirty="0">
              <a:latin typeface="+mj-lt"/>
            </a:endParaRPr>
          </a:p>
        </p:txBody>
      </p:sp>
      <p:sp>
        <p:nvSpPr>
          <p:cNvPr id="3" name="TextBox 2">
            <a:extLst>
              <a:ext uri="{FF2B5EF4-FFF2-40B4-BE49-F238E27FC236}">
                <a16:creationId xmlns:a16="http://schemas.microsoft.com/office/drawing/2014/main" id="{1705D9E5-24D0-7E9E-8B63-9860D1C59558}"/>
              </a:ext>
            </a:extLst>
          </p:cNvPr>
          <p:cNvSpPr txBox="1"/>
          <p:nvPr/>
        </p:nvSpPr>
        <p:spPr>
          <a:xfrm>
            <a:off x="370416" y="1894417"/>
            <a:ext cx="11303000" cy="363631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2000" b="1"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rPr>
              <a:t>We are learning to</a:t>
            </a:r>
            <a:endParaRPr kumimoji="0" lang="en-AU" sz="2000" b="1" i="0" u="none" strike="noStrike" kern="1200" cap="none" spc="0" normalizeH="0" baseline="0" noProof="0" dirty="0">
              <a:ln>
                <a:noFill/>
              </a:ln>
              <a:solidFill>
                <a:srgbClr val="002664"/>
              </a:solidFill>
              <a:effectLst/>
              <a:uLnTx/>
              <a:uFillTx/>
              <a:latin typeface="Arial" panose="020B0604020202020204"/>
              <a:ea typeface="+mn-lt"/>
              <a:cs typeface="Arial" panose="020B0604020202020204" pitchFamily="34" charset="0"/>
            </a:endParaRPr>
          </a:p>
          <a:p>
            <a:pPr marL="342900" marR="0" lvl="0" indent="-342900" algn="l" defTabSz="609585" rtl="0" eaLnBrk="1" fontAlgn="auto" latinLnBrk="0" hangingPunct="1">
              <a:lnSpc>
                <a:spcPct val="150000"/>
              </a:lnSpc>
              <a:spcBef>
                <a:spcPts val="0"/>
              </a:spcBef>
              <a:spcAft>
                <a:spcPts val="600"/>
              </a:spcAft>
              <a:buClrTx/>
              <a:buSzTx/>
              <a:buFont typeface="Arial" panose="020B0604020202020204" pitchFamily="34" charset="0"/>
              <a:buChar char="•"/>
              <a:tabLst/>
              <a:defRPr/>
            </a:pPr>
            <a:r>
              <a:rPr kumimoji="0" lang="en-AU" sz="2000" b="0" i="0" u="none" strike="noStrike" kern="1200" cap="none" spc="0" normalizeH="0" baseline="0" noProof="0" dirty="0">
                <a:ln>
                  <a:noFill/>
                </a:ln>
                <a:solidFill>
                  <a:srgbClr val="22272B"/>
                </a:solidFill>
                <a:effectLst/>
                <a:uLnTx/>
                <a:uFillTx/>
                <a:latin typeface="Arial" panose="020B0604020202020204"/>
                <a:ea typeface="+mn-ea"/>
                <a:cs typeface="Arial" panose="020B0604020202020204" pitchFamily="34" charset="0"/>
              </a:rPr>
              <a:t>differentiate between data and information.</a:t>
            </a:r>
          </a:p>
          <a:p>
            <a:pPr marL="342900" marR="0" lvl="0" indent="-342900" algn="l" defTabSz="609585" rtl="0" eaLnBrk="1" fontAlgn="auto" latinLnBrk="0" hangingPunct="1">
              <a:lnSpc>
                <a:spcPct val="150000"/>
              </a:lnSpc>
              <a:spcBef>
                <a:spcPts val="0"/>
              </a:spcBef>
              <a:spcAft>
                <a:spcPts val="600"/>
              </a:spcAft>
              <a:buClrTx/>
              <a:buSzTx/>
              <a:buFont typeface="Arial" panose="020B0604020202020204" pitchFamily="34" charset="0"/>
              <a:buChar char="•"/>
              <a:tabLst/>
              <a:defRPr/>
            </a:pPr>
            <a:endParaRPr kumimoji="0" lang="en-AU" sz="2000" b="0" i="0" u="none" strike="noStrike" kern="1200" cap="none" spc="0" normalizeH="0" baseline="0" noProof="0" dirty="0">
              <a:ln>
                <a:noFill/>
              </a:ln>
              <a:solidFill>
                <a:srgbClr val="22272B"/>
              </a:solidFill>
              <a:effectLst/>
              <a:uLnTx/>
              <a:uFillTx/>
              <a:latin typeface="Arial" panose="020B0604020202020204"/>
              <a:ea typeface="+mn-ea"/>
              <a:cs typeface="Arial" panose="020B0604020202020204" pitchFamily="34" charset="0"/>
            </a:endParaRPr>
          </a:p>
          <a:p>
            <a:pPr marR="0" lvl="0" algn="l" defTabSz="609585" rtl="0" eaLnBrk="1" fontAlgn="auto" latinLnBrk="0" hangingPunct="1">
              <a:lnSpc>
                <a:spcPct val="150000"/>
              </a:lnSpc>
              <a:spcBef>
                <a:spcPts val="0"/>
              </a:spcBef>
              <a:spcAft>
                <a:spcPts val="600"/>
              </a:spcAft>
              <a:buClrTx/>
              <a:buSzTx/>
              <a:tabLst/>
              <a:defRPr/>
            </a:pPr>
            <a:r>
              <a:rPr kumimoji="0" lang="en-AU" sz="2000" b="1"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rPr>
              <a:t>We can</a:t>
            </a:r>
            <a:endParaRPr kumimoji="0" lang="en-US" sz="2000" b="0"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endParaRPr>
          </a:p>
          <a:p>
            <a:pPr marL="342900" marR="0" lvl="0" indent="-342900" algn="l" defTabSz="609585" rtl="0" eaLnBrk="1" fontAlgn="auto" latinLnBrk="0" hangingPunct="1">
              <a:lnSpc>
                <a:spcPct val="150000"/>
              </a:lnSpc>
              <a:spcBef>
                <a:spcPts val="0"/>
              </a:spcBef>
              <a:spcAft>
                <a:spcPts val="600"/>
              </a:spcAft>
              <a:buClrTx/>
              <a:buSzTx/>
              <a:buFont typeface="Arial"/>
              <a:buChar char="•"/>
              <a:tabLst/>
              <a:defRPr/>
            </a:pPr>
            <a:r>
              <a:rPr lang="en-AU" sz="2000" dirty="0">
                <a:solidFill>
                  <a:srgbClr val="22272B"/>
                </a:solidFill>
                <a:latin typeface="Arial" panose="020B0604020202020204"/>
                <a:cs typeface="Arial" panose="020B0604020202020204" pitchFamily="34" charset="0"/>
              </a:rPr>
              <a:t>recognise data as raw facts</a:t>
            </a:r>
            <a:endParaRPr kumimoji="0" lang="en-AU" sz="2000" b="0" i="0" u="none" strike="noStrike" kern="1200" cap="none" spc="0" normalizeH="0" baseline="0" noProof="0" dirty="0">
              <a:ln>
                <a:noFill/>
              </a:ln>
              <a:solidFill>
                <a:srgbClr val="22272B"/>
              </a:solidFill>
              <a:effectLst/>
              <a:uLnTx/>
              <a:uFillTx/>
              <a:latin typeface="Arial" panose="020B0604020202020204"/>
              <a:ea typeface="+mn-ea"/>
              <a:cs typeface="Arial" panose="020B0604020202020204" pitchFamily="34" charset="0"/>
            </a:endParaRPr>
          </a:p>
          <a:p>
            <a:pPr marL="342900" marR="0" lvl="0" indent="-342900" algn="l" defTabSz="609585" rtl="0" eaLnBrk="1" fontAlgn="auto" latinLnBrk="0" hangingPunct="1">
              <a:lnSpc>
                <a:spcPct val="150000"/>
              </a:lnSpc>
              <a:spcBef>
                <a:spcPts val="0"/>
              </a:spcBef>
              <a:spcAft>
                <a:spcPts val="600"/>
              </a:spcAft>
              <a:buClrTx/>
              <a:buSzTx/>
              <a:buFont typeface="Arial"/>
              <a:buChar char="•"/>
              <a:tabLst/>
              <a:defRPr/>
            </a:pPr>
            <a:r>
              <a:rPr lang="en-AU" sz="2000" dirty="0">
                <a:solidFill>
                  <a:srgbClr val="22272B"/>
                </a:solidFill>
                <a:latin typeface="Arial" panose="020B0604020202020204"/>
                <a:cs typeface="Arial" panose="020B0604020202020204" pitchFamily="34" charset="0"/>
              </a:rPr>
              <a:t>recognise information as data given meaning </a:t>
            </a:r>
          </a:p>
          <a:p>
            <a:pPr marL="342900" marR="0" lvl="0" indent="-342900" algn="l" defTabSz="609585" rtl="0" eaLnBrk="1" fontAlgn="auto" latinLnBrk="0" hangingPunct="1">
              <a:lnSpc>
                <a:spcPct val="150000"/>
              </a:lnSpc>
              <a:spcBef>
                <a:spcPts val="0"/>
              </a:spcBef>
              <a:spcAft>
                <a:spcPts val="600"/>
              </a:spcAft>
              <a:buClrTx/>
              <a:buSzTx/>
              <a:buFont typeface="Arial"/>
              <a:buChar char="•"/>
              <a:tabLst/>
              <a:defRPr/>
            </a:pPr>
            <a:r>
              <a:rPr lang="en-AU" sz="2000" dirty="0">
                <a:solidFill>
                  <a:srgbClr val="22272B"/>
                </a:solidFill>
                <a:latin typeface="Arial" panose="020B0604020202020204"/>
                <a:cs typeface="Arial" panose="020B0604020202020204" pitchFamily="34" charset="0"/>
              </a:rPr>
              <a:t>organise, process and analyse data to make information.</a:t>
            </a:r>
            <a:endParaRPr kumimoji="0" lang="en-AU" sz="2000" b="0" i="0" u="none" strike="noStrike" kern="1200" cap="none" spc="0" normalizeH="0" baseline="0" noProof="0" dirty="0">
              <a:ln>
                <a:noFill/>
              </a:ln>
              <a:solidFill>
                <a:srgbClr val="22272B"/>
              </a:solidFill>
              <a:effectLst/>
              <a:uLnTx/>
              <a:uFillTx/>
              <a:latin typeface="Arial" panose="020B0604020202020204"/>
              <a:ea typeface="+mn-ea"/>
              <a:cs typeface="Arial" panose="020B0604020202020204" pitchFamily="34" charset="0"/>
            </a:endParaRPr>
          </a:p>
        </p:txBody>
      </p:sp>
      <p:sp>
        <p:nvSpPr>
          <p:cNvPr id="2" name="Slide Number Placeholder 1">
            <a:extLst>
              <a:ext uri="{FF2B5EF4-FFF2-40B4-BE49-F238E27FC236}">
                <a16:creationId xmlns:a16="http://schemas.microsoft.com/office/drawing/2014/main" id="{C541C7EF-8C92-64AA-2D29-CD6A23428141}"/>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rgbClr val="22272B"/>
                </a:solidFill>
                <a:effectLst/>
                <a:uLnTx/>
                <a:uFillTx/>
                <a:latin typeface="Arial" panose="020B0604020202020204"/>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29</a:t>
            </a:fld>
            <a:endParaRPr kumimoji="0" lang="en-AU" sz="1200" b="0" i="0" u="none" strike="noStrike" kern="1200" cap="none" spc="0" normalizeH="0" baseline="0" noProof="0" dirty="0">
              <a:ln>
                <a:noFill/>
              </a:ln>
              <a:solidFill>
                <a:srgbClr val="22272B"/>
              </a:solidFill>
              <a:effectLst/>
              <a:uLnTx/>
              <a:uFillTx/>
              <a:latin typeface="Arial" panose="020B0604020202020204"/>
              <a:ea typeface="+mn-ea"/>
              <a:cs typeface="+mn-cs"/>
            </a:endParaRPr>
          </a:p>
        </p:txBody>
      </p:sp>
    </p:spTree>
    <p:extLst>
      <p:ext uri="{BB962C8B-B14F-4D97-AF65-F5344CB8AC3E}">
        <p14:creationId xmlns:p14="http://schemas.microsoft.com/office/powerpoint/2010/main" val="5965584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346830-A0C7-9D95-31DC-A77B445F770B}"/>
              </a:ext>
            </a:extLst>
          </p:cNvPr>
          <p:cNvSpPr>
            <a:spLocks noGrp="1"/>
          </p:cNvSpPr>
          <p:nvPr>
            <p:ph type="title"/>
          </p:nvPr>
        </p:nvSpPr>
        <p:spPr/>
        <p:txBody>
          <a:bodyPr/>
          <a:lstStyle/>
          <a:p>
            <a:r>
              <a:rPr lang="en-GB" dirty="0"/>
              <a:t>Learning episodes</a:t>
            </a:r>
          </a:p>
        </p:txBody>
      </p:sp>
      <p:grpSp>
        <p:nvGrpSpPr>
          <p:cNvPr id="28" name="Group 27" descr="1. Identify and define">
            <a:extLst>
              <a:ext uri="{FF2B5EF4-FFF2-40B4-BE49-F238E27FC236}">
                <a16:creationId xmlns:a16="http://schemas.microsoft.com/office/drawing/2014/main" id="{5938EB81-1B19-0A1F-AE9E-BCDE1987338C}"/>
              </a:ext>
            </a:extLst>
          </p:cNvPr>
          <p:cNvGrpSpPr/>
          <p:nvPr/>
        </p:nvGrpSpPr>
        <p:grpSpPr>
          <a:xfrm>
            <a:off x="360000" y="1266959"/>
            <a:ext cx="4775638" cy="1045440"/>
            <a:chOff x="360000" y="1266959"/>
            <a:chExt cx="4775638" cy="1045440"/>
          </a:xfrm>
        </p:grpSpPr>
        <p:sp>
          <p:nvSpPr>
            <p:cNvPr id="6" name="Rectangle: Rounded Corners 5">
              <a:extLst>
                <a:ext uri="{FF2B5EF4-FFF2-40B4-BE49-F238E27FC236}">
                  <a16:creationId xmlns:a16="http://schemas.microsoft.com/office/drawing/2014/main" id="{4FE5E097-CB1A-ACBC-89BE-13303B39E8AE}"/>
                </a:ext>
                <a:ext uri="{C183D7F6-B498-43B3-948B-1728B52AA6E4}">
                  <adec:decorative xmlns:adec="http://schemas.microsoft.com/office/drawing/2017/decorative" val="1"/>
                </a:ext>
              </a:extLst>
            </p:cNvPr>
            <p:cNvSpPr/>
            <p:nvPr/>
          </p:nvSpPr>
          <p:spPr>
            <a:xfrm>
              <a:off x="1037782" y="13309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002664"/>
                  </a:solidFill>
                  <a:effectLst/>
                  <a:uLnTx/>
                  <a:uFillTx/>
                  <a:latin typeface="Public Sans" pitchFamily="2" charset="77"/>
                  <a:ea typeface="+mn-ea"/>
                  <a:cs typeface="+mn-cs"/>
                </a:rPr>
                <a:t>Identify and define</a:t>
              </a:r>
              <a:endParaRPr kumimoji="0" lang="en-AU" sz="2400" u="none" strike="noStrike" kern="1200" cap="none" spc="0" normalizeH="0" baseline="0" noProof="0" dirty="0">
                <a:ln>
                  <a:noFill/>
                </a:ln>
                <a:solidFill>
                  <a:srgbClr val="002664"/>
                </a:solidFill>
                <a:effectLst/>
                <a:uLnTx/>
                <a:uFillTx/>
                <a:latin typeface="Public Sans" pitchFamily="2" charset="77"/>
                <a:ea typeface="+mn-ea"/>
                <a:cs typeface="+mn-cs"/>
              </a:endParaRPr>
            </a:p>
          </p:txBody>
        </p:sp>
        <p:sp>
          <p:nvSpPr>
            <p:cNvPr id="8" name="Oval 7">
              <a:extLst>
                <a:ext uri="{FF2B5EF4-FFF2-40B4-BE49-F238E27FC236}">
                  <a16:creationId xmlns:a16="http://schemas.microsoft.com/office/drawing/2014/main" id="{7CD3C21D-BCDF-0FAB-C5C8-A24D1ADC23AB}"/>
                </a:ext>
              </a:extLst>
            </p:cNvPr>
            <p:cNvSpPr/>
            <p:nvPr/>
          </p:nvSpPr>
          <p:spPr>
            <a:xfrm>
              <a:off x="360000" y="12669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1</a:t>
              </a:r>
            </a:p>
          </p:txBody>
        </p:sp>
      </p:grpSp>
      <p:grpSp>
        <p:nvGrpSpPr>
          <p:cNvPr id="30" name="Group 29" descr="2. Data types">
            <a:extLst>
              <a:ext uri="{FF2B5EF4-FFF2-40B4-BE49-F238E27FC236}">
                <a16:creationId xmlns:a16="http://schemas.microsoft.com/office/drawing/2014/main" id="{E03E999D-BA7E-FF79-EEDB-7A4FC9E45784}"/>
              </a:ext>
            </a:extLst>
          </p:cNvPr>
          <p:cNvGrpSpPr/>
          <p:nvPr/>
        </p:nvGrpSpPr>
        <p:grpSpPr>
          <a:xfrm>
            <a:off x="379858" y="2362859"/>
            <a:ext cx="4775638" cy="1045440"/>
            <a:chOff x="360000" y="2362859"/>
            <a:chExt cx="4775638" cy="1045440"/>
          </a:xfrm>
        </p:grpSpPr>
        <p:sp>
          <p:nvSpPr>
            <p:cNvPr id="9" name="Rectangle: Rounded Corners 8">
              <a:extLst>
                <a:ext uri="{FF2B5EF4-FFF2-40B4-BE49-F238E27FC236}">
                  <a16:creationId xmlns:a16="http://schemas.microsoft.com/office/drawing/2014/main" id="{85E5506E-31D1-30EC-3CCC-3FBB3A47FE12}"/>
                </a:ext>
                <a:ext uri="{C183D7F6-B498-43B3-948B-1728B52AA6E4}">
                  <adec:decorative xmlns:adec="http://schemas.microsoft.com/office/drawing/2017/decorative" val="1"/>
                </a:ext>
              </a:extLst>
            </p:cNvPr>
            <p:cNvSpPr/>
            <p:nvPr/>
          </p:nvSpPr>
          <p:spPr>
            <a:xfrm>
              <a:off x="1037782" y="24268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AU" sz="2400" u="none" strike="noStrike" kern="1200" cap="none" spc="0" normalizeH="0" baseline="0" noProof="0">
                  <a:ln>
                    <a:noFill/>
                  </a:ln>
                  <a:solidFill>
                    <a:srgbClr val="002664"/>
                  </a:solidFill>
                  <a:effectLst/>
                  <a:uLnTx/>
                  <a:uFillTx/>
                  <a:latin typeface="Public Sans" pitchFamily="2" charset="77"/>
                  <a:ea typeface="+mn-ea"/>
                  <a:cs typeface="+mn-cs"/>
                </a:rPr>
                <a:t>Data types</a:t>
              </a:r>
            </a:p>
          </p:txBody>
        </p:sp>
        <p:sp>
          <p:nvSpPr>
            <p:cNvPr id="10" name="Oval 9">
              <a:extLst>
                <a:ext uri="{FF2B5EF4-FFF2-40B4-BE49-F238E27FC236}">
                  <a16:creationId xmlns:a16="http://schemas.microsoft.com/office/drawing/2014/main" id="{F07C6269-A950-7C0C-C9E0-A828C47C2034}"/>
                </a:ext>
              </a:extLst>
            </p:cNvPr>
            <p:cNvSpPr/>
            <p:nvPr/>
          </p:nvSpPr>
          <p:spPr>
            <a:xfrm>
              <a:off x="360000" y="23628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2</a:t>
              </a:r>
            </a:p>
          </p:txBody>
        </p:sp>
      </p:grpSp>
      <p:grpSp>
        <p:nvGrpSpPr>
          <p:cNvPr id="32" name="Group 31" descr="3. Purpose and people">
            <a:extLst>
              <a:ext uri="{FF2B5EF4-FFF2-40B4-BE49-F238E27FC236}">
                <a16:creationId xmlns:a16="http://schemas.microsoft.com/office/drawing/2014/main" id="{791DEF6D-2655-6DE4-0E3F-91C59E0EA0E5}"/>
              </a:ext>
            </a:extLst>
          </p:cNvPr>
          <p:cNvGrpSpPr/>
          <p:nvPr/>
        </p:nvGrpSpPr>
        <p:grpSpPr>
          <a:xfrm>
            <a:off x="360000" y="3458759"/>
            <a:ext cx="4775638" cy="1045440"/>
            <a:chOff x="360000" y="3458759"/>
            <a:chExt cx="4775638" cy="1045440"/>
          </a:xfrm>
        </p:grpSpPr>
        <p:sp>
          <p:nvSpPr>
            <p:cNvPr id="11" name="Rectangle: Rounded Corners 10">
              <a:extLst>
                <a:ext uri="{FF2B5EF4-FFF2-40B4-BE49-F238E27FC236}">
                  <a16:creationId xmlns:a16="http://schemas.microsoft.com/office/drawing/2014/main" id="{8E8992EF-EB46-DA5D-84D9-1D8183F0C870}"/>
                </a:ext>
                <a:ext uri="{C183D7F6-B498-43B3-948B-1728B52AA6E4}">
                  <adec:decorative xmlns:adec="http://schemas.microsoft.com/office/drawing/2017/decorative" val="1"/>
                </a:ext>
              </a:extLst>
            </p:cNvPr>
            <p:cNvSpPr/>
            <p:nvPr/>
          </p:nvSpPr>
          <p:spPr>
            <a:xfrm>
              <a:off x="1037782" y="35227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12" name="Oval 11">
              <a:extLst>
                <a:ext uri="{FF2B5EF4-FFF2-40B4-BE49-F238E27FC236}">
                  <a16:creationId xmlns:a16="http://schemas.microsoft.com/office/drawing/2014/main" id="{BF4CE5D3-CF86-83E5-AFB8-E16A6ADF7EB9}"/>
                </a:ext>
              </a:extLst>
            </p:cNvPr>
            <p:cNvSpPr/>
            <p:nvPr/>
          </p:nvSpPr>
          <p:spPr>
            <a:xfrm>
              <a:off x="360000" y="34587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3</a:t>
              </a:r>
            </a:p>
          </p:txBody>
        </p:sp>
        <p:sp>
          <p:nvSpPr>
            <p:cNvPr id="37" name="TextBox 36">
              <a:extLst>
                <a:ext uri="{FF2B5EF4-FFF2-40B4-BE49-F238E27FC236}">
                  <a16:creationId xmlns:a16="http://schemas.microsoft.com/office/drawing/2014/main" id="{14252B8F-F286-28A1-CAEB-9B7060CD8AF3}"/>
                </a:ext>
              </a:extLst>
            </p:cNvPr>
            <p:cNvSpPr txBox="1"/>
            <p:nvPr/>
          </p:nvSpPr>
          <p:spPr>
            <a:xfrm>
              <a:off x="1037782" y="3798857"/>
              <a:ext cx="3378575" cy="461665"/>
            </a:xfrm>
            <a:prstGeom prst="rect">
              <a:avLst/>
            </a:prstGeom>
            <a:noFill/>
          </p:spPr>
          <p:txBody>
            <a:bodyPr wrap="square">
              <a:spAutoFit/>
            </a:body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002664"/>
                  </a:solidFill>
                  <a:effectLst/>
                  <a:uLnTx/>
                  <a:uFillTx/>
                  <a:latin typeface="Public Sans" pitchFamily="2" charset="77"/>
                  <a:ea typeface="+mn-ea"/>
                  <a:cs typeface="+mn-cs"/>
                </a:rPr>
                <a:t>Purpose and people </a:t>
              </a:r>
              <a:endParaRPr kumimoji="0" lang="en-AU" sz="2400" u="none" strike="noStrike" kern="1200" cap="none" spc="0" normalizeH="0" baseline="0" noProof="0" dirty="0">
                <a:ln>
                  <a:noFill/>
                </a:ln>
                <a:solidFill>
                  <a:srgbClr val="002664"/>
                </a:solidFill>
                <a:effectLst/>
                <a:uLnTx/>
                <a:uFillTx/>
                <a:latin typeface="Public Sans" pitchFamily="2" charset="77"/>
                <a:ea typeface="+mn-ea"/>
                <a:cs typeface="+mn-cs"/>
              </a:endParaRPr>
            </a:p>
          </p:txBody>
        </p:sp>
      </p:grpSp>
      <p:grpSp>
        <p:nvGrpSpPr>
          <p:cNvPr id="34" name="Group 33" descr="4. Research and plan">
            <a:extLst>
              <a:ext uri="{FF2B5EF4-FFF2-40B4-BE49-F238E27FC236}">
                <a16:creationId xmlns:a16="http://schemas.microsoft.com/office/drawing/2014/main" id="{AAE88C4A-5989-92FD-3F7E-DFC5C4B734C7}"/>
              </a:ext>
            </a:extLst>
          </p:cNvPr>
          <p:cNvGrpSpPr/>
          <p:nvPr/>
        </p:nvGrpSpPr>
        <p:grpSpPr>
          <a:xfrm>
            <a:off x="360000" y="4545601"/>
            <a:ext cx="4775638" cy="1045440"/>
            <a:chOff x="360000" y="4545601"/>
            <a:chExt cx="4775638" cy="1045440"/>
          </a:xfrm>
        </p:grpSpPr>
        <p:sp>
          <p:nvSpPr>
            <p:cNvPr id="13" name="Rectangle: Rounded Corners 12">
              <a:extLst>
                <a:ext uri="{FF2B5EF4-FFF2-40B4-BE49-F238E27FC236}">
                  <a16:creationId xmlns:a16="http://schemas.microsoft.com/office/drawing/2014/main" id="{A6D457C5-A0C4-3545-45D0-1274F0BD9B28}"/>
                </a:ext>
                <a:ext uri="{C183D7F6-B498-43B3-948B-1728B52AA6E4}">
                  <adec:decorative xmlns:adec="http://schemas.microsoft.com/office/drawing/2017/decorative" val="1"/>
                </a:ext>
              </a:extLst>
            </p:cNvPr>
            <p:cNvSpPr/>
            <p:nvPr/>
          </p:nvSpPr>
          <p:spPr>
            <a:xfrm>
              <a:off x="1037782" y="4609624"/>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14" name="Oval 13">
              <a:extLst>
                <a:ext uri="{FF2B5EF4-FFF2-40B4-BE49-F238E27FC236}">
                  <a16:creationId xmlns:a16="http://schemas.microsoft.com/office/drawing/2014/main" id="{5E3BDA7D-774E-1AFE-D5E4-2D1C3D64D737}"/>
                </a:ext>
              </a:extLst>
            </p:cNvPr>
            <p:cNvSpPr/>
            <p:nvPr/>
          </p:nvSpPr>
          <p:spPr>
            <a:xfrm>
              <a:off x="360000" y="4545601"/>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4</a:t>
              </a:r>
            </a:p>
          </p:txBody>
        </p:sp>
        <p:sp>
          <p:nvSpPr>
            <p:cNvPr id="35" name="TextBox 34">
              <a:extLst>
                <a:ext uri="{FF2B5EF4-FFF2-40B4-BE49-F238E27FC236}">
                  <a16:creationId xmlns:a16="http://schemas.microsoft.com/office/drawing/2014/main" id="{2BE6D859-40FD-4663-3D3D-E8AB4BF0F5D2}"/>
                </a:ext>
              </a:extLst>
            </p:cNvPr>
            <p:cNvSpPr txBox="1"/>
            <p:nvPr/>
          </p:nvSpPr>
          <p:spPr>
            <a:xfrm>
              <a:off x="1037782" y="4873338"/>
              <a:ext cx="3222933" cy="461665"/>
            </a:xfrm>
            <a:prstGeom prst="rect">
              <a:avLst/>
            </a:prstGeom>
            <a:noFill/>
          </p:spPr>
          <p:txBody>
            <a:bodyPr wrap="square">
              <a:spAutoFit/>
            </a:body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a:ln>
                    <a:noFill/>
                  </a:ln>
                  <a:solidFill>
                    <a:srgbClr val="002664"/>
                  </a:solidFill>
                  <a:effectLst/>
                  <a:uLnTx/>
                  <a:uFillTx/>
                  <a:latin typeface="Public Sans" pitchFamily="2" charset="77"/>
                  <a:ea typeface="+mn-ea"/>
                  <a:cs typeface="+mn-cs"/>
                </a:rPr>
                <a:t>Research and Plan</a:t>
              </a: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grpSp>
      <p:grpSp>
        <p:nvGrpSpPr>
          <p:cNvPr id="36" name="Group 35" descr="4. Visualise and model">
            <a:extLst>
              <a:ext uri="{FF2B5EF4-FFF2-40B4-BE49-F238E27FC236}">
                <a16:creationId xmlns:a16="http://schemas.microsoft.com/office/drawing/2014/main" id="{9853123B-7F28-E9A1-FD36-DD4C3BBAA4D6}"/>
              </a:ext>
            </a:extLst>
          </p:cNvPr>
          <p:cNvGrpSpPr/>
          <p:nvPr/>
        </p:nvGrpSpPr>
        <p:grpSpPr>
          <a:xfrm>
            <a:off x="360000" y="5650560"/>
            <a:ext cx="4775638" cy="1122885"/>
            <a:chOff x="360000" y="5650560"/>
            <a:chExt cx="4775638" cy="1122885"/>
          </a:xfrm>
        </p:grpSpPr>
        <p:sp>
          <p:nvSpPr>
            <p:cNvPr id="15" name="Rectangle: Rounded Corners 14">
              <a:extLst>
                <a:ext uri="{FF2B5EF4-FFF2-40B4-BE49-F238E27FC236}">
                  <a16:creationId xmlns:a16="http://schemas.microsoft.com/office/drawing/2014/main" id="{3D239D31-CE36-0492-1240-FC402C7678F3}"/>
                </a:ext>
                <a:ext uri="{C183D7F6-B498-43B3-948B-1728B52AA6E4}">
                  <adec:decorative xmlns:adec="http://schemas.microsoft.com/office/drawing/2017/decorative" val="1"/>
                </a:ext>
              </a:extLst>
            </p:cNvPr>
            <p:cNvSpPr/>
            <p:nvPr/>
          </p:nvSpPr>
          <p:spPr>
            <a:xfrm>
              <a:off x="1037782" y="5714583"/>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16" name="Oval 15">
              <a:extLst>
                <a:ext uri="{FF2B5EF4-FFF2-40B4-BE49-F238E27FC236}">
                  <a16:creationId xmlns:a16="http://schemas.microsoft.com/office/drawing/2014/main" id="{4586D2B7-00F3-614C-54F5-BFD4956B3175}"/>
                </a:ext>
              </a:extLst>
            </p:cNvPr>
            <p:cNvSpPr/>
            <p:nvPr/>
          </p:nvSpPr>
          <p:spPr>
            <a:xfrm>
              <a:off x="360000" y="5650560"/>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5</a:t>
              </a:r>
            </a:p>
          </p:txBody>
        </p:sp>
        <p:sp>
          <p:nvSpPr>
            <p:cNvPr id="29" name="TextBox 28">
              <a:extLst>
                <a:ext uri="{FF2B5EF4-FFF2-40B4-BE49-F238E27FC236}">
                  <a16:creationId xmlns:a16="http://schemas.microsoft.com/office/drawing/2014/main" id="{D52F1BCF-FBF7-7D41-F66F-53F814C8EB94}"/>
                </a:ext>
              </a:extLst>
            </p:cNvPr>
            <p:cNvSpPr txBox="1"/>
            <p:nvPr/>
          </p:nvSpPr>
          <p:spPr>
            <a:xfrm>
              <a:off x="1118997" y="5942448"/>
              <a:ext cx="3297360" cy="830997"/>
            </a:xfrm>
            <a:prstGeom prst="rect">
              <a:avLst/>
            </a:prstGeom>
            <a:noFill/>
          </p:spPr>
          <p:txBody>
            <a:bodyPr wrap="square">
              <a:spAutoFit/>
            </a:body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err="1">
                  <a:ln>
                    <a:noFill/>
                  </a:ln>
                  <a:solidFill>
                    <a:srgbClr val="002664"/>
                  </a:solidFill>
                  <a:effectLst/>
                  <a:uLnTx/>
                  <a:uFillTx/>
                  <a:latin typeface="Public Sans" pitchFamily="2" charset="77"/>
                  <a:ea typeface="+mn-ea"/>
                  <a:cs typeface="+mn-cs"/>
                </a:rPr>
                <a:t>Visualise</a:t>
              </a:r>
              <a:r>
                <a:rPr kumimoji="0" lang="en-US" sz="2400" u="none" strike="noStrike" kern="1200" cap="none" spc="0" normalizeH="0" baseline="0" noProof="0">
                  <a:ln>
                    <a:noFill/>
                  </a:ln>
                  <a:solidFill>
                    <a:srgbClr val="002664"/>
                  </a:solidFill>
                  <a:effectLst/>
                  <a:uLnTx/>
                  <a:uFillTx/>
                  <a:latin typeface="Public Sans" pitchFamily="2" charset="77"/>
                  <a:ea typeface="+mn-ea"/>
                  <a:cs typeface="+mn-cs"/>
                </a:rPr>
                <a:t> and model</a:t>
              </a: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grpSp>
      <p:grpSp>
        <p:nvGrpSpPr>
          <p:cNvPr id="38" name="Group 37" descr="6. Real world scenarios">
            <a:extLst>
              <a:ext uri="{FF2B5EF4-FFF2-40B4-BE49-F238E27FC236}">
                <a16:creationId xmlns:a16="http://schemas.microsoft.com/office/drawing/2014/main" id="{FEB42D24-D697-D7A3-A268-FC940E70B226}"/>
              </a:ext>
            </a:extLst>
          </p:cNvPr>
          <p:cNvGrpSpPr/>
          <p:nvPr/>
        </p:nvGrpSpPr>
        <p:grpSpPr>
          <a:xfrm>
            <a:off x="6096000" y="1266959"/>
            <a:ext cx="4775638" cy="1045440"/>
            <a:chOff x="6096000" y="1266959"/>
            <a:chExt cx="4775638" cy="1045440"/>
          </a:xfrm>
        </p:grpSpPr>
        <p:sp>
          <p:nvSpPr>
            <p:cNvPr id="17" name="Rectangle: Rounded Corners 16">
              <a:extLst>
                <a:ext uri="{FF2B5EF4-FFF2-40B4-BE49-F238E27FC236}">
                  <a16:creationId xmlns:a16="http://schemas.microsoft.com/office/drawing/2014/main" id="{19748DAD-4AFC-E27C-5968-41EA58C96AB6}"/>
                </a:ext>
                <a:ext uri="{C183D7F6-B498-43B3-948B-1728B52AA6E4}">
                  <adec:decorative xmlns:adec="http://schemas.microsoft.com/office/drawing/2017/decorative" val="1"/>
                </a:ext>
              </a:extLst>
            </p:cNvPr>
            <p:cNvSpPr/>
            <p:nvPr/>
          </p:nvSpPr>
          <p:spPr>
            <a:xfrm>
              <a:off x="6773782" y="1330679"/>
              <a:ext cx="4097856" cy="918000"/>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18" name="Oval 17">
              <a:extLst>
                <a:ext uri="{FF2B5EF4-FFF2-40B4-BE49-F238E27FC236}">
                  <a16:creationId xmlns:a16="http://schemas.microsoft.com/office/drawing/2014/main" id="{AF3C6A53-EEBA-D284-1A97-EF81F80309D8}"/>
                </a:ext>
              </a:extLst>
            </p:cNvPr>
            <p:cNvSpPr/>
            <p:nvPr/>
          </p:nvSpPr>
          <p:spPr>
            <a:xfrm>
              <a:off x="6096000" y="12669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6</a:t>
              </a:r>
            </a:p>
          </p:txBody>
        </p:sp>
        <p:sp>
          <p:nvSpPr>
            <p:cNvPr id="31" name="TextBox 30">
              <a:extLst>
                <a:ext uri="{FF2B5EF4-FFF2-40B4-BE49-F238E27FC236}">
                  <a16:creationId xmlns:a16="http://schemas.microsoft.com/office/drawing/2014/main" id="{97FAA220-7077-6764-3727-B464A589FDC9}"/>
                </a:ext>
              </a:extLst>
            </p:cNvPr>
            <p:cNvSpPr txBox="1"/>
            <p:nvPr/>
          </p:nvSpPr>
          <p:spPr>
            <a:xfrm>
              <a:off x="7003161" y="1531199"/>
              <a:ext cx="3590816" cy="461665"/>
            </a:xfrm>
            <a:prstGeom prst="rect">
              <a:avLst/>
            </a:prstGeom>
            <a:noFill/>
          </p:spPr>
          <p:txBody>
            <a:bodyPr wrap="square">
              <a:spAutoFit/>
            </a:body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002664"/>
                  </a:solidFill>
                  <a:effectLst/>
                  <a:uLnTx/>
                  <a:uFillTx/>
                  <a:latin typeface="Public Sans" pitchFamily="2" charset="77"/>
                  <a:ea typeface="+mn-ea"/>
                  <a:cs typeface="+mn-cs"/>
                </a:rPr>
                <a:t>Real world scenarios</a:t>
              </a:r>
              <a:endParaRPr kumimoji="0" lang="en-AU" sz="2400" u="none" strike="noStrike" kern="1200" cap="none" spc="0" normalizeH="0" baseline="0" noProof="0" dirty="0">
                <a:ln>
                  <a:noFill/>
                </a:ln>
                <a:solidFill>
                  <a:srgbClr val="002664"/>
                </a:solidFill>
                <a:effectLst/>
                <a:uLnTx/>
                <a:uFillTx/>
                <a:latin typeface="Public Sans" pitchFamily="2" charset="77"/>
                <a:ea typeface="+mn-ea"/>
                <a:cs typeface="+mn-cs"/>
              </a:endParaRPr>
            </a:p>
          </p:txBody>
        </p:sp>
      </p:grpSp>
      <p:grpSp>
        <p:nvGrpSpPr>
          <p:cNvPr id="39" name="Group 38" descr="7. Spreadsheets and databases">
            <a:extLst>
              <a:ext uri="{FF2B5EF4-FFF2-40B4-BE49-F238E27FC236}">
                <a16:creationId xmlns:a16="http://schemas.microsoft.com/office/drawing/2014/main" id="{E1252B74-081B-32E8-ABAB-3D71543B6808}"/>
              </a:ext>
            </a:extLst>
          </p:cNvPr>
          <p:cNvGrpSpPr/>
          <p:nvPr/>
        </p:nvGrpSpPr>
        <p:grpSpPr>
          <a:xfrm>
            <a:off x="6096000" y="2362859"/>
            <a:ext cx="4775638" cy="1045440"/>
            <a:chOff x="6096000" y="2362859"/>
            <a:chExt cx="4775638" cy="1045440"/>
          </a:xfrm>
        </p:grpSpPr>
        <p:sp>
          <p:nvSpPr>
            <p:cNvPr id="19" name="Rectangle: Rounded Corners 18">
              <a:extLst>
                <a:ext uri="{FF2B5EF4-FFF2-40B4-BE49-F238E27FC236}">
                  <a16:creationId xmlns:a16="http://schemas.microsoft.com/office/drawing/2014/main" id="{23DF5B06-C771-DF8B-6E74-3ADA81269D37}"/>
                </a:ext>
                <a:ext uri="{C183D7F6-B498-43B3-948B-1728B52AA6E4}">
                  <adec:decorative xmlns:adec="http://schemas.microsoft.com/office/drawing/2017/decorative" val="1"/>
                </a:ext>
              </a:extLst>
            </p:cNvPr>
            <p:cNvSpPr/>
            <p:nvPr/>
          </p:nvSpPr>
          <p:spPr>
            <a:xfrm>
              <a:off x="6773782" y="24268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47" name="Oval 46">
              <a:hlinkClick r:id="rId3" action="ppaction://hlinksldjump"/>
              <a:extLst>
                <a:ext uri="{FF2B5EF4-FFF2-40B4-BE49-F238E27FC236}">
                  <a16:creationId xmlns:a16="http://schemas.microsoft.com/office/drawing/2014/main" id="{D496C7F7-D41B-BB14-E038-DBEED9278654}"/>
                </a:ext>
              </a:extLst>
            </p:cNvPr>
            <p:cNvSpPr/>
            <p:nvPr/>
          </p:nvSpPr>
          <p:spPr>
            <a:xfrm>
              <a:off x="6096000" y="23628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7</a:t>
              </a:r>
            </a:p>
          </p:txBody>
        </p:sp>
        <p:sp>
          <p:nvSpPr>
            <p:cNvPr id="33" name="TextBox 32">
              <a:extLst>
                <a:ext uri="{FF2B5EF4-FFF2-40B4-BE49-F238E27FC236}">
                  <a16:creationId xmlns:a16="http://schemas.microsoft.com/office/drawing/2014/main" id="{B2C0A535-D363-7AC2-A024-00E4C3314425}"/>
                </a:ext>
              </a:extLst>
            </p:cNvPr>
            <p:cNvSpPr txBox="1"/>
            <p:nvPr/>
          </p:nvSpPr>
          <p:spPr>
            <a:xfrm>
              <a:off x="6618721" y="2512919"/>
              <a:ext cx="3381314" cy="830997"/>
            </a:xfrm>
            <a:prstGeom prst="rect">
              <a:avLst/>
            </a:prstGeom>
            <a:noFill/>
          </p:spPr>
          <p:txBody>
            <a:bodyPr wrap="square">
              <a:spAutoFit/>
            </a:bodyPr>
            <a:lstStyle/>
            <a:p>
              <a:pPr marL="609585" marR="0" lvl="1" indent="0" algn="l" defTabSz="1219170"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002664"/>
                  </a:solidFill>
                  <a:effectLst/>
                  <a:uLnTx/>
                  <a:uFillTx/>
                  <a:latin typeface="Public Sans" pitchFamily="2" charset="77"/>
                  <a:ea typeface="+mn-ea"/>
                  <a:cs typeface="+mn-cs"/>
                </a:rPr>
                <a:t>Spreadsheets and databases</a:t>
              </a:r>
              <a:endParaRPr kumimoji="0" lang="en-AU" sz="2400" u="none" strike="noStrike" kern="1200" cap="none" spc="0" normalizeH="0" baseline="0" noProof="0" dirty="0">
                <a:ln>
                  <a:noFill/>
                </a:ln>
                <a:solidFill>
                  <a:srgbClr val="002664"/>
                </a:solidFill>
                <a:effectLst/>
                <a:uLnTx/>
                <a:uFillTx/>
                <a:latin typeface="Public Sans" pitchFamily="2" charset="77"/>
                <a:ea typeface="+mn-ea"/>
                <a:cs typeface="Arial" panose="020B0604020202020204" pitchFamily="34" charset="0"/>
              </a:endParaRPr>
            </a:p>
          </p:txBody>
        </p:sp>
      </p:grpSp>
      <p:grpSp>
        <p:nvGrpSpPr>
          <p:cNvPr id="40" name="Group 39" descr="8. Digital solutions">
            <a:extLst>
              <a:ext uri="{FF2B5EF4-FFF2-40B4-BE49-F238E27FC236}">
                <a16:creationId xmlns:a16="http://schemas.microsoft.com/office/drawing/2014/main" id="{EC5810AF-3F7A-0A13-2E55-D8F77C68FDD7}"/>
              </a:ext>
            </a:extLst>
          </p:cNvPr>
          <p:cNvGrpSpPr/>
          <p:nvPr/>
        </p:nvGrpSpPr>
        <p:grpSpPr>
          <a:xfrm>
            <a:off x="6096000" y="3458759"/>
            <a:ext cx="4775638" cy="1045440"/>
            <a:chOff x="6096000" y="3458759"/>
            <a:chExt cx="4775638" cy="1045440"/>
          </a:xfrm>
        </p:grpSpPr>
        <p:sp>
          <p:nvSpPr>
            <p:cNvPr id="48" name="Rectangle: Rounded Corners 47">
              <a:extLst>
                <a:ext uri="{FF2B5EF4-FFF2-40B4-BE49-F238E27FC236}">
                  <a16:creationId xmlns:a16="http://schemas.microsoft.com/office/drawing/2014/main" id="{EFF69CFF-321D-80BB-8ED8-6DE30C3F17CF}"/>
                </a:ext>
                <a:ext uri="{C183D7F6-B498-43B3-948B-1728B52AA6E4}">
                  <adec:decorative xmlns:adec="http://schemas.microsoft.com/office/drawing/2017/decorative" val="1"/>
                </a:ext>
              </a:extLst>
            </p:cNvPr>
            <p:cNvSpPr/>
            <p:nvPr/>
          </p:nvSpPr>
          <p:spPr>
            <a:xfrm>
              <a:off x="6773782" y="35227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a:ln>
                    <a:noFill/>
                  </a:ln>
                  <a:solidFill>
                    <a:srgbClr val="002664"/>
                  </a:solidFill>
                  <a:effectLst/>
                  <a:uLnTx/>
                  <a:uFillTx/>
                  <a:latin typeface="Public Sans" pitchFamily="2" charset="77"/>
                  <a:ea typeface="+mn-ea"/>
                  <a:cs typeface="+mn-cs"/>
                </a:rPr>
                <a:t>Digital solutions</a:t>
              </a: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49" name="Oval 48">
              <a:extLst>
                <a:ext uri="{FF2B5EF4-FFF2-40B4-BE49-F238E27FC236}">
                  <a16:creationId xmlns:a16="http://schemas.microsoft.com/office/drawing/2014/main" id="{F1927FD1-4F0B-659D-6910-47AB39BE35DA}"/>
                </a:ext>
              </a:extLst>
            </p:cNvPr>
            <p:cNvSpPr/>
            <p:nvPr/>
          </p:nvSpPr>
          <p:spPr>
            <a:xfrm>
              <a:off x="6096000" y="34587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8</a:t>
              </a:r>
            </a:p>
          </p:txBody>
        </p:sp>
      </p:grpSp>
      <p:grpSp>
        <p:nvGrpSpPr>
          <p:cNvPr id="41" name="Group 40" descr="9. Test and evaluate">
            <a:extLst>
              <a:ext uri="{FF2B5EF4-FFF2-40B4-BE49-F238E27FC236}">
                <a16:creationId xmlns:a16="http://schemas.microsoft.com/office/drawing/2014/main" id="{757A024F-800B-CC87-9E80-4A350FEFDDCE}"/>
              </a:ext>
            </a:extLst>
          </p:cNvPr>
          <p:cNvGrpSpPr/>
          <p:nvPr/>
        </p:nvGrpSpPr>
        <p:grpSpPr>
          <a:xfrm>
            <a:off x="6096000" y="4554659"/>
            <a:ext cx="4775638" cy="1045440"/>
            <a:chOff x="6096000" y="4554659"/>
            <a:chExt cx="4775638" cy="1045440"/>
          </a:xfrm>
        </p:grpSpPr>
        <p:sp>
          <p:nvSpPr>
            <p:cNvPr id="50" name="Rectangle: Rounded Corners 49">
              <a:extLst>
                <a:ext uri="{FF2B5EF4-FFF2-40B4-BE49-F238E27FC236}">
                  <a16:creationId xmlns:a16="http://schemas.microsoft.com/office/drawing/2014/main" id="{A5577CCE-13E4-FEF0-71DB-46FA075C8079}"/>
                </a:ext>
                <a:ext uri="{C183D7F6-B498-43B3-948B-1728B52AA6E4}">
                  <adec:decorative xmlns:adec="http://schemas.microsoft.com/office/drawing/2017/decorative" val="1"/>
                </a:ext>
              </a:extLst>
            </p:cNvPr>
            <p:cNvSpPr/>
            <p:nvPr/>
          </p:nvSpPr>
          <p:spPr>
            <a:xfrm>
              <a:off x="6773782" y="46186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a:ln>
                    <a:noFill/>
                  </a:ln>
                  <a:solidFill>
                    <a:srgbClr val="002664"/>
                  </a:solidFill>
                  <a:effectLst/>
                  <a:uLnTx/>
                  <a:uFillTx/>
                  <a:latin typeface="Public Sans" pitchFamily="2" charset="77"/>
                  <a:ea typeface="+mn-ea"/>
                  <a:cs typeface="+mn-cs"/>
                </a:rPr>
                <a:t>Test and evaluate</a:t>
              </a: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51" name="Oval 50">
              <a:extLst>
                <a:ext uri="{FF2B5EF4-FFF2-40B4-BE49-F238E27FC236}">
                  <a16:creationId xmlns:a16="http://schemas.microsoft.com/office/drawing/2014/main" id="{046FB8FF-C717-7223-49FC-3B72E3005445}"/>
                </a:ext>
              </a:extLst>
            </p:cNvPr>
            <p:cNvSpPr/>
            <p:nvPr/>
          </p:nvSpPr>
          <p:spPr>
            <a:xfrm>
              <a:off x="6096000" y="45546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9</a:t>
              </a:r>
            </a:p>
          </p:txBody>
        </p:sp>
      </p:grpSp>
      <p:grpSp>
        <p:nvGrpSpPr>
          <p:cNvPr id="42" name="Group 41" descr="10. Exploring careers">
            <a:extLst>
              <a:ext uri="{FF2B5EF4-FFF2-40B4-BE49-F238E27FC236}">
                <a16:creationId xmlns:a16="http://schemas.microsoft.com/office/drawing/2014/main" id="{E96EA5AF-AB6E-D1BF-7B30-0A05FA1BA822}"/>
              </a:ext>
            </a:extLst>
          </p:cNvPr>
          <p:cNvGrpSpPr/>
          <p:nvPr/>
        </p:nvGrpSpPr>
        <p:grpSpPr>
          <a:xfrm>
            <a:off x="6096001" y="5650560"/>
            <a:ext cx="4775637" cy="1045440"/>
            <a:chOff x="6096001" y="5650560"/>
            <a:chExt cx="4775637" cy="1045440"/>
          </a:xfrm>
        </p:grpSpPr>
        <p:sp>
          <p:nvSpPr>
            <p:cNvPr id="52" name="Rectangle: Rounded Corners 51">
              <a:extLst>
                <a:ext uri="{FF2B5EF4-FFF2-40B4-BE49-F238E27FC236}">
                  <a16:creationId xmlns:a16="http://schemas.microsoft.com/office/drawing/2014/main" id="{A2C0CE3D-FA9B-452D-74A6-7D2661E77D6E}"/>
                </a:ext>
                <a:ext uri="{C183D7F6-B498-43B3-948B-1728B52AA6E4}">
                  <adec:decorative xmlns:adec="http://schemas.microsoft.com/office/drawing/2017/decorative" val="1"/>
                </a:ext>
              </a:extLst>
            </p:cNvPr>
            <p:cNvSpPr/>
            <p:nvPr/>
          </p:nvSpPr>
          <p:spPr>
            <a:xfrm>
              <a:off x="6773782" y="5714583"/>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a:ln>
                    <a:noFill/>
                  </a:ln>
                  <a:solidFill>
                    <a:srgbClr val="002664"/>
                  </a:solidFill>
                  <a:effectLst/>
                  <a:uLnTx/>
                  <a:uFillTx/>
                  <a:latin typeface="Public Sans" pitchFamily="2" charset="77"/>
                  <a:ea typeface="+mn-ea"/>
                  <a:cs typeface="+mn-cs"/>
                </a:rPr>
                <a:t>Exploring careers</a:t>
              </a: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53" name="Oval 52">
              <a:extLst>
                <a:ext uri="{FF2B5EF4-FFF2-40B4-BE49-F238E27FC236}">
                  <a16:creationId xmlns:a16="http://schemas.microsoft.com/office/drawing/2014/main" id="{3B0EF56E-8102-E17D-734C-0DC712C328FD}"/>
                </a:ext>
              </a:extLst>
            </p:cNvPr>
            <p:cNvSpPr/>
            <p:nvPr/>
          </p:nvSpPr>
          <p:spPr>
            <a:xfrm>
              <a:off x="6096001" y="5650560"/>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10</a:t>
              </a:r>
            </a:p>
          </p:txBody>
        </p:sp>
      </p:grpSp>
      <p:sp>
        <p:nvSpPr>
          <p:cNvPr id="27" name="Rectangle: Rounded Corners 26">
            <a:extLst>
              <a:ext uri="{FF2B5EF4-FFF2-40B4-BE49-F238E27FC236}">
                <a16:creationId xmlns:a16="http://schemas.microsoft.com/office/drawing/2014/main" id="{4E3E743F-C45B-0EDC-BE55-F3F9332862B2}"/>
              </a:ext>
              <a:ext uri="{C183D7F6-B498-43B3-948B-1728B52AA6E4}">
                <adec:decorative xmlns:adec="http://schemas.microsoft.com/office/drawing/2017/decorative" val="1"/>
              </a:ext>
            </a:extLst>
          </p:cNvPr>
          <p:cNvSpPr/>
          <p:nvPr/>
        </p:nvSpPr>
        <p:spPr>
          <a:xfrm>
            <a:off x="312464" y="2283282"/>
            <a:ext cx="5046388" cy="1187202"/>
          </a:xfrm>
          <a:prstGeom prst="roundRect">
            <a:avLst/>
          </a:prstGeom>
          <a:noFill/>
          <a:ln w="19050">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AU">
              <a:latin typeface="Public Sans" pitchFamily="2" charset="77"/>
            </a:endParaRPr>
          </a:p>
        </p:txBody>
      </p:sp>
      <p:sp>
        <p:nvSpPr>
          <p:cNvPr id="3" name="Slide Number Placeholder 2">
            <a:extLst>
              <a:ext uri="{FF2B5EF4-FFF2-40B4-BE49-F238E27FC236}">
                <a16:creationId xmlns:a16="http://schemas.microsoft.com/office/drawing/2014/main" id="{ECB95D0D-4DB2-95D7-03B3-689505E4E1BC}"/>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u="none" strike="noStrike" kern="1200" cap="none" spc="0" normalizeH="0" baseline="0" noProof="0" smtClean="0">
                <a:ln>
                  <a:noFill/>
                </a:ln>
                <a:solidFill>
                  <a:srgbClr val="22272B"/>
                </a:solidFill>
                <a:effectLst/>
                <a:uLnTx/>
                <a:uFillTx/>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3</a:t>
            </a:fld>
            <a:endParaRPr kumimoji="0" lang="en-AU" sz="1200" u="none" strike="noStrike" kern="1200" cap="none" spc="0" normalizeH="0" baseline="0" noProof="0">
              <a:ln>
                <a:noFill/>
              </a:ln>
              <a:solidFill>
                <a:srgbClr val="22272B"/>
              </a:solidFill>
              <a:effectLst/>
              <a:uLnTx/>
              <a:uFillTx/>
              <a:ea typeface="+mn-ea"/>
              <a:cs typeface="+mn-cs"/>
            </a:endParaRPr>
          </a:p>
        </p:txBody>
      </p:sp>
    </p:spTree>
    <p:extLst>
      <p:ext uri="{BB962C8B-B14F-4D97-AF65-F5344CB8AC3E}">
        <p14:creationId xmlns:p14="http://schemas.microsoft.com/office/powerpoint/2010/main" val="3495231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FBE937-23B6-7B0C-C07D-903EEC9BBB4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61D4385-9F31-C1D9-E2B7-1E4B14EBA50F}"/>
              </a:ext>
            </a:extLst>
          </p:cNvPr>
          <p:cNvSpPr>
            <a:spLocks noGrp="1"/>
          </p:cNvSpPr>
          <p:nvPr>
            <p:ph type="sldNum" sz="quarter" idx="12"/>
          </p:nvPr>
        </p:nvSpPr>
        <p:spPr/>
        <p:txBody>
          <a:bodyPr/>
          <a:lstStyle/>
          <a:p>
            <a:fld id="{10A01DC5-1685-4615-8240-15192985C6A2}" type="slidenum">
              <a:rPr lang="en-AU" smtClean="0"/>
              <a:t>30</a:t>
            </a:fld>
            <a:endParaRPr lang="en-AU" dirty="0"/>
          </a:p>
        </p:txBody>
      </p:sp>
      <p:sp>
        <p:nvSpPr>
          <p:cNvPr id="7" name="Title 6">
            <a:extLst>
              <a:ext uri="{FF2B5EF4-FFF2-40B4-BE49-F238E27FC236}">
                <a16:creationId xmlns:a16="http://schemas.microsoft.com/office/drawing/2014/main" id="{3BE05D18-C9AE-CD36-D323-79EFE9290780}"/>
              </a:ext>
            </a:extLst>
          </p:cNvPr>
          <p:cNvSpPr>
            <a:spLocks noGrp="1"/>
          </p:cNvSpPr>
          <p:nvPr>
            <p:ph type="title"/>
          </p:nvPr>
        </p:nvSpPr>
        <p:spPr/>
        <p:txBody>
          <a:bodyPr/>
          <a:lstStyle/>
          <a:p>
            <a:r>
              <a:rPr lang="en-AU" dirty="0">
                <a:latin typeface="Public Sans" pitchFamily="2" charset="0"/>
              </a:rPr>
              <a:t>Differentiate between data and information</a:t>
            </a:r>
          </a:p>
        </p:txBody>
      </p:sp>
      <p:sp>
        <p:nvSpPr>
          <p:cNvPr id="10" name="TextBox 9">
            <a:extLst>
              <a:ext uri="{FF2B5EF4-FFF2-40B4-BE49-F238E27FC236}">
                <a16:creationId xmlns:a16="http://schemas.microsoft.com/office/drawing/2014/main" id="{D7CAEEC6-9592-8C8C-E301-A7763FD06CD1}"/>
              </a:ext>
            </a:extLst>
          </p:cNvPr>
          <p:cNvSpPr txBox="1"/>
          <p:nvPr/>
        </p:nvSpPr>
        <p:spPr>
          <a:xfrm>
            <a:off x="231984" y="1628186"/>
            <a:ext cx="10448208" cy="461665"/>
          </a:xfrm>
          <a:prstGeom prst="rect">
            <a:avLst/>
          </a:prstGeom>
          <a:noFill/>
        </p:spPr>
        <p:txBody>
          <a:bodyPr wrap="square">
            <a:spAutoFit/>
          </a:bodyPr>
          <a:lstStyle/>
          <a:p>
            <a:r>
              <a:rPr lang="en-AU" b="0" i="1" dirty="0">
                <a:solidFill>
                  <a:srgbClr val="22272B"/>
                </a:solidFill>
                <a:effectLst/>
                <a:latin typeface="Public Sans" pitchFamily="2" charset="0"/>
              </a:rPr>
              <a:t>.</a:t>
            </a:r>
            <a:endParaRPr lang="en-AU" i="1" dirty="0"/>
          </a:p>
        </p:txBody>
      </p:sp>
      <p:sp>
        <p:nvSpPr>
          <p:cNvPr id="16" name="TextBox 15">
            <a:extLst>
              <a:ext uri="{FF2B5EF4-FFF2-40B4-BE49-F238E27FC236}">
                <a16:creationId xmlns:a16="http://schemas.microsoft.com/office/drawing/2014/main" id="{35161E63-9F95-9593-A124-47F73D53C597}"/>
              </a:ext>
            </a:extLst>
          </p:cNvPr>
          <p:cNvSpPr txBox="1"/>
          <p:nvPr/>
        </p:nvSpPr>
        <p:spPr>
          <a:xfrm>
            <a:off x="279420" y="1346046"/>
            <a:ext cx="11496000" cy="5113644"/>
          </a:xfrm>
          <a:prstGeom prst="rect">
            <a:avLst/>
          </a:prstGeom>
          <a:noFill/>
        </p:spPr>
        <p:txBody>
          <a:bodyPr wrap="square">
            <a:spAutoFit/>
          </a:bodyPr>
          <a:lstStyle/>
          <a:p>
            <a:pPr algn="l" rtl="0">
              <a:lnSpc>
                <a:spcPct val="150000"/>
              </a:lnSpc>
              <a:buFont typeface="Arial" panose="020B0604020202020204" pitchFamily="34" charset="0"/>
              <a:buChar char="•"/>
            </a:pPr>
            <a:r>
              <a:rPr lang="en-AU" sz="2000" b="1" i="0" dirty="0">
                <a:solidFill>
                  <a:srgbClr val="000000"/>
                </a:solidFill>
                <a:effectLst/>
              </a:rPr>
              <a:t> Data</a:t>
            </a:r>
            <a:r>
              <a:rPr lang="en-AU" sz="2000" b="0" i="0" dirty="0">
                <a:solidFill>
                  <a:srgbClr val="000000"/>
                </a:solidFill>
                <a:effectLst/>
              </a:rPr>
              <a:t> is raw facts or figures. </a:t>
            </a:r>
          </a:p>
          <a:p>
            <a:pPr algn="l" rtl="0">
              <a:lnSpc>
                <a:spcPct val="150000"/>
              </a:lnSpc>
            </a:pPr>
            <a:r>
              <a:rPr lang="en-AU" sz="2000" b="0" i="0" dirty="0">
                <a:solidFill>
                  <a:srgbClr val="000000"/>
                </a:solidFill>
                <a:effectLst/>
              </a:rPr>
              <a:t>It could be numbers, words, or symbols that don’t have much meaning on their own.</a:t>
            </a:r>
          </a:p>
          <a:p>
            <a:pPr algn="l" rtl="0">
              <a:lnSpc>
                <a:spcPct val="150000"/>
              </a:lnSpc>
            </a:pPr>
            <a:r>
              <a:rPr lang="en-AU" sz="2000" b="0" i="0" dirty="0">
                <a:solidFill>
                  <a:srgbClr val="000000"/>
                </a:solidFill>
                <a:effectLst/>
              </a:rPr>
              <a:t>For example, a list of numbers like 10, 20, 30 is data.</a:t>
            </a:r>
          </a:p>
          <a:p>
            <a:pPr algn="l" rtl="0">
              <a:lnSpc>
                <a:spcPct val="150000"/>
              </a:lnSpc>
            </a:pPr>
            <a:endParaRPr lang="en-AU" sz="2000" b="0" i="0" dirty="0">
              <a:solidFill>
                <a:srgbClr val="000000"/>
              </a:solidFill>
              <a:effectLst/>
            </a:endParaRPr>
          </a:p>
          <a:p>
            <a:pPr algn="l" rtl="0">
              <a:lnSpc>
                <a:spcPct val="150000"/>
              </a:lnSpc>
              <a:buFont typeface="Arial" panose="020B0604020202020204" pitchFamily="34" charset="0"/>
              <a:buChar char="•"/>
            </a:pPr>
            <a:r>
              <a:rPr lang="en-AU" sz="2000" b="1" i="0" dirty="0">
                <a:solidFill>
                  <a:srgbClr val="000000"/>
                </a:solidFill>
                <a:effectLst/>
              </a:rPr>
              <a:t> Information</a:t>
            </a:r>
            <a:r>
              <a:rPr lang="en-AU" sz="2000" b="0" i="0" dirty="0">
                <a:solidFill>
                  <a:srgbClr val="000000"/>
                </a:solidFill>
                <a:effectLst/>
              </a:rPr>
              <a:t> is what you get when data is processed or organised in a way that makes sense and helps you understand something.</a:t>
            </a:r>
          </a:p>
          <a:p>
            <a:pPr algn="l" rtl="0">
              <a:lnSpc>
                <a:spcPct val="150000"/>
              </a:lnSpc>
            </a:pPr>
            <a:r>
              <a:rPr lang="en-AU" sz="2000" b="0" i="0" dirty="0">
                <a:solidFill>
                  <a:srgbClr val="000000"/>
                </a:solidFill>
                <a:effectLst/>
              </a:rPr>
              <a:t>Using the example above, if those numbers represent the scores of students on a test, then that organised and meaningful result is information.</a:t>
            </a:r>
          </a:p>
          <a:p>
            <a:pPr algn="l" rtl="0">
              <a:lnSpc>
                <a:spcPct val="150000"/>
              </a:lnSpc>
              <a:buFont typeface="Arial" panose="020B0604020202020204" pitchFamily="34" charset="0"/>
              <a:buChar char="•"/>
            </a:pPr>
            <a:endParaRPr lang="en-AU" sz="2000" b="0" i="0" dirty="0">
              <a:solidFill>
                <a:srgbClr val="000000"/>
              </a:solidFill>
              <a:effectLst/>
            </a:endParaRPr>
          </a:p>
          <a:p>
            <a:pPr algn="l" rtl="0">
              <a:lnSpc>
                <a:spcPct val="150000"/>
              </a:lnSpc>
              <a:buNone/>
            </a:pPr>
            <a:r>
              <a:rPr lang="en-AU" sz="2000" dirty="0">
                <a:solidFill>
                  <a:srgbClr val="000000"/>
                </a:solidFill>
              </a:rPr>
              <a:t>T</a:t>
            </a:r>
            <a:r>
              <a:rPr lang="en-AU" sz="2000" b="0" i="0" dirty="0">
                <a:solidFill>
                  <a:srgbClr val="000000"/>
                </a:solidFill>
                <a:effectLst/>
              </a:rPr>
              <a:t>o </a:t>
            </a:r>
            <a:r>
              <a:rPr lang="en-AU" sz="2000" b="1" i="0" dirty="0">
                <a:solidFill>
                  <a:srgbClr val="000000"/>
                </a:solidFill>
                <a:effectLst/>
              </a:rPr>
              <a:t>differentiate </a:t>
            </a:r>
            <a:r>
              <a:rPr lang="en-AU" sz="2000" i="0" dirty="0">
                <a:solidFill>
                  <a:srgbClr val="000000"/>
                </a:solidFill>
                <a:effectLst/>
              </a:rPr>
              <a:t>between</a:t>
            </a:r>
            <a:r>
              <a:rPr lang="en-AU" sz="2000" b="1" i="0" dirty="0">
                <a:solidFill>
                  <a:srgbClr val="000000"/>
                </a:solidFill>
                <a:effectLst/>
              </a:rPr>
              <a:t> data </a:t>
            </a:r>
            <a:r>
              <a:rPr lang="en-AU" sz="2000" i="0" dirty="0">
                <a:solidFill>
                  <a:srgbClr val="000000"/>
                </a:solidFill>
                <a:effectLst/>
              </a:rPr>
              <a:t>and</a:t>
            </a:r>
            <a:r>
              <a:rPr lang="en-AU" sz="2000" b="1" i="0" dirty="0">
                <a:solidFill>
                  <a:srgbClr val="000000"/>
                </a:solidFill>
                <a:effectLst/>
              </a:rPr>
              <a:t> information</a:t>
            </a:r>
            <a:r>
              <a:rPr lang="en-AU" sz="2000" b="0" i="0" dirty="0">
                <a:solidFill>
                  <a:srgbClr val="000000"/>
                </a:solidFill>
                <a:effectLst/>
              </a:rPr>
              <a:t> means to understand that data is raw and unprocessed, while information is data that has been given meaning or context.</a:t>
            </a:r>
          </a:p>
        </p:txBody>
      </p:sp>
    </p:spTree>
    <p:extLst>
      <p:ext uri="{BB962C8B-B14F-4D97-AF65-F5344CB8AC3E}">
        <p14:creationId xmlns:p14="http://schemas.microsoft.com/office/powerpoint/2010/main" val="1678494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2793E7-22A2-DCAB-355D-FB491DB41097}"/>
              </a:ext>
            </a:extLst>
          </p:cNvPr>
          <p:cNvSpPr>
            <a:spLocks noGrp="1"/>
          </p:cNvSpPr>
          <p:nvPr>
            <p:ph type="title"/>
          </p:nvPr>
        </p:nvSpPr>
        <p:spPr/>
        <p:txBody>
          <a:bodyPr/>
          <a:lstStyle/>
          <a:p>
            <a:r>
              <a:rPr lang="en-AU" dirty="0"/>
              <a:t>Information</a:t>
            </a:r>
          </a:p>
        </p:txBody>
      </p:sp>
      <p:sp>
        <p:nvSpPr>
          <p:cNvPr id="8" name="Text Placeholder 7">
            <a:extLst>
              <a:ext uri="{FF2B5EF4-FFF2-40B4-BE49-F238E27FC236}">
                <a16:creationId xmlns:a16="http://schemas.microsoft.com/office/drawing/2014/main" id="{15391E37-A1FC-1EB2-3CC5-A9C1F71C3E1A}"/>
              </a:ext>
            </a:extLst>
          </p:cNvPr>
          <p:cNvSpPr>
            <a:spLocks noGrp="1"/>
          </p:cNvSpPr>
          <p:nvPr>
            <p:ph type="body" sz="quarter" idx="18"/>
          </p:nvPr>
        </p:nvSpPr>
        <p:spPr/>
        <p:txBody>
          <a:bodyPr/>
          <a:lstStyle/>
          <a:p>
            <a:r>
              <a:rPr lang="en-AU" dirty="0"/>
              <a:t>Syllabus glossary definition</a:t>
            </a:r>
          </a:p>
        </p:txBody>
      </p:sp>
      <p:sp>
        <p:nvSpPr>
          <p:cNvPr id="10" name="TextBox 9">
            <a:extLst>
              <a:ext uri="{FF2B5EF4-FFF2-40B4-BE49-F238E27FC236}">
                <a16:creationId xmlns:a16="http://schemas.microsoft.com/office/drawing/2014/main" id="{37E5B892-09F6-768A-B5D5-83E5F650F4A5}"/>
              </a:ext>
            </a:extLst>
          </p:cNvPr>
          <p:cNvSpPr txBox="1"/>
          <p:nvPr/>
        </p:nvSpPr>
        <p:spPr>
          <a:xfrm>
            <a:off x="231984" y="1628186"/>
            <a:ext cx="10448208" cy="400110"/>
          </a:xfrm>
          <a:prstGeom prst="rect">
            <a:avLst/>
          </a:prstGeom>
          <a:noFill/>
        </p:spPr>
        <p:txBody>
          <a:bodyPr wrap="square">
            <a:spAutoFit/>
          </a:bodyPr>
          <a:lstStyle/>
          <a:p>
            <a:r>
              <a:rPr lang="en-AU" sz="2000" b="0" i="1" dirty="0">
                <a:solidFill>
                  <a:srgbClr val="22272B"/>
                </a:solidFill>
                <a:effectLst/>
                <a:latin typeface="Public Sans" pitchFamily="2" charset="0"/>
              </a:rPr>
              <a:t>“The presentation of data in a manner that is readily understood”.</a:t>
            </a:r>
            <a:endParaRPr lang="en-AU" sz="2000" i="1" dirty="0"/>
          </a:p>
        </p:txBody>
      </p:sp>
      <p:sp>
        <p:nvSpPr>
          <p:cNvPr id="14" name="TextBox 13">
            <a:extLst>
              <a:ext uri="{FF2B5EF4-FFF2-40B4-BE49-F238E27FC236}">
                <a16:creationId xmlns:a16="http://schemas.microsoft.com/office/drawing/2014/main" id="{63742F77-EE88-913A-B56C-FDA8A1AC3E7B}"/>
              </a:ext>
            </a:extLst>
          </p:cNvPr>
          <p:cNvSpPr txBox="1"/>
          <p:nvPr/>
        </p:nvSpPr>
        <p:spPr>
          <a:xfrm>
            <a:off x="300608" y="2454154"/>
            <a:ext cx="9282303" cy="400110"/>
          </a:xfrm>
          <a:prstGeom prst="rect">
            <a:avLst/>
          </a:prstGeom>
          <a:noFill/>
        </p:spPr>
        <p:txBody>
          <a:bodyPr wrap="square">
            <a:spAutoFit/>
          </a:bodyPr>
          <a:lstStyle/>
          <a:p>
            <a:r>
              <a:rPr lang="en-AU" sz="2000" dirty="0">
                <a:solidFill>
                  <a:schemeClr val="accent2"/>
                </a:solidFill>
              </a:rPr>
              <a:t>Syllabus content: </a:t>
            </a:r>
            <a:r>
              <a:rPr lang="en-AU" sz="2000" dirty="0"/>
              <a:t>Differentiate between data and information</a:t>
            </a:r>
          </a:p>
        </p:txBody>
      </p:sp>
      <p:sp>
        <p:nvSpPr>
          <p:cNvPr id="16" name="TextBox 15">
            <a:extLst>
              <a:ext uri="{FF2B5EF4-FFF2-40B4-BE49-F238E27FC236}">
                <a16:creationId xmlns:a16="http://schemas.microsoft.com/office/drawing/2014/main" id="{DC820013-3511-A7D8-746A-F9FB98DA9268}"/>
              </a:ext>
            </a:extLst>
          </p:cNvPr>
          <p:cNvSpPr txBox="1"/>
          <p:nvPr/>
        </p:nvSpPr>
        <p:spPr>
          <a:xfrm>
            <a:off x="300609" y="3216453"/>
            <a:ext cx="11143152" cy="1938992"/>
          </a:xfrm>
          <a:prstGeom prst="rect">
            <a:avLst/>
          </a:prstGeom>
          <a:noFill/>
        </p:spPr>
        <p:txBody>
          <a:bodyPr wrap="square">
            <a:spAutoFit/>
          </a:bodyPr>
          <a:lstStyle/>
          <a:p>
            <a:pPr algn="l" rtl="0">
              <a:buNone/>
            </a:pPr>
            <a:r>
              <a:rPr lang="en-AU" sz="2000" b="1" i="0" dirty="0">
                <a:solidFill>
                  <a:schemeClr val="tx2"/>
                </a:solidFill>
                <a:effectLst/>
              </a:rPr>
              <a:t>Differentiate</a:t>
            </a:r>
            <a:r>
              <a:rPr lang="en-AU" sz="2000" b="0" i="0" dirty="0">
                <a:solidFill>
                  <a:srgbClr val="000000"/>
                </a:solidFill>
                <a:effectLst/>
              </a:rPr>
              <a:t> means to recognise or explain the </a:t>
            </a:r>
            <a:r>
              <a:rPr lang="en-AU" sz="2000" b="1" i="0" dirty="0">
                <a:solidFill>
                  <a:srgbClr val="000000"/>
                </a:solidFill>
                <a:effectLst/>
              </a:rPr>
              <a:t>difference </a:t>
            </a:r>
            <a:r>
              <a:rPr lang="en-AU" sz="2000" b="0" i="0" dirty="0">
                <a:solidFill>
                  <a:srgbClr val="000000"/>
                </a:solidFill>
                <a:effectLst/>
              </a:rPr>
              <a:t>between two or more things.</a:t>
            </a:r>
          </a:p>
          <a:p>
            <a:pPr algn="l" rtl="0">
              <a:buNone/>
            </a:pPr>
            <a:endParaRPr lang="en-AU" sz="2000" b="0" i="0" dirty="0">
              <a:solidFill>
                <a:srgbClr val="000000"/>
              </a:solidFill>
              <a:effectLst/>
            </a:endParaRPr>
          </a:p>
          <a:p>
            <a:pPr>
              <a:lnSpc>
                <a:spcPct val="150000"/>
              </a:lnSpc>
            </a:pPr>
            <a:r>
              <a:rPr lang="en-AU" sz="2000" b="1" dirty="0">
                <a:solidFill>
                  <a:srgbClr val="000000"/>
                </a:solidFill>
              </a:rPr>
              <a:t>"</a:t>
            </a:r>
            <a:r>
              <a:rPr lang="en-AU" sz="2000" b="1" i="1" dirty="0">
                <a:solidFill>
                  <a:srgbClr val="000000"/>
                </a:solidFill>
              </a:rPr>
              <a:t>differentiate </a:t>
            </a:r>
            <a:r>
              <a:rPr lang="en-AU" sz="2000" i="1" dirty="0">
                <a:solidFill>
                  <a:srgbClr val="000000"/>
                </a:solidFill>
              </a:rPr>
              <a:t>between</a:t>
            </a:r>
            <a:r>
              <a:rPr lang="en-AU" sz="2000" b="1" i="1" dirty="0">
                <a:solidFill>
                  <a:srgbClr val="000000"/>
                </a:solidFill>
              </a:rPr>
              <a:t> data </a:t>
            </a:r>
            <a:r>
              <a:rPr lang="en-AU" sz="2000" i="1" dirty="0">
                <a:solidFill>
                  <a:srgbClr val="000000"/>
                </a:solidFill>
              </a:rPr>
              <a:t>and</a:t>
            </a:r>
            <a:r>
              <a:rPr lang="en-AU" sz="2000" b="1" i="1" dirty="0">
                <a:solidFill>
                  <a:srgbClr val="000000"/>
                </a:solidFill>
              </a:rPr>
              <a:t> information,"</a:t>
            </a:r>
            <a:r>
              <a:rPr lang="en-AU" sz="2000" i="1" dirty="0">
                <a:solidFill>
                  <a:srgbClr val="000000"/>
                </a:solidFill>
              </a:rPr>
              <a:t> </a:t>
            </a:r>
            <a:r>
              <a:rPr lang="en-AU" sz="2000" dirty="0">
                <a:solidFill>
                  <a:srgbClr val="000000"/>
                </a:solidFill>
              </a:rPr>
              <a:t> means understanding what makes data and information different from each other.</a:t>
            </a:r>
          </a:p>
          <a:p>
            <a:pPr algn="l" rtl="0">
              <a:buNone/>
            </a:pPr>
            <a:endParaRPr lang="en-AU" sz="2000" b="0" i="0" dirty="0">
              <a:solidFill>
                <a:srgbClr val="000000"/>
              </a:solidFill>
              <a:effectLst/>
              <a:latin typeface="Roboto" panose="02000000000000000000" pitchFamily="2" charset="0"/>
            </a:endParaRPr>
          </a:p>
        </p:txBody>
      </p:sp>
      <p:sp>
        <p:nvSpPr>
          <p:cNvPr id="2" name="Slide Number Placeholder 1">
            <a:extLst>
              <a:ext uri="{FF2B5EF4-FFF2-40B4-BE49-F238E27FC236}">
                <a16:creationId xmlns:a16="http://schemas.microsoft.com/office/drawing/2014/main" id="{FE077430-3B11-9C7A-18E4-8EEC38C663F8}"/>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31</a:t>
            </a:fld>
            <a:endParaRPr lang="en-AU" dirty="0"/>
          </a:p>
        </p:txBody>
      </p:sp>
    </p:spTree>
    <p:extLst>
      <p:ext uri="{BB962C8B-B14F-4D97-AF65-F5344CB8AC3E}">
        <p14:creationId xmlns:p14="http://schemas.microsoft.com/office/powerpoint/2010/main" val="945633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CA01590-23A6-4EAB-5F66-2931F0526306}"/>
              </a:ext>
            </a:extLst>
          </p:cNvPr>
          <p:cNvSpPr>
            <a:spLocks noGrp="1"/>
          </p:cNvSpPr>
          <p:nvPr>
            <p:ph type="title"/>
          </p:nvPr>
        </p:nvSpPr>
        <p:spPr/>
        <p:txBody>
          <a:bodyPr/>
          <a:lstStyle/>
          <a:p>
            <a:r>
              <a:rPr lang="en-AU" dirty="0"/>
              <a:t>Data is not the same thing as information (1)</a:t>
            </a:r>
          </a:p>
        </p:txBody>
      </p:sp>
      <p:sp>
        <p:nvSpPr>
          <p:cNvPr id="2" name="Rectangle: Rounded Corners 1">
            <a:extLst>
              <a:ext uri="{FF2B5EF4-FFF2-40B4-BE49-F238E27FC236}">
                <a16:creationId xmlns:a16="http://schemas.microsoft.com/office/drawing/2014/main" id="{66ED55E5-594D-7F7A-A2A8-EBE71499D7D7}"/>
              </a:ext>
            </a:extLst>
          </p:cNvPr>
          <p:cNvSpPr/>
          <p:nvPr/>
        </p:nvSpPr>
        <p:spPr>
          <a:xfrm>
            <a:off x="1026160" y="1595120"/>
            <a:ext cx="2956560" cy="9144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3200" dirty="0"/>
              <a:t>Data</a:t>
            </a:r>
          </a:p>
        </p:txBody>
      </p:sp>
      <p:sp>
        <p:nvSpPr>
          <p:cNvPr id="12" name="Text Placeholder 11">
            <a:extLst>
              <a:ext uri="{FF2B5EF4-FFF2-40B4-BE49-F238E27FC236}">
                <a16:creationId xmlns:a16="http://schemas.microsoft.com/office/drawing/2014/main" id="{02C3478F-FB08-D7AF-5F27-8D143FA97D4C}"/>
              </a:ext>
            </a:extLst>
          </p:cNvPr>
          <p:cNvSpPr>
            <a:spLocks noGrp="1"/>
          </p:cNvSpPr>
          <p:nvPr>
            <p:ph type="body" sz="quarter" idx="17"/>
          </p:nvPr>
        </p:nvSpPr>
        <p:spPr>
          <a:xfrm>
            <a:off x="461600" y="2633886"/>
            <a:ext cx="5156880" cy="1524755"/>
          </a:xfrm>
        </p:spPr>
        <p:txBody>
          <a:bodyPr/>
          <a:lstStyle/>
          <a:p>
            <a:pPr lvl="0"/>
            <a:r>
              <a:rPr lang="en-AU" b="1" u="sng" dirty="0"/>
              <a:t>raw</a:t>
            </a:r>
            <a:r>
              <a:rPr lang="en-AU" dirty="0"/>
              <a:t> facts, numbers or observations </a:t>
            </a:r>
          </a:p>
          <a:p>
            <a:pPr lvl="0" algn="ctr"/>
            <a:r>
              <a:rPr lang="en-AU" i="1" dirty="0"/>
              <a:t>e.g.  85, 90, 78</a:t>
            </a:r>
          </a:p>
          <a:p>
            <a:pPr lvl="0"/>
            <a:endParaRPr lang="en-AU" dirty="0"/>
          </a:p>
          <a:p>
            <a:endParaRPr lang="en-AU" dirty="0">
              <a:latin typeface="+mn-lt"/>
            </a:endParaRPr>
          </a:p>
        </p:txBody>
      </p:sp>
      <p:sp>
        <p:nvSpPr>
          <p:cNvPr id="5" name="Rectangle: Rounded Corners 4">
            <a:extLst>
              <a:ext uri="{FF2B5EF4-FFF2-40B4-BE49-F238E27FC236}">
                <a16:creationId xmlns:a16="http://schemas.microsoft.com/office/drawing/2014/main" id="{8B0B5EC4-4BBF-AE94-98EF-DA7729AC0EC9}"/>
              </a:ext>
            </a:extLst>
          </p:cNvPr>
          <p:cNvSpPr/>
          <p:nvPr/>
        </p:nvSpPr>
        <p:spPr>
          <a:xfrm>
            <a:off x="7122160" y="1595120"/>
            <a:ext cx="2956560" cy="9144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3200" dirty="0"/>
              <a:t>Information</a:t>
            </a:r>
            <a:endParaRPr lang="en-AU" dirty="0"/>
          </a:p>
        </p:txBody>
      </p:sp>
      <p:sp>
        <p:nvSpPr>
          <p:cNvPr id="6" name="Text Placeholder 11">
            <a:extLst>
              <a:ext uri="{FF2B5EF4-FFF2-40B4-BE49-F238E27FC236}">
                <a16:creationId xmlns:a16="http://schemas.microsoft.com/office/drawing/2014/main" id="{D108F136-B556-8B76-6A1D-1058A6D68FFF}"/>
              </a:ext>
            </a:extLst>
          </p:cNvPr>
          <p:cNvSpPr txBox="1">
            <a:spLocks/>
          </p:cNvSpPr>
          <p:nvPr/>
        </p:nvSpPr>
        <p:spPr>
          <a:xfrm>
            <a:off x="6573520" y="2608486"/>
            <a:ext cx="5156880" cy="1739995"/>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b="1" u="sng" dirty="0"/>
              <a:t>analysed</a:t>
            </a:r>
            <a:r>
              <a:rPr lang="en-AU" dirty="0"/>
              <a:t> facts, numbers or observations</a:t>
            </a:r>
          </a:p>
          <a:p>
            <a:r>
              <a:rPr lang="en-AU" dirty="0"/>
              <a:t> </a:t>
            </a:r>
            <a:r>
              <a:rPr lang="en-AU" i="1" dirty="0"/>
              <a:t>The average test score was 84%, showing strong overall performance.</a:t>
            </a:r>
          </a:p>
          <a:p>
            <a:endParaRPr lang="en-AU" sz="200" i="1" dirty="0"/>
          </a:p>
          <a:p>
            <a:endParaRPr lang="en-AU" sz="1100" dirty="0"/>
          </a:p>
          <a:p>
            <a:endParaRPr lang="en-AU" i="1" dirty="0"/>
          </a:p>
          <a:p>
            <a:endParaRPr lang="en-AU" dirty="0"/>
          </a:p>
          <a:p>
            <a:endParaRPr lang="en-AU" dirty="0">
              <a:latin typeface="+mn-lt"/>
            </a:endParaRPr>
          </a:p>
        </p:txBody>
      </p:sp>
      <p:sp>
        <p:nvSpPr>
          <p:cNvPr id="11" name="TextBox 10">
            <a:extLst>
              <a:ext uri="{FF2B5EF4-FFF2-40B4-BE49-F238E27FC236}">
                <a16:creationId xmlns:a16="http://schemas.microsoft.com/office/drawing/2014/main" id="{A10A6EEB-E838-4CDB-DCD5-5EA3B176C0F6}"/>
              </a:ext>
            </a:extLst>
          </p:cNvPr>
          <p:cNvSpPr txBox="1"/>
          <p:nvPr/>
        </p:nvSpPr>
        <p:spPr>
          <a:xfrm>
            <a:off x="362919" y="4348481"/>
            <a:ext cx="11121081" cy="2533135"/>
          </a:xfrm>
          <a:prstGeom prst="rect">
            <a:avLst/>
          </a:prstGeom>
          <a:noFill/>
        </p:spPr>
        <p:txBody>
          <a:bodyPr wrap="square" lIns="0" tIns="0" rIns="0" bIns="0" rtlCol="0">
            <a:noAutofit/>
          </a:bodyPr>
          <a:lstStyle/>
          <a:p>
            <a:pPr lvl="0"/>
            <a:r>
              <a:rPr lang="en-AU" sz="2000" dirty="0"/>
              <a:t>On their own, data don’t explain anything  -  we must organise data and analyse it in order to get information.</a:t>
            </a:r>
          </a:p>
          <a:p>
            <a:pPr lvl="0"/>
            <a:r>
              <a:rPr lang="en-AU" sz="2000" dirty="0"/>
              <a:t> </a:t>
            </a:r>
            <a:endParaRPr lang="en-AU" sz="900" dirty="0"/>
          </a:p>
          <a:p>
            <a:r>
              <a:rPr lang="en-AU" sz="2400" dirty="0"/>
              <a:t>Data + meaning = information</a:t>
            </a:r>
          </a:p>
          <a:p>
            <a:endParaRPr lang="en-AU" sz="2400" dirty="0"/>
          </a:p>
          <a:p>
            <a:endParaRPr lang="en-AU" sz="2400" dirty="0"/>
          </a:p>
          <a:p>
            <a:pPr algn="l"/>
            <a:endParaRPr lang="en-AU" sz="1800" dirty="0"/>
          </a:p>
        </p:txBody>
      </p:sp>
      <p:sp>
        <p:nvSpPr>
          <p:cNvPr id="3" name="Slide Number Placeholder 2">
            <a:extLst>
              <a:ext uri="{FF2B5EF4-FFF2-40B4-BE49-F238E27FC236}">
                <a16:creationId xmlns:a16="http://schemas.microsoft.com/office/drawing/2014/main" id="{29857EE9-3066-32FD-277A-0349DC739562}"/>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rgbClr val="22272B"/>
                </a:solidFill>
                <a:effectLst/>
                <a:uLnTx/>
                <a:uFillTx/>
                <a:latin typeface="Arial" panose="020B0604020202020204"/>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32</a:t>
            </a:fld>
            <a:endParaRPr kumimoji="0" lang="en-AU" sz="1200" b="0" i="0" u="none" strike="noStrike" kern="1200" cap="none" spc="0" normalizeH="0" baseline="0" noProof="0" dirty="0">
              <a:ln>
                <a:noFill/>
              </a:ln>
              <a:solidFill>
                <a:srgbClr val="22272B"/>
              </a:solidFill>
              <a:effectLst/>
              <a:uLnTx/>
              <a:uFillTx/>
              <a:latin typeface="Arial" panose="020B0604020202020204"/>
              <a:ea typeface="+mn-ea"/>
              <a:cs typeface="+mn-cs"/>
            </a:endParaRPr>
          </a:p>
        </p:txBody>
      </p:sp>
    </p:spTree>
    <p:extLst>
      <p:ext uri="{BB962C8B-B14F-4D97-AF65-F5344CB8AC3E}">
        <p14:creationId xmlns:p14="http://schemas.microsoft.com/office/powerpoint/2010/main" val="1126104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additive="base">
                                        <p:cTn id="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xEl>
                                              <p:pRg st="1" end="1"/>
                                            </p:txEl>
                                          </p:spTgt>
                                        </p:tgtEl>
                                        <p:attrNameLst>
                                          <p:attrName>style.visibility</p:attrName>
                                        </p:attrNameLst>
                                      </p:cBhvr>
                                      <p:to>
                                        <p:strVal val="visible"/>
                                      </p:to>
                                    </p:set>
                                    <p:anim calcmode="lin" valueType="num">
                                      <p:cBhvr additive="base">
                                        <p:cTn id="13" dur="500" fill="hold"/>
                                        <p:tgtEl>
                                          <p:spTgt spid="1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xEl>
                                              <p:pRg st="0" end="0"/>
                                            </p:txEl>
                                          </p:spTgt>
                                        </p:tgtEl>
                                        <p:attrNameLst>
                                          <p:attrName>style.visibility</p:attrName>
                                        </p:attrNameLst>
                                      </p:cBhvr>
                                      <p:to>
                                        <p:strVal val="visible"/>
                                      </p:to>
                                    </p:set>
                                    <p:anim calcmode="lin" valueType="num">
                                      <p:cBhvr additive="base">
                                        <p:cTn id="25"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1">
                                            <p:txEl>
                                              <p:pRg st="1" end="1"/>
                                            </p:txEl>
                                          </p:spTgt>
                                        </p:tgtEl>
                                        <p:attrNameLst>
                                          <p:attrName>style.visibility</p:attrName>
                                        </p:attrNameLst>
                                      </p:cBhvr>
                                      <p:to>
                                        <p:strVal val="visible"/>
                                      </p:to>
                                    </p:set>
                                    <p:anim calcmode="lin" valueType="num">
                                      <p:cBhvr additive="base">
                                        <p:cTn id="31"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1">
                                            <p:txEl>
                                              <p:pRg st="2" end="2"/>
                                            </p:txEl>
                                          </p:spTgt>
                                        </p:tgtEl>
                                        <p:attrNameLst>
                                          <p:attrName>style.visibility</p:attrName>
                                        </p:attrNameLst>
                                      </p:cBhvr>
                                      <p:to>
                                        <p:strVal val="visible"/>
                                      </p:to>
                                    </p:set>
                                    <p:anim calcmode="lin" valueType="num">
                                      <p:cBhvr additive="base">
                                        <p:cTn id="37" dur="500" fill="hold"/>
                                        <p:tgtEl>
                                          <p:spTgt spid="11">
                                            <p:txEl>
                                              <p:pRg st="2" end="2"/>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1">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6" grpId="0"/>
      <p:bldP spid="11"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460545-2605-95ED-724F-8C1475ADA945}"/>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68959C99-FD8B-0C44-3150-76F6DB10F1A8}"/>
              </a:ext>
            </a:extLst>
          </p:cNvPr>
          <p:cNvSpPr>
            <a:spLocks noGrp="1"/>
          </p:cNvSpPr>
          <p:nvPr>
            <p:ph type="title"/>
          </p:nvPr>
        </p:nvSpPr>
        <p:spPr/>
        <p:txBody>
          <a:bodyPr/>
          <a:lstStyle/>
          <a:p>
            <a:r>
              <a:rPr lang="en-AU" dirty="0"/>
              <a:t>Data is not the same thing as information (2)</a:t>
            </a:r>
          </a:p>
        </p:txBody>
      </p:sp>
      <p:sp>
        <p:nvSpPr>
          <p:cNvPr id="2" name="Rectangle: Rounded Corners 1">
            <a:extLst>
              <a:ext uri="{FF2B5EF4-FFF2-40B4-BE49-F238E27FC236}">
                <a16:creationId xmlns:a16="http://schemas.microsoft.com/office/drawing/2014/main" id="{6CFD3966-5140-F777-8407-BD4F5421A67C}"/>
              </a:ext>
            </a:extLst>
          </p:cNvPr>
          <p:cNvSpPr/>
          <p:nvPr/>
        </p:nvSpPr>
        <p:spPr>
          <a:xfrm>
            <a:off x="1026160" y="1595120"/>
            <a:ext cx="2956560" cy="9144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3200" dirty="0"/>
              <a:t>Data</a:t>
            </a:r>
          </a:p>
        </p:txBody>
      </p:sp>
      <p:sp>
        <p:nvSpPr>
          <p:cNvPr id="12" name="Text Placeholder 11">
            <a:extLst>
              <a:ext uri="{FF2B5EF4-FFF2-40B4-BE49-F238E27FC236}">
                <a16:creationId xmlns:a16="http://schemas.microsoft.com/office/drawing/2014/main" id="{24190FBC-8AC0-FE01-FF00-FDF987F6316F}"/>
              </a:ext>
            </a:extLst>
          </p:cNvPr>
          <p:cNvSpPr>
            <a:spLocks noGrp="1"/>
          </p:cNvSpPr>
          <p:nvPr>
            <p:ph type="body" sz="quarter" idx="17"/>
          </p:nvPr>
        </p:nvSpPr>
        <p:spPr>
          <a:xfrm>
            <a:off x="461600" y="2633886"/>
            <a:ext cx="5156880" cy="1524755"/>
          </a:xfrm>
        </p:spPr>
        <p:txBody>
          <a:bodyPr/>
          <a:lstStyle/>
          <a:p>
            <a:pPr lvl="0"/>
            <a:r>
              <a:rPr lang="en-AU" b="1" u="sng" dirty="0"/>
              <a:t>raw</a:t>
            </a:r>
            <a:r>
              <a:rPr lang="en-AU" dirty="0"/>
              <a:t> facts, numbers or observations </a:t>
            </a:r>
          </a:p>
          <a:p>
            <a:pPr lvl="0" algn="ctr"/>
            <a:r>
              <a:rPr lang="en-AU" dirty="0"/>
              <a:t>Data: </a:t>
            </a:r>
            <a:r>
              <a:rPr lang="en-AU" i="1" dirty="0"/>
              <a:t>85, 90, 78</a:t>
            </a:r>
          </a:p>
          <a:p>
            <a:pPr lvl="0" algn="ctr"/>
            <a:endParaRPr lang="en-AU" sz="3200" i="1" dirty="0"/>
          </a:p>
          <a:p>
            <a:pPr lvl="0" algn="ctr"/>
            <a:r>
              <a:rPr lang="en-AU" dirty="0"/>
              <a:t>Data: </a:t>
            </a:r>
            <a:r>
              <a:rPr lang="en-AU" i="1" dirty="0"/>
              <a:t>August 10 cows, September 12 cows, October 15 cows</a:t>
            </a:r>
          </a:p>
          <a:p>
            <a:pPr lvl="0" algn="ctr"/>
            <a:endParaRPr lang="en-AU" i="1" dirty="0"/>
          </a:p>
          <a:p>
            <a:pPr lvl="0" algn="ctr"/>
            <a:endParaRPr lang="en-AU" i="1" dirty="0"/>
          </a:p>
          <a:p>
            <a:pPr lvl="0"/>
            <a:endParaRPr lang="en-AU" dirty="0"/>
          </a:p>
          <a:p>
            <a:endParaRPr lang="en-AU" dirty="0">
              <a:latin typeface="+mn-lt"/>
            </a:endParaRPr>
          </a:p>
        </p:txBody>
      </p:sp>
      <p:sp>
        <p:nvSpPr>
          <p:cNvPr id="5" name="Rectangle: Rounded Corners 4">
            <a:extLst>
              <a:ext uri="{FF2B5EF4-FFF2-40B4-BE49-F238E27FC236}">
                <a16:creationId xmlns:a16="http://schemas.microsoft.com/office/drawing/2014/main" id="{0D3DA492-9920-68E4-FBEE-D09E4EAA10C6}"/>
              </a:ext>
            </a:extLst>
          </p:cNvPr>
          <p:cNvSpPr/>
          <p:nvPr/>
        </p:nvSpPr>
        <p:spPr>
          <a:xfrm>
            <a:off x="7122160" y="1595120"/>
            <a:ext cx="2956560" cy="9144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3200" dirty="0"/>
              <a:t>Information</a:t>
            </a:r>
            <a:endParaRPr lang="en-AU" dirty="0"/>
          </a:p>
        </p:txBody>
      </p:sp>
      <p:sp>
        <p:nvSpPr>
          <p:cNvPr id="6" name="Text Placeholder 11">
            <a:extLst>
              <a:ext uri="{FF2B5EF4-FFF2-40B4-BE49-F238E27FC236}">
                <a16:creationId xmlns:a16="http://schemas.microsoft.com/office/drawing/2014/main" id="{22D2C839-451B-4CBC-646C-B6EA97AC70D1}"/>
              </a:ext>
            </a:extLst>
          </p:cNvPr>
          <p:cNvSpPr txBox="1">
            <a:spLocks/>
          </p:cNvSpPr>
          <p:nvPr/>
        </p:nvSpPr>
        <p:spPr>
          <a:xfrm>
            <a:off x="6573520" y="2608486"/>
            <a:ext cx="5156880" cy="1739995"/>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b="1" u="sng" dirty="0"/>
              <a:t>analysed</a:t>
            </a:r>
            <a:r>
              <a:rPr lang="en-AU" dirty="0"/>
              <a:t> facts, numbers or observations</a:t>
            </a:r>
          </a:p>
          <a:p>
            <a:r>
              <a:rPr lang="en-AU" dirty="0"/>
              <a:t> Information: </a:t>
            </a:r>
            <a:r>
              <a:rPr lang="en-AU" i="1" dirty="0"/>
              <a:t>The average test score was 84%, showing strong overall performance.</a:t>
            </a:r>
          </a:p>
          <a:p>
            <a:endParaRPr lang="en-AU" sz="900" dirty="0"/>
          </a:p>
          <a:p>
            <a:r>
              <a:rPr lang="en-AU" dirty="0"/>
              <a:t>Information: </a:t>
            </a:r>
            <a:r>
              <a:rPr lang="en-AU" i="1" dirty="0"/>
              <a:t>The herd size increased over a 3 month period </a:t>
            </a:r>
          </a:p>
          <a:p>
            <a:endParaRPr lang="en-AU" sz="200" i="1" dirty="0"/>
          </a:p>
          <a:p>
            <a:endParaRPr lang="en-AU" sz="1100" dirty="0"/>
          </a:p>
          <a:p>
            <a:endParaRPr lang="en-AU" i="1" dirty="0"/>
          </a:p>
          <a:p>
            <a:endParaRPr lang="en-AU" dirty="0"/>
          </a:p>
          <a:p>
            <a:endParaRPr lang="en-AU" dirty="0">
              <a:latin typeface="+mn-lt"/>
            </a:endParaRPr>
          </a:p>
        </p:txBody>
      </p:sp>
      <p:sp>
        <p:nvSpPr>
          <p:cNvPr id="3" name="Slide Number Placeholder 2">
            <a:extLst>
              <a:ext uri="{FF2B5EF4-FFF2-40B4-BE49-F238E27FC236}">
                <a16:creationId xmlns:a16="http://schemas.microsoft.com/office/drawing/2014/main" id="{CD52863F-BB2E-8CBA-9DE5-5BC3391AE7AE}"/>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rgbClr val="22272B"/>
                </a:solidFill>
                <a:effectLst/>
                <a:uLnTx/>
                <a:uFillTx/>
                <a:latin typeface="Arial" panose="020B0604020202020204"/>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33</a:t>
            </a:fld>
            <a:endParaRPr kumimoji="0" lang="en-AU" sz="1200" b="0" i="0" u="none" strike="noStrike" kern="1200" cap="none" spc="0" normalizeH="0" baseline="0" noProof="0" dirty="0">
              <a:ln>
                <a:noFill/>
              </a:ln>
              <a:solidFill>
                <a:srgbClr val="22272B"/>
              </a:solidFill>
              <a:effectLst/>
              <a:uLnTx/>
              <a:uFillTx/>
              <a:latin typeface="Arial" panose="020B0604020202020204"/>
              <a:ea typeface="+mn-ea"/>
              <a:cs typeface="+mn-cs"/>
            </a:endParaRPr>
          </a:p>
        </p:txBody>
      </p:sp>
    </p:spTree>
    <p:extLst>
      <p:ext uri="{BB962C8B-B14F-4D97-AF65-F5344CB8AC3E}">
        <p14:creationId xmlns:p14="http://schemas.microsoft.com/office/powerpoint/2010/main" val="3122859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additive="base">
                                        <p:cTn id="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xEl>
                                              <p:pRg st="1" end="1"/>
                                            </p:txEl>
                                          </p:spTgt>
                                        </p:tgtEl>
                                        <p:attrNameLst>
                                          <p:attrName>style.visibility</p:attrName>
                                        </p:attrNameLst>
                                      </p:cBhvr>
                                      <p:to>
                                        <p:strVal val="visible"/>
                                      </p:to>
                                    </p:set>
                                    <p:anim calcmode="lin" valueType="num">
                                      <p:cBhvr additive="base">
                                        <p:cTn id="13" dur="500" fill="hold"/>
                                        <p:tgtEl>
                                          <p:spTgt spid="1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anim calcmode="lin" valueType="num">
                                      <p:cBhvr additive="base">
                                        <p:cTn id="19" dur="500" fill="hold"/>
                                        <p:tgtEl>
                                          <p:spTgt spid="1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xEl>
                                              <p:pRg st="3" end="3"/>
                                            </p:txEl>
                                          </p:spTgt>
                                        </p:tgtEl>
                                        <p:attrNameLst>
                                          <p:attrName>style.visibility</p:attrName>
                                        </p:attrNameLst>
                                      </p:cBhvr>
                                      <p:to>
                                        <p:strVal val="visible"/>
                                      </p:to>
                                    </p:set>
                                    <p:anim calcmode="lin" valueType="num">
                                      <p:cBhvr additive="base">
                                        <p:cTn id="31"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24D7262-3B42-2952-1BE6-D903B1F21E5B}"/>
              </a:ext>
            </a:extLst>
          </p:cNvPr>
          <p:cNvSpPr>
            <a:spLocks noGrp="1"/>
          </p:cNvSpPr>
          <p:nvPr>
            <p:ph type="title"/>
          </p:nvPr>
        </p:nvSpPr>
        <p:spPr/>
        <p:txBody>
          <a:bodyPr/>
          <a:lstStyle/>
          <a:p>
            <a:r>
              <a:rPr lang="en-AU" dirty="0">
                <a:latin typeface="+mj-lt"/>
              </a:rPr>
              <a:t>Which is data? A or B (1)</a:t>
            </a:r>
          </a:p>
        </p:txBody>
      </p:sp>
      <p:sp>
        <p:nvSpPr>
          <p:cNvPr id="3" name="Rectangle: Rounded Corners 2">
            <a:extLst>
              <a:ext uri="{FF2B5EF4-FFF2-40B4-BE49-F238E27FC236}">
                <a16:creationId xmlns:a16="http://schemas.microsoft.com/office/drawing/2014/main" id="{803953FF-8A9A-36A9-6013-AF2425977F17}"/>
              </a:ext>
            </a:extLst>
          </p:cNvPr>
          <p:cNvSpPr/>
          <p:nvPr/>
        </p:nvSpPr>
        <p:spPr>
          <a:xfrm>
            <a:off x="501041" y="1478072"/>
            <a:ext cx="5248406" cy="296866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3200" dirty="0"/>
              <a:t>A:</a:t>
            </a:r>
          </a:p>
          <a:p>
            <a:pPr algn="ctr"/>
            <a:r>
              <a:rPr lang="en-AU" sz="3200" dirty="0"/>
              <a:t> 72, 68, 75, 70 </a:t>
            </a:r>
          </a:p>
          <a:p>
            <a:pPr algn="ctr"/>
            <a:endParaRPr lang="en-AU" sz="3200" dirty="0"/>
          </a:p>
        </p:txBody>
      </p:sp>
      <p:sp>
        <p:nvSpPr>
          <p:cNvPr id="6" name="Rectangle: Rounded Corners 5">
            <a:extLst>
              <a:ext uri="{FF2B5EF4-FFF2-40B4-BE49-F238E27FC236}">
                <a16:creationId xmlns:a16="http://schemas.microsoft.com/office/drawing/2014/main" id="{C25F3B67-0EB8-9B13-0322-CE64B6EC69F3}"/>
              </a:ext>
            </a:extLst>
          </p:cNvPr>
          <p:cNvSpPr/>
          <p:nvPr/>
        </p:nvSpPr>
        <p:spPr>
          <a:xfrm>
            <a:off x="6096000" y="1453019"/>
            <a:ext cx="5248406" cy="296866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3200" dirty="0"/>
              <a:t>B:</a:t>
            </a:r>
          </a:p>
          <a:p>
            <a:pPr algn="ctr"/>
            <a:r>
              <a:rPr lang="en-AU" sz="3200" dirty="0"/>
              <a:t> The average temperature this week was 71</a:t>
            </a:r>
            <a:r>
              <a:rPr lang="en-AU" sz="4000" baseline="30000" dirty="0"/>
              <a:t>◦</a:t>
            </a:r>
            <a:r>
              <a:rPr lang="en-AU" sz="3200" dirty="0"/>
              <a:t>C</a:t>
            </a:r>
          </a:p>
          <a:p>
            <a:pPr algn="ctr"/>
            <a:endParaRPr lang="en-AU" sz="3200" dirty="0"/>
          </a:p>
        </p:txBody>
      </p:sp>
      <p:sp>
        <p:nvSpPr>
          <p:cNvPr id="2" name="Slide Number Placeholder 1">
            <a:extLst>
              <a:ext uri="{FF2B5EF4-FFF2-40B4-BE49-F238E27FC236}">
                <a16:creationId xmlns:a16="http://schemas.microsoft.com/office/drawing/2014/main" id="{E9B076CA-71E0-AD90-CD8E-813CE7213A40}"/>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rgbClr val="22272B"/>
                </a:solidFill>
                <a:effectLst/>
                <a:uLnTx/>
                <a:uFillTx/>
                <a:latin typeface="Arial" panose="020B0604020202020204"/>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34</a:t>
            </a:fld>
            <a:endParaRPr kumimoji="0" lang="en-AU" sz="1200" b="0" i="0" u="none" strike="noStrike" kern="1200" cap="none" spc="0" normalizeH="0" baseline="0" noProof="0" dirty="0">
              <a:ln>
                <a:noFill/>
              </a:ln>
              <a:solidFill>
                <a:srgbClr val="22272B"/>
              </a:solidFill>
              <a:effectLst/>
              <a:uLnTx/>
              <a:uFillTx/>
              <a:latin typeface="Arial" panose="020B0604020202020204"/>
              <a:ea typeface="+mn-ea"/>
              <a:cs typeface="+mn-cs"/>
            </a:endParaRPr>
          </a:p>
        </p:txBody>
      </p:sp>
    </p:spTree>
    <p:extLst>
      <p:ext uri="{BB962C8B-B14F-4D97-AF65-F5344CB8AC3E}">
        <p14:creationId xmlns:p14="http://schemas.microsoft.com/office/powerpoint/2010/main" val="3299098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12C1BF-82A4-D216-BFF0-44A86D8925D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F8A010A-8CE2-1BC2-7B08-1380DAC5017B}"/>
              </a:ext>
            </a:extLst>
          </p:cNvPr>
          <p:cNvSpPr>
            <a:spLocks noGrp="1"/>
          </p:cNvSpPr>
          <p:nvPr>
            <p:ph type="title"/>
          </p:nvPr>
        </p:nvSpPr>
        <p:spPr/>
        <p:txBody>
          <a:bodyPr/>
          <a:lstStyle/>
          <a:p>
            <a:r>
              <a:rPr lang="en-AU" dirty="0">
                <a:latin typeface="+mj-lt"/>
              </a:rPr>
              <a:t>Which is data? A or B (2)</a:t>
            </a:r>
          </a:p>
        </p:txBody>
      </p:sp>
      <p:sp>
        <p:nvSpPr>
          <p:cNvPr id="3" name="Rectangle: Rounded Corners 2">
            <a:extLst>
              <a:ext uri="{FF2B5EF4-FFF2-40B4-BE49-F238E27FC236}">
                <a16:creationId xmlns:a16="http://schemas.microsoft.com/office/drawing/2014/main" id="{F113562F-527A-56A5-9831-DD1A96CD83EE}"/>
              </a:ext>
            </a:extLst>
          </p:cNvPr>
          <p:cNvSpPr/>
          <p:nvPr/>
        </p:nvSpPr>
        <p:spPr>
          <a:xfrm>
            <a:off x="488515" y="1493693"/>
            <a:ext cx="5248406" cy="295304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3200" dirty="0">
                <a:solidFill>
                  <a:schemeClr val="bg1"/>
                </a:solidFill>
              </a:rPr>
              <a:t>A:</a:t>
            </a:r>
          </a:p>
          <a:p>
            <a:pPr algn="ctr"/>
            <a:r>
              <a:rPr lang="en-AU" sz="3200" dirty="0">
                <a:solidFill>
                  <a:schemeClr val="bg1"/>
                </a:solidFill>
              </a:rPr>
              <a:t> </a:t>
            </a:r>
            <a:r>
              <a:rPr kumimoji="0" lang="en-US" altLang="en-US" sz="3200" b="0" i="0" u="none" strike="noStrike" cap="none" normalizeH="0" baseline="0" dirty="0">
                <a:ln>
                  <a:noFill/>
                </a:ln>
                <a:solidFill>
                  <a:schemeClr val="bg1"/>
                </a:solidFill>
                <a:effectLst/>
                <a:latin typeface="Arial" panose="020B0604020202020204" pitchFamily="34" charset="0"/>
              </a:rPr>
              <a:t>Yes, No, Yes, Yes, No</a:t>
            </a:r>
            <a:endParaRPr lang="en-AU" sz="3200" dirty="0">
              <a:solidFill>
                <a:schemeClr val="bg1"/>
              </a:solidFill>
            </a:endParaRPr>
          </a:p>
          <a:p>
            <a:pPr algn="ctr"/>
            <a:endParaRPr lang="en-AU" sz="3200" dirty="0">
              <a:solidFill>
                <a:schemeClr val="bg1"/>
              </a:solidFill>
            </a:endParaRPr>
          </a:p>
        </p:txBody>
      </p:sp>
      <p:sp>
        <p:nvSpPr>
          <p:cNvPr id="6" name="Rectangle: Rounded Corners 5">
            <a:extLst>
              <a:ext uri="{FF2B5EF4-FFF2-40B4-BE49-F238E27FC236}">
                <a16:creationId xmlns:a16="http://schemas.microsoft.com/office/drawing/2014/main" id="{EFD7574C-980A-1396-6A3D-4C707BB6845D}"/>
              </a:ext>
            </a:extLst>
          </p:cNvPr>
          <p:cNvSpPr/>
          <p:nvPr/>
        </p:nvSpPr>
        <p:spPr>
          <a:xfrm>
            <a:off x="6096000" y="1453019"/>
            <a:ext cx="5248406" cy="295304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3200" dirty="0"/>
              <a:t>B:</a:t>
            </a:r>
          </a:p>
          <a:p>
            <a:pPr algn="ctr"/>
            <a:r>
              <a:rPr lang="en-AU" sz="3200" dirty="0"/>
              <a:t> 3 out of 5 students said they enjoy maths</a:t>
            </a:r>
          </a:p>
          <a:p>
            <a:pPr algn="ctr"/>
            <a:endParaRPr lang="en-AU" sz="3200" dirty="0"/>
          </a:p>
        </p:txBody>
      </p:sp>
      <p:sp>
        <p:nvSpPr>
          <p:cNvPr id="8" name="Speech Bubble: Rectangle with Corners Rounded 7">
            <a:extLst>
              <a:ext uri="{FF2B5EF4-FFF2-40B4-BE49-F238E27FC236}">
                <a16:creationId xmlns:a16="http://schemas.microsoft.com/office/drawing/2014/main" id="{A2AE2A3E-2CC7-02EE-6F79-4736B2BD1D40}"/>
              </a:ext>
            </a:extLst>
          </p:cNvPr>
          <p:cNvSpPr/>
          <p:nvPr/>
        </p:nvSpPr>
        <p:spPr>
          <a:xfrm>
            <a:off x="1553226" y="4835047"/>
            <a:ext cx="8354861" cy="1164920"/>
          </a:xfrm>
          <a:prstGeom prst="wedgeRoundRectCallout">
            <a:avLst>
              <a:gd name="adj1" fmla="val -28029"/>
              <a:gd name="adj2" fmla="val -77284"/>
              <a:gd name="adj3" fmla="val 16667"/>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AU" sz="2800" dirty="0">
                <a:ln w="0"/>
                <a:solidFill>
                  <a:schemeClr val="tx1"/>
                </a:solidFill>
                <a:effectLst>
                  <a:outerShdw blurRad="38100" dist="19050" dir="2700000" algn="tl" rotWithShape="0">
                    <a:schemeClr val="dk1">
                      <a:alpha val="40000"/>
                    </a:schemeClr>
                  </a:outerShdw>
                </a:effectLst>
              </a:rPr>
              <a:t>Data doesn’t have to be numbers</a:t>
            </a:r>
          </a:p>
        </p:txBody>
      </p:sp>
      <p:sp>
        <p:nvSpPr>
          <p:cNvPr id="2" name="Slide Number Placeholder 1">
            <a:extLst>
              <a:ext uri="{FF2B5EF4-FFF2-40B4-BE49-F238E27FC236}">
                <a16:creationId xmlns:a16="http://schemas.microsoft.com/office/drawing/2014/main" id="{AB456D59-9364-F0C0-310F-4B50AB4B1E6D}"/>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rgbClr val="22272B"/>
                </a:solidFill>
                <a:effectLst/>
                <a:uLnTx/>
                <a:uFillTx/>
                <a:latin typeface="Arial" panose="020B0604020202020204"/>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35</a:t>
            </a:fld>
            <a:endParaRPr kumimoji="0" lang="en-AU" sz="1200" b="0" i="0" u="none" strike="noStrike" kern="1200" cap="none" spc="0" normalizeH="0" baseline="0" noProof="0" dirty="0">
              <a:ln>
                <a:noFill/>
              </a:ln>
              <a:solidFill>
                <a:srgbClr val="22272B"/>
              </a:solidFill>
              <a:effectLst/>
              <a:uLnTx/>
              <a:uFillTx/>
              <a:latin typeface="Arial" panose="020B0604020202020204"/>
              <a:ea typeface="+mn-ea"/>
              <a:cs typeface="+mn-cs"/>
            </a:endParaRPr>
          </a:p>
        </p:txBody>
      </p:sp>
    </p:spTree>
    <p:extLst>
      <p:ext uri="{BB962C8B-B14F-4D97-AF65-F5344CB8AC3E}">
        <p14:creationId xmlns:p14="http://schemas.microsoft.com/office/powerpoint/2010/main" val="3059871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88319-89C1-2D81-6B42-A183C39275E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007B2E8-258A-8B48-FF28-EC228ACF0920}"/>
              </a:ext>
            </a:extLst>
          </p:cNvPr>
          <p:cNvSpPr>
            <a:spLocks noGrp="1"/>
          </p:cNvSpPr>
          <p:nvPr>
            <p:ph type="title"/>
          </p:nvPr>
        </p:nvSpPr>
        <p:spPr/>
        <p:txBody>
          <a:bodyPr/>
          <a:lstStyle/>
          <a:p>
            <a:r>
              <a:rPr lang="en-AU" dirty="0">
                <a:latin typeface="+mj-lt"/>
              </a:rPr>
              <a:t>Which is information? A or B (1)</a:t>
            </a:r>
          </a:p>
        </p:txBody>
      </p:sp>
      <p:sp>
        <p:nvSpPr>
          <p:cNvPr id="3" name="Rectangle: Rounded Corners 2">
            <a:extLst>
              <a:ext uri="{FF2B5EF4-FFF2-40B4-BE49-F238E27FC236}">
                <a16:creationId xmlns:a16="http://schemas.microsoft.com/office/drawing/2014/main" id="{CCD718AB-95B8-F955-5B0C-3FA69DEAEA6E}"/>
              </a:ext>
              <a:ext uri="{C183D7F6-B498-43B3-948B-1728B52AA6E4}">
                <adec:decorative xmlns:adec="http://schemas.microsoft.com/office/drawing/2017/decorative" val="0"/>
              </a:ext>
            </a:extLst>
          </p:cNvPr>
          <p:cNvSpPr/>
          <p:nvPr/>
        </p:nvSpPr>
        <p:spPr>
          <a:xfrm>
            <a:off x="488515" y="1493693"/>
            <a:ext cx="5248406" cy="295304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3200" dirty="0"/>
              <a:t>A:</a:t>
            </a:r>
          </a:p>
          <a:p>
            <a:pPr algn="ctr"/>
            <a:r>
              <a:rPr lang="en-AU" sz="3200" dirty="0"/>
              <a:t> </a:t>
            </a:r>
            <a:r>
              <a:rPr kumimoji="0" lang="en-AU" altLang="en-US" sz="3200" b="0" i="0" u="none" strike="noStrike" cap="none" normalizeH="0" baseline="0" dirty="0">
                <a:ln>
                  <a:noFill/>
                </a:ln>
                <a:solidFill>
                  <a:schemeClr val="bg1"/>
                </a:solidFill>
                <a:effectLst/>
                <a:latin typeface="Arial" panose="020B0604020202020204" pitchFamily="34" charset="0"/>
              </a:rPr>
              <a:t>15</a:t>
            </a:r>
            <a:endParaRPr lang="en-AU" sz="3200" dirty="0">
              <a:solidFill>
                <a:schemeClr val="bg1"/>
              </a:solidFill>
            </a:endParaRPr>
          </a:p>
          <a:p>
            <a:pPr algn="ctr"/>
            <a:endParaRPr lang="en-AU" sz="3200" dirty="0"/>
          </a:p>
        </p:txBody>
      </p:sp>
      <p:sp>
        <p:nvSpPr>
          <p:cNvPr id="6" name="Rectangle: Rounded Corners 5">
            <a:extLst>
              <a:ext uri="{FF2B5EF4-FFF2-40B4-BE49-F238E27FC236}">
                <a16:creationId xmlns:a16="http://schemas.microsoft.com/office/drawing/2014/main" id="{9B93C3CD-5613-809B-B696-D2899E104EFE}"/>
              </a:ext>
            </a:extLst>
          </p:cNvPr>
          <p:cNvSpPr/>
          <p:nvPr/>
        </p:nvSpPr>
        <p:spPr>
          <a:xfrm>
            <a:off x="6096000" y="1453019"/>
            <a:ext cx="5248406" cy="295304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3200" dirty="0"/>
              <a:t>B:</a:t>
            </a:r>
          </a:p>
          <a:p>
            <a:pPr algn="ctr"/>
            <a:r>
              <a:rPr lang="en-AU" sz="3200" dirty="0"/>
              <a:t> The resource has been downloaded 15 times</a:t>
            </a:r>
          </a:p>
          <a:p>
            <a:pPr algn="ctr"/>
            <a:endParaRPr lang="en-AU" sz="3200" dirty="0"/>
          </a:p>
        </p:txBody>
      </p:sp>
      <p:sp>
        <p:nvSpPr>
          <p:cNvPr id="2" name="Slide Number Placeholder 1">
            <a:extLst>
              <a:ext uri="{FF2B5EF4-FFF2-40B4-BE49-F238E27FC236}">
                <a16:creationId xmlns:a16="http://schemas.microsoft.com/office/drawing/2014/main" id="{F45E5AA5-C53A-22C7-038F-A5B111CB2CF1}"/>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rgbClr val="22272B"/>
                </a:solidFill>
                <a:effectLst/>
                <a:uLnTx/>
                <a:uFillTx/>
                <a:latin typeface="Arial" panose="020B0604020202020204"/>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36</a:t>
            </a:fld>
            <a:endParaRPr kumimoji="0" lang="en-AU" sz="1200" b="0" i="0" u="none" strike="noStrike" kern="1200" cap="none" spc="0" normalizeH="0" baseline="0" noProof="0" dirty="0">
              <a:ln>
                <a:noFill/>
              </a:ln>
              <a:solidFill>
                <a:srgbClr val="22272B"/>
              </a:solidFill>
              <a:effectLst/>
              <a:uLnTx/>
              <a:uFillTx/>
              <a:latin typeface="Arial" panose="020B0604020202020204"/>
              <a:ea typeface="+mn-ea"/>
              <a:cs typeface="+mn-cs"/>
            </a:endParaRPr>
          </a:p>
        </p:txBody>
      </p:sp>
    </p:spTree>
    <p:extLst>
      <p:ext uri="{BB962C8B-B14F-4D97-AF65-F5344CB8AC3E}">
        <p14:creationId xmlns:p14="http://schemas.microsoft.com/office/powerpoint/2010/main" val="468871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E0A7BA-259C-13CE-572E-74C6B4D16BC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3E091CA-DF46-46C7-5CA9-208AF1F5E236}"/>
              </a:ext>
            </a:extLst>
          </p:cNvPr>
          <p:cNvSpPr>
            <a:spLocks noGrp="1"/>
          </p:cNvSpPr>
          <p:nvPr>
            <p:ph type="title"/>
          </p:nvPr>
        </p:nvSpPr>
        <p:spPr/>
        <p:txBody>
          <a:bodyPr/>
          <a:lstStyle/>
          <a:p>
            <a:r>
              <a:rPr lang="en-AU" dirty="0">
                <a:latin typeface="+mj-lt"/>
              </a:rPr>
              <a:t>Which is information? A or B (2)</a:t>
            </a:r>
          </a:p>
        </p:txBody>
      </p:sp>
      <p:sp>
        <p:nvSpPr>
          <p:cNvPr id="3" name="Rectangle: Rounded Corners 2">
            <a:extLst>
              <a:ext uri="{FF2B5EF4-FFF2-40B4-BE49-F238E27FC236}">
                <a16:creationId xmlns:a16="http://schemas.microsoft.com/office/drawing/2014/main" id="{75B95F7B-703F-3902-D57F-A38F7187E234}"/>
              </a:ext>
            </a:extLst>
          </p:cNvPr>
          <p:cNvSpPr/>
          <p:nvPr/>
        </p:nvSpPr>
        <p:spPr>
          <a:xfrm>
            <a:off x="488515" y="1493694"/>
            <a:ext cx="5248406" cy="295304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3200" dirty="0"/>
              <a:t>A:</a:t>
            </a:r>
          </a:p>
          <a:p>
            <a:pPr algn="ctr"/>
            <a:r>
              <a:rPr lang="en-AU" sz="3200" dirty="0"/>
              <a:t> </a:t>
            </a:r>
            <a:r>
              <a:rPr lang="en-AU" altLang="en-US" sz="3200" dirty="0">
                <a:solidFill>
                  <a:schemeClr val="bg1"/>
                </a:solidFill>
                <a:latin typeface="Arial" panose="020B0604020202020204" pitchFamily="34" charset="0"/>
              </a:rPr>
              <a:t>8</a:t>
            </a:r>
            <a:r>
              <a:rPr kumimoji="0" lang="en-AU" altLang="en-US" sz="3200" b="0" i="0" u="none" strike="noStrike" cap="none" normalizeH="0" baseline="0" dirty="0">
                <a:ln>
                  <a:noFill/>
                </a:ln>
                <a:solidFill>
                  <a:schemeClr val="bg1"/>
                </a:solidFill>
                <a:effectLst/>
                <a:latin typeface="Arial" panose="020B0604020202020204" pitchFamily="34" charset="0"/>
              </a:rPr>
              <a:t>:12, 8:18, 8:05</a:t>
            </a:r>
          </a:p>
          <a:p>
            <a:pPr algn="ctr"/>
            <a:endParaRPr lang="en-AU" sz="3200" dirty="0"/>
          </a:p>
        </p:txBody>
      </p:sp>
      <p:sp>
        <p:nvSpPr>
          <p:cNvPr id="6" name="Rectangle: Rounded Corners 5">
            <a:extLst>
              <a:ext uri="{FF2B5EF4-FFF2-40B4-BE49-F238E27FC236}">
                <a16:creationId xmlns:a16="http://schemas.microsoft.com/office/drawing/2014/main" id="{0C45A431-6DD3-97A9-96F3-44E8ADAE6BCE}"/>
              </a:ext>
            </a:extLst>
          </p:cNvPr>
          <p:cNvSpPr/>
          <p:nvPr/>
        </p:nvSpPr>
        <p:spPr>
          <a:xfrm>
            <a:off x="6096000" y="1453019"/>
            <a:ext cx="5248406" cy="295304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3200" dirty="0"/>
              <a:t>B:</a:t>
            </a:r>
          </a:p>
          <a:p>
            <a:pPr algn="ctr"/>
            <a:r>
              <a:rPr lang="en-AU" sz="3200" dirty="0"/>
              <a:t> The class arrived on average at 8:11am, earlier than yesterday</a:t>
            </a:r>
          </a:p>
          <a:p>
            <a:pPr algn="ctr"/>
            <a:endParaRPr lang="en-AU" sz="3200" dirty="0"/>
          </a:p>
        </p:txBody>
      </p:sp>
      <p:sp>
        <p:nvSpPr>
          <p:cNvPr id="2" name="Slide Number Placeholder 1">
            <a:extLst>
              <a:ext uri="{FF2B5EF4-FFF2-40B4-BE49-F238E27FC236}">
                <a16:creationId xmlns:a16="http://schemas.microsoft.com/office/drawing/2014/main" id="{4965C8D0-1244-B689-9E68-2A91E4C6F437}"/>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rgbClr val="22272B"/>
                </a:solidFill>
                <a:effectLst/>
                <a:uLnTx/>
                <a:uFillTx/>
                <a:latin typeface="Arial" panose="020B0604020202020204"/>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37</a:t>
            </a:fld>
            <a:endParaRPr kumimoji="0" lang="en-AU" sz="1200" b="0" i="0" u="none" strike="noStrike" kern="1200" cap="none" spc="0" normalizeH="0" baseline="0" noProof="0" dirty="0">
              <a:ln>
                <a:noFill/>
              </a:ln>
              <a:solidFill>
                <a:srgbClr val="22272B"/>
              </a:solidFill>
              <a:effectLst/>
              <a:uLnTx/>
              <a:uFillTx/>
              <a:latin typeface="Arial" panose="020B0604020202020204"/>
              <a:ea typeface="+mn-ea"/>
              <a:cs typeface="+mn-cs"/>
            </a:endParaRPr>
          </a:p>
        </p:txBody>
      </p:sp>
    </p:spTree>
    <p:extLst>
      <p:ext uri="{BB962C8B-B14F-4D97-AF65-F5344CB8AC3E}">
        <p14:creationId xmlns:p14="http://schemas.microsoft.com/office/powerpoint/2010/main" val="744195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E5A816-54A3-4E6B-E92F-08F575872FB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4E5480C-356A-2223-121F-C51EC6EA5E3A}"/>
              </a:ext>
            </a:extLst>
          </p:cNvPr>
          <p:cNvSpPr>
            <a:spLocks noGrp="1"/>
          </p:cNvSpPr>
          <p:nvPr>
            <p:ph type="title"/>
          </p:nvPr>
        </p:nvSpPr>
        <p:spPr/>
        <p:txBody>
          <a:bodyPr/>
          <a:lstStyle/>
          <a:p>
            <a:r>
              <a:rPr lang="en-AU" dirty="0">
                <a:latin typeface="+mj-lt"/>
              </a:rPr>
              <a:t>Which is information? A or B (3)</a:t>
            </a:r>
          </a:p>
        </p:txBody>
      </p:sp>
      <p:sp>
        <p:nvSpPr>
          <p:cNvPr id="3" name="Rectangle: Rounded Corners 2">
            <a:extLst>
              <a:ext uri="{FF2B5EF4-FFF2-40B4-BE49-F238E27FC236}">
                <a16:creationId xmlns:a16="http://schemas.microsoft.com/office/drawing/2014/main" id="{E5EA0D94-124F-4A10-B777-EA0F8A751598}"/>
              </a:ext>
            </a:extLst>
          </p:cNvPr>
          <p:cNvSpPr/>
          <p:nvPr/>
        </p:nvSpPr>
        <p:spPr>
          <a:xfrm>
            <a:off x="488515" y="1493694"/>
            <a:ext cx="5248406" cy="295304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3200" dirty="0"/>
              <a:t>A:</a:t>
            </a:r>
          </a:p>
          <a:p>
            <a:pPr algn="ctr"/>
            <a:r>
              <a:rPr lang="en-AU" sz="3200" dirty="0"/>
              <a:t> Names on a roll: Alex, Priya, Sam, Jordan</a:t>
            </a:r>
            <a:endParaRPr kumimoji="0" lang="en-AU" altLang="en-US" sz="3200" b="0" i="0" u="none" strike="noStrike" cap="none" normalizeH="0" baseline="0" dirty="0">
              <a:ln>
                <a:noFill/>
              </a:ln>
              <a:solidFill>
                <a:schemeClr val="bg1"/>
              </a:solidFill>
              <a:effectLst/>
              <a:latin typeface="Arial" panose="020B0604020202020204" pitchFamily="34" charset="0"/>
            </a:endParaRPr>
          </a:p>
          <a:p>
            <a:pPr algn="ctr"/>
            <a:endParaRPr lang="en-AU" sz="3200" dirty="0"/>
          </a:p>
        </p:txBody>
      </p:sp>
      <p:sp>
        <p:nvSpPr>
          <p:cNvPr id="6" name="Rectangle: Rounded Corners 5">
            <a:extLst>
              <a:ext uri="{FF2B5EF4-FFF2-40B4-BE49-F238E27FC236}">
                <a16:creationId xmlns:a16="http://schemas.microsoft.com/office/drawing/2014/main" id="{8F5833AB-0CB8-B737-5149-4D01CDFD69C1}"/>
              </a:ext>
            </a:extLst>
          </p:cNvPr>
          <p:cNvSpPr/>
          <p:nvPr/>
        </p:nvSpPr>
        <p:spPr>
          <a:xfrm>
            <a:off x="6096000" y="1453019"/>
            <a:ext cx="5248406" cy="295304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3200" dirty="0"/>
              <a:t>B:</a:t>
            </a:r>
          </a:p>
          <a:p>
            <a:pPr algn="ctr"/>
            <a:r>
              <a:rPr lang="en-AU" sz="3200" dirty="0"/>
              <a:t> There are more students in Year 9 than Year 8 at this school</a:t>
            </a:r>
          </a:p>
          <a:p>
            <a:pPr algn="ctr"/>
            <a:endParaRPr lang="en-AU" sz="3200" dirty="0"/>
          </a:p>
        </p:txBody>
      </p:sp>
      <p:sp>
        <p:nvSpPr>
          <p:cNvPr id="2" name="Slide Number Placeholder 1">
            <a:extLst>
              <a:ext uri="{FF2B5EF4-FFF2-40B4-BE49-F238E27FC236}">
                <a16:creationId xmlns:a16="http://schemas.microsoft.com/office/drawing/2014/main" id="{7DAFFA81-EEAF-3ED4-B62F-4D049E0B3BF1}"/>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rgbClr val="22272B"/>
                </a:solidFill>
                <a:effectLst/>
                <a:uLnTx/>
                <a:uFillTx/>
                <a:latin typeface="Arial" panose="020B0604020202020204"/>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38</a:t>
            </a:fld>
            <a:endParaRPr kumimoji="0" lang="en-AU" sz="1200" b="0" i="0" u="none" strike="noStrike" kern="1200" cap="none" spc="0" normalizeH="0" baseline="0" noProof="0" dirty="0">
              <a:ln>
                <a:noFill/>
              </a:ln>
              <a:solidFill>
                <a:srgbClr val="22272B"/>
              </a:solidFill>
              <a:effectLst/>
              <a:uLnTx/>
              <a:uFillTx/>
              <a:latin typeface="Arial" panose="020B0604020202020204"/>
              <a:ea typeface="+mn-ea"/>
              <a:cs typeface="+mn-cs"/>
            </a:endParaRPr>
          </a:p>
        </p:txBody>
      </p:sp>
    </p:spTree>
    <p:extLst>
      <p:ext uri="{BB962C8B-B14F-4D97-AF65-F5344CB8AC3E}">
        <p14:creationId xmlns:p14="http://schemas.microsoft.com/office/powerpoint/2010/main" val="414223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669858A-E6B3-18F0-4780-A1F27D31E084}"/>
              </a:ext>
            </a:extLst>
          </p:cNvPr>
          <p:cNvSpPr>
            <a:spLocks noGrp="1"/>
          </p:cNvSpPr>
          <p:nvPr>
            <p:ph type="title"/>
          </p:nvPr>
        </p:nvSpPr>
        <p:spPr/>
        <p:txBody>
          <a:bodyPr/>
          <a:lstStyle/>
          <a:p>
            <a:r>
              <a:rPr lang="en-AU" dirty="0"/>
              <a:t>Turn and talk</a:t>
            </a:r>
          </a:p>
        </p:txBody>
      </p:sp>
      <p:sp>
        <p:nvSpPr>
          <p:cNvPr id="5" name="Content Placeholder 4">
            <a:extLst>
              <a:ext uri="{FF2B5EF4-FFF2-40B4-BE49-F238E27FC236}">
                <a16:creationId xmlns:a16="http://schemas.microsoft.com/office/drawing/2014/main" id="{908CD5C0-C7F9-E3F7-BF6C-8AE8076A998E}"/>
              </a:ext>
            </a:extLst>
          </p:cNvPr>
          <p:cNvSpPr>
            <a:spLocks noGrp="1"/>
          </p:cNvSpPr>
          <p:nvPr>
            <p:ph sz="quarter" idx="19"/>
          </p:nvPr>
        </p:nvSpPr>
        <p:spPr>
          <a:xfrm>
            <a:off x="360363" y="1562471"/>
            <a:ext cx="9397412" cy="4814518"/>
          </a:xfrm>
        </p:spPr>
        <p:txBody>
          <a:bodyPr/>
          <a:lstStyle/>
          <a:p>
            <a:r>
              <a:rPr lang="en-AU" dirty="0"/>
              <a:t>Turn and talk with your partner to complete this sentence </a:t>
            </a:r>
          </a:p>
          <a:p>
            <a:r>
              <a:rPr lang="en-AU" dirty="0"/>
              <a:t>Data is ____________, but information is _________________</a:t>
            </a:r>
          </a:p>
          <a:p>
            <a:endParaRPr lang="en-AU" dirty="0"/>
          </a:p>
          <a:p>
            <a:r>
              <a:rPr lang="en-AU" dirty="0"/>
              <a:t>Share your answer with the class </a:t>
            </a:r>
          </a:p>
        </p:txBody>
      </p:sp>
      <p:sp>
        <p:nvSpPr>
          <p:cNvPr id="2" name="Slide Number Placeholder 1">
            <a:extLst>
              <a:ext uri="{FF2B5EF4-FFF2-40B4-BE49-F238E27FC236}">
                <a16:creationId xmlns:a16="http://schemas.microsoft.com/office/drawing/2014/main" id="{C9873DB0-A673-B866-8CD0-39D072C01772}"/>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39</a:t>
            </a:fld>
            <a:endParaRPr lang="en-AU" dirty="0"/>
          </a:p>
        </p:txBody>
      </p:sp>
    </p:spTree>
    <p:extLst>
      <p:ext uri="{BB962C8B-B14F-4D97-AF65-F5344CB8AC3E}">
        <p14:creationId xmlns:p14="http://schemas.microsoft.com/office/powerpoint/2010/main" val="274361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anim calcmode="lin" valueType="num">
                                      <p:cBhvr additive="base">
                                        <p:cTn id="7"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3AEF2-FF95-EDB4-71E6-F06FB4325F3D}"/>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E9B63CF3-804F-0105-A1AD-BDDF65E1D6CD}"/>
              </a:ext>
            </a:extLst>
          </p:cNvPr>
          <p:cNvSpPr>
            <a:spLocks noGrp="1"/>
          </p:cNvSpPr>
          <p:nvPr>
            <p:ph type="ctrTitle"/>
          </p:nvPr>
        </p:nvSpPr>
        <p:spPr/>
        <p:txBody>
          <a:bodyPr/>
          <a:lstStyle/>
          <a:p>
            <a:r>
              <a:rPr lang="en-AU" dirty="0">
                <a:latin typeface="+mj-lt"/>
              </a:rPr>
              <a:t>2. Data types</a:t>
            </a:r>
          </a:p>
        </p:txBody>
      </p:sp>
    </p:spTree>
    <p:extLst>
      <p:ext uri="{BB962C8B-B14F-4D97-AF65-F5344CB8AC3E}">
        <p14:creationId xmlns:p14="http://schemas.microsoft.com/office/powerpoint/2010/main" val="3306311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59C22E-AAEC-B289-A20E-DA128655877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CA85B16-D4A6-2E82-1239-4BDD5207813D}"/>
              </a:ext>
            </a:extLst>
          </p:cNvPr>
          <p:cNvSpPr>
            <a:spLocks noGrp="1"/>
          </p:cNvSpPr>
          <p:nvPr>
            <p:ph type="title"/>
          </p:nvPr>
        </p:nvSpPr>
        <p:spPr/>
        <p:txBody>
          <a:bodyPr/>
          <a:lstStyle/>
          <a:p>
            <a:r>
              <a:rPr lang="en-AU" i="1" dirty="0">
                <a:latin typeface="+mj-lt"/>
              </a:rPr>
              <a:t>Check for understanding: </a:t>
            </a:r>
            <a:r>
              <a:rPr lang="en-AU" dirty="0">
                <a:latin typeface="+mj-lt"/>
              </a:rPr>
              <a:t>Which is information? A or B </a:t>
            </a:r>
          </a:p>
        </p:txBody>
      </p:sp>
      <p:sp>
        <p:nvSpPr>
          <p:cNvPr id="3" name="Rectangle: Rounded Corners 2">
            <a:extLst>
              <a:ext uri="{FF2B5EF4-FFF2-40B4-BE49-F238E27FC236}">
                <a16:creationId xmlns:a16="http://schemas.microsoft.com/office/drawing/2014/main" id="{C089E1BA-8FD1-120C-CBE1-2132EBC635A8}"/>
              </a:ext>
            </a:extLst>
          </p:cNvPr>
          <p:cNvSpPr/>
          <p:nvPr/>
        </p:nvSpPr>
        <p:spPr>
          <a:xfrm>
            <a:off x="488515" y="1493694"/>
            <a:ext cx="5248406" cy="295304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3200" dirty="0"/>
              <a:t>A:</a:t>
            </a:r>
          </a:p>
          <a:p>
            <a:pPr lvl="0" algn="ctr"/>
            <a:r>
              <a:rPr lang="en-AU" sz="3200" dirty="0"/>
              <a:t> </a:t>
            </a:r>
            <a:r>
              <a:rPr lang="en-AU" sz="3200" i="1" dirty="0"/>
              <a:t>85, 90, 78</a:t>
            </a:r>
          </a:p>
          <a:p>
            <a:pPr algn="ctr"/>
            <a:endParaRPr lang="en-AU" sz="3200" dirty="0"/>
          </a:p>
        </p:txBody>
      </p:sp>
      <p:sp>
        <p:nvSpPr>
          <p:cNvPr id="6" name="Rectangle: Rounded Corners 5">
            <a:extLst>
              <a:ext uri="{FF2B5EF4-FFF2-40B4-BE49-F238E27FC236}">
                <a16:creationId xmlns:a16="http://schemas.microsoft.com/office/drawing/2014/main" id="{79A1CAEF-35F5-4628-ECB8-7E64A27ACF28}"/>
              </a:ext>
            </a:extLst>
          </p:cNvPr>
          <p:cNvSpPr/>
          <p:nvPr/>
        </p:nvSpPr>
        <p:spPr>
          <a:xfrm>
            <a:off x="6096000" y="1453019"/>
            <a:ext cx="5248406" cy="295304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3200" dirty="0"/>
              <a:t>B:</a:t>
            </a:r>
          </a:p>
          <a:p>
            <a:pPr algn="ctr"/>
            <a:r>
              <a:rPr lang="en-AU" sz="3200" dirty="0"/>
              <a:t> </a:t>
            </a:r>
            <a:r>
              <a:rPr lang="en-AU" sz="3200" i="1" dirty="0"/>
              <a:t>The average test score was 84%, showing strong overall performance</a:t>
            </a:r>
            <a:endParaRPr lang="en-AU" sz="3200" dirty="0"/>
          </a:p>
        </p:txBody>
      </p:sp>
      <p:sp>
        <p:nvSpPr>
          <p:cNvPr id="2" name="Slide Number Placeholder 1">
            <a:extLst>
              <a:ext uri="{FF2B5EF4-FFF2-40B4-BE49-F238E27FC236}">
                <a16:creationId xmlns:a16="http://schemas.microsoft.com/office/drawing/2014/main" id="{A2BF19E4-2CB2-C05B-EA0B-37EBB2030306}"/>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rgbClr val="22272B"/>
                </a:solidFill>
                <a:effectLst/>
                <a:uLnTx/>
                <a:uFillTx/>
                <a:latin typeface="Arial" panose="020B0604020202020204"/>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40</a:t>
            </a:fld>
            <a:endParaRPr kumimoji="0" lang="en-AU" sz="1200" b="0" i="0" u="none" strike="noStrike" kern="1200" cap="none" spc="0" normalizeH="0" baseline="0" noProof="0" dirty="0">
              <a:ln>
                <a:noFill/>
              </a:ln>
              <a:solidFill>
                <a:srgbClr val="22272B"/>
              </a:solidFill>
              <a:effectLst/>
              <a:uLnTx/>
              <a:uFillTx/>
              <a:latin typeface="Arial" panose="020B0604020202020204"/>
              <a:ea typeface="+mn-ea"/>
              <a:cs typeface="+mn-cs"/>
            </a:endParaRPr>
          </a:p>
        </p:txBody>
      </p:sp>
    </p:spTree>
    <p:extLst>
      <p:ext uri="{BB962C8B-B14F-4D97-AF65-F5344CB8AC3E}">
        <p14:creationId xmlns:p14="http://schemas.microsoft.com/office/powerpoint/2010/main" val="2328767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3FAD7-EBBB-C13C-5632-4A80B65258A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16D8256-0598-DF8F-BAFD-596CDDE5E37E}"/>
              </a:ext>
            </a:extLst>
          </p:cNvPr>
          <p:cNvSpPr>
            <a:spLocks noGrp="1"/>
          </p:cNvSpPr>
          <p:nvPr>
            <p:ph type="title"/>
          </p:nvPr>
        </p:nvSpPr>
        <p:spPr/>
        <p:txBody>
          <a:bodyPr>
            <a:normAutofit/>
          </a:bodyPr>
          <a:lstStyle/>
          <a:p>
            <a:r>
              <a:rPr lang="en-AU" dirty="0">
                <a:latin typeface="+mj-lt"/>
              </a:rPr>
              <a:t>Knowledge check – concluding the lesson (1)</a:t>
            </a:r>
          </a:p>
        </p:txBody>
      </p:sp>
      <p:sp>
        <p:nvSpPr>
          <p:cNvPr id="4" name="Text Placeholder 3">
            <a:extLst>
              <a:ext uri="{FF2B5EF4-FFF2-40B4-BE49-F238E27FC236}">
                <a16:creationId xmlns:a16="http://schemas.microsoft.com/office/drawing/2014/main" id="{A0C2BB76-EA9A-044D-7361-42D26B8D143B}"/>
              </a:ext>
            </a:extLst>
          </p:cNvPr>
          <p:cNvSpPr>
            <a:spLocks noGrp="1"/>
          </p:cNvSpPr>
          <p:nvPr>
            <p:ph type="body" sz="quarter" idx="18"/>
          </p:nvPr>
        </p:nvSpPr>
        <p:spPr>
          <a:xfrm>
            <a:off x="360000" y="982520"/>
            <a:ext cx="11484000" cy="310015"/>
          </a:xfrm>
        </p:spPr>
        <p:txBody>
          <a:bodyPr/>
          <a:lstStyle/>
          <a:p>
            <a:r>
              <a:rPr lang="en-AU" sz="1800" dirty="0">
                <a:effectLst/>
                <a:latin typeface="Arial" panose="020B0604020202020204" pitchFamily="34" charset="0"/>
                <a:ea typeface="Calibri" panose="020F0502020204030204" pitchFamily="34" charset="0"/>
              </a:rPr>
              <a:t>End of section student skills formative assessment checklist</a:t>
            </a:r>
            <a:endParaRPr lang="en-AU" dirty="0"/>
          </a:p>
        </p:txBody>
      </p:sp>
      <p:graphicFrame>
        <p:nvGraphicFramePr>
          <p:cNvPr id="6" name="Table 5">
            <a:extLst>
              <a:ext uri="{FF2B5EF4-FFF2-40B4-BE49-F238E27FC236}">
                <a16:creationId xmlns:a16="http://schemas.microsoft.com/office/drawing/2014/main" id="{948AD2A5-F076-2D04-8453-F9838737D914}"/>
              </a:ext>
            </a:extLst>
          </p:cNvPr>
          <p:cNvGraphicFramePr>
            <a:graphicFrameLocks noGrp="1"/>
          </p:cNvGraphicFramePr>
          <p:nvPr>
            <p:extLst>
              <p:ext uri="{D42A27DB-BD31-4B8C-83A1-F6EECF244321}">
                <p14:modId xmlns:p14="http://schemas.microsoft.com/office/powerpoint/2010/main" val="4186517018"/>
              </p:ext>
            </p:extLst>
          </p:nvPr>
        </p:nvGraphicFramePr>
        <p:xfrm>
          <a:off x="775187" y="2189865"/>
          <a:ext cx="10032697" cy="4436605"/>
        </p:xfrm>
        <a:graphic>
          <a:graphicData uri="http://schemas.openxmlformats.org/drawingml/2006/table">
            <a:tbl>
              <a:tblPr firstRow="1" firstCol="1" bandRow="1"/>
              <a:tblGrid>
                <a:gridCol w="8518529">
                  <a:extLst>
                    <a:ext uri="{9D8B030D-6E8A-4147-A177-3AD203B41FA5}">
                      <a16:colId xmlns:a16="http://schemas.microsoft.com/office/drawing/2014/main" val="1756315076"/>
                    </a:ext>
                  </a:extLst>
                </a:gridCol>
                <a:gridCol w="1514168">
                  <a:extLst>
                    <a:ext uri="{9D8B030D-6E8A-4147-A177-3AD203B41FA5}">
                      <a16:colId xmlns:a16="http://schemas.microsoft.com/office/drawing/2014/main" val="1386610414"/>
                    </a:ext>
                  </a:extLst>
                </a:gridCol>
              </a:tblGrid>
              <a:tr h="835456">
                <a:tc>
                  <a:txBody>
                    <a:bodyPr/>
                    <a:lstStyle/>
                    <a:p>
                      <a:pPr>
                        <a:lnSpc>
                          <a:spcPct val="150000"/>
                        </a:lnSpc>
                        <a:spcBef>
                          <a:spcPts val="1200"/>
                        </a:spcBef>
                        <a:spcAft>
                          <a:spcPts val="1200"/>
                        </a:spcAft>
                      </a:pPr>
                      <a:r>
                        <a:rPr lang="en-AU" sz="2000" b="1">
                          <a:solidFill>
                            <a:srgbClr val="FFFFFF"/>
                          </a:solidFill>
                          <a:effectLst/>
                          <a:latin typeface="Arial" panose="020B0604020202020204" pitchFamily="34" charset="0"/>
                          <a:ea typeface="Calibri" panose="020F0502020204030204" pitchFamily="34" charset="0"/>
                          <a:cs typeface="Arial" panose="020B0604020202020204" pitchFamily="34" charset="0"/>
                        </a:rPr>
                        <a:t>Students can:</a:t>
                      </a:r>
                      <a:endParaRPr lang="en-AU"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002664"/>
                    </a:solidFill>
                  </a:tcPr>
                </a:tc>
                <a:tc>
                  <a:txBody>
                    <a:bodyPr/>
                    <a:lstStyle/>
                    <a:p>
                      <a:pPr>
                        <a:lnSpc>
                          <a:spcPct val="150000"/>
                        </a:lnSpc>
                        <a:spcBef>
                          <a:spcPts val="1200"/>
                        </a:spcBef>
                        <a:spcAft>
                          <a:spcPts val="1200"/>
                        </a:spcAft>
                      </a:pPr>
                      <a:r>
                        <a:rPr lang="en-AU" sz="2000" b="1" dirty="0">
                          <a:solidFill>
                            <a:srgbClr val="FFFFFF"/>
                          </a:solidFill>
                          <a:effectLst/>
                          <a:latin typeface="Arial" panose="020B0604020202020204" pitchFamily="34" charset="0"/>
                          <a:ea typeface="Calibri" panose="020F0502020204030204" pitchFamily="34" charset="0"/>
                          <a:cs typeface="Arial" panose="020B0604020202020204" pitchFamily="34" charset="0"/>
                        </a:rPr>
                        <a:t>Checkbox</a:t>
                      </a:r>
                      <a:endParaRPr lang="en-AU"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2664"/>
                    </a:solidFill>
                  </a:tcPr>
                </a:tc>
                <a:extLst>
                  <a:ext uri="{0D108BD9-81ED-4DB2-BD59-A6C34878D82A}">
                    <a16:rowId xmlns:a16="http://schemas.microsoft.com/office/drawing/2014/main" val="2042670876"/>
                  </a:ext>
                </a:extLst>
              </a:tr>
              <a:tr h="3294433">
                <a:tc>
                  <a:txBody>
                    <a:bodyPr/>
                    <a:lstStyle/>
                    <a:p>
                      <a:pPr marL="342900" indent="-342900">
                        <a:lnSpc>
                          <a:spcPct val="150000"/>
                        </a:lnSpc>
                        <a:spcAft>
                          <a:spcPts val="600"/>
                        </a:spcAft>
                        <a:buFont typeface="Arial"/>
                        <a:buChar char="•"/>
                      </a:pPr>
                      <a:r>
                        <a:rPr lang="en-AU" sz="2000" dirty="0"/>
                        <a:t>differentiate between data and information.</a:t>
                      </a:r>
                    </a:p>
                    <a:p>
                      <a:pPr marL="342900" indent="-342900">
                        <a:lnSpc>
                          <a:spcPct val="150000"/>
                        </a:lnSpc>
                        <a:spcAft>
                          <a:spcPts val="600"/>
                        </a:spcAft>
                        <a:buFont typeface="Arial"/>
                        <a:buChar char="•"/>
                      </a:pPr>
                      <a:r>
                        <a:rPr lang="en-AU" sz="2000" dirty="0"/>
                        <a:t>recognise data as raw facts</a:t>
                      </a:r>
                    </a:p>
                    <a:p>
                      <a:pPr marL="342900" indent="-342900">
                        <a:lnSpc>
                          <a:spcPct val="150000"/>
                        </a:lnSpc>
                        <a:spcAft>
                          <a:spcPts val="600"/>
                        </a:spcAft>
                        <a:buFont typeface="Arial"/>
                        <a:buChar char="•"/>
                      </a:pPr>
                      <a:r>
                        <a:rPr lang="en-AU" sz="2000" dirty="0"/>
                        <a:t>recognise information as data given meaning </a:t>
                      </a:r>
                    </a:p>
                    <a:p>
                      <a:pPr marL="342900" indent="-342900">
                        <a:lnSpc>
                          <a:spcPct val="150000"/>
                        </a:lnSpc>
                        <a:spcAft>
                          <a:spcPts val="600"/>
                        </a:spcAft>
                        <a:buFont typeface="Arial"/>
                        <a:buChar char="•"/>
                      </a:pPr>
                      <a:r>
                        <a:rPr lang="en-AU" sz="2000" dirty="0"/>
                        <a:t>categorise data and information.</a:t>
                      </a:r>
                    </a:p>
                    <a:p>
                      <a:pPr marL="342900" indent="-342900">
                        <a:lnSpc>
                          <a:spcPct val="150000"/>
                        </a:lnSpc>
                        <a:spcAft>
                          <a:spcPts val="600"/>
                        </a:spcAft>
                        <a:buFont typeface="Arial"/>
                        <a:buChar char="•"/>
                      </a:pPr>
                      <a:r>
                        <a:rPr lang="en-AU" sz="2000" dirty="0"/>
                        <a:t>organise, process and analyse data to make information.</a:t>
                      </a:r>
                    </a:p>
                    <a:p>
                      <a:pPr marL="342900" indent="-342900">
                        <a:lnSpc>
                          <a:spcPct val="150000"/>
                        </a:lnSpc>
                        <a:spcAft>
                          <a:spcPts val="600"/>
                        </a:spcAft>
                        <a:buFont typeface="Arial"/>
                        <a:buChar char="•"/>
                      </a:pPr>
                      <a:endParaRPr lang="en-AU" sz="2000" dirty="0">
                        <a:latin typeface="Arial" panose="020B0604020202020204" pitchFamily="34" charset="0"/>
                        <a:ea typeface="Calibri" panose="020F0502020204030204" pitchFamily="34" charset="0"/>
                      </a:endParaRPr>
                    </a:p>
                    <a:p>
                      <a:pPr marL="342900" indent="-342900">
                        <a:lnSpc>
                          <a:spcPct val="150000"/>
                        </a:lnSpc>
                        <a:spcAft>
                          <a:spcPts val="600"/>
                        </a:spcAft>
                        <a:buFont typeface="Arial"/>
                        <a:buChar char="•"/>
                      </a:pPr>
                      <a:endParaRPr lang="en-AU" sz="2000" dirty="0">
                        <a:latin typeface="Arial" panose="020B060402020202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50000"/>
                        </a:lnSpc>
                        <a:spcBef>
                          <a:spcPts val="1200"/>
                        </a:spcBef>
                        <a:spcAft>
                          <a:spcPts val="1200"/>
                        </a:spcAft>
                      </a:pPr>
                      <a:r>
                        <a:rPr lang="en-AU" sz="20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16351569"/>
                  </a:ext>
                </a:extLst>
              </a:tr>
            </a:tbl>
          </a:graphicData>
        </a:graphic>
      </p:graphicFrame>
      <p:pic>
        <p:nvPicPr>
          <p:cNvPr id="7" name="Picture 6">
            <a:extLst>
              <a:ext uri="{FF2B5EF4-FFF2-40B4-BE49-F238E27FC236}">
                <a16:creationId xmlns:a16="http://schemas.microsoft.com/office/drawing/2014/main" id="{7987A3A1-9CAF-CBCE-824B-7FD681C1744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540437" y="3222343"/>
            <a:ext cx="914479" cy="914479"/>
          </a:xfrm>
          <a:prstGeom prst="rect">
            <a:avLst/>
          </a:prstGeom>
        </p:spPr>
      </p:pic>
      <p:sp>
        <p:nvSpPr>
          <p:cNvPr id="2" name="Slide Number Placeholder 1">
            <a:extLst>
              <a:ext uri="{FF2B5EF4-FFF2-40B4-BE49-F238E27FC236}">
                <a16:creationId xmlns:a16="http://schemas.microsoft.com/office/drawing/2014/main" id="{D155CECF-53E7-9652-716B-6AE3689C85F4}"/>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41</a:t>
            </a:fld>
            <a:endParaRPr lang="en-AU"/>
          </a:p>
        </p:txBody>
      </p:sp>
    </p:spTree>
    <p:extLst>
      <p:ext uri="{BB962C8B-B14F-4D97-AF65-F5344CB8AC3E}">
        <p14:creationId xmlns:p14="http://schemas.microsoft.com/office/powerpoint/2010/main" val="4724484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8966FD-9600-3EC7-EF10-06492353388E}"/>
              </a:ext>
            </a:extLst>
          </p:cNvPr>
          <p:cNvSpPr>
            <a:spLocks noGrp="1"/>
          </p:cNvSpPr>
          <p:nvPr>
            <p:ph type="title"/>
          </p:nvPr>
        </p:nvSpPr>
        <p:spPr/>
        <p:txBody>
          <a:bodyPr/>
          <a:lstStyle/>
          <a:p>
            <a:r>
              <a:rPr lang="en-AU" dirty="0"/>
              <a:t>References </a:t>
            </a:r>
          </a:p>
        </p:txBody>
      </p:sp>
      <p:sp>
        <p:nvSpPr>
          <p:cNvPr id="4" name="Content Placeholder 3">
            <a:extLst>
              <a:ext uri="{FF2B5EF4-FFF2-40B4-BE49-F238E27FC236}">
                <a16:creationId xmlns:a16="http://schemas.microsoft.com/office/drawing/2014/main" id="{B7C07B50-96D9-2E35-E2CE-3139F6377F08}"/>
              </a:ext>
            </a:extLst>
          </p:cNvPr>
          <p:cNvSpPr>
            <a:spLocks noGrp="1"/>
          </p:cNvSpPr>
          <p:nvPr>
            <p:ph idx="1"/>
          </p:nvPr>
        </p:nvSpPr>
        <p:spPr/>
        <p:txBody>
          <a:bodyPr/>
          <a:lstStyle/>
          <a:p>
            <a:r>
              <a:rPr lang="en-AU" dirty="0">
                <a:hlinkClick r:id="rId3"/>
              </a:rPr>
              <a:t>Computing Technology 7-10</a:t>
            </a:r>
            <a:r>
              <a:rPr lang="en-AU" dirty="0"/>
              <a:t> Syllabus © NSW Education Standards Authority (NESA) for and on behalf of the Crown in right of the State of New South Wales, 2024.</a:t>
            </a:r>
          </a:p>
          <a:p>
            <a:pPr lvl="0">
              <a:defRPr/>
            </a:pPr>
            <a:r>
              <a:rPr lang="en-AU" dirty="0">
                <a:solidFill>
                  <a:srgbClr val="22272B"/>
                </a:solidFill>
              </a:rPr>
              <a:t>NSW Department of Education (n.d.) </a:t>
            </a:r>
            <a:r>
              <a:rPr lang="en-AU" u="sng" dirty="0">
                <a:solidFill>
                  <a:srgbClr val="22272B"/>
                </a:solidFill>
                <a:hlinkClick r:id="rId4"/>
              </a:rPr>
              <a:t>Digital learning selector, Peer discussion and conferencing</a:t>
            </a:r>
            <a:r>
              <a:rPr lang="en-AU" dirty="0">
                <a:solidFill>
                  <a:srgbClr val="22272B"/>
                </a:solidFill>
              </a:rPr>
              <a:t>, accessed 21 April 2026. </a:t>
            </a:r>
          </a:p>
          <a:p>
            <a:pPr lvl="0">
              <a:defRPr/>
            </a:pPr>
            <a:r>
              <a:rPr lang="en-AU" dirty="0">
                <a:solidFill>
                  <a:srgbClr val="22272B"/>
                </a:solidFill>
              </a:rPr>
              <a:t>NSW Department of Education (n.d.) </a:t>
            </a:r>
            <a:r>
              <a:rPr lang="en-AU" u="sng" dirty="0">
                <a:solidFill>
                  <a:srgbClr val="22272B"/>
                </a:solidFill>
                <a:hlinkClick r:id="rId5"/>
              </a:rPr>
              <a:t>Explicit teaching: Activating prior knowledge</a:t>
            </a:r>
            <a:r>
              <a:rPr lang="en-AU" dirty="0">
                <a:solidFill>
                  <a:srgbClr val="22272B"/>
                </a:solidFill>
              </a:rPr>
              <a:t>, accessed 21 April 2026. </a:t>
            </a:r>
          </a:p>
          <a:p>
            <a:pPr lvl="0">
              <a:defRPr/>
            </a:pPr>
            <a:r>
              <a:rPr lang="en-AU" dirty="0">
                <a:solidFill>
                  <a:srgbClr val="22272B"/>
                </a:solidFill>
              </a:rPr>
              <a:t>NSW Department of Education (n.d.) </a:t>
            </a:r>
            <a:r>
              <a:rPr lang="en-AU" u="sng" dirty="0">
                <a:solidFill>
                  <a:srgbClr val="22272B"/>
                </a:solidFill>
                <a:hlinkClick r:id="rId6"/>
              </a:rPr>
              <a:t>Explicit Teaching: Checking for understanding</a:t>
            </a:r>
            <a:r>
              <a:rPr lang="en-AU" dirty="0">
                <a:solidFill>
                  <a:srgbClr val="22272B"/>
                </a:solidFill>
              </a:rPr>
              <a:t>, accessed 21 April 2026. </a:t>
            </a:r>
          </a:p>
          <a:p>
            <a:pPr lvl="0">
              <a:defRPr/>
            </a:pPr>
            <a:r>
              <a:rPr lang="en-AU" dirty="0">
                <a:solidFill>
                  <a:srgbClr val="22272B"/>
                </a:solidFill>
              </a:rPr>
              <a:t>NSW Department of Education (n.d.) </a:t>
            </a:r>
            <a:r>
              <a:rPr lang="en-AU" u="sng" dirty="0">
                <a:solidFill>
                  <a:srgbClr val="22272B"/>
                </a:solidFill>
                <a:hlinkClick r:id="rId7"/>
              </a:rPr>
              <a:t>Explicit teaching: Chunking and sequencing learning</a:t>
            </a:r>
            <a:r>
              <a:rPr lang="en-AU" dirty="0">
                <a:solidFill>
                  <a:srgbClr val="22272B"/>
                </a:solidFill>
              </a:rPr>
              <a:t>, accessed 21 April 2026. </a:t>
            </a:r>
          </a:p>
          <a:p>
            <a:pPr lvl="0">
              <a:defRPr/>
            </a:pPr>
            <a:r>
              <a:rPr lang="en-AU" dirty="0">
                <a:solidFill>
                  <a:srgbClr val="22272B"/>
                </a:solidFill>
              </a:rPr>
              <a:t>NSW Department of Education (n.d.) </a:t>
            </a:r>
            <a:r>
              <a:rPr lang="en-AU" u="sng" dirty="0">
                <a:solidFill>
                  <a:srgbClr val="22272B"/>
                </a:solidFill>
                <a:hlinkClick r:id="rId8"/>
              </a:rPr>
              <a:t>Explicit teaching: Connecting learning</a:t>
            </a:r>
            <a:r>
              <a:rPr lang="en-AU" dirty="0">
                <a:solidFill>
                  <a:srgbClr val="22272B"/>
                </a:solidFill>
              </a:rPr>
              <a:t>, accessed 21 April 2026. </a:t>
            </a:r>
          </a:p>
          <a:p>
            <a:pPr lvl="0">
              <a:defRPr/>
            </a:pPr>
            <a:r>
              <a:rPr lang="en-AU" dirty="0">
                <a:solidFill>
                  <a:srgbClr val="22272B"/>
                </a:solidFill>
              </a:rPr>
              <a:t>NSW Department of Education (n.d.) </a:t>
            </a:r>
            <a:r>
              <a:rPr lang="en-AU" u="sng" dirty="0">
                <a:solidFill>
                  <a:srgbClr val="22272B"/>
                </a:solidFill>
                <a:hlinkClick r:id="rId9"/>
              </a:rPr>
              <a:t>Explicit teaching: Modelling technique guide</a:t>
            </a:r>
            <a:r>
              <a:rPr lang="en-AU" dirty="0">
                <a:solidFill>
                  <a:srgbClr val="22272B"/>
                </a:solidFill>
              </a:rPr>
              <a:t>, accessed 21 April 2026. </a:t>
            </a:r>
          </a:p>
          <a:p>
            <a:pPr>
              <a:defRPr/>
            </a:pPr>
            <a:r>
              <a:rPr lang="en-AU" dirty="0">
                <a:solidFill>
                  <a:srgbClr val="22272B"/>
                </a:solidFill>
              </a:rPr>
              <a:t>NSW Department of Education (n.d.) </a:t>
            </a:r>
            <a:r>
              <a:rPr lang="en-AU" u="sng" dirty="0">
                <a:solidFill>
                  <a:srgbClr val="22272B"/>
                </a:solidFill>
                <a:hlinkClick r:id="rId10"/>
              </a:rPr>
              <a:t>Explicit teaching, Using effective questioning</a:t>
            </a:r>
            <a:r>
              <a:rPr lang="en-AU" dirty="0">
                <a:solidFill>
                  <a:srgbClr val="22272B"/>
                </a:solidFill>
              </a:rPr>
              <a:t>, accessed 24 September 2025. </a:t>
            </a:r>
          </a:p>
          <a:p>
            <a:pPr lvl="0">
              <a:defRPr/>
            </a:pPr>
            <a:endParaRPr lang="en-AU" dirty="0">
              <a:solidFill>
                <a:srgbClr val="22272B"/>
              </a:solidFill>
            </a:endParaRPr>
          </a:p>
          <a:p>
            <a:endParaRPr lang="en-AU" dirty="0"/>
          </a:p>
          <a:p>
            <a:endParaRPr lang="en-AU" dirty="0">
              <a:effectLst/>
              <a:latin typeface="Arial" panose="020B0604020202020204" pitchFamily="34" charset="0"/>
              <a:ea typeface="Calibri" panose="020F0502020204030204" pitchFamily="34" charset="0"/>
            </a:endParaRPr>
          </a:p>
        </p:txBody>
      </p:sp>
      <p:sp>
        <p:nvSpPr>
          <p:cNvPr id="6" name="TextBox 5">
            <a:extLst>
              <a:ext uri="{FF2B5EF4-FFF2-40B4-BE49-F238E27FC236}">
                <a16:creationId xmlns:a16="http://schemas.microsoft.com/office/drawing/2014/main" id="{EABCE76F-41B1-7EE2-14F1-DC744150DE0C}"/>
              </a:ext>
            </a:extLst>
          </p:cNvPr>
          <p:cNvSpPr txBox="1"/>
          <p:nvPr/>
        </p:nvSpPr>
        <p:spPr>
          <a:xfrm>
            <a:off x="335826" y="1397263"/>
            <a:ext cx="11471999" cy="1597297"/>
          </a:xfrm>
          <a:prstGeom prst="rect">
            <a:avLst/>
          </a:prstGeom>
          <a:noFill/>
        </p:spPr>
        <p:txBody>
          <a:bodyPr wrap="square">
            <a:spAutoFit/>
          </a:bodyPr>
          <a:lstStyle/>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This presentation contains NSW Curriculum and syllabus content. The NSW Curriculum is developed by the NSW Education Standards Authority. This content is prepared by NESA for and on behalf of the Crown in the right of the State of New South Wales. The material is protected by Crown copyright.</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Please refer to the NESA Copyright Disclaimer for more information </a:t>
            </a:r>
            <a:r>
              <a:rPr kumimoji="0" lang="en-AU" sz="1200" b="0" i="0" u="none" strike="noStrike" kern="1200" cap="none" spc="0" normalizeH="0" baseline="0" noProof="0" dirty="0">
                <a:ln>
                  <a:noFill/>
                </a:ln>
                <a:solidFill>
                  <a:srgbClr val="CBEDFD"/>
                </a:solidFill>
                <a:effectLst/>
                <a:uLnTx/>
                <a:uFillTx/>
                <a:latin typeface="Arial" panose="020B060402020202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https://educationstandards.nsw.edu.au/wps/portal/nesa/mini-footer/copyright</a:t>
            </a: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 </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NESA holds the only official and up-to-date versions of the NSW Curriculum and syllabus documents. Please visit the NSW Education Standards Authority (NESA) website </a:t>
            </a:r>
            <a:r>
              <a:rPr kumimoji="0" lang="en-AU" sz="1200" b="0" i="0" u="none" strike="noStrike" kern="1200" cap="none" spc="0" normalizeH="0" baseline="0" noProof="0" dirty="0">
                <a:ln>
                  <a:noFill/>
                </a:ln>
                <a:solidFill>
                  <a:srgbClr val="CBEDFD"/>
                </a:solidFill>
                <a:effectLst/>
                <a:uLnTx/>
                <a:uFillTx/>
                <a:latin typeface="Arial" panose="020B0604020202020204" pitchFamily="34" charset="0"/>
                <a:cs typeface="Arial" panose="020B0604020202020204" pitchFamily="34" charset="0"/>
                <a:hlinkClick r:id="rId12">
                  <a:extLst>
                    <a:ext uri="{A12FA001-AC4F-418D-AE19-62706E023703}">
                      <ahyp:hlinkClr xmlns:ahyp="http://schemas.microsoft.com/office/drawing/2018/hyperlinkcolor" val="tx"/>
                    </a:ext>
                  </a:extLst>
                </a:hlinkClick>
              </a:rPr>
              <a:t>https://educationstandards.nsw.edu.au/wps/portal/nesa/home</a:t>
            </a:r>
            <a:r>
              <a:rPr kumimoji="0" lang="en-AU" sz="1200" b="0" i="0" u="none" strike="noStrike" kern="1200" cap="none" spc="0" normalizeH="0" baseline="0" noProof="0" dirty="0">
                <a:ln>
                  <a:noFill/>
                </a:ln>
                <a:solidFill>
                  <a:srgbClr val="CBEDFD"/>
                </a:solidFill>
                <a:effectLst/>
                <a:uLnTx/>
                <a:uFillTx/>
                <a:latin typeface="Arial" panose="020B0604020202020204" pitchFamily="34" charset="0"/>
                <a:cs typeface="Arial" panose="020B0604020202020204" pitchFamily="34" charset="0"/>
              </a:rPr>
              <a:t> </a:t>
            </a: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and the NSW Curriculum website </a:t>
            </a:r>
            <a:r>
              <a:rPr kumimoji="0" lang="en-AU" sz="1200" b="0" i="0" u="none" strike="noStrike" kern="1200" cap="none" spc="0" normalizeH="0" baseline="0" noProof="0" dirty="0">
                <a:ln>
                  <a:noFill/>
                </a:ln>
                <a:solidFill>
                  <a:srgbClr val="CBEDFD"/>
                </a:solidFill>
                <a:effectLst/>
                <a:uLnTx/>
                <a:uFillTx/>
                <a:latin typeface="Arial" panose="020B0604020202020204" pitchFamily="34" charset="0"/>
                <a:cs typeface="Arial" panose="020B0604020202020204" pitchFamily="34" charset="0"/>
                <a:hlinkClick r:id="rId13">
                  <a:extLst>
                    <a:ext uri="{A12FA001-AC4F-418D-AE19-62706E023703}">
                      <ahyp:hlinkClr xmlns:ahyp="http://schemas.microsoft.com/office/drawing/2018/hyperlinkcolor" val="tx"/>
                    </a:ext>
                  </a:extLst>
                </a:hlinkClick>
              </a:rPr>
              <a:t>https://curriculum.nsw.edu.au</a:t>
            </a: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a:t>
            </a:r>
          </a:p>
        </p:txBody>
      </p:sp>
      <p:sp>
        <p:nvSpPr>
          <p:cNvPr id="2" name="Slide Number Placeholder 1">
            <a:extLst>
              <a:ext uri="{FF2B5EF4-FFF2-40B4-BE49-F238E27FC236}">
                <a16:creationId xmlns:a16="http://schemas.microsoft.com/office/drawing/2014/main" id="{48223418-AC99-D403-B6BA-7F5E5111A87A}"/>
              </a:ext>
              <a:ext uri="{C183D7F6-B498-43B3-948B-1728B52AA6E4}">
                <adec:decorative xmlns:adec="http://schemas.microsoft.com/office/drawing/2017/decorative" val="1"/>
              </a:ext>
            </a:extLst>
          </p:cNvPr>
          <p:cNvSpPr>
            <a:spLocks noGrp="1"/>
          </p:cNvSpPr>
          <p:nvPr>
            <p:ph type="sldNum" sz="quarter" idx="10"/>
          </p:nvPr>
        </p:nvSpPr>
        <p:spPr/>
        <p:txBody>
          <a:bodyPr/>
          <a:lstStyle/>
          <a:p>
            <a:fld id="{10A01DC5-1685-4615-8240-15192985C6A2}" type="slidenum">
              <a:rPr lang="en-AU" smtClean="0"/>
              <a:pPr/>
              <a:t>42</a:t>
            </a:fld>
            <a:endParaRPr lang="en-AU" dirty="0"/>
          </a:p>
        </p:txBody>
      </p:sp>
    </p:spTree>
    <p:extLst>
      <p:ext uri="{BB962C8B-B14F-4D97-AF65-F5344CB8AC3E}">
        <p14:creationId xmlns:p14="http://schemas.microsoft.com/office/powerpoint/2010/main" val="1563938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ED2E15F-5530-1ABB-D35A-B9D5180954C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DD8275A-C56E-539C-2B88-499ED9FDA79B}"/>
              </a:ext>
            </a:extLst>
          </p:cNvPr>
          <p:cNvSpPr>
            <a:spLocks noGrp="1"/>
          </p:cNvSpPr>
          <p:nvPr>
            <p:ph type="title"/>
          </p:nvPr>
        </p:nvSpPr>
        <p:spPr/>
        <p:txBody>
          <a:bodyPr/>
          <a:lstStyle/>
          <a:p>
            <a:r>
              <a:rPr lang="en-AU" dirty="0"/>
              <a:t>References  </a:t>
            </a:r>
          </a:p>
        </p:txBody>
      </p:sp>
      <p:sp>
        <p:nvSpPr>
          <p:cNvPr id="4" name="Content Placeholder 3">
            <a:extLst>
              <a:ext uri="{FF2B5EF4-FFF2-40B4-BE49-F238E27FC236}">
                <a16:creationId xmlns:a16="http://schemas.microsoft.com/office/drawing/2014/main" id="{C70F9DA0-AD36-3D6C-403C-547ADE7BE1A0}"/>
              </a:ext>
              <a:ext uri="{C183D7F6-B498-43B3-948B-1728B52AA6E4}">
                <adec:decorative xmlns:adec="http://schemas.microsoft.com/office/drawing/2017/decorative" val="1"/>
              </a:ext>
            </a:extLst>
          </p:cNvPr>
          <p:cNvSpPr>
            <a:spLocks noGrp="1"/>
          </p:cNvSpPr>
          <p:nvPr>
            <p:ph idx="1"/>
          </p:nvPr>
        </p:nvSpPr>
        <p:spPr/>
        <p:txBody>
          <a:bodyPr/>
          <a:lstStyle/>
          <a:p>
            <a:pPr lvl="0">
              <a:defRPr/>
            </a:pPr>
            <a:endParaRPr lang="en-AU" dirty="0">
              <a:solidFill>
                <a:srgbClr val="22272B"/>
              </a:solidFill>
            </a:endParaRPr>
          </a:p>
          <a:p>
            <a:endParaRPr lang="en-AU" dirty="0"/>
          </a:p>
          <a:p>
            <a:endParaRPr lang="en-AU" dirty="0">
              <a:effectLst/>
              <a:latin typeface="Arial" panose="020B0604020202020204" pitchFamily="34" charset="0"/>
              <a:ea typeface="Calibri" panose="020F0502020204030204" pitchFamily="34" charset="0"/>
            </a:endParaRPr>
          </a:p>
        </p:txBody>
      </p:sp>
      <p:sp>
        <p:nvSpPr>
          <p:cNvPr id="2" name="Slide Number Placeholder 1">
            <a:extLst>
              <a:ext uri="{FF2B5EF4-FFF2-40B4-BE49-F238E27FC236}">
                <a16:creationId xmlns:a16="http://schemas.microsoft.com/office/drawing/2014/main" id="{A5E0FED0-6E8F-AAE7-38F8-F74BA22E50B0}"/>
              </a:ext>
              <a:ext uri="{C183D7F6-B498-43B3-948B-1728B52AA6E4}">
                <adec:decorative xmlns:adec="http://schemas.microsoft.com/office/drawing/2017/decorative" val="1"/>
              </a:ext>
            </a:extLst>
          </p:cNvPr>
          <p:cNvSpPr>
            <a:spLocks noGrp="1"/>
          </p:cNvSpPr>
          <p:nvPr>
            <p:ph type="sldNum" sz="quarter" idx="10"/>
          </p:nvPr>
        </p:nvSpPr>
        <p:spPr/>
        <p:txBody>
          <a:bodyPr/>
          <a:lstStyle/>
          <a:p>
            <a:fld id="{10A01DC5-1685-4615-8240-15192985C6A2}" type="slidenum">
              <a:rPr lang="en-AU" smtClean="0"/>
              <a:pPr/>
              <a:t>43</a:t>
            </a:fld>
            <a:endParaRPr lang="en-AU" dirty="0"/>
          </a:p>
        </p:txBody>
      </p:sp>
      <p:sp>
        <p:nvSpPr>
          <p:cNvPr id="7" name="TextBox 6">
            <a:extLst>
              <a:ext uri="{FF2B5EF4-FFF2-40B4-BE49-F238E27FC236}">
                <a16:creationId xmlns:a16="http://schemas.microsoft.com/office/drawing/2014/main" id="{D5CA11A2-A546-ED4E-0C18-AA0F40EAAA29}"/>
              </a:ext>
            </a:extLst>
          </p:cNvPr>
          <p:cNvSpPr txBox="1"/>
          <p:nvPr/>
        </p:nvSpPr>
        <p:spPr>
          <a:xfrm>
            <a:off x="524636" y="2311646"/>
            <a:ext cx="10461879" cy="923330"/>
          </a:xfrm>
          <a:prstGeom prst="rect">
            <a:avLst/>
          </a:prstGeom>
          <a:noFill/>
        </p:spPr>
        <p:txBody>
          <a:bodyPr wrap="square">
            <a:spAutoFit/>
          </a:bodyPr>
          <a:lstStyle/>
          <a:p>
            <a:r>
              <a:rPr lang="en-AU" dirty="0"/>
              <a:t>The Organic Chemistry Tutor (2018) </a:t>
            </a:r>
            <a:r>
              <a:rPr lang="en-AU" dirty="0">
                <a:hlinkClick r:id="rId3"/>
              </a:rPr>
              <a:t>Binary to Decimal Using Excel! </a:t>
            </a:r>
            <a:r>
              <a:rPr lang="en-AU" dirty="0"/>
              <a:t>[video] YouTube , accessed 10 June (</a:t>
            </a:r>
            <a:r>
              <a:rPr lang="en-AU"/>
              <a:t>2026)</a:t>
            </a:r>
            <a:endParaRPr lang="en-AU" dirty="0"/>
          </a:p>
          <a:p>
            <a:r>
              <a:rPr lang="en-AU" dirty="0"/>
              <a:t>Unicode (2026) </a:t>
            </a:r>
            <a:r>
              <a:rPr lang="en-AU" dirty="0">
                <a:hlinkClick r:id="rId4">
                  <a:extLst>
                    <a:ext uri="{A12FA001-AC4F-418D-AE19-62706E023703}">
                      <ahyp:hlinkClr xmlns:ahyp="http://schemas.microsoft.com/office/drawing/2018/hyperlinkcolor" val="tx"/>
                    </a:ext>
                  </a:extLst>
                </a:hlinkClick>
              </a:rPr>
              <a:t>Unicode</a:t>
            </a:r>
            <a:r>
              <a:rPr lang="en-AU" dirty="0">
                <a:solidFill>
                  <a:srgbClr val="146CFD"/>
                </a:solidFill>
                <a:hlinkClick r:id="rId4">
                  <a:extLst>
                    <a:ext uri="{A12FA001-AC4F-418D-AE19-62706E023703}">
                      <ahyp:hlinkClr xmlns:ahyp="http://schemas.microsoft.com/office/drawing/2018/hyperlinkcolor" val="tx"/>
                    </a:ext>
                  </a:extLst>
                </a:hlinkClick>
              </a:rPr>
              <a:t> </a:t>
            </a:r>
            <a:r>
              <a:rPr lang="en-AU" dirty="0">
                <a:hlinkClick r:id="rId4">
                  <a:extLst>
                    <a:ext uri="{A12FA001-AC4F-418D-AE19-62706E023703}">
                      <ahyp:hlinkClr xmlns:ahyp="http://schemas.microsoft.com/office/drawing/2018/hyperlinkcolor" val="tx"/>
                    </a:ext>
                  </a:extLst>
                </a:hlinkClick>
              </a:rPr>
              <a:t>– The World Standard for Text and Emoji</a:t>
            </a:r>
            <a:r>
              <a:rPr lang="en-AU" dirty="0"/>
              <a:t> website, accessed 10 June (2026)</a:t>
            </a:r>
          </a:p>
        </p:txBody>
      </p:sp>
    </p:spTree>
    <p:extLst>
      <p:ext uri="{BB962C8B-B14F-4D97-AF65-F5344CB8AC3E}">
        <p14:creationId xmlns:p14="http://schemas.microsoft.com/office/powerpoint/2010/main" val="2092321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146F84-0A22-2DEF-978C-013AB2B0CDA6}"/>
              </a:ext>
            </a:extLst>
          </p:cNvPr>
          <p:cNvSpPr>
            <a:spLocks noGrp="1"/>
          </p:cNvSpPr>
          <p:nvPr>
            <p:ph type="title"/>
          </p:nvPr>
        </p:nvSpPr>
        <p:spPr/>
        <p:txBody>
          <a:bodyPr/>
          <a:lstStyle/>
          <a:p>
            <a:r>
              <a:rPr lang="en-AU" dirty="0"/>
              <a:t>Copyright</a:t>
            </a:r>
          </a:p>
        </p:txBody>
      </p:sp>
      <p:sp>
        <p:nvSpPr>
          <p:cNvPr id="7" name="Text Placeholder 6">
            <a:extLst>
              <a:ext uri="{FF2B5EF4-FFF2-40B4-BE49-F238E27FC236}">
                <a16:creationId xmlns:a16="http://schemas.microsoft.com/office/drawing/2014/main" id="{E762E711-B51D-9854-C2DD-A164FE59F882}"/>
              </a:ext>
            </a:extLst>
          </p:cNvPr>
          <p:cNvSpPr>
            <a:spLocks noGrp="1"/>
          </p:cNvSpPr>
          <p:nvPr>
            <p:ph type="body" sz="quarter" idx="18"/>
          </p:nvPr>
        </p:nvSpPr>
        <p:spPr/>
        <p:txBody>
          <a:bodyPr/>
          <a:lstStyle/>
          <a:p>
            <a:r>
              <a:rPr lang="en-AU" dirty="0">
                <a:latin typeface="Public Sans Light" pitchFamily="2" charset="0"/>
              </a:rPr>
              <a:t>© </a:t>
            </a:r>
            <a:r>
              <a:rPr lang="en-AU" dirty="0"/>
              <a:t>State of New South Wales (Department of Education), 2026</a:t>
            </a:r>
          </a:p>
        </p:txBody>
      </p:sp>
      <p:sp>
        <p:nvSpPr>
          <p:cNvPr id="8" name="TextBox 7">
            <a:extLst>
              <a:ext uri="{FF2B5EF4-FFF2-40B4-BE49-F238E27FC236}">
                <a16:creationId xmlns:a16="http://schemas.microsoft.com/office/drawing/2014/main" id="{F70BB973-8437-BE43-4C71-6089E7F934FA}"/>
              </a:ext>
            </a:extLst>
          </p:cNvPr>
          <p:cNvSpPr txBox="1"/>
          <p:nvPr/>
        </p:nvSpPr>
        <p:spPr>
          <a:xfrm>
            <a:off x="360000" y="1453575"/>
            <a:ext cx="11484338" cy="5067724"/>
          </a:xfrm>
          <a:prstGeom prst="rect">
            <a:avLst/>
          </a:prstGeom>
          <a:noFill/>
        </p:spPr>
        <p:txBody>
          <a:bodyPr wrap="square" lIns="0" tIns="0" rIns="0" bIns="0" rtlCol="0">
            <a:noAutofit/>
          </a:bodyPr>
          <a:lstStyle/>
          <a:p>
            <a:pPr algn="l">
              <a:lnSpc>
                <a:spcPct val="150000"/>
              </a:lnSpc>
              <a:spcAft>
                <a:spcPts val="600"/>
              </a:spcAft>
            </a:pPr>
            <a:r>
              <a:rPr lang="en-AU" sz="1200" dirty="0">
                <a:solidFill>
                  <a:schemeClr val="bg1"/>
                </a:solidFill>
              </a:rPr>
              <a:t>The copyright material published in this resource is subject to the </a:t>
            </a:r>
            <a:r>
              <a:rPr lang="en-AU" sz="1200" i="1" dirty="0">
                <a:solidFill>
                  <a:schemeClr val="bg1"/>
                </a:solidFill>
              </a:rPr>
              <a:t>Copyright Act 1968</a:t>
            </a:r>
            <a:r>
              <a:rPr lang="en-AU" sz="1200" dirty="0">
                <a:solidFill>
                  <a:schemeClr val="bg1"/>
                </a:solidFill>
              </a:rPr>
              <a:t> (Cth) and is owned by the NSW Department of Education or, where indicated, by a party other than the NSW Department of Education (third-party material).</a:t>
            </a:r>
          </a:p>
          <a:p>
            <a:pPr algn="l">
              <a:lnSpc>
                <a:spcPct val="150000"/>
              </a:lnSpc>
              <a:spcAft>
                <a:spcPts val="600"/>
              </a:spcAft>
            </a:pPr>
            <a:r>
              <a:rPr lang="en-AU" sz="1200" dirty="0">
                <a:solidFill>
                  <a:schemeClr val="bg1"/>
                </a:solidFill>
              </a:rPr>
              <a:t>Copyright material available in this resource and owned by the NSW Department of Education is licensed under a </a:t>
            </a:r>
            <a:r>
              <a:rPr lang="en-AU" sz="1200" dirty="0">
                <a:solidFill>
                  <a:schemeClr val="accent4"/>
                </a:solidFill>
                <a:hlinkClick r:id="rId2">
                  <a:extLst>
                    <a:ext uri="{A12FA001-AC4F-418D-AE19-62706E023703}">
                      <ahyp:hlinkClr xmlns:ahyp="http://schemas.microsoft.com/office/drawing/2018/hyperlinkcolor" val="tx"/>
                    </a:ext>
                  </a:extLst>
                </a:hlinkClick>
              </a:rPr>
              <a:t>Creative Commons Attribution 4.0 International (CC BY 4.0) licence</a:t>
            </a:r>
            <a:r>
              <a:rPr lang="en-AU" sz="1200" dirty="0">
                <a:solidFill>
                  <a:schemeClr val="bg1"/>
                </a:solidFill>
              </a:rPr>
              <a:t>.</a:t>
            </a:r>
          </a:p>
          <a:p>
            <a:pPr algn="l">
              <a:lnSpc>
                <a:spcPct val="150000"/>
              </a:lnSpc>
              <a:spcAft>
                <a:spcPts val="600"/>
              </a:spcAft>
            </a:pPr>
            <a:r>
              <a:rPr lang="en-AU" sz="1200" dirty="0">
                <a:solidFill>
                  <a:schemeClr val="bg1"/>
                </a:solidFill>
              </a:rPr>
              <a:t>This licence allows you to share and adapt the material for any purpose, even commercially.</a:t>
            </a:r>
          </a:p>
          <a:p>
            <a:pPr algn="l">
              <a:lnSpc>
                <a:spcPct val="150000"/>
              </a:lnSpc>
              <a:spcAft>
                <a:spcPts val="600"/>
              </a:spcAft>
            </a:pPr>
            <a:r>
              <a:rPr lang="en-AU" sz="1200" dirty="0">
                <a:solidFill>
                  <a:schemeClr val="bg1"/>
                </a:solidFill>
              </a:rPr>
              <a:t>Attribution should be given to </a:t>
            </a:r>
            <a:r>
              <a:rPr lang="en-AU" sz="1200" dirty="0">
                <a:solidFill>
                  <a:schemeClr val="bg1"/>
                </a:solidFill>
                <a:latin typeface="Public Sans Light" pitchFamily="2" charset="0"/>
              </a:rPr>
              <a:t>© </a:t>
            </a:r>
            <a:r>
              <a:rPr lang="en-AU" sz="1200" dirty="0">
                <a:solidFill>
                  <a:schemeClr val="bg1"/>
                </a:solidFill>
              </a:rPr>
              <a:t>State of New South Wales (Department of Education), 2026.</a:t>
            </a:r>
          </a:p>
          <a:p>
            <a:pPr algn="l">
              <a:lnSpc>
                <a:spcPct val="150000"/>
              </a:lnSpc>
            </a:pPr>
            <a:r>
              <a:rPr lang="en-AU" sz="1200" dirty="0">
                <a:solidFill>
                  <a:schemeClr val="bg1"/>
                </a:solidFill>
              </a:rPr>
              <a:t>Material in this resource not available under a Creative Commons licence:</a:t>
            </a:r>
          </a:p>
          <a:p>
            <a:pPr marL="171450" indent="-171450" algn="l">
              <a:lnSpc>
                <a:spcPct val="150000"/>
              </a:lnSpc>
              <a:buFont typeface="Arial" panose="020B0604020202020204" pitchFamily="34" charset="0"/>
              <a:buChar char="•"/>
            </a:pPr>
            <a:r>
              <a:rPr lang="en-AU" sz="1200" dirty="0">
                <a:solidFill>
                  <a:schemeClr val="bg1"/>
                </a:solidFill>
              </a:rPr>
              <a:t>the NSW Department of Education logo, other logos and trademark-protected material</a:t>
            </a:r>
          </a:p>
          <a:p>
            <a:pPr marL="171450" indent="-171450" algn="l">
              <a:lnSpc>
                <a:spcPct val="150000"/>
              </a:lnSpc>
              <a:buFont typeface="Arial" panose="020B0604020202020204" pitchFamily="34" charset="0"/>
              <a:buChar char="•"/>
            </a:pPr>
            <a:r>
              <a:rPr lang="en-AU" sz="1200" dirty="0">
                <a:solidFill>
                  <a:schemeClr val="bg1"/>
                </a:solidFill>
              </a:rPr>
              <a:t>Material owned by a third party that has been reproduced with permission. You will need to obtain permission from the third party to reuse its material. </a:t>
            </a:r>
          </a:p>
          <a:p>
            <a:pPr algn="l">
              <a:lnSpc>
                <a:spcPct val="150000"/>
              </a:lnSpc>
              <a:spcBef>
                <a:spcPts val="1200"/>
              </a:spcBef>
              <a:spcAft>
                <a:spcPts val="600"/>
              </a:spcAft>
            </a:pPr>
            <a:r>
              <a:rPr lang="en-AU" sz="1200" b="1" dirty="0">
                <a:solidFill>
                  <a:schemeClr val="bg1"/>
                </a:solidFill>
                <a:latin typeface="+mj-lt"/>
              </a:rPr>
              <a:t>Links to third-party material and websites</a:t>
            </a:r>
          </a:p>
          <a:p>
            <a:pPr marL="171450" indent="-171450" algn="l">
              <a:lnSpc>
                <a:spcPct val="150000"/>
              </a:lnSpc>
              <a:spcAft>
                <a:spcPts val="600"/>
              </a:spcAft>
              <a:buFont typeface="Arial" panose="020B0604020202020204" pitchFamily="34" charset="0"/>
              <a:buChar char="•"/>
            </a:pPr>
            <a:r>
              <a:rPr lang="en-AU" sz="1200" dirty="0">
                <a:solidFill>
                  <a:schemeClr val="bg1"/>
                </a:solidFill>
                <a:latin typeface="+mj-lt"/>
              </a:rPr>
              <a:t>Please note that the provided (reading/viewing material/list/links/texts) are a suggestion only and implies no endorsement, by the New South Wales Department of Education, of any author, publisher, or book title. School principals and teachers are best placed to assess the suitability of resources that would complement the curriculum and reflect the needs and interests of their students.</a:t>
            </a:r>
          </a:p>
          <a:p>
            <a:pPr marL="171450" indent="-171450" algn="l">
              <a:lnSpc>
                <a:spcPct val="150000"/>
              </a:lnSpc>
              <a:spcAft>
                <a:spcPts val="600"/>
              </a:spcAft>
              <a:buFont typeface="Arial" panose="020B0604020202020204" pitchFamily="34" charset="0"/>
              <a:buChar char="•"/>
            </a:pPr>
            <a:r>
              <a:rPr lang="en-AU" sz="1200" dirty="0">
                <a:solidFill>
                  <a:schemeClr val="bg1"/>
                </a:solidFill>
                <a:latin typeface="+mj-lt"/>
              </a:rPr>
              <a:t>If you use the links provided in this document to access a third party’s website, you acknowledge that the terms of use, including licence terms set out on the third-party’s website apply to the use which may be made of the materials on that third-party website or where permitted by the Copyright Act 1968 (Cth). The department accepts no responsibility for content on third-party websites. </a:t>
            </a:r>
          </a:p>
        </p:txBody>
      </p:sp>
    </p:spTree>
    <p:extLst>
      <p:ext uri="{BB962C8B-B14F-4D97-AF65-F5344CB8AC3E}">
        <p14:creationId xmlns:p14="http://schemas.microsoft.com/office/powerpoint/2010/main" val="3820411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416507-62A2-2696-E322-8E31D6061F0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CEAF4C4-1E33-C73A-2795-1ADEB1D6601C}"/>
              </a:ext>
            </a:extLst>
          </p:cNvPr>
          <p:cNvSpPr>
            <a:spLocks noGrp="1"/>
          </p:cNvSpPr>
          <p:nvPr>
            <p:ph type="title"/>
          </p:nvPr>
        </p:nvSpPr>
        <p:spPr/>
        <p:txBody>
          <a:bodyPr/>
          <a:lstStyle/>
          <a:p>
            <a:r>
              <a:rPr lang="en-AU" dirty="0">
                <a:latin typeface="+mj-lt"/>
              </a:rPr>
              <a:t>Learning intentions and success criteria (1)</a:t>
            </a:r>
          </a:p>
        </p:txBody>
      </p:sp>
      <p:sp>
        <p:nvSpPr>
          <p:cNvPr id="3" name="TextBox 2">
            <a:extLst>
              <a:ext uri="{FF2B5EF4-FFF2-40B4-BE49-F238E27FC236}">
                <a16:creationId xmlns:a16="http://schemas.microsoft.com/office/drawing/2014/main" id="{0C94F653-3BFA-EF5E-19BF-57EA04FAEB6D}"/>
              </a:ext>
            </a:extLst>
          </p:cNvPr>
          <p:cNvSpPr txBox="1"/>
          <p:nvPr/>
        </p:nvSpPr>
        <p:spPr>
          <a:xfrm>
            <a:off x="370416" y="1894417"/>
            <a:ext cx="11303000" cy="455964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2000" b="1"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rPr>
              <a:t>We are learning to</a:t>
            </a:r>
            <a:endParaRPr kumimoji="0" lang="en-AU" sz="2000" b="1" i="0" u="none" strike="noStrike" kern="1200" cap="none" spc="0" normalizeH="0" baseline="0" noProof="0" dirty="0">
              <a:ln>
                <a:noFill/>
              </a:ln>
              <a:solidFill>
                <a:srgbClr val="002664"/>
              </a:solidFill>
              <a:effectLst/>
              <a:uLnTx/>
              <a:uFillTx/>
              <a:latin typeface="Arial" panose="020B0604020202020204"/>
              <a:ea typeface="+mn-lt"/>
              <a:cs typeface="Arial" panose="020B0604020202020204" pitchFamily="34" charset="0"/>
            </a:endParaRPr>
          </a:p>
          <a:p>
            <a:pPr marL="342900" marR="0" lvl="0" indent="-342900" algn="l" defTabSz="609585" rtl="0" eaLnBrk="1" fontAlgn="auto" latinLnBrk="0" hangingPunct="1">
              <a:lnSpc>
                <a:spcPct val="150000"/>
              </a:lnSpc>
              <a:spcBef>
                <a:spcPts val="0"/>
              </a:spcBef>
              <a:spcAft>
                <a:spcPts val="600"/>
              </a:spcAft>
              <a:buClrTx/>
              <a:buSzTx/>
              <a:buFont typeface="Arial" panose="020B0604020202020204" pitchFamily="34" charset="0"/>
              <a:buChar char="•"/>
              <a:tabLst/>
              <a:defRPr/>
            </a:pPr>
            <a:r>
              <a:rPr lang="en-AU" sz="2000" dirty="0">
                <a:solidFill>
                  <a:srgbClr val="22272B"/>
                </a:solidFill>
                <a:latin typeface="Arial" panose="020B0604020202020204"/>
                <a:cs typeface="Arial" panose="020B0604020202020204" pitchFamily="34" charset="0"/>
              </a:rPr>
              <a:t>r</a:t>
            </a:r>
            <a:r>
              <a:rPr kumimoji="0" lang="en-AU" sz="2000" b="0" i="0" u="none" strike="noStrike" kern="1200" cap="none" spc="0" normalizeH="0" baseline="0" noProof="0" dirty="0" err="1">
                <a:ln>
                  <a:noFill/>
                </a:ln>
                <a:solidFill>
                  <a:srgbClr val="22272B"/>
                </a:solidFill>
                <a:effectLst/>
                <a:uLnTx/>
                <a:uFillTx/>
                <a:latin typeface="Arial" panose="020B0604020202020204"/>
                <a:ea typeface="+mn-ea"/>
                <a:cs typeface="Arial" panose="020B0604020202020204" pitchFamily="34" charset="0"/>
              </a:rPr>
              <a:t>epresent</a:t>
            </a:r>
            <a:r>
              <a:rPr kumimoji="0" lang="en-AU" sz="2000" b="0" i="0" u="none" strike="noStrike" kern="1200" cap="none" spc="0" normalizeH="0" baseline="0" noProof="0" dirty="0">
                <a:ln>
                  <a:noFill/>
                </a:ln>
                <a:solidFill>
                  <a:srgbClr val="22272B"/>
                </a:solidFill>
                <a:effectLst/>
                <a:uLnTx/>
                <a:uFillTx/>
                <a:latin typeface="Arial" panose="020B0604020202020204"/>
                <a:ea typeface="+mn-ea"/>
                <a:cs typeface="Arial" panose="020B0604020202020204" pitchFamily="34" charset="0"/>
              </a:rPr>
              <a:t> characters, images and sounds using number codes.</a:t>
            </a:r>
          </a:p>
          <a:p>
            <a:pPr marL="342900" marR="0" lvl="0" indent="-342900" algn="l" defTabSz="609585" rtl="0" eaLnBrk="1" fontAlgn="auto" latinLnBrk="0" hangingPunct="1">
              <a:lnSpc>
                <a:spcPct val="150000"/>
              </a:lnSpc>
              <a:spcBef>
                <a:spcPts val="0"/>
              </a:spcBef>
              <a:spcAft>
                <a:spcPts val="600"/>
              </a:spcAft>
              <a:buClrTx/>
              <a:buSzTx/>
              <a:buFont typeface="Arial" panose="020B0604020202020204" pitchFamily="34" charset="0"/>
              <a:buChar char="•"/>
              <a:tabLst/>
              <a:defRPr/>
            </a:pPr>
            <a:endParaRPr kumimoji="0" lang="en-AU" sz="2000" b="0" i="0" u="none" strike="noStrike" kern="1200" cap="none" spc="0" normalizeH="0" baseline="0" noProof="0" dirty="0">
              <a:ln>
                <a:noFill/>
              </a:ln>
              <a:solidFill>
                <a:srgbClr val="22272B"/>
              </a:solidFill>
              <a:effectLst/>
              <a:uLnTx/>
              <a:uFillTx/>
              <a:latin typeface="Arial" panose="020B0604020202020204"/>
              <a:ea typeface="+mn-ea"/>
              <a:cs typeface="Arial" panose="020B0604020202020204" pitchFamily="34" charset="0"/>
            </a:endParaRP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2000" b="1"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rPr>
              <a:t>We can</a:t>
            </a:r>
            <a:endParaRPr kumimoji="0" lang="en-US" sz="2000" b="0"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endParaRPr>
          </a:p>
          <a:p>
            <a:pPr marL="342900" marR="0" lvl="0" indent="-342900" algn="l" defTabSz="609585" rtl="0" eaLnBrk="1" fontAlgn="auto" latinLnBrk="0" hangingPunct="1">
              <a:lnSpc>
                <a:spcPct val="150000"/>
              </a:lnSpc>
              <a:spcBef>
                <a:spcPts val="0"/>
              </a:spcBef>
              <a:spcAft>
                <a:spcPts val="600"/>
              </a:spcAft>
              <a:buClrTx/>
              <a:buSzTx/>
              <a:buFont typeface="Arial"/>
              <a:buChar char="•"/>
              <a:tabLst/>
              <a:defRPr/>
            </a:pPr>
            <a:r>
              <a:rPr kumimoji="0" lang="en-AU" sz="2000" b="0" i="0" u="none" strike="noStrike" kern="1200" cap="none" spc="0" normalizeH="0" baseline="0" noProof="0" dirty="0">
                <a:ln>
                  <a:noFill/>
                </a:ln>
                <a:solidFill>
                  <a:srgbClr val="22272B"/>
                </a:solidFill>
                <a:effectLst/>
                <a:uLnTx/>
                <a:uFillTx/>
                <a:latin typeface="Arial" panose="020B0604020202020204"/>
                <a:ea typeface="+mn-ea"/>
                <a:cs typeface="Arial" panose="020B0604020202020204" pitchFamily="34" charset="0"/>
              </a:rPr>
              <a:t>recognise how </a:t>
            </a:r>
            <a:r>
              <a:rPr lang="en-AU" sz="2000" dirty="0">
                <a:solidFill>
                  <a:srgbClr val="22272B"/>
                </a:solidFill>
                <a:latin typeface="Arial" panose="020B0604020202020204"/>
                <a:cs typeface="Arial" panose="020B0604020202020204" pitchFamily="34" charset="0"/>
              </a:rPr>
              <a:t>these number codes are manipulated, stored and communicated by digital systems</a:t>
            </a:r>
            <a:endParaRPr kumimoji="0" lang="en-AU" sz="2000" b="0" i="0" u="none" strike="noStrike" kern="1200" cap="none" spc="0" normalizeH="0" baseline="0" noProof="0" dirty="0">
              <a:ln>
                <a:noFill/>
              </a:ln>
              <a:solidFill>
                <a:srgbClr val="22272B"/>
              </a:solidFill>
              <a:effectLst/>
              <a:uLnTx/>
              <a:uFillTx/>
              <a:latin typeface="Arial" panose="020B0604020202020204"/>
              <a:ea typeface="+mn-ea"/>
              <a:cs typeface="Arial" panose="020B0604020202020204" pitchFamily="34" charset="0"/>
            </a:endParaRPr>
          </a:p>
          <a:p>
            <a:pPr marL="342900" marR="0" lvl="0" indent="-342900" algn="l" defTabSz="609585" rtl="0" eaLnBrk="1" fontAlgn="auto" latinLnBrk="0" hangingPunct="1">
              <a:lnSpc>
                <a:spcPct val="150000"/>
              </a:lnSpc>
              <a:spcBef>
                <a:spcPts val="0"/>
              </a:spcBef>
              <a:spcAft>
                <a:spcPts val="600"/>
              </a:spcAft>
              <a:buClrTx/>
              <a:buSzTx/>
              <a:buFont typeface="Arial"/>
              <a:buChar char="•"/>
              <a:tabLst/>
              <a:defRPr/>
            </a:pPr>
            <a:r>
              <a:rPr lang="en-AU" sz="2000" dirty="0">
                <a:solidFill>
                  <a:srgbClr val="22272B"/>
                </a:solidFill>
                <a:latin typeface="Arial" panose="020B0604020202020204"/>
                <a:cs typeface="Arial" panose="020B0604020202020204" pitchFamily="34" charset="0"/>
              </a:rPr>
              <a:t>understand that number codes are made from binary digits </a:t>
            </a:r>
          </a:p>
          <a:p>
            <a:pPr marL="342900" marR="0" lvl="0" indent="-342900" algn="l" defTabSz="609585" rtl="0" eaLnBrk="1" fontAlgn="auto" latinLnBrk="0" hangingPunct="1">
              <a:lnSpc>
                <a:spcPct val="150000"/>
              </a:lnSpc>
              <a:spcBef>
                <a:spcPts val="0"/>
              </a:spcBef>
              <a:spcAft>
                <a:spcPts val="600"/>
              </a:spcAft>
              <a:buClrTx/>
              <a:buSzTx/>
              <a:buFont typeface="Arial"/>
              <a:buChar char="•"/>
              <a:tabLst/>
              <a:defRPr/>
            </a:pPr>
            <a:r>
              <a:rPr lang="en-AU" sz="2000" dirty="0">
                <a:solidFill>
                  <a:srgbClr val="22272B"/>
                </a:solidFill>
                <a:latin typeface="Arial" panose="020B0604020202020204"/>
                <a:cs typeface="Arial" panose="020B0604020202020204" pitchFamily="34" charset="0"/>
              </a:rPr>
              <a:t>use spreadsheets to demonstrate that digital systems use binary numbers to make number codes.</a:t>
            </a:r>
            <a:endParaRPr kumimoji="0" lang="en-AU" sz="2000" b="0" i="0" u="none" strike="noStrike" kern="1200" cap="none" spc="0" normalizeH="0" baseline="0" noProof="0" dirty="0">
              <a:ln>
                <a:noFill/>
              </a:ln>
              <a:solidFill>
                <a:srgbClr val="22272B"/>
              </a:solidFill>
              <a:effectLst/>
              <a:uLnTx/>
              <a:uFillTx/>
              <a:latin typeface="Arial" panose="020B0604020202020204"/>
              <a:ea typeface="+mn-ea"/>
              <a:cs typeface="Arial" panose="020B0604020202020204" pitchFamily="34" charset="0"/>
            </a:endParaRPr>
          </a:p>
        </p:txBody>
      </p:sp>
      <p:sp>
        <p:nvSpPr>
          <p:cNvPr id="2" name="Slide Number Placeholder 1">
            <a:extLst>
              <a:ext uri="{FF2B5EF4-FFF2-40B4-BE49-F238E27FC236}">
                <a16:creationId xmlns:a16="http://schemas.microsoft.com/office/drawing/2014/main" id="{57AE05FC-DEE2-B152-3487-A1FEACD6B790}"/>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rgbClr val="22272B"/>
                </a:solidFill>
                <a:effectLst/>
                <a:uLnTx/>
                <a:uFillTx/>
                <a:latin typeface="Arial" panose="020B0604020202020204"/>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dirty="0">
              <a:ln>
                <a:noFill/>
              </a:ln>
              <a:solidFill>
                <a:srgbClr val="22272B"/>
              </a:solidFill>
              <a:effectLst/>
              <a:uLnTx/>
              <a:uFillTx/>
              <a:latin typeface="Arial" panose="020B0604020202020204"/>
              <a:ea typeface="+mn-ea"/>
              <a:cs typeface="+mn-cs"/>
            </a:endParaRPr>
          </a:p>
        </p:txBody>
      </p:sp>
    </p:spTree>
    <p:extLst>
      <p:ext uri="{BB962C8B-B14F-4D97-AF65-F5344CB8AC3E}">
        <p14:creationId xmlns:p14="http://schemas.microsoft.com/office/powerpoint/2010/main" val="20255418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6B5DAAC-5C86-37D0-DEFB-326ED1602B26}"/>
              </a:ext>
            </a:extLst>
          </p:cNvPr>
          <p:cNvSpPr>
            <a:spLocks noGrp="1"/>
          </p:cNvSpPr>
          <p:nvPr>
            <p:ph type="title"/>
          </p:nvPr>
        </p:nvSpPr>
        <p:spPr>
          <a:xfrm>
            <a:off x="360000" y="360000"/>
            <a:ext cx="5149260" cy="545601"/>
          </a:xfrm>
        </p:spPr>
        <p:txBody>
          <a:bodyPr/>
          <a:lstStyle/>
          <a:p>
            <a:r>
              <a:rPr lang="en-AU" dirty="0"/>
              <a:t>Number codes (1)</a:t>
            </a:r>
          </a:p>
        </p:txBody>
      </p:sp>
      <p:sp>
        <p:nvSpPr>
          <p:cNvPr id="4" name="Text Placeholder 3">
            <a:extLst>
              <a:ext uri="{FF2B5EF4-FFF2-40B4-BE49-F238E27FC236}">
                <a16:creationId xmlns:a16="http://schemas.microsoft.com/office/drawing/2014/main" id="{09C15034-07CB-532A-E701-FFA6BA887F01}"/>
              </a:ext>
            </a:extLst>
          </p:cNvPr>
          <p:cNvSpPr>
            <a:spLocks noGrp="1"/>
          </p:cNvSpPr>
          <p:nvPr>
            <p:ph type="body" sz="quarter" idx="18"/>
          </p:nvPr>
        </p:nvSpPr>
        <p:spPr>
          <a:xfrm>
            <a:off x="359999" y="982520"/>
            <a:ext cx="5200929" cy="310015"/>
          </a:xfrm>
        </p:spPr>
        <p:txBody>
          <a:bodyPr/>
          <a:lstStyle/>
          <a:p>
            <a:r>
              <a:rPr lang="en-AU" dirty="0"/>
              <a:t>ASCII in Excel</a:t>
            </a:r>
          </a:p>
        </p:txBody>
      </p:sp>
      <p:pic>
        <p:nvPicPr>
          <p:cNvPr id="13" name="Graphic 12" descr="Badge 1 outline">
            <a:extLst>
              <a:ext uri="{FF2B5EF4-FFF2-40B4-BE49-F238E27FC236}">
                <a16:creationId xmlns:a16="http://schemas.microsoft.com/office/drawing/2014/main" id="{4E5DA00C-CE23-F345-5807-145C168D705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51676" y="1801534"/>
            <a:ext cx="914400" cy="914400"/>
          </a:xfrm>
          <a:prstGeom prst="rect">
            <a:avLst/>
          </a:prstGeom>
        </p:spPr>
      </p:pic>
      <p:sp>
        <p:nvSpPr>
          <p:cNvPr id="14" name="TextBox 13">
            <a:extLst>
              <a:ext uri="{FF2B5EF4-FFF2-40B4-BE49-F238E27FC236}">
                <a16:creationId xmlns:a16="http://schemas.microsoft.com/office/drawing/2014/main" id="{82C0BBE2-5756-9018-6EBE-A66C7E1E96CA}"/>
              </a:ext>
            </a:extLst>
          </p:cNvPr>
          <p:cNvSpPr txBox="1"/>
          <p:nvPr/>
        </p:nvSpPr>
        <p:spPr>
          <a:xfrm>
            <a:off x="1356695" y="1617276"/>
            <a:ext cx="914400" cy="914400"/>
          </a:xfrm>
          <a:prstGeom prst="rect">
            <a:avLst/>
          </a:prstGeom>
          <a:noFill/>
        </p:spPr>
        <p:txBody>
          <a:bodyPr wrap="none" lIns="0" tIns="0" rIns="0" bIns="0" rtlCol="0">
            <a:noAutofit/>
          </a:bodyPr>
          <a:lstStyle/>
          <a:p>
            <a:pPr algn="l">
              <a:lnSpc>
                <a:spcPct val="150000"/>
              </a:lnSpc>
            </a:pPr>
            <a:r>
              <a:rPr lang="en-AU" sz="1800" dirty="0"/>
              <a:t>Using the same spreadsheet </a:t>
            </a:r>
          </a:p>
          <a:p>
            <a:pPr algn="l">
              <a:lnSpc>
                <a:spcPct val="150000"/>
              </a:lnSpc>
            </a:pPr>
            <a:r>
              <a:rPr lang="en-AU" sz="1800" dirty="0"/>
              <a:t>enter the letters for C A T and D O G </a:t>
            </a:r>
          </a:p>
          <a:p>
            <a:pPr algn="l">
              <a:lnSpc>
                <a:spcPct val="150000"/>
              </a:lnSpc>
            </a:pPr>
            <a:r>
              <a:rPr lang="en-AU" sz="1800" dirty="0"/>
              <a:t>down column A</a:t>
            </a:r>
          </a:p>
        </p:txBody>
      </p:sp>
      <p:pic>
        <p:nvPicPr>
          <p:cNvPr id="12" name="Picture 11" descr="sample text date in excel">
            <a:extLst>
              <a:ext uri="{FF2B5EF4-FFF2-40B4-BE49-F238E27FC236}">
                <a16:creationId xmlns:a16="http://schemas.microsoft.com/office/drawing/2014/main" id="{8DB9CAD4-EEE6-235C-D745-843AEFDD9922}"/>
              </a:ext>
            </a:extLst>
          </p:cNvPr>
          <p:cNvPicPr>
            <a:picLocks noChangeAspect="1"/>
          </p:cNvPicPr>
          <p:nvPr/>
        </p:nvPicPr>
        <p:blipFill>
          <a:blip r:embed="rId3"/>
          <a:srcRect r="12284"/>
          <a:stretch>
            <a:fillRect/>
          </a:stretch>
        </p:blipFill>
        <p:spPr>
          <a:xfrm>
            <a:off x="5560929" y="360000"/>
            <a:ext cx="5099312" cy="1964096"/>
          </a:xfrm>
          <a:prstGeom prst="rect">
            <a:avLst/>
          </a:prstGeom>
          <a:ln>
            <a:solidFill>
              <a:schemeClr val="tx1"/>
            </a:solidFill>
          </a:ln>
        </p:spPr>
      </p:pic>
      <p:pic>
        <p:nvPicPr>
          <p:cNvPr id="15" name="Graphic 14" descr="Badge outline">
            <a:extLst>
              <a:ext uri="{FF2B5EF4-FFF2-40B4-BE49-F238E27FC236}">
                <a16:creationId xmlns:a16="http://schemas.microsoft.com/office/drawing/2014/main" id="{B55FD769-8D38-7730-7BAE-0A6D6C4E33D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43352" y="3429000"/>
            <a:ext cx="914400" cy="914400"/>
          </a:xfrm>
          <a:prstGeom prst="rect">
            <a:avLst/>
          </a:prstGeom>
        </p:spPr>
      </p:pic>
      <p:sp>
        <p:nvSpPr>
          <p:cNvPr id="16" name="TextBox 15">
            <a:extLst>
              <a:ext uri="{FF2B5EF4-FFF2-40B4-BE49-F238E27FC236}">
                <a16:creationId xmlns:a16="http://schemas.microsoft.com/office/drawing/2014/main" id="{0B501502-F517-2B99-146F-B6DF6320A9FC}"/>
              </a:ext>
            </a:extLst>
          </p:cNvPr>
          <p:cNvSpPr txBox="1"/>
          <p:nvPr/>
        </p:nvSpPr>
        <p:spPr>
          <a:xfrm>
            <a:off x="1406987" y="3298396"/>
            <a:ext cx="914400" cy="914400"/>
          </a:xfrm>
          <a:prstGeom prst="rect">
            <a:avLst/>
          </a:prstGeom>
          <a:noFill/>
        </p:spPr>
        <p:txBody>
          <a:bodyPr wrap="none" lIns="0" tIns="0" rIns="0" bIns="0" rtlCol="0">
            <a:noAutofit/>
          </a:bodyPr>
          <a:lstStyle/>
          <a:p>
            <a:pPr algn="l">
              <a:lnSpc>
                <a:spcPct val="150000"/>
              </a:lnSpc>
            </a:pPr>
            <a:r>
              <a:rPr lang="en-AU" sz="1800" dirty="0"/>
              <a:t>In cell B2 type =CODE (A2)</a:t>
            </a:r>
          </a:p>
          <a:p>
            <a:pPr algn="l">
              <a:lnSpc>
                <a:spcPct val="150000"/>
              </a:lnSpc>
            </a:pPr>
            <a:r>
              <a:rPr lang="en-AU" sz="1800" dirty="0"/>
              <a:t>Press enter.</a:t>
            </a:r>
          </a:p>
          <a:p>
            <a:pPr algn="l">
              <a:lnSpc>
                <a:spcPct val="150000"/>
              </a:lnSpc>
            </a:pPr>
            <a:r>
              <a:rPr lang="en-AU" sz="1800" dirty="0"/>
              <a:t>What do you notice?</a:t>
            </a:r>
          </a:p>
          <a:p>
            <a:pPr algn="l">
              <a:lnSpc>
                <a:spcPct val="150000"/>
              </a:lnSpc>
            </a:pPr>
            <a:endParaRPr lang="en-AU" sz="1800" dirty="0"/>
          </a:p>
        </p:txBody>
      </p:sp>
      <p:pic>
        <p:nvPicPr>
          <p:cNvPr id="18" name="Content Placeholder 17" descr="code function in excel">
            <a:extLst>
              <a:ext uri="{FF2B5EF4-FFF2-40B4-BE49-F238E27FC236}">
                <a16:creationId xmlns:a16="http://schemas.microsoft.com/office/drawing/2014/main" id="{08CA31EE-DF43-B26F-1E25-8C7AD32B7766}"/>
              </a:ext>
            </a:extLst>
          </p:cNvPr>
          <p:cNvPicPr>
            <a:picLocks noGrp="1" noChangeAspect="1"/>
          </p:cNvPicPr>
          <p:nvPr>
            <p:ph sz="quarter" idx="19"/>
          </p:nvPr>
        </p:nvPicPr>
        <p:blipFill>
          <a:blip r:embed="rId5"/>
          <a:stretch>
            <a:fillRect/>
          </a:stretch>
        </p:blipFill>
        <p:spPr>
          <a:xfrm>
            <a:off x="5560928" y="2432001"/>
            <a:ext cx="5099312" cy="2432175"/>
          </a:xfrm>
          <a:prstGeom prst="rect">
            <a:avLst/>
          </a:prstGeom>
          <a:ln>
            <a:solidFill>
              <a:schemeClr val="tx1"/>
            </a:solidFill>
          </a:ln>
        </p:spPr>
      </p:pic>
      <p:pic>
        <p:nvPicPr>
          <p:cNvPr id="21" name="Graphic 20" descr="Badge 3 outline">
            <a:extLst>
              <a:ext uri="{FF2B5EF4-FFF2-40B4-BE49-F238E27FC236}">
                <a16:creationId xmlns:a16="http://schemas.microsoft.com/office/drawing/2014/main" id="{19A9BE78-3F51-D0F5-0294-CEFAC425FED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59999" y="5145394"/>
            <a:ext cx="914400" cy="914400"/>
          </a:xfrm>
          <a:prstGeom prst="rect">
            <a:avLst/>
          </a:prstGeom>
        </p:spPr>
      </p:pic>
      <p:sp>
        <p:nvSpPr>
          <p:cNvPr id="23" name="TextBox 22">
            <a:extLst>
              <a:ext uri="{FF2B5EF4-FFF2-40B4-BE49-F238E27FC236}">
                <a16:creationId xmlns:a16="http://schemas.microsoft.com/office/drawing/2014/main" id="{7EF839D0-267C-F6F1-F29F-4BFE21FB467D}"/>
              </a:ext>
            </a:extLst>
          </p:cNvPr>
          <p:cNvSpPr txBox="1"/>
          <p:nvPr/>
        </p:nvSpPr>
        <p:spPr>
          <a:xfrm>
            <a:off x="1257752" y="5187096"/>
            <a:ext cx="4591480" cy="872034"/>
          </a:xfrm>
          <a:prstGeom prst="rect">
            <a:avLst/>
          </a:prstGeom>
          <a:noFill/>
        </p:spPr>
        <p:txBody>
          <a:bodyPr wrap="square">
            <a:spAutoFit/>
          </a:bodyPr>
          <a:lstStyle/>
          <a:p>
            <a:pPr>
              <a:lnSpc>
                <a:spcPct val="150000"/>
              </a:lnSpc>
            </a:pPr>
            <a:r>
              <a:rPr lang="en-AU" sz="1800" dirty="0"/>
              <a:t>Hold the left mouse button down </a:t>
            </a:r>
          </a:p>
          <a:p>
            <a:pPr>
              <a:lnSpc>
                <a:spcPct val="150000"/>
              </a:lnSpc>
            </a:pPr>
            <a:r>
              <a:rPr lang="en-AU" sz="1800" dirty="0"/>
              <a:t>and drag to select cells B2: B5</a:t>
            </a:r>
          </a:p>
        </p:txBody>
      </p:sp>
      <p:pic>
        <p:nvPicPr>
          <p:cNvPr id="25" name="Picture 24" descr="convering characters to numbers in excel">
            <a:extLst>
              <a:ext uri="{FF2B5EF4-FFF2-40B4-BE49-F238E27FC236}">
                <a16:creationId xmlns:a16="http://schemas.microsoft.com/office/drawing/2014/main" id="{CB16E88D-E24F-C237-7117-0A898E9F23C4}"/>
              </a:ext>
            </a:extLst>
          </p:cNvPr>
          <p:cNvPicPr>
            <a:picLocks noChangeAspect="1"/>
          </p:cNvPicPr>
          <p:nvPr/>
        </p:nvPicPr>
        <p:blipFill>
          <a:blip r:embed="rId7"/>
          <a:stretch>
            <a:fillRect/>
          </a:stretch>
        </p:blipFill>
        <p:spPr>
          <a:xfrm>
            <a:off x="5560928" y="5145394"/>
            <a:ext cx="5099312" cy="1155759"/>
          </a:xfrm>
          <a:prstGeom prst="rect">
            <a:avLst/>
          </a:prstGeom>
          <a:ln>
            <a:solidFill>
              <a:schemeClr val="tx1"/>
            </a:solidFill>
          </a:ln>
        </p:spPr>
      </p:pic>
      <p:sp>
        <p:nvSpPr>
          <p:cNvPr id="2" name="Slide Number Placeholder 1">
            <a:extLst>
              <a:ext uri="{FF2B5EF4-FFF2-40B4-BE49-F238E27FC236}">
                <a16:creationId xmlns:a16="http://schemas.microsoft.com/office/drawing/2014/main" id="{2491F2D9-FC45-2F93-840D-5B561B58901B}"/>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6</a:t>
            </a:fld>
            <a:endParaRPr lang="en-AU" dirty="0"/>
          </a:p>
        </p:txBody>
      </p:sp>
    </p:spTree>
    <p:extLst>
      <p:ext uri="{BB962C8B-B14F-4D97-AF65-F5344CB8AC3E}">
        <p14:creationId xmlns:p14="http://schemas.microsoft.com/office/powerpoint/2010/main" val="3143145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845EB7-238E-93B2-7FD4-092C14CB7FF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2EC9490-F7ED-631B-BACA-83E43CBFFF5A}"/>
              </a:ext>
            </a:extLst>
          </p:cNvPr>
          <p:cNvSpPr>
            <a:spLocks noGrp="1"/>
          </p:cNvSpPr>
          <p:nvPr>
            <p:ph type="title"/>
          </p:nvPr>
        </p:nvSpPr>
        <p:spPr>
          <a:xfrm>
            <a:off x="360000" y="360000"/>
            <a:ext cx="3987972" cy="545601"/>
          </a:xfrm>
        </p:spPr>
        <p:txBody>
          <a:bodyPr/>
          <a:lstStyle/>
          <a:p>
            <a:r>
              <a:rPr lang="en-AU" dirty="0"/>
              <a:t>Number codes (2)</a:t>
            </a:r>
          </a:p>
        </p:txBody>
      </p:sp>
      <p:sp>
        <p:nvSpPr>
          <p:cNvPr id="4" name="Text Placeholder 3">
            <a:extLst>
              <a:ext uri="{FF2B5EF4-FFF2-40B4-BE49-F238E27FC236}">
                <a16:creationId xmlns:a16="http://schemas.microsoft.com/office/drawing/2014/main" id="{D7A666F7-9052-8D65-8935-0FE4FCF07884}"/>
              </a:ext>
            </a:extLst>
          </p:cNvPr>
          <p:cNvSpPr>
            <a:spLocks noGrp="1"/>
          </p:cNvSpPr>
          <p:nvPr>
            <p:ph type="body" sz="quarter" idx="18"/>
          </p:nvPr>
        </p:nvSpPr>
        <p:spPr>
          <a:xfrm>
            <a:off x="359999" y="1501039"/>
            <a:ext cx="6059089" cy="310015"/>
          </a:xfrm>
        </p:spPr>
        <p:txBody>
          <a:bodyPr/>
          <a:lstStyle/>
          <a:p>
            <a:r>
              <a:rPr lang="en-AU" dirty="0"/>
              <a:t>ASCII in Excel</a:t>
            </a:r>
          </a:p>
          <a:p>
            <a:endParaRPr lang="en-AU" dirty="0"/>
          </a:p>
        </p:txBody>
      </p:sp>
      <p:pic>
        <p:nvPicPr>
          <p:cNvPr id="7" name="Picture Placeholder 6" descr="Badge 4 outline">
            <a:extLst>
              <a:ext uri="{FF2B5EF4-FFF2-40B4-BE49-F238E27FC236}">
                <a16:creationId xmlns:a16="http://schemas.microsoft.com/office/drawing/2014/main" id="{79CD8CDD-6DAC-B3C0-46D6-677B58181AF2}"/>
              </a:ext>
            </a:extLst>
          </p:cNvPr>
          <p:cNvPicPr>
            <a:picLocks noGrp="1" noChangeAspect="1"/>
          </p:cNvPicPr>
          <p:nvPr>
            <p:ph type="pic" sz="quarter" idx="20"/>
          </p:nvPr>
        </p:nvPicPr>
        <p:blipFill>
          <a:blip>
            <a:extLst>
              <a:ext uri="{96DAC541-7B7A-43D3-8B79-37D633B846F1}">
                <asvg:svgBlip xmlns:asvg="http://schemas.microsoft.com/office/drawing/2016/SVG/main" r:embed="rId3"/>
              </a:ext>
            </a:extLst>
          </a:blip>
          <a:srcRect t="6284" b="6284"/>
          <a:stretch>
            <a:fillRect/>
          </a:stretch>
        </p:blipFill>
        <p:spPr>
          <a:xfrm>
            <a:off x="359999" y="2047990"/>
            <a:ext cx="914401" cy="799413"/>
          </a:xfrm>
        </p:spPr>
      </p:pic>
      <p:sp>
        <p:nvSpPr>
          <p:cNvPr id="9" name="TextBox 8">
            <a:extLst>
              <a:ext uri="{FF2B5EF4-FFF2-40B4-BE49-F238E27FC236}">
                <a16:creationId xmlns:a16="http://schemas.microsoft.com/office/drawing/2014/main" id="{2730BF85-1DA7-3119-B921-D51143976FFD}"/>
              </a:ext>
            </a:extLst>
          </p:cNvPr>
          <p:cNvSpPr txBox="1"/>
          <p:nvPr/>
        </p:nvSpPr>
        <p:spPr>
          <a:xfrm>
            <a:off x="1367480" y="1967610"/>
            <a:ext cx="4591480" cy="1287532"/>
          </a:xfrm>
          <a:prstGeom prst="rect">
            <a:avLst/>
          </a:prstGeom>
          <a:noFill/>
        </p:spPr>
        <p:txBody>
          <a:bodyPr wrap="square">
            <a:spAutoFit/>
          </a:bodyPr>
          <a:lstStyle/>
          <a:p>
            <a:pPr>
              <a:lnSpc>
                <a:spcPct val="150000"/>
              </a:lnSpc>
            </a:pPr>
            <a:r>
              <a:rPr lang="en-AU" sz="1800" dirty="0"/>
              <a:t>Repeat the process for D O G</a:t>
            </a:r>
          </a:p>
          <a:p>
            <a:pPr>
              <a:lnSpc>
                <a:spcPct val="150000"/>
              </a:lnSpc>
            </a:pPr>
            <a:r>
              <a:rPr lang="en-AU" sz="1800" dirty="0"/>
              <a:t>In cell B5 type =CODE (A6)</a:t>
            </a:r>
          </a:p>
          <a:p>
            <a:pPr>
              <a:lnSpc>
                <a:spcPct val="150000"/>
              </a:lnSpc>
            </a:pPr>
            <a:r>
              <a:rPr lang="en-AU" sz="1800" dirty="0"/>
              <a:t> </a:t>
            </a:r>
          </a:p>
        </p:txBody>
      </p:sp>
      <p:pic>
        <p:nvPicPr>
          <p:cNvPr id="10" name="Graphic 9" descr="Badge 5 outline">
            <a:extLst>
              <a:ext uri="{FF2B5EF4-FFF2-40B4-BE49-F238E27FC236}">
                <a16:creationId xmlns:a16="http://schemas.microsoft.com/office/drawing/2014/main" id="{91E6FFA9-AD1C-F4A6-EF49-E8A06B39393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59999" y="3332528"/>
            <a:ext cx="914400" cy="914400"/>
          </a:xfrm>
          <a:prstGeom prst="rect">
            <a:avLst/>
          </a:prstGeom>
        </p:spPr>
      </p:pic>
      <p:sp>
        <p:nvSpPr>
          <p:cNvPr id="11" name="TextBox 10">
            <a:extLst>
              <a:ext uri="{FF2B5EF4-FFF2-40B4-BE49-F238E27FC236}">
                <a16:creationId xmlns:a16="http://schemas.microsoft.com/office/drawing/2014/main" id="{FAA06251-E481-F2DC-4E96-9BFB25BDCE93}"/>
              </a:ext>
            </a:extLst>
          </p:cNvPr>
          <p:cNvSpPr txBox="1"/>
          <p:nvPr/>
        </p:nvSpPr>
        <p:spPr>
          <a:xfrm>
            <a:off x="1326272" y="3361822"/>
            <a:ext cx="4591480" cy="1287532"/>
          </a:xfrm>
          <a:prstGeom prst="rect">
            <a:avLst/>
          </a:prstGeom>
          <a:noFill/>
        </p:spPr>
        <p:txBody>
          <a:bodyPr wrap="square">
            <a:spAutoFit/>
          </a:bodyPr>
          <a:lstStyle/>
          <a:p>
            <a:pPr>
              <a:lnSpc>
                <a:spcPct val="150000"/>
              </a:lnSpc>
            </a:pPr>
            <a:r>
              <a:rPr lang="en-AU" sz="1800" dirty="0"/>
              <a:t>Do you see a pattern emerging between the letters and corresponding numbers?</a:t>
            </a:r>
          </a:p>
          <a:p>
            <a:pPr>
              <a:lnSpc>
                <a:spcPct val="150000"/>
              </a:lnSpc>
            </a:pPr>
            <a:r>
              <a:rPr lang="en-AU" sz="1800" dirty="0"/>
              <a:t> </a:t>
            </a:r>
          </a:p>
        </p:txBody>
      </p:sp>
      <p:pic>
        <p:nvPicPr>
          <p:cNvPr id="12" name="Graphic 11" descr="Badge 6 outline">
            <a:extLst>
              <a:ext uri="{FF2B5EF4-FFF2-40B4-BE49-F238E27FC236}">
                <a16:creationId xmlns:a16="http://schemas.microsoft.com/office/drawing/2014/main" id="{65B4682D-141F-AF8F-EBAA-670F9583E15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85936" y="4606121"/>
            <a:ext cx="914400" cy="914400"/>
          </a:xfrm>
          <a:prstGeom prst="rect">
            <a:avLst/>
          </a:prstGeom>
        </p:spPr>
      </p:pic>
      <p:sp>
        <p:nvSpPr>
          <p:cNvPr id="13" name="TextBox 12">
            <a:extLst>
              <a:ext uri="{FF2B5EF4-FFF2-40B4-BE49-F238E27FC236}">
                <a16:creationId xmlns:a16="http://schemas.microsoft.com/office/drawing/2014/main" id="{4345EF54-5A89-C343-9C8D-D09D5093F8D5}"/>
              </a:ext>
            </a:extLst>
          </p:cNvPr>
          <p:cNvSpPr txBox="1"/>
          <p:nvPr/>
        </p:nvSpPr>
        <p:spPr>
          <a:xfrm>
            <a:off x="1326272" y="4756034"/>
            <a:ext cx="4591480" cy="1287532"/>
          </a:xfrm>
          <a:prstGeom prst="rect">
            <a:avLst/>
          </a:prstGeom>
          <a:noFill/>
        </p:spPr>
        <p:txBody>
          <a:bodyPr wrap="square">
            <a:spAutoFit/>
          </a:bodyPr>
          <a:lstStyle/>
          <a:p>
            <a:pPr>
              <a:lnSpc>
                <a:spcPct val="150000"/>
              </a:lnSpc>
            </a:pPr>
            <a:r>
              <a:rPr lang="en-AU" sz="1800" dirty="0"/>
              <a:t>What other animal or word could you use to confirm your suspicions?</a:t>
            </a:r>
          </a:p>
          <a:p>
            <a:pPr>
              <a:lnSpc>
                <a:spcPct val="150000"/>
              </a:lnSpc>
            </a:pPr>
            <a:r>
              <a:rPr lang="en-AU" sz="1800" dirty="0"/>
              <a:t> </a:t>
            </a:r>
          </a:p>
        </p:txBody>
      </p:sp>
      <p:pic>
        <p:nvPicPr>
          <p:cNvPr id="8" name="Content Placeholder 7" descr="character conversion using number codes">
            <a:extLst>
              <a:ext uri="{FF2B5EF4-FFF2-40B4-BE49-F238E27FC236}">
                <a16:creationId xmlns:a16="http://schemas.microsoft.com/office/drawing/2014/main" id="{751132CF-3202-EF98-635D-D31CAE1C4A5C}"/>
              </a:ext>
            </a:extLst>
          </p:cNvPr>
          <p:cNvPicPr>
            <a:picLocks noGrp="1" noChangeAspect="1"/>
          </p:cNvPicPr>
          <p:nvPr>
            <p:ph sz="quarter" idx="19"/>
          </p:nvPr>
        </p:nvPicPr>
        <p:blipFill>
          <a:blip r:embed="rId6"/>
          <a:srcRect t="50993" r="37723"/>
          <a:stretch>
            <a:fillRect/>
          </a:stretch>
        </p:blipFill>
        <p:spPr>
          <a:xfrm>
            <a:off x="6763511" y="1706094"/>
            <a:ext cx="3577757" cy="3098096"/>
          </a:xfrm>
          <a:prstGeom prst="rect">
            <a:avLst/>
          </a:prstGeom>
          <a:ln>
            <a:solidFill>
              <a:schemeClr val="tx1"/>
            </a:solidFill>
          </a:ln>
        </p:spPr>
      </p:pic>
      <p:sp>
        <p:nvSpPr>
          <p:cNvPr id="2" name="Slide Number Placeholder 1">
            <a:extLst>
              <a:ext uri="{FF2B5EF4-FFF2-40B4-BE49-F238E27FC236}">
                <a16:creationId xmlns:a16="http://schemas.microsoft.com/office/drawing/2014/main" id="{4E5A84F1-ABE9-193B-21F2-D221AB438DA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7</a:t>
            </a:fld>
            <a:endParaRPr lang="en-AU" dirty="0"/>
          </a:p>
        </p:txBody>
      </p:sp>
    </p:spTree>
    <p:extLst>
      <p:ext uri="{BB962C8B-B14F-4D97-AF65-F5344CB8AC3E}">
        <p14:creationId xmlns:p14="http://schemas.microsoft.com/office/powerpoint/2010/main" val="1837595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0114EF-8315-5DA8-5F43-A29BFF708BF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718DDDA-0EFD-3B89-7F3E-E72CC45EDB99}"/>
              </a:ext>
            </a:extLst>
          </p:cNvPr>
          <p:cNvSpPr>
            <a:spLocks noGrp="1"/>
          </p:cNvSpPr>
          <p:nvPr>
            <p:ph type="title"/>
          </p:nvPr>
        </p:nvSpPr>
        <p:spPr>
          <a:xfrm>
            <a:off x="360000" y="360000"/>
            <a:ext cx="3997116" cy="545601"/>
          </a:xfrm>
        </p:spPr>
        <p:txBody>
          <a:bodyPr/>
          <a:lstStyle/>
          <a:p>
            <a:r>
              <a:rPr lang="en-AU" dirty="0"/>
              <a:t>SORT</a:t>
            </a:r>
          </a:p>
        </p:txBody>
      </p:sp>
      <p:pic>
        <p:nvPicPr>
          <p:cNvPr id="22" name="Graphic 21" descr="Badge 1 outline">
            <a:extLst>
              <a:ext uri="{FF2B5EF4-FFF2-40B4-BE49-F238E27FC236}">
                <a16:creationId xmlns:a16="http://schemas.microsoft.com/office/drawing/2014/main" id="{DB1CD0A8-9792-4960-E266-3616000889E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59999" y="1654349"/>
            <a:ext cx="914400" cy="914400"/>
          </a:xfrm>
          <a:prstGeom prst="rect">
            <a:avLst/>
          </a:prstGeom>
        </p:spPr>
      </p:pic>
      <p:sp>
        <p:nvSpPr>
          <p:cNvPr id="23" name="TextBox 22">
            <a:extLst>
              <a:ext uri="{FF2B5EF4-FFF2-40B4-BE49-F238E27FC236}">
                <a16:creationId xmlns:a16="http://schemas.microsoft.com/office/drawing/2014/main" id="{388D7991-C3EF-6266-264E-D7143D565246}"/>
              </a:ext>
            </a:extLst>
          </p:cNvPr>
          <p:cNvSpPr txBox="1"/>
          <p:nvPr/>
        </p:nvSpPr>
        <p:spPr>
          <a:xfrm>
            <a:off x="495227" y="2475088"/>
            <a:ext cx="4591480" cy="1287532"/>
          </a:xfrm>
          <a:prstGeom prst="rect">
            <a:avLst/>
          </a:prstGeom>
          <a:noFill/>
        </p:spPr>
        <p:txBody>
          <a:bodyPr wrap="square">
            <a:spAutoFit/>
          </a:bodyPr>
          <a:lstStyle/>
          <a:p>
            <a:pPr>
              <a:lnSpc>
                <a:spcPct val="150000"/>
              </a:lnSpc>
            </a:pPr>
            <a:r>
              <a:rPr lang="en-AU" sz="1800" dirty="0"/>
              <a:t>Hold the left mouse button down </a:t>
            </a:r>
          </a:p>
          <a:p>
            <a:pPr>
              <a:lnSpc>
                <a:spcPct val="150000"/>
              </a:lnSpc>
            </a:pPr>
            <a:r>
              <a:rPr lang="en-AU" sz="1800" dirty="0"/>
              <a:t>and drag to select cells A2: B13</a:t>
            </a:r>
          </a:p>
          <a:p>
            <a:pPr>
              <a:lnSpc>
                <a:spcPct val="150000"/>
              </a:lnSpc>
            </a:pPr>
            <a:r>
              <a:rPr lang="en-AU" sz="1800" dirty="0"/>
              <a:t> </a:t>
            </a:r>
          </a:p>
        </p:txBody>
      </p:sp>
      <p:pic>
        <p:nvPicPr>
          <p:cNvPr id="17" name="Content Placeholder 16" descr="sorting characters in excel">
            <a:extLst>
              <a:ext uri="{FF2B5EF4-FFF2-40B4-BE49-F238E27FC236}">
                <a16:creationId xmlns:a16="http://schemas.microsoft.com/office/drawing/2014/main" id="{BF43F889-714D-645E-58A0-5191F3B96903}"/>
              </a:ext>
            </a:extLst>
          </p:cNvPr>
          <p:cNvPicPr>
            <a:picLocks noGrp="1" noChangeAspect="1"/>
          </p:cNvPicPr>
          <p:nvPr>
            <p:ph sz="quarter" idx="19"/>
          </p:nvPr>
        </p:nvPicPr>
        <p:blipFill>
          <a:blip r:embed="rId4"/>
          <a:stretch>
            <a:fillRect/>
          </a:stretch>
        </p:blipFill>
        <p:spPr>
          <a:xfrm>
            <a:off x="4431606" y="291420"/>
            <a:ext cx="2192153" cy="3947775"/>
          </a:xfrm>
          <a:prstGeom prst="rect">
            <a:avLst/>
          </a:prstGeom>
          <a:ln>
            <a:solidFill>
              <a:schemeClr val="tx1"/>
            </a:solidFill>
          </a:ln>
        </p:spPr>
      </p:pic>
      <p:pic>
        <p:nvPicPr>
          <p:cNvPr id="24" name="Graphic 23" descr="Badge outline">
            <a:extLst>
              <a:ext uri="{FF2B5EF4-FFF2-40B4-BE49-F238E27FC236}">
                <a16:creationId xmlns:a16="http://schemas.microsoft.com/office/drawing/2014/main" id="{7B0D599F-6125-F3DB-3EAE-89F171D5366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59999" y="3921669"/>
            <a:ext cx="914400" cy="914400"/>
          </a:xfrm>
          <a:prstGeom prst="rect">
            <a:avLst/>
          </a:prstGeom>
        </p:spPr>
      </p:pic>
      <p:sp>
        <p:nvSpPr>
          <p:cNvPr id="27" name="TextBox 26">
            <a:extLst>
              <a:ext uri="{FF2B5EF4-FFF2-40B4-BE49-F238E27FC236}">
                <a16:creationId xmlns:a16="http://schemas.microsoft.com/office/drawing/2014/main" id="{18C5A93A-004B-3D80-C4CD-DE67344B1B02}"/>
              </a:ext>
            </a:extLst>
          </p:cNvPr>
          <p:cNvSpPr txBox="1"/>
          <p:nvPr/>
        </p:nvSpPr>
        <p:spPr>
          <a:xfrm>
            <a:off x="495227" y="4717221"/>
            <a:ext cx="4591480" cy="1703030"/>
          </a:xfrm>
          <a:prstGeom prst="rect">
            <a:avLst/>
          </a:prstGeom>
          <a:noFill/>
        </p:spPr>
        <p:txBody>
          <a:bodyPr wrap="square">
            <a:spAutoFit/>
          </a:bodyPr>
          <a:lstStyle/>
          <a:p>
            <a:pPr>
              <a:lnSpc>
                <a:spcPct val="150000"/>
              </a:lnSpc>
            </a:pPr>
            <a:r>
              <a:rPr lang="en-AU" sz="1800" dirty="0"/>
              <a:t>From the Data tab choose Sort</a:t>
            </a:r>
          </a:p>
          <a:p>
            <a:pPr marL="285750" indent="-285750">
              <a:lnSpc>
                <a:spcPct val="150000"/>
              </a:lnSpc>
              <a:buFont typeface="Arial" panose="020B0604020202020204" pitchFamily="34" charset="0"/>
              <a:buChar char="•"/>
            </a:pPr>
            <a:r>
              <a:rPr lang="en-AU" sz="1800" dirty="0"/>
              <a:t> then Sort by Column B</a:t>
            </a:r>
          </a:p>
          <a:p>
            <a:pPr marL="285750" indent="-285750">
              <a:lnSpc>
                <a:spcPct val="150000"/>
              </a:lnSpc>
              <a:buFont typeface="Arial" panose="020B0604020202020204" pitchFamily="34" charset="0"/>
              <a:buChar char="•"/>
            </a:pPr>
            <a:r>
              <a:rPr lang="en-AU" sz="1800" dirty="0"/>
              <a:t> Sort On Cell Values </a:t>
            </a:r>
          </a:p>
          <a:p>
            <a:pPr marL="285750" indent="-285750">
              <a:lnSpc>
                <a:spcPct val="150000"/>
              </a:lnSpc>
              <a:buFont typeface="Arial" panose="020B0604020202020204" pitchFamily="34" charset="0"/>
              <a:buChar char="•"/>
            </a:pPr>
            <a:r>
              <a:rPr lang="en-AU" sz="1800" dirty="0"/>
              <a:t>A to Z</a:t>
            </a:r>
          </a:p>
        </p:txBody>
      </p:sp>
      <p:pic>
        <p:nvPicPr>
          <p:cNvPr id="19" name="Picture 18" descr="sorting function in excel">
            <a:extLst>
              <a:ext uri="{FF2B5EF4-FFF2-40B4-BE49-F238E27FC236}">
                <a16:creationId xmlns:a16="http://schemas.microsoft.com/office/drawing/2014/main" id="{2BEBA2DD-C6FC-EBAE-63C1-8F7E5C1F54D3}"/>
              </a:ext>
            </a:extLst>
          </p:cNvPr>
          <p:cNvPicPr>
            <a:picLocks noChangeAspect="1"/>
          </p:cNvPicPr>
          <p:nvPr/>
        </p:nvPicPr>
        <p:blipFill>
          <a:blip r:embed="rId6"/>
          <a:stretch>
            <a:fillRect/>
          </a:stretch>
        </p:blipFill>
        <p:spPr>
          <a:xfrm>
            <a:off x="6788390" y="899208"/>
            <a:ext cx="5043610" cy="2355934"/>
          </a:xfrm>
          <a:prstGeom prst="rect">
            <a:avLst/>
          </a:prstGeom>
          <a:ln>
            <a:solidFill>
              <a:schemeClr val="tx1"/>
            </a:solidFill>
          </a:ln>
        </p:spPr>
      </p:pic>
      <p:pic>
        <p:nvPicPr>
          <p:cNvPr id="26" name="Picture 25" descr="sort icons in excel">
            <a:extLst>
              <a:ext uri="{FF2B5EF4-FFF2-40B4-BE49-F238E27FC236}">
                <a16:creationId xmlns:a16="http://schemas.microsoft.com/office/drawing/2014/main" id="{1D6A4A0F-19BD-5FA7-459C-B39C0D80912F}"/>
              </a:ext>
            </a:extLst>
          </p:cNvPr>
          <p:cNvPicPr>
            <a:picLocks noChangeAspect="1"/>
          </p:cNvPicPr>
          <p:nvPr/>
        </p:nvPicPr>
        <p:blipFill>
          <a:blip r:embed="rId7"/>
          <a:stretch>
            <a:fillRect/>
          </a:stretch>
        </p:blipFill>
        <p:spPr>
          <a:xfrm>
            <a:off x="6892967" y="3780670"/>
            <a:ext cx="1607720" cy="1873564"/>
          </a:xfrm>
          <a:prstGeom prst="rect">
            <a:avLst/>
          </a:prstGeom>
          <a:ln>
            <a:solidFill>
              <a:schemeClr val="tx1"/>
            </a:solidFill>
          </a:ln>
        </p:spPr>
      </p:pic>
      <p:pic>
        <p:nvPicPr>
          <p:cNvPr id="28" name="Graphic 27" descr="Badge 3 outline">
            <a:extLst>
              <a:ext uri="{FF2B5EF4-FFF2-40B4-BE49-F238E27FC236}">
                <a16:creationId xmlns:a16="http://schemas.microsoft.com/office/drawing/2014/main" id="{72516846-F1DE-BB71-8B2E-DDB862476B8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601547" y="5671040"/>
            <a:ext cx="914400" cy="914400"/>
          </a:xfrm>
          <a:prstGeom prst="rect">
            <a:avLst/>
          </a:prstGeom>
        </p:spPr>
      </p:pic>
      <p:sp>
        <p:nvSpPr>
          <p:cNvPr id="29" name="TextBox 28">
            <a:extLst>
              <a:ext uri="{FF2B5EF4-FFF2-40B4-BE49-F238E27FC236}">
                <a16:creationId xmlns:a16="http://schemas.microsoft.com/office/drawing/2014/main" id="{2486531B-0D5D-AF06-AA30-ED17C800A5FB}"/>
              </a:ext>
            </a:extLst>
          </p:cNvPr>
          <p:cNvSpPr txBox="1"/>
          <p:nvPr/>
        </p:nvSpPr>
        <p:spPr>
          <a:xfrm>
            <a:off x="4473777" y="5823966"/>
            <a:ext cx="4591480" cy="872034"/>
          </a:xfrm>
          <a:prstGeom prst="rect">
            <a:avLst/>
          </a:prstGeom>
          <a:noFill/>
        </p:spPr>
        <p:txBody>
          <a:bodyPr wrap="square">
            <a:spAutoFit/>
          </a:bodyPr>
          <a:lstStyle/>
          <a:p>
            <a:pPr>
              <a:lnSpc>
                <a:spcPct val="150000"/>
              </a:lnSpc>
            </a:pPr>
            <a:r>
              <a:rPr lang="en-AU" sz="1800" dirty="0"/>
              <a:t>Can you complete the alphabet?</a:t>
            </a:r>
          </a:p>
          <a:p>
            <a:pPr>
              <a:lnSpc>
                <a:spcPct val="150000"/>
              </a:lnSpc>
            </a:pPr>
            <a:r>
              <a:rPr lang="en-AU" sz="1800" dirty="0"/>
              <a:t> </a:t>
            </a:r>
          </a:p>
        </p:txBody>
      </p:sp>
      <p:pic>
        <p:nvPicPr>
          <p:cNvPr id="21" name="Picture 20" descr="unsorted characters to sort in excel">
            <a:extLst>
              <a:ext uri="{FF2B5EF4-FFF2-40B4-BE49-F238E27FC236}">
                <a16:creationId xmlns:a16="http://schemas.microsoft.com/office/drawing/2014/main" id="{6801F556-18B8-237D-711D-A8C38F43D1FA}"/>
              </a:ext>
            </a:extLst>
          </p:cNvPr>
          <p:cNvPicPr>
            <a:picLocks noChangeAspect="1"/>
          </p:cNvPicPr>
          <p:nvPr/>
        </p:nvPicPr>
        <p:blipFill>
          <a:blip r:embed="rId9"/>
          <a:stretch>
            <a:fillRect/>
          </a:stretch>
        </p:blipFill>
        <p:spPr>
          <a:xfrm>
            <a:off x="9023086" y="3489984"/>
            <a:ext cx="2330856" cy="3008016"/>
          </a:xfrm>
          <a:prstGeom prst="rect">
            <a:avLst/>
          </a:prstGeom>
          <a:ln>
            <a:solidFill>
              <a:schemeClr val="tx1"/>
            </a:solidFill>
          </a:ln>
        </p:spPr>
      </p:pic>
      <p:sp>
        <p:nvSpPr>
          <p:cNvPr id="2" name="Slide Number Placeholder 1">
            <a:extLst>
              <a:ext uri="{FF2B5EF4-FFF2-40B4-BE49-F238E27FC236}">
                <a16:creationId xmlns:a16="http://schemas.microsoft.com/office/drawing/2014/main" id="{89CA43E3-8C81-6A88-7D32-E4BE199C33BF}"/>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8</a:t>
            </a:fld>
            <a:endParaRPr lang="en-AU" dirty="0"/>
          </a:p>
        </p:txBody>
      </p:sp>
    </p:spTree>
    <p:extLst>
      <p:ext uri="{BB962C8B-B14F-4D97-AF65-F5344CB8AC3E}">
        <p14:creationId xmlns:p14="http://schemas.microsoft.com/office/powerpoint/2010/main" val="1693030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F0FEF1-4DBC-C60F-757E-894349553A3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FB7D5BD-3DBB-4BA2-FBC2-314522F61650}"/>
              </a:ext>
            </a:extLst>
          </p:cNvPr>
          <p:cNvSpPr>
            <a:spLocks noGrp="1"/>
          </p:cNvSpPr>
          <p:nvPr>
            <p:ph type="title"/>
          </p:nvPr>
        </p:nvSpPr>
        <p:spPr>
          <a:xfrm>
            <a:off x="360000" y="360000"/>
            <a:ext cx="4993812" cy="545601"/>
          </a:xfrm>
        </p:spPr>
        <p:txBody>
          <a:bodyPr/>
          <a:lstStyle/>
          <a:p>
            <a:r>
              <a:rPr lang="en-AU" dirty="0"/>
              <a:t>The alphabet</a:t>
            </a:r>
          </a:p>
        </p:txBody>
      </p:sp>
      <p:sp>
        <p:nvSpPr>
          <p:cNvPr id="4" name="Text Placeholder 3">
            <a:extLst>
              <a:ext uri="{FF2B5EF4-FFF2-40B4-BE49-F238E27FC236}">
                <a16:creationId xmlns:a16="http://schemas.microsoft.com/office/drawing/2014/main" id="{4FF82E03-DAAF-43FE-A223-99E61827E08C}"/>
              </a:ext>
            </a:extLst>
          </p:cNvPr>
          <p:cNvSpPr>
            <a:spLocks noGrp="1"/>
          </p:cNvSpPr>
          <p:nvPr>
            <p:ph type="body" sz="quarter" idx="18"/>
          </p:nvPr>
        </p:nvSpPr>
        <p:spPr>
          <a:xfrm>
            <a:off x="359999" y="982520"/>
            <a:ext cx="4993813" cy="310015"/>
          </a:xfrm>
        </p:spPr>
        <p:txBody>
          <a:bodyPr/>
          <a:lstStyle/>
          <a:p>
            <a:r>
              <a:rPr lang="en-AU" dirty="0"/>
              <a:t>Filling the missing letters</a:t>
            </a:r>
          </a:p>
        </p:txBody>
      </p:sp>
      <p:grpSp>
        <p:nvGrpSpPr>
          <p:cNvPr id="5" name="Group 4" descr="adding data">
            <a:extLst>
              <a:ext uri="{FF2B5EF4-FFF2-40B4-BE49-F238E27FC236}">
                <a16:creationId xmlns:a16="http://schemas.microsoft.com/office/drawing/2014/main" id="{4BA402F4-3E94-B417-2194-E4CFA3098A59}"/>
              </a:ext>
            </a:extLst>
          </p:cNvPr>
          <p:cNvGrpSpPr/>
          <p:nvPr/>
        </p:nvGrpSpPr>
        <p:grpSpPr>
          <a:xfrm>
            <a:off x="359999" y="1654349"/>
            <a:ext cx="4726708" cy="1692773"/>
            <a:chOff x="359999" y="1654349"/>
            <a:chExt cx="4726708" cy="1692773"/>
          </a:xfrm>
        </p:grpSpPr>
        <p:pic>
          <p:nvPicPr>
            <p:cNvPr id="22" name="Graphic 21" descr="Badge 1 outline">
              <a:extLst>
                <a:ext uri="{FF2B5EF4-FFF2-40B4-BE49-F238E27FC236}">
                  <a16:creationId xmlns:a16="http://schemas.microsoft.com/office/drawing/2014/main" id="{304F756F-32BB-6118-9384-5329BE925C5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59999" y="1654349"/>
              <a:ext cx="914400" cy="914400"/>
            </a:xfrm>
            <a:prstGeom prst="rect">
              <a:avLst/>
            </a:prstGeom>
          </p:spPr>
        </p:pic>
        <p:sp>
          <p:nvSpPr>
            <p:cNvPr id="23" name="TextBox 22">
              <a:extLst>
                <a:ext uri="{FF2B5EF4-FFF2-40B4-BE49-F238E27FC236}">
                  <a16:creationId xmlns:a16="http://schemas.microsoft.com/office/drawing/2014/main" id="{D25908AA-7410-21E6-E3F8-EB7078C6C39D}"/>
                </a:ext>
              </a:extLst>
            </p:cNvPr>
            <p:cNvSpPr txBox="1"/>
            <p:nvPr/>
          </p:nvSpPr>
          <p:spPr>
            <a:xfrm>
              <a:off x="495227" y="2475088"/>
              <a:ext cx="4591480" cy="872034"/>
            </a:xfrm>
            <a:prstGeom prst="rect">
              <a:avLst/>
            </a:prstGeom>
            <a:noFill/>
          </p:spPr>
          <p:txBody>
            <a:bodyPr wrap="square">
              <a:spAutoFit/>
            </a:bodyPr>
            <a:lstStyle/>
            <a:p>
              <a:pPr>
                <a:lnSpc>
                  <a:spcPct val="150000"/>
                </a:lnSpc>
              </a:pPr>
              <a:r>
                <a:rPr lang="en-AU" sz="1800" dirty="0"/>
                <a:t>Select cell A8 , right click and choose Insert then Entire row </a:t>
              </a:r>
            </a:p>
          </p:txBody>
        </p:sp>
      </p:grpSp>
      <p:grpSp>
        <p:nvGrpSpPr>
          <p:cNvPr id="7" name="Group 6" descr="add characters">
            <a:extLst>
              <a:ext uri="{FF2B5EF4-FFF2-40B4-BE49-F238E27FC236}">
                <a16:creationId xmlns:a16="http://schemas.microsoft.com/office/drawing/2014/main" id="{226C574C-C0F3-16EF-85A3-58817193DEF4}"/>
              </a:ext>
            </a:extLst>
          </p:cNvPr>
          <p:cNvGrpSpPr/>
          <p:nvPr/>
        </p:nvGrpSpPr>
        <p:grpSpPr>
          <a:xfrm>
            <a:off x="359999" y="3921669"/>
            <a:ext cx="4726708" cy="1696354"/>
            <a:chOff x="359999" y="3921669"/>
            <a:chExt cx="4726708" cy="1696354"/>
          </a:xfrm>
        </p:grpSpPr>
        <p:pic>
          <p:nvPicPr>
            <p:cNvPr id="24" name="Graphic 23" descr="Badge outline">
              <a:extLst>
                <a:ext uri="{FF2B5EF4-FFF2-40B4-BE49-F238E27FC236}">
                  <a16:creationId xmlns:a16="http://schemas.microsoft.com/office/drawing/2014/main" id="{71EB3574-4F5B-1142-B389-6B31140F448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59999" y="3921669"/>
              <a:ext cx="914400" cy="914400"/>
            </a:xfrm>
            <a:prstGeom prst="rect">
              <a:avLst/>
            </a:prstGeom>
          </p:spPr>
        </p:pic>
        <p:sp>
          <p:nvSpPr>
            <p:cNvPr id="27" name="TextBox 26">
              <a:extLst>
                <a:ext uri="{FF2B5EF4-FFF2-40B4-BE49-F238E27FC236}">
                  <a16:creationId xmlns:a16="http://schemas.microsoft.com/office/drawing/2014/main" id="{1EBEBA46-D1DA-A202-F94E-121944C51328}"/>
                </a:ext>
              </a:extLst>
            </p:cNvPr>
            <p:cNvSpPr txBox="1"/>
            <p:nvPr/>
          </p:nvSpPr>
          <p:spPr>
            <a:xfrm>
              <a:off x="495227" y="4745989"/>
              <a:ext cx="4591480" cy="872034"/>
            </a:xfrm>
            <a:prstGeom prst="rect">
              <a:avLst/>
            </a:prstGeom>
            <a:noFill/>
          </p:spPr>
          <p:txBody>
            <a:bodyPr wrap="square">
              <a:spAutoFit/>
            </a:bodyPr>
            <a:lstStyle/>
            <a:p>
              <a:pPr>
                <a:lnSpc>
                  <a:spcPct val="150000"/>
                </a:lnSpc>
              </a:pPr>
              <a:r>
                <a:rPr lang="en-AU" sz="1800" dirty="0"/>
                <a:t>Add the letter “F” and repeat these steps until all letters are shown </a:t>
              </a:r>
            </a:p>
          </p:txBody>
        </p:sp>
      </p:grpSp>
      <p:pic>
        <p:nvPicPr>
          <p:cNvPr id="10" name="Picture 9" descr="inserting rows in excel">
            <a:extLst>
              <a:ext uri="{FF2B5EF4-FFF2-40B4-BE49-F238E27FC236}">
                <a16:creationId xmlns:a16="http://schemas.microsoft.com/office/drawing/2014/main" id="{6FCF8CBB-B2A0-D625-3B47-2F55C01AD03F}"/>
              </a:ext>
            </a:extLst>
          </p:cNvPr>
          <p:cNvPicPr>
            <a:picLocks noChangeAspect="1"/>
          </p:cNvPicPr>
          <p:nvPr/>
        </p:nvPicPr>
        <p:blipFill>
          <a:blip r:embed="rId5"/>
          <a:stretch>
            <a:fillRect/>
          </a:stretch>
        </p:blipFill>
        <p:spPr>
          <a:xfrm>
            <a:off x="6096000" y="1653112"/>
            <a:ext cx="4527783" cy="3270418"/>
          </a:xfrm>
          <a:prstGeom prst="rect">
            <a:avLst/>
          </a:prstGeom>
          <a:ln>
            <a:solidFill>
              <a:schemeClr val="tx1"/>
            </a:solidFill>
          </a:ln>
        </p:spPr>
      </p:pic>
      <p:sp>
        <p:nvSpPr>
          <p:cNvPr id="6" name="TextBox 5">
            <a:extLst>
              <a:ext uri="{FF2B5EF4-FFF2-40B4-BE49-F238E27FC236}">
                <a16:creationId xmlns:a16="http://schemas.microsoft.com/office/drawing/2014/main" id="{5FED5682-5D86-CF51-8B9C-BAFCFE3A2323}"/>
              </a:ext>
              <a:ext uri="{C183D7F6-B498-43B3-948B-1728B52AA6E4}">
                <adec:decorative xmlns:adec="http://schemas.microsoft.com/office/drawing/2017/decorative" val="1"/>
              </a:ext>
            </a:extLst>
          </p:cNvPr>
          <p:cNvSpPr txBox="1"/>
          <p:nvPr/>
        </p:nvSpPr>
        <p:spPr>
          <a:xfrm>
            <a:off x="4492650" y="5671040"/>
            <a:ext cx="4591480" cy="456535"/>
          </a:xfrm>
          <a:prstGeom prst="rect">
            <a:avLst/>
          </a:prstGeom>
          <a:noFill/>
        </p:spPr>
        <p:txBody>
          <a:bodyPr wrap="square">
            <a:spAutoFit/>
          </a:bodyPr>
          <a:lstStyle/>
          <a:p>
            <a:pPr>
              <a:lnSpc>
                <a:spcPct val="150000"/>
              </a:lnSpc>
            </a:pPr>
            <a:r>
              <a:rPr lang="en-AU" sz="1800" dirty="0"/>
              <a:t> </a:t>
            </a:r>
          </a:p>
        </p:txBody>
      </p:sp>
      <p:sp>
        <p:nvSpPr>
          <p:cNvPr id="2" name="Slide Number Placeholder 1">
            <a:extLst>
              <a:ext uri="{FF2B5EF4-FFF2-40B4-BE49-F238E27FC236}">
                <a16:creationId xmlns:a16="http://schemas.microsoft.com/office/drawing/2014/main" id="{4E9AAE4F-48AB-B70D-C413-5EAF97B9B5F0}"/>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9</a:t>
            </a:fld>
            <a:endParaRPr lang="en-AU" dirty="0"/>
          </a:p>
        </p:txBody>
      </p:sp>
    </p:spTree>
    <p:extLst>
      <p:ext uri="{BB962C8B-B14F-4D97-AF65-F5344CB8AC3E}">
        <p14:creationId xmlns:p14="http://schemas.microsoft.com/office/powerpoint/2010/main" val="240025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SWG Corporate">
  <a:themeElements>
    <a:clrScheme name="Custom 14">
      <a:dk1>
        <a:srgbClr val="22272B"/>
      </a:dk1>
      <a:lt1>
        <a:srgbClr val="FFFFFF"/>
      </a:lt1>
      <a:dk2>
        <a:srgbClr val="D7153A"/>
      </a:dk2>
      <a:lt2>
        <a:srgbClr val="EBEBEB"/>
      </a:lt2>
      <a:accent1>
        <a:srgbClr val="002664"/>
      </a:accent1>
      <a:accent2>
        <a:srgbClr val="146CFD"/>
      </a:accent2>
      <a:accent3>
        <a:srgbClr val="8CE0FF"/>
      </a:accent3>
      <a:accent4>
        <a:srgbClr val="CBEDFD"/>
      </a:accent4>
      <a:accent5>
        <a:srgbClr val="495054"/>
      </a:accent5>
      <a:accent6>
        <a:srgbClr val="FFE6EA"/>
      </a:accent6>
      <a:hlink>
        <a:srgbClr val="146CFD"/>
      </a:hlink>
      <a:folHlink>
        <a:srgbClr val="146CF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noAutofit/>
      </a:bodyPr>
      <a:lstStyle>
        <a:defPPr algn="l">
          <a:defRPr sz="1800" dirty="0"/>
        </a:defPPr>
      </a:lstStyle>
    </a:txDef>
  </a:objectDefaults>
  <a:extraClrSchemeLst/>
  <a:extLst>
    <a:ext uri="{05A4C25C-085E-4340-85A3-A5531E510DB2}">
      <thm15:themeFamily xmlns:thm15="http://schemas.microsoft.com/office/thememl/2012/main" name="student-facing-secondary-template-2025-v2" id="{99F003DF-8232-8143-89A4-6040FEB636AB}" vid="{7C8CAE53-5C2F-0E42-AA60-E2459FA830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Flow_SignoffStatus xmlns="b81ee3dc-ac10-4a91-9494-d5b6174fb2e9" xsi:nil="true"/>
    <TaxCatchAll xmlns="a24b3302-c3c9-4b70-9a35-39308ee3781c" xsi:nil="true"/>
    <lcf76f155ced4ddcb4097134ff3c332f xmlns="b81ee3dc-ac10-4a91-9494-d5b6174fb2e9">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76120E3C9EBAC449F63196993DBF133" ma:contentTypeVersion="22" ma:contentTypeDescription="Create a new document." ma:contentTypeScope="" ma:versionID="51f788b60cef561cfb156c4253159c04">
  <xsd:schema xmlns:xsd="http://www.w3.org/2001/XMLSchema" xmlns:xs="http://www.w3.org/2001/XMLSchema" xmlns:p="http://schemas.microsoft.com/office/2006/metadata/properties" xmlns:ns1="http://schemas.microsoft.com/sharepoint/v3" xmlns:ns2="b81ee3dc-ac10-4a91-9494-d5b6174fb2e9" xmlns:ns3="a24b3302-c3c9-4b70-9a35-39308ee3781c" targetNamespace="http://schemas.microsoft.com/office/2006/metadata/properties" ma:root="true" ma:fieldsID="335eac44e955419e23c38b634953d1db" ns1:_="" ns2:_="" ns3:_="">
    <xsd:import namespace="http://schemas.microsoft.com/sharepoint/v3"/>
    <xsd:import namespace="b81ee3dc-ac10-4a91-9494-d5b6174fb2e9"/>
    <xsd:import namespace="a24b3302-c3c9-4b70-9a35-39308ee3781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_Flow_SignoffStatus"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8" nillable="true" ma:displayName="Unified Compliance Policy Properties" ma:hidden="true" ma:internalName="_ip_UnifiedCompliancePolicyProperties">
      <xsd:simpleType>
        <xsd:restriction base="dms:Note"/>
      </xsd:simpleType>
    </xsd:element>
    <xsd:element name="_ip_UnifiedCompliancePolicyUIAction" ma:index="2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81ee3dc-ac10-4a91-9494-d5b6174fb2e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1f47cd6-212f-4ea2-b6af-f1d1e47bdba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_Flow_SignoffStatus" ma:index="26" nillable="true" ma:displayName="Sign-off status" ma:internalName="Sign_x002d_off_x0020_status">
      <xsd:simpleType>
        <xsd:restriction base="dms:Text"/>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24b3302-c3c9-4b70-9a35-39308ee3781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061634c-cbff-4695-96d5-6b57509e3925}" ma:internalName="TaxCatchAll" ma:showField="CatchAllData" ma:web="a24b3302-c3c9-4b70-9a35-39308ee3781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1DB8348-FEE2-4EFB-B821-BE5153CE7A4B}">
  <ds:schemaRefs>
    <ds:schemaRef ds:uri="http://schemas.microsoft.com/office/infopath/2007/PartnerControls"/>
    <ds:schemaRef ds:uri="http://schemas.microsoft.com/office/2006/metadata/properties"/>
    <ds:schemaRef ds:uri="http://schemas.openxmlformats.org/package/2006/metadata/core-properties"/>
    <ds:schemaRef ds:uri="b81ee3dc-ac10-4a91-9494-d5b6174fb2e9"/>
    <ds:schemaRef ds:uri="http://purl.org/dc/terms/"/>
    <ds:schemaRef ds:uri="http://purl.org/dc/elements/1.1/"/>
    <ds:schemaRef ds:uri="http://www.w3.org/XML/1998/namespace"/>
    <ds:schemaRef ds:uri="http://schemas.microsoft.com/office/2006/documentManagement/types"/>
    <ds:schemaRef ds:uri="a24b3302-c3c9-4b70-9a35-39308ee3781c"/>
    <ds:schemaRef ds:uri="http://schemas.microsoft.com/sharepoint/v3"/>
    <ds:schemaRef ds:uri="http://purl.org/dc/dcmitype/"/>
  </ds:schemaRefs>
</ds:datastoreItem>
</file>

<file path=customXml/itemProps2.xml><?xml version="1.0" encoding="utf-8"?>
<ds:datastoreItem xmlns:ds="http://schemas.openxmlformats.org/officeDocument/2006/customXml" ds:itemID="{36E715D6-66FE-4EF6-8146-F14054C0C8F4}">
  <ds:schemaRefs>
    <ds:schemaRef ds:uri="http://schemas.microsoft.com/sharepoint/v3/contenttype/forms"/>
  </ds:schemaRefs>
</ds:datastoreItem>
</file>

<file path=customXml/itemProps3.xml><?xml version="1.0" encoding="utf-8"?>
<ds:datastoreItem xmlns:ds="http://schemas.openxmlformats.org/officeDocument/2006/customXml" ds:itemID="{76F07266-B85C-4A65-A458-BC8F5085E55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b81ee3dc-ac10-4a91-9494-d5b6174fb2e9"/>
    <ds:schemaRef ds:uri="a24b3302-c3c9-4b70-9a35-39308ee3781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b603dfd7-d93a-4381-a340-2995d8282205}" enabled="1" method="Standard" siteId="{05a0e69a-418a-47c1-9c25-9387261bf991}" removed="0"/>
</clbl:labelList>
</file>

<file path=docProps/app.xml><?xml version="1.0" encoding="utf-8"?>
<Properties xmlns="http://schemas.openxmlformats.org/officeDocument/2006/extended-properties" xmlns:vt="http://schemas.openxmlformats.org/officeDocument/2006/docPropsVTypes">
  <TotalTime>429</TotalTime>
  <Words>4622</Words>
  <Application>Microsoft Office PowerPoint</Application>
  <PresentationFormat>Widescreen</PresentationFormat>
  <Paragraphs>597</Paragraphs>
  <Slides>44</Slides>
  <Notes>35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44</vt:i4>
      </vt:variant>
    </vt:vector>
  </HeadingPairs>
  <TitlesOfParts>
    <vt:vector size="52" baseType="lpstr">
      <vt:lpstr>Roboto</vt:lpstr>
      <vt:lpstr>Public Sans Light</vt:lpstr>
      <vt:lpstr>Arial</vt:lpstr>
      <vt:lpstr>Times New Roman</vt:lpstr>
      <vt:lpstr>Public Sans</vt:lpstr>
      <vt:lpstr>Calibri</vt:lpstr>
      <vt:lpstr>Aptos</vt:lpstr>
      <vt:lpstr>NSWG Corporate</vt:lpstr>
      <vt:lpstr>Instructions for use</vt:lpstr>
      <vt:lpstr>Enterprise systems – analysing data</vt:lpstr>
      <vt:lpstr>Learning episodes</vt:lpstr>
      <vt:lpstr>2. Data types</vt:lpstr>
      <vt:lpstr>Learning intentions and success criteria (1)</vt:lpstr>
      <vt:lpstr>Number codes (1)</vt:lpstr>
      <vt:lpstr>Number codes (2)</vt:lpstr>
      <vt:lpstr>SORT</vt:lpstr>
      <vt:lpstr>The alphabet</vt:lpstr>
      <vt:lpstr>What about lower case letters?</vt:lpstr>
      <vt:lpstr>How are these numbers represented inside the computer ?</vt:lpstr>
      <vt:lpstr>Making sense of these numbers</vt:lpstr>
      <vt:lpstr>Can you see the pattern?(1) </vt:lpstr>
      <vt:lpstr>Can you see the pattern?(2) </vt:lpstr>
      <vt:lpstr>Counting </vt:lpstr>
      <vt:lpstr>Algorithms (1)</vt:lpstr>
      <vt:lpstr>Algorithms (2)</vt:lpstr>
      <vt:lpstr>  The algorithm inside the =dec2bin spreadsheet function</vt:lpstr>
      <vt:lpstr>Images (1)</vt:lpstr>
      <vt:lpstr>Images (2)</vt:lpstr>
      <vt:lpstr>Images (3)</vt:lpstr>
      <vt:lpstr>Sound (1)</vt:lpstr>
      <vt:lpstr>Sound (2)</vt:lpstr>
      <vt:lpstr>How number codes have evolved (1) </vt:lpstr>
      <vt:lpstr>How number codes have evolved (2) </vt:lpstr>
      <vt:lpstr>How number codes have evolved (3) </vt:lpstr>
      <vt:lpstr>Check for understanding</vt:lpstr>
      <vt:lpstr>Knowledge check – concluding the lesson</vt:lpstr>
      <vt:lpstr>Learning intentions and success criteria (2)</vt:lpstr>
      <vt:lpstr>Differentiate between data and information</vt:lpstr>
      <vt:lpstr>Information</vt:lpstr>
      <vt:lpstr>Data is not the same thing as information (1)</vt:lpstr>
      <vt:lpstr>Data is not the same thing as information (2)</vt:lpstr>
      <vt:lpstr>Which is data? A or B (1)</vt:lpstr>
      <vt:lpstr>Which is data? A or B (2)</vt:lpstr>
      <vt:lpstr>Which is information? A or B (1)</vt:lpstr>
      <vt:lpstr>Which is information? A or B (2)</vt:lpstr>
      <vt:lpstr>Which is information? A or B (3)</vt:lpstr>
      <vt:lpstr>Turn and talk</vt:lpstr>
      <vt:lpstr>Check for understanding: Which is information? A or B </vt:lpstr>
      <vt:lpstr>Knowledge check – concluding the lesson (1)</vt:lpstr>
      <vt:lpstr>References </vt:lpstr>
      <vt:lpstr>References  </vt:lpstr>
      <vt:lpstr>Copyright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tas-s5-computing-tech-analysing-data-week-3-4</dc:title>
  <dc:creator>NSW Department of Education</dc:creator>
  <cp:lastModifiedBy>Liv Howard</cp:lastModifiedBy>
  <cp:revision>9</cp:revision>
  <dcterms:created xsi:type="dcterms:W3CDTF">2026-04-13T00:59:47Z</dcterms:created>
  <dcterms:modified xsi:type="dcterms:W3CDTF">2026-07-28T06:09:56Z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0x010100676120E3C9EBAC449F63196993DBF133</vt:lpwstr>
  </property>
  <property fmtid="{D5CDD505-2E9C-101B-9397-08002B2CF9AE}" pid="3" name="MediaServiceImageTags">
    <vt:lpwstr/>
  </property>
</Properties>
</file>