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4"/>
  </p:sldMasterIdLst>
  <p:notesMasterIdLst>
    <p:notesMasterId r:id="rId19"/>
  </p:notesMasterIdLst>
  <p:sldIdLst>
    <p:sldId id="26698" r:id="rId5"/>
    <p:sldId id="26520" r:id="rId6"/>
    <p:sldId id="26702" r:id="rId7"/>
    <p:sldId id="26652" r:id="rId8"/>
    <p:sldId id="26662" r:id="rId9"/>
    <p:sldId id="26643" r:id="rId10"/>
    <p:sldId id="26532" r:id="rId11"/>
    <p:sldId id="26693" r:id="rId12"/>
    <p:sldId id="26694" r:id="rId13"/>
    <p:sldId id="26695" r:id="rId14"/>
    <p:sldId id="26562" r:id="rId15"/>
    <p:sldId id="26399" r:id="rId16"/>
    <p:sldId id="26699" r:id="rId17"/>
    <p:sldId id="361" r:id="rId18"/>
  </p:sldIdLst>
  <p:sldSz cx="12192000" cy="6858000"/>
  <p:notesSz cx="6858000" cy="9144000"/>
  <p:embeddedFontLst>
    <p:embeddedFont>
      <p:font typeface="Public Sans" pitchFamily="2" charset="0"/>
      <p:regular r:id="rId20"/>
      <p:bold r:id="rId21"/>
      <p:italic r:id="rId22"/>
      <p:boldItalic r:id="rId23"/>
    </p:embeddedFont>
    <p:embeddedFont>
      <p:font typeface="Public Sans Light" pitchFamily="2" charset="0"/>
      <p:regular r:id="rId24"/>
      <p:italic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D13E8F-D8B1-6D96-BE59-4816FE537E1F}" name="Liz Rose (Liz Rose)" initials="LR" userId="S::elizabeth.rose5@det.nsw.edu.au::946fcf64-9455-46a6-a7c4-821a8b0dbe98" providerId="AD"/>
  <p188:author id="{A791DBD0-FD9C-EBD1-6A1E-9F3F50890B06}" name="Susannah Upham" initials="SU" userId="S::susannah.williams4@det.nsw.edu.au::70e0ecd9-1b71-4426-b1d6-4d20cc71683a"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ACFFBAD-029C-41E0-81DC-04B5ADF5F943}" v="3" dt="2026-07-28T22:27:39.7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00" autoAdjust="0"/>
    <p:restoredTop sz="94660"/>
  </p:normalViewPr>
  <p:slideViewPr>
    <p:cSldViewPr snapToGrid="0">
      <p:cViewPr varScale="1">
        <p:scale>
          <a:sx n="81" d="100"/>
          <a:sy n="81" d="100"/>
        </p:scale>
        <p:origin x="108" y="3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font" Target="fonts/font2.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6.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1.fntdata"/><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5.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4.fntdata"/><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3.fntdata"/><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E77C1A-45F8-41EA-B004-E0921C544FAB}" type="datetimeFigureOut">
              <a:rPr lang="en-AU" smtClean="0"/>
              <a:t>29/07/2026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7F4106-45CC-4142-9871-89FE26886609}" type="slidenum">
              <a:rPr lang="en-AU" smtClean="0"/>
              <a:t>‹#›</a:t>
            </a:fld>
            <a:endParaRPr lang="en-AU"/>
          </a:p>
        </p:txBody>
      </p:sp>
    </p:spTree>
    <p:extLst>
      <p:ext uri="{BB962C8B-B14F-4D97-AF65-F5344CB8AC3E}">
        <p14:creationId xmlns:p14="http://schemas.microsoft.com/office/powerpoint/2010/main" val="4203078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aitsl.edu.au/docs/default-source/feedback/aitsl-learning-intentions-and-success-criteria-strategy.pdf?sfvrsn=382dec3c_2"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hyperlink" Target="https://education.nsw.gov.au/teaching-and-learning/curriculum/explicit-teaching/explicit-teaching-strategies/sharing-success-criteria" TargetMode="External"/><Relationship Id="rId4" Type="http://schemas.openxmlformats.org/officeDocument/2006/relationships/hyperlink" Target="https://education.nsw.gov.au/teaching-and-learning/curriculum/explicit-teaching/explicit-teaching-strategies/sharing-learning-intentions"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a:t>
            </a:fld>
            <a:endParaRPr lang="en-AU"/>
          </a:p>
        </p:txBody>
      </p:sp>
    </p:spTree>
    <p:extLst>
      <p:ext uri="{BB962C8B-B14F-4D97-AF65-F5344CB8AC3E}">
        <p14:creationId xmlns:p14="http://schemas.microsoft.com/office/powerpoint/2010/main" val="19335899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E0C211-6C00-9C48-4F15-873C5FD289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2ACA30-8348-7925-5EDD-E465F7618CF3}"/>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34A3D82A-8921-27B8-A0CD-F1F63A00789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7091E6D-8093-0BF7-425A-61A39DDA2019}"/>
              </a:ext>
            </a:extLst>
          </p:cNvPr>
          <p:cNvSpPr>
            <a:spLocks noGrp="1"/>
          </p:cNvSpPr>
          <p:nvPr>
            <p:ph type="sldNum" sz="quarter" idx="5"/>
          </p:nvPr>
        </p:nvSpPr>
        <p:spPr/>
        <p:txBody>
          <a:bodyPr/>
          <a:lstStyle/>
          <a:p>
            <a:fld id="{B07158C4-A119-4B78-9DE8-A50001BC31DC}" type="slidenum">
              <a:rPr lang="en-AU" smtClean="0"/>
              <a:pPr/>
              <a:t>13</a:t>
            </a:fld>
            <a:endParaRPr lang="en-AU" dirty="0"/>
          </a:p>
        </p:txBody>
      </p:sp>
    </p:spTree>
    <p:extLst>
      <p:ext uri="{BB962C8B-B14F-4D97-AF65-F5344CB8AC3E}">
        <p14:creationId xmlns:p14="http://schemas.microsoft.com/office/powerpoint/2010/main" val="13266728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slide deck complements the teacher support resource, assessment tasks and program of learning. Teachers are advised to issue the support resource either through their LMS or printed as a student workbook</a:t>
            </a:r>
          </a:p>
        </p:txBody>
      </p:sp>
      <p:sp>
        <p:nvSpPr>
          <p:cNvPr id="4" name="Slide Number Placeholder 3"/>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30088131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n-AU" sz="1200" kern="1200">
                <a:solidFill>
                  <a:schemeClr val="tx1"/>
                </a:solidFill>
                <a:effectLst/>
                <a:ea typeface="+mn-ea"/>
                <a:cs typeface="+mn-cs"/>
              </a:rPr>
              <a:t>This slide indicates the plan for 10 learning episodes and the current slide deck 7 Spreadsheets and databases</a:t>
            </a:r>
            <a:endParaRPr lang="en-US">
              <a:cs typeface="Arial" panose="020B0604020202020204" pitchFamily="34" charset="0"/>
            </a:endParaRPr>
          </a:p>
          <a:p>
            <a:pPr marL="171450" indent="-171450">
              <a:buFont typeface="Arial"/>
              <a:buChar char="•"/>
            </a:pPr>
            <a:endParaRPr lang="en-US">
              <a:cs typeface="Arial" panose="020B0604020202020204" pitchFamily="34" charset="0"/>
            </a:endParaRPr>
          </a:p>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D09C5488-DD16-4714-9519-7BE21BA11D4E}"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3</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32427642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CF6AD-33E5-5D30-9B99-1FC11321E1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F398BF-8555-3395-F548-A120A1D65E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065A23-1FFB-EC5C-760A-F1A1C9487F6C}"/>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40B2456F-DCC6-C7B9-9876-5832049F747C}"/>
              </a:ext>
            </a:extLst>
          </p:cNvPr>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4</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38982668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55C4C-232B-BFA4-EFBE-9DE571F953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9499CF-9C7A-D794-F79B-4B4A9616C5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5D1E98-164B-4319-0785-FEEF07FB044C}"/>
              </a:ext>
            </a:extLst>
          </p:cNvPr>
          <p:cNvSpPr>
            <a:spLocks noGrp="1"/>
          </p:cNvSpPr>
          <p:nvPr>
            <p:ph type="body" idx="1"/>
          </p:nvPr>
        </p:nvSpPr>
        <p:spPr/>
        <p:txBody>
          <a:bodyPr/>
          <a:lstStyle/>
          <a:p>
            <a:r>
              <a:rPr lang="en-AU" b="1">
                <a:latin typeface="Arial" panose="020B0604020202020204" pitchFamily="34" charset="0"/>
                <a:cs typeface="Arial" panose="020B0604020202020204" pitchFamily="34" charset="0"/>
              </a:rPr>
              <a:t>Notes for teachers:</a:t>
            </a:r>
            <a:endParaRPr lang="en-AU">
              <a:latin typeface="Arial" panose="020B0604020202020204" pitchFamily="34" charset="0"/>
              <a:cs typeface="Arial" panose="020B0604020202020204" pitchFamily="34" charset="0"/>
            </a:endParaRPr>
          </a:p>
          <a:p>
            <a:pPr marL="171450" indent="-171450">
              <a:buFont typeface="Arial"/>
              <a:buChar char="•"/>
            </a:pPr>
            <a:r>
              <a:rPr lang="en-AU">
                <a:latin typeface="Arial" panose="020B0604020202020204" pitchFamily="34" charset="0"/>
                <a:cs typeface="Arial" panose="020B0604020202020204" pitchFamily="34" charset="0"/>
              </a:rPr>
              <a:t>Learning intentions and success criteria are best co-constructed with students. Adapt the learning intention as required and add matching success criteria.</a:t>
            </a:r>
          </a:p>
          <a:p>
            <a:pPr marL="171450" indent="-171450">
              <a:buFont typeface="Arial"/>
              <a:buChar char="•"/>
            </a:pPr>
            <a:r>
              <a:rPr lang="en-AU">
                <a:latin typeface="Arial" panose="020B0604020202020204" pitchFamily="34" charset="0"/>
                <a:cs typeface="Arial" panose="020B0604020202020204" pitchFamily="34" charset="0"/>
              </a:rPr>
              <a:t>For more information See ⁠</a:t>
            </a:r>
            <a:r>
              <a:rPr lang="en-AU">
                <a:latin typeface="Arial" panose="020B0604020202020204" pitchFamily="34" charset="0"/>
                <a:cs typeface="Arial" panose="020B0604020202020204" pitchFamily="34" charset="0"/>
                <a:hlinkClick r:id="rId3" tooltip="https://www.aitsl.edu.au/docs/default-source/feedback/aitsl-learning-intentions-and-success-criteria-strategy.pdf?sfvrsn=382dec3c_2"/>
              </a:rPr>
              <a:t>AITSL</a:t>
            </a:r>
            <a:r>
              <a:rPr lang="en-AU">
                <a:latin typeface="Arial" panose="020B0604020202020204" pitchFamily="34" charset="0"/>
                <a:cs typeface="Arial" panose="020B0604020202020204" pitchFamily="34" charset="0"/>
              </a:rPr>
              <a:t> or the NSW Department of Education explicit teaching strategies, ⁠</a:t>
            </a:r>
            <a:r>
              <a:rPr lang="en-AU">
                <a:latin typeface="Arial" panose="020B0604020202020204" pitchFamily="34" charset="0"/>
                <a:cs typeface="Arial" panose="020B0604020202020204" pitchFamily="34" charset="0"/>
                <a:hlinkClick r:id="rId4" tooltip="https://education.nsw.gov.au/teaching-and-learning/curriculum/explicit-teaching/explicit-teaching-strategies/sharing-learning-intentions"/>
              </a:rPr>
              <a:t>Sharing learning intentions</a:t>
            </a:r>
            <a:r>
              <a:rPr lang="en-AU">
                <a:latin typeface="Arial" panose="020B0604020202020204" pitchFamily="34" charset="0"/>
                <a:cs typeface="Arial" panose="020B0604020202020204" pitchFamily="34" charset="0"/>
              </a:rPr>
              <a:t> and ⁠</a:t>
            </a:r>
            <a:r>
              <a:rPr lang="en-AU">
                <a:latin typeface="Arial" panose="020B0604020202020204" pitchFamily="34" charset="0"/>
                <a:cs typeface="Arial" panose="020B0604020202020204" pitchFamily="34" charset="0"/>
                <a:hlinkClick r:id="rId5" tooltip="https://education.nsw.gov.au/teaching-and-learning/curriculum/explicit-teaching/explicit-teaching-strategies/sharing-success-criteria"/>
              </a:rPr>
              <a:t>Sharing success criteria</a:t>
            </a:r>
            <a:endParaRPr lang="en-AU">
              <a:latin typeface="Arial" panose="020B0604020202020204" pitchFamily="34" charset="0"/>
              <a:cs typeface="Arial" panose="020B0604020202020204" pitchFamily="34" charset="0"/>
            </a:endParaRPr>
          </a:p>
          <a:p>
            <a:pPr marL="171450" indent="-171450">
              <a:buFont typeface="Arial"/>
              <a:buChar char="•"/>
            </a:pPr>
            <a:r>
              <a:rPr lang="en-AU">
                <a:latin typeface="Arial" panose="020B0604020202020204" pitchFamily="34" charset="0"/>
                <a:cs typeface="Arial" panose="020B0604020202020204" pitchFamily="34" charset="0"/>
              </a:rPr>
              <a:t>LISC is not necessarily presented at the beginning of the lesson. Teacher needs to consider most effectual time to introduce </a:t>
            </a:r>
          </a:p>
          <a:p>
            <a:pPr marL="171450" indent="-171450">
              <a:buFont typeface="Arial"/>
              <a:buChar char="•"/>
            </a:pPr>
            <a:r>
              <a:rPr lang="en-AU">
                <a:latin typeface="Arial" panose="020B0604020202020204" pitchFamily="34" charset="0"/>
                <a:cs typeface="Arial" panose="020B0604020202020204" pitchFamily="34" charset="0"/>
              </a:rPr>
              <a:t>LISC should be revisited during the lesson to support students' evaluation of their learning</a:t>
            </a:r>
          </a:p>
          <a:p>
            <a:endParaRPr lang="en-AU" b="1">
              <a:cs typeface="Calibri"/>
            </a:endParaRPr>
          </a:p>
        </p:txBody>
      </p:sp>
      <p:sp>
        <p:nvSpPr>
          <p:cNvPr id="4" name="Slide Number Placeholder 3">
            <a:extLst>
              <a:ext uri="{FF2B5EF4-FFF2-40B4-BE49-F238E27FC236}">
                <a16:creationId xmlns:a16="http://schemas.microsoft.com/office/drawing/2014/main" id="{2382FCF8-A642-299F-8B07-B033701492A5}"/>
              </a:ext>
            </a:extLst>
          </p:cNvPr>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D09C5488-DD16-4714-9519-7BE21BA11D4E}"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24273914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68C7B-241D-94AC-FEF4-5225DF163E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816871-8E48-B0BE-2D04-A6447FF25A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24EBA8-5072-9D15-EBBD-537E461FCFF6}"/>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B4886793-BB81-47B3-5926-C345AE5F9F2A}"/>
              </a:ext>
            </a:extLst>
          </p:cNvPr>
          <p:cNvSpPr>
            <a:spLocks noGrp="1"/>
          </p:cNvSpPr>
          <p:nvPr>
            <p:ph type="sldNum" sz="quarter" idx="5"/>
          </p:nvPr>
        </p:nvSpPr>
        <p:spPr/>
        <p:txBody>
          <a:bodyPr/>
          <a:lstStyle/>
          <a:p>
            <a:fld id="{B07158C4-A119-4B78-9DE8-A50001BC31DC}" type="slidenum">
              <a:rPr lang="en-AU" smtClean="0"/>
              <a:pPr/>
              <a:t>6</a:t>
            </a:fld>
            <a:endParaRPr lang="en-AU"/>
          </a:p>
        </p:txBody>
      </p:sp>
    </p:spTree>
    <p:extLst>
      <p:ext uri="{BB962C8B-B14F-4D97-AF65-F5344CB8AC3E}">
        <p14:creationId xmlns:p14="http://schemas.microsoft.com/office/powerpoint/2010/main" val="17259617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798CD0-8F6A-5E4F-5B31-B4837E79B1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5D7499-858C-94C6-60DE-31EC30D2C2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274959-BFA3-C236-65E7-27A79238B9D5}"/>
              </a:ext>
            </a:extLst>
          </p:cNvPr>
          <p:cNvSpPr>
            <a:spLocks noGrp="1"/>
          </p:cNvSpPr>
          <p:nvPr>
            <p:ph type="body" idx="1"/>
          </p:nvPr>
        </p:nvSpPr>
        <p:spPr/>
        <p:txBody>
          <a:bodyPr/>
          <a:lstStyle/>
          <a:p>
            <a:pPr rtl="0"/>
            <a:r>
              <a:rPr lang="en-AU" sz="1600" b="1" i="0" kern="1200">
                <a:solidFill>
                  <a:schemeClr val="tx1"/>
                </a:solidFill>
                <a:effectLst/>
                <a:latin typeface="Arial" panose="020B0604020202020204" pitchFamily="34" charset="0"/>
                <a:ea typeface="+mn-ea"/>
                <a:cs typeface="Arial" panose="020B0604020202020204" pitchFamily="34" charset="0"/>
              </a:rPr>
              <a:t>Technical Expertise</a:t>
            </a:r>
            <a:endParaRPr lang="en-AU" sz="1600" b="0" i="0" kern="1200">
              <a:solidFill>
                <a:schemeClr val="tx1"/>
              </a:solidFill>
              <a:effectLst/>
              <a:latin typeface="Arial" panose="020B0604020202020204" pitchFamily="34" charset="0"/>
              <a:ea typeface="+mn-ea"/>
              <a:cs typeface="Arial" panose="020B0604020202020204" pitchFamily="34" charset="0"/>
            </a:endParaRPr>
          </a:p>
          <a:p>
            <a:pPr lvl="1" rtl="0"/>
            <a:r>
              <a:rPr lang="en-AU" sz="1600" b="0" i="0" kern="1200">
                <a:solidFill>
                  <a:schemeClr val="tx1"/>
                </a:solidFill>
                <a:effectLst/>
                <a:latin typeface="Arial" panose="020B0604020202020204" pitchFamily="34" charset="0"/>
                <a:ea typeface="+mn-ea"/>
                <a:cs typeface="Arial" panose="020B0604020202020204" pitchFamily="34" charset="0"/>
              </a:rPr>
              <a:t>Data Analysis Tools (e.g., Excel, SQL, Python, R)</a:t>
            </a:r>
          </a:p>
          <a:p>
            <a:pPr lvl="1" rtl="0"/>
            <a:r>
              <a:rPr lang="en-AU" sz="1600" b="0" i="0" kern="1200">
                <a:solidFill>
                  <a:schemeClr val="tx1"/>
                </a:solidFill>
                <a:effectLst/>
                <a:latin typeface="Arial" panose="020B0604020202020204" pitchFamily="34" charset="0"/>
                <a:ea typeface="+mn-ea"/>
                <a:cs typeface="Arial" panose="020B0604020202020204" pitchFamily="34" charset="0"/>
              </a:rPr>
              <a:t>Statistical Methods (e.g., regression, hypothesis testing)</a:t>
            </a:r>
          </a:p>
          <a:p>
            <a:pPr lvl="1" rtl="0"/>
            <a:r>
              <a:rPr lang="en-AU" sz="1600" b="0" i="0" kern="1200">
                <a:solidFill>
                  <a:schemeClr val="tx1"/>
                </a:solidFill>
                <a:effectLst/>
                <a:latin typeface="Arial" panose="020B0604020202020204" pitchFamily="34" charset="0"/>
                <a:ea typeface="+mn-ea"/>
                <a:cs typeface="Arial" panose="020B0604020202020204" pitchFamily="34" charset="0"/>
              </a:rPr>
              <a:t>Data Management (e.g., cleaning, wrangling, storage)</a:t>
            </a:r>
          </a:p>
          <a:p>
            <a:pPr rtl="0"/>
            <a:r>
              <a:rPr lang="en-AU" sz="1600" b="1" i="0" kern="1200">
                <a:solidFill>
                  <a:schemeClr val="tx1"/>
                </a:solidFill>
                <a:effectLst/>
                <a:latin typeface="Arial" panose="020B0604020202020204" pitchFamily="34" charset="0"/>
                <a:ea typeface="+mn-ea"/>
                <a:cs typeface="Arial" panose="020B0604020202020204" pitchFamily="34" charset="0"/>
              </a:rPr>
              <a:t>Curiosity</a:t>
            </a:r>
            <a:endParaRPr lang="en-AU" sz="1600" b="0" i="0" kern="1200">
              <a:solidFill>
                <a:schemeClr val="tx1"/>
              </a:solidFill>
              <a:effectLst/>
              <a:latin typeface="Arial" panose="020B0604020202020204" pitchFamily="34" charset="0"/>
              <a:ea typeface="+mn-ea"/>
              <a:cs typeface="Arial" panose="020B0604020202020204" pitchFamily="34" charset="0"/>
            </a:endParaRPr>
          </a:p>
          <a:p>
            <a:pPr lvl="1" rtl="0"/>
            <a:r>
              <a:rPr lang="en-AU" sz="1600" b="0" i="0" kern="1200">
                <a:solidFill>
                  <a:schemeClr val="tx1"/>
                </a:solidFill>
                <a:effectLst/>
                <a:latin typeface="Arial" panose="020B0604020202020204" pitchFamily="34" charset="0"/>
                <a:ea typeface="+mn-ea"/>
                <a:cs typeface="Arial" panose="020B0604020202020204" pitchFamily="34" charset="0"/>
              </a:rPr>
              <a:t>Questioning Assumptions (challenging existing beliefs)</a:t>
            </a:r>
          </a:p>
          <a:p>
            <a:pPr lvl="1" rtl="0"/>
            <a:r>
              <a:rPr lang="en-AU" sz="1600" b="0" i="0" kern="1200">
                <a:solidFill>
                  <a:schemeClr val="tx1"/>
                </a:solidFill>
                <a:effectLst/>
                <a:latin typeface="Arial" panose="020B0604020202020204" pitchFamily="34" charset="0"/>
                <a:ea typeface="+mn-ea"/>
                <a:cs typeface="Arial" panose="020B0604020202020204" pitchFamily="34" charset="0"/>
              </a:rPr>
              <a:t>Exploring Data Patterns (identifying trends and anomalies)</a:t>
            </a:r>
          </a:p>
          <a:p>
            <a:pPr lvl="1" rtl="0"/>
            <a:r>
              <a:rPr lang="en-AU" sz="1600" b="0" i="0" kern="1200">
                <a:solidFill>
                  <a:schemeClr val="tx1"/>
                </a:solidFill>
                <a:effectLst/>
                <a:latin typeface="Arial" panose="020B0604020202020204" pitchFamily="34" charset="0"/>
                <a:ea typeface="+mn-ea"/>
                <a:cs typeface="Arial" panose="020B0604020202020204" pitchFamily="34" charset="0"/>
              </a:rPr>
              <a:t>Hypothesis Formulation (developing testable theories)</a:t>
            </a:r>
          </a:p>
          <a:p>
            <a:pPr rtl="0"/>
            <a:r>
              <a:rPr lang="en-AU" sz="1600" b="1" i="0" kern="1200">
                <a:solidFill>
                  <a:schemeClr val="tx1"/>
                </a:solidFill>
                <a:effectLst/>
                <a:latin typeface="Arial" panose="020B0604020202020204" pitchFamily="34" charset="0"/>
                <a:ea typeface="+mn-ea"/>
                <a:cs typeface="Arial" panose="020B0604020202020204" pitchFamily="34" charset="0"/>
              </a:rPr>
              <a:t>Storytelling</a:t>
            </a:r>
            <a:endParaRPr lang="en-AU" sz="1600" b="0" i="0" kern="1200">
              <a:solidFill>
                <a:schemeClr val="tx1"/>
              </a:solidFill>
              <a:effectLst/>
              <a:latin typeface="Arial" panose="020B0604020202020204" pitchFamily="34" charset="0"/>
              <a:ea typeface="+mn-ea"/>
              <a:cs typeface="Arial" panose="020B0604020202020204" pitchFamily="34" charset="0"/>
            </a:endParaRPr>
          </a:p>
          <a:p>
            <a:pPr lvl="1" rtl="0"/>
            <a:r>
              <a:rPr lang="en-AU" sz="1600" b="0" i="0" kern="1200">
                <a:solidFill>
                  <a:schemeClr val="tx1"/>
                </a:solidFill>
                <a:effectLst/>
                <a:latin typeface="Arial" panose="020B0604020202020204" pitchFamily="34" charset="0"/>
                <a:ea typeface="+mn-ea"/>
                <a:cs typeface="Arial" panose="020B0604020202020204" pitchFamily="34" charset="0"/>
              </a:rPr>
              <a:t>Data Visualisation (charts, graphs, dashboards)</a:t>
            </a:r>
          </a:p>
          <a:p>
            <a:pPr lvl="1" rtl="0"/>
            <a:r>
              <a:rPr lang="en-AU" sz="1600" b="0" i="0" kern="1200">
                <a:solidFill>
                  <a:schemeClr val="tx1"/>
                </a:solidFill>
                <a:effectLst/>
                <a:latin typeface="Arial" panose="020B0604020202020204" pitchFamily="34" charset="0"/>
                <a:ea typeface="+mn-ea"/>
                <a:cs typeface="Arial" panose="020B0604020202020204" pitchFamily="34" charset="0"/>
              </a:rPr>
              <a:t>Clear Communication (simplifying complex ideas)</a:t>
            </a:r>
          </a:p>
          <a:p>
            <a:pPr lvl="1" rtl="0"/>
            <a:r>
              <a:rPr lang="en-AU" sz="1600" b="0" i="0" kern="1200">
                <a:solidFill>
                  <a:schemeClr val="tx1"/>
                </a:solidFill>
                <a:effectLst/>
                <a:latin typeface="Arial" panose="020B0604020202020204" pitchFamily="34" charset="0"/>
                <a:ea typeface="+mn-ea"/>
                <a:cs typeface="Arial" panose="020B0604020202020204" pitchFamily="34" charset="0"/>
              </a:rPr>
              <a:t>Audience Awareness (tailoring message to stakeholders)</a:t>
            </a:r>
          </a:p>
          <a:p>
            <a:pPr rtl="0"/>
            <a:r>
              <a:rPr lang="en-AU" sz="1600" b="1" i="0" kern="1200">
                <a:solidFill>
                  <a:schemeClr val="tx1"/>
                </a:solidFill>
                <a:effectLst/>
                <a:latin typeface="Arial" panose="020B0604020202020204" pitchFamily="34" charset="0"/>
                <a:ea typeface="+mn-ea"/>
                <a:cs typeface="Arial" panose="020B0604020202020204" pitchFamily="34" charset="0"/>
              </a:rPr>
              <a:t>Cleverness</a:t>
            </a:r>
            <a:endParaRPr lang="en-AU" sz="1600" b="0" i="0" kern="1200">
              <a:solidFill>
                <a:schemeClr val="tx1"/>
              </a:solidFill>
              <a:effectLst/>
              <a:latin typeface="Arial" panose="020B0604020202020204" pitchFamily="34" charset="0"/>
              <a:ea typeface="+mn-ea"/>
              <a:cs typeface="Arial" panose="020B0604020202020204" pitchFamily="34" charset="0"/>
            </a:endParaRPr>
          </a:p>
          <a:p>
            <a:pPr lvl="1" rtl="0"/>
            <a:r>
              <a:rPr lang="en-AU" sz="1600" b="0" i="0" kern="1200">
                <a:solidFill>
                  <a:schemeClr val="tx1"/>
                </a:solidFill>
                <a:effectLst/>
                <a:latin typeface="Arial" panose="020B0604020202020204" pitchFamily="34" charset="0"/>
                <a:ea typeface="+mn-ea"/>
                <a:cs typeface="Arial" panose="020B0604020202020204" pitchFamily="34" charset="0"/>
              </a:rPr>
              <a:t>Creative Problem Solving (thinking outside the box)</a:t>
            </a:r>
          </a:p>
          <a:p>
            <a:pPr lvl="1" rtl="0"/>
            <a:r>
              <a:rPr lang="en-AU" sz="1600" b="0" i="0" kern="1200">
                <a:solidFill>
                  <a:schemeClr val="tx1"/>
                </a:solidFill>
                <a:effectLst/>
                <a:latin typeface="Arial" panose="020B0604020202020204" pitchFamily="34" charset="0"/>
                <a:ea typeface="+mn-ea"/>
                <a:cs typeface="Arial" panose="020B0604020202020204" pitchFamily="34" charset="0"/>
              </a:rPr>
              <a:t>Alternative Perspectives (considering diverse viewpoints)</a:t>
            </a:r>
          </a:p>
          <a:p>
            <a:pPr lvl="1" rtl="0"/>
            <a:r>
              <a:rPr lang="en-AU" sz="1600" b="0" i="0" kern="1200">
                <a:solidFill>
                  <a:schemeClr val="tx1"/>
                </a:solidFill>
                <a:effectLst/>
                <a:latin typeface="Arial" panose="020B0604020202020204" pitchFamily="34" charset="0"/>
                <a:ea typeface="+mn-ea"/>
                <a:cs typeface="Arial" panose="020B0604020202020204" pitchFamily="34" charset="0"/>
              </a:rPr>
              <a:t>Innovation in Methods (developing new analytical approaches)</a:t>
            </a:r>
          </a:p>
          <a:p>
            <a:endParaRPr lang="en-AU"/>
          </a:p>
        </p:txBody>
      </p:sp>
      <p:sp>
        <p:nvSpPr>
          <p:cNvPr id="4" name="Slide Number Placeholder 3">
            <a:extLst>
              <a:ext uri="{FF2B5EF4-FFF2-40B4-BE49-F238E27FC236}">
                <a16:creationId xmlns:a16="http://schemas.microsoft.com/office/drawing/2014/main" id="{ABA7EFCD-A030-BB82-DFA8-89AA1AC7E27D}"/>
              </a:ext>
            </a:extLst>
          </p:cNvPr>
          <p:cNvSpPr>
            <a:spLocks noGrp="1"/>
          </p:cNvSpPr>
          <p:nvPr>
            <p:ph type="sldNum" sz="quarter" idx="5"/>
          </p:nvPr>
        </p:nvSpPr>
        <p:spPr/>
        <p:txBody>
          <a:bodyPr/>
          <a:lstStyle/>
          <a:p>
            <a:fld id="{B07158C4-A119-4B78-9DE8-A50001BC31DC}" type="slidenum">
              <a:rPr lang="en-AU" smtClean="0"/>
              <a:pPr/>
              <a:t>8</a:t>
            </a:fld>
            <a:endParaRPr lang="en-AU"/>
          </a:p>
        </p:txBody>
      </p:sp>
    </p:spTree>
    <p:extLst>
      <p:ext uri="{BB962C8B-B14F-4D97-AF65-F5344CB8AC3E}">
        <p14:creationId xmlns:p14="http://schemas.microsoft.com/office/powerpoint/2010/main" val="40088749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72B33-2522-0A25-263E-DAE34B39FD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88EA2B-8B8B-9BAD-C13A-ABE97DFCD7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336E08-3565-40EA-CC36-05ACCBAAA8A8}"/>
              </a:ext>
            </a:extLst>
          </p:cNvPr>
          <p:cNvSpPr>
            <a:spLocks noGrp="1"/>
          </p:cNvSpPr>
          <p:nvPr>
            <p:ph type="body" idx="1"/>
          </p:nvPr>
        </p:nvSpPr>
        <p:spPr/>
        <p:txBody>
          <a:bodyPr/>
          <a:lstStyle/>
          <a:p>
            <a:endParaRPr lang="en-AU" b="1" dirty="0">
              <a:cs typeface="Calibri"/>
            </a:endParaRPr>
          </a:p>
        </p:txBody>
      </p:sp>
      <p:sp>
        <p:nvSpPr>
          <p:cNvPr id="4" name="Slide Number Placeholder 3">
            <a:extLst>
              <a:ext uri="{FF2B5EF4-FFF2-40B4-BE49-F238E27FC236}">
                <a16:creationId xmlns:a16="http://schemas.microsoft.com/office/drawing/2014/main" id="{9EBEBAF4-B29E-B74A-55B8-9F1EAAEC0074}"/>
              </a:ext>
            </a:extLst>
          </p:cNvPr>
          <p:cNvSpPr>
            <a:spLocks noGrp="1"/>
          </p:cNvSpPr>
          <p:nvPr>
            <p:ph type="sldNum" sz="quarter" idx="5"/>
          </p:nvPr>
        </p:nvSpPr>
        <p:spPr/>
        <p:txBody>
          <a:bodyPr/>
          <a:lstStyle/>
          <a:p>
            <a:fld id="{D09C5488-DD16-4714-9519-7BE21BA11D4E}" type="slidenum">
              <a:rPr lang="en-AU" smtClean="0"/>
              <a:t>11</a:t>
            </a:fld>
            <a:endParaRPr lang="en-AU"/>
          </a:p>
        </p:txBody>
      </p:sp>
    </p:spTree>
    <p:extLst>
      <p:ext uri="{BB962C8B-B14F-4D97-AF65-F5344CB8AC3E}">
        <p14:creationId xmlns:p14="http://schemas.microsoft.com/office/powerpoint/2010/main" val="42637332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12</a:t>
            </a:fld>
            <a:endParaRPr lang="en-AU" dirty="0"/>
          </a:p>
        </p:txBody>
      </p:sp>
    </p:spTree>
    <p:extLst>
      <p:ext uri="{BB962C8B-B14F-4D97-AF65-F5344CB8AC3E}">
        <p14:creationId xmlns:p14="http://schemas.microsoft.com/office/powerpoint/2010/main" val="26879788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EA17B1F9-1883-FB0F-19DA-8B4A4053535B}"/>
              </a:ext>
            </a:extLst>
          </p:cNvPr>
          <p:cNvSpPr/>
          <p:nvPr userDrawn="1"/>
        </p:nvSpPr>
        <p:spPr>
          <a:xfrm>
            <a:off x="7128000" y="0"/>
            <a:ext cx="5064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extLst>
              <a:ext uri="{FF2B5EF4-FFF2-40B4-BE49-F238E27FC236}">
                <a16:creationId xmlns:a16="http://schemas.microsoft.com/office/drawing/2014/main" id="{6E6ACE4A-E374-4533-BE29-9C2AA078581F}"/>
              </a:ext>
              <a:ext uri="{C183D7F6-B498-43B3-948B-1728B52AA6E4}">
                <adec:decorative xmlns:adec="http://schemas.microsoft.com/office/drawing/2017/decorative" val="1"/>
              </a:ext>
            </a:extLst>
          </p:cNvPr>
          <p:cNvSpPr/>
          <p:nvPr userDrawn="1"/>
        </p:nvSpPr>
        <p:spPr>
          <a:xfrm>
            <a:off x="0" y="0"/>
            <a:ext cx="7128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latin typeface="Public Sans" pitchFamily="2" charset="0"/>
            </a:endParaRPr>
          </a:p>
        </p:txBody>
      </p:sp>
      <p:cxnSp>
        <p:nvCxnSpPr>
          <p:cNvPr id="8" name="Straight Connector 7">
            <a:extLst>
              <a:ext uri="{FF2B5EF4-FFF2-40B4-BE49-F238E27FC236}">
                <a16:creationId xmlns:a16="http://schemas.microsoft.com/office/drawing/2014/main" id="{1379E5D7-4594-7BEA-DCDE-7C07259A2A00}"/>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06313123-38FC-0AA8-8313-B587FAEA9FAB}"/>
              </a:ext>
            </a:extLst>
          </p:cNvPr>
          <p:cNvSpPr>
            <a:spLocks noGrp="1"/>
          </p:cNvSpPr>
          <p:nvPr>
            <p:ph type="ctrTitle" hasCustomPrompt="1"/>
          </p:nvPr>
        </p:nvSpPr>
        <p:spPr>
          <a:xfrm>
            <a:off x="539999" y="2240968"/>
            <a:ext cx="6255979" cy="2033997"/>
          </a:xfrm>
          <a:ln>
            <a:noFill/>
          </a:ln>
        </p:spPr>
        <p:txBody>
          <a:bodyPr anchor="b">
            <a:noAutofit/>
          </a:bodyPr>
          <a:lstStyle>
            <a:lvl1pPr algn="l">
              <a:lnSpc>
                <a:spcPct val="100000"/>
              </a:lnSpc>
              <a:defRPr sz="4800">
                <a:solidFill>
                  <a:schemeClr val="bg1"/>
                </a:solidFill>
                <a:latin typeface="Arial" panose="020B0604020202020204" pitchFamily="34" charset="0"/>
                <a:cs typeface="Arial" panose="020B0604020202020204" pitchFamily="34" charset="0"/>
              </a:defRPr>
            </a:lvl1pPr>
          </a:lstStyle>
          <a:p>
            <a:r>
              <a:rPr lang="en-US"/>
              <a:t>Learning sequence/lesson/ activity title</a:t>
            </a:r>
          </a:p>
        </p:txBody>
      </p:sp>
      <p:sp>
        <p:nvSpPr>
          <p:cNvPr id="11" name="Text Placeholder 10">
            <a:extLst>
              <a:ext uri="{FF2B5EF4-FFF2-40B4-BE49-F238E27FC236}">
                <a16:creationId xmlns:a16="http://schemas.microsoft.com/office/drawing/2014/main" id="{1ECD7A7F-13F8-9E9F-94FF-03D42EEEF0A8}"/>
              </a:ext>
            </a:extLst>
          </p:cNvPr>
          <p:cNvSpPr>
            <a:spLocks noGrp="1"/>
          </p:cNvSpPr>
          <p:nvPr>
            <p:ph type="body" sz="quarter" idx="10" hasCustomPrompt="1"/>
          </p:nvPr>
        </p:nvSpPr>
        <p:spPr>
          <a:xfrm>
            <a:off x="539999" y="4385568"/>
            <a:ext cx="6255977" cy="426611"/>
          </a:xfrm>
        </p:spPr>
        <p:txBody>
          <a:bodyPr anchor="t">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Stage</a:t>
            </a:r>
          </a:p>
        </p:txBody>
      </p:sp>
      <p:sp>
        <p:nvSpPr>
          <p:cNvPr id="12" name="Text Placeholder 14">
            <a:extLst>
              <a:ext uri="{FF2B5EF4-FFF2-40B4-BE49-F238E27FC236}">
                <a16:creationId xmlns:a16="http://schemas.microsoft.com/office/drawing/2014/main" id="{1F1B4A2E-693D-413E-6506-E51D3453E154}"/>
              </a:ext>
            </a:extLst>
          </p:cNvPr>
          <p:cNvSpPr>
            <a:spLocks noGrp="1"/>
          </p:cNvSpPr>
          <p:nvPr>
            <p:ph type="body" sz="quarter" idx="16" hasCustomPrompt="1"/>
          </p:nvPr>
        </p:nvSpPr>
        <p:spPr>
          <a:xfrm>
            <a:off x="540000" y="4925698"/>
            <a:ext cx="6255975" cy="360000"/>
          </a:xfrm>
        </p:spPr>
        <p:txBody>
          <a:bodyPr>
            <a:noAutofit/>
          </a:bodyPr>
          <a:lstStyle>
            <a:lvl1pPr>
              <a:spcAft>
                <a:spcPts val="0"/>
              </a:spcAft>
              <a:defRPr sz="1800" b="1">
                <a:solidFill>
                  <a:schemeClr val="bg1"/>
                </a:solidFill>
                <a:latin typeface="Arial" panose="020B0604020202020204" pitchFamily="34" charset="0"/>
                <a:cs typeface="Arial" panose="020B0604020202020204" pitchFamily="34" charset="0"/>
              </a:defRPr>
            </a:lvl1pPr>
            <a:lvl2pPr>
              <a:spcAft>
                <a:spcPts val="0"/>
              </a:spcAft>
              <a:defRPr sz="1800" b="0">
                <a:solidFill>
                  <a:schemeClr val="bg1"/>
                </a:solidFill>
                <a:latin typeface="+mj-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Module</a:t>
            </a:r>
          </a:p>
        </p:txBody>
      </p:sp>
      <p:sp>
        <p:nvSpPr>
          <p:cNvPr id="13" name="Text Placeholder 7">
            <a:extLst>
              <a:ext uri="{FF2B5EF4-FFF2-40B4-BE49-F238E27FC236}">
                <a16:creationId xmlns:a16="http://schemas.microsoft.com/office/drawing/2014/main" id="{0C245AE8-A9B0-AE21-616C-11D22901313C}"/>
              </a:ext>
            </a:extLst>
          </p:cNvPr>
          <p:cNvSpPr>
            <a:spLocks noGrp="1"/>
          </p:cNvSpPr>
          <p:nvPr>
            <p:ph type="body" sz="quarter" idx="14" hasCustomPrompt="1"/>
          </p:nvPr>
        </p:nvSpPr>
        <p:spPr>
          <a:xfrm>
            <a:off x="540000" y="5327998"/>
            <a:ext cx="6255971" cy="792000"/>
          </a:xfrm>
        </p:spPr>
        <p:txBody>
          <a:bodyPr/>
          <a:lstStyle>
            <a:lvl1pPr>
              <a:defRPr sz="1800">
                <a:solidFill>
                  <a:schemeClr val="bg1"/>
                </a:solidFill>
                <a:latin typeface="Arial" panose="020B0604020202020204" pitchFamily="34" charset="0"/>
                <a:cs typeface="Arial" panose="020B0604020202020204" pitchFamily="34" charset="0"/>
              </a:defRPr>
            </a:lvl1pPr>
          </a:lstStyle>
          <a:p>
            <a:pPr lvl="0"/>
            <a:r>
              <a:rPr lang="en-US"/>
              <a:t>Presenter name</a:t>
            </a:r>
            <a:endParaRPr lang="en-AU"/>
          </a:p>
        </p:txBody>
      </p:sp>
      <p:sp>
        <p:nvSpPr>
          <p:cNvPr id="15" name="Text Placeholder 14">
            <a:extLst>
              <a:ext uri="{FF2B5EF4-FFF2-40B4-BE49-F238E27FC236}">
                <a16:creationId xmlns:a16="http://schemas.microsoft.com/office/drawing/2014/main" id="{5C2AC99F-F6FA-4B77-DD09-207FFF07B242}"/>
              </a:ext>
            </a:extLst>
          </p:cNvPr>
          <p:cNvSpPr>
            <a:spLocks noGrp="1"/>
          </p:cNvSpPr>
          <p:nvPr>
            <p:ph type="body" sz="quarter" idx="15" hasCustomPrompt="1"/>
          </p:nvPr>
        </p:nvSpPr>
        <p:spPr>
          <a:xfrm>
            <a:off x="540000" y="6192000"/>
            <a:ext cx="6255975" cy="360000"/>
          </a:xfrm>
        </p:spPr>
        <p:txBody>
          <a:bodyPr anchor="b" anchorCtr="0">
            <a:noAutofit/>
          </a:bodyPr>
          <a:lstStyle>
            <a:lvl1pPr algn="l">
              <a:defRPr sz="1800" b="0">
                <a:solidFill>
                  <a:schemeClr val="bg1"/>
                </a:solidFill>
                <a:latin typeface="Arial" panose="020B0604020202020204" pitchFamily="34" charset="0"/>
                <a:cs typeface="Arial" panose="020B0604020202020204" pitchFamily="34" charset="0"/>
              </a:defRPr>
            </a:lvl1pPr>
            <a:lvl2pPr>
              <a:defRPr sz="1600">
                <a:solidFill>
                  <a:schemeClr val="bg1"/>
                </a:solidFill>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00 Month YYYY</a:t>
            </a:r>
          </a:p>
        </p:txBody>
      </p:sp>
      <p:pic>
        <p:nvPicPr>
          <p:cNvPr id="17" name="Picture 16">
            <a:extLst>
              <a:ext uri="{FF2B5EF4-FFF2-40B4-BE49-F238E27FC236}">
                <a16:creationId xmlns:a16="http://schemas.microsoft.com/office/drawing/2014/main" id="{1B2918F2-2A15-B218-B84D-C469AD3B60D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135329" y="360000"/>
            <a:ext cx="660650" cy="715199"/>
          </a:xfrm>
          <a:prstGeom prst="rect">
            <a:avLst/>
          </a:prstGeom>
        </p:spPr>
      </p:pic>
      <p:sp>
        <p:nvSpPr>
          <p:cNvPr id="2" name="Picture Placeholder 4">
            <a:extLst>
              <a:ext uri="{FF2B5EF4-FFF2-40B4-BE49-F238E27FC236}">
                <a16:creationId xmlns:a16="http://schemas.microsoft.com/office/drawing/2014/main" id="{206B55C3-1914-D3B1-73B3-69F5509A4B69}"/>
              </a:ext>
              <a:ext uri="{C183D7F6-B498-43B3-948B-1728B52AA6E4}">
                <adec:decorative xmlns:adec="http://schemas.microsoft.com/office/drawing/2017/decorative" val="1"/>
              </a:ext>
            </a:extLst>
          </p:cNvPr>
          <p:cNvSpPr>
            <a:spLocks noGrp="1"/>
          </p:cNvSpPr>
          <p:nvPr>
            <p:ph type="pic" sz="quarter" idx="13"/>
          </p:nvPr>
        </p:nvSpPr>
        <p:spPr>
          <a:xfrm>
            <a:off x="7128000" y="0"/>
            <a:ext cx="5064000" cy="6858000"/>
          </a:xfrm>
        </p:spPr>
        <p:txBody>
          <a:bodyPr/>
          <a:lstStyle/>
          <a:p>
            <a:r>
              <a:rPr lang="en-GB"/>
              <a:t>Click icon to add picture</a:t>
            </a:r>
            <a:endParaRPr lang="en-AU"/>
          </a:p>
        </p:txBody>
      </p:sp>
    </p:spTree>
    <p:extLst>
      <p:ext uri="{BB962C8B-B14F-4D97-AF65-F5344CB8AC3E}">
        <p14:creationId xmlns:p14="http://schemas.microsoft.com/office/powerpoint/2010/main" val="655915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11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References">
    <p:bg>
      <p:bgPr>
        <a:solidFill>
          <a:schemeClr val="accent4"/>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3C69E21-27A4-4448-A8A5-3DF6A41F3B28}"/>
              </a:ext>
            </a:extLst>
          </p:cNvPr>
          <p:cNvSpPr/>
          <p:nvPr userDrawn="1"/>
        </p:nvSpPr>
        <p:spPr>
          <a:xfrm>
            <a:off x="0" y="1265616"/>
            <a:ext cx="12192000" cy="1901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7" name="Straight Connector 6">
            <a:extLst>
              <a:ext uri="{FF2B5EF4-FFF2-40B4-BE49-F238E27FC236}">
                <a16:creationId xmlns:a16="http://schemas.microsoft.com/office/drawing/2014/main" id="{FDEA8E5D-F9A7-48AC-AF91-6754515E9D1B}"/>
              </a:ext>
              <a:ext uri="{C183D7F6-B498-43B3-948B-1728B52AA6E4}">
                <adec:decorative xmlns:adec="http://schemas.microsoft.com/office/drawing/2017/decorative" val="1"/>
              </a:ext>
            </a:extLst>
          </p:cNvPr>
          <p:cNvCxnSpPr>
            <a:cxnSpLocks/>
          </p:cNvCxnSpPr>
          <p:nvPr userDrawn="1"/>
        </p:nvCxnSpPr>
        <p:spPr>
          <a:xfrm>
            <a:off x="0" y="1265616"/>
            <a:ext cx="12192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81B646BC-5BB3-E31B-1A9E-AD82558D7FE8}"/>
              </a:ext>
            </a:extLst>
          </p:cNvPr>
          <p:cNvSpPr>
            <a:spLocks noGrp="1"/>
          </p:cNvSpPr>
          <p:nvPr>
            <p:ph type="sldNum" sz="quarter" idx="10"/>
          </p:nvPr>
        </p:nvSpPr>
        <p:spPr/>
        <p:txBody>
          <a:bodyPr/>
          <a:lstStyle/>
          <a:p>
            <a:fld id="{10A01DC5-1685-4615-8240-15192985C6A2}" type="slidenum">
              <a:rPr lang="en-AU" smtClean="0"/>
              <a:pPr/>
              <a:t>‹#›</a:t>
            </a:fld>
            <a:endParaRPr lang="en-AU"/>
          </a:p>
        </p:txBody>
      </p:sp>
      <p:sp>
        <p:nvSpPr>
          <p:cNvPr id="8" name="Title 3">
            <a:extLst>
              <a:ext uri="{FF2B5EF4-FFF2-40B4-BE49-F238E27FC236}">
                <a16:creationId xmlns:a16="http://schemas.microsoft.com/office/drawing/2014/main" id="{2245FC77-E959-4B3D-936D-71858DF4D065}"/>
              </a:ext>
            </a:extLst>
          </p:cNvPr>
          <p:cNvSpPr>
            <a:spLocks noGrp="1"/>
          </p:cNvSpPr>
          <p:nvPr>
            <p:ph type="title" hasCustomPrompt="1"/>
          </p:nvPr>
        </p:nvSpPr>
        <p:spPr>
          <a:xfrm>
            <a:off x="360000" y="360001"/>
            <a:ext cx="10080000" cy="521412"/>
          </a:xfrm>
        </p:spPr>
        <p:txBody>
          <a:bodyPr/>
          <a:lstStyle>
            <a:lvl1pPr>
              <a:defRPr>
                <a:solidFill>
                  <a:schemeClr val="accent1"/>
                </a:solidFill>
              </a:defRPr>
            </a:lvl1pPr>
          </a:lstStyle>
          <a:p>
            <a:r>
              <a:rPr lang="en-US"/>
              <a:t>References</a:t>
            </a:r>
            <a:endParaRPr lang="en-AU"/>
          </a:p>
        </p:txBody>
      </p:sp>
      <p:sp>
        <p:nvSpPr>
          <p:cNvPr id="2" name="Content Placeholder 2">
            <a:extLst>
              <a:ext uri="{FF2B5EF4-FFF2-40B4-BE49-F238E27FC236}">
                <a16:creationId xmlns:a16="http://schemas.microsoft.com/office/drawing/2014/main" id="{27905181-B8A1-3C65-36D9-EB3FF362FF6C}"/>
              </a:ext>
            </a:extLst>
          </p:cNvPr>
          <p:cNvSpPr>
            <a:spLocks noGrp="1"/>
          </p:cNvSpPr>
          <p:nvPr>
            <p:ph idx="1" hasCustomPrompt="1"/>
          </p:nvPr>
        </p:nvSpPr>
        <p:spPr>
          <a:xfrm>
            <a:off x="360000" y="3428999"/>
            <a:ext cx="11484000" cy="2927351"/>
          </a:xfrm>
        </p:spPr>
        <p:txBody>
          <a:bodyPr/>
          <a:lstStyle>
            <a:lvl1pPr>
              <a:lnSpc>
                <a:spcPct val="150000"/>
              </a:lnSpc>
              <a:defRPr sz="1200">
                <a:latin typeface="Arial" panose="020B0604020202020204" pitchFamily="34" charset="0"/>
                <a:cs typeface="Arial" panose="020B0604020202020204" pitchFamily="34" charset="0"/>
              </a:defRPr>
            </a:lvl1pPr>
            <a:lvl2pPr>
              <a:lnSpc>
                <a:spcPct val="150000"/>
              </a:lnSpc>
              <a:defRPr sz="1200"/>
            </a:lvl2pPr>
            <a:lvl3pPr>
              <a:lnSpc>
                <a:spcPct val="150000"/>
              </a:lnSpc>
              <a:defRPr/>
            </a:lvl3pPr>
            <a:lvl4pPr>
              <a:lnSpc>
                <a:spcPct val="150000"/>
              </a:lnSpc>
              <a:defRPr sz="1200"/>
            </a:lvl4pPr>
            <a:lvl5pPr>
              <a:lnSpc>
                <a:spcPct val="150000"/>
              </a:lnSpc>
              <a:defRPr sz="1200"/>
            </a:lvl5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7999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pyright">
    <p:bg>
      <p:bgPr>
        <a:solidFill>
          <a:schemeClr val="accent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bg1"/>
                </a:solidFill>
              </a:defRPr>
            </a:lvl1pPr>
          </a:lstStyle>
          <a:p>
            <a:fld id="{10A01DC5-1685-4615-8240-15192985C6A2}" type="slidenum">
              <a:rPr lang="en-AU" smtClean="0"/>
              <a:pPr/>
              <a:t>‹#›</a:t>
            </a:fld>
            <a:endParaRPr lang="en-AU"/>
          </a:p>
        </p:txBody>
      </p:sp>
      <p:sp>
        <p:nvSpPr>
          <p:cNvPr id="2" name="Title 1">
            <a:extLst>
              <a:ext uri="{FF2B5EF4-FFF2-40B4-BE49-F238E27FC236}">
                <a16:creationId xmlns:a16="http://schemas.microsoft.com/office/drawing/2014/main" id="{34BE5FFA-C863-5F63-2574-4F650BA4588D}"/>
              </a:ext>
            </a:extLst>
          </p:cNvPr>
          <p:cNvSpPr>
            <a:spLocks noGrp="1"/>
          </p:cNvSpPr>
          <p:nvPr>
            <p:ph type="title" hasCustomPrompt="1"/>
          </p:nvPr>
        </p:nvSpPr>
        <p:spPr>
          <a:xfrm>
            <a:off x="360000" y="360000"/>
            <a:ext cx="10080000" cy="537467"/>
          </a:xfrm>
        </p:spPr>
        <p:txBody>
          <a:bodyPr/>
          <a:lstStyle>
            <a:lvl1pPr>
              <a:defRPr>
                <a:solidFill>
                  <a:schemeClr val="bg1"/>
                </a:solidFill>
              </a:defRPr>
            </a:lvl1pPr>
          </a:lstStyle>
          <a:p>
            <a:r>
              <a:rPr lang="en-US"/>
              <a:t>Copyright</a:t>
            </a:r>
          </a:p>
        </p:txBody>
      </p:sp>
      <p:sp>
        <p:nvSpPr>
          <p:cNvPr id="3" name="Slide Number Placeholder 4">
            <a:extLst>
              <a:ext uri="{FF2B5EF4-FFF2-40B4-BE49-F238E27FC236}">
                <a16:creationId xmlns:a16="http://schemas.microsoft.com/office/drawing/2014/main" id="{CAF241D3-718F-F3B9-95BA-7ED78B1B5BDD}"/>
              </a:ext>
            </a:extLst>
          </p:cNvPr>
          <p:cNvSpPr txBox="1">
            <a:spLocks/>
          </p:cNvSpPr>
          <p:nvPr userDrawn="1"/>
        </p:nvSpPr>
        <p:spPr>
          <a:xfrm>
            <a:off x="11124000" y="6516000"/>
            <a:ext cx="720000" cy="180000"/>
          </a:xfrm>
          <a:prstGeom prst="rect">
            <a:avLst/>
          </a:prstGeom>
        </p:spPr>
        <p:txBody>
          <a:bodyPr vert="horz" lIns="0" tIns="0" rIns="0" bIns="0" rtlCol="0" anchor="t"/>
          <a:lstStyle>
            <a:defPPr>
              <a:defRPr lang="en-US"/>
            </a:defPPr>
            <a:lvl1pPr marL="0" algn="r" defTabSz="609585" rtl="0" eaLnBrk="1" latinLnBrk="0" hangingPunct="1">
              <a:defRPr sz="1200" kern="1200">
                <a:solidFill>
                  <a:schemeClr val="bg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10A01DC5-1685-4615-8240-15192985C6A2}" type="slidenum">
              <a:rPr lang="en-AU" smtClean="0"/>
              <a:pPr/>
              <a:t>‹#›</a:t>
            </a:fld>
            <a:endParaRPr lang="en-AU"/>
          </a:p>
        </p:txBody>
      </p:sp>
      <p:sp>
        <p:nvSpPr>
          <p:cNvPr id="5" name="Rectangle 4">
            <a:extLst>
              <a:ext uri="{FF2B5EF4-FFF2-40B4-BE49-F238E27FC236}">
                <a16:creationId xmlns:a16="http://schemas.microsoft.com/office/drawing/2014/main" id="{147A10EB-69B5-E036-369C-033BAFE6DB18}"/>
              </a:ext>
            </a:extLst>
          </p:cNvPr>
          <p:cNvSpPr/>
          <p:nvPr userDrawn="1"/>
        </p:nvSpPr>
        <p:spPr>
          <a:xfrm>
            <a:off x="10915048" y="231006"/>
            <a:ext cx="1039529" cy="1100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descr="A red flower with white text&#10;&#10;Description automatically generated with low confidence">
            <a:extLst>
              <a:ext uri="{FF2B5EF4-FFF2-40B4-BE49-F238E27FC236}">
                <a16:creationId xmlns:a16="http://schemas.microsoft.com/office/drawing/2014/main" id="{F5F3CD7E-F06C-6B47-6A3E-198A7C0DC31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95216" y="360000"/>
            <a:ext cx="660785" cy="717587"/>
          </a:xfrm>
          <a:prstGeom prst="rect">
            <a:avLst/>
          </a:prstGeom>
        </p:spPr>
      </p:pic>
      <p:pic>
        <p:nvPicPr>
          <p:cNvPr id="7" name="Picture 12" descr="Creative Commons Attribution licence logo">
            <a:extLst>
              <a:ext uri="{FF2B5EF4-FFF2-40B4-BE49-F238E27FC236}">
                <a16:creationId xmlns:a16="http://schemas.microsoft.com/office/drawing/2014/main" id="{7948A98C-F758-2F9B-44F6-E4FEA77CAA7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244972" y="2967486"/>
            <a:ext cx="1406523" cy="489432"/>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10">
            <a:extLst>
              <a:ext uri="{FF2B5EF4-FFF2-40B4-BE49-F238E27FC236}">
                <a16:creationId xmlns:a16="http://schemas.microsoft.com/office/drawing/2014/main" id="{CD8E711E-20C4-EB65-95D8-4E4BB3686546}"/>
              </a:ext>
            </a:extLst>
          </p:cNvPr>
          <p:cNvSpPr>
            <a:spLocks noGrp="1"/>
          </p:cNvSpPr>
          <p:nvPr>
            <p:ph type="body" sz="quarter" idx="18" hasCustomPrompt="1"/>
          </p:nvPr>
        </p:nvSpPr>
        <p:spPr>
          <a:xfrm>
            <a:off x="360000" y="981264"/>
            <a:ext cx="10080000" cy="310015"/>
          </a:xfrm>
        </p:spPr>
        <p:txBody>
          <a:bodyPr anchor="b">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340091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bg>
      <p:bgPr>
        <a:solidFill>
          <a:schemeClr val="accent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5C261660-AF47-818D-7C30-D254D989CACE}"/>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8AD8A72A-7327-BEF4-2507-0522B8614AE9}"/>
              </a:ext>
            </a:extLst>
          </p:cNvPr>
          <p:cNvSpPr>
            <a:spLocks noGrp="1"/>
          </p:cNvSpPr>
          <p:nvPr>
            <p:ph type="ctrTitle" hasCustomPrompt="1"/>
          </p:nvPr>
        </p:nvSpPr>
        <p:spPr>
          <a:xfrm>
            <a:off x="540000" y="4067881"/>
            <a:ext cx="11291998" cy="800681"/>
          </a:xfrm>
          <a:ln>
            <a:noFill/>
          </a:ln>
        </p:spPr>
        <p:txBody>
          <a:bodyPr anchor="t">
            <a:noAutofit/>
          </a:bodyPr>
          <a:lstStyle>
            <a:lvl1pPr algn="l">
              <a:lnSpc>
                <a:spcPct val="110000"/>
              </a:lnSpc>
              <a:defRPr sz="4800">
                <a:solidFill>
                  <a:schemeClr val="bg1"/>
                </a:solidFill>
                <a:latin typeface="Arial" panose="020B0604020202020204" pitchFamily="34" charset="0"/>
                <a:cs typeface="Arial" panose="020B0604020202020204" pitchFamily="34" charset="0"/>
              </a:defRPr>
            </a:lvl1pPr>
          </a:lstStyle>
          <a:p>
            <a:pPr>
              <a:lnSpc>
                <a:spcPct val="100000"/>
              </a:lnSpc>
            </a:pPr>
            <a:r>
              <a:rPr lang="en-AU"/>
              <a:t>Lesson title</a:t>
            </a:r>
          </a:p>
        </p:txBody>
      </p:sp>
      <p:sp>
        <p:nvSpPr>
          <p:cNvPr id="6" name="Oval 5">
            <a:extLst>
              <a:ext uri="{FF2B5EF4-FFF2-40B4-BE49-F238E27FC236}">
                <a16:creationId xmlns:a16="http://schemas.microsoft.com/office/drawing/2014/main" id="{5EBAE78F-1A35-0A2C-DBF4-48477CA8F3A7}"/>
              </a:ext>
            </a:extLst>
          </p:cNvPr>
          <p:cNvSpPr>
            <a:spLocks noGrp="1" noRot="1" noMove="1" noResize="1" noEditPoints="1" noAdjustHandles="1" noChangeArrowheads="1" noChangeShapeType="1"/>
          </p:cNvSpPr>
          <p:nvPr userDrawn="1"/>
        </p:nvSpPr>
        <p:spPr>
          <a:xfrm>
            <a:off x="11056620" y="289560"/>
            <a:ext cx="906780" cy="80068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Picture 1">
            <a:extLst>
              <a:ext uri="{FF2B5EF4-FFF2-40B4-BE49-F238E27FC236}">
                <a16:creationId xmlns:a16="http://schemas.microsoft.com/office/drawing/2014/main" id="{1DE675F6-B3E6-7651-8B0E-50E39CE29B9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171348" y="360000"/>
            <a:ext cx="660650" cy="715199"/>
          </a:xfrm>
          <a:prstGeom prst="rect">
            <a:avLst/>
          </a:prstGeom>
        </p:spPr>
      </p:pic>
    </p:spTree>
    <p:extLst>
      <p:ext uri="{BB962C8B-B14F-4D97-AF65-F5344CB8AC3E}">
        <p14:creationId xmlns:p14="http://schemas.microsoft.com/office/powerpoint/2010/main" val="907826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lue backgroun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165CECD-C00D-4560-9C97-AE28A8535867}"/>
              </a:ext>
              <a:ext uri="{C183D7F6-B498-43B3-948B-1728B52AA6E4}">
                <adec:decorative xmlns:adec="http://schemas.microsoft.com/office/drawing/2017/decorative" val="1"/>
              </a:ext>
            </a:extLst>
          </p:cNvPr>
          <p:cNvSpPr/>
          <p:nvPr userDrawn="1"/>
        </p:nvSpPr>
        <p:spPr>
          <a:xfrm>
            <a:off x="0" y="1620000"/>
            <a:ext cx="12192000" cy="523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Picture Placeholder 4">
            <a:extLst>
              <a:ext uri="{FF2B5EF4-FFF2-40B4-BE49-F238E27FC236}">
                <a16:creationId xmlns:a16="http://schemas.microsoft.com/office/drawing/2014/main" id="{8AB6FE45-2247-43AE-AFB0-3C1EC574D8FA}"/>
              </a:ext>
              <a:ext uri="{C183D7F6-B498-43B3-948B-1728B52AA6E4}">
                <adec:decorative xmlns:adec="http://schemas.microsoft.com/office/drawing/2017/decorative" val="1"/>
              </a:ext>
            </a:extLst>
          </p:cNvPr>
          <p:cNvSpPr>
            <a:spLocks noGrp="1"/>
          </p:cNvSpPr>
          <p:nvPr>
            <p:ph type="pic" sz="quarter" idx="13"/>
          </p:nvPr>
        </p:nvSpPr>
        <p:spPr>
          <a:xfrm>
            <a:off x="359998" y="1909282"/>
            <a:ext cx="11483999" cy="4210718"/>
          </a:xfrm>
        </p:spPr>
        <p:txBody>
          <a:bodyPr/>
          <a:lstStyle/>
          <a:p>
            <a:r>
              <a:rPr lang="en-GB"/>
              <a:t>Click icon to add picture</a:t>
            </a:r>
            <a:endParaRPr lang="en-AU"/>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a:p>
        </p:txBody>
      </p:sp>
      <p:sp>
        <p:nvSpPr>
          <p:cNvPr id="10" name="Title 4">
            <a:extLst>
              <a:ext uri="{FF2B5EF4-FFF2-40B4-BE49-F238E27FC236}">
                <a16:creationId xmlns:a16="http://schemas.microsoft.com/office/drawing/2014/main" id="{4B69FB63-5913-44B0-9BCA-4B6E66CE48BF}"/>
              </a:ext>
            </a:extLst>
          </p:cNvPr>
          <p:cNvSpPr>
            <a:spLocks noGrp="1"/>
          </p:cNvSpPr>
          <p:nvPr>
            <p:ph type="title"/>
          </p:nvPr>
        </p:nvSpPr>
        <p:spPr>
          <a:xfrm>
            <a:off x="359998" y="360000"/>
            <a:ext cx="10260002" cy="522000"/>
          </a:xfrm>
        </p:spPr>
        <p:txBody>
          <a:bodyPr/>
          <a:lstStyle>
            <a:lvl1pPr>
              <a:defRPr>
                <a:solidFill>
                  <a:schemeClr val="accent1"/>
                </a:solidFill>
              </a:defRPr>
            </a:lvl1pPr>
          </a:lstStyle>
          <a:p>
            <a:r>
              <a:rPr lang="en-GB"/>
              <a:t>Click to edit Master title style</a:t>
            </a:r>
            <a:endParaRPr lang="en-AU"/>
          </a:p>
        </p:txBody>
      </p:sp>
      <p:sp>
        <p:nvSpPr>
          <p:cNvPr id="11" name="Text Placeholder 10">
            <a:extLst>
              <a:ext uri="{FF2B5EF4-FFF2-40B4-BE49-F238E27FC236}">
                <a16:creationId xmlns:a16="http://schemas.microsoft.com/office/drawing/2014/main" id="{4A905C52-CF4B-447B-B93D-A86FD209402A}"/>
              </a:ext>
            </a:extLst>
          </p:cNvPr>
          <p:cNvSpPr>
            <a:spLocks noGrp="1"/>
          </p:cNvSpPr>
          <p:nvPr>
            <p:ph type="body" sz="quarter" idx="18" hasCustomPrompt="1"/>
          </p:nvPr>
        </p:nvSpPr>
        <p:spPr>
          <a:xfrm>
            <a:off x="360000" y="1016704"/>
            <a:ext cx="10080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274402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2" name="Text Placeholder 3">
            <a:extLst>
              <a:ext uri="{FF2B5EF4-FFF2-40B4-BE49-F238E27FC236}">
                <a16:creationId xmlns:a16="http://schemas.microsoft.com/office/drawing/2014/main" id="{7A679F83-4A45-8E00-A9A4-2E8DE35C1BB0}"/>
              </a:ext>
            </a:extLst>
          </p:cNvPr>
          <p:cNvSpPr>
            <a:spLocks noGrp="1"/>
          </p:cNvSpPr>
          <p:nvPr>
            <p:ph type="body" sz="quarter" idx="17" hasCustomPrompt="1"/>
          </p:nvPr>
        </p:nvSpPr>
        <p:spPr>
          <a:xfrm>
            <a:off x="360000" y="1567086"/>
            <a:ext cx="11484000" cy="4807835"/>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28108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3" name="Content Placeholder 2">
            <a:extLst>
              <a:ext uri="{FF2B5EF4-FFF2-40B4-BE49-F238E27FC236}">
                <a16:creationId xmlns:a16="http://schemas.microsoft.com/office/drawing/2014/main" id="{EAC13D79-FA01-577F-AC79-E39D6DCCC806}"/>
              </a:ext>
            </a:extLst>
          </p:cNvPr>
          <p:cNvSpPr>
            <a:spLocks noGrp="1"/>
          </p:cNvSpPr>
          <p:nvPr>
            <p:ph sz="quarter" idx="19" hasCustomPrompt="1"/>
          </p:nvPr>
        </p:nvSpPr>
        <p:spPr>
          <a:xfrm>
            <a:off x="360363" y="1562471"/>
            <a:ext cx="5735637" cy="4814518"/>
          </a:xfrm>
        </p:spPr>
        <p:txBody>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8" name="Picture Placeholder 7">
            <a:extLst>
              <a:ext uri="{FF2B5EF4-FFF2-40B4-BE49-F238E27FC236}">
                <a16:creationId xmlns:a16="http://schemas.microsoft.com/office/drawing/2014/main" id="{F0C3D212-D9E6-5651-0336-B3898E36FBA5}"/>
              </a:ext>
            </a:extLst>
          </p:cNvPr>
          <p:cNvSpPr>
            <a:spLocks noGrp="1"/>
          </p:cNvSpPr>
          <p:nvPr>
            <p:ph type="pic" sz="quarter" idx="20"/>
          </p:nvPr>
        </p:nvSpPr>
        <p:spPr>
          <a:xfrm>
            <a:off x="6324599" y="1562470"/>
            <a:ext cx="5507038" cy="4814518"/>
          </a:xfrm>
        </p:spPr>
        <p:txBody>
          <a:bodyPr/>
          <a:lstStyle/>
          <a:p>
            <a:r>
              <a:rPr lang="en-GB"/>
              <a:t>Click icon to add picture</a:t>
            </a:r>
            <a:endParaRPr lang="en-AU"/>
          </a:p>
        </p:txBody>
      </p:sp>
    </p:spTree>
    <p:extLst>
      <p:ext uri="{BB962C8B-B14F-4D97-AF65-F5344CB8AC3E}">
        <p14:creationId xmlns:p14="http://schemas.microsoft.com/office/powerpoint/2010/main" val="1819749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eature image and text">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91FCC384-7450-516C-24D0-7D029ED3855A}"/>
              </a:ext>
              <a:ext uri="{C183D7F6-B498-43B3-948B-1728B52AA6E4}">
                <adec:decorative xmlns:adec="http://schemas.microsoft.com/office/drawing/2017/decorative" val="1"/>
              </a:ext>
            </a:extLst>
          </p:cNvPr>
          <p:cNvSpPr>
            <a:spLocks noGrp="1"/>
          </p:cNvSpPr>
          <p:nvPr>
            <p:ph type="pic" sz="quarter" idx="13"/>
          </p:nvPr>
        </p:nvSpPr>
        <p:spPr>
          <a:xfrm>
            <a:off x="0" y="0"/>
            <a:ext cx="5040000" cy="6858000"/>
          </a:xfrm>
        </p:spPr>
        <p:txBody>
          <a:bodyPr/>
          <a:lstStyle/>
          <a:p>
            <a:r>
              <a:rPr lang="en-GB"/>
              <a:t>Click icon to add picture</a:t>
            </a:r>
            <a:endParaRPr lang="en-AU"/>
          </a:p>
        </p:txBody>
      </p:sp>
      <p:sp>
        <p:nvSpPr>
          <p:cNvPr id="4" name="Title 1">
            <a:extLst>
              <a:ext uri="{FF2B5EF4-FFF2-40B4-BE49-F238E27FC236}">
                <a16:creationId xmlns:a16="http://schemas.microsoft.com/office/drawing/2014/main" id="{46E61F09-1856-72E7-5C79-31B4A856E7AD}"/>
              </a:ext>
            </a:extLst>
          </p:cNvPr>
          <p:cNvSpPr>
            <a:spLocks noGrp="1"/>
          </p:cNvSpPr>
          <p:nvPr>
            <p:ph type="title" hasCustomPrompt="1"/>
          </p:nvPr>
        </p:nvSpPr>
        <p:spPr>
          <a:xfrm>
            <a:off x="5400000" y="360000"/>
            <a:ext cx="6407150" cy="554400"/>
          </a:xfrm>
        </p:spPr>
        <p:txBody>
          <a:bodyPr/>
          <a:lstStyle>
            <a:lvl1pPr>
              <a:defRPr>
                <a:solidFill>
                  <a:schemeClr val="accent1"/>
                </a:solidFill>
              </a:defRPr>
            </a:lvl1pPr>
          </a:lstStyle>
          <a:p>
            <a:r>
              <a:rPr lang="en-US"/>
              <a:t>Title</a:t>
            </a:r>
          </a:p>
        </p:txBody>
      </p:sp>
      <p:cxnSp>
        <p:nvCxnSpPr>
          <p:cNvPr id="6" name="Straight Connector 5">
            <a:extLst>
              <a:ext uri="{FF2B5EF4-FFF2-40B4-BE49-F238E27FC236}">
                <a16:creationId xmlns:a16="http://schemas.microsoft.com/office/drawing/2014/main" id="{52576981-5B08-29E1-CBD0-60B20605F583}"/>
              </a:ext>
              <a:ext uri="{C183D7F6-B498-43B3-948B-1728B52AA6E4}">
                <adec:decorative xmlns:adec="http://schemas.microsoft.com/office/drawing/2017/decorative" val="1"/>
              </a:ext>
            </a:extLst>
          </p:cNvPr>
          <p:cNvCxnSpPr>
            <a:cxnSpLocks/>
          </p:cNvCxnSpPr>
          <p:nvPr userDrawn="1"/>
        </p:nvCxnSpPr>
        <p:spPr>
          <a:xfrm>
            <a:off x="5220000" y="1800000"/>
            <a:ext cx="0" cy="4536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Slide Number Placeholder 1">
            <a:extLst>
              <a:ext uri="{FF2B5EF4-FFF2-40B4-BE49-F238E27FC236}">
                <a16:creationId xmlns:a16="http://schemas.microsoft.com/office/drawing/2014/main" id="{AC754ADD-23A8-B626-EF2D-A89E9897C22E}"/>
              </a:ext>
            </a:extLst>
          </p:cNvPr>
          <p:cNvSpPr>
            <a:spLocks noGrp="1"/>
          </p:cNvSpPr>
          <p:nvPr>
            <p:ph type="sldNum" sz="quarter" idx="16"/>
          </p:nvPr>
        </p:nvSpPr>
        <p:spPr>
          <a:xfrm>
            <a:off x="11124000" y="6516000"/>
            <a:ext cx="720000" cy="180000"/>
          </a:xfrm>
        </p:spPr>
        <p:txBody>
          <a:bodyPr/>
          <a:lstStyle/>
          <a:p>
            <a:fld id="{10A01DC5-1685-4615-8240-15192985C6A2}" type="slidenum">
              <a:rPr lang="en-AU" smtClean="0"/>
              <a:pPr/>
              <a:t>‹#›</a:t>
            </a:fld>
            <a:endParaRPr lang="en-AU"/>
          </a:p>
        </p:txBody>
      </p:sp>
      <p:sp>
        <p:nvSpPr>
          <p:cNvPr id="10" name="Text Placeholder 3">
            <a:extLst>
              <a:ext uri="{FF2B5EF4-FFF2-40B4-BE49-F238E27FC236}">
                <a16:creationId xmlns:a16="http://schemas.microsoft.com/office/drawing/2014/main" id="{DE31FF8A-F945-2755-C01F-A984129CCFE4}"/>
              </a:ext>
            </a:extLst>
          </p:cNvPr>
          <p:cNvSpPr>
            <a:spLocks noGrp="1"/>
          </p:cNvSpPr>
          <p:nvPr>
            <p:ph type="body" sz="quarter" idx="17" hasCustomPrompt="1"/>
          </p:nvPr>
        </p:nvSpPr>
        <p:spPr>
          <a:xfrm>
            <a:off x="5400675" y="1800000"/>
            <a:ext cx="6407150" cy="4536000"/>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13" name="Text Placeholder 10">
            <a:extLst>
              <a:ext uri="{FF2B5EF4-FFF2-40B4-BE49-F238E27FC236}">
                <a16:creationId xmlns:a16="http://schemas.microsoft.com/office/drawing/2014/main" id="{5222D209-0CF8-F581-20B2-402482319282}"/>
              </a:ext>
            </a:extLst>
          </p:cNvPr>
          <p:cNvSpPr>
            <a:spLocks noGrp="1"/>
          </p:cNvSpPr>
          <p:nvPr>
            <p:ph type="body" sz="quarter" idx="18" hasCustomPrompt="1"/>
          </p:nvPr>
        </p:nvSpPr>
        <p:spPr>
          <a:xfrm>
            <a:off x="5399998" y="982520"/>
            <a:ext cx="6407150" cy="294189"/>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1423837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udent devised exam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8F6E96-99E3-4F1D-3A20-E08B77215476}"/>
              </a:ext>
            </a:extLst>
          </p:cNvPr>
          <p:cNvSpPr/>
          <p:nvPr userDrawn="1"/>
        </p:nvSpPr>
        <p:spPr>
          <a:xfrm>
            <a:off x="0" y="0"/>
            <a:ext cx="12192000" cy="1616364"/>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535382"/>
            <a:ext cx="9920073"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1743837"/>
            <a:ext cx="9920073" cy="471554"/>
          </a:xfrm>
        </p:spPr>
        <p:txBody>
          <a:bodyPr anchor="b">
            <a:noAutofit/>
          </a:bodyPr>
          <a:lstStyle>
            <a:lvl1pPr>
              <a:defRPr sz="28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pic>
        <p:nvPicPr>
          <p:cNvPr id="3" name="Picture 2" descr="A blue circle with a piece of a puzzle&#10;&#10;Description automatically generated">
            <a:extLst>
              <a:ext uri="{FF2B5EF4-FFF2-40B4-BE49-F238E27FC236}">
                <a16:creationId xmlns:a16="http://schemas.microsoft.com/office/drawing/2014/main" id="{F96725C5-9C99-B330-D0AA-938DE6B59F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82417" y="134354"/>
            <a:ext cx="1347657" cy="1347657"/>
          </a:xfrm>
          <a:prstGeom prst="rect">
            <a:avLst/>
          </a:prstGeom>
          <a:noFill/>
          <a:extLst>
            <a:ext uri="{909E8E84-426E-40DD-AFC4-6F175D3DCCD1}">
              <a14:hiddenFill xmlns:a14="http://schemas.microsoft.com/office/drawing/2010/main">
                <a:solidFill>
                  <a:srgbClr val="FFFFFF"/>
                </a:solidFill>
              </a14:hiddenFill>
            </a:ext>
          </a:extLst>
        </p:spPr>
      </p:pic>
      <p:sp>
        <p:nvSpPr>
          <p:cNvPr id="8" name="Picture Placeholder 7">
            <a:extLst>
              <a:ext uri="{FF2B5EF4-FFF2-40B4-BE49-F238E27FC236}">
                <a16:creationId xmlns:a16="http://schemas.microsoft.com/office/drawing/2014/main" id="{0A1CAFC3-176E-0DAD-ACB1-AD56FA16962A}"/>
              </a:ext>
            </a:extLst>
          </p:cNvPr>
          <p:cNvSpPr>
            <a:spLocks noGrp="1"/>
          </p:cNvSpPr>
          <p:nvPr>
            <p:ph type="pic" sz="quarter" idx="19"/>
          </p:nvPr>
        </p:nvSpPr>
        <p:spPr>
          <a:xfrm>
            <a:off x="360363" y="2317750"/>
            <a:ext cx="11483637" cy="2060575"/>
          </a:xfrm>
        </p:spPr>
        <p:txBody>
          <a:bodyPr/>
          <a:lstStyle/>
          <a:p>
            <a:r>
              <a:rPr lang="en-GB"/>
              <a:t>Click icon to add picture</a:t>
            </a:r>
            <a:endParaRPr lang="en-AU"/>
          </a:p>
        </p:txBody>
      </p:sp>
      <p:sp>
        <p:nvSpPr>
          <p:cNvPr id="10" name="Text Placeholder 9">
            <a:extLst>
              <a:ext uri="{FF2B5EF4-FFF2-40B4-BE49-F238E27FC236}">
                <a16:creationId xmlns:a16="http://schemas.microsoft.com/office/drawing/2014/main" id="{3C17158F-8305-9FAD-5D27-F260E3A45E51}"/>
              </a:ext>
            </a:extLst>
          </p:cNvPr>
          <p:cNvSpPr>
            <a:spLocks noGrp="1"/>
          </p:cNvSpPr>
          <p:nvPr>
            <p:ph type="body" sz="quarter" idx="20"/>
          </p:nvPr>
        </p:nvSpPr>
        <p:spPr>
          <a:xfrm>
            <a:off x="360363" y="4579938"/>
            <a:ext cx="11483975" cy="1743075"/>
          </a:xfrm>
        </p:spPr>
        <p:txBody>
          <a:bodyPr/>
          <a:lstStyle>
            <a:lvl1pPr>
              <a:spcAft>
                <a:spcPts val="1200"/>
              </a:spcAft>
              <a:defRPr sz="1800"/>
            </a:lvl1pPr>
            <a:lvl2pPr>
              <a:spcAft>
                <a:spcPts val="1200"/>
              </a:spcAft>
              <a:defRPr sz="1800"/>
            </a:lvl2pPr>
            <a:lvl3pPr>
              <a:spcAft>
                <a:spcPts val="1200"/>
              </a:spcAft>
              <a:defRPr sz="1800"/>
            </a:lvl3pPr>
            <a:lvl4pPr>
              <a:spcAft>
                <a:spcPts val="1200"/>
              </a:spcAft>
              <a:defRPr sz="1800"/>
            </a:lvl4pPr>
            <a:lvl5pPr>
              <a:spcAft>
                <a:spcPts val="1200"/>
              </a:spcAft>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Tree>
    <p:extLst>
      <p:ext uri="{BB962C8B-B14F-4D97-AF65-F5344CB8AC3E}">
        <p14:creationId xmlns:p14="http://schemas.microsoft.com/office/powerpoint/2010/main" val="1803421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982520"/>
            <a:ext cx="11484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2614206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0A01DC5-1685-4615-8240-15192985C6A2}" type="slidenum">
              <a:rPr lang="en-AU" smtClean="0"/>
              <a:t>‹#›</a:t>
            </a:fld>
            <a:endParaRPr lang="en-AU"/>
          </a:p>
        </p:txBody>
      </p:sp>
    </p:spTree>
    <p:extLst>
      <p:ext uri="{BB962C8B-B14F-4D97-AF65-F5344CB8AC3E}">
        <p14:creationId xmlns:p14="http://schemas.microsoft.com/office/powerpoint/2010/main" val="1009026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60000"/>
            <a:ext cx="10080000" cy="1008000"/>
          </a:xfrm>
          <a:prstGeom prst="rect">
            <a:avLst/>
          </a:prstGeom>
        </p:spPr>
        <p:txBody>
          <a:bodyPr vert="horz" lIns="0" tIns="0" rIns="0" bIns="0" rtlCol="0" anchor="t">
            <a:noAutofit/>
          </a:bodyPr>
          <a:lstStyle/>
          <a:p>
            <a:r>
              <a:rPr lang="en-GB"/>
              <a:t>Click to edit Master title style</a:t>
            </a:r>
            <a:endParaRPr lang="en-US"/>
          </a:p>
        </p:txBody>
      </p:sp>
      <p:sp>
        <p:nvSpPr>
          <p:cNvPr id="3" name="Text Placeholder 2"/>
          <p:cNvSpPr>
            <a:spLocks noGrp="1"/>
          </p:cNvSpPr>
          <p:nvPr>
            <p:ph type="body" idx="1"/>
          </p:nvPr>
        </p:nvSpPr>
        <p:spPr>
          <a:xfrm>
            <a:off x="360000" y="1620000"/>
            <a:ext cx="11484000" cy="4536000"/>
          </a:xfrm>
          <a:prstGeom prst="rect">
            <a:avLst/>
          </a:prstGeom>
        </p:spPr>
        <p:txBody>
          <a:bodyPr vert="horz" lIns="0" tIns="0" rIns="0" bIns="0" rtlCol="0">
            <a:noAutofit/>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1124000" y="6516000"/>
            <a:ext cx="720000" cy="180000"/>
          </a:xfrm>
          <a:prstGeom prst="rect">
            <a:avLst/>
          </a:prstGeom>
        </p:spPr>
        <p:txBody>
          <a:bodyPr vert="horz" lIns="0" tIns="0" rIns="0" bIns="0" rtlCol="0" anchor="t"/>
          <a:lstStyle>
            <a:lvl1pPr algn="r">
              <a:defRPr sz="1200">
                <a:solidFill>
                  <a:schemeClr val="tx1"/>
                </a:solidFill>
                <a:latin typeface="+mn-lt"/>
              </a:defRPr>
            </a:lvl1pPr>
          </a:lstStyle>
          <a:p>
            <a:fld id="{10A01DC5-1685-4615-8240-15192985C6A2}" type="slidenum">
              <a:rPr lang="en-AU" smtClean="0"/>
              <a:pPr/>
              <a:t>‹#›</a:t>
            </a:fld>
            <a:endParaRPr lang="en-AU"/>
          </a:p>
        </p:txBody>
      </p:sp>
    </p:spTree>
    <p:extLst>
      <p:ext uri="{BB962C8B-B14F-4D97-AF65-F5344CB8AC3E}">
        <p14:creationId xmlns:p14="http://schemas.microsoft.com/office/powerpoint/2010/main" val="12045785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377"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8" Type="http://schemas.openxmlformats.org/officeDocument/2006/relationships/hyperlink" Target="https://education.nsw.gov.au/teaching-and-learning/curriculum/explicit-teaching/explicit-teaching-strategies/connecting-learning" TargetMode="External"/><Relationship Id="rId13" Type="http://schemas.openxmlformats.org/officeDocument/2006/relationships/hyperlink" Target="https://curriculum.nsw.edu.au/" TargetMode="External"/><Relationship Id="rId3" Type="http://schemas.openxmlformats.org/officeDocument/2006/relationships/hyperlink" Target="https://curriculum.nsw.edu.au/learning-areas/tas/computing-technology-7-10-2022/" TargetMode="External"/><Relationship Id="rId7" Type="http://schemas.openxmlformats.org/officeDocument/2006/relationships/hyperlink" Target="https://education.nsw.gov.au/teaching-and-learning/curriculum/explicit-teaching/explicit-teaching-strategies/chunking-and-sequencing-learning" TargetMode="External"/><Relationship Id="rId12" Type="http://schemas.openxmlformats.org/officeDocument/2006/relationships/hyperlink" Target="https://educationstandards.nsw.edu.au/wps/portal/nesa/home" TargetMode="External"/><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hyperlink" Target="https://education.nsw.gov.au/teaching-and-learning/curriculum/explicit-teaching/explicit-teaching-strategies/checking-for-understanding" TargetMode="External"/><Relationship Id="rId11" Type="http://schemas.openxmlformats.org/officeDocument/2006/relationships/hyperlink" Target="https://educationstandards.nsw.edu.au/wps/portal/nesa/mini-footer/copyright" TargetMode="External"/><Relationship Id="rId5" Type="http://schemas.openxmlformats.org/officeDocument/2006/relationships/hyperlink" Target="https://education.nsw.gov.au/content/dam/main-education/documents/teaching-and-learning/curriculum/explicit-teaching/explicit-teaching-activating-prior-knowledge-tg.pdf" TargetMode="External"/><Relationship Id="rId10" Type="http://schemas.openxmlformats.org/officeDocument/2006/relationships/hyperlink" Target="https://app.education.nsw.gov.au/digital-learning-selector/LearningActivity/Card/546" TargetMode="External"/><Relationship Id="rId4" Type="http://schemas.openxmlformats.org/officeDocument/2006/relationships/hyperlink" Target="https://app.pre.education.nsw.gov.au/learning-tools-selector/LearningActivity/Card/547?clearCache=e16458-e20f-33c7-e489-91e37392c68c" TargetMode="External"/><Relationship Id="rId9" Type="http://schemas.openxmlformats.org/officeDocument/2006/relationships/hyperlink" Target="https://www.bing.com/ck/a?!&amp;&amp;p=e9d51ff889a4f5afb2262f25b2d5f9f6c5832cedc4862d5e27b4410c5a90e217JmltdHM9MTc0NTM2NjQwMA&amp;ptn=3&amp;ver=2&amp;hsh=4&amp;fclid=22190934-b32d-65ce-0779-1d23b2bc6400&amp;psq=think+aloud+strategy+NSW+Department+of+education&amp;u=a1aHR0cHM6Ly9lZHVjYXRpb24ubnN3Lmdvdi5hdS9jb250ZW50L2RhbS9tYWluLWVkdWNhdGlvbi9kb2N1bWVudHMvdGVhY2hpbmctYW5kLWxlYXJuaW5nL2N1cnJpY3VsdW0vZXhwbGljaXQtdGVhY2hpbmcvZXhwbGljaXQtdGVhY2hpbmctbW9kZWxsaW5nLXRlY2huaXF1ZS1ndWlkZS5wZGY&amp;ntb=1"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coursera.org/articles/what-does-a-data-analyst-do-a-career-guide?utm_medium=sem&amp;utm_source=gg&amp;utm_campaign=b2c_apac_x_multi_ftcof_career-academy_cx_dr_bau_gg_pmax_gc_au_all_m_hyb_25-04_desktop&amp;campaignid=22452866626&amp;adgroupid=&amp;device=c&amp;keyword=&amp;matchtype=&amp;network=x&amp;devicemodel=&amp;creativeid=&amp;assetgroupid=6568570071&amp;targetid=&amp;extensionid=&amp;placement=" TargetMode="External"/><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hyperlink" Target="https://www.bbc.com/news/business-56164159" TargetMode="External"/></Relationships>
</file>

<file path=ppt/slides/_rels/slide14.xml.rels><?xml version="1.0" encoding="UTF-8" standalone="yes"?>
<Relationships xmlns="http://schemas.openxmlformats.org/package/2006/relationships"><Relationship Id="rId2" Type="http://schemas.openxmlformats.org/officeDocument/2006/relationships/hyperlink" Target="https://creativecommons.org/licenses/by/4.0/" TargetMode="Externa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coursera.org/articles/what-does-a-data-analyst-do-a-career-guide?utm_medium=sem&amp;utm_source=gg&amp;utm_campaign=b2c_apac_x_multi_ftcof_career-academy_cx_dr_bau_gg_pmax_gc_au_all_m_hyb_25-04_desktop&amp;campaignid=22452866626&amp;adgroupid=&amp;device=c&amp;keyword=&amp;matchtype=&amp;network=x&amp;devicemodel=&amp;creativeid=&amp;assetgroupid=6568570071&amp;targetid=&amp;extensionid=&amp;placement=" TargetMode="External"/><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D998069-8808-F7B7-147A-0D45AF051C4E}"/>
              </a:ext>
            </a:extLst>
          </p:cNvPr>
          <p:cNvSpPr>
            <a:spLocks noGrp="1"/>
          </p:cNvSpPr>
          <p:nvPr>
            <p:ph type="title"/>
          </p:nvPr>
        </p:nvSpPr>
        <p:spPr/>
        <p:txBody>
          <a:bodyPr/>
          <a:lstStyle/>
          <a:p>
            <a:r>
              <a:rPr lang="en-AU" dirty="0">
                <a:latin typeface="+mj-lt"/>
              </a:rPr>
              <a:t>Instructions for use</a:t>
            </a:r>
          </a:p>
        </p:txBody>
      </p:sp>
      <p:sp>
        <p:nvSpPr>
          <p:cNvPr id="6" name="Text Placeholder 5">
            <a:extLst>
              <a:ext uri="{FF2B5EF4-FFF2-40B4-BE49-F238E27FC236}">
                <a16:creationId xmlns:a16="http://schemas.microsoft.com/office/drawing/2014/main" id="{8DD841B6-17E3-7C1D-D90A-3B640A08136D}"/>
              </a:ext>
            </a:extLst>
          </p:cNvPr>
          <p:cNvSpPr>
            <a:spLocks noGrp="1"/>
          </p:cNvSpPr>
          <p:nvPr>
            <p:ph type="body" sz="quarter" idx="18"/>
          </p:nvPr>
        </p:nvSpPr>
        <p:spPr/>
        <p:txBody>
          <a:bodyPr/>
          <a:lstStyle/>
          <a:p>
            <a:r>
              <a:rPr lang="en-AU" dirty="0">
                <a:latin typeface="+mj-lt"/>
              </a:rPr>
              <a:t>Learning episode 10</a:t>
            </a:r>
          </a:p>
        </p:txBody>
      </p:sp>
      <p:sp>
        <p:nvSpPr>
          <p:cNvPr id="7" name="Picture Placeholder 6">
            <a:extLst>
              <a:ext uri="{FF2B5EF4-FFF2-40B4-BE49-F238E27FC236}">
                <a16:creationId xmlns:a16="http://schemas.microsoft.com/office/drawing/2014/main" id="{41E659CE-3503-CAAB-868D-643BC7328B29}"/>
              </a:ext>
            </a:extLst>
          </p:cNvPr>
          <p:cNvSpPr>
            <a:spLocks noGrp="1"/>
          </p:cNvSpPr>
          <p:nvPr>
            <p:ph type="pic" sz="quarter" idx="13"/>
          </p:nvPr>
        </p:nvSpPr>
        <p:spPr>
          <a:xfrm>
            <a:off x="354000" y="1931625"/>
            <a:ext cx="11483999" cy="4498641"/>
          </a:xfrm>
        </p:spPr>
        <p:txBody>
          <a:bodyPr/>
          <a:lstStyle/>
          <a:p>
            <a:pPr marL="342900" indent="-342900">
              <a:lnSpc>
                <a:spcPct val="150000"/>
              </a:lnSpc>
              <a:buFont typeface="Arial"/>
              <a:buChar char="•"/>
            </a:pPr>
            <a:r>
              <a:rPr lang="en-AU" sz="1800" dirty="0">
                <a:latin typeface="+mn-lt"/>
                <a:ea typeface="+mn-lt"/>
                <a:cs typeface="+mn-lt"/>
              </a:rPr>
              <a:t>This resource is not a teaching and learning program. It should be used in conjunction with Computing Technology 7-10 – Analysing data.</a:t>
            </a:r>
            <a:endParaRPr lang="en-AU" sz="1800" dirty="0">
              <a:solidFill>
                <a:srgbClr val="22272B"/>
              </a:solidFill>
              <a:latin typeface="+mn-lt"/>
            </a:endParaRPr>
          </a:p>
          <a:p>
            <a:pPr marL="342900" indent="-342900">
              <a:lnSpc>
                <a:spcPct val="150000"/>
              </a:lnSpc>
              <a:buFont typeface="Arial"/>
              <a:buChar char="•"/>
            </a:pPr>
            <a:r>
              <a:rPr lang="en-AU" sz="1800" dirty="0">
                <a:solidFill>
                  <a:srgbClr val="22272B"/>
                </a:solidFill>
                <a:latin typeface="+mn-lt"/>
              </a:rPr>
              <a:t>Classroom teachers are encouraged to </a:t>
            </a:r>
            <a:r>
              <a:rPr lang="en-AU" sz="1800" b="1" dirty="0">
                <a:solidFill>
                  <a:srgbClr val="22272B"/>
                </a:solidFill>
                <a:latin typeface="+mn-lt"/>
              </a:rPr>
              <a:t>add and adapt</a:t>
            </a:r>
            <a:r>
              <a:rPr lang="en-AU" sz="1800" dirty="0">
                <a:solidFill>
                  <a:srgbClr val="22272B"/>
                </a:solidFill>
                <a:latin typeface="+mn-lt"/>
              </a:rPr>
              <a:t> slides as required to meet the needs of their students.</a:t>
            </a:r>
          </a:p>
          <a:p>
            <a:pPr marL="342900" indent="-342900">
              <a:lnSpc>
                <a:spcPct val="150000"/>
              </a:lnSpc>
              <a:buFont typeface="Arial"/>
              <a:buChar char="•"/>
            </a:pPr>
            <a:r>
              <a:rPr lang="en-AU" sz="1800" dirty="0">
                <a:solidFill>
                  <a:srgbClr val="22272B"/>
                </a:solidFill>
                <a:latin typeface="+mn-lt"/>
              </a:rPr>
              <a:t>Save a copy of the file to make changes to the slide deck. Go to File &gt; Download a Copy (this downloads a copy to the computer to edit in the PowerPoint app).</a:t>
            </a:r>
          </a:p>
          <a:p>
            <a:pPr marL="342900" indent="-342900">
              <a:lnSpc>
                <a:spcPct val="150000"/>
              </a:lnSpc>
              <a:buFont typeface="Arial"/>
              <a:buChar char="•"/>
            </a:pPr>
            <a:r>
              <a:rPr lang="en-AU" sz="1800" dirty="0">
                <a:solidFill>
                  <a:srgbClr val="22272B"/>
                </a:solidFill>
                <a:latin typeface="+mn-lt"/>
              </a:rPr>
              <a:t>To convert the PowerPoint to Google Slides:</a:t>
            </a:r>
          </a:p>
          <a:p>
            <a:pPr marL="913765" lvl="1" indent="-457200">
              <a:lnSpc>
                <a:spcPct val="150000"/>
              </a:lnSpc>
              <a:buFont typeface="+mj-lt"/>
              <a:buAutoNum type="arabicPeriod"/>
            </a:pPr>
            <a:r>
              <a:rPr lang="en-AU" dirty="0">
                <a:solidFill>
                  <a:srgbClr val="22272B"/>
                </a:solidFill>
                <a:latin typeface="+mn-lt"/>
              </a:rPr>
              <a:t>Upload the file into Google Drive and open it.</a:t>
            </a:r>
          </a:p>
          <a:p>
            <a:pPr marL="913765" lvl="1" indent="-457200">
              <a:lnSpc>
                <a:spcPct val="150000"/>
              </a:lnSpc>
              <a:buFont typeface="+mj-lt"/>
              <a:buAutoNum type="arabicPeriod"/>
            </a:pPr>
            <a:r>
              <a:rPr lang="en-AU" dirty="0">
                <a:solidFill>
                  <a:srgbClr val="22272B"/>
                </a:solidFill>
                <a:latin typeface="+mn-lt"/>
              </a:rPr>
              <a:t>Go to File &gt; Save as Google Slides.</a:t>
            </a:r>
          </a:p>
          <a:p>
            <a:pPr marL="456565" lvl="1">
              <a:lnSpc>
                <a:spcPct val="150000"/>
              </a:lnSpc>
            </a:pPr>
            <a:r>
              <a:rPr lang="en-AU" dirty="0">
                <a:solidFill>
                  <a:srgbClr val="22272B"/>
                </a:solidFill>
                <a:latin typeface="+mn-lt"/>
              </a:rPr>
              <a:t>(Note – conversion may cause formatting changes in the slides.)</a:t>
            </a:r>
          </a:p>
        </p:txBody>
      </p:sp>
      <p:sp>
        <p:nvSpPr>
          <p:cNvPr id="2" name="Slide Number Placeholder 1">
            <a:extLst>
              <a:ext uri="{FF2B5EF4-FFF2-40B4-BE49-F238E27FC236}">
                <a16:creationId xmlns:a16="http://schemas.microsoft.com/office/drawing/2014/main" id="{CD087911-6789-4356-F538-4C4ABF1219E6}"/>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a:t>
            </a:fld>
            <a:endParaRPr lang="en-AU"/>
          </a:p>
        </p:txBody>
      </p:sp>
    </p:spTree>
    <p:extLst>
      <p:ext uri="{BB962C8B-B14F-4D97-AF65-F5344CB8AC3E}">
        <p14:creationId xmlns:p14="http://schemas.microsoft.com/office/powerpoint/2010/main" val="1532729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A06AF0-AA96-86BA-686A-F0FD8755DA3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A123DC1-471A-E740-7CBF-AB7F4D2F1E90}"/>
              </a:ext>
            </a:extLst>
          </p:cNvPr>
          <p:cNvSpPr>
            <a:spLocks noGrp="1"/>
          </p:cNvSpPr>
          <p:nvPr>
            <p:ph type="title"/>
          </p:nvPr>
        </p:nvSpPr>
        <p:spPr/>
        <p:txBody>
          <a:bodyPr/>
          <a:lstStyle/>
          <a:p>
            <a:r>
              <a:rPr lang="en-AU" dirty="0"/>
              <a:t>Check for understanding (2)</a:t>
            </a:r>
            <a:endParaRPr lang="en-AU" i="1" dirty="0"/>
          </a:p>
        </p:txBody>
      </p:sp>
      <p:sp>
        <p:nvSpPr>
          <p:cNvPr id="4" name="Text Placeholder 3">
            <a:extLst>
              <a:ext uri="{FF2B5EF4-FFF2-40B4-BE49-F238E27FC236}">
                <a16:creationId xmlns:a16="http://schemas.microsoft.com/office/drawing/2014/main" id="{D25E915C-ED1F-5599-4295-860E462631CD}"/>
              </a:ext>
            </a:extLst>
          </p:cNvPr>
          <p:cNvSpPr>
            <a:spLocks noGrp="1"/>
          </p:cNvSpPr>
          <p:nvPr>
            <p:ph type="body" sz="quarter" idx="18"/>
          </p:nvPr>
        </p:nvSpPr>
        <p:spPr/>
        <p:txBody>
          <a:bodyPr/>
          <a:lstStyle/>
          <a:p>
            <a:r>
              <a:rPr lang="en-AU" dirty="0"/>
              <a:t>Using the concept map write a description of a data analyst</a:t>
            </a:r>
          </a:p>
        </p:txBody>
      </p:sp>
      <p:sp>
        <p:nvSpPr>
          <p:cNvPr id="6" name="TextBox 5">
            <a:extLst>
              <a:ext uri="{FF2B5EF4-FFF2-40B4-BE49-F238E27FC236}">
                <a16:creationId xmlns:a16="http://schemas.microsoft.com/office/drawing/2014/main" id="{267238E7-A80D-D863-DAAF-B0EA0CA66773}"/>
              </a:ext>
            </a:extLst>
          </p:cNvPr>
          <p:cNvSpPr txBox="1"/>
          <p:nvPr/>
        </p:nvSpPr>
        <p:spPr>
          <a:xfrm>
            <a:off x="360000" y="1305342"/>
            <a:ext cx="11292250" cy="4611519"/>
          </a:xfrm>
          <a:prstGeom prst="rect">
            <a:avLst/>
          </a:prstGeom>
          <a:noFill/>
        </p:spPr>
        <p:txBody>
          <a:bodyPr wrap="square">
            <a:spAutoFit/>
          </a:bodyPr>
          <a:lstStyle/>
          <a:p>
            <a:pPr algn="l" rtl="0">
              <a:lnSpc>
                <a:spcPct val="150000"/>
              </a:lnSpc>
              <a:buNone/>
            </a:pPr>
            <a:r>
              <a:rPr lang="en-AU" b="0" i="0" dirty="0">
                <a:solidFill>
                  <a:srgbClr val="000000"/>
                </a:solidFill>
                <a:effectLst/>
              </a:rPr>
              <a:t>A data analyst plays a crucial role in making sense of data by asking the right </a:t>
            </a:r>
            <a:r>
              <a:rPr lang="en-AU" b="1" i="0" dirty="0">
                <a:solidFill>
                  <a:srgbClr val="000000"/>
                </a:solidFill>
                <a:effectLst/>
              </a:rPr>
              <a:t>questions</a:t>
            </a:r>
            <a:r>
              <a:rPr lang="en-AU" b="0" i="0" dirty="0">
                <a:solidFill>
                  <a:srgbClr val="000000"/>
                </a:solidFill>
                <a:effectLst/>
              </a:rPr>
              <a:t> to uncover hidden </a:t>
            </a:r>
            <a:r>
              <a:rPr lang="en-AU" b="1" i="0" dirty="0">
                <a:solidFill>
                  <a:srgbClr val="000000"/>
                </a:solidFill>
                <a:effectLst/>
              </a:rPr>
              <a:t>patterns</a:t>
            </a:r>
            <a:r>
              <a:rPr lang="en-AU" b="0" i="0" dirty="0">
                <a:solidFill>
                  <a:srgbClr val="000000"/>
                </a:solidFill>
                <a:effectLst/>
              </a:rPr>
              <a:t>. </a:t>
            </a:r>
          </a:p>
          <a:p>
            <a:pPr algn="l" rtl="0">
              <a:lnSpc>
                <a:spcPct val="150000"/>
              </a:lnSpc>
              <a:buNone/>
            </a:pPr>
            <a:r>
              <a:rPr lang="en-AU" b="0" i="0" dirty="0">
                <a:solidFill>
                  <a:srgbClr val="000000"/>
                </a:solidFill>
                <a:effectLst/>
              </a:rPr>
              <a:t>Driven by </a:t>
            </a:r>
            <a:r>
              <a:rPr lang="en-AU" b="1" i="0" dirty="0">
                <a:solidFill>
                  <a:srgbClr val="000000"/>
                </a:solidFill>
                <a:effectLst/>
              </a:rPr>
              <a:t>curiosity</a:t>
            </a:r>
            <a:r>
              <a:rPr lang="en-AU" b="0" i="0" dirty="0">
                <a:solidFill>
                  <a:srgbClr val="000000"/>
                </a:solidFill>
                <a:effectLst/>
              </a:rPr>
              <a:t> and a strong habit of </a:t>
            </a:r>
            <a:r>
              <a:rPr lang="en-AU" b="1" i="0" dirty="0">
                <a:solidFill>
                  <a:srgbClr val="000000"/>
                </a:solidFill>
                <a:effectLst/>
              </a:rPr>
              <a:t>hypothesising</a:t>
            </a:r>
            <a:r>
              <a:rPr lang="en-AU" b="0" i="0" dirty="0">
                <a:solidFill>
                  <a:srgbClr val="000000"/>
                </a:solidFill>
                <a:effectLst/>
              </a:rPr>
              <a:t>, they explore data to find meaningful insights. </a:t>
            </a:r>
          </a:p>
          <a:p>
            <a:pPr algn="l" rtl="0">
              <a:lnSpc>
                <a:spcPct val="150000"/>
              </a:lnSpc>
              <a:buNone/>
            </a:pPr>
            <a:r>
              <a:rPr lang="en-AU" b="0" i="0" dirty="0">
                <a:solidFill>
                  <a:srgbClr val="000000"/>
                </a:solidFill>
                <a:effectLst/>
              </a:rPr>
              <a:t>Using skills in </a:t>
            </a:r>
            <a:r>
              <a:rPr lang="en-AU" b="1" i="0" dirty="0">
                <a:solidFill>
                  <a:srgbClr val="000000"/>
                </a:solidFill>
                <a:effectLst/>
              </a:rPr>
              <a:t>data management</a:t>
            </a:r>
            <a:r>
              <a:rPr lang="en-AU" b="0" i="0" dirty="0">
                <a:solidFill>
                  <a:srgbClr val="000000"/>
                </a:solidFill>
                <a:effectLst/>
              </a:rPr>
              <a:t> and </a:t>
            </a:r>
            <a:r>
              <a:rPr lang="en-AU" b="1" i="0" dirty="0">
                <a:solidFill>
                  <a:srgbClr val="000000"/>
                </a:solidFill>
                <a:effectLst/>
              </a:rPr>
              <a:t>technical expertise</a:t>
            </a:r>
            <a:r>
              <a:rPr lang="en-AU" b="0" i="0" dirty="0">
                <a:solidFill>
                  <a:srgbClr val="000000"/>
                </a:solidFill>
                <a:effectLst/>
              </a:rPr>
              <a:t>, they apply </a:t>
            </a:r>
            <a:r>
              <a:rPr lang="en-AU" b="1" i="0" dirty="0">
                <a:solidFill>
                  <a:srgbClr val="000000"/>
                </a:solidFill>
                <a:effectLst/>
              </a:rPr>
              <a:t>statistical methods</a:t>
            </a:r>
            <a:r>
              <a:rPr lang="en-AU" b="0" i="0" dirty="0">
                <a:solidFill>
                  <a:srgbClr val="000000"/>
                </a:solidFill>
                <a:effectLst/>
              </a:rPr>
              <a:t> to analyse information accurately.</a:t>
            </a:r>
          </a:p>
          <a:p>
            <a:pPr algn="l" rtl="0">
              <a:lnSpc>
                <a:spcPct val="150000"/>
              </a:lnSpc>
              <a:buNone/>
            </a:pPr>
            <a:r>
              <a:rPr lang="en-AU" b="0" i="0" dirty="0">
                <a:solidFill>
                  <a:srgbClr val="000000"/>
                </a:solidFill>
                <a:effectLst/>
              </a:rPr>
              <a:t>To make complex data understandable, data analysts use </a:t>
            </a:r>
            <a:r>
              <a:rPr lang="en-AU" b="1" i="0" dirty="0">
                <a:solidFill>
                  <a:srgbClr val="000000"/>
                </a:solidFill>
                <a:effectLst/>
              </a:rPr>
              <a:t>visualisation</a:t>
            </a:r>
            <a:r>
              <a:rPr lang="en-AU" b="0" i="0" dirty="0">
                <a:solidFill>
                  <a:srgbClr val="000000"/>
                </a:solidFill>
                <a:effectLst/>
              </a:rPr>
              <a:t> techniques, turning numbers into clear charts and graphs. </a:t>
            </a:r>
          </a:p>
          <a:p>
            <a:pPr algn="l" rtl="0">
              <a:lnSpc>
                <a:spcPct val="150000"/>
              </a:lnSpc>
              <a:buNone/>
            </a:pPr>
            <a:r>
              <a:rPr lang="en-AU" b="0" i="0" dirty="0">
                <a:solidFill>
                  <a:srgbClr val="000000"/>
                </a:solidFill>
                <a:effectLst/>
              </a:rPr>
              <a:t>They are excellent at </a:t>
            </a:r>
            <a:r>
              <a:rPr lang="en-AU" b="1" i="0" dirty="0">
                <a:solidFill>
                  <a:srgbClr val="000000"/>
                </a:solidFill>
                <a:effectLst/>
              </a:rPr>
              <a:t>storytelling</a:t>
            </a:r>
            <a:r>
              <a:rPr lang="en-AU" b="0" i="0" dirty="0">
                <a:solidFill>
                  <a:srgbClr val="000000"/>
                </a:solidFill>
                <a:effectLst/>
              </a:rPr>
              <a:t> and </a:t>
            </a:r>
            <a:r>
              <a:rPr lang="en-AU" b="1" i="0" dirty="0">
                <a:solidFill>
                  <a:srgbClr val="000000"/>
                </a:solidFill>
                <a:effectLst/>
              </a:rPr>
              <a:t>communication</a:t>
            </a:r>
            <a:r>
              <a:rPr lang="en-AU" b="0" i="0" dirty="0">
                <a:solidFill>
                  <a:srgbClr val="000000"/>
                </a:solidFill>
                <a:effectLst/>
              </a:rPr>
              <a:t>, explaining their findings in a way that helps others make informed decisions. </a:t>
            </a:r>
          </a:p>
          <a:p>
            <a:pPr algn="l" rtl="0">
              <a:lnSpc>
                <a:spcPct val="150000"/>
              </a:lnSpc>
              <a:buNone/>
            </a:pPr>
            <a:r>
              <a:rPr lang="en-AU" b="0" i="0" dirty="0">
                <a:solidFill>
                  <a:srgbClr val="000000"/>
                </a:solidFill>
                <a:effectLst/>
              </a:rPr>
              <a:t>Their work involves a lot of </a:t>
            </a:r>
            <a:r>
              <a:rPr lang="en-AU" b="1" i="0" dirty="0">
                <a:solidFill>
                  <a:srgbClr val="000000"/>
                </a:solidFill>
                <a:effectLst/>
              </a:rPr>
              <a:t>problem solving</a:t>
            </a:r>
            <a:r>
              <a:rPr lang="en-AU" b="0" i="0" dirty="0">
                <a:solidFill>
                  <a:srgbClr val="000000"/>
                </a:solidFill>
                <a:effectLst/>
              </a:rPr>
              <a:t>, requiring </a:t>
            </a:r>
            <a:r>
              <a:rPr lang="en-AU" b="1" i="0" dirty="0">
                <a:solidFill>
                  <a:srgbClr val="000000"/>
                </a:solidFill>
                <a:effectLst/>
              </a:rPr>
              <a:t>cleverness</a:t>
            </a:r>
            <a:r>
              <a:rPr lang="en-AU" b="0" i="0" dirty="0">
                <a:solidFill>
                  <a:srgbClr val="000000"/>
                </a:solidFill>
                <a:effectLst/>
              </a:rPr>
              <a:t> and </a:t>
            </a:r>
            <a:r>
              <a:rPr lang="en-AU" b="1" i="0" dirty="0">
                <a:solidFill>
                  <a:srgbClr val="000000"/>
                </a:solidFill>
                <a:effectLst/>
              </a:rPr>
              <a:t>innovation</a:t>
            </a:r>
            <a:r>
              <a:rPr lang="en-AU" b="0" i="0" dirty="0">
                <a:solidFill>
                  <a:srgbClr val="000000"/>
                </a:solidFill>
                <a:effectLst/>
              </a:rPr>
              <a:t> to tackle challenges and improve processes.</a:t>
            </a:r>
          </a:p>
        </p:txBody>
      </p:sp>
      <p:sp>
        <p:nvSpPr>
          <p:cNvPr id="2" name="Slide Number Placeholder 1">
            <a:extLst>
              <a:ext uri="{FF2B5EF4-FFF2-40B4-BE49-F238E27FC236}">
                <a16:creationId xmlns:a16="http://schemas.microsoft.com/office/drawing/2014/main" id="{D8B4E62A-2078-F2FC-BA11-8AD6A7E20985}"/>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10</a:t>
            </a:fld>
            <a:endParaRPr lang="en-AU"/>
          </a:p>
        </p:txBody>
      </p:sp>
    </p:spTree>
    <p:extLst>
      <p:ext uri="{BB962C8B-B14F-4D97-AF65-F5344CB8AC3E}">
        <p14:creationId xmlns:p14="http://schemas.microsoft.com/office/powerpoint/2010/main" val="2593790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3FAD7-EBBB-C13C-5632-4A80B65258A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16D8256-0598-DF8F-BAFD-596CDDE5E37E}"/>
              </a:ext>
            </a:extLst>
          </p:cNvPr>
          <p:cNvSpPr>
            <a:spLocks noGrp="1"/>
          </p:cNvSpPr>
          <p:nvPr>
            <p:ph type="title"/>
          </p:nvPr>
        </p:nvSpPr>
        <p:spPr/>
        <p:txBody>
          <a:bodyPr>
            <a:normAutofit/>
          </a:bodyPr>
          <a:lstStyle/>
          <a:p>
            <a:r>
              <a:rPr lang="en-AU" dirty="0">
                <a:latin typeface="+mj-lt"/>
              </a:rPr>
              <a:t>Knowledge check – concluding the lesson</a:t>
            </a:r>
          </a:p>
        </p:txBody>
      </p:sp>
      <p:sp>
        <p:nvSpPr>
          <p:cNvPr id="4" name="Text Placeholder 3">
            <a:extLst>
              <a:ext uri="{FF2B5EF4-FFF2-40B4-BE49-F238E27FC236}">
                <a16:creationId xmlns:a16="http://schemas.microsoft.com/office/drawing/2014/main" id="{A0C2BB76-EA9A-044D-7361-42D26B8D143B}"/>
              </a:ext>
            </a:extLst>
          </p:cNvPr>
          <p:cNvSpPr>
            <a:spLocks noGrp="1"/>
          </p:cNvSpPr>
          <p:nvPr>
            <p:ph type="body" sz="quarter" idx="18"/>
          </p:nvPr>
        </p:nvSpPr>
        <p:spPr>
          <a:xfrm>
            <a:off x="360000" y="982520"/>
            <a:ext cx="11484000" cy="310015"/>
          </a:xfrm>
        </p:spPr>
        <p:txBody>
          <a:bodyPr/>
          <a:lstStyle/>
          <a:p>
            <a:r>
              <a:rPr lang="en-AU" sz="1800" dirty="0">
                <a:effectLst/>
                <a:latin typeface="Arial" panose="020B0604020202020204" pitchFamily="34" charset="0"/>
                <a:ea typeface="Calibri" panose="020F0502020204030204" pitchFamily="34" charset="0"/>
              </a:rPr>
              <a:t>End of section student skills formative assessment checklist</a:t>
            </a:r>
            <a:endParaRPr lang="en-AU" dirty="0"/>
          </a:p>
        </p:txBody>
      </p:sp>
      <p:graphicFrame>
        <p:nvGraphicFramePr>
          <p:cNvPr id="6" name="Table 5">
            <a:extLst>
              <a:ext uri="{FF2B5EF4-FFF2-40B4-BE49-F238E27FC236}">
                <a16:creationId xmlns:a16="http://schemas.microsoft.com/office/drawing/2014/main" id="{948AD2A5-F076-2D04-8453-F9838737D914}"/>
              </a:ext>
            </a:extLst>
          </p:cNvPr>
          <p:cNvGraphicFramePr>
            <a:graphicFrameLocks noGrp="1"/>
          </p:cNvGraphicFramePr>
          <p:nvPr>
            <p:extLst>
              <p:ext uri="{D42A27DB-BD31-4B8C-83A1-F6EECF244321}">
                <p14:modId xmlns:p14="http://schemas.microsoft.com/office/powerpoint/2010/main" val="3107369475"/>
              </p:ext>
            </p:extLst>
          </p:nvPr>
        </p:nvGraphicFramePr>
        <p:xfrm>
          <a:off x="775187" y="2189865"/>
          <a:ext cx="10032697" cy="4129889"/>
        </p:xfrm>
        <a:graphic>
          <a:graphicData uri="http://schemas.openxmlformats.org/drawingml/2006/table">
            <a:tbl>
              <a:tblPr firstRow="1" firstCol="1" bandRow="1"/>
              <a:tblGrid>
                <a:gridCol w="8518529">
                  <a:extLst>
                    <a:ext uri="{9D8B030D-6E8A-4147-A177-3AD203B41FA5}">
                      <a16:colId xmlns:a16="http://schemas.microsoft.com/office/drawing/2014/main" val="1756315076"/>
                    </a:ext>
                  </a:extLst>
                </a:gridCol>
                <a:gridCol w="1514168">
                  <a:extLst>
                    <a:ext uri="{9D8B030D-6E8A-4147-A177-3AD203B41FA5}">
                      <a16:colId xmlns:a16="http://schemas.microsoft.com/office/drawing/2014/main" val="1386610414"/>
                    </a:ext>
                  </a:extLst>
                </a:gridCol>
              </a:tblGrid>
              <a:tr h="835456">
                <a:tc>
                  <a:txBody>
                    <a:bodyPr/>
                    <a:lstStyle/>
                    <a:p>
                      <a:pPr>
                        <a:lnSpc>
                          <a:spcPct val="150000"/>
                        </a:lnSpc>
                        <a:spcBef>
                          <a:spcPts val="1200"/>
                        </a:spcBef>
                        <a:spcAft>
                          <a:spcPts val="1200"/>
                        </a:spcAft>
                      </a:pPr>
                      <a:r>
                        <a:rPr lang="en-AU" sz="2000" b="1">
                          <a:solidFill>
                            <a:srgbClr val="FFFFFF"/>
                          </a:solidFill>
                          <a:effectLst/>
                          <a:latin typeface="Arial" panose="020B0604020202020204" pitchFamily="34" charset="0"/>
                          <a:ea typeface="Calibri" panose="020F0502020204030204" pitchFamily="34" charset="0"/>
                          <a:cs typeface="Arial" panose="020B0604020202020204" pitchFamily="34" charset="0"/>
                        </a:rPr>
                        <a:t>Students can:</a:t>
                      </a:r>
                      <a:endParaRPr lang="en-AU"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002664"/>
                    </a:solidFill>
                  </a:tcPr>
                </a:tc>
                <a:tc>
                  <a:txBody>
                    <a:bodyPr/>
                    <a:lstStyle/>
                    <a:p>
                      <a:pPr>
                        <a:lnSpc>
                          <a:spcPct val="150000"/>
                        </a:lnSpc>
                        <a:spcBef>
                          <a:spcPts val="1200"/>
                        </a:spcBef>
                        <a:spcAft>
                          <a:spcPts val="1200"/>
                        </a:spcAft>
                      </a:pPr>
                      <a:r>
                        <a:rPr lang="en-AU" sz="2000" b="1" dirty="0">
                          <a:solidFill>
                            <a:srgbClr val="FFFFFF"/>
                          </a:solidFill>
                          <a:effectLst/>
                          <a:latin typeface="Arial" panose="020B0604020202020204" pitchFamily="34" charset="0"/>
                          <a:ea typeface="Calibri" panose="020F0502020204030204" pitchFamily="34" charset="0"/>
                          <a:cs typeface="Arial" panose="020B0604020202020204" pitchFamily="34" charset="0"/>
                        </a:rPr>
                        <a:t>Checkbox</a:t>
                      </a:r>
                      <a:endParaRPr lang="en-AU"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2664"/>
                    </a:solidFill>
                  </a:tcPr>
                </a:tc>
                <a:extLst>
                  <a:ext uri="{0D108BD9-81ED-4DB2-BD59-A6C34878D82A}">
                    <a16:rowId xmlns:a16="http://schemas.microsoft.com/office/drawing/2014/main" val="2042670876"/>
                  </a:ext>
                </a:extLst>
              </a:tr>
              <a:tr h="3294433">
                <a:tc>
                  <a:txBody>
                    <a:bodyPr/>
                    <a:lstStyle/>
                    <a:p>
                      <a:pPr marL="342900" lvl="0" indent="-342900" defTabSz="609585">
                        <a:spcAft>
                          <a:spcPts val="600"/>
                        </a:spcAft>
                        <a:buFont typeface="Arial" panose="020B0604020202020204" pitchFamily="34" charset="0"/>
                        <a:buChar char="•"/>
                        <a:defRPr/>
                      </a:pPr>
                      <a:endParaRPr lang="en-AU" sz="2000" dirty="0">
                        <a:solidFill>
                          <a:srgbClr val="002664"/>
                        </a:solidFill>
                        <a:latin typeface="+mn-lt"/>
                      </a:endParaRPr>
                    </a:p>
                    <a:p>
                      <a:pPr marL="342900" lvl="0" indent="-342900" defTabSz="609585">
                        <a:spcAft>
                          <a:spcPts val="600"/>
                        </a:spcAft>
                        <a:buFont typeface="Arial" panose="020B0604020202020204" pitchFamily="34" charset="0"/>
                        <a:buChar char="•"/>
                        <a:defRPr/>
                      </a:pPr>
                      <a:r>
                        <a:rPr lang="en-AU" sz="2000" dirty="0">
                          <a:solidFill>
                            <a:srgbClr val="002664"/>
                          </a:solidFill>
                          <a:latin typeface="+mn-lt"/>
                        </a:rPr>
                        <a:t>explain</a:t>
                      </a:r>
                      <a:r>
                        <a:rPr lang="en-AU" sz="2000" dirty="0">
                          <a:solidFill>
                            <a:srgbClr val="22272B"/>
                          </a:solidFill>
                          <a:latin typeface="+mn-lt"/>
                        </a:rPr>
                        <a:t> </a:t>
                      </a:r>
                      <a:r>
                        <a:rPr lang="en-AU" sz="2000" dirty="0">
                          <a:solidFill>
                            <a:schemeClr val="accent1"/>
                          </a:solidFill>
                          <a:latin typeface="+mn-lt"/>
                        </a:rPr>
                        <a:t>the importance of data analysis in all fields.</a:t>
                      </a:r>
                    </a:p>
                    <a:p>
                      <a:pPr marL="342900" lvl="0" indent="-342900" defTabSz="609585">
                        <a:spcAft>
                          <a:spcPts val="600"/>
                        </a:spcAft>
                        <a:buFont typeface="Arial" panose="020B0604020202020204" pitchFamily="34" charset="0"/>
                        <a:buChar char="•"/>
                        <a:defRPr/>
                      </a:pPr>
                      <a:r>
                        <a:rPr lang="en-AU" sz="2000" dirty="0">
                          <a:solidFill>
                            <a:srgbClr val="22272B"/>
                          </a:solidFill>
                          <a:latin typeface="+mn-lt"/>
                        </a:rPr>
                        <a:t>d</a:t>
                      </a:r>
                      <a:r>
                        <a:rPr lang="en-AU" sz="2000" dirty="0">
                          <a:solidFill>
                            <a:schemeClr val="accent1"/>
                          </a:solidFill>
                          <a:latin typeface="+mn-lt"/>
                        </a:rPr>
                        <a:t>escribe and discuss the role and skills of a data analyst</a:t>
                      </a:r>
                    </a:p>
                    <a:p>
                      <a:pPr marL="342900" indent="-342900">
                        <a:lnSpc>
                          <a:spcPct val="150000"/>
                        </a:lnSpc>
                        <a:spcAft>
                          <a:spcPts val="600"/>
                        </a:spcAft>
                        <a:buFont typeface="Arial"/>
                        <a:buChar char="•"/>
                      </a:pPr>
                      <a:endParaRPr lang="en-AU" sz="2000" dirty="0">
                        <a:latin typeface="Arial" panose="020B0604020202020204" pitchFamily="34" charset="0"/>
                        <a:ea typeface="Calibri" panose="020F0502020204030204" pitchFamily="34" charset="0"/>
                      </a:endParaRPr>
                    </a:p>
                    <a:p>
                      <a:pPr marL="342900" indent="-342900">
                        <a:lnSpc>
                          <a:spcPct val="150000"/>
                        </a:lnSpc>
                        <a:spcAft>
                          <a:spcPts val="600"/>
                        </a:spcAft>
                        <a:buFont typeface="Arial"/>
                        <a:buChar char="•"/>
                      </a:pPr>
                      <a:endParaRPr lang="en-AU" sz="2000" dirty="0">
                        <a:latin typeface="Arial" panose="020B060402020202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50000"/>
                        </a:lnSpc>
                        <a:spcBef>
                          <a:spcPts val="1200"/>
                        </a:spcBef>
                        <a:spcAft>
                          <a:spcPts val="1200"/>
                        </a:spcAft>
                      </a:pPr>
                      <a:r>
                        <a:rPr lang="en-AU" sz="20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16351569"/>
                  </a:ext>
                </a:extLst>
              </a:tr>
            </a:tbl>
          </a:graphicData>
        </a:graphic>
      </p:graphicFrame>
      <p:pic>
        <p:nvPicPr>
          <p:cNvPr id="7" name="Picture 6">
            <a:extLst>
              <a:ext uri="{FF2B5EF4-FFF2-40B4-BE49-F238E27FC236}">
                <a16:creationId xmlns:a16="http://schemas.microsoft.com/office/drawing/2014/main" id="{7987A3A1-9CAF-CBCE-824B-7FD681C1744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540437" y="3222343"/>
            <a:ext cx="914479" cy="914479"/>
          </a:xfrm>
          <a:prstGeom prst="rect">
            <a:avLst/>
          </a:prstGeom>
        </p:spPr>
      </p:pic>
      <p:sp>
        <p:nvSpPr>
          <p:cNvPr id="2" name="Slide Number Placeholder 1">
            <a:extLst>
              <a:ext uri="{FF2B5EF4-FFF2-40B4-BE49-F238E27FC236}">
                <a16:creationId xmlns:a16="http://schemas.microsoft.com/office/drawing/2014/main" id="{D155CECF-53E7-9652-716B-6AE3689C85F4}"/>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11</a:t>
            </a:fld>
            <a:endParaRPr lang="en-AU"/>
          </a:p>
        </p:txBody>
      </p:sp>
    </p:spTree>
    <p:extLst>
      <p:ext uri="{BB962C8B-B14F-4D97-AF65-F5344CB8AC3E}">
        <p14:creationId xmlns:p14="http://schemas.microsoft.com/office/powerpoint/2010/main" val="22733467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8966FD-9600-3EC7-EF10-06492353388E}"/>
              </a:ext>
            </a:extLst>
          </p:cNvPr>
          <p:cNvSpPr>
            <a:spLocks noGrp="1"/>
          </p:cNvSpPr>
          <p:nvPr>
            <p:ph type="title"/>
          </p:nvPr>
        </p:nvSpPr>
        <p:spPr/>
        <p:txBody>
          <a:bodyPr/>
          <a:lstStyle/>
          <a:p>
            <a:r>
              <a:rPr lang="en-AU" dirty="0"/>
              <a:t>References </a:t>
            </a:r>
          </a:p>
        </p:txBody>
      </p:sp>
      <p:sp>
        <p:nvSpPr>
          <p:cNvPr id="4" name="Content Placeholder 3">
            <a:extLst>
              <a:ext uri="{FF2B5EF4-FFF2-40B4-BE49-F238E27FC236}">
                <a16:creationId xmlns:a16="http://schemas.microsoft.com/office/drawing/2014/main" id="{B7C07B50-96D9-2E35-E2CE-3139F6377F08}"/>
              </a:ext>
            </a:extLst>
          </p:cNvPr>
          <p:cNvSpPr>
            <a:spLocks noGrp="1"/>
          </p:cNvSpPr>
          <p:nvPr>
            <p:ph idx="1"/>
          </p:nvPr>
        </p:nvSpPr>
        <p:spPr/>
        <p:txBody>
          <a:bodyPr/>
          <a:lstStyle/>
          <a:p>
            <a:r>
              <a:rPr lang="en-AU" dirty="0">
                <a:hlinkClick r:id="rId3"/>
              </a:rPr>
              <a:t>Computing Technology 7-10</a:t>
            </a:r>
            <a:r>
              <a:rPr lang="en-AU" dirty="0"/>
              <a:t> Syllabus © NSW Education Standards Authority (NESA) for and on behalf of the Crown in right of the State of New South Wales, 2024.</a:t>
            </a:r>
          </a:p>
          <a:p>
            <a:pPr lvl="0">
              <a:defRPr/>
            </a:pPr>
            <a:r>
              <a:rPr lang="en-AU" dirty="0">
                <a:solidFill>
                  <a:srgbClr val="22272B"/>
                </a:solidFill>
              </a:rPr>
              <a:t>NSW Department of Education (n.d.) </a:t>
            </a:r>
            <a:r>
              <a:rPr lang="en-AU" u="sng" dirty="0">
                <a:solidFill>
                  <a:srgbClr val="22272B"/>
                </a:solidFill>
                <a:hlinkClick r:id="rId4"/>
              </a:rPr>
              <a:t>Digital learning selector, Peer discussion and conferencing</a:t>
            </a:r>
            <a:r>
              <a:rPr lang="en-AU" dirty="0">
                <a:solidFill>
                  <a:srgbClr val="22272B"/>
                </a:solidFill>
              </a:rPr>
              <a:t>, accessed 21 April 2026. </a:t>
            </a:r>
          </a:p>
          <a:p>
            <a:pPr lvl="0">
              <a:defRPr/>
            </a:pPr>
            <a:r>
              <a:rPr lang="en-AU" dirty="0">
                <a:solidFill>
                  <a:srgbClr val="22272B"/>
                </a:solidFill>
              </a:rPr>
              <a:t>NSW Department of Education (n.d.) </a:t>
            </a:r>
            <a:r>
              <a:rPr lang="en-AU" u="sng" dirty="0">
                <a:solidFill>
                  <a:srgbClr val="22272B"/>
                </a:solidFill>
                <a:hlinkClick r:id="rId5"/>
              </a:rPr>
              <a:t>Explicit teaching: Activating prior knowledge</a:t>
            </a:r>
            <a:r>
              <a:rPr lang="en-AU" dirty="0">
                <a:solidFill>
                  <a:srgbClr val="22272B"/>
                </a:solidFill>
              </a:rPr>
              <a:t>, accessed 21 April 2026. </a:t>
            </a:r>
          </a:p>
          <a:p>
            <a:pPr lvl="0">
              <a:defRPr/>
            </a:pPr>
            <a:r>
              <a:rPr lang="en-AU" dirty="0">
                <a:solidFill>
                  <a:srgbClr val="22272B"/>
                </a:solidFill>
              </a:rPr>
              <a:t>NSW Department of Education (n.d.) </a:t>
            </a:r>
            <a:r>
              <a:rPr lang="en-AU" u="sng" dirty="0">
                <a:solidFill>
                  <a:srgbClr val="22272B"/>
                </a:solidFill>
                <a:hlinkClick r:id="rId6"/>
              </a:rPr>
              <a:t>Explicit Teaching: Checking for understanding</a:t>
            </a:r>
            <a:r>
              <a:rPr lang="en-AU" dirty="0">
                <a:solidFill>
                  <a:srgbClr val="22272B"/>
                </a:solidFill>
              </a:rPr>
              <a:t>, accessed 21 April 2026. </a:t>
            </a:r>
          </a:p>
          <a:p>
            <a:pPr lvl="0">
              <a:defRPr/>
            </a:pPr>
            <a:r>
              <a:rPr lang="en-AU" dirty="0">
                <a:solidFill>
                  <a:srgbClr val="22272B"/>
                </a:solidFill>
              </a:rPr>
              <a:t>NSW Department of Education (n.d.) </a:t>
            </a:r>
            <a:r>
              <a:rPr lang="en-AU" u="sng" dirty="0">
                <a:solidFill>
                  <a:srgbClr val="22272B"/>
                </a:solidFill>
                <a:hlinkClick r:id="rId7"/>
              </a:rPr>
              <a:t>Explicit teaching: Chunking and sequencing learning</a:t>
            </a:r>
            <a:r>
              <a:rPr lang="en-AU" dirty="0">
                <a:solidFill>
                  <a:srgbClr val="22272B"/>
                </a:solidFill>
              </a:rPr>
              <a:t>, accessed 21 April 2026. </a:t>
            </a:r>
          </a:p>
          <a:p>
            <a:pPr lvl="0">
              <a:defRPr/>
            </a:pPr>
            <a:r>
              <a:rPr lang="en-AU" dirty="0">
                <a:solidFill>
                  <a:srgbClr val="22272B"/>
                </a:solidFill>
              </a:rPr>
              <a:t>NSW Department of Education (n.d.) </a:t>
            </a:r>
            <a:r>
              <a:rPr lang="en-AU" u="sng" dirty="0">
                <a:solidFill>
                  <a:srgbClr val="22272B"/>
                </a:solidFill>
                <a:hlinkClick r:id="rId8"/>
              </a:rPr>
              <a:t>Explicit teaching: Connecting learning</a:t>
            </a:r>
            <a:r>
              <a:rPr lang="en-AU" dirty="0">
                <a:solidFill>
                  <a:srgbClr val="22272B"/>
                </a:solidFill>
              </a:rPr>
              <a:t>, accessed 21 April 2026. </a:t>
            </a:r>
          </a:p>
          <a:p>
            <a:pPr lvl="0">
              <a:defRPr/>
            </a:pPr>
            <a:r>
              <a:rPr lang="en-AU" dirty="0">
                <a:solidFill>
                  <a:srgbClr val="22272B"/>
                </a:solidFill>
              </a:rPr>
              <a:t>NSW Department of Education (n.d.) </a:t>
            </a:r>
            <a:r>
              <a:rPr lang="en-AU" u="sng" dirty="0">
                <a:solidFill>
                  <a:srgbClr val="22272B"/>
                </a:solidFill>
                <a:hlinkClick r:id="rId9"/>
              </a:rPr>
              <a:t>Explicit teaching: Modelling technique guide</a:t>
            </a:r>
            <a:r>
              <a:rPr lang="en-AU" dirty="0">
                <a:solidFill>
                  <a:srgbClr val="22272B"/>
                </a:solidFill>
              </a:rPr>
              <a:t>, accessed 21 April 2026. </a:t>
            </a:r>
          </a:p>
          <a:p>
            <a:pPr>
              <a:defRPr/>
            </a:pPr>
            <a:r>
              <a:rPr lang="en-AU" dirty="0">
                <a:solidFill>
                  <a:srgbClr val="22272B"/>
                </a:solidFill>
              </a:rPr>
              <a:t>NSW Department of Education (n.d.) </a:t>
            </a:r>
            <a:r>
              <a:rPr lang="en-AU" u="sng" dirty="0">
                <a:solidFill>
                  <a:srgbClr val="22272B"/>
                </a:solidFill>
                <a:hlinkClick r:id="rId10"/>
              </a:rPr>
              <a:t>Explicit teaching, Using effective questioning</a:t>
            </a:r>
            <a:r>
              <a:rPr lang="en-AU" dirty="0">
                <a:solidFill>
                  <a:srgbClr val="22272B"/>
                </a:solidFill>
              </a:rPr>
              <a:t>, accessed 24 September 2025. </a:t>
            </a:r>
          </a:p>
          <a:p>
            <a:pPr lvl="0">
              <a:defRPr/>
            </a:pPr>
            <a:endParaRPr lang="en-AU" dirty="0">
              <a:solidFill>
                <a:srgbClr val="22272B"/>
              </a:solidFill>
            </a:endParaRPr>
          </a:p>
          <a:p>
            <a:endParaRPr lang="en-AU" dirty="0"/>
          </a:p>
          <a:p>
            <a:endParaRPr lang="en-AU" dirty="0">
              <a:effectLst/>
              <a:latin typeface="Arial" panose="020B0604020202020204" pitchFamily="34" charset="0"/>
              <a:ea typeface="Calibri" panose="020F0502020204030204" pitchFamily="34" charset="0"/>
            </a:endParaRPr>
          </a:p>
        </p:txBody>
      </p:sp>
      <p:sp>
        <p:nvSpPr>
          <p:cNvPr id="6" name="TextBox 5">
            <a:extLst>
              <a:ext uri="{FF2B5EF4-FFF2-40B4-BE49-F238E27FC236}">
                <a16:creationId xmlns:a16="http://schemas.microsoft.com/office/drawing/2014/main" id="{EABCE76F-41B1-7EE2-14F1-DC744150DE0C}"/>
              </a:ext>
            </a:extLst>
          </p:cNvPr>
          <p:cNvSpPr txBox="1"/>
          <p:nvPr/>
        </p:nvSpPr>
        <p:spPr>
          <a:xfrm>
            <a:off x="335826" y="1397263"/>
            <a:ext cx="11471999" cy="1597297"/>
          </a:xfrm>
          <a:prstGeom prst="rect">
            <a:avLst/>
          </a:prstGeom>
          <a:noFill/>
        </p:spPr>
        <p:txBody>
          <a:bodyPr wrap="square">
            <a:spAutoFit/>
          </a:bodyPr>
          <a:lstStyle/>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This presentation contains NSW Curriculum and syllabus content. The NSW Curriculum is developed by the NSW Education Standards Authority. This content is prepared by NESA for and on behalf of the Crown in the right of the State of New South Wales. The material is protected by Crown copyright.</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Please refer to the NESA Copyright Disclaimer for more information </a:t>
            </a:r>
            <a:r>
              <a:rPr kumimoji="0" lang="en-AU" sz="1200" b="0" i="0" u="none" strike="noStrike" kern="1200" cap="none" spc="0" normalizeH="0" baseline="0" noProof="0" dirty="0">
                <a:ln>
                  <a:noFill/>
                </a:ln>
                <a:solidFill>
                  <a:srgbClr val="CBEDFD"/>
                </a:solidFill>
                <a:effectLst/>
                <a:uLnTx/>
                <a:uFillTx/>
                <a:latin typeface="Arial" panose="020B060402020202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https://educationstandards.nsw.edu.au/wps/portal/nesa/mini-footer/copyright</a:t>
            </a: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 </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NESA holds the only official and up-to-date versions of the NSW Curriculum and syllabus documents. Please visit the NSW Education Standards Authority (NESA) website </a:t>
            </a:r>
            <a:r>
              <a:rPr kumimoji="0" lang="en-AU" sz="1200" b="0" i="0" u="none" strike="noStrike" kern="1200" cap="none" spc="0" normalizeH="0" baseline="0" noProof="0" dirty="0">
                <a:ln>
                  <a:noFill/>
                </a:ln>
                <a:solidFill>
                  <a:srgbClr val="CBEDFD"/>
                </a:solidFill>
                <a:effectLst/>
                <a:uLnTx/>
                <a:uFillTx/>
                <a:latin typeface="Arial" panose="020B060402020202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t>https://educationstandards.nsw.edu.au/wps/portal/nesa/home</a:t>
            </a:r>
            <a:r>
              <a:rPr kumimoji="0" lang="en-AU" sz="1200" b="0" i="0" u="none" strike="noStrike" kern="1200" cap="none" spc="0" normalizeH="0" baseline="0" noProof="0" dirty="0">
                <a:ln>
                  <a:noFill/>
                </a:ln>
                <a:solidFill>
                  <a:srgbClr val="CBEDFD"/>
                </a:solidFill>
                <a:effectLst/>
                <a:uLnTx/>
                <a:uFillTx/>
                <a:latin typeface="Arial" panose="020B0604020202020204" pitchFamily="34" charset="0"/>
                <a:cs typeface="Arial" panose="020B0604020202020204" pitchFamily="34" charset="0"/>
              </a:rPr>
              <a:t> </a:t>
            </a: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and the NSW Curriculum website </a:t>
            </a:r>
            <a:r>
              <a:rPr kumimoji="0" lang="en-AU" sz="1200" b="0" i="0" u="none" strike="noStrike" kern="1200" cap="none" spc="0" normalizeH="0" baseline="0" noProof="0" dirty="0">
                <a:ln>
                  <a:noFill/>
                </a:ln>
                <a:solidFill>
                  <a:srgbClr val="CBEDFD"/>
                </a:solidFill>
                <a:effectLst/>
                <a:uLnTx/>
                <a:uFillTx/>
                <a:latin typeface="Arial" panose="020B0604020202020204" pitchFamily="34" charset="0"/>
                <a:cs typeface="Arial" panose="020B0604020202020204" pitchFamily="34" charset="0"/>
                <a:hlinkClick r:id="rId13">
                  <a:extLst>
                    <a:ext uri="{A12FA001-AC4F-418D-AE19-62706E023703}">
                      <ahyp:hlinkClr xmlns:ahyp="http://schemas.microsoft.com/office/drawing/2018/hyperlinkcolor" val="tx"/>
                    </a:ext>
                  </a:extLst>
                </a:hlinkClick>
              </a:rPr>
              <a:t>https://curriculum.nsw.edu.au</a:t>
            </a: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a:t>
            </a:r>
          </a:p>
        </p:txBody>
      </p:sp>
      <p:sp>
        <p:nvSpPr>
          <p:cNvPr id="2" name="Slide Number Placeholder 1">
            <a:extLst>
              <a:ext uri="{FF2B5EF4-FFF2-40B4-BE49-F238E27FC236}">
                <a16:creationId xmlns:a16="http://schemas.microsoft.com/office/drawing/2014/main" id="{48223418-AC99-D403-B6BA-7F5E5111A87A}"/>
              </a:ext>
              <a:ext uri="{C183D7F6-B498-43B3-948B-1728B52AA6E4}">
                <adec:decorative xmlns:adec="http://schemas.microsoft.com/office/drawing/2017/decorative" val="1"/>
              </a:ext>
            </a:extLst>
          </p:cNvPr>
          <p:cNvSpPr>
            <a:spLocks noGrp="1"/>
          </p:cNvSpPr>
          <p:nvPr>
            <p:ph type="sldNum" sz="quarter" idx="10"/>
          </p:nvPr>
        </p:nvSpPr>
        <p:spPr/>
        <p:txBody>
          <a:bodyPr/>
          <a:lstStyle/>
          <a:p>
            <a:fld id="{10A01DC5-1685-4615-8240-15192985C6A2}" type="slidenum">
              <a:rPr lang="en-AU" smtClean="0"/>
              <a:pPr/>
              <a:t>12</a:t>
            </a:fld>
            <a:endParaRPr lang="en-AU" dirty="0"/>
          </a:p>
        </p:txBody>
      </p:sp>
    </p:spTree>
    <p:extLst>
      <p:ext uri="{BB962C8B-B14F-4D97-AF65-F5344CB8AC3E}">
        <p14:creationId xmlns:p14="http://schemas.microsoft.com/office/powerpoint/2010/main" val="1563938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CC23D75-2C80-A386-D2E2-9E160F5E030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45E1BDF-E328-4CFE-40A7-E52652B7C9D2}"/>
              </a:ext>
            </a:extLst>
          </p:cNvPr>
          <p:cNvSpPr>
            <a:spLocks noGrp="1"/>
          </p:cNvSpPr>
          <p:nvPr>
            <p:ph type="title"/>
          </p:nvPr>
        </p:nvSpPr>
        <p:spPr/>
        <p:txBody>
          <a:bodyPr/>
          <a:lstStyle/>
          <a:p>
            <a:r>
              <a:rPr lang="en-AU" dirty="0"/>
              <a:t>References (1)</a:t>
            </a:r>
          </a:p>
        </p:txBody>
      </p:sp>
      <p:sp>
        <p:nvSpPr>
          <p:cNvPr id="4" name="Content Placeholder 3">
            <a:extLst>
              <a:ext uri="{FF2B5EF4-FFF2-40B4-BE49-F238E27FC236}">
                <a16:creationId xmlns:a16="http://schemas.microsoft.com/office/drawing/2014/main" id="{1375ACD7-BEFE-8C37-3D85-2D1411253A37}"/>
              </a:ext>
              <a:ext uri="{C183D7F6-B498-43B3-948B-1728B52AA6E4}">
                <adec:decorative xmlns:adec="http://schemas.microsoft.com/office/drawing/2017/decorative" val="1"/>
              </a:ext>
            </a:extLst>
          </p:cNvPr>
          <p:cNvSpPr>
            <a:spLocks noGrp="1"/>
          </p:cNvSpPr>
          <p:nvPr>
            <p:ph idx="1"/>
          </p:nvPr>
        </p:nvSpPr>
        <p:spPr/>
        <p:txBody>
          <a:bodyPr/>
          <a:lstStyle/>
          <a:p>
            <a:pPr lvl="0">
              <a:defRPr/>
            </a:pPr>
            <a:endParaRPr lang="en-AU" dirty="0">
              <a:solidFill>
                <a:srgbClr val="22272B"/>
              </a:solidFill>
            </a:endParaRPr>
          </a:p>
          <a:p>
            <a:endParaRPr lang="en-AU" dirty="0"/>
          </a:p>
          <a:p>
            <a:endParaRPr lang="en-AU" dirty="0">
              <a:effectLst/>
              <a:latin typeface="Arial" panose="020B0604020202020204" pitchFamily="34" charset="0"/>
              <a:ea typeface="Calibri" panose="020F0502020204030204" pitchFamily="34" charset="0"/>
            </a:endParaRPr>
          </a:p>
        </p:txBody>
      </p:sp>
      <p:sp>
        <p:nvSpPr>
          <p:cNvPr id="2" name="Slide Number Placeholder 1">
            <a:extLst>
              <a:ext uri="{FF2B5EF4-FFF2-40B4-BE49-F238E27FC236}">
                <a16:creationId xmlns:a16="http://schemas.microsoft.com/office/drawing/2014/main" id="{DF63697F-570F-135C-FF27-A129FBDA8D80}"/>
              </a:ext>
              <a:ext uri="{C183D7F6-B498-43B3-948B-1728B52AA6E4}">
                <adec:decorative xmlns:adec="http://schemas.microsoft.com/office/drawing/2017/decorative" val="1"/>
              </a:ext>
            </a:extLst>
          </p:cNvPr>
          <p:cNvSpPr>
            <a:spLocks noGrp="1"/>
          </p:cNvSpPr>
          <p:nvPr>
            <p:ph type="sldNum" sz="quarter" idx="10"/>
          </p:nvPr>
        </p:nvSpPr>
        <p:spPr/>
        <p:txBody>
          <a:bodyPr/>
          <a:lstStyle/>
          <a:p>
            <a:fld id="{10A01DC5-1685-4615-8240-15192985C6A2}" type="slidenum">
              <a:rPr lang="en-AU" smtClean="0"/>
              <a:pPr/>
              <a:t>13</a:t>
            </a:fld>
            <a:endParaRPr lang="en-AU" dirty="0"/>
          </a:p>
        </p:txBody>
      </p:sp>
      <p:sp>
        <p:nvSpPr>
          <p:cNvPr id="7" name="TextBox 6">
            <a:extLst>
              <a:ext uri="{FF2B5EF4-FFF2-40B4-BE49-F238E27FC236}">
                <a16:creationId xmlns:a16="http://schemas.microsoft.com/office/drawing/2014/main" id="{FA35C8D3-F545-015D-B14B-EB80FF76036C}"/>
              </a:ext>
            </a:extLst>
          </p:cNvPr>
          <p:cNvSpPr txBox="1"/>
          <p:nvPr/>
        </p:nvSpPr>
        <p:spPr>
          <a:xfrm>
            <a:off x="260604" y="1221610"/>
            <a:ext cx="11384280" cy="1441420"/>
          </a:xfrm>
          <a:prstGeom prst="rect">
            <a:avLst/>
          </a:prstGeom>
          <a:noFill/>
        </p:spPr>
        <p:txBody>
          <a:bodyPr wrap="square">
            <a:spAutoFit/>
          </a:bodyPr>
          <a:lstStyle/>
          <a:p>
            <a:pPr>
              <a:lnSpc>
                <a:spcPct val="150000"/>
              </a:lnSpc>
              <a:spcBef>
                <a:spcPts val="1200"/>
              </a:spcBef>
              <a:buNone/>
            </a:pPr>
            <a:r>
              <a:rPr lang="en-AU" sz="1800" dirty="0">
                <a:effectLst/>
                <a:latin typeface="Arial" panose="020B0604020202020204" pitchFamily="34" charset="0"/>
                <a:ea typeface="Calibri" panose="020F0502020204030204" pitchFamily="34" charset="0"/>
              </a:rPr>
              <a:t>Coursera (2026) </a:t>
            </a:r>
            <a:r>
              <a:rPr lang="en-AU" sz="1800" dirty="0">
                <a:effectLst/>
                <a:latin typeface="Arial" panose="020B0604020202020204" pitchFamily="34" charset="0"/>
                <a:ea typeface="Calibri" panose="020F0502020204030204" pitchFamily="34" charset="0"/>
                <a:hlinkClick r:id="rId3"/>
              </a:rPr>
              <a:t>What Does a Data Analyst Do? Your 2026 Career Guide</a:t>
            </a:r>
            <a:r>
              <a:rPr lang="en-AU" sz="1800" dirty="0">
                <a:effectLst/>
                <a:latin typeface="Arial" panose="020B0604020202020204" pitchFamily="34" charset="0"/>
                <a:ea typeface="Calibri" panose="020F0502020204030204" pitchFamily="34" charset="0"/>
              </a:rPr>
              <a:t> accessed 10 June 2026.</a:t>
            </a:r>
          </a:p>
          <a:p>
            <a:pPr>
              <a:lnSpc>
                <a:spcPct val="150000"/>
              </a:lnSpc>
              <a:spcBef>
                <a:spcPts val="1200"/>
              </a:spcBef>
              <a:buNone/>
            </a:pPr>
            <a:r>
              <a:rPr lang="en-AU" sz="1800" dirty="0">
                <a:effectLst/>
                <a:latin typeface="Arial" panose="020B0604020202020204" pitchFamily="34" charset="0"/>
                <a:ea typeface="Calibri" panose="020F0502020204030204" pitchFamily="34" charset="0"/>
              </a:rPr>
              <a:t>Harper J (5 March 2021) ‘</a:t>
            </a:r>
            <a:r>
              <a:rPr lang="en-AU" sz="1800" u="sng" dirty="0">
                <a:solidFill>
                  <a:srgbClr val="2F5496"/>
                </a:solidFill>
                <a:effectLst/>
                <a:latin typeface="Arial" panose="020B0604020202020204" pitchFamily="34" charset="0"/>
                <a:ea typeface="Calibri" panose="020F0502020204030204" pitchFamily="34" charset="0"/>
                <a:hlinkClick r:id="rId4"/>
              </a:rPr>
              <a:t>Data experts are becoming football’s best signings</a:t>
            </a:r>
            <a:r>
              <a:rPr lang="en-AU" sz="1800" dirty="0">
                <a:effectLst/>
                <a:latin typeface="Arial" panose="020B0604020202020204" pitchFamily="34" charset="0"/>
                <a:ea typeface="Calibri" panose="020F0502020204030204" pitchFamily="34" charset="0"/>
              </a:rPr>
              <a:t>’, </a:t>
            </a:r>
            <a:r>
              <a:rPr lang="en-AU" sz="1800" i="1" dirty="0">
                <a:effectLst/>
                <a:latin typeface="Arial" panose="020B0604020202020204" pitchFamily="34" charset="0"/>
                <a:ea typeface="Calibri" panose="020F0502020204030204" pitchFamily="34" charset="0"/>
              </a:rPr>
              <a:t>BBC News</a:t>
            </a:r>
            <a:r>
              <a:rPr lang="en-AU" sz="1800" dirty="0">
                <a:effectLst/>
                <a:latin typeface="Arial" panose="020B0604020202020204" pitchFamily="34" charset="0"/>
                <a:ea typeface="Calibri" panose="020F0502020204030204" pitchFamily="34" charset="0"/>
              </a:rPr>
              <a:t>, accessed 1 September 2022.</a:t>
            </a:r>
          </a:p>
        </p:txBody>
      </p:sp>
    </p:spTree>
    <p:extLst>
      <p:ext uri="{BB962C8B-B14F-4D97-AF65-F5344CB8AC3E}">
        <p14:creationId xmlns:p14="http://schemas.microsoft.com/office/powerpoint/2010/main" val="2018039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146F84-0A22-2DEF-978C-013AB2B0CDA6}"/>
              </a:ext>
            </a:extLst>
          </p:cNvPr>
          <p:cNvSpPr>
            <a:spLocks noGrp="1"/>
          </p:cNvSpPr>
          <p:nvPr>
            <p:ph type="title"/>
          </p:nvPr>
        </p:nvSpPr>
        <p:spPr/>
        <p:txBody>
          <a:bodyPr/>
          <a:lstStyle/>
          <a:p>
            <a:r>
              <a:rPr lang="en-AU" dirty="0"/>
              <a:t>Copyright</a:t>
            </a:r>
          </a:p>
        </p:txBody>
      </p:sp>
      <p:sp>
        <p:nvSpPr>
          <p:cNvPr id="7" name="Text Placeholder 6">
            <a:extLst>
              <a:ext uri="{FF2B5EF4-FFF2-40B4-BE49-F238E27FC236}">
                <a16:creationId xmlns:a16="http://schemas.microsoft.com/office/drawing/2014/main" id="{E762E711-B51D-9854-C2DD-A164FE59F882}"/>
              </a:ext>
            </a:extLst>
          </p:cNvPr>
          <p:cNvSpPr>
            <a:spLocks noGrp="1"/>
          </p:cNvSpPr>
          <p:nvPr>
            <p:ph type="body" sz="quarter" idx="18"/>
          </p:nvPr>
        </p:nvSpPr>
        <p:spPr/>
        <p:txBody>
          <a:bodyPr/>
          <a:lstStyle/>
          <a:p>
            <a:r>
              <a:rPr lang="en-AU" dirty="0">
                <a:latin typeface="Public Sans Light" pitchFamily="2" charset="0"/>
              </a:rPr>
              <a:t>© </a:t>
            </a:r>
            <a:r>
              <a:rPr lang="en-AU" dirty="0"/>
              <a:t>State of New South Wales (Department of Education), 2026</a:t>
            </a:r>
          </a:p>
        </p:txBody>
      </p:sp>
      <p:sp>
        <p:nvSpPr>
          <p:cNvPr id="8" name="TextBox 7">
            <a:extLst>
              <a:ext uri="{FF2B5EF4-FFF2-40B4-BE49-F238E27FC236}">
                <a16:creationId xmlns:a16="http://schemas.microsoft.com/office/drawing/2014/main" id="{F70BB973-8437-BE43-4C71-6089E7F934FA}"/>
              </a:ext>
            </a:extLst>
          </p:cNvPr>
          <p:cNvSpPr txBox="1"/>
          <p:nvPr/>
        </p:nvSpPr>
        <p:spPr>
          <a:xfrm>
            <a:off x="360000" y="1453575"/>
            <a:ext cx="11484338" cy="5067724"/>
          </a:xfrm>
          <a:prstGeom prst="rect">
            <a:avLst/>
          </a:prstGeom>
          <a:noFill/>
        </p:spPr>
        <p:txBody>
          <a:bodyPr wrap="square" lIns="0" tIns="0" rIns="0" bIns="0" rtlCol="0">
            <a:noAutofit/>
          </a:bodyPr>
          <a:lstStyle/>
          <a:p>
            <a:pPr algn="l">
              <a:lnSpc>
                <a:spcPct val="150000"/>
              </a:lnSpc>
              <a:spcAft>
                <a:spcPts val="600"/>
              </a:spcAft>
            </a:pPr>
            <a:r>
              <a:rPr lang="en-AU" sz="1200" dirty="0">
                <a:solidFill>
                  <a:schemeClr val="bg1"/>
                </a:solidFill>
              </a:rPr>
              <a:t>The copyright material published in this resource is subject to the </a:t>
            </a:r>
            <a:r>
              <a:rPr lang="en-AU" sz="1200" i="1" dirty="0">
                <a:solidFill>
                  <a:schemeClr val="bg1"/>
                </a:solidFill>
              </a:rPr>
              <a:t>Copyright Act 1968</a:t>
            </a:r>
            <a:r>
              <a:rPr lang="en-AU" sz="1200" dirty="0">
                <a:solidFill>
                  <a:schemeClr val="bg1"/>
                </a:solidFill>
              </a:rPr>
              <a:t> (Cth) and is owned by the NSW Department of Education or, where indicated, by a party other than the NSW Department of Education (third-party material).</a:t>
            </a:r>
          </a:p>
          <a:p>
            <a:pPr algn="l">
              <a:lnSpc>
                <a:spcPct val="150000"/>
              </a:lnSpc>
              <a:spcAft>
                <a:spcPts val="600"/>
              </a:spcAft>
            </a:pPr>
            <a:r>
              <a:rPr lang="en-AU" sz="1200" dirty="0">
                <a:solidFill>
                  <a:schemeClr val="bg1"/>
                </a:solidFill>
              </a:rPr>
              <a:t>Copyright material available in this resource and owned by the NSW Department of Education is licensed under a </a:t>
            </a:r>
            <a:r>
              <a:rPr lang="en-AU" sz="1200" dirty="0">
                <a:solidFill>
                  <a:schemeClr val="accent4"/>
                </a:solidFill>
                <a:hlinkClick r:id="rId2">
                  <a:extLst>
                    <a:ext uri="{A12FA001-AC4F-418D-AE19-62706E023703}">
                      <ahyp:hlinkClr xmlns:ahyp="http://schemas.microsoft.com/office/drawing/2018/hyperlinkcolor" val="tx"/>
                    </a:ext>
                  </a:extLst>
                </a:hlinkClick>
              </a:rPr>
              <a:t>Creative Commons Attribution 4.0 International (CC BY 4.0) licence</a:t>
            </a:r>
            <a:r>
              <a:rPr lang="en-AU" sz="1200" dirty="0">
                <a:solidFill>
                  <a:schemeClr val="bg1"/>
                </a:solidFill>
              </a:rPr>
              <a:t>.</a:t>
            </a:r>
          </a:p>
          <a:p>
            <a:pPr algn="l">
              <a:lnSpc>
                <a:spcPct val="150000"/>
              </a:lnSpc>
              <a:spcAft>
                <a:spcPts val="600"/>
              </a:spcAft>
            </a:pPr>
            <a:r>
              <a:rPr lang="en-AU" sz="1200" dirty="0">
                <a:solidFill>
                  <a:schemeClr val="bg1"/>
                </a:solidFill>
              </a:rPr>
              <a:t>This licence allows you to share and adapt the material for any purpose, even commercially.</a:t>
            </a:r>
          </a:p>
          <a:p>
            <a:pPr algn="l">
              <a:lnSpc>
                <a:spcPct val="150000"/>
              </a:lnSpc>
              <a:spcAft>
                <a:spcPts val="600"/>
              </a:spcAft>
            </a:pPr>
            <a:r>
              <a:rPr lang="en-AU" sz="1200" dirty="0">
                <a:solidFill>
                  <a:schemeClr val="bg1"/>
                </a:solidFill>
              </a:rPr>
              <a:t>Attribution should be given to </a:t>
            </a:r>
            <a:r>
              <a:rPr lang="en-AU" sz="1200" dirty="0">
                <a:solidFill>
                  <a:schemeClr val="bg1"/>
                </a:solidFill>
                <a:latin typeface="Public Sans Light" pitchFamily="2" charset="0"/>
              </a:rPr>
              <a:t>© </a:t>
            </a:r>
            <a:r>
              <a:rPr lang="en-AU" sz="1200" dirty="0">
                <a:solidFill>
                  <a:schemeClr val="bg1"/>
                </a:solidFill>
              </a:rPr>
              <a:t>State of New South Wales (Department of Education), 2026.</a:t>
            </a:r>
          </a:p>
          <a:p>
            <a:pPr algn="l">
              <a:lnSpc>
                <a:spcPct val="150000"/>
              </a:lnSpc>
            </a:pPr>
            <a:r>
              <a:rPr lang="en-AU" sz="1200" dirty="0">
                <a:solidFill>
                  <a:schemeClr val="bg1"/>
                </a:solidFill>
              </a:rPr>
              <a:t>Material in this resource not available under a Creative Commons licence:</a:t>
            </a:r>
          </a:p>
          <a:p>
            <a:pPr marL="171450" indent="-171450" algn="l">
              <a:lnSpc>
                <a:spcPct val="150000"/>
              </a:lnSpc>
              <a:buFont typeface="Arial" panose="020B0604020202020204" pitchFamily="34" charset="0"/>
              <a:buChar char="•"/>
            </a:pPr>
            <a:r>
              <a:rPr lang="en-AU" sz="1200" dirty="0">
                <a:solidFill>
                  <a:schemeClr val="bg1"/>
                </a:solidFill>
              </a:rPr>
              <a:t>the NSW Department of Education logo, other logos and trademark-protected material</a:t>
            </a:r>
          </a:p>
          <a:p>
            <a:pPr marL="171450" indent="-171450" algn="l">
              <a:lnSpc>
                <a:spcPct val="150000"/>
              </a:lnSpc>
              <a:buFont typeface="Arial" panose="020B0604020202020204" pitchFamily="34" charset="0"/>
              <a:buChar char="•"/>
            </a:pPr>
            <a:r>
              <a:rPr lang="en-AU" sz="1200" dirty="0">
                <a:solidFill>
                  <a:schemeClr val="bg1"/>
                </a:solidFill>
              </a:rPr>
              <a:t>Material owned by a third party that has been reproduced with permission. You will need to obtain permission from the third party to reuse its material. </a:t>
            </a:r>
          </a:p>
          <a:p>
            <a:pPr algn="l">
              <a:lnSpc>
                <a:spcPct val="150000"/>
              </a:lnSpc>
              <a:spcBef>
                <a:spcPts val="1200"/>
              </a:spcBef>
              <a:spcAft>
                <a:spcPts val="600"/>
              </a:spcAft>
            </a:pPr>
            <a:r>
              <a:rPr lang="en-AU" sz="1200" b="1" dirty="0">
                <a:solidFill>
                  <a:schemeClr val="bg1"/>
                </a:solidFill>
                <a:latin typeface="+mj-lt"/>
              </a:rPr>
              <a:t>Links to third-party material and websites</a:t>
            </a:r>
          </a:p>
          <a:p>
            <a:pPr marL="171450" indent="-171450" algn="l">
              <a:lnSpc>
                <a:spcPct val="150000"/>
              </a:lnSpc>
              <a:spcAft>
                <a:spcPts val="600"/>
              </a:spcAft>
              <a:buFont typeface="Arial" panose="020B0604020202020204" pitchFamily="34" charset="0"/>
              <a:buChar char="•"/>
            </a:pPr>
            <a:r>
              <a:rPr lang="en-AU" sz="1200" dirty="0">
                <a:solidFill>
                  <a:schemeClr val="bg1"/>
                </a:solidFill>
                <a:latin typeface="+mj-lt"/>
              </a:rPr>
              <a:t>Please note that the provided (reading/viewing material/list/links/texts) are a suggestion only and implies no endorsement, by the New South Wales Department of Education, of any author, publisher, or book title. School principals and teachers are best placed to assess the suitability of resources that would complement the curriculum and reflect the needs and interests of their students.</a:t>
            </a:r>
          </a:p>
          <a:p>
            <a:pPr marL="171450" indent="-171450" algn="l">
              <a:lnSpc>
                <a:spcPct val="150000"/>
              </a:lnSpc>
              <a:spcAft>
                <a:spcPts val="600"/>
              </a:spcAft>
              <a:buFont typeface="Arial" panose="020B0604020202020204" pitchFamily="34" charset="0"/>
              <a:buChar char="•"/>
            </a:pPr>
            <a:r>
              <a:rPr lang="en-AU" sz="1200" dirty="0">
                <a:solidFill>
                  <a:schemeClr val="bg1"/>
                </a:solidFill>
                <a:latin typeface="+mj-lt"/>
              </a:rPr>
              <a:t>If you use the links provided in this document to access a third party’s website, you acknowledge that the terms of use, including licence terms set out on the third-party’s website apply to the use which may be made of the materials on that third-party website or where permitted by the Copyright Act 1968 (Cth). The department accepts no responsibility for content on third-party websites. </a:t>
            </a:r>
          </a:p>
        </p:txBody>
      </p:sp>
    </p:spTree>
    <p:extLst>
      <p:ext uri="{BB962C8B-B14F-4D97-AF65-F5344CB8AC3E}">
        <p14:creationId xmlns:p14="http://schemas.microsoft.com/office/powerpoint/2010/main" val="3820411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F38185-B00A-9878-8E80-7D55E5647711}"/>
              </a:ext>
            </a:extLst>
          </p:cNvPr>
          <p:cNvSpPr>
            <a:spLocks noGrp="1"/>
          </p:cNvSpPr>
          <p:nvPr>
            <p:ph type="ctrTitle"/>
          </p:nvPr>
        </p:nvSpPr>
        <p:spPr/>
        <p:txBody>
          <a:bodyPr/>
          <a:lstStyle/>
          <a:p>
            <a:r>
              <a:rPr lang="en-AU"/>
              <a:t>Enterprise systems – analysing data</a:t>
            </a:r>
            <a:endParaRPr lang="en-AU">
              <a:latin typeface="+mj-lt"/>
            </a:endParaRPr>
          </a:p>
        </p:txBody>
      </p:sp>
      <p:sp>
        <p:nvSpPr>
          <p:cNvPr id="11" name="Text Placeholder 10">
            <a:extLst>
              <a:ext uri="{FF2B5EF4-FFF2-40B4-BE49-F238E27FC236}">
                <a16:creationId xmlns:a16="http://schemas.microsoft.com/office/drawing/2014/main" id="{3D12AD43-6748-1D46-1B69-DCBF45A45856}"/>
              </a:ext>
            </a:extLst>
          </p:cNvPr>
          <p:cNvSpPr>
            <a:spLocks noGrp="1"/>
          </p:cNvSpPr>
          <p:nvPr>
            <p:ph type="body" sz="quarter" idx="10"/>
          </p:nvPr>
        </p:nvSpPr>
        <p:spPr/>
        <p:txBody>
          <a:bodyPr/>
          <a:lstStyle/>
          <a:p>
            <a:r>
              <a:rPr lang="en-AU" dirty="0">
                <a:latin typeface="+mj-lt"/>
              </a:rPr>
              <a:t>Computing Technology – Stage 5</a:t>
            </a:r>
          </a:p>
        </p:txBody>
      </p:sp>
      <p:sp>
        <p:nvSpPr>
          <p:cNvPr id="10" name="Text Placeholder 9">
            <a:extLst>
              <a:ext uri="{FF2B5EF4-FFF2-40B4-BE49-F238E27FC236}">
                <a16:creationId xmlns:a16="http://schemas.microsoft.com/office/drawing/2014/main" id="{CA5E7E5A-B4C4-F5B9-98E5-6C838D018316}"/>
              </a:ext>
            </a:extLst>
          </p:cNvPr>
          <p:cNvSpPr>
            <a:spLocks noGrp="1"/>
          </p:cNvSpPr>
          <p:nvPr>
            <p:ph type="body" sz="quarter" idx="16"/>
          </p:nvPr>
        </p:nvSpPr>
        <p:spPr/>
        <p:txBody>
          <a:bodyPr/>
          <a:lstStyle/>
          <a:p>
            <a:r>
              <a:rPr lang="en-AU" dirty="0">
                <a:latin typeface="+mj-lt"/>
              </a:rPr>
              <a:t>Explore careers</a:t>
            </a:r>
          </a:p>
        </p:txBody>
      </p:sp>
      <p:sp>
        <p:nvSpPr>
          <p:cNvPr id="8" name="Text Placeholder 7">
            <a:extLst>
              <a:ext uri="{FF2B5EF4-FFF2-40B4-BE49-F238E27FC236}">
                <a16:creationId xmlns:a16="http://schemas.microsoft.com/office/drawing/2014/main" id="{9AB1D8F6-C07D-41A5-64F9-503ABE80FF0B}"/>
              </a:ext>
            </a:extLst>
          </p:cNvPr>
          <p:cNvSpPr>
            <a:spLocks noGrp="1"/>
          </p:cNvSpPr>
          <p:nvPr>
            <p:ph type="body" sz="quarter" idx="15"/>
          </p:nvPr>
        </p:nvSpPr>
        <p:spPr>
          <a:xfrm>
            <a:off x="539999" y="5399216"/>
            <a:ext cx="6255975" cy="360000"/>
          </a:xfrm>
        </p:spPr>
        <p:txBody>
          <a:bodyPr/>
          <a:lstStyle/>
          <a:p>
            <a:r>
              <a:rPr lang="en-AU">
                <a:latin typeface="+mj-lt"/>
              </a:rPr>
              <a:t>Week 20</a:t>
            </a:r>
            <a:endParaRPr lang="en-AU" dirty="0">
              <a:latin typeface="+mj-lt"/>
            </a:endParaRPr>
          </a:p>
        </p:txBody>
      </p:sp>
      <p:pic>
        <p:nvPicPr>
          <p:cNvPr id="7" name="Picture Placeholder 6" descr="Illustration of two people sitting at a desk analyzing data on a large monitor displaying charts, graphs, and code snippets. Surrounding elements include floating cubes and a digital ID card, representing data processing and blockchain technology concepts.">
            <a:extLst>
              <a:ext uri="{FF2B5EF4-FFF2-40B4-BE49-F238E27FC236}">
                <a16:creationId xmlns:a16="http://schemas.microsoft.com/office/drawing/2014/main" id="{711BD172-13DA-8163-032F-E291A205974A}"/>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8936" r="28936"/>
          <a:stretch>
            <a:fillRect/>
          </a:stretch>
        </p:blipFill>
        <p:spPr/>
      </p:pic>
    </p:spTree>
    <p:extLst>
      <p:ext uri="{BB962C8B-B14F-4D97-AF65-F5344CB8AC3E}">
        <p14:creationId xmlns:p14="http://schemas.microsoft.com/office/powerpoint/2010/main" val="2068829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346830-A0C7-9D95-31DC-A77B445F770B}"/>
              </a:ext>
            </a:extLst>
          </p:cNvPr>
          <p:cNvSpPr>
            <a:spLocks noGrp="1"/>
          </p:cNvSpPr>
          <p:nvPr>
            <p:ph type="title"/>
          </p:nvPr>
        </p:nvSpPr>
        <p:spPr/>
        <p:txBody>
          <a:bodyPr/>
          <a:lstStyle/>
          <a:p>
            <a:r>
              <a:rPr lang="en-GB" dirty="0"/>
              <a:t>Learning episodes</a:t>
            </a:r>
          </a:p>
        </p:txBody>
      </p:sp>
      <p:grpSp>
        <p:nvGrpSpPr>
          <p:cNvPr id="28" name="Group 27" descr="1. Identify and define">
            <a:extLst>
              <a:ext uri="{FF2B5EF4-FFF2-40B4-BE49-F238E27FC236}">
                <a16:creationId xmlns:a16="http://schemas.microsoft.com/office/drawing/2014/main" id="{5938EB81-1B19-0A1F-AE9E-BCDE1987338C}"/>
              </a:ext>
            </a:extLst>
          </p:cNvPr>
          <p:cNvGrpSpPr/>
          <p:nvPr/>
        </p:nvGrpSpPr>
        <p:grpSpPr>
          <a:xfrm>
            <a:off x="360000" y="1266959"/>
            <a:ext cx="4775638" cy="1045440"/>
            <a:chOff x="360000" y="1266959"/>
            <a:chExt cx="4775638" cy="1045440"/>
          </a:xfrm>
        </p:grpSpPr>
        <p:sp>
          <p:nvSpPr>
            <p:cNvPr id="6" name="Rectangle: Rounded Corners 5">
              <a:extLst>
                <a:ext uri="{FF2B5EF4-FFF2-40B4-BE49-F238E27FC236}">
                  <a16:creationId xmlns:a16="http://schemas.microsoft.com/office/drawing/2014/main" id="{4FE5E097-CB1A-ACBC-89BE-13303B39E8AE}"/>
                </a:ext>
                <a:ext uri="{C183D7F6-B498-43B3-948B-1728B52AA6E4}">
                  <adec:decorative xmlns:adec="http://schemas.microsoft.com/office/drawing/2017/decorative" val="1"/>
                </a:ext>
              </a:extLst>
            </p:cNvPr>
            <p:cNvSpPr/>
            <p:nvPr/>
          </p:nvSpPr>
          <p:spPr>
            <a:xfrm>
              <a:off x="1037782" y="13309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002664"/>
                  </a:solidFill>
                  <a:effectLst/>
                  <a:uLnTx/>
                  <a:uFillTx/>
                  <a:latin typeface="Public Sans" pitchFamily="2" charset="77"/>
                  <a:ea typeface="+mn-ea"/>
                  <a:cs typeface="+mn-cs"/>
                </a:rPr>
                <a:t>Identify and define</a:t>
              </a:r>
              <a:endParaRPr kumimoji="0" lang="en-AU" sz="2400" u="none" strike="noStrike" kern="1200" cap="none" spc="0" normalizeH="0" baseline="0" noProof="0" dirty="0">
                <a:ln>
                  <a:noFill/>
                </a:ln>
                <a:solidFill>
                  <a:srgbClr val="002664"/>
                </a:solidFill>
                <a:effectLst/>
                <a:uLnTx/>
                <a:uFillTx/>
                <a:latin typeface="Public Sans" pitchFamily="2" charset="77"/>
                <a:ea typeface="+mn-ea"/>
                <a:cs typeface="+mn-cs"/>
              </a:endParaRPr>
            </a:p>
          </p:txBody>
        </p:sp>
        <p:sp>
          <p:nvSpPr>
            <p:cNvPr id="8" name="Oval 7">
              <a:extLst>
                <a:ext uri="{FF2B5EF4-FFF2-40B4-BE49-F238E27FC236}">
                  <a16:creationId xmlns:a16="http://schemas.microsoft.com/office/drawing/2014/main" id="{7CD3C21D-BCDF-0FAB-C5C8-A24D1ADC23AB}"/>
                </a:ext>
              </a:extLst>
            </p:cNvPr>
            <p:cNvSpPr/>
            <p:nvPr/>
          </p:nvSpPr>
          <p:spPr>
            <a:xfrm>
              <a:off x="360000" y="12669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1</a:t>
              </a:r>
            </a:p>
          </p:txBody>
        </p:sp>
      </p:grpSp>
      <p:grpSp>
        <p:nvGrpSpPr>
          <p:cNvPr id="30" name="Group 29" descr="2. Data types">
            <a:extLst>
              <a:ext uri="{FF2B5EF4-FFF2-40B4-BE49-F238E27FC236}">
                <a16:creationId xmlns:a16="http://schemas.microsoft.com/office/drawing/2014/main" id="{E03E999D-BA7E-FF79-EEDB-7A4FC9E45784}"/>
              </a:ext>
            </a:extLst>
          </p:cNvPr>
          <p:cNvGrpSpPr/>
          <p:nvPr/>
        </p:nvGrpSpPr>
        <p:grpSpPr>
          <a:xfrm>
            <a:off x="379858" y="2381308"/>
            <a:ext cx="4775638" cy="1045440"/>
            <a:chOff x="360000" y="2362859"/>
            <a:chExt cx="4775638" cy="1045440"/>
          </a:xfrm>
        </p:grpSpPr>
        <p:sp>
          <p:nvSpPr>
            <p:cNvPr id="9" name="Rectangle: Rounded Corners 8">
              <a:extLst>
                <a:ext uri="{FF2B5EF4-FFF2-40B4-BE49-F238E27FC236}">
                  <a16:creationId xmlns:a16="http://schemas.microsoft.com/office/drawing/2014/main" id="{85E5506E-31D1-30EC-3CCC-3FBB3A47FE12}"/>
                </a:ext>
                <a:ext uri="{C183D7F6-B498-43B3-948B-1728B52AA6E4}">
                  <adec:decorative xmlns:adec="http://schemas.microsoft.com/office/drawing/2017/decorative" val="1"/>
                </a:ext>
              </a:extLst>
            </p:cNvPr>
            <p:cNvSpPr/>
            <p:nvPr/>
          </p:nvSpPr>
          <p:spPr>
            <a:xfrm>
              <a:off x="1037782" y="24268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AU" sz="2400" u="none" strike="noStrike" kern="1200" cap="none" spc="0" normalizeH="0" baseline="0" noProof="0">
                  <a:ln>
                    <a:noFill/>
                  </a:ln>
                  <a:solidFill>
                    <a:srgbClr val="002664"/>
                  </a:solidFill>
                  <a:effectLst/>
                  <a:uLnTx/>
                  <a:uFillTx/>
                  <a:latin typeface="Public Sans" pitchFamily="2" charset="77"/>
                  <a:ea typeface="+mn-ea"/>
                  <a:cs typeface="+mn-cs"/>
                </a:rPr>
                <a:t>Data types</a:t>
              </a:r>
            </a:p>
          </p:txBody>
        </p:sp>
        <p:sp>
          <p:nvSpPr>
            <p:cNvPr id="10" name="Oval 9">
              <a:extLst>
                <a:ext uri="{FF2B5EF4-FFF2-40B4-BE49-F238E27FC236}">
                  <a16:creationId xmlns:a16="http://schemas.microsoft.com/office/drawing/2014/main" id="{F07C6269-A950-7C0C-C9E0-A828C47C2034}"/>
                </a:ext>
              </a:extLst>
            </p:cNvPr>
            <p:cNvSpPr/>
            <p:nvPr/>
          </p:nvSpPr>
          <p:spPr>
            <a:xfrm>
              <a:off x="360000" y="23628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2</a:t>
              </a:r>
            </a:p>
          </p:txBody>
        </p:sp>
      </p:grpSp>
      <p:grpSp>
        <p:nvGrpSpPr>
          <p:cNvPr id="32" name="Group 31" descr="3. Purpose and people">
            <a:extLst>
              <a:ext uri="{FF2B5EF4-FFF2-40B4-BE49-F238E27FC236}">
                <a16:creationId xmlns:a16="http://schemas.microsoft.com/office/drawing/2014/main" id="{791DEF6D-2655-6DE4-0E3F-91C59E0EA0E5}"/>
              </a:ext>
            </a:extLst>
          </p:cNvPr>
          <p:cNvGrpSpPr/>
          <p:nvPr/>
        </p:nvGrpSpPr>
        <p:grpSpPr>
          <a:xfrm>
            <a:off x="360000" y="3458759"/>
            <a:ext cx="4775638" cy="1045440"/>
            <a:chOff x="360000" y="3458759"/>
            <a:chExt cx="4775638" cy="1045440"/>
          </a:xfrm>
        </p:grpSpPr>
        <p:sp>
          <p:nvSpPr>
            <p:cNvPr id="11" name="Rectangle: Rounded Corners 10">
              <a:extLst>
                <a:ext uri="{FF2B5EF4-FFF2-40B4-BE49-F238E27FC236}">
                  <a16:creationId xmlns:a16="http://schemas.microsoft.com/office/drawing/2014/main" id="{8E8992EF-EB46-DA5D-84D9-1D8183F0C870}"/>
                </a:ext>
                <a:ext uri="{C183D7F6-B498-43B3-948B-1728B52AA6E4}">
                  <adec:decorative xmlns:adec="http://schemas.microsoft.com/office/drawing/2017/decorative" val="1"/>
                </a:ext>
              </a:extLst>
            </p:cNvPr>
            <p:cNvSpPr/>
            <p:nvPr/>
          </p:nvSpPr>
          <p:spPr>
            <a:xfrm>
              <a:off x="1037782" y="35227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12" name="Oval 11">
              <a:extLst>
                <a:ext uri="{FF2B5EF4-FFF2-40B4-BE49-F238E27FC236}">
                  <a16:creationId xmlns:a16="http://schemas.microsoft.com/office/drawing/2014/main" id="{BF4CE5D3-CF86-83E5-AFB8-E16A6ADF7EB9}"/>
                </a:ext>
              </a:extLst>
            </p:cNvPr>
            <p:cNvSpPr/>
            <p:nvPr/>
          </p:nvSpPr>
          <p:spPr>
            <a:xfrm>
              <a:off x="360000" y="34587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3</a:t>
              </a:r>
            </a:p>
          </p:txBody>
        </p:sp>
        <p:sp>
          <p:nvSpPr>
            <p:cNvPr id="37" name="TextBox 36">
              <a:extLst>
                <a:ext uri="{FF2B5EF4-FFF2-40B4-BE49-F238E27FC236}">
                  <a16:creationId xmlns:a16="http://schemas.microsoft.com/office/drawing/2014/main" id="{14252B8F-F286-28A1-CAEB-9B7060CD8AF3}"/>
                </a:ext>
              </a:extLst>
            </p:cNvPr>
            <p:cNvSpPr txBox="1"/>
            <p:nvPr/>
          </p:nvSpPr>
          <p:spPr>
            <a:xfrm>
              <a:off x="1037782" y="3798857"/>
              <a:ext cx="3378575" cy="461665"/>
            </a:xfrm>
            <a:prstGeom prst="rect">
              <a:avLst/>
            </a:prstGeom>
            <a:noFill/>
          </p:spPr>
          <p:txBody>
            <a:bodyPr wrap="square">
              <a:spAutoFit/>
            </a:body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002664"/>
                  </a:solidFill>
                  <a:effectLst/>
                  <a:uLnTx/>
                  <a:uFillTx/>
                  <a:latin typeface="Public Sans" pitchFamily="2" charset="77"/>
                  <a:ea typeface="+mn-ea"/>
                  <a:cs typeface="+mn-cs"/>
                </a:rPr>
                <a:t>Purpose and people </a:t>
              </a:r>
              <a:endParaRPr kumimoji="0" lang="en-AU" sz="2400" u="none" strike="noStrike" kern="1200" cap="none" spc="0" normalizeH="0" baseline="0" noProof="0" dirty="0">
                <a:ln>
                  <a:noFill/>
                </a:ln>
                <a:solidFill>
                  <a:srgbClr val="002664"/>
                </a:solidFill>
                <a:effectLst/>
                <a:uLnTx/>
                <a:uFillTx/>
                <a:latin typeface="Public Sans" pitchFamily="2" charset="77"/>
                <a:ea typeface="+mn-ea"/>
                <a:cs typeface="+mn-cs"/>
              </a:endParaRPr>
            </a:p>
          </p:txBody>
        </p:sp>
      </p:grpSp>
      <p:grpSp>
        <p:nvGrpSpPr>
          <p:cNvPr id="34" name="Group 33" descr="4. Research and plan">
            <a:extLst>
              <a:ext uri="{FF2B5EF4-FFF2-40B4-BE49-F238E27FC236}">
                <a16:creationId xmlns:a16="http://schemas.microsoft.com/office/drawing/2014/main" id="{AAE88C4A-5989-92FD-3F7E-DFC5C4B734C7}"/>
              </a:ext>
            </a:extLst>
          </p:cNvPr>
          <p:cNvGrpSpPr/>
          <p:nvPr/>
        </p:nvGrpSpPr>
        <p:grpSpPr>
          <a:xfrm>
            <a:off x="360000" y="4545601"/>
            <a:ext cx="4775638" cy="1045440"/>
            <a:chOff x="360000" y="4545601"/>
            <a:chExt cx="4775638" cy="1045440"/>
          </a:xfrm>
        </p:grpSpPr>
        <p:sp>
          <p:nvSpPr>
            <p:cNvPr id="13" name="Rectangle: Rounded Corners 12">
              <a:extLst>
                <a:ext uri="{FF2B5EF4-FFF2-40B4-BE49-F238E27FC236}">
                  <a16:creationId xmlns:a16="http://schemas.microsoft.com/office/drawing/2014/main" id="{A6D457C5-A0C4-3545-45D0-1274F0BD9B28}"/>
                </a:ext>
                <a:ext uri="{C183D7F6-B498-43B3-948B-1728B52AA6E4}">
                  <adec:decorative xmlns:adec="http://schemas.microsoft.com/office/drawing/2017/decorative" val="1"/>
                </a:ext>
              </a:extLst>
            </p:cNvPr>
            <p:cNvSpPr/>
            <p:nvPr/>
          </p:nvSpPr>
          <p:spPr>
            <a:xfrm>
              <a:off x="1037782" y="4609624"/>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14" name="Oval 13">
              <a:extLst>
                <a:ext uri="{FF2B5EF4-FFF2-40B4-BE49-F238E27FC236}">
                  <a16:creationId xmlns:a16="http://schemas.microsoft.com/office/drawing/2014/main" id="{5E3BDA7D-774E-1AFE-D5E4-2D1C3D64D737}"/>
                </a:ext>
              </a:extLst>
            </p:cNvPr>
            <p:cNvSpPr/>
            <p:nvPr/>
          </p:nvSpPr>
          <p:spPr>
            <a:xfrm>
              <a:off x="360000" y="4545601"/>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4</a:t>
              </a:r>
            </a:p>
          </p:txBody>
        </p:sp>
        <p:sp>
          <p:nvSpPr>
            <p:cNvPr id="35" name="TextBox 34">
              <a:extLst>
                <a:ext uri="{FF2B5EF4-FFF2-40B4-BE49-F238E27FC236}">
                  <a16:creationId xmlns:a16="http://schemas.microsoft.com/office/drawing/2014/main" id="{2BE6D859-40FD-4663-3D3D-E8AB4BF0F5D2}"/>
                </a:ext>
              </a:extLst>
            </p:cNvPr>
            <p:cNvSpPr txBox="1"/>
            <p:nvPr/>
          </p:nvSpPr>
          <p:spPr>
            <a:xfrm>
              <a:off x="1037782" y="4873338"/>
              <a:ext cx="3222933" cy="461665"/>
            </a:xfrm>
            <a:prstGeom prst="rect">
              <a:avLst/>
            </a:prstGeom>
            <a:noFill/>
          </p:spPr>
          <p:txBody>
            <a:bodyPr wrap="square">
              <a:spAutoFit/>
            </a:body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Research and Plan</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grpSp>
      <p:grpSp>
        <p:nvGrpSpPr>
          <p:cNvPr id="36" name="Group 35" descr="4. Visualise and model">
            <a:extLst>
              <a:ext uri="{FF2B5EF4-FFF2-40B4-BE49-F238E27FC236}">
                <a16:creationId xmlns:a16="http://schemas.microsoft.com/office/drawing/2014/main" id="{9853123B-7F28-E9A1-FD36-DD4C3BBAA4D6}"/>
              </a:ext>
            </a:extLst>
          </p:cNvPr>
          <p:cNvGrpSpPr/>
          <p:nvPr/>
        </p:nvGrpSpPr>
        <p:grpSpPr>
          <a:xfrm>
            <a:off x="360000" y="5650560"/>
            <a:ext cx="4775638" cy="1122885"/>
            <a:chOff x="360000" y="5650560"/>
            <a:chExt cx="4775638" cy="1122885"/>
          </a:xfrm>
        </p:grpSpPr>
        <p:sp>
          <p:nvSpPr>
            <p:cNvPr id="15" name="Rectangle: Rounded Corners 14">
              <a:extLst>
                <a:ext uri="{FF2B5EF4-FFF2-40B4-BE49-F238E27FC236}">
                  <a16:creationId xmlns:a16="http://schemas.microsoft.com/office/drawing/2014/main" id="{3D239D31-CE36-0492-1240-FC402C7678F3}"/>
                </a:ext>
                <a:ext uri="{C183D7F6-B498-43B3-948B-1728B52AA6E4}">
                  <adec:decorative xmlns:adec="http://schemas.microsoft.com/office/drawing/2017/decorative" val="1"/>
                </a:ext>
              </a:extLst>
            </p:cNvPr>
            <p:cNvSpPr/>
            <p:nvPr/>
          </p:nvSpPr>
          <p:spPr>
            <a:xfrm>
              <a:off x="1037782" y="5714583"/>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16" name="Oval 15">
              <a:extLst>
                <a:ext uri="{FF2B5EF4-FFF2-40B4-BE49-F238E27FC236}">
                  <a16:creationId xmlns:a16="http://schemas.microsoft.com/office/drawing/2014/main" id="{4586D2B7-00F3-614C-54F5-BFD4956B3175}"/>
                </a:ext>
              </a:extLst>
            </p:cNvPr>
            <p:cNvSpPr/>
            <p:nvPr/>
          </p:nvSpPr>
          <p:spPr>
            <a:xfrm>
              <a:off x="360000" y="5650560"/>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5</a:t>
              </a:r>
            </a:p>
          </p:txBody>
        </p:sp>
        <p:sp>
          <p:nvSpPr>
            <p:cNvPr id="29" name="TextBox 28">
              <a:extLst>
                <a:ext uri="{FF2B5EF4-FFF2-40B4-BE49-F238E27FC236}">
                  <a16:creationId xmlns:a16="http://schemas.microsoft.com/office/drawing/2014/main" id="{D52F1BCF-FBF7-7D41-F66F-53F814C8EB94}"/>
                </a:ext>
              </a:extLst>
            </p:cNvPr>
            <p:cNvSpPr txBox="1"/>
            <p:nvPr/>
          </p:nvSpPr>
          <p:spPr>
            <a:xfrm>
              <a:off x="1118997" y="5942448"/>
              <a:ext cx="3297360" cy="830997"/>
            </a:xfrm>
            <a:prstGeom prst="rect">
              <a:avLst/>
            </a:prstGeom>
            <a:noFill/>
          </p:spPr>
          <p:txBody>
            <a:bodyPr wrap="square">
              <a:spAutoFit/>
            </a:body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err="1">
                  <a:ln>
                    <a:noFill/>
                  </a:ln>
                  <a:solidFill>
                    <a:srgbClr val="002664"/>
                  </a:solidFill>
                  <a:effectLst/>
                  <a:uLnTx/>
                  <a:uFillTx/>
                  <a:latin typeface="Public Sans" pitchFamily="2" charset="77"/>
                  <a:ea typeface="+mn-ea"/>
                  <a:cs typeface="+mn-cs"/>
                </a:rPr>
                <a:t>Visualise</a:t>
              </a: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 and model</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grpSp>
      <p:grpSp>
        <p:nvGrpSpPr>
          <p:cNvPr id="38" name="Group 37" descr="6. Real world scenarios">
            <a:extLst>
              <a:ext uri="{FF2B5EF4-FFF2-40B4-BE49-F238E27FC236}">
                <a16:creationId xmlns:a16="http://schemas.microsoft.com/office/drawing/2014/main" id="{FEB42D24-D697-D7A3-A268-FC940E70B226}"/>
              </a:ext>
            </a:extLst>
          </p:cNvPr>
          <p:cNvGrpSpPr/>
          <p:nvPr/>
        </p:nvGrpSpPr>
        <p:grpSpPr>
          <a:xfrm>
            <a:off x="6096000" y="1266959"/>
            <a:ext cx="4775638" cy="1045440"/>
            <a:chOff x="6096000" y="1266959"/>
            <a:chExt cx="4775638" cy="1045440"/>
          </a:xfrm>
        </p:grpSpPr>
        <p:sp>
          <p:nvSpPr>
            <p:cNvPr id="17" name="Rectangle: Rounded Corners 16">
              <a:extLst>
                <a:ext uri="{FF2B5EF4-FFF2-40B4-BE49-F238E27FC236}">
                  <a16:creationId xmlns:a16="http://schemas.microsoft.com/office/drawing/2014/main" id="{19748DAD-4AFC-E27C-5968-41EA58C96AB6}"/>
                </a:ext>
                <a:ext uri="{C183D7F6-B498-43B3-948B-1728B52AA6E4}">
                  <adec:decorative xmlns:adec="http://schemas.microsoft.com/office/drawing/2017/decorative" val="1"/>
                </a:ext>
              </a:extLst>
            </p:cNvPr>
            <p:cNvSpPr/>
            <p:nvPr/>
          </p:nvSpPr>
          <p:spPr>
            <a:xfrm>
              <a:off x="6773782" y="1330679"/>
              <a:ext cx="4097856" cy="918000"/>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18" name="Oval 17">
              <a:extLst>
                <a:ext uri="{FF2B5EF4-FFF2-40B4-BE49-F238E27FC236}">
                  <a16:creationId xmlns:a16="http://schemas.microsoft.com/office/drawing/2014/main" id="{AF3C6A53-EEBA-D284-1A97-EF81F80309D8}"/>
                </a:ext>
              </a:extLst>
            </p:cNvPr>
            <p:cNvSpPr/>
            <p:nvPr/>
          </p:nvSpPr>
          <p:spPr>
            <a:xfrm>
              <a:off x="6096000" y="12669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6</a:t>
              </a:r>
            </a:p>
          </p:txBody>
        </p:sp>
        <p:sp>
          <p:nvSpPr>
            <p:cNvPr id="31" name="TextBox 30">
              <a:extLst>
                <a:ext uri="{FF2B5EF4-FFF2-40B4-BE49-F238E27FC236}">
                  <a16:creationId xmlns:a16="http://schemas.microsoft.com/office/drawing/2014/main" id="{97FAA220-7077-6764-3727-B464A589FDC9}"/>
                </a:ext>
              </a:extLst>
            </p:cNvPr>
            <p:cNvSpPr txBox="1"/>
            <p:nvPr/>
          </p:nvSpPr>
          <p:spPr>
            <a:xfrm>
              <a:off x="7003161" y="1531199"/>
              <a:ext cx="3590816" cy="461665"/>
            </a:xfrm>
            <a:prstGeom prst="rect">
              <a:avLst/>
            </a:prstGeom>
            <a:noFill/>
          </p:spPr>
          <p:txBody>
            <a:bodyPr wrap="square">
              <a:spAutoFit/>
            </a:body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002664"/>
                  </a:solidFill>
                  <a:effectLst/>
                  <a:uLnTx/>
                  <a:uFillTx/>
                  <a:latin typeface="Public Sans" pitchFamily="2" charset="77"/>
                  <a:ea typeface="+mn-ea"/>
                  <a:cs typeface="+mn-cs"/>
                </a:rPr>
                <a:t>Real world scenarios</a:t>
              </a:r>
              <a:endParaRPr kumimoji="0" lang="en-AU" sz="2400" u="none" strike="noStrike" kern="1200" cap="none" spc="0" normalizeH="0" baseline="0" noProof="0" dirty="0">
                <a:ln>
                  <a:noFill/>
                </a:ln>
                <a:solidFill>
                  <a:srgbClr val="002664"/>
                </a:solidFill>
                <a:effectLst/>
                <a:uLnTx/>
                <a:uFillTx/>
                <a:latin typeface="Public Sans" pitchFamily="2" charset="77"/>
                <a:ea typeface="+mn-ea"/>
                <a:cs typeface="+mn-cs"/>
              </a:endParaRPr>
            </a:p>
          </p:txBody>
        </p:sp>
      </p:grpSp>
      <p:grpSp>
        <p:nvGrpSpPr>
          <p:cNvPr id="39" name="Group 38" descr="7. Spreadsheets and databases">
            <a:extLst>
              <a:ext uri="{FF2B5EF4-FFF2-40B4-BE49-F238E27FC236}">
                <a16:creationId xmlns:a16="http://schemas.microsoft.com/office/drawing/2014/main" id="{E1252B74-081B-32E8-ABAB-3D71543B6808}"/>
              </a:ext>
            </a:extLst>
          </p:cNvPr>
          <p:cNvGrpSpPr/>
          <p:nvPr/>
        </p:nvGrpSpPr>
        <p:grpSpPr>
          <a:xfrm>
            <a:off x="6096000" y="2362859"/>
            <a:ext cx="4775638" cy="1045440"/>
            <a:chOff x="6096000" y="2362859"/>
            <a:chExt cx="4775638" cy="1045440"/>
          </a:xfrm>
        </p:grpSpPr>
        <p:sp>
          <p:nvSpPr>
            <p:cNvPr id="19" name="Rectangle: Rounded Corners 18">
              <a:extLst>
                <a:ext uri="{FF2B5EF4-FFF2-40B4-BE49-F238E27FC236}">
                  <a16:creationId xmlns:a16="http://schemas.microsoft.com/office/drawing/2014/main" id="{23DF5B06-C771-DF8B-6E74-3ADA81269D37}"/>
                </a:ext>
                <a:ext uri="{C183D7F6-B498-43B3-948B-1728B52AA6E4}">
                  <adec:decorative xmlns:adec="http://schemas.microsoft.com/office/drawing/2017/decorative" val="1"/>
                </a:ext>
              </a:extLst>
            </p:cNvPr>
            <p:cNvSpPr/>
            <p:nvPr/>
          </p:nvSpPr>
          <p:spPr>
            <a:xfrm>
              <a:off x="6773782" y="24268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47" name="Oval 46">
              <a:hlinkClick r:id="rId3" action="ppaction://hlinksldjump"/>
              <a:extLst>
                <a:ext uri="{FF2B5EF4-FFF2-40B4-BE49-F238E27FC236}">
                  <a16:creationId xmlns:a16="http://schemas.microsoft.com/office/drawing/2014/main" id="{D496C7F7-D41B-BB14-E038-DBEED9278654}"/>
                </a:ext>
              </a:extLst>
            </p:cNvPr>
            <p:cNvSpPr/>
            <p:nvPr/>
          </p:nvSpPr>
          <p:spPr>
            <a:xfrm>
              <a:off x="6096000" y="23628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7</a:t>
              </a:r>
            </a:p>
          </p:txBody>
        </p:sp>
        <p:sp>
          <p:nvSpPr>
            <p:cNvPr id="33" name="TextBox 32">
              <a:extLst>
                <a:ext uri="{FF2B5EF4-FFF2-40B4-BE49-F238E27FC236}">
                  <a16:creationId xmlns:a16="http://schemas.microsoft.com/office/drawing/2014/main" id="{B2C0A535-D363-7AC2-A024-00E4C3314425}"/>
                </a:ext>
              </a:extLst>
            </p:cNvPr>
            <p:cNvSpPr txBox="1"/>
            <p:nvPr/>
          </p:nvSpPr>
          <p:spPr>
            <a:xfrm>
              <a:off x="6618721" y="2512919"/>
              <a:ext cx="3381314" cy="830997"/>
            </a:xfrm>
            <a:prstGeom prst="rect">
              <a:avLst/>
            </a:prstGeom>
            <a:noFill/>
          </p:spPr>
          <p:txBody>
            <a:bodyPr wrap="square">
              <a:spAutoFit/>
            </a:bodyPr>
            <a:lstStyle/>
            <a:p>
              <a:pPr marL="609585" marR="0" lvl="1" indent="0" algn="l" defTabSz="1219170"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002664"/>
                  </a:solidFill>
                  <a:effectLst/>
                  <a:uLnTx/>
                  <a:uFillTx/>
                  <a:latin typeface="Public Sans" pitchFamily="2" charset="77"/>
                  <a:ea typeface="+mn-ea"/>
                  <a:cs typeface="+mn-cs"/>
                </a:rPr>
                <a:t>Spreadsheets and databases</a:t>
              </a:r>
              <a:endParaRPr kumimoji="0" lang="en-AU" sz="2400" u="none" strike="noStrike" kern="1200" cap="none" spc="0" normalizeH="0" baseline="0" noProof="0" dirty="0">
                <a:ln>
                  <a:noFill/>
                </a:ln>
                <a:solidFill>
                  <a:srgbClr val="002664"/>
                </a:solidFill>
                <a:effectLst/>
                <a:uLnTx/>
                <a:uFillTx/>
                <a:latin typeface="Public Sans" pitchFamily="2" charset="77"/>
                <a:ea typeface="+mn-ea"/>
                <a:cs typeface="Arial" panose="020B0604020202020204" pitchFamily="34" charset="0"/>
              </a:endParaRPr>
            </a:p>
          </p:txBody>
        </p:sp>
      </p:grpSp>
      <p:grpSp>
        <p:nvGrpSpPr>
          <p:cNvPr id="40" name="Group 39" descr="8. Digital solutions">
            <a:extLst>
              <a:ext uri="{FF2B5EF4-FFF2-40B4-BE49-F238E27FC236}">
                <a16:creationId xmlns:a16="http://schemas.microsoft.com/office/drawing/2014/main" id="{EC5810AF-3F7A-0A13-2E55-D8F77C68FDD7}"/>
              </a:ext>
            </a:extLst>
          </p:cNvPr>
          <p:cNvGrpSpPr/>
          <p:nvPr/>
        </p:nvGrpSpPr>
        <p:grpSpPr>
          <a:xfrm>
            <a:off x="6096000" y="3458759"/>
            <a:ext cx="4775638" cy="1045440"/>
            <a:chOff x="6096000" y="3458759"/>
            <a:chExt cx="4775638" cy="1045440"/>
          </a:xfrm>
        </p:grpSpPr>
        <p:sp>
          <p:nvSpPr>
            <p:cNvPr id="48" name="Rectangle: Rounded Corners 47">
              <a:extLst>
                <a:ext uri="{FF2B5EF4-FFF2-40B4-BE49-F238E27FC236}">
                  <a16:creationId xmlns:a16="http://schemas.microsoft.com/office/drawing/2014/main" id="{EFF69CFF-321D-80BB-8ED8-6DE30C3F17CF}"/>
                </a:ext>
                <a:ext uri="{C183D7F6-B498-43B3-948B-1728B52AA6E4}">
                  <adec:decorative xmlns:adec="http://schemas.microsoft.com/office/drawing/2017/decorative" val="1"/>
                </a:ext>
              </a:extLst>
            </p:cNvPr>
            <p:cNvSpPr/>
            <p:nvPr/>
          </p:nvSpPr>
          <p:spPr>
            <a:xfrm>
              <a:off x="6773782" y="35227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Digital solutions</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49" name="Oval 48">
              <a:extLst>
                <a:ext uri="{FF2B5EF4-FFF2-40B4-BE49-F238E27FC236}">
                  <a16:creationId xmlns:a16="http://schemas.microsoft.com/office/drawing/2014/main" id="{F1927FD1-4F0B-659D-6910-47AB39BE35DA}"/>
                </a:ext>
              </a:extLst>
            </p:cNvPr>
            <p:cNvSpPr/>
            <p:nvPr/>
          </p:nvSpPr>
          <p:spPr>
            <a:xfrm>
              <a:off x="6096000" y="34587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8</a:t>
              </a:r>
            </a:p>
          </p:txBody>
        </p:sp>
      </p:grpSp>
      <p:grpSp>
        <p:nvGrpSpPr>
          <p:cNvPr id="41" name="Group 40" descr="9. Test and evaluate">
            <a:extLst>
              <a:ext uri="{FF2B5EF4-FFF2-40B4-BE49-F238E27FC236}">
                <a16:creationId xmlns:a16="http://schemas.microsoft.com/office/drawing/2014/main" id="{757A024F-800B-CC87-9E80-4A350FEFDDCE}"/>
              </a:ext>
            </a:extLst>
          </p:cNvPr>
          <p:cNvGrpSpPr/>
          <p:nvPr/>
        </p:nvGrpSpPr>
        <p:grpSpPr>
          <a:xfrm>
            <a:off x="6096000" y="4554659"/>
            <a:ext cx="4775638" cy="1045440"/>
            <a:chOff x="6096000" y="4554659"/>
            <a:chExt cx="4775638" cy="1045440"/>
          </a:xfrm>
        </p:grpSpPr>
        <p:sp>
          <p:nvSpPr>
            <p:cNvPr id="50" name="Rectangle: Rounded Corners 49">
              <a:extLst>
                <a:ext uri="{FF2B5EF4-FFF2-40B4-BE49-F238E27FC236}">
                  <a16:creationId xmlns:a16="http://schemas.microsoft.com/office/drawing/2014/main" id="{A5577CCE-13E4-FEF0-71DB-46FA075C8079}"/>
                </a:ext>
                <a:ext uri="{C183D7F6-B498-43B3-948B-1728B52AA6E4}">
                  <adec:decorative xmlns:adec="http://schemas.microsoft.com/office/drawing/2017/decorative" val="1"/>
                </a:ext>
              </a:extLst>
            </p:cNvPr>
            <p:cNvSpPr/>
            <p:nvPr/>
          </p:nvSpPr>
          <p:spPr>
            <a:xfrm>
              <a:off x="6773782" y="46186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Test and evaluate</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51" name="Oval 50">
              <a:extLst>
                <a:ext uri="{FF2B5EF4-FFF2-40B4-BE49-F238E27FC236}">
                  <a16:creationId xmlns:a16="http://schemas.microsoft.com/office/drawing/2014/main" id="{046FB8FF-C717-7223-49FC-3B72E3005445}"/>
                </a:ext>
              </a:extLst>
            </p:cNvPr>
            <p:cNvSpPr/>
            <p:nvPr/>
          </p:nvSpPr>
          <p:spPr>
            <a:xfrm>
              <a:off x="6096000" y="45546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9</a:t>
              </a:r>
            </a:p>
          </p:txBody>
        </p:sp>
      </p:grpSp>
      <p:grpSp>
        <p:nvGrpSpPr>
          <p:cNvPr id="42" name="Group 41" descr="10. Exploring careers">
            <a:extLst>
              <a:ext uri="{FF2B5EF4-FFF2-40B4-BE49-F238E27FC236}">
                <a16:creationId xmlns:a16="http://schemas.microsoft.com/office/drawing/2014/main" id="{E96EA5AF-AB6E-D1BF-7B30-0A05FA1BA822}"/>
              </a:ext>
            </a:extLst>
          </p:cNvPr>
          <p:cNvGrpSpPr/>
          <p:nvPr/>
        </p:nvGrpSpPr>
        <p:grpSpPr>
          <a:xfrm>
            <a:off x="6096001" y="5650560"/>
            <a:ext cx="4775637" cy="1045440"/>
            <a:chOff x="6096001" y="5650560"/>
            <a:chExt cx="4775637" cy="1045440"/>
          </a:xfrm>
        </p:grpSpPr>
        <p:sp>
          <p:nvSpPr>
            <p:cNvPr id="52" name="Rectangle: Rounded Corners 51">
              <a:extLst>
                <a:ext uri="{FF2B5EF4-FFF2-40B4-BE49-F238E27FC236}">
                  <a16:creationId xmlns:a16="http://schemas.microsoft.com/office/drawing/2014/main" id="{A2C0CE3D-FA9B-452D-74A6-7D2661E77D6E}"/>
                </a:ext>
                <a:ext uri="{C183D7F6-B498-43B3-948B-1728B52AA6E4}">
                  <adec:decorative xmlns:adec="http://schemas.microsoft.com/office/drawing/2017/decorative" val="1"/>
                </a:ext>
              </a:extLst>
            </p:cNvPr>
            <p:cNvSpPr/>
            <p:nvPr/>
          </p:nvSpPr>
          <p:spPr>
            <a:xfrm>
              <a:off x="6773782" y="5714583"/>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Exploring careers</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53" name="Oval 52">
              <a:extLst>
                <a:ext uri="{FF2B5EF4-FFF2-40B4-BE49-F238E27FC236}">
                  <a16:creationId xmlns:a16="http://schemas.microsoft.com/office/drawing/2014/main" id="{3B0EF56E-8102-E17D-734C-0DC712C328FD}"/>
                </a:ext>
              </a:extLst>
            </p:cNvPr>
            <p:cNvSpPr/>
            <p:nvPr/>
          </p:nvSpPr>
          <p:spPr>
            <a:xfrm>
              <a:off x="6096001" y="5650560"/>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10</a:t>
              </a:r>
            </a:p>
          </p:txBody>
        </p:sp>
      </p:grpSp>
      <p:sp>
        <p:nvSpPr>
          <p:cNvPr id="27" name="Rectangle: Rounded Corners 26">
            <a:extLst>
              <a:ext uri="{FF2B5EF4-FFF2-40B4-BE49-F238E27FC236}">
                <a16:creationId xmlns:a16="http://schemas.microsoft.com/office/drawing/2014/main" id="{4E3E743F-C45B-0EDC-BE55-F3F9332862B2}"/>
              </a:ext>
              <a:ext uri="{C183D7F6-B498-43B3-948B-1728B52AA6E4}">
                <adec:decorative xmlns:adec="http://schemas.microsoft.com/office/drawing/2017/decorative" val="1"/>
              </a:ext>
            </a:extLst>
          </p:cNvPr>
          <p:cNvSpPr/>
          <p:nvPr/>
        </p:nvSpPr>
        <p:spPr>
          <a:xfrm>
            <a:off x="6026615" y="5623950"/>
            <a:ext cx="5046388" cy="1187202"/>
          </a:xfrm>
          <a:prstGeom prst="roundRect">
            <a:avLst/>
          </a:prstGeom>
          <a:noFill/>
          <a:ln w="19050">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AU">
              <a:latin typeface="Public Sans" pitchFamily="2" charset="77"/>
            </a:endParaRPr>
          </a:p>
        </p:txBody>
      </p:sp>
      <p:sp>
        <p:nvSpPr>
          <p:cNvPr id="3" name="Slide Number Placeholder 2">
            <a:extLst>
              <a:ext uri="{FF2B5EF4-FFF2-40B4-BE49-F238E27FC236}">
                <a16:creationId xmlns:a16="http://schemas.microsoft.com/office/drawing/2014/main" id="{ECB95D0D-4DB2-95D7-03B3-689505E4E1BC}"/>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u="none" strike="noStrike" kern="1200" cap="none" spc="0" normalizeH="0" baseline="0" noProof="0" smtClean="0">
                <a:ln>
                  <a:noFill/>
                </a:ln>
                <a:solidFill>
                  <a:srgbClr val="22272B"/>
                </a:solidFill>
                <a:effectLst/>
                <a:uLnTx/>
                <a:uFillTx/>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3</a:t>
            </a:fld>
            <a:endParaRPr kumimoji="0" lang="en-AU" sz="1200" u="none" strike="noStrike" kern="1200" cap="none" spc="0" normalizeH="0" baseline="0" noProof="0">
              <a:ln>
                <a:noFill/>
              </a:ln>
              <a:solidFill>
                <a:srgbClr val="22272B"/>
              </a:solidFill>
              <a:effectLst/>
              <a:uLnTx/>
              <a:uFillTx/>
              <a:ea typeface="+mn-ea"/>
              <a:cs typeface="+mn-cs"/>
            </a:endParaRPr>
          </a:p>
        </p:txBody>
      </p:sp>
    </p:spTree>
    <p:extLst>
      <p:ext uri="{BB962C8B-B14F-4D97-AF65-F5344CB8AC3E}">
        <p14:creationId xmlns:p14="http://schemas.microsoft.com/office/powerpoint/2010/main" val="3495231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19180A-D3EB-FFA9-74A5-75D6D0F17B5F}"/>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4E4AC7F5-6C2F-54ED-0BA5-96CF749CC87B}"/>
              </a:ext>
            </a:extLst>
          </p:cNvPr>
          <p:cNvSpPr>
            <a:spLocks noGrp="1"/>
          </p:cNvSpPr>
          <p:nvPr>
            <p:ph type="ctrTitle"/>
          </p:nvPr>
        </p:nvSpPr>
        <p:spPr/>
        <p:txBody>
          <a:bodyPr/>
          <a:lstStyle/>
          <a:p>
            <a:r>
              <a:rPr lang="en-AU" dirty="0">
                <a:latin typeface="+mj-lt"/>
              </a:rPr>
              <a:t>10. Explore careers</a:t>
            </a:r>
          </a:p>
        </p:txBody>
      </p:sp>
    </p:spTree>
    <p:extLst>
      <p:ext uri="{BB962C8B-B14F-4D97-AF65-F5344CB8AC3E}">
        <p14:creationId xmlns:p14="http://schemas.microsoft.com/office/powerpoint/2010/main" val="135391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CC0025-6DD0-7FA7-038C-453606DCDB3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A8DD90F-C9A2-1C17-171D-C5E2B07D260C}"/>
              </a:ext>
            </a:extLst>
          </p:cNvPr>
          <p:cNvSpPr>
            <a:spLocks noGrp="1"/>
          </p:cNvSpPr>
          <p:nvPr>
            <p:ph type="title"/>
          </p:nvPr>
        </p:nvSpPr>
        <p:spPr/>
        <p:txBody>
          <a:bodyPr/>
          <a:lstStyle/>
          <a:p>
            <a:r>
              <a:rPr lang="en-AU">
                <a:latin typeface="+mj-lt"/>
              </a:rPr>
              <a:t>Learning intentions and success criteria</a:t>
            </a:r>
          </a:p>
        </p:txBody>
      </p:sp>
      <p:sp>
        <p:nvSpPr>
          <p:cNvPr id="3" name="TextBox 2">
            <a:extLst>
              <a:ext uri="{FF2B5EF4-FFF2-40B4-BE49-F238E27FC236}">
                <a16:creationId xmlns:a16="http://schemas.microsoft.com/office/drawing/2014/main" id="{2BFE2C2B-F766-78B5-05EB-10B8921688E8}"/>
              </a:ext>
            </a:extLst>
          </p:cNvPr>
          <p:cNvSpPr txBox="1"/>
          <p:nvPr/>
        </p:nvSpPr>
        <p:spPr>
          <a:xfrm>
            <a:off x="370416" y="1894417"/>
            <a:ext cx="11303000" cy="255909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2000" b="1"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rPr>
              <a:t>We are learning </a:t>
            </a:r>
            <a:r>
              <a:rPr lang="en-AU" sz="2000" b="1" dirty="0">
                <a:solidFill>
                  <a:srgbClr val="002664"/>
                </a:solidFill>
                <a:latin typeface="Arial" panose="020B0604020202020204"/>
                <a:cs typeface="Arial" panose="020B0604020202020204" pitchFamily="34" charset="0"/>
              </a:rPr>
              <a:t>to</a:t>
            </a:r>
            <a:r>
              <a:rPr lang="en-AU" sz="2000" dirty="0">
                <a:solidFill>
                  <a:srgbClr val="22272B"/>
                </a:solidFill>
                <a:latin typeface="Arial" panose="020B0604020202020204"/>
                <a:cs typeface="Arial" panose="020B0604020202020204" pitchFamily="34" charset="0"/>
              </a:rPr>
              <a:t> </a:t>
            </a:r>
          </a:p>
          <a:p>
            <a:pPr marL="342900" indent="-342900" defTabSz="609585">
              <a:lnSpc>
                <a:spcPct val="150000"/>
              </a:lnSpc>
              <a:spcAft>
                <a:spcPts val="600"/>
              </a:spcAft>
              <a:buFont typeface="Arial" panose="020B0604020202020204" pitchFamily="34" charset="0"/>
              <a:buChar char="•"/>
              <a:defRPr/>
            </a:pPr>
            <a:r>
              <a:rPr lang="en-AU" sz="2000" dirty="0">
                <a:solidFill>
                  <a:srgbClr val="22272B"/>
                </a:solidFill>
                <a:latin typeface="Arial" panose="020B0604020202020204"/>
                <a:cs typeface="Arial" panose="020B0604020202020204" pitchFamily="34" charset="0"/>
              </a:rPr>
              <a:t>understand the importance of data analysis in all fields.</a:t>
            </a:r>
          </a:p>
          <a:p>
            <a:pPr marL="0" marR="0" lvl="0" indent="0" algn="l" defTabSz="609585" rtl="0" eaLnBrk="1" fontAlgn="auto" latinLnBrk="0" hangingPunct="1">
              <a:lnSpc>
                <a:spcPct val="150000"/>
              </a:lnSpc>
              <a:spcBef>
                <a:spcPts val="0"/>
              </a:spcBef>
              <a:spcAft>
                <a:spcPts val="600"/>
              </a:spcAft>
              <a:buClrTx/>
              <a:buSzTx/>
              <a:buFontTx/>
              <a:buNone/>
              <a:tabLst/>
              <a:defRPr/>
            </a:pPr>
            <a:endParaRPr kumimoji="0" lang="en-AU" sz="2000" b="1" i="0" u="none" strike="noStrike" kern="1200" cap="none" spc="0" normalizeH="0" baseline="0" noProof="0" dirty="0">
              <a:ln>
                <a:noFill/>
              </a:ln>
              <a:solidFill>
                <a:schemeClr val="accent1"/>
              </a:solidFill>
              <a:effectLst/>
              <a:uLnTx/>
              <a:uFillTx/>
              <a:latin typeface="Arial" panose="020B0604020202020204"/>
              <a:ea typeface="+mn-ea"/>
              <a:cs typeface="Arial" panose="020B0604020202020204" pitchFamily="34" charset="0"/>
            </a:endParaRP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2000" b="1"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rPr>
              <a:t>We can</a:t>
            </a:r>
            <a:r>
              <a:rPr kumimoji="0" lang="en-AU" sz="2000" b="0" i="0" u="none" strike="noStrike" kern="1200" cap="none" spc="0" normalizeH="0" baseline="0" noProof="0" dirty="0">
                <a:ln>
                  <a:noFill/>
                </a:ln>
                <a:solidFill>
                  <a:srgbClr val="22272B"/>
                </a:solidFill>
                <a:effectLst/>
                <a:uLnTx/>
                <a:uFillTx/>
                <a:latin typeface="Arial" panose="020B0604020202020204"/>
                <a:ea typeface="+mn-ea"/>
                <a:cs typeface="Arial" panose="020B0604020202020204" pitchFamily="34" charset="0"/>
              </a:rPr>
              <a:t> </a:t>
            </a:r>
          </a:p>
          <a:p>
            <a:pPr marL="342900" marR="0" lvl="0" indent="-342900" defTabSz="609585" fontAlgn="auto">
              <a:lnSpc>
                <a:spcPct val="150000"/>
              </a:lnSpc>
              <a:spcBef>
                <a:spcPts val="0"/>
              </a:spcBef>
              <a:spcAft>
                <a:spcPts val="600"/>
              </a:spcAft>
              <a:buClrTx/>
              <a:buSzTx/>
              <a:buFont typeface="Arial" panose="020B0604020202020204" pitchFamily="34" charset="0"/>
              <a:buChar char="•"/>
              <a:tabLst/>
              <a:defRPr/>
            </a:pPr>
            <a:r>
              <a:rPr lang="en-AU" sz="2000" dirty="0">
                <a:solidFill>
                  <a:srgbClr val="22272B"/>
                </a:solidFill>
                <a:latin typeface="Arial" panose="020B0604020202020204"/>
                <a:cs typeface="Arial" panose="020B0604020202020204" pitchFamily="34" charset="0"/>
              </a:rPr>
              <a:t>describe the role and skills of a data analyst.</a:t>
            </a:r>
          </a:p>
        </p:txBody>
      </p:sp>
      <p:sp>
        <p:nvSpPr>
          <p:cNvPr id="2" name="Slide Number Placeholder 1">
            <a:extLst>
              <a:ext uri="{FF2B5EF4-FFF2-40B4-BE49-F238E27FC236}">
                <a16:creationId xmlns:a16="http://schemas.microsoft.com/office/drawing/2014/main" id="{B28201D2-A4EA-078C-9A91-F53A4E015F5D}"/>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Arial" panose="020B060402020202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srgbClr val="22272B"/>
              </a:solidFill>
              <a:effectLst/>
              <a:uLnTx/>
              <a:uFillTx/>
              <a:latin typeface="Arial" panose="020B0604020202020204"/>
              <a:ea typeface="+mn-ea"/>
              <a:cs typeface="+mn-cs"/>
            </a:endParaRPr>
          </a:p>
        </p:txBody>
      </p:sp>
    </p:spTree>
    <p:extLst>
      <p:ext uri="{BB962C8B-B14F-4D97-AF65-F5344CB8AC3E}">
        <p14:creationId xmlns:p14="http://schemas.microsoft.com/office/powerpoint/2010/main" val="42877120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954E9-FC75-D6F6-1204-AE80F607409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32F8A13-B817-BBA4-DB39-7C4B7DAA848C}"/>
              </a:ext>
            </a:extLst>
          </p:cNvPr>
          <p:cNvSpPr>
            <a:spLocks noGrp="1"/>
          </p:cNvSpPr>
          <p:nvPr>
            <p:ph type="title"/>
          </p:nvPr>
        </p:nvSpPr>
        <p:spPr/>
        <p:txBody>
          <a:bodyPr/>
          <a:lstStyle/>
          <a:p>
            <a:r>
              <a:rPr lang="en-AU" dirty="0"/>
              <a:t>Research: </a:t>
            </a:r>
            <a:r>
              <a:rPr lang="en-AU" dirty="0">
                <a:hlinkClick r:id="rId3"/>
              </a:rPr>
              <a:t>What do data analysis do?</a:t>
            </a:r>
            <a:endParaRPr lang="en-AU" dirty="0"/>
          </a:p>
        </p:txBody>
      </p:sp>
      <p:graphicFrame>
        <p:nvGraphicFramePr>
          <p:cNvPr id="5" name="Table 4">
            <a:extLst>
              <a:ext uri="{FF2B5EF4-FFF2-40B4-BE49-F238E27FC236}">
                <a16:creationId xmlns:a16="http://schemas.microsoft.com/office/drawing/2014/main" id="{077C2AB9-6459-24C8-4522-E2C4CA8D1464}"/>
              </a:ext>
            </a:extLst>
          </p:cNvPr>
          <p:cNvGraphicFramePr>
            <a:graphicFrameLocks noGrp="1"/>
          </p:cNvGraphicFramePr>
          <p:nvPr/>
        </p:nvGraphicFramePr>
        <p:xfrm>
          <a:off x="360000" y="1157699"/>
          <a:ext cx="11484000" cy="5562101"/>
        </p:xfrm>
        <a:graphic>
          <a:graphicData uri="http://schemas.openxmlformats.org/drawingml/2006/table">
            <a:tbl>
              <a:tblPr firstRow="1" bandRow="1">
                <a:tableStyleId>{69012ECD-51FC-41F1-AA8D-1B2483CD663E}</a:tableStyleId>
              </a:tblPr>
              <a:tblGrid>
                <a:gridCol w="2871000">
                  <a:extLst>
                    <a:ext uri="{9D8B030D-6E8A-4147-A177-3AD203B41FA5}">
                      <a16:colId xmlns:a16="http://schemas.microsoft.com/office/drawing/2014/main" val="2532441079"/>
                    </a:ext>
                  </a:extLst>
                </a:gridCol>
                <a:gridCol w="2871000">
                  <a:extLst>
                    <a:ext uri="{9D8B030D-6E8A-4147-A177-3AD203B41FA5}">
                      <a16:colId xmlns:a16="http://schemas.microsoft.com/office/drawing/2014/main" val="1591521973"/>
                    </a:ext>
                  </a:extLst>
                </a:gridCol>
                <a:gridCol w="2871000">
                  <a:extLst>
                    <a:ext uri="{9D8B030D-6E8A-4147-A177-3AD203B41FA5}">
                      <a16:colId xmlns:a16="http://schemas.microsoft.com/office/drawing/2014/main" val="1336148547"/>
                    </a:ext>
                  </a:extLst>
                </a:gridCol>
                <a:gridCol w="2871000">
                  <a:extLst>
                    <a:ext uri="{9D8B030D-6E8A-4147-A177-3AD203B41FA5}">
                      <a16:colId xmlns:a16="http://schemas.microsoft.com/office/drawing/2014/main" val="3447590477"/>
                    </a:ext>
                  </a:extLst>
                </a:gridCol>
              </a:tblGrid>
              <a:tr h="1381705">
                <a:tc>
                  <a:txBody>
                    <a:bodyPr/>
                    <a:lstStyle/>
                    <a:p>
                      <a:pPr marL="1258888" marR="0" lvl="0" indent="0" algn="l" defTabSz="914377" rtl="0" eaLnBrk="1" fontAlgn="auto" latinLnBrk="0" hangingPunct="1">
                        <a:lnSpc>
                          <a:spcPct val="120000"/>
                        </a:lnSpc>
                        <a:spcBef>
                          <a:spcPts val="600"/>
                        </a:spcBef>
                        <a:spcAft>
                          <a:spcPts val="0"/>
                        </a:spcAft>
                        <a:buClrTx/>
                        <a:buSzTx/>
                        <a:buFontTx/>
                        <a:buNone/>
                        <a:tabLst/>
                        <a:defRPr/>
                      </a:pPr>
                      <a:br>
                        <a:rPr lang="en-AU" sz="1800" b="1" dirty="0">
                          <a:solidFill>
                            <a:schemeClr val="bg1"/>
                          </a:solidFill>
                          <a:latin typeface="Arial" panose="020B0604020202020204" pitchFamily="34" charset="0"/>
                          <a:cs typeface="Arial" panose="020B0604020202020204" pitchFamily="34" charset="0"/>
                        </a:rPr>
                      </a:br>
                      <a:r>
                        <a:rPr lang="en-AU" sz="1800" b="1" dirty="0">
                          <a:solidFill>
                            <a:schemeClr val="bg1"/>
                          </a:solidFill>
                          <a:latin typeface="Arial" panose="020B0604020202020204" pitchFamily="34" charset="0"/>
                          <a:cs typeface="Arial" panose="020B0604020202020204" pitchFamily="34" charset="0"/>
                        </a:rPr>
                        <a:t>What do I know?</a:t>
                      </a:r>
                    </a:p>
                    <a:p>
                      <a:pPr>
                        <a:lnSpc>
                          <a:spcPct val="120000"/>
                        </a:lnSpc>
                      </a:pPr>
                      <a:endParaRPr lang="en-AU" dirty="0">
                        <a:solidFill>
                          <a:schemeClr val="bg1"/>
                        </a:solidFill>
                        <a:latin typeface="Arial" panose="020B0604020202020204" pitchFamily="34" charset="0"/>
                        <a:cs typeface="Arial" panose="020B0604020202020204" pitchFamily="34" charset="0"/>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4BB47"/>
                    </a:solidFill>
                  </a:tcPr>
                </a:tc>
                <a:tc>
                  <a:txBody>
                    <a:bodyPr/>
                    <a:lstStyle/>
                    <a:p>
                      <a:pPr marL="1431925" marR="0" lvl="0" indent="-1431925" algn="l" defTabSz="914377" rtl="0" eaLnBrk="1" fontAlgn="auto" latinLnBrk="0" hangingPunct="1">
                        <a:lnSpc>
                          <a:spcPct val="120000"/>
                        </a:lnSpc>
                        <a:spcBef>
                          <a:spcPts val="0"/>
                        </a:spcBef>
                        <a:spcAft>
                          <a:spcPts val="0"/>
                        </a:spcAft>
                        <a:buClrTx/>
                        <a:buSzTx/>
                        <a:buFontTx/>
                        <a:buNone/>
                        <a:tabLst/>
                        <a:defRPr/>
                      </a:pPr>
                      <a:br>
                        <a:rPr lang="en-AU" sz="1000" b="1" dirty="0">
                          <a:solidFill>
                            <a:schemeClr val="bg1"/>
                          </a:solidFill>
                          <a:latin typeface="Arial" panose="020B0604020202020204" pitchFamily="34" charset="0"/>
                          <a:cs typeface="Arial" panose="020B0604020202020204" pitchFamily="34" charset="0"/>
                        </a:rPr>
                      </a:br>
                      <a:r>
                        <a:rPr lang="en-AU" sz="1800" b="1" dirty="0">
                          <a:solidFill>
                            <a:schemeClr val="bg1"/>
                          </a:solidFill>
                          <a:latin typeface="Arial" panose="020B0604020202020204" pitchFamily="34" charset="0"/>
                          <a:cs typeface="Arial" panose="020B0604020202020204" pitchFamily="34" charset="0"/>
                        </a:rPr>
                        <a:t>What do I want to know?</a:t>
                      </a: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ACC2"/>
                    </a:solidFill>
                  </a:tcPr>
                </a:tc>
                <a:tc>
                  <a:txBody>
                    <a:bodyPr/>
                    <a:lstStyle/>
                    <a:p>
                      <a:pPr marL="1079500" indent="82550">
                        <a:lnSpc>
                          <a:spcPct val="120000"/>
                        </a:lnSpc>
                      </a:pPr>
                      <a:br>
                        <a:rPr lang="en-AU" sz="1800" b="1">
                          <a:solidFill>
                            <a:schemeClr val="bg1"/>
                          </a:solidFill>
                          <a:latin typeface="Arial" panose="020B0604020202020204" pitchFamily="34" charset="0"/>
                          <a:cs typeface="Arial" panose="020B0604020202020204" pitchFamily="34" charset="0"/>
                        </a:rPr>
                      </a:br>
                      <a:r>
                        <a:rPr lang="en-AU" sz="1800" b="1">
                          <a:solidFill>
                            <a:schemeClr val="bg1"/>
                          </a:solidFill>
                          <a:latin typeface="Arial" panose="020B0604020202020204" pitchFamily="34" charset="0"/>
                          <a:cs typeface="Arial" panose="020B0604020202020204" pitchFamily="34" charset="0"/>
                        </a:rPr>
                        <a:t>What have I learned?</a:t>
                      </a:r>
                      <a:endParaRPr lang="en-AU">
                        <a:solidFill>
                          <a:schemeClr val="bg1"/>
                        </a:solidFill>
                        <a:latin typeface="Arial" panose="020B0604020202020204" pitchFamily="34" charset="0"/>
                        <a:cs typeface="Arial" panose="020B0604020202020204" pitchFamily="34" charset="0"/>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51458"/>
                    </a:solidFill>
                  </a:tcPr>
                </a:tc>
                <a:tc>
                  <a:txBody>
                    <a:bodyPr/>
                    <a:lstStyle/>
                    <a:p>
                      <a:pPr marL="1162050" indent="0">
                        <a:lnSpc>
                          <a:spcPct val="120000"/>
                        </a:lnSpc>
                      </a:pPr>
                      <a:endParaRPr lang="en-AU" sz="1800" b="1" dirty="0">
                        <a:solidFill>
                          <a:schemeClr val="bg1"/>
                        </a:solidFill>
                        <a:latin typeface="Arial" panose="020B0604020202020204" pitchFamily="34" charset="0"/>
                        <a:cs typeface="Arial" panose="020B0604020202020204" pitchFamily="34" charset="0"/>
                      </a:endParaRPr>
                    </a:p>
                    <a:p>
                      <a:pPr marL="1162050" indent="0">
                        <a:lnSpc>
                          <a:spcPct val="120000"/>
                        </a:lnSpc>
                      </a:pPr>
                      <a:r>
                        <a:rPr lang="en-AU" sz="1800" b="1" dirty="0">
                          <a:solidFill>
                            <a:schemeClr val="bg1"/>
                          </a:solidFill>
                          <a:latin typeface="Arial" panose="020B0604020202020204" pitchFamily="34" charset="0"/>
                          <a:cs typeface="Arial" panose="020B0604020202020204" pitchFamily="34" charset="0"/>
                        </a:rPr>
                        <a:t>How can I learn more?</a:t>
                      </a:r>
                      <a:endParaRPr lang="en-AU" b="1" dirty="0">
                        <a:solidFill>
                          <a:schemeClr val="bg1"/>
                        </a:solidFill>
                        <a:latin typeface="Arial" panose="020B0604020202020204" pitchFamily="34" charset="0"/>
                        <a:cs typeface="Arial" panose="020B0604020202020204" pitchFamily="34" charset="0"/>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9B0C"/>
                    </a:solidFill>
                  </a:tcPr>
                </a:tc>
                <a:extLst>
                  <a:ext uri="{0D108BD9-81ED-4DB2-BD59-A6C34878D82A}">
                    <a16:rowId xmlns:a16="http://schemas.microsoft.com/office/drawing/2014/main" val="1970206506"/>
                  </a:ext>
                </a:extLst>
              </a:tr>
              <a:tr h="3756464">
                <a:tc>
                  <a:txBody>
                    <a:bodyPr/>
                    <a:lstStyle/>
                    <a:p>
                      <a:pPr>
                        <a:lnSpc>
                          <a:spcPct val="130000"/>
                        </a:lnSpc>
                        <a:spcAft>
                          <a:spcPts val="600"/>
                        </a:spcAft>
                      </a:pPr>
                      <a:r>
                        <a:rPr lang="en-AU" sz="1400">
                          <a:latin typeface="+mn-lt"/>
                          <a:cs typeface="Arial" panose="020B0604020202020204" pitchFamily="34" charset="0"/>
                        </a:rPr>
                        <a:t>Data analysts:</a:t>
                      </a:r>
                    </a:p>
                    <a:p>
                      <a:pPr marL="285750" indent="-285750">
                        <a:lnSpc>
                          <a:spcPct val="130000"/>
                        </a:lnSpc>
                        <a:spcAft>
                          <a:spcPts val="600"/>
                        </a:spcAft>
                        <a:buFont typeface="Arial" panose="020B0604020202020204" pitchFamily="34" charset="0"/>
                        <a:buChar char="•"/>
                      </a:pPr>
                      <a:r>
                        <a:rPr lang="en-AU" sz="1400">
                          <a:latin typeface="+mn-lt"/>
                          <a:cs typeface="Arial" panose="020B0604020202020204" pitchFamily="34" charset="0"/>
                        </a:rPr>
                        <a:t> work with numbers and information.</a:t>
                      </a:r>
                    </a:p>
                    <a:p>
                      <a:pPr marL="285750" indent="-285750">
                        <a:lnSpc>
                          <a:spcPct val="130000"/>
                        </a:lnSpc>
                        <a:spcAft>
                          <a:spcPts val="600"/>
                        </a:spcAft>
                        <a:buFont typeface="Arial" panose="020B0604020202020204" pitchFamily="34" charset="0"/>
                        <a:buChar char="•"/>
                      </a:pPr>
                      <a:r>
                        <a:rPr lang="en-AU" sz="1400">
                          <a:latin typeface="+mn-lt"/>
                          <a:cs typeface="Arial" panose="020B0604020202020204" pitchFamily="34" charset="0"/>
                        </a:rPr>
                        <a:t>use spreadsheets and databases to manage data.</a:t>
                      </a:r>
                    </a:p>
                    <a:p>
                      <a:pPr marL="285750" indent="-285750">
                        <a:lnSpc>
                          <a:spcPct val="130000"/>
                        </a:lnSpc>
                        <a:spcAft>
                          <a:spcPts val="600"/>
                        </a:spcAft>
                        <a:buFont typeface="Arial" panose="020B0604020202020204" pitchFamily="34" charset="0"/>
                        <a:buChar char="•"/>
                      </a:pPr>
                      <a:r>
                        <a:rPr lang="en-AU" sz="1400">
                          <a:latin typeface="+mn-lt"/>
                          <a:cs typeface="Arial" panose="020B0604020202020204" pitchFamily="34" charset="0"/>
                        </a:rPr>
                        <a:t> check for errors and ensure accuracy.</a:t>
                      </a:r>
                    </a:p>
                    <a:p>
                      <a:pPr marL="285750" indent="-285750">
                        <a:lnSpc>
                          <a:spcPct val="130000"/>
                        </a:lnSpc>
                        <a:spcAft>
                          <a:spcPts val="600"/>
                        </a:spcAft>
                        <a:buFont typeface="Arial" panose="020B0604020202020204" pitchFamily="34" charset="0"/>
                        <a:buChar char="•"/>
                      </a:pPr>
                      <a:r>
                        <a:rPr lang="en-AU" sz="1400">
                          <a:latin typeface="+mn-lt"/>
                          <a:cs typeface="Arial" panose="020B0604020202020204" pitchFamily="34" charset="0"/>
                        </a:rPr>
                        <a:t>Use data to make decisions and solve problems.</a:t>
                      </a: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EDF9E0"/>
                    </a:solidFill>
                  </a:tcPr>
                </a:tc>
                <a:tc>
                  <a:txBody>
                    <a:bodyPr/>
                    <a:lstStyle/>
                    <a:p>
                      <a:pPr marL="285750" indent="-285750" rtl="0">
                        <a:lnSpc>
                          <a:spcPct val="150000"/>
                        </a:lnSpc>
                        <a:buFont typeface="Arial" panose="020B0604020202020204" pitchFamily="34" charset="0"/>
                        <a:buChar char="•"/>
                      </a:pPr>
                      <a:r>
                        <a:rPr lang="en-AU" sz="1400" b="0" i="0" kern="1200">
                          <a:solidFill>
                            <a:schemeClr val="tx1"/>
                          </a:solidFill>
                          <a:effectLst/>
                          <a:latin typeface="+mn-lt"/>
                          <a:ea typeface="+mn-ea"/>
                          <a:cs typeface="+mn-cs"/>
                        </a:rPr>
                        <a:t>What skills and qualifications do they need?</a:t>
                      </a:r>
                    </a:p>
                    <a:p>
                      <a:pPr marL="285750" indent="-285750" rtl="0">
                        <a:lnSpc>
                          <a:spcPct val="150000"/>
                        </a:lnSpc>
                        <a:buFont typeface="Arial" panose="020B0604020202020204" pitchFamily="34" charset="0"/>
                        <a:buChar char="•"/>
                      </a:pPr>
                      <a:r>
                        <a:rPr lang="en-AU" sz="1400" b="0" i="0" kern="1200">
                          <a:solidFill>
                            <a:schemeClr val="tx1"/>
                          </a:solidFill>
                          <a:effectLst/>
                          <a:latin typeface="+mn-lt"/>
                          <a:ea typeface="+mn-ea"/>
                          <a:cs typeface="+mn-cs"/>
                        </a:rPr>
                        <a:t>What tools/software do they use every day?</a:t>
                      </a:r>
                    </a:p>
                    <a:p>
                      <a:pPr marL="285750" indent="-285750" rtl="0">
                        <a:lnSpc>
                          <a:spcPct val="150000"/>
                        </a:lnSpc>
                        <a:buFont typeface="Arial" panose="020B0604020202020204" pitchFamily="34" charset="0"/>
                        <a:buChar char="•"/>
                      </a:pPr>
                      <a:r>
                        <a:rPr lang="en-AU" sz="1400" b="0" i="0" kern="1200">
                          <a:solidFill>
                            <a:schemeClr val="tx1"/>
                          </a:solidFill>
                          <a:effectLst/>
                          <a:latin typeface="+mn-lt"/>
                          <a:ea typeface="+mn-ea"/>
                          <a:cs typeface="+mn-cs"/>
                        </a:rPr>
                        <a:t>How do they help organisations or businesses?</a:t>
                      </a:r>
                    </a:p>
                    <a:p>
                      <a:pPr marL="285750" indent="-285750" rtl="0">
                        <a:lnSpc>
                          <a:spcPct val="150000"/>
                        </a:lnSpc>
                        <a:buFont typeface="Arial" panose="020B0604020202020204" pitchFamily="34" charset="0"/>
                        <a:buChar char="•"/>
                      </a:pPr>
                      <a:r>
                        <a:rPr lang="en-AU" sz="1400" b="0" i="0" kern="1200">
                          <a:solidFill>
                            <a:schemeClr val="tx1"/>
                          </a:solidFill>
                          <a:effectLst/>
                          <a:latin typeface="+mn-lt"/>
                          <a:ea typeface="+mn-ea"/>
                          <a:cs typeface="+mn-cs"/>
                        </a:rPr>
                        <a:t>What types of jobs are available for data analysts?</a:t>
                      </a:r>
                    </a:p>
                    <a:p>
                      <a:pPr marL="285750" indent="-285750">
                        <a:lnSpc>
                          <a:spcPct val="130000"/>
                        </a:lnSpc>
                        <a:spcAft>
                          <a:spcPts val="600"/>
                        </a:spcAft>
                        <a:buFont typeface="Arial" panose="020B0604020202020204" pitchFamily="34" charset="0"/>
                        <a:buChar char="•"/>
                      </a:pPr>
                      <a:endParaRPr lang="en-AU" sz="1400">
                        <a:latin typeface="+mn-lt"/>
                        <a:cs typeface="Arial" panose="020B0604020202020204" pitchFamily="34" charset="0"/>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E5F7FC"/>
                    </a:solidFill>
                  </a:tcPr>
                </a:tc>
                <a:tc>
                  <a:txBody>
                    <a:bodyPr/>
                    <a:lstStyle/>
                    <a:p>
                      <a:pPr rtl="0">
                        <a:lnSpc>
                          <a:spcPct val="150000"/>
                        </a:lnSpc>
                      </a:pPr>
                      <a:r>
                        <a:rPr lang="en-AU" sz="1400" b="0" i="0" kern="1200">
                          <a:solidFill>
                            <a:schemeClr val="tx1"/>
                          </a:solidFill>
                          <a:effectLst/>
                          <a:latin typeface="+mn-lt"/>
                          <a:ea typeface="+mn-ea"/>
                          <a:cs typeface="+mn-cs"/>
                        </a:rPr>
                        <a:t>Data analysts collect, validate, and summarise information. They create visualisations and dashboards to communicate findings.</a:t>
                      </a:r>
                    </a:p>
                    <a:p>
                      <a:pPr rtl="0">
                        <a:lnSpc>
                          <a:spcPct val="150000"/>
                        </a:lnSpc>
                      </a:pPr>
                      <a:r>
                        <a:rPr lang="en-AU" sz="1400" b="0" i="0" kern="1200">
                          <a:solidFill>
                            <a:schemeClr val="tx1"/>
                          </a:solidFill>
                          <a:effectLst/>
                          <a:latin typeface="+mn-lt"/>
                          <a:ea typeface="+mn-ea"/>
                          <a:cs typeface="+mn-cs"/>
                        </a:rPr>
                        <a:t>They use formulas and functions to analyse data trends. Ethical, legal, and privacy issues are important in data analysis.</a:t>
                      </a:r>
                    </a:p>
                    <a:p>
                      <a:pPr rtl="0">
                        <a:lnSpc>
                          <a:spcPct val="150000"/>
                        </a:lnSpc>
                      </a:pPr>
                      <a:r>
                        <a:rPr lang="en-AU" sz="1400" b="0" i="0" kern="1200">
                          <a:solidFill>
                            <a:schemeClr val="tx1"/>
                          </a:solidFill>
                          <a:effectLst/>
                          <a:latin typeface="+mn-lt"/>
                          <a:ea typeface="+mn-ea"/>
                          <a:cs typeface="+mn-cs"/>
                        </a:rPr>
                        <a:t>Project evaluation and peer review are part of a data analyst’s process.</a:t>
                      </a:r>
                    </a:p>
                    <a:p>
                      <a:pPr marL="285750" indent="-285750">
                        <a:lnSpc>
                          <a:spcPct val="130000"/>
                        </a:lnSpc>
                        <a:spcAft>
                          <a:spcPts val="600"/>
                        </a:spcAft>
                        <a:buFont typeface="Arial" panose="020B0604020202020204" pitchFamily="34" charset="0"/>
                        <a:buChar char="•"/>
                      </a:pPr>
                      <a:endParaRPr lang="en-AU" sz="1400">
                        <a:latin typeface="+mn-lt"/>
                        <a:cs typeface="Arial" panose="020B0604020202020204" pitchFamily="34" charset="0"/>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BDBE7"/>
                    </a:solidFill>
                  </a:tcPr>
                </a:tc>
                <a:tc>
                  <a:txBody>
                    <a:bodyPr/>
                    <a:lstStyle/>
                    <a:p>
                      <a:pPr marL="285750" indent="-285750">
                        <a:lnSpc>
                          <a:spcPct val="150000"/>
                        </a:lnSpc>
                        <a:spcAft>
                          <a:spcPts val="600"/>
                        </a:spcAft>
                        <a:buFont typeface="Arial" panose="020B0604020202020204" pitchFamily="34" charset="0"/>
                        <a:buChar char="•"/>
                      </a:pPr>
                      <a:r>
                        <a:rPr lang="en-AU" sz="1400" b="1" dirty="0">
                          <a:latin typeface="+mn-lt"/>
                          <a:cs typeface="Arial" panose="020B0604020202020204" pitchFamily="34" charset="0"/>
                        </a:rPr>
                        <a:t>Research</a:t>
                      </a:r>
                      <a:r>
                        <a:rPr lang="en-AU" sz="1400" dirty="0">
                          <a:latin typeface="+mn-lt"/>
                          <a:cs typeface="Arial" panose="020B0604020202020204" pitchFamily="34" charset="0"/>
                        </a:rPr>
                        <a:t> more about data analyst careers online (e.g., job profiles and videos).</a:t>
                      </a:r>
                      <a:r>
                        <a:rPr lang="en-AU" sz="1400" b="1" dirty="0">
                          <a:latin typeface="+mn-lt"/>
                          <a:cs typeface="Arial" panose="020B0604020202020204" pitchFamily="34" charset="0"/>
                        </a:rPr>
                        <a:t>Try</a:t>
                      </a:r>
                      <a:r>
                        <a:rPr lang="en-AU" sz="1400" dirty="0">
                          <a:latin typeface="+mn-lt"/>
                          <a:cs typeface="Arial" panose="020B0604020202020204" pitchFamily="34" charset="0"/>
                        </a:rPr>
                        <a:t> advanced data projects using tools like Excel, Google Sheets, or databases. </a:t>
                      </a:r>
                      <a:r>
                        <a:rPr lang="en-AU" sz="1400" b="1" dirty="0">
                          <a:latin typeface="+mn-lt"/>
                          <a:cs typeface="Arial" panose="020B0604020202020204" pitchFamily="34" charset="0"/>
                        </a:rPr>
                        <a:t>Attend</a:t>
                      </a:r>
                      <a:r>
                        <a:rPr lang="en-AU" sz="1400" dirty="0">
                          <a:latin typeface="+mn-lt"/>
                          <a:cs typeface="Arial" panose="020B0604020202020204" pitchFamily="34" charset="0"/>
                        </a:rPr>
                        <a:t> workshops or ask questions of guest speakers in data-related jobs. </a:t>
                      </a:r>
                      <a:r>
                        <a:rPr lang="en-AU" sz="1400" b="1" dirty="0">
                          <a:latin typeface="+mn-lt"/>
                          <a:cs typeface="Arial" panose="020B0604020202020204" pitchFamily="34" charset="0"/>
                        </a:rPr>
                        <a:t>Explore</a:t>
                      </a:r>
                      <a:r>
                        <a:rPr lang="en-AU" sz="1400" dirty="0">
                          <a:latin typeface="+mn-lt"/>
                          <a:cs typeface="Arial" panose="020B0604020202020204" pitchFamily="34" charset="0"/>
                        </a:rPr>
                        <a:t> free courses about data analysis, statistics, or Python for data.</a:t>
                      </a: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AE6C2">
                        <a:alpha val="60000"/>
                      </a:srgbClr>
                    </a:solidFill>
                  </a:tcPr>
                </a:tc>
                <a:extLst>
                  <a:ext uri="{0D108BD9-81ED-4DB2-BD59-A6C34878D82A}">
                    <a16:rowId xmlns:a16="http://schemas.microsoft.com/office/drawing/2014/main" val="2347067268"/>
                  </a:ext>
                </a:extLst>
              </a:tr>
            </a:tbl>
          </a:graphicData>
        </a:graphic>
      </p:graphicFrame>
      <p:grpSp>
        <p:nvGrpSpPr>
          <p:cNvPr id="4" name="Group 3">
            <a:extLst>
              <a:ext uri="{FF2B5EF4-FFF2-40B4-BE49-F238E27FC236}">
                <a16:creationId xmlns:a16="http://schemas.microsoft.com/office/drawing/2014/main" id="{85DCF7CF-DC53-91CB-8AD1-B88AC7677A7D}"/>
              </a:ext>
              <a:ext uri="{C183D7F6-B498-43B3-948B-1728B52AA6E4}">
                <adec:decorative xmlns:adec="http://schemas.microsoft.com/office/drawing/2017/decorative" val="1"/>
              </a:ext>
            </a:extLst>
          </p:cNvPr>
          <p:cNvGrpSpPr/>
          <p:nvPr/>
        </p:nvGrpSpPr>
        <p:grpSpPr>
          <a:xfrm>
            <a:off x="509665" y="1313647"/>
            <a:ext cx="2578309" cy="1054799"/>
            <a:chOff x="509665" y="1313647"/>
            <a:chExt cx="2578309" cy="1054799"/>
          </a:xfrm>
        </p:grpSpPr>
        <p:sp>
          <p:nvSpPr>
            <p:cNvPr id="30" name="Rectangle 29">
              <a:extLst>
                <a:ext uri="{FF2B5EF4-FFF2-40B4-BE49-F238E27FC236}">
                  <a16:creationId xmlns:a16="http://schemas.microsoft.com/office/drawing/2014/main" id="{E3B71535-FD0E-DA6E-E39B-73A53F0674A7}"/>
                </a:ext>
              </a:extLst>
            </p:cNvPr>
            <p:cNvSpPr/>
            <p:nvPr/>
          </p:nvSpPr>
          <p:spPr>
            <a:xfrm>
              <a:off x="509665" y="1313647"/>
              <a:ext cx="2578309" cy="105479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j-lt"/>
              </a:endParaRPr>
            </a:p>
          </p:txBody>
        </p:sp>
        <p:sp>
          <p:nvSpPr>
            <p:cNvPr id="31" name="TextBox 30">
              <a:extLst>
                <a:ext uri="{FF2B5EF4-FFF2-40B4-BE49-F238E27FC236}">
                  <a16:creationId xmlns:a16="http://schemas.microsoft.com/office/drawing/2014/main" id="{8AD163EA-2F76-0EF0-56E5-CCA02DEDD48B}"/>
                </a:ext>
              </a:extLst>
            </p:cNvPr>
            <p:cNvSpPr txBox="1"/>
            <p:nvPr/>
          </p:nvSpPr>
          <p:spPr>
            <a:xfrm>
              <a:off x="689978" y="1328637"/>
              <a:ext cx="2217682" cy="984885"/>
            </a:xfrm>
            <a:prstGeom prst="rect">
              <a:avLst/>
            </a:prstGeom>
            <a:noFill/>
          </p:spPr>
          <p:txBody>
            <a:bodyPr wrap="square">
              <a:spAutoFit/>
            </a:bodyPr>
            <a:lstStyle/>
            <a:p>
              <a:pPr marR="0" lvl="0" algn="ctr" defTabSz="914377" rtl="0" eaLnBrk="1" fontAlgn="auto" latinLnBrk="0" hangingPunct="1">
                <a:spcAft>
                  <a:spcPts val="0"/>
                </a:spcAft>
                <a:buClrTx/>
                <a:buSzTx/>
                <a:buFontTx/>
                <a:buNone/>
                <a:tabLst/>
                <a:defRPr/>
              </a:pPr>
              <a:r>
                <a:rPr lang="en-AU" sz="4000" b="1">
                  <a:solidFill>
                    <a:srgbClr val="427B2D"/>
                  </a:solidFill>
                  <a:latin typeface="+mj-lt"/>
                  <a:cs typeface="Arial" panose="020B0604020202020204" pitchFamily="34" charset="0"/>
                </a:rPr>
                <a:t>K</a:t>
              </a:r>
            </a:p>
            <a:p>
              <a:pPr marR="0" lvl="0" algn="ctr" defTabSz="914377" rtl="0" eaLnBrk="1" fontAlgn="auto" latinLnBrk="0" hangingPunct="1">
                <a:spcAft>
                  <a:spcPts val="0"/>
                </a:spcAft>
                <a:buClrTx/>
                <a:buSzTx/>
                <a:buFontTx/>
                <a:buNone/>
                <a:tabLst/>
                <a:defRPr/>
              </a:pPr>
              <a:r>
                <a:rPr lang="en-AU" sz="1600">
                  <a:cs typeface="Arial" panose="020B0604020202020204" pitchFamily="34" charset="0"/>
                </a:rPr>
                <a:t>What do I know?</a:t>
              </a:r>
            </a:p>
          </p:txBody>
        </p:sp>
      </p:grpSp>
      <p:grpSp>
        <p:nvGrpSpPr>
          <p:cNvPr id="32" name="Group 31">
            <a:extLst>
              <a:ext uri="{FF2B5EF4-FFF2-40B4-BE49-F238E27FC236}">
                <a16:creationId xmlns:a16="http://schemas.microsoft.com/office/drawing/2014/main" id="{BFB6478C-0FC7-C60A-7833-3AD0C37D0D91}"/>
              </a:ext>
              <a:ext uri="{C183D7F6-B498-43B3-948B-1728B52AA6E4}">
                <adec:decorative xmlns:adec="http://schemas.microsoft.com/office/drawing/2017/decorative" val="1"/>
              </a:ext>
            </a:extLst>
          </p:cNvPr>
          <p:cNvGrpSpPr/>
          <p:nvPr/>
        </p:nvGrpSpPr>
        <p:grpSpPr>
          <a:xfrm>
            <a:off x="3382759" y="1313647"/>
            <a:ext cx="2578310" cy="1054799"/>
            <a:chOff x="517159" y="2719615"/>
            <a:chExt cx="2578310" cy="1054799"/>
          </a:xfrm>
        </p:grpSpPr>
        <p:sp>
          <p:nvSpPr>
            <p:cNvPr id="33" name="Rectangle 32">
              <a:extLst>
                <a:ext uri="{FF2B5EF4-FFF2-40B4-BE49-F238E27FC236}">
                  <a16:creationId xmlns:a16="http://schemas.microsoft.com/office/drawing/2014/main" id="{9C0FCA83-6537-DCE9-6112-B096E9C78A92}"/>
                </a:ext>
              </a:extLst>
            </p:cNvPr>
            <p:cNvSpPr/>
            <p:nvPr/>
          </p:nvSpPr>
          <p:spPr>
            <a:xfrm>
              <a:off x="517160" y="2719615"/>
              <a:ext cx="2578309" cy="105479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j-lt"/>
              </a:endParaRPr>
            </a:p>
          </p:txBody>
        </p:sp>
        <p:sp>
          <p:nvSpPr>
            <p:cNvPr id="34" name="TextBox 33">
              <a:extLst>
                <a:ext uri="{FF2B5EF4-FFF2-40B4-BE49-F238E27FC236}">
                  <a16:creationId xmlns:a16="http://schemas.microsoft.com/office/drawing/2014/main" id="{B016A3F0-BF16-5DA4-8C50-82CA287B6C26}"/>
                </a:ext>
              </a:extLst>
            </p:cNvPr>
            <p:cNvSpPr txBox="1"/>
            <p:nvPr/>
          </p:nvSpPr>
          <p:spPr>
            <a:xfrm>
              <a:off x="517159" y="2734605"/>
              <a:ext cx="2553384" cy="954107"/>
            </a:xfrm>
            <a:prstGeom prst="rect">
              <a:avLst/>
            </a:prstGeom>
            <a:noFill/>
          </p:spPr>
          <p:txBody>
            <a:bodyPr wrap="square">
              <a:spAutoFit/>
            </a:bodyPr>
            <a:lstStyle/>
            <a:p>
              <a:pPr marR="0" lvl="0" algn="ctr" defTabSz="914377" rtl="0" eaLnBrk="1" fontAlgn="auto" latinLnBrk="0" hangingPunct="1">
                <a:spcAft>
                  <a:spcPts val="0"/>
                </a:spcAft>
                <a:buClrTx/>
                <a:buSzTx/>
                <a:buFontTx/>
                <a:buNone/>
                <a:tabLst/>
                <a:defRPr/>
              </a:pPr>
              <a:r>
                <a:rPr lang="en-AU" sz="4000" b="1">
                  <a:solidFill>
                    <a:srgbClr val="007A8A"/>
                  </a:solidFill>
                  <a:latin typeface="+mj-lt"/>
                  <a:cs typeface="Arial" panose="020B0604020202020204" pitchFamily="34" charset="0"/>
                </a:rPr>
                <a:t>W</a:t>
              </a:r>
            </a:p>
            <a:p>
              <a:pPr marR="0" lvl="0" algn="ctr" defTabSz="914377" rtl="0" eaLnBrk="1" fontAlgn="auto" latinLnBrk="0" hangingPunct="1">
                <a:spcAft>
                  <a:spcPts val="0"/>
                </a:spcAft>
                <a:buClrTx/>
                <a:buSzTx/>
                <a:buFontTx/>
                <a:buNone/>
                <a:tabLst/>
                <a:defRPr/>
              </a:pPr>
              <a:r>
                <a:rPr lang="en-AU" sz="1600">
                  <a:cs typeface="Arial" panose="020B0604020202020204" pitchFamily="34" charset="0"/>
                </a:rPr>
                <a:t>What do I want to know?</a:t>
              </a:r>
            </a:p>
          </p:txBody>
        </p:sp>
      </p:grpSp>
      <p:grpSp>
        <p:nvGrpSpPr>
          <p:cNvPr id="35" name="Group 34">
            <a:extLst>
              <a:ext uri="{FF2B5EF4-FFF2-40B4-BE49-F238E27FC236}">
                <a16:creationId xmlns:a16="http://schemas.microsoft.com/office/drawing/2014/main" id="{8EAEC0D0-77F9-15D0-BC91-348F68A30994}"/>
              </a:ext>
              <a:ext uri="{C183D7F6-B498-43B3-948B-1728B52AA6E4}">
                <adec:decorative xmlns:adec="http://schemas.microsoft.com/office/drawing/2017/decorative" val="1"/>
              </a:ext>
            </a:extLst>
          </p:cNvPr>
          <p:cNvGrpSpPr/>
          <p:nvPr/>
        </p:nvGrpSpPr>
        <p:grpSpPr>
          <a:xfrm>
            <a:off x="6248359" y="1313647"/>
            <a:ext cx="2578311" cy="1054799"/>
            <a:chOff x="517158" y="2719615"/>
            <a:chExt cx="2578311" cy="1054799"/>
          </a:xfrm>
        </p:grpSpPr>
        <p:sp>
          <p:nvSpPr>
            <p:cNvPr id="36" name="Rectangle 35">
              <a:extLst>
                <a:ext uri="{FF2B5EF4-FFF2-40B4-BE49-F238E27FC236}">
                  <a16:creationId xmlns:a16="http://schemas.microsoft.com/office/drawing/2014/main" id="{41F181FC-FF93-E3BF-897B-510804DF3765}"/>
                </a:ext>
              </a:extLst>
            </p:cNvPr>
            <p:cNvSpPr/>
            <p:nvPr/>
          </p:nvSpPr>
          <p:spPr>
            <a:xfrm>
              <a:off x="517160" y="2719615"/>
              <a:ext cx="2578309" cy="105479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j-lt"/>
              </a:endParaRPr>
            </a:p>
          </p:txBody>
        </p:sp>
        <p:sp>
          <p:nvSpPr>
            <p:cNvPr id="37" name="TextBox 36">
              <a:extLst>
                <a:ext uri="{FF2B5EF4-FFF2-40B4-BE49-F238E27FC236}">
                  <a16:creationId xmlns:a16="http://schemas.microsoft.com/office/drawing/2014/main" id="{10714C9E-C517-A49C-9637-83EBCDC1D581}"/>
                </a:ext>
              </a:extLst>
            </p:cNvPr>
            <p:cNvSpPr txBox="1"/>
            <p:nvPr/>
          </p:nvSpPr>
          <p:spPr>
            <a:xfrm>
              <a:off x="517158" y="2734605"/>
              <a:ext cx="2578309" cy="984885"/>
            </a:xfrm>
            <a:prstGeom prst="rect">
              <a:avLst/>
            </a:prstGeom>
            <a:noFill/>
          </p:spPr>
          <p:txBody>
            <a:bodyPr wrap="square">
              <a:spAutoFit/>
            </a:bodyPr>
            <a:lstStyle/>
            <a:p>
              <a:pPr marR="0" lvl="0" algn="ctr" defTabSz="914377" rtl="0" eaLnBrk="1" fontAlgn="auto" latinLnBrk="0" hangingPunct="1">
                <a:spcAft>
                  <a:spcPts val="0"/>
                </a:spcAft>
                <a:buClrTx/>
                <a:buSzTx/>
                <a:buFontTx/>
                <a:buNone/>
                <a:tabLst/>
                <a:defRPr/>
              </a:pPr>
              <a:r>
                <a:rPr lang="en-AU" sz="4000" b="1">
                  <a:solidFill>
                    <a:srgbClr val="B51458"/>
                  </a:solidFill>
                  <a:latin typeface="+mj-lt"/>
                  <a:cs typeface="Arial" panose="020B0604020202020204" pitchFamily="34" charset="0"/>
                </a:rPr>
                <a:t>L</a:t>
              </a:r>
            </a:p>
            <a:p>
              <a:pPr marR="0" lvl="0" algn="ctr" defTabSz="914377" rtl="0" eaLnBrk="1" fontAlgn="auto" latinLnBrk="0" hangingPunct="1">
                <a:spcAft>
                  <a:spcPts val="0"/>
                </a:spcAft>
                <a:buClrTx/>
                <a:buSzTx/>
                <a:buFontTx/>
                <a:buNone/>
                <a:tabLst/>
                <a:defRPr/>
              </a:pPr>
              <a:r>
                <a:rPr lang="en-AU" sz="1600">
                  <a:cs typeface="Arial" panose="020B0604020202020204" pitchFamily="34" charset="0"/>
                </a:rPr>
                <a:t>What have I learned?</a:t>
              </a:r>
            </a:p>
          </p:txBody>
        </p:sp>
      </p:grpSp>
      <p:grpSp>
        <p:nvGrpSpPr>
          <p:cNvPr id="38" name="Group 37">
            <a:extLst>
              <a:ext uri="{FF2B5EF4-FFF2-40B4-BE49-F238E27FC236}">
                <a16:creationId xmlns:a16="http://schemas.microsoft.com/office/drawing/2014/main" id="{1FDF0A17-91CD-BE62-D901-107BCDCF852B}"/>
              </a:ext>
              <a:ext uri="{C183D7F6-B498-43B3-948B-1728B52AA6E4}">
                <adec:decorative xmlns:adec="http://schemas.microsoft.com/office/drawing/2017/decorative" val="1"/>
              </a:ext>
            </a:extLst>
          </p:cNvPr>
          <p:cNvGrpSpPr/>
          <p:nvPr/>
        </p:nvGrpSpPr>
        <p:grpSpPr>
          <a:xfrm>
            <a:off x="9128949" y="1313647"/>
            <a:ext cx="2578312" cy="1054799"/>
            <a:chOff x="517157" y="2719615"/>
            <a:chExt cx="2578312" cy="1054799"/>
          </a:xfrm>
        </p:grpSpPr>
        <p:sp>
          <p:nvSpPr>
            <p:cNvPr id="39" name="Rectangle 38">
              <a:extLst>
                <a:ext uri="{FF2B5EF4-FFF2-40B4-BE49-F238E27FC236}">
                  <a16:creationId xmlns:a16="http://schemas.microsoft.com/office/drawing/2014/main" id="{63947B9C-7821-4E4B-A863-EF89F92D6924}"/>
                </a:ext>
              </a:extLst>
            </p:cNvPr>
            <p:cNvSpPr/>
            <p:nvPr/>
          </p:nvSpPr>
          <p:spPr>
            <a:xfrm>
              <a:off x="517160" y="2719615"/>
              <a:ext cx="2578309" cy="105479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mj-lt"/>
              </a:endParaRPr>
            </a:p>
          </p:txBody>
        </p:sp>
        <p:sp>
          <p:nvSpPr>
            <p:cNvPr id="40" name="TextBox 39">
              <a:extLst>
                <a:ext uri="{FF2B5EF4-FFF2-40B4-BE49-F238E27FC236}">
                  <a16:creationId xmlns:a16="http://schemas.microsoft.com/office/drawing/2014/main" id="{618A8C05-AB6D-87FE-4C67-8DA92014DC98}"/>
                </a:ext>
              </a:extLst>
            </p:cNvPr>
            <p:cNvSpPr txBox="1"/>
            <p:nvPr/>
          </p:nvSpPr>
          <p:spPr>
            <a:xfrm>
              <a:off x="517157" y="2734605"/>
              <a:ext cx="2553384" cy="984885"/>
            </a:xfrm>
            <a:prstGeom prst="rect">
              <a:avLst/>
            </a:prstGeom>
            <a:noFill/>
          </p:spPr>
          <p:txBody>
            <a:bodyPr wrap="square">
              <a:spAutoFit/>
            </a:bodyPr>
            <a:lstStyle/>
            <a:p>
              <a:pPr marR="0" lvl="0" algn="ctr" defTabSz="914377" rtl="0" eaLnBrk="1" fontAlgn="auto" latinLnBrk="0" hangingPunct="1">
                <a:spcAft>
                  <a:spcPts val="0"/>
                </a:spcAft>
                <a:buClrTx/>
                <a:buSzTx/>
                <a:buFontTx/>
                <a:buNone/>
                <a:tabLst/>
                <a:defRPr/>
              </a:pPr>
              <a:r>
                <a:rPr lang="en-AU" sz="4000" b="1">
                  <a:solidFill>
                    <a:srgbClr val="9B6808"/>
                  </a:solidFill>
                  <a:latin typeface="+mj-lt"/>
                  <a:cs typeface="Arial" panose="020B0604020202020204" pitchFamily="34" charset="0"/>
                </a:rPr>
                <a:t>H</a:t>
              </a:r>
            </a:p>
            <a:p>
              <a:pPr marR="0" lvl="0" algn="ctr" defTabSz="914377" rtl="0" eaLnBrk="1" fontAlgn="auto" latinLnBrk="0" hangingPunct="1">
                <a:spcAft>
                  <a:spcPts val="0"/>
                </a:spcAft>
                <a:buClrTx/>
                <a:buSzTx/>
                <a:buFontTx/>
                <a:buNone/>
                <a:tabLst/>
                <a:defRPr/>
              </a:pPr>
              <a:r>
                <a:rPr lang="en-AU" sz="1600">
                  <a:cs typeface="Arial" panose="020B0604020202020204" pitchFamily="34" charset="0"/>
                </a:rPr>
                <a:t>How can I learn more?</a:t>
              </a:r>
            </a:p>
          </p:txBody>
        </p:sp>
      </p:grpSp>
      <p:sp>
        <p:nvSpPr>
          <p:cNvPr id="2" name="Slide Number Placeholder 1">
            <a:extLst>
              <a:ext uri="{FF2B5EF4-FFF2-40B4-BE49-F238E27FC236}">
                <a16:creationId xmlns:a16="http://schemas.microsoft.com/office/drawing/2014/main" id="{6D3F4A98-1A34-2585-14E0-53C5609D6EF8}"/>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6</a:t>
            </a:fld>
            <a:endParaRPr lang="en-AU"/>
          </a:p>
        </p:txBody>
      </p:sp>
    </p:spTree>
    <p:extLst>
      <p:ext uri="{BB962C8B-B14F-4D97-AF65-F5344CB8AC3E}">
        <p14:creationId xmlns:p14="http://schemas.microsoft.com/office/powerpoint/2010/main" val="968410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64FF730-4EC7-5ADA-1BC7-2AF26914FCD5}"/>
              </a:ext>
            </a:extLst>
          </p:cNvPr>
          <p:cNvSpPr>
            <a:spLocks noGrp="1"/>
          </p:cNvSpPr>
          <p:nvPr>
            <p:ph type="title"/>
          </p:nvPr>
        </p:nvSpPr>
        <p:spPr/>
        <p:txBody>
          <a:bodyPr/>
          <a:lstStyle/>
          <a:p>
            <a:r>
              <a:rPr lang="en-AU"/>
              <a:t>The best data analysts have:</a:t>
            </a:r>
          </a:p>
        </p:txBody>
      </p:sp>
      <p:sp>
        <p:nvSpPr>
          <p:cNvPr id="5" name="Content Placeholder 4">
            <a:extLst>
              <a:ext uri="{FF2B5EF4-FFF2-40B4-BE49-F238E27FC236}">
                <a16:creationId xmlns:a16="http://schemas.microsoft.com/office/drawing/2014/main" id="{15B41959-62AB-6D70-CCBB-A76C2C05065F}"/>
              </a:ext>
            </a:extLst>
          </p:cNvPr>
          <p:cNvSpPr>
            <a:spLocks noGrp="1"/>
          </p:cNvSpPr>
          <p:nvPr>
            <p:ph sz="quarter" idx="19"/>
          </p:nvPr>
        </p:nvSpPr>
        <p:spPr>
          <a:xfrm>
            <a:off x="519754" y="1021741"/>
            <a:ext cx="8780743" cy="4814518"/>
          </a:xfrm>
        </p:spPr>
        <p:txBody>
          <a:bodyPr/>
          <a:lstStyle/>
          <a:p>
            <a:pPr marL="342900" indent="-342900" defTabSz="914400" fontAlgn="base">
              <a:buFont typeface="+mj-lt"/>
              <a:buAutoNum type="arabicPeriod"/>
            </a:pPr>
            <a:r>
              <a:rPr lang="en-AU" b="1" dirty="0">
                <a:latin typeface="+mn-lt"/>
                <a:cs typeface="+mn-cs"/>
              </a:rPr>
              <a:t>Technical expertise.</a:t>
            </a:r>
            <a:r>
              <a:rPr lang="en-AU" dirty="0">
                <a:latin typeface="+mn-lt"/>
                <a:cs typeface="+mn-cs"/>
              </a:rPr>
              <a:t> </a:t>
            </a:r>
          </a:p>
          <a:p>
            <a:pPr marL="342900" indent="-342900" defTabSz="914400" fontAlgn="base">
              <a:buFont typeface="+mj-lt"/>
              <a:buAutoNum type="arabicPeriod"/>
            </a:pPr>
            <a:r>
              <a:rPr lang="en-AU" b="1" dirty="0">
                <a:latin typeface="+mn-lt"/>
                <a:cs typeface="+mn-cs"/>
              </a:rPr>
              <a:t>Curiosity</a:t>
            </a:r>
            <a:r>
              <a:rPr lang="en-AU" dirty="0">
                <a:latin typeface="+mn-lt"/>
                <a:cs typeface="+mn-cs"/>
              </a:rPr>
              <a:t>: a desire to go beneath the surface and discover and distil a problem down into a clear set of hypotheses that can be tested.</a:t>
            </a:r>
          </a:p>
          <a:p>
            <a:pPr marL="342900" indent="-342900" defTabSz="914400" fontAlgn="base">
              <a:buFont typeface="+mj-lt"/>
              <a:buAutoNum type="arabicPeriod"/>
            </a:pPr>
            <a:r>
              <a:rPr lang="en-AU" b="1" dirty="0">
                <a:latin typeface="+mn-lt"/>
                <a:cs typeface="+mn-cs"/>
              </a:rPr>
              <a:t>Storytelling</a:t>
            </a:r>
            <a:r>
              <a:rPr lang="en-AU" dirty="0">
                <a:latin typeface="+mn-lt"/>
                <a:cs typeface="+mn-cs"/>
              </a:rPr>
              <a:t>: the ability to use data to tell a story and to be able to communicate it effectively.</a:t>
            </a:r>
          </a:p>
          <a:p>
            <a:pPr marL="342900" indent="-342900" defTabSz="914400" fontAlgn="base">
              <a:buFont typeface="+mj-lt"/>
              <a:buAutoNum type="arabicPeriod"/>
            </a:pPr>
            <a:r>
              <a:rPr lang="en-AU" b="1" dirty="0">
                <a:latin typeface="+mn-lt"/>
                <a:cs typeface="+mn-cs"/>
              </a:rPr>
              <a:t>Cleverness</a:t>
            </a:r>
            <a:r>
              <a:rPr lang="en-AU" dirty="0">
                <a:latin typeface="+mn-lt"/>
                <a:cs typeface="+mn-cs"/>
              </a:rPr>
              <a:t>: the ability to look at a problem in different, creative ways.</a:t>
            </a:r>
          </a:p>
          <a:p>
            <a:r>
              <a:rPr lang="en-AU" i="1" dirty="0">
                <a:latin typeface="+mn-lt"/>
              </a:rPr>
              <a:t>From ‘Building Data Science Teams’ D.J. Patil</a:t>
            </a:r>
          </a:p>
          <a:p>
            <a:r>
              <a:rPr lang="en-AU" dirty="0">
                <a:latin typeface="+mn-lt"/>
              </a:rPr>
              <a:t>These 4 characteristics are put into a concept map and each explored.</a:t>
            </a:r>
          </a:p>
          <a:p>
            <a:endParaRPr lang="en-AU" i="1" dirty="0">
              <a:latin typeface="+mn-lt"/>
            </a:endParaRPr>
          </a:p>
        </p:txBody>
      </p:sp>
      <p:sp>
        <p:nvSpPr>
          <p:cNvPr id="8" name="TextBox 7">
            <a:extLst>
              <a:ext uri="{FF2B5EF4-FFF2-40B4-BE49-F238E27FC236}">
                <a16:creationId xmlns:a16="http://schemas.microsoft.com/office/drawing/2014/main" id="{F709CAB9-964D-F546-FE75-B3F17A0015E2}"/>
              </a:ext>
            </a:extLst>
          </p:cNvPr>
          <p:cNvSpPr txBox="1"/>
          <p:nvPr/>
        </p:nvSpPr>
        <p:spPr>
          <a:xfrm>
            <a:off x="3047036" y="2139232"/>
            <a:ext cx="6094070" cy="369332"/>
          </a:xfrm>
          <a:prstGeom prst="rect">
            <a:avLst/>
          </a:prstGeom>
          <a:noFill/>
        </p:spPr>
        <p:txBody>
          <a:bodyPr wrap="square">
            <a:spAutoFit/>
          </a:bodyPr>
          <a:lstStyle/>
          <a:p>
            <a:pPr algn="l">
              <a:buNone/>
            </a:pPr>
            <a:r>
              <a:rPr lang="en-AU" b="0" i="0">
                <a:solidFill>
                  <a:srgbClr val="000000"/>
                </a:solidFill>
                <a:effectLst/>
                <a:latin typeface="Times New Roman" panose="02020603050405020304" pitchFamily="18" charset="0"/>
              </a:rPr>
              <a:t>·</a:t>
            </a:r>
          </a:p>
        </p:txBody>
      </p:sp>
      <p:sp>
        <p:nvSpPr>
          <p:cNvPr id="2" name="Slide Number Placeholder 1">
            <a:extLst>
              <a:ext uri="{FF2B5EF4-FFF2-40B4-BE49-F238E27FC236}">
                <a16:creationId xmlns:a16="http://schemas.microsoft.com/office/drawing/2014/main" id="{0985A453-573A-1BF2-946C-D47434E68AEF}"/>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7</a:t>
            </a:fld>
            <a:endParaRPr lang="en-AU"/>
          </a:p>
        </p:txBody>
      </p:sp>
    </p:spTree>
    <p:extLst>
      <p:ext uri="{BB962C8B-B14F-4D97-AF65-F5344CB8AC3E}">
        <p14:creationId xmlns:p14="http://schemas.microsoft.com/office/powerpoint/2010/main" val="754692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EC8FA-A968-E500-3761-9F7D01AF343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BC1B238-8F8C-51D6-1ACD-057845A2D15E}"/>
              </a:ext>
            </a:extLst>
          </p:cNvPr>
          <p:cNvSpPr>
            <a:spLocks noGrp="1"/>
          </p:cNvSpPr>
          <p:nvPr>
            <p:ph type="title"/>
          </p:nvPr>
        </p:nvSpPr>
        <p:spPr/>
        <p:txBody>
          <a:bodyPr/>
          <a:lstStyle/>
          <a:p>
            <a:r>
              <a:rPr lang="en-AU">
                <a:latin typeface="+mj-lt"/>
              </a:rPr>
              <a:t>Concept map</a:t>
            </a:r>
          </a:p>
        </p:txBody>
      </p:sp>
      <p:sp>
        <p:nvSpPr>
          <p:cNvPr id="5" name="Google Shape;179;p19" descr="Topic">
            <a:extLst>
              <a:ext uri="{FF2B5EF4-FFF2-40B4-BE49-F238E27FC236}">
                <a16:creationId xmlns:a16="http://schemas.microsoft.com/office/drawing/2014/main" id="{F7F4B153-18D9-36A0-93A9-055FC9280343}"/>
              </a:ext>
            </a:extLst>
          </p:cNvPr>
          <p:cNvSpPr/>
          <p:nvPr/>
        </p:nvSpPr>
        <p:spPr>
          <a:xfrm>
            <a:off x="5132073" y="2946142"/>
            <a:ext cx="1845292" cy="1043540"/>
          </a:xfrm>
          <a:prstGeom prst="roundRect">
            <a:avLst>
              <a:gd name="adj" fmla="val 16667"/>
            </a:avLst>
          </a:prstGeom>
          <a:solidFill>
            <a:schemeClr val="bg1"/>
          </a:solidFill>
          <a:ln w="38100" cap="flat" cmpd="sng">
            <a:solidFill>
              <a:schemeClr val="tx1"/>
            </a:solidFill>
            <a:prstDash val="solid"/>
            <a:miter lim="800000"/>
            <a:headEnd type="none" w="sm" len="sm"/>
            <a:tailEnd type="none" w="sm" len="sm"/>
          </a:ln>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None/>
            </a:pPr>
            <a:r>
              <a:rPr lang="en" sz="2000" b="1">
                <a:solidFill>
                  <a:schemeClr val="tx1"/>
                </a:solidFill>
                <a:latin typeface="+mj-lt"/>
                <a:ea typeface="Rockwell"/>
                <a:cs typeface="Arial" panose="020B0604020202020204" pitchFamily="34" charset="0"/>
                <a:sym typeface="Montserrat"/>
              </a:rPr>
              <a:t>Data analyst</a:t>
            </a:r>
            <a:endParaRPr sz="2000">
              <a:solidFill>
                <a:schemeClr val="tx1"/>
              </a:solidFill>
              <a:latin typeface="+mj-lt"/>
              <a:ea typeface="Rockwell"/>
              <a:cs typeface="Arial" panose="020B0604020202020204" pitchFamily="34" charset="0"/>
              <a:sym typeface="Rockwell"/>
            </a:endParaRPr>
          </a:p>
        </p:txBody>
      </p:sp>
      <p:grpSp>
        <p:nvGrpSpPr>
          <p:cNvPr id="6" name="Group 5" descr="data analyst technical expertise">
            <a:extLst>
              <a:ext uri="{FF2B5EF4-FFF2-40B4-BE49-F238E27FC236}">
                <a16:creationId xmlns:a16="http://schemas.microsoft.com/office/drawing/2014/main" id="{1810E5ED-1389-7502-D3FA-8F30818CB5CE}"/>
              </a:ext>
            </a:extLst>
          </p:cNvPr>
          <p:cNvGrpSpPr/>
          <p:nvPr/>
        </p:nvGrpSpPr>
        <p:grpSpPr>
          <a:xfrm>
            <a:off x="1228858" y="1280321"/>
            <a:ext cx="3343959" cy="2550244"/>
            <a:chOff x="1228858" y="1280321"/>
            <a:chExt cx="3343959" cy="2550244"/>
          </a:xfrm>
        </p:grpSpPr>
        <p:sp>
          <p:nvSpPr>
            <p:cNvPr id="7" name="Google Shape;181;p19">
              <a:extLst>
                <a:ext uri="{FF2B5EF4-FFF2-40B4-BE49-F238E27FC236}">
                  <a16:creationId xmlns:a16="http://schemas.microsoft.com/office/drawing/2014/main" id="{7F06F167-AEC1-8216-2677-A03E2486FFCE}"/>
                </a:ext>
              </a:extLst>
            </p:cNvPr>
            <p:cNvSpPr/>
            <p:nvPr/>
          </p:nvSpPr>
          <p:spPr>
            <a:xfrm>
              <a:off x="3086626" y="2372196"/>
              <a:ext cx="1486191" cy="573947"/>
            </a:xfrm>
            <a:prstGeom prst="roundRect">
              <a:avLst>
                <a:gd name="adj" fmla="val 16667"/>
              </a:avLst>
            </a:prstGeom>
            <a:solidFill>
              <a:srgbClr val="EDF9E0"/>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None/>
              </a:pPr>
              <a:r>
                <a:rPr lang="en-AU" dirty="0">
                  <a:solidFill>
                    <a:schemeClr val="tx1"/>
                  </a:solidFill>
                  <a:latin typeface="+mn-lt"/>
                  <a:ea typeface="Montserrat"/>
                  <a:cs typeface="Arial" panose="020B0604020202020204" pitchFamily="34" charset="0"/>
                  <a:sym typeface="Montserrat"/>
                </a:rPr>
                <a:t>technical expertise</a:t>
              </a:r>
              <a:endParaRPr dirty="0">
                <a:solidFill>
                  <a:schemeClr val="tx1"/>
                </a:solidFill>
                <a:latin typeface="+mn-lt"/>
                <a:ea typeface="Montserrat"/>
                <a:cs typeface="Arial" panose="020B0604020202020204" pitchFamily="34" charset="0"/>
                <a:sym typeface="Montserrat"/>
              </a:endParaRPr>
            </a:p>
          </p:txBody>
        </p:sp>
        <p:sp>
          <p:nvSpPr>
            <p:cNvPr id="12" name="Google Shape;186;p19">
              <a:extLst>
                <a:ext uri="{FF2B5EF4-FFF2-40B4-BE49-F238E27FC236}">
                  <a16:creationId xmlns:a16="http://schemas.microsoft.com/office/drawing/2014/main" id="{7B5421A4-2984-2BD4-41DF-314AE2230D9E}"/>
                </a:ext>
              </a:extLst>
            </p:cNvPr>
            <p:cNvSpPr/>
            <p:nvPr/>
          </p:nvSpPr>
          <p:spPr>
            <a:xfrm>
              <a:off x="2791485" y="1280321"/>
              <a:ext cx="1486191" cy="573947"/>
            </a:xfrm>
            <a:prstGeom prst="roundRect">
              <a:avLst>
                <a:gd name="adj" fmla="val 16667"/>
              </a:avLst>
            </a:prstGeom>
            <a:solidFill>
              <a:srgbClr val="EDF9E0"/>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AU"/>
                <a:t>data analysis tools</a:t>
              </a:r>
              <a:endParaRPr>
                <a:latin typeface="+mn-lt"/>
                <a:cs typeface="Arial" panose="020B0604020202020204" pitchFamily="34" charset="0"/>
                <a:sym typeface="Montserrat"/>
              </a:endParaRPr>
            </a:p>
          </p:txBody>
        </p:sp>
        <p:sp>
          <p:nvSpPr>
            <p:cNvPr id="11" name="Google Shape;185;p19">
              <a:extLst>
                <a:ext uri="{FF2B5EF4-FFF2-40B4-BE49-F238E27FC236}">
                  <a16:creationId xmlns:a16="http://schemas.microsoft.com/office/drawing/2014/main" id="{BC82430C-6FBC-AF82-D41E-E32D19834561}"/>
                </a:ext>
              </a:extLst>
            </p:cNvPr>
            <p:cNvSpPr/>
            <p:nvPr/>
          </p:nvSpPr>
          <p:spPr>
            <a:xfrm>
              <a:off x="1228858" y="2152064"/>
              <a:ext cx="1486191" cy="573947"/>
            </a:xfrm>
            <a:prstGeom prst="roundRect">
              <a:avLst>
                <a:gd name="adj" fmla="val 16667"/>
              </a:avLst>
            </a:prstGeom>
            <a:solidFill>
              <a:srgbClr val="EDF9E0"/>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AU">
                  <a:latin typeface="+mn-lt"/>
                  <a:cs typeface="Arial" panose="020B0604020202020204" pitchFamily="34" charset="0"/>
                  <a:sym typeface="Montserrat"/>
                </a:rPr>
                <a:t>statistical methods</a:t>
              </a:r>
              <a:endParaRPr>
                <a:latin typeface="+mn-lt"/>
                <a:cs typeface="Arial" panose="020B0604020202020204" pitchFamily="34" charset="0"/>
                <a:sym typeface="Montserrat"/>
              </a:endParaRPr>
            </a:p>
          </p:txBody>
        </p:sp>
        <p:sp>
          <p:nvSpPr>
            <p:cNvPr id="4" name="Google Shape;185;p19">
              <a:extLst>
                <a:ext uri="{FF2B5EF4-FFF2-40B4-BE49-F238E27FC236}">
                  <a16:creationId xmlns:a16="http://schemas.microsoft.com/office/drawing/2014/main" id="{F01392D6-551E-D8B7-272D-4FFCA73723B6}"/>
                </a:ext>
              </a:extLst>
            </p:cNvPr>
            <p:cNvSpPr/>
            <p:nvPr/>
          </p:nvSpPr>
          <p:spPr>
            <a:xfrm>
              <a:off x="1600435" y="3256618"/>
              <a:ext cx="1486191" cy="573947"/>
            </a:xfrm>
            <a:prstGeom prst="roundRect">
              <a:avLst>
                <a:gd name="adj" fmla="val 16667"/>
              </a:avLst>
            </a:prstGeom>
            <a:solidFill>
              <a:srgbClr val="EDF9E0"/>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AU" dirty="0">
                  <a:latin typeface="+mn-lt"/>
                  <a:cs typeface="Arial" panose="020B0604020202020204" pitchFamily="34" charset="0"/>
                  <a:sym typeface="Montserrat"/>
                </a:rPr>
                <a:t>data management</a:t>
              </a:r>
              <a:endParaRPr dirty="0">
                <a:latin typeface="+mn-lt"/>
                <a:cs typeface="Arial" panose="020B0604020202020204" pitchFamily="34" charset="0"/>
                <a:sym typeface="Montserrat"/>
              </a:endParaRPr>
            </a:p>
          </p:txBody>
        </p:sp>
      </p:grpSp>
      <p:grpSp>
        <p:nvGrpSpPr>
          <p:cNvPr id="34" name="Group 33" descr="data analyst curiosity">
            <a:extLst>
              <a:ext uri="{FF2B5EF4-FFF2-40B4-BE49-F238E27FC236}">
                <a16:creationId xmlns:a16="http://schemas.microsoft.com/office/drawing/2014/main" id="{4046311E-6E5D-7371-6DD4-041833981BAC}"/>
              </a:ext>
            </a:extLst>
          </p:cNvPr>
          <p:cNvGrpSpPr/>
          <p:nvPr/>
        </p:nvGrpSpPr>
        <p:grpSpPr>
          <a:xfrm>
            <a:off x="7184906" y="774845"/>
            <a:ext cx="3502507" cy="2293486"/>
            <a:chOff x="7184906" y="774845"/>
            <a:chExt cx="3502507" cy="2293486"/>
          </a:xfrm>
        </p:grpSpPr>
        <p:sp>
          <p:nvSpPr>
            <p:cNvPr id="9" name="Google Shape;183;p19">
              <a:extLst>
                <a:ext uri="{FF2B5EF4-FFF2-40B4-BE49-F238E27FC236}">
                  <a16:creationId xmlns:a16="http://schemas.microsoft.com/office/drawing/2014/main" id="{CEB4E043-CFE4-FD35-8C4C-4AAA36A9795F}"/>
                </a:ext>
              </a:extLst>
            </p:cNvPr>
            <p:cNvSpPr/>
            <p:nvPr/>
          </p:nvSpPr>
          <p:spPr>
            <a:xfrm>
              <a:off x="7184906" y="2085222"/>
              <a:ext cx="1486191" cy="573947"/>
            </a:xfrm>
            <a:prstGeom prst="roundRect">
              <a:avLst>
                <a:gd name="adj" fmla="val 16667"/>
              </a:avLst>
            </a:prstGeom>
            <a:solidFill>
              <a:srgbClr val="FBDBE7"/>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AU">
                  <a:latin typeface="+mn-lt"/>
                  <a:cs typeface="Arial" panose="020B0604020202020204" pitchFamily="34" charset="0"/>
                  <a:sym typeface="Montserrat"/>
                </a:rPr>
                <a:t>curiosity</a:t>
              </a:r>
              <a:endParaRPr>
                <a:latin typeface="+mn-lt"/>
                <a:cs typeface="Arial" panose="020B0604020202020204" pitchFamily="34" charset="0"/>
                <a:sym typeface="Montserrat"/>
              </a:endParaRPr>
            </a:p>
          </p:txBody>
        </p:sp>
        <p:sp>
          <p:nvSpPr>
            <p:cNvPr id="13" name="Google Shape;187;p19">
              <a:extLst>
                <a:ext uri="{FF2B5EF4-FFF2-40B4-BE49-F238E27FC236}">
                  <a16:creationId xmlns:a16="http://schemas.microsoft.com/office/drawing/2014/main" id="{6B0AD4BF-41D6-4067-E7AC-40F9623E7715}"/>
                </a:ext>
              </a:extLst>
            </p:cNvPr>
            <p:cNvSpPr/>
            <p:nvPr/>
          </p:nvSpPr>
          <p:spPr>
            <a:xfrm>
              <a:off x="7188163" y="774845"/>
              <a:ext cx="1486191" cy="573947"/>
            </a:xfrm>
            <a:prstGeom prst="roundRect">
              <a:avLst>
                <a:gd name="adj" fmla="val 16667"/>
              </a:avLst>
            </a:prstGeom>
            <a:solidFill>
              <a:srgbClr val="FBDBE7"/>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AU">
                  <a:latin typeface="+mn-lt"/>
                  <a:cs typeface="Arial" panose="020B0604020202020204" pitchFamily="34" charset="0"/>
                  <a:sym typeface="Montserrat"/>
                </a:rPr>
                <a:t>questioning assumptions</a:t>
              </a:r>
              <a:endParaRPr>
                <a:latin typeface="+mn-lt"/>
                <a:cs typeface="Arial" panose="020B0604020202020204" pitchFamily="34" charset="0"/>
                <a:sym typeface="Montserrat"/>
              </a:endParaRPr>
            </a:p>
          </p:txBody>
        </p:sp>
        <p:sp>
          <p:nvSpPr>
            <p:cNvPr id="14" name="Google Shape;188;p19">
              <a:extLst>
                <a:ext uri="{FF2B5EF4-FFF2-40B4-BE49-F238E27FC236}">
                  <a16:creationId xmlns:a16="http://schemas.microsoft.com/office/drawing/2014/main" id="{64A94DCB-2515-BE90-C9B9-8826D316C86C}"/>
                </a:ext>
              </a:extLst>
            </p:cNvPr>
            <p:cNvSpPr/>
            <p:nvPr/>
          </p:nvSpPr>
          <p:spPr>
            <a:xfrm>
              <a:off x="9178620" y="1459740"/>
              <a:ext cx="1486191" cy="573947"/>
            </a:xfrm>
            <a:prstGeom prst="roundRect">
              <a:avLst>
                <a:gd name="adj" fmla="val 16667"/>
              </a:avLst>
            </a:prstGeom>
            <a:solidFill>
              <a:srgbClr val="FBDBE7"/>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AU">
                  <a:latin typeface="+mn-lt"/>
                  <a:cs typeface="Arial" panose="020B0604020202020204" pitchFamily="34" charset="0"/>
                  <a:sym typeface="Montserrat"/>
                </a:rPr>
                <a:t>exploring data patterns</a:t>
              </a:r>
              <a:endParaRPr>
                <a:latin typeface="+mn-lt"/>
                <a:cs typeface="Arial" panose="020B0604020202020204" pitchFamily="34" charset="0"/>
                <a:sym typeface="Montserrat"/>
              </a:endParaRPr>
            </a:p>
          </p:txBody>
        </p:sp>
        <p:sp>
          <p:nvSpPr>
            <p:cNvPr id="38" name="Google Shape;188;p19">
              <a:extLst>
                <a:ext uri="{FF2B5EF4-FFF2-40B4-BE49-F238E27FC236}">
                  <a16:creationId xmlns:a16="http://schemas.microsoft.com/office/drawing/2014/main" id="{0B14C668-C7A3-FA43-748C-52B1C66BF44D}"/>
                </a:ext>
              </a:extLst>
            </p:cNvPr>
            <p:cNvSpPr/>
            <p:nvPr/>
          </p:nvSpPr>
          <p:spPr>
            <a:xfrm>
              <a:off x="9201222" y="2494384"/>
              <a:ext cx="1486191" cy="573947"/>
            </a:xfrm>
            <a:prstGeom prst="roundRect">
              <a:avLst>
                <a:gd name="adj" fmla="val 16667"/>
              </a:avLst>
            </a:prstGeom>
            <a:solidFill>
              <a:srgbClr val="FBDBE7"/>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AU">
                  <a:latin typeface="+mn-lt"/>
                  <a:cs typeface="Arial" panose="020B0604020202020204" pitchFamily="34" charset="0"/>
                  <a:sym typeface="Montserrat"/>
                </a:rPr>
                <a:t>hypothesising</a:t>
              </a:r>
              <a:endParaRPr>
                <a:latin typeface="+mn-lt"/>
                <a:cs typeface="Arial" panose="020B0604020202020204" pitchFamily="34" charset="0"/>
                <a:sym typeface="Montserrat"/>
              </a:endParaRPr>
            </a:p>
          </p:txBody>
        </p:sp>
      </p:grpSp>
      <p:grpSp>
        <p:nvGrpSpPr>
          <p:cNvPr id="37" name="Group 36" descr="data analyst storytelling">
            <a:extLst>
              <a:ext uri="{FF2B5EF4-FFF2-40B4-BE49-F238E27FC236}">
                <a16:creationId xmlns:a16="http://schemas.microsoft.com/office/drawing/2014/main" id="{07538C17-BECD-5825-3131-94F67D0D528E}"/>
              </a:ext>
            </a:extLst>
          </p:cNvPr>
          <p:cNvGrpSpPr/>
          <p:nvPr/>
        </p:nvGrpSpPr>
        <p:grpSpPr>
          <a:xfrm>
            <a:off x="6977363" y="3547712"/>
            <a:ext cx="3953259" cy="2381527"/>
            <a:chOff x="6977363" y="3547712"/>
            <a:chExt cx="3953259" cy="2381527"/>
          </a:xfrm>
        </p:grpSpPr>
        <p:sp>
          <p:nvSpPr>
            <p:cNvPr id="10" name="Google Shape;184;p19">
              <a:extLst>
                <a:ext uri="{FF2B5EF4-FFF2-40B4-BE49-F238E27FC236}">
                  <a16:creationId xmlns:a16="http://schemas.microsoft.com/office/drawing/2014/main" id="{6AE0493A-2227-E45F-243C-A8AF04241EA1}"/>
                </a:ext>
              </a:extLst>
            </p:cNvPr>
            <p:cNvSpPr/>
            <p:nvPr/>
          </p:nvSpPr>
          <p:spPr>
            <a:xfrm>
              <a:off x="7485392" y="4236102"/>
              <a:ext cx="1486191" cy="573947"/>
            </a:xfrm>
            <a:prstGeom prst="roundRect">
              <a:avLst>
                <a:gd name="adj" fmla="val 16667"/>
              </a:avLst>
            </a:prstGeom>
            <a:solidFill>
              <a:srgbClr val="FAE6C2"/>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AU">
                  <a:latin typeface="+mn-lt"/>
                  <a:cs typeface="Arial" panose="020B0604020202020204" pitchFamily="34" charset="0"/>
                  <a:sym typeface="Montserrat"/>
                </a:rPr>
                <a:t>storytelling</a:t>
              </a:r>
              <a:endParaRPr>
                <a:latin typeface="+mn-lt"/>
                <a:cs typeface="Arial" panose="020B0604020202020204" pitchFamily="34" charset="0"/>
                <a:sym typeface="Montserrat"/>
              </a:endParaRPr>
            </a:p>
          </p:txBody>
        </p:sp>
        <p:sp>
          <p:nvSpPr>
            <p:cNvPr id="15" name="Google Shape;189;p19">
              <a:extLst>
                <a:ext uri="{FF2B5EF4-FFF2-40B4-BE49-F238E27FC236}">
                  <a16:creationId xmlns:a16="http://schemas.microsoft.com/office/drawing/2014/main" id="{5518F4E2-846B-0358-0259-F941D36740D8}"/>
                </a:ext>
              </a:extLst>
            </p:cNvPr>
            <p:cNvSpPr/>
            <p:nvPr/>
          </p:nvSpPr>
          <p:spPr>
            <a:xfrm>
              <a:off x="9444431" y="3547712"/>
              <a:ext cx="1486191" cy="573947"/>
            </a:xfrm>
            <a:prstGeom prst="roundRect">
              <a:avLst>
                <a:gd name="adj" fmla="val 16667"/>
              </a:avLst>
            </a:prstGeom>
            <a:solidFill>
              <a:srgbClr val="FAE6C2"/>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AU">
                  <a:latin typeface="+mn-lt"/>
                  <a:cs typeface="Arial" panose="020B0604020202020204" pitchFamily="34" charset="0"/>
                  <a:sym typeface="Montserrat"/>
                </a:rPr>
                <a:t>data visualisation</a:t>
              </a:r>
              <a:endParaRPr>
                <a:latin typeface="+mn-lt"/>
                <a:cs typeface="Arial" panose="020B0604020202020204" pitchFamily="34" charset="0"/>
                <a:sym typeface="Montserrat"/>
              </a:endParaRPr>
            </a:p>
          </p:txBody>
        </p:sp>
        <p:sp>
          <p:nvSpPr>
            <p:cNvPr id="16" name="Google Shape;190;p19">
              <a:extLst>
                <a:ext uri="{FF2B5EF4-FFF2-40B4-BE49-F238E27FC236}">
                  <a16:creationId xmlns:a16="http://schemas.microsoft.com/office/drawing/2014/main" id="{F33281D1-7E71-0079-7850-4B93920A637A}"/>
                </a:ext>
              </a:extLst>
            </p:cNvPr>
            <p:cNvSpPr/>
            <p:nvPr/>
          </p:nvSpPr>
          <p:spPr>
            <a:xfrm>
              <a:off x="9444431" y="4983773"/>
              <a:ext cx="1486191" cy="573947"/>
            </a:xfrm>
            <a:prstGeom prst="roundRect">
              <a:avLst>
                <a:gd name="adj" fmla="val 16667"/>
              </a:avLst>
            </a:prstGeom>
            <a:solidFill>
              <a:srgbClr val="FAE6C2"/>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AU">
                  <a:latin typeface="+mn-lt"/>
                  <a:cs typeface="Arial" panose="020B0604020202020204" pitchFamily="34" charset="0"/>
                  <a:sym typeface="Montserrat"/>
                </a:rPr>
                <a:t>clear communication</a:t>
              </a:r>
              <a:endParaRPr>
                <a:latin typeface="+mn-lt"/>
                <a:cs typeface="Arial" panose="020B0604020202020204" pitchFamily="34" charset="0"/>
                <a:sym typeface="Montserrat"/>
              </a:endParaRPr>
            </a:p>
          </p:txBody>
        </p:sp>
        <p:sp>
          <p:nvSpPr>
            <p:cNvPr id="17" name="Google Shape;191;p19">
              <a:extLst>
                <a:ext uri="{FF2B5EF4-FFF2-40B4-BE49-F238E27FC236}">
                  <a16:creationId xmlns:a16="http://schemas.microsoft.com/office/drawing/2014/main" id="{A6B51777-F24B-BA10-94E7-4358F80A6CC8}"/>
                </a:ext>
              </a:extLst>
            </p:cNvPr>
            <p:cNvSpPr/>
            <p:nvPr/>
          </p:nvSpPr>
          <p:spPr>
            <a:xfrm>
              <a:off x="6977363" y="5355292"/>
              <a:ext cx="1486191" cy="573947"/>
            </a:xfrm>
            <a:prstGeom prst="roundRect">
              <a:avLst>
                <a:gd name="adj" fmla="val 16667"/>
              </a:avLst>
            </a:prstGeom>
            <a:solidFill>
              <a:srgbClr val="FAE6C2"/>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AU">
                  <a:latin typeface="+mn-lt"/>
                  <a:cs typeface="Arial" panose="020B0604020202020204" pitchFamily="34" charset="0"/>
                  <a:sym typeface="Montserrat"/>
                </a:rPr>
                <a:t>audience aware</a:t>
              </a:r>
              <a:endParaRPr>
                <a:latin typeface="+mn-lt"/>
                <a:cs typeface="Arial" panose="020B0604020202020204" pitchFamily="34" charset="0"/>
                <a:sym typeface="Montserrat"/>
              </a:endParaRPr>
            </a:p>
          </p:txBody>
        </p:sp>
      </p:grpSp>
      <p:grpSp>
        <p:nvGrpSpPr>
          <p:cNvPr id="39" name="Group 38" descr="data analyst cleverness">
            <a:extLst>
              <a:ext uri="{FF2B5EF4-FFF2-40B4-BE49-F238E27FC236}">
                <a16:creationId xmlns:a16="http://schemas.microsoft.com/office/drawing/2014/main" id="{D6EBEE35-DE0E-F1E3-4592-7154DF3E3CF2}"/>
              </a:ext>
            </a:extLst>
          </p:cNvPr>
          <p:cNvGrpSpPr/>
          <p:nvPr/>
        </p:nvGrpSpPr>
        <p:grpSpPr>
          <a:xfrm>
            <a:off x="818386" y="4178810"/>
            <a:ext cx="4818943" cy="1854438"/>
            <a:chOff x="818386" y="4178810"/>
            <a:chExt cx="4818943" cy="1854438"/>
          </a:xfrm>
        </p:grpSpPr>
        <p:sp>
          <p:nvSpPr>
            <p:cNvPr id="8" name="Google Shape;182;p19">
              <a:extLst>
                <a:ext uri="{FF2B5EF4-FFF2-40B4-BE49-F238E27FC236}">
                  <a16:creationId xmlns:a16="http://schemas.microsoft.com/office/drawing/2014/main" id="{9BFD677B-E1E7-E2D1-197D-E720B1A673D0}"/>
                </a:ext>
              </a:extLst>
            </p:cNvPr>
            <p:cNvSpPr/>
            <p:nvPr/>
          </p:nvSpPr>
          <p:spPr>
            <a:xfrm>
              <a:off x="3086626" y="4236102"/>
              <a:ext cx="1486191" cy="573947"/>
            </a:xfrm>
            <a:prstGeom prst="roundRect">
              <a:avLst>
                <a:gd name="adj" fmla="val 16667"/>
              </a:avLst>
            </a:prstGeom>
            <a:solidFill>
              <a:srgbClr val="E5F7FC"/>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AU">
                  <a:latin typeface="+mn-lt"/>
                  <a:cs typeface="Arial" panose="020B0604020202020204" pitchFamily="34" charset="0"/>
                  <a:sym typeface="Montserrat"/>
                </a:rPr>
                <a:t>cleverness</a:t>
              </a:r>
              <a:endParaRPr>
                <a:latin typeface="+mn-lt"/>
                <a:cs typeface="Arial" panose="020B0604020202020204" pitchFamily="34" charset="0"/>
                <a:sym typeface="Montserrat"/>
              </a:endParaRPr>
            </a:p>
          </p:txBody>
        </p:sp>
        <p:sp>
          <p:nvSpPr>
            <p:cNvPr id="18" name="Google Shape;192;p19">
              <a:extLst>
                <a:ext uri="{FF2B5EF4-FFF2-40B4-BE49-F238E27FC236}">
                  <a16:creationId xmlns:a16="http://schemas.microsoft.com/office/drawing/2014/main" id="{5894A0B2-14EE-A819-92E9-B3343614F7EB}"/>
                </a:ext>
              </a:extLst>
            </p:cNvPr>
            <p:cNvSpPr/>
            <p:nvPr/>
          </p:nvSpPr>
          <p:spPr>
            <a:xfrm>
              <a:off x="818386" y="4178810"/>
              <a:ext cx="1486191" cy="573947"/>
            </a:xfrm>
            <a:prstGeom prst="roundRect">
              <a:avLst>
                <a:gd name="adj" fmla="val 16667"/>
              </a:avLst>
            </a:prstGeom>
            <a:solidFill>
              <a:srgbClr val="E5F7FC"/>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AU">
                  <a:latin typeface="+mn-lt"/>
                  <a:cs typeface="Arial" panose="020B0604020202020204" pitchFamily="34" charset="0"/>
                  <a:sym typeface="Montserrat"/>
                </a:rPr>
                <a:t>creative problem solving</a:t>
              </a:r>
              <a:endParaRPr>
                <a:latin typeface="+mn-lt"/>
                <a:cs typeface="Arial" panose="020B0604020202020204" pitchFamily="34" charset="0"/>
                <a:sym typeface="Montserrat"/>
              </a:endParaRPr>
            </a:p>
          </p:txBody>
        </p:sp>
        <p:sp>
          <p:nvSpPr>
            <p:cNvPr id="19" name="Google Shape;193;p19">
              <a:extLst>
                <a:ext uri="{FF2B5EF4-FFF2-40B4-BE49-F238E27FC236}">
                  <a16:creationId xmlns:a16="http://schemas.microsoft.com/office/drawing/2014/main" id="{906F4680-B810-CA87-35FA-E92C44D2893B}"/>
                </a:ext>
              </a:extLst>
            </p:cNvPr>
            <p:cNvSpPr/>
            <p:nvPr/>
          </p:nvSpPr>
          <p:spPr>
            <a:xfrm>
              <a:off x="1684070" y="5459301"/>
              <a:ext cx="1486191" cy="573947"/>
            </a:xfrm>
            <a:prstGeom prst="roundRect">
              <a:avLst>
                <a:gd name="adj" fmla="val 16667"/>
              </a:avLst>
            </a:prstGeom>
            <a:solidFill>
              <a:srgbClr val="E5F7FC"/>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AU">
                  <a:latin typeface="+mn-lt"/>
                  <a:cs typeface="Arial" panose="020B0604020202020204" pitchFamily="34" charset="0"/>
                  <a:sym typeface="Montserrat"/>
                </a:rPr>
                <a:t>alternative perspectives</a:t>
              </a:r>
              <a:endParaRPr>
                <a:latin typeface="+mn-lt"/>
                <a:cs typeface="Arial" panose="020B0604020202020204" pitchFamily="34" charset="0"/>
                <a:sym typeface="Montserrat"/>
              </a:endParaRPr>
            </a:p>
          </p:txBody>
        </p:sp>
        <p:sp>
          <p:nvSpPr>
            <p:cNvPr id="49" name="Google Shape;193;p19">
              <a:extLst>
                <a:ext uri="{FF2B5EF4-FFF2-40B4-BE49-F238E27FC236}">
                  <a16:creationId xmlns:a16="http://schemas.microsoft.com/office/drawing/2014/main" id="{C640656F-8F33-90EC-84B8-EFCA40C433FD}"/>
                </a:ext>
              </a:extLst>
            </p:cNvPr>
            <p:cNvSpPr/>
            <p:nvPr/>
          </p:nvSpPr>
          <p:spPr>
            <a:xfrm>
              <a:off x="4151138" y="5378823"/>
              <a:ext cx="1486191" cy="573947"/>
            </a:xfrm>
            <a:prstGeom prst="roundRect">
              <a:avLst>
                <a:gd name="adj" fmla="val 16667"/>
              </a:avLst>
            </a:prstGeom>
            <a:solidFill>
              <a:srgbClr val="E5F7FC"/>
            </a:solidFill>
            <a:ln w="19050" cap="flat" cmpd="sng">
              <a:noFill/>
              <a:prstDash val="solid"/>
              <a:miter lim="800000"/>
              <a:headEnd type="none" w="sm" len="sm"/>
              <a:tailEnd type="none" w="sm" len="sm"/>
            </a:ln>
            <a:effectLst>
              <a:outerShdw blurRad="57150" dist="19050" dir="5400000" algn="bl" rotWithShape="0">
                <a:srgbClr val="000000">
                  <a:alpha val="50000"/>
                </a:srgbClr>
              </a:outerShdw>
            </a:effectLst>
          </p:spPr>
          <p:txBody>
            <a:bodyPr spcFirstLastPara="1" wrap="square" lIns="79125" tIns="39550" rIns="79125" bIns="395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AU" dirty="0">
                  <a:latin typeface="+mn-lt"/>
                  <a:cs typeface="Arial" panose="020B0604020202020204" pitchFamily="34" charset="0"/>
                  <a:sym typeface="Montserrat"/>
                </a:rPr>
                <a:t>innovative</a:t>
              </a:r>
              <a:endParaRPr dirty="0">
                <a:latin typeface="+mn-lt"/>
                <a:cs typeface="Arial" panose="020B0604020202020204" pitchFamily="34" charset="0"/>
                <a:sym typeface="Montserrat"/>
              </a:endParaRPr>
            </a:p>
          </p:txBody>
        </p:sp>
      </p:grpSp>
      <p:cxnSp>
        <p:nvCxnSpPr>
          <p:cNvPr id="20" name="Google Shape;194;p19">
            <a:extLst>
              <a:ext uri="{FF2B5EF4-FFF2-40B4-BE49-F238E27FC236}">
                <a16:creationId xmlns:a16="http://schemas.microsoft.com/office/drawing/2014/main" id="{D2B1926E-2056-3DEF-9216-3FFA3FEA9059}"/>
              </a:ext>
              <a:ext uri="{C183D7F6-B498-43B3-948B-1728B52AA6E4}">
                <adec:decorative xmlns:adec="http://schemas.microsoft.com/office/drawing/2017/decorative" val="1"/>
              </a:ext>
            </a:extLst>
          </p:cNvPr>
          <p:cNvCxnSpPr>
            <a:stCxn id="10" idx="1"/>
          </p:cNvCxnSpPr>
          <p:nvPr/>
        </p:nvCxnSpPr>
        <p:spPr>
          <a:xfrm rot="10800000">
            <a:off x="6911446" y="3951515"/>
            <a:ext cx="573947" cy="571560"/>
          </a:xfrm>
          <a:prstGeom prst="straightConnector1">
            <a:avLst/>
          </a:prstGeom>
          <a:noFill/>
          <a:ln w="19050" cap="flat" cmpd="sng">
            <a:solidFill>
              <a:srgbClr val="9B6808"/>
            </a:solidFill>
            <a:prstDash val="solid"/>
            <a:round/>
            <a:headEnd type="none" w="med" len="med"/>
            <a:tailEnd type="none" w="med" len="med"/>
          </a:ln>
        </p:spPr>
      </p:cxnSp>
      <p:cxnSp>
        <p:nvCxnSpPr>
          <p:cNvPr id="21" name="Google Shape;195;p19">
            <a:extLst>
              <a:ext uri="{FF2B5EF4-FFF2-40B4-BE49-F238E27FC236}">
                <a16:creationId xmlns:a16="http://schemas.microsoft.com/office/drawing/2014/main" id="{6FCCA5EC-53BD-70F3-8F87-075069C7382A}"/>
              </a:ext>
              <a:ext uri="{C183D7F6-B498-43B3-948B-1728B52AA6E4}">
                <adec:decorative xmlns:adec="http://schemas.microsoft.com/office/drawing/2017/decorative" val="1"/>
              </a:ext>
            </a:extLst>
          </p:cNvPr>
          <p:cNvCxnSpPr>
            <a:cxnSpLocks/>
          </p:cNvCxnSpPr>
          <p:nvPr/>
        </p:nvCxnSpPr>
        <p:spPr>
          <a:xfrm rot="10800000">
            <a:off x="4572860" y="2870008"/>
            <a:ext cx="541549" cy="223372"/>
          </a:xfrm>
          <a:prstGeom prst="straightConnector1">
            <a:avLst/>
          </a:prstGeom>
          <a:noFill/>
          <a:ln w="19050" cap="flat" cmpd="sng">
            <a:solidFill>
              <a:srgbClr val="427B2D"/>
            </a:solidFill>
            <a:prstDash val="solid"/>
            <a:round/>
            <a:headEnd type="none" w="med" len="med"/>
            <a:tailEnd type="none" w="med" len="med"/>
          </a:ln>
        </p:spPr>
      </p:cxnSp>
      <p:cxnSp>
        <p:nvCxnSpPr>
          <p:cNvPr id="22" name="Google Shape;196;p19">
            <a:extLst>
              <a:ext uri="{FF2B5EF4-FFF2-40B4-BE49-F238E27FC236}">
                <a16:creationId xmlns:a16="http://schemas.microsoft.com/office/drawing/2014/main" id="{4D615AAB-921A-9881-3403-8B9FB6AEF48A}"/>
              </a:ext>
              <a:ext uri="{C183D7F6-B498-43B3-948B-1728B52AA6E4}">
                <adec:decorative xmlns:adec="http://schemas.microsoft.com/office/drawing/2017/decorative" val="1"/>
              </a:ext>
            </a:extLst>
          </p:cNvPr>
          <p:cNvCxnSpPr>
            <a:cxnSpLocks/>
          </p:cNvCxnSpPr>
          <p:nvPr/>
        </p:nvCxnSpPr>
        <p:spPr>
          <a:xfrm flipH="1">
            <a:off x="7017391" y="2654131"/>
            <a:ext cx="857393" cy="500994"/>
          </a:xfrm>
          <a:prstGeom prst="straightConnector1">
            <a:avLst/>
          </a:prstGeom>
          <a:noFill/>
          <a:ln w="19050" cap="flat" cmpd="sng">
            <a:solidFill>
              <a:srgbClr val="B51458"/>
            </a:solidFill>
            <a:prstDash val="solid"/>
            <a:round/>
            <a:headEnd type="none" w="med" len="med"/>
            <a:tailEnd type="none" w="med" len="med"/>
          </a:ln>
        </p:spPr>
      </p:cxnSp>
      <p:cxnSp>
        <p:nvCxnSpPr>
          <p:cNvPr id="23" name="Google Shape;197;p19">
            <a:extLst>
              <a:ext uri="{FF2B5EF4-FFF2-40B4-BE49-F238E27FC236}">
                <a16:creationId xmlns:a16="http://schemas.microsoft.com/office/drawing/2014/main" id="{FDA04259-3EAB-128E-2B0A-04F97DFC7862}"/>
              </a:ext>
              <a:ext uri="{C183D7F6-B498-43B3-948B-1728B52AA6E4}">
                <adec:decorative xmlns:adec="http://schemas.microsoft.com/office/drawing/2017/decorative" val="1"/>
              </a:ext>
            </a:extLst>
          </p:cNvPr>
          <p:cNvCxnSpPr>
            <a:endCxn id="8" idx="3"/>
          </p:cNvCxnSpPr>
          <p:nvPr/>
        </p:nvCxnSpPr>
        <p:spPr>
          <a:xfrm flipH="1">
            <a:off x="4572817" y="3971977"/>
            <a:ext cx="642834" cy="551098"/>
          </a:xfrm>
          <a:prstGeom prst="straightConnector1">
            <a:avLst/>
          </a:prstGeom>
          <a:noFill/>
          <a:ln w="19050" cap="flat" cmpd="sng">
            <a:solidFill>
              <a:srgbClr val="007A8A"/>
            </a:solidFill>
            <a:prstDash val="solid"/>
            <a:round/>
            <a:headEnd type="none" w="med" len="med"/>
            <a:tailEnd type="none" w="med" len="med"/>
          </a:ln>
        </p:spPr>
      </p:cxnSp>
      <p:cxnSp>
        <p:nvCxnSpPr>
          <p:cNvPr id="24" name="Google Shape;198;p19">
            <a:extLst>
              <a:ext uri="{FF2B5EF4-FFF2-40B4-BE49-F238E27FC236}">
                <a16:creationId xmlns:a16="http://schemas.microsoft.com/office/drawing/2014/main" id="{364011F1-4014-14A4-3BCF-1528BE3F9C41}"/>
              </a:ext>
              <a:ext uri="{C183D7F6-B498-43B3-948B-1728B52AA6E4}">
                <adec:decorative xmlns:adec="http://schemas.microsoft.com/office/drawing/2017/decorative" val="1"/>
              </a:ext>
            </a:extLst>
          </p:cNvPr>
          <p:cNvCxnSpPr>
            <a:stCxn id="7" idx="0"/>
            <a:endCxn id="12" idx="2"/>
          </p:cNvCxnSpPr>
          <p:nvPr/>
        </p:nvCxnSpPr>
        <p:spPr>
          <a:xfrm flipH="1" flipV="1">
            <a:off x="3534581" y="1854268"/>
            <a:ext cx="295141" cy="517928"/>
          </a:xfrm>
          <a:prstGeom prst="straightConnector1">
            <a:avLst/>
          </a:prstGeom>
          <a:noFill/>
          <a:ln w="19050" cap="flat" cmpd="sng">
            <a:solidFill>
              <a:srgbClr val="427B2D"/>
            </a:solidFill>
            <a:prstDash val="solid"/>
            <a:round/>
            <a:headEnd type="none" w="med" len="med"/>
            <a:tailEnd type="none" w="med" len="med"/>
          </a:ln>
        </p:spPr>
      </p:cxnSp>
      <p:cxnSp>
        <p:nvCxnSpPr>
          <p:cNvPr id="25" name="Google Shape;199;p19">
            <a:extLst>
              <a:ext uri="{FF2B5EF4-FFF2-40B4-BE49-F238E27FC236}">
                <a16:creationId xmlns:a16="http://schemas.microsoft.com/office/drawing/2014/main" id="{DC7526D1-5930-5A68-B988-97ED78CC9C5D}"/>
              </a:ext>
              <a:ext uri="{C183D7F6-B498-43B3-948B-1728B52AA6E4}">
                <adec:decorative xmlns:adec="http://schemas.microsoft.com/office/drawing/2017/decorative" val="1"/>
              </a:ext>
            </a:extLst>
          </p:cNvPr>
          <p:cNvCxnSpPr>
            <a:stCxn id="7" idx="1"/>
            <a:endCxn id="11" idx="3"/>
          </p:cNvCxnSpPr>
          <p:nvPr/>
        </p:nvCxnSpPr>
        <p:spPr>
          <a:xfrm flipH="1" flipV="1">
            <a:off x="2715049" y="2439038"/>
            <a:ext cx="371577" cy="220132"/>
          </a:xfrm>
          <a:prstGeom prst="straightConnector1">
            <a:avLst/>
          </a:prstGeom>
          <a:noFill/>
          <a:ln w="19050" cap="flat" cmpd="sng">
            <a:solidFill>
              <a:srgbClr val="427B2D"/>
            </a:solidFill>
            <a:prstDash val="solid"/>
            <a:round/>
            <a:headEnd type="none" w="med" len="med"/>
            <a:tailEnd type="none" w="med" len="med"/>
          </a:ln>
        </p:spPr>
      </p:cxnSp>
      <p:cxnSp>
        <p:nvCxnSpPr>
          <p:cNvPr id="26" name="Google Shape;200;p19">
            <a:extLst>
              <a:ext uri="{FF2B5EF4-FFF2-40B4-BE49-F238E27FC236}">
                <a16:creationId xmlns:a16="http://schemas.microsoft.com/office/drawing/2014/main" id="{A481F676-E02E-164C-C873-4E6A28673071}"/>
              </a:ext>
              <a:ext uri="{C183D7F6-B498-43B3-948B-1728B52AA6E4}">
                <adec:decorative xmlns:adec="http://schemas.microsoft.com/office/drawing/2017/decorative" val="1"/>
              </a:ext>
            </a:extLst>
          </p:cNvPr>
          <p:cNvCxnSpPr>
            <a:stCxn id="8" idx="1"/>
            <a:endCxn id="18" idx="3"/>
          </p:cNvCxnSpPr>
          <p:nvPr/>
        </p:nvCxnSpPr>
        <p:spPr>
          <a:xfrm flipH="1" flipV="1">
            <a:off x="2304577" y="4465784"/>
            <a:ext cx="782049" cy="57292"/>
          </a:xfrm>
          <a:prstGeom prst="straightConnector1">
            <a:avLst/>
          </a:prstGeom>
          <a:noFill/>
          <a:ln w="19050" cap="flat" cmpd="sng">
            <a:solidFill>
              <a:srgbClr val="007A8A"/>
            </a:solidFill>
            <a:prstDash val="solid"/>
            <a:round/>
            <a:headEnd type="none" w="med" len="med"/>
            <a:tailEnd type="none" w="med" len="med"/>
          </a:ln>
        </p:spPr>
      </p:cxnSp>
      <p:cxnSp>
        <p:nvCxnSpPr>
          <p:cNvPr id="27" name="Google Shape;201;p19">
            <a:extLst>
              <a:ext uri="{FF2B5EF4-FFF2-40B4-BE49-F238E27FC236}">
                <a16:creationId xmlns:a16="http://schemas.microsoft.com/office/drawing/2014/main" id="{7B65ACBF-CC23-8CAE-DA11-AA817B938AF1}"/>
              </a:ext>
              <a:ext uri="{C183D7F6-B498-43B3-948B-1728B52AA6E4}">
                <adec:decorative xmlns:adec="http://schemas.microsoft.com/office/drawing/2017/decorative" val="1"/>
              </a:ext>
            </a:extLst>
          </p:cNvPr>
          <p:cNvCxnSpPr>
            <a:stCxn id="8" idx="2"/>
            <a:endCxn id="19" idx="0"/>
          </p:cNvCxnSpPr>
          <p:nvPr/>
        </p:nvCxnSpPr>
        <p:spPr>
          <a:xfrm flipH="1">
            <a:off x="2427166" y="4810049"/>
            <a:ext cx="1402556" cy="649252"/>
          </a:xfrm>
          <a:prstGeom prst="straightConnector1">
            <a:avLst/>
          </a:prstGeom>
          <a:noFill/>
          <a:ln w="19050" cap="flat" cmpd="sng">
            <a:solidFill>
              <a:srgbClr val="007A8A"/>
            </a:solidFill>
            <a:prstDash val="solid"/>
            <a:round/>
            <a:headEnd type="none" w="med" len="med"/>
            <a:tailEnd type="none" w="med" len="med"/>
          </a:ln>
        </p:spPr>
      </p:cxnSp>
      <p:cxnSp>
        <p:nvCxnSpPr>
          <p:cNvPr id="28" name="Google Shape;202;p19">
            <a:extLst>
              <a:ext uri="{FF2B5EF4-FFF2-40B4-BE49-F238E27FC236}">
                <a16:creationId xmlns:a16="http://schemas.microsoft.com/office/drawing/2014/main" id="{22DA343C-5E5F-D320-B468-BFF7572FC40C}"/>
              </a:ext>
              <a:ext uri="{C183D7F6-B498-43B3-948B-1728B52AA6E4}">
                <adec:decorative xmlns:adec="http://schemas.microsoft.com/office/drawing/2017/decorative" val="1"/>
              </a:ext>
            </a:extLst>
          </p:cNvPr>
          <p:cNvCxnSpPr>
            <a:stCxn id="9" idx="0"/>
            <a:endCxn id="13" idx="2"/>
          </p:cNvCxnSpPr>
          <p:nvPr/>
        </p:nvCxnSpPr>
        <p:spPr>
          <a:xfrm flipV="1">
            <a:off x="7928002" y="1348792"/>
            <a:ext cx="3257" cy="736430"/>
          </a:xfrm>
          <a:prstGeom prst="straightConnector1">
            <a:avLst/>
          </a:prstGeom>
          <a:noFill/>
          <a:ln w="19050" cap="flat" cmpd="sng">
            <a:solidFill>
              <a:srgbClr val="B51458"/>
            </a:solidFill>
            <a:prstDash val="solid"/>
            <a:round/>
            <a:headEnd type="none" w="med" len="med"/>
            <a:tailEnd type="none" w="med" len="med"/>
          </a:ln>
        </p:spPr>
      </p:cxnSp>
      <p:cxnSp>
        <p:nvCxnSpPr>
          <p:cNvPr id="29" name="Google Shape;203;p19">
            <a:extLst>
              <a:ext uri="{FF2B5EF4-FFF2-40B4-BE49-F238E27FC236}">
                <a16:creationId xmlns:a16="http://schemas.microsoft.com/office/drawing/2014/main" id="{2B8E381E-648C-92AB-DA2B-412BD90668E1}"/>
              </a:ext>
              <a:ext uri="{C183D7F6-B498-43B3-948B-1728B52AA6E4}">
                <adec:decorative xmlns:adec="http://schemas.microsoft.com/office/drawing/2017/decorative" val="1"/>
              </a:ext>
            </a:extLst>
          </p:cNvPr>
          <p:cNvCxnSpPr>
            <a:stCxn id="9" idx="3"/>
            <a:endCxn id="14" idx="1"/>
          </p:cNvCxnSpPr>
          <p:nvPr/>
        </p:nvCxnSpPr>
        <p:spPr>
          <a:xfrm flipV="1">
            <a:off x="8671097" y="1746714"/>
            <a:ext cx="507523" cy="625482"/>
          </a:xfrm>
          <a:prstGeom prst="straightConnector1">
            <a:avLst/>
          </a:prstGeom>
          <a:noFill/>
          <a:ln w="19050" cap="flat" cmpd="sng">
            <a:solidFill>
              <a:srgbClr val="B51458"/>
            </a:solidFill>
            <a:prstDash val="solid"/>
            <a:round/>
            <a:headEnd type="none" w="med" len="med"/>
            <a:tailEnd type="none" w="med" len="med"/>
          </a:ln>
        </p:spPr>
      </p:cxnSp>
      <p:cxnSp>
        <p:nvCxnSpPr>
          <p:cNvPr id="30" name="Google Shape;204;p19">
            <a:extLst>
              <a:ext uri="{FF2B5EF4-FFF2-40B4-BE49-F238E27FC236}">
                <a16:creationId xmlns:a16="http://schemas.microsoft.com/office/drawing/2014/main" id="{C39B5EB9-4D83-1BE8-FA37-EAF5BFF9633F}"/>
              </a:ext>
              <a:ext uri="{C183D7F6-B498-43B3-948B-1728B52AA6E4}">
                <adec:decorative xmlns:adec="http://schemas.microsoft.com/office/drawing/2017/decorative" val="1"/>
              </a:ext>
            </a:extLst>
          </p:cNvPr>
          <p:cNvCxnSpPr>
            <a:stCxn id="10" idx="3"/>
            <a:endCxn id="15" idx="1"/>
          </p:cNvCxnSpPr>
          <p:nvPr/>
        </p:nvCxnSpPr>
        <p:spPr>
          <a:xfrm flipV="1">
            <a:off x="8971583" y="3834686"/>
            <a:ext cx="472848" cy="688390"/>
          </a:xfrm>
          <a:prstGeom prst="straightConnector1">
            <a:avLst/>
          </a:prstGeom>
          <a:noFill/>
          <a:ln w="19050" cap="flat" cmpd="sng">
            <a:solidFill>
              <a:srgbClr val="9B6808"/>
            </a:solidFill>
            <a:prstDash val="solid"/>
            <a:round/>
            <a:headEnd type="none" w="med" len="med"/>
            <a:tailEnd type="none" w="med" len="med"/>
          </a:ln>
        </p:spPr>
      </p:cxnSp>
      <p:cxnSp>
        <p:nvCxnSpPr>
          <p:cNvPr id="31" name="Google Shape;205;p19">
            <a:extLst>
              <a:ext uri="{FF2B5EF4-FFF2-40B4-BE49-F238E27FC236}">
                <a16:creationId xmlns:a16="http://schemas.microsoft.com/office/drawing/2014/main" id="{DCE823ED-D3D6-9A9E-6281-0B39F5370F58}"/>
              </a:ext>
              <a:ext uri="{C183D7F6-B498-43B3-948B-1728B52AA6E4}">
                <adec:decorative xmlns:adec="http://schemas.microsoft.com/office/drawing/2017/decorative" val="1"/>
              </a:ext>
            </a:extLst>
          </p:cNvPr>
          <p:cNvCxnSpPr>
            <a:endCxn id="16" idx="1"/>
          </p:cNvCxnSpPr>
          <p:nvPr/>
        </p:nvCxnSpPr>
        <p:spPr>
          <a:xfrm>
            <a:off x="8903904" y="4790241"/>
            <a:ext cx="540526" cy="480506"/>
          </a:xfrm>
          <a:prstGeom prst="straightConnector1">
            <a:avLst/>
          </a:prstGeom>
          <a:noFill/>
          <a:ln w="19050" cap="flat" cmpd="sng">
            <a:solidFill>
              <a:srgbClr val="9B6808"/>
            </a:solidFill>
            <a:prstDash val="solid"/>
            <a:round/>
            <a:headEnd type="none" w="med" len="med"/>
            <a:tailEnd type="none" w="med" len="med"/>
          </a:ln>
        </p:spPr>
      </p:cxnSp>
      <p:cxnSp>
        <p:nvCxnSpPr>
          <p:cNvPr id="32" name="Google Shape;206;p19">
            <a:extLst>
              <a:ext uri="{FF2B5EF4-FFF2-40B4-BE49-F238E27FC236}">
                <a16:creationId xmlns:a16="http://schemas.microsoft.com/office/drawing/2014/main" id="{77AD3A6B-1B09-5603-A578-A779D8CABBEC}"/>
              </a:ext>
              <a:ext uri="{C183D7F6-B498-43B3-948B-1728B52AA6E4}">
                <adec:decorative xmlns:adec="http://schemas.microsoft.com/office/drawing/2017/decorative" val="1"/>
              </a:ext>
            </a:extLst>
          </p:cNvPr>
          <p:cNvCxnSpPr>
            <a:stCxn id="10" idx="2"/>
            <a:endCxn id="17" idx="0"/>
          </p:cNvCxnSpPr>
          <p:nvPr/>
        </p:nvCxnSpPr>
        <p:spPr>
          <a:xfrm flipH="1">
            <a:off x="7720459" y="4810049"/>
            <a:ext cx="508029" cy="545243"/>
          </a:xfrm>
          <a:prstGeom prst="straightConnector1">
            <a:avLst/>
          </a:prstGeom>
          <a:noFill/>
          <a:ln w="19050" cap="flat" cmpd="sng">
            <a:solidFill>
              <a:srgbClr val="9B6808"/>
            </a:solidFill>
            <a:prstDash val="solid"/>
            <a:round/>
            <a:headEnd type="none" w="med" len="med"/>
            <a:tailEnd type="none" w="med" len="med"/>
          </a:ln>
        </p:spPr>
      </p:cxnSp>
      <p:cxnSp>
        <p:nvCxnSpPr>
          <p:cNvPr id="33" name="Google Shape;199;p19">
            <a:extLst>
              <a:ext uri="{FF2B5EF4-FFF2-40B4-BE49-F238E27FC236}">
                <a16:creationId xmlns:a16="http://schemas.microsoft.com/office/drawing/2014/main" id="{A2077699-571E-9AB8-8B54-3E7D079CB6EE}"/>
              </a:ext>
              <a:ext uri="{C183D7F6-B498-43B3-948B-1728B52AA6E4}">
                <adec:decorative xmlns:adec="http://schemas.microsoft.com/office/drawing/2017/decorative" val="1"/>
              </a:ext>
            </a:extLst>
          </p:cNvPr>
          <p:cNvCxnSpPr>
            <a:cxnSpLocks/>
            <a:stCxn id="7" idx="2"/>
            <a:endCxn id="4" idx="3"/>
          </p:cNvCxnSpPr>
          <p:nvPr/>
        </p:nvCxnSpPr>
        <p:spPr>
          <a:xfrm flipH="1">
            <a:off x="3086626" y="2946143"/>
            <a:ext cx="743096" cy="597449"/>
          </a:xfrm>
          <a:prstGeom prst="straightConnector1">
            <a:avLst/>
          </a:prstGeom>
          <a:noFill/>
          <a:ln w="19050" cap="flat" cmpd="sng">
            <a:solidFill>
              <a:srgbClr val="427B2D"/>
            </a:solidFill>
            <a:prstDash val="solid"/>
            <a:round/>
            <a:headEnd type="none" w="med" len="med"/>
            <a:tailEnd type="none" w="med" len="med"/>
          </a:ln>
        </p:spPr>
      </p:cxnSp>
      <p:cxnSp>
        <p:nvCxnSpPr>
          <p:cNvPr id="45" name="Google Shape;203;p19">
            <a:extLst>
              <a:ext uri="{FF2B5EF4-FFF2-40B4-BE49-F238E27FC236}">
                <a16:creationId xmlns:a16="http://schemas.microsoft.com/office/drawing/2014/main" id="{095E60DF-C693-A181-70D2-AB50EE1E4D25}"/>
              </a:ext>
              <a:ext uri="{C183D7F6-B498-43B3-948B-1728B52AA6E4}">
                <adec:decorative xmlns:adec="http://schemas.microsoft.com/office/drawing/2017/decorative" val="1"/>
              </a:ext>
            </a:extLst>
          </p:cNvPr>
          <p:cNvCxnSpPr>
            <a:cxnSpLocks/>
            <a:endCxn id="38" idx="1"/>
          </p:cNvCxnSpPr>
          <p:nvPr/>
        </p:nvCxnSpPr>
        <p:spPr>
          <a:xfrm>
            <a:off x="8631510" y="2631616"/>
            <a:ext cx="569712" cy="149742"/>
          </a:xfrm>
          <a:prstGeom prst="straightConnector1">
            <a:avLst/>
          </a:prstGeom>
          <a:noFill/>
          <a:ln w="19050" cap="flat" cmpd="sng">
            <a:solidFill>
              <a:srgbClr val="B51458"/>
            </a:solidFill>
            <a:prstDash val="solid"/>
            <a:round/>
            <a:headEnd type="none" w="med" len="med"/>
            <a:tailEnd type="none" w="med" len="med"/>
          </a:ln>
        </p:spPr>
      </p:cxnSp>
      <p:cxnSp>
        <p:nvCxnSpPr>
          <p:cNvPr id="50" name="Google Shape;201;p19">
            <a:extLst>
              <a:ext uri="{FF2B5EF4-FFF2-40B4-BE49-F238E27FC236}">
                <a16:creationId xmlns:a16="http://schemas.microsoft.com/office/drawing/2014/main" id="{100F6D6E-54D5-1236-A9BF-84F196BA7744}"/>
              </a:ext>
              <a:ext uri="{C183D7F6-B498-43B3-948B-1728B52AA6E4}">
                <adec:decorative xmlns:adec="http://schemas.microsoft.com/office/drawing/2017/decorative" val="1"/>
              </a:ext>
            </a:extLst>
          </p:cNvPr>
          <p:cNvCxnSpPr>
            <a:cxnSpLocks/>
            <a:endCxn id="49" idx="0"/>
          </p:cNvCxnSpPr>
          <p:nvPr/>
        </p:nvCxnSpPr>
        <p:spPr>
          <a:xfrm>
            <a:off x="4186106" y="4809992"/>
            <a:ext cx="708128" cy="568831"/>
          </a:xfrm>
          <a:prstGeom prst="straightConnector1">
            <a:avLst/>
          </a:prstGeom>
          <a:noFill/>
          <a:ln w="19050" cap="flat" cmpd="sng">
            <a:solidFill>
              <a:srgbClr val="007A8A"/>
            </a:solidFill>
            <a:prstDash val="solid"/>
            <a:round/>
            <a:headEnd type="none" w="med" len="med"/>
            <a:tailEnd type="none" w="med" len="med"/>
          </a:ln>
        </p:spPr>
      </p:cxnSp>
      <p:sp>
        <p:nvSpPr>
          <p:cNvPr id="2" name="Slide Number Placeholder 1">
            <a:extLst>
              <a:ext uri="{FF2B5EF4-FFF2-40B4-BE49-F238E27FC236}">
                <a16:creationId xmlns:a16="http://schemas.microsoft.com/office/drawing/2014/main" id="{7369464F-DE46-F466-7A2C-0BF6E0E1CD13}"/>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8</a:t>
            </a:fld>
            <a:endParaRPr lang="en-AU" dirty="0"/>
          </a:p>
        </p:txBody>
      </p:sp>
    </p:spTree>
    <p:extLst>
      <p:ext uri="{BB962C8B-B14F-4D97-AF65-F5344CB8AC3E}">
        <p14:creationId xmlns:p14="http://schemas.microsoft.com/office/powerpoint/2010/main" val="3246946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91CB59E-EBE3-2A0E-EBDF-442BB64DB6CF}"/>
              </a:ext>
            </a:extLst>
          </p:cNvPr>
          <p:cNvSpPr>
            <a:spLocks noGrp="1"/>
          </p:cNvSpPr>
          <p:nvPr>
            <p:ph type="title"/>
          </p:nvPr>
        </p:nvSpPr>
        <p:spPr/>
        <p:txBody>
          <a:bodyPr/>
          <a:lstStyle/>
          <a:p>
            <a:r>
              <a:rPr lang="en-AU" dirty="0"/>
              <a:t>Check for understanding (1)</a:t>
            </a:r>
          </a:p>
        </p:txBody>
      </p:sp>
      <p:sp>
        <p:nvSpPr>
          <p:cNvPr id="4" name="Text Placeholder 3">
            <a:extLst>
              <a:ext uri="{FF2B5EF4-FFF2-40B4-BE49-F238E27FC236}">
                <a16:creationId xmlns:a16="http://schemas.microsoft.com/office/drawing/2014/main" id="{D0586461-A203-2E4C-C383-91F5925083F3}"/>
              </a:ext>
            </a:extLst>
          </p:cNvPr>
          <p:cNvSpPr>
            <a:spLocks noGrp="1"/>
          </p:cNvSpPr>
          <p:nvPr>
            <p:ph type="body" sz="quarter" idx="18"/>
          </p:nvPr>
        </p:nvSpPr>
        <p:spPr/>
        <p:txBody>
          <a:bodyPr/>
          <a:lstStyle/>
          <a:p>
            <a:r>
              <a:rPr lang="en-AU" dirty="0"/>
              <a:t>Using the concept map write a description of a data analyst:</a:t>
            </a:r>
          </a:p>
        </p:txBody>
      </p:sp>
      <p:sp>
        <p:nvSpPr>
          <p:cNvPr id="2" name="Slide Number Placeholder 1">
            <a:extLst>
              <a:ext uri="{FF2B5EF4-FFF2-40B4-BE49-F238E27FC236}">
                <a16:creationId xmlns:a16="http://schemas.microsoft.com/office/drawing/2014/main" id="{A9DE839A-DE2E-A0A4-FDA6-B65A8739790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9</a:t>
            </a:fld>
            <a:endParaRPr lang="en-AU"/>
          </a:p>
        </p:txBody>
      </p:sp>
    </p:spTree>
    <p:extLst>
      <p:ext uri="{BB962C8B-B14F-4D97-AF65-F5344CB8AC3E}">
        <p14:creationId xmlns:p14="http://schemas.microsoft.com/office/powerpoint/2010/main" val="4070224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SWG Corporate">
  <a:themeElements>
    <a:clrScheme name="Custom 14">
      <a:dk1>
        <a:srgbClr val="22272B"/>
      </a:dk1>
      <a:lt1>
        <a:srgbClr val="FFFFFF"/>
      </a:lt1>
      <a:dk2>
        <a:srgbClr val="D7153A"/>
      </a:dk2>
      <a:lt2>
        <a:srgbClr val="EBEBEB"/>
      </a:lt2>
      <a:accent1>
        <a:srgbClr val="002664"/>
      </a:accent1>
      <a:accent2>
        <a:srgbClr val="146CFD"/>
      </a:accent2>
      <a:accent3>
        <a:srgbClr val="8CE0FF"/>
      </a:accent3>
      <a:accent4>
        <a:srgbClr val="CBEDFD"/>
      </a:accent4>
      <a:accent5>
        <a:srgbClr val="495054"/>
      </a:accent5>
      <a:accent6>
        <a:srgbClr val="FFE6EA"/>
      </a:accent6>
      <a:hlink>
        <a:srgbClr val="146CFD"/>
      </a:hlink>
      <a:folHlink>
        <a:srgbClr val="146CF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noAutofit/>
      </a:bodyPr>
      <a:lstStyle>
        <a:defPPr algn="l">
          <a:defRPr sz="1800" dirty="0"/>
        </a:defPPr>
      </a:lstStyle>
    </a:txDef>
  </a:objectDefaults>
  <a:extraClrSchemeLst/>
  <a:extLst>
    <a:ext uri="{05A4C25C-085E-4340-85A3-A5531E510DB2}">
      <thm15:themeFamily xmlns:thm15="http://schemas.microsoft.com/office/thememl/2012/main" name="student-facing-secondary-template-2025-v2" id="{99F003DF-8232-8143-89A4-6040FEB636AB}" vid="{7C8CAE53-5C2F-0E42-AA60-E2459FA830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76120E3C9EBAC449F63196993DBF133" ma:contentTypeVersion="22" ma:contentTypeDescription="Create a new document." ma:contentTypeScope="" ma:versionID="51f788b60cef561cfb156c4253159c04">
  <xsd:schema xmlns:xsd="http://www.w3.org/2001/XMLSchema" xmlns:xs="http://www.w3.org/2001/XMLSchema" xmlns:p="http://schemas.microsoft.com/office/2006/metadata/properties" xmlns:ns1="http://schemas.microsoft.com/sharepoint/v3" xmlns:ns2="b81ee3dc-ac10-4a91-9494-d5b6174fb2e9" xmlns:ns3="a24b3302-c3c9-4b70-9a35-39308ee3781c" targetNamespace="http://schemas.microsoft.com/office/2006/metadata/properties" ma:root="true" ma:fieldsID="335eac44e955419e23c38b634953d1db" ns1:_="" ns2:_="" ns3:_="">
    <xsd:import namespace="http://schemas.microsoft.com/sharepoint/v3"/>
    <xsd:import namespace="b81ee3dc-ac10-4a91-9494-d5b6174fb2e9"/>
    <xsd:import namespace="a24b3302-c3c9-4b70-9a35-39308ee3781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_Flow_SignoffStatus"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8" nillable="true" ma:displayName="Unified Compliance Policy Properties" ma:hidden="true" ma:internalName="_ip_UnifiedCompliancePolicyProperties">
      <xsd:simpleType>
        <xsd:restriction base="dms:Note"/>
      </xsd:simpleType>
    </xsd:element>
    <xsd:element name="_ip_UnifiedCompliancePolicyUIAction" ma:index="2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81ee3dc-ac10-4a91-9494-d5b6174fb2e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1f47cd6-212f-4ea2-b6af-f1d1e47bdba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_Flow_SignoffStatus" ma:index="26" nillable="true" ma:displayName="Sign-off status" ma:internalName="Sign_x002d_off_x0020_status">
      <xsd:simpleType>
        <xsd:restriction base="dms:Text"/>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24b3302-c3c9-4b70-9a35-39308ee3781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061634c-cbff-4695-96d5-6b57509e3925}" ma:internalName="TaxCatchAll" ma:showField="CatchAllData" ma:web="a24b3302-c3c9-4b70-9a35-39308ee3781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Flow_SignoffStatus xmlns="b81ee3dc-ac10-4a91-9494-d5b6174fb2e9" xsi:nil="true"/>
    <TaxCatchAll xmlns="a24b3302-c3c9-4b70-9a35-39308ee3781c" xsi:nil="true"/>
    <lcf76f155ced4ddcb4097134ff3c332f xmlns="b81ee3dc-ac10-4a91-9494-d5b6174fb2e9">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7BBD87B-3FBE-4A6C-A2AF-159A2AFA65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b81ee3dc-ac10-4a91-9494-d5b6174fb2e9"/>
    <ds:schemaRef ds:uri="a24b3302-c3c9-4b70-9a35-39308ee378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5BFF3DE-E81E-46FB-93B3-F91414230139}">
  <ds:schemaRefs>
    <ds:schemaRef ds:uri="a24b3302-c3c9-4b70-9a35-39308ee3781c"/>
    <ds:schemaRef ds:uri="http://schemas.openxmlformats.org/package/2006/metadata/core-properties"/>
    <ds:schemaRef ds:uri="http://schemas.microsoft.com/office/infopath/2007/PartnerControls"/>
    <ds:schemaRef ds:uri="http://www.w3.org/XML/1998/namespace"/>
    <ds:schemaRef ds:uri="http://purl.org/dc/elements/1.1/"/>
    <ds:schemaRef ds:uri="http://schemas.microsoft.com/office/2006/documentManagement/types"/>
    <ds:schemaRef ds:uri="b81ee3dc-ac10-4a91-9494-d5b6174fb2e9"/>
    <ds:schemaRef ds:uri="http://schemas.microsoft.com/office/2006/metadata/properties"/>
    <ds:schemaRef ds:uri="http://schemas.microsoft.com/sharepoint/v3"/>
    <ds:schemaRef ds:uri="http://purl.org/dc/dcmitype/"/>
    <ds:schemaRef ds:uri="http://purl.org/dc/terms/"/>
  </ds:schemaRefs>
</ds:datastoreItem>
</file>

<file path=customXml/itemProps3.xml><?xml version="1.0" encoding="utf-8"?>
<ds:datastoreItem xmlns:ds="http://schemas.openxmlformats.org/officeDocument/2006/customXml" ds:itemID="{7577ADED-7729-4BA3-AAB9-05130D795DA0}">
  <ds:schemaRefs>
    <ds:schemaRef ds:uri="http://schemas.microsoft.com/sharepoint/v3/contenttype/forms"/>
  </ds:schemaRefs>
</ds:datastoreItem>
</file>

<file path=docMetadata/LabelInfo.xml><?xml version="1.0" encoding="utf-8"?>
<clbl:labelList xmlns:clbl="http://schemas.microsoft.com/office/2020/mipLabelMetadata">
  <clbl:label id="{b603dfd7-d93a-4381-a340-2995d8282205}" enabled="1" method="Standard" siteId="{05a0e69a-418a-47c1-9c25-9387261bf991}" removed="0"/>
</clbl:labelList>
</file>

<file path=docProps/app.xml><?xml version="1.0" encoding="utf-8"?>
<Properties xmlns="http://schemas.openxmlformats.org/officeDocument/2006/extended-properties" xmlns:vt="http://schemas.openxmlformats.org/officeDocument/2006/docPropsVTypes">
  <TotalTime>70</TotalTime>
  <Words>1756</Words>
  <Application>Microsoft Office PowerPoint</Application>
  <PresentationFormat>Widescreen</PresentationFormat>
  <Paragraphs>185</Paragraphs>
  <Slides>14</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Public Sans Light</vt:lpstr>
      <vt:lpstr>Times New Roman</vt:lpstr>
      <vt:lpstr>Calibri</vt:lpstr>
      <vt:lpstr>Public Sans</vt:lpstr>
      <vt:lpstr>Aptos</vt:lpstr>
      <vt:lpstr>NSWG Corporate</vt:lpstr>
      <vt:lpstr>Instructions for use</vt:lpstr>
      <vt:lpstr>Enterprise systems – analysing data</vt:lpstr>
      <vt:lpstr>Learning episodes</vt:lpstr>
      <vt:lpstr>10. Explore careers</vt:lpstr>
      <vt:lpstr>Learning intentions and success criteria</vt:lpstr>
      <vt:lpstr>Research: What do data analysis do?</vt:lpstr>
      <vt:lpstr>The best data analysts have:</vt:lpstr>
      <vt:lpstr>Concept map</vt:lpstr>
      <vt:lpstr>Check for understanding (1)</vt:lpstr>
      <vt:lpstr>Check for understanding (2)</vt:lpstr>
      <vt:lpstr>Knowledge check – concluding the lesson</vt:lpstr>
      <vt:lpstr>References </vt:lpstr>
      <vt:lpstr>References (1)</vt:lpstr>
      <vt:lpstr>Copyright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Analysing data, weeks 20 – Computing Technology, Stage 5</dc:title>
  <dc:creator>NSW Department of Education</dc:creator>
  <cp:lastModifiedBy>Liv Howard</cp:lastModifiedBy>
  <cp:revision>11</cp:revision>
  <dcterms:created xsi:type="dcterms:W3CDTF">2026-04-13T00:59:47Z</dcterms:created>
  <dcterms:modified xsi:type="dcterms:W3CDTF">2026-07-28T22:27:53Z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0x010100676120E3C9EBAC449F63196993DBF133</vt:lpwstr>
  </property>
  <property fmtid="{D5CDD505-2E9C-101B-9397-08002B2CF9AE}" pid="3" name="MediaServiceImageTags">
    <vt:lpwstr/>
  </property>
</Properties>
</file>