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4"/>
  </p:notesMasterIdLst>
  <p:sldIdLst>
    <p:sldId id="26698" r:id="rId5"/>
    <p:sldId id="26520" r:id="rId6"/>
    <p:sldId id="26702" r:id="rId7"/>
    <p:sldId id="26650" r:id="rId8"/>
    <p:sldId id="26660" r:id="rId9"/>
    <p:sldId id="26610" r:id="rId10"/>
    <p:sldId id="26623" r:id="rId11"/>
    <p:sldId id="26624" r:id="rId12"/>
    <p:sldId id="26630" r:id="rId13"/>
    <p:sldId id="26625" r:id="rId14"/>
    <p:sldId id="26626" r:id="rId15"/>
    <p:sldId id="26631" r:id="rId16"/>
    <p:sldId id="26627" r:id="rId17"/>
    <p:sldId id="26628" r:id="rId18"/>
    <p:sldId id="26632" r:id="rId19"/>
    <p:sldId id="26562" r:id="rId20"/>
    <p:sldId id="26399" r:id="rId21"/>
    <p:sldId id="26699" r:id="rId22"/>
    <p:sldId id="361" r:id="rId23"/>
  </p:sldIdLst>
  <p:sldSz cx="12192000" cy="6858000"/>
  <p:notesSz cx="6858000" cy="9144000"/>
  <p:embeddedFontLst>
    <p:embeddedFont>
      <p:font typeface="Public Sans" pitchFamily="2" charset="0"/>
      <p:regular r:id="rId25"/>
      <p:bold r:id="rId26"/>
      <p:italic r:id="rId27"/>
      <p:boldItalic r:id="rId28"/>
    </p:embeddedFont>
    <p:embeddedFont>
      <p:font typeface="Public Sans Light" pitchFamily="2" charset="0"/>
      <p:regular r:id="rId29"/>
      <p: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1EC9D2-DB98-4DA1-9A9F-661FEEBD357A}" v="3" dt="2026-07-28T22:24:34.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81" d="100"/>
          <a:sy n="81" d="100"/>
        </p:scale>
        <p:origin x="1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5/10/relationships/revisionInfo" Target="revisionInfo.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 Id="rId5" Type="http://schemas.openxmlformats.org/officeDocument/2006/relationships/image" Target="../media/image22.sv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image" Target="../media/image18.svg"/><Relationship Id="rId5" Type="http://schemas.openxmlformats.org/officeDocument/2006/relationships/image" Target="../media/image22.sv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C273BE-18D1-43F1-9F9B-08673C5A0945}"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1D2EBBB4-693B-4D74-9FF3-D9988C45B352}">
      <dgm:prSet/>
      <dgm:spPr/>
      <dgm:t>
        <a:bodyPr/>
        <a:lstStyle/>
        <a:p>
          <a:r>
            <a:rPr lang="en-AU"/>
            <a:t>Use tools to create graphs and charts (sales trends, seat occupancy).</a:t>
          </a:r>
          <a:endParaRPr lang="en-US"/>
        </a:p>
      </dgm:t>
    </dgm:pt>
    <dgm:pt modelId="{A5024A1C-90EA-44C3-8A92-ED7A8494985C}" type="parTrans" cxnId="{81E113FE-F857-424A-9490-676517F58289}">
      <dgm:prSet/>
      <dgm:spPr/>
      <dgm:t>
        <a:bodyPr/>
        <a:lstStyle/>
        <a:p>
          <a:endParaRPr lang="en-US"/>
        </a:p>
      </dgm:t>
    </dgm:pt>
    <dgm:pt modelId="{5F3E6B56-4482-42D5-B8B3-A9613FDCA0C6}" type="sibTrans" cxnId="{81E113FE-F857-424A-9490-676517F58289}">
      <dgm:prSet/>
      <dgm:spPr/>
      <dgm:t>
        <a:bodyPr/>
        <a:lstStyle/>
        <a:p>
          <a:endParaRPr lang="en-US"/>
        </a:p>
      </dgm:t>
    </dgm:pt>
    <dgm:pt modelId="{5D1AAC80-906F-410B-91E3-89BCAECECA00}">
      <dgm:prSet/>
      <dgm:spPr/>
      <dgm:t>
        <a:bodyPr/>
        <a:lstStyle/>
        <a:p>
          <a:r>
            <a:rPr lang="en-AU" dirty="0"/>
            <a:t>Develop an interactive webpage or app showing real-time ticket availability.</a:t>
          </a:r>
          <a:endParaRPr lang="en-US" dirty="0"/>
        </a:p>
      </dgm:t>
    </dgm:pt>
    <dgm:pt modelId="{9AF2E5E8-AAC8-4D13-8566-16623C071EF9}" type="parTrans" cxnId="{98DBEFEF-79DC-49CE-BD66-B0239F645F75}">
      <dgm:prSet/>
      <dgm:spPr/>
      <dgm:t>
        <a:bodyPr/>
        <a:lstStyle/>
        <a:p>
          <a:endParaRPr lang="en-US"/>
        </a:p>
      </dgm:t>
    </dgm:pt>
    <dgm:pt modelId="{C4E7CE3D-4733-46E5-95B7-22E18CD0A747}" type="sibTrans" cxnId="{98DBEFEF-79DC-49CE-BD66-B0239F645F75}">
      <dgm:prSet/>
      <dgm:spPr/>
      <dgm:t>
        <a:bodyPr/>
        <a:lstStyle/>
        <a:p>
          <a:endParaRPr lang="en-US"/>
        </a:p>
      </dgm:t>
    </dgm:pt>
    <dgm:pt modelId="{9E66919C-9648-4C48-B40B-7CFDFDDD3447}">
      <dgm:prSet/>
      <dgm:spPr/>
      <dgm:t>
        <a:bodyPr/>
        <a:lstStyle/>
        <a:p>
          <a:r>
            <a:rPr lang="en-AU" dirty="0"/>
            <a:t>Include features like filtering by date or seat category.</a:t>
          </a:r>
          <a:endParaRPr lang="en-US" dirty="0"/>
        </a:p>
      </dgm:t>
    </dgm:pt>
    <dgm:pt modelId="{D3F75471-1DAC-4128-963E-1C6C0E293CAE}" type="parTrans" cxnId="{FFB43616-08C6-46AC-B49A-E057B0B09C6C}">
      <dgm:prSet/>
      <dgm:spPr/>
      <dgm:t>
        <a:bodyPr/>
        <a:lstStyle/>
        <a:p>
          <a:endParaRPr lang="en-US"/>
        </a:p>
      </dgm:t>
    </dgm:pt>
    <dgm:pt modelId="{02D7DF9B-6D74-43D9-A27C-5F684DCF8FE3}" type="sibTrans" cxnId="{FFB43616-08C6-46AC-B49A-E057B0B09C6C}">
      <dgm:prSet/>
      <dgm:spPr/>
      <dgm:t>
        <a:bodyPr/>
        <a:lstStyle/>
        <a:p>
          <a:endParaRPr lang="en-US"/>
        </a:p>
      </dgm:t>
    </dgm:pt>
    <dgm:pt modelId="{76AC18D6-52AF-42EF-9F44-AD04E1800D29}">
      <dgm:prSet/>
      <dgm:spPr/>
      <dgm:t>
        <a:bodyPr/>
        <a:lstStyle/>
        <a:p>
          <a:r>
            <a:rPr lang="en-AU"/>
            <a:t>Share the solution online, considering data privacy and user access controls.</a:t>
          </a:r>
          <a:endParaRPr lang="en-US"/>
        </a:p>
      </dgm:t>
    </dgm:pt>
    <dgm:pt modelId="{15B6070E-64A5-4410-B88D-C8303670E6E3}" type="parTrans" cxnId="{067D5752-2055-4C46-AEEE-CA0FF28F0BF5}">
      <dgm:prSet/>
      <dgm:spPr/>
      <dgm:t>
        <a:bodyPr/>
        <a:lstStyle/>
        <a:p>
          <a:endParaRPr lang="en-US"/>
        </a:p>
      </dgm:t>
    </dgm:pt>
    <dgm:pt modelId="{6359F9E9-C9A0-4D60-888D-8263779B016F}" type="sibTrans" cxnId="{067D5752-2055-4C46-AEEE-CA0FF28F0BF5}">
      <dgm:prSet/>
      <dgm:spPr/>
      <dgm:t>
        <a:bodyPr/>
        <a:lstStyle/>
        <a:p>
          <a:endParaRPr lang="en-US"/>
        </a:p>
      </dgm:t>
    </dgm:pt>
    <dgm:pt modelId="{D0E11122-7564-42F1-91F7-1CDF22AF89F9}">
      <dgm:prSet/>
      <dgm:spPr/>
      <dgm:t>
        <a:bodyPr/>
        <a:lstStyle/>
        <a:p>
          <a:r>
            <a:rPr lang="en-AU"/>
            <a:t>Document design choices, visualisation code snippets, and feedback received.</a:t>
          </a:r>
          <a:endParaRPr lang="en-US"/>
        </a:p>
      </dgm:t>
    </dgm:pt>
    <dgm:pt modelId="{232BA5A2-3127-4AC1-A20C-A93134F8BA0D}" type="parTrans" cxnId="{89E255D2-165A-4E34-9B4E-0B358DB39334}">
      <dgm:prSet/>
      <dgm:spPr/>
      <dgm:t>
        <a:bodyPr/>
        <a:lstStyle/>
        <a:p>
          <a:endParaRPr lang="en-US"/>
        </a:p>
      </dgm:t>
    </dgm:pt>
    <dgm:pt modelId="{7A30BDC7-92E4-4A92-8D26-693651053D28}" type="sibTrans" cxnId="{89E255D2-165A-4E34-9B4E-0B358DB39334}">
      <dgm:prSet/>
      <dgm:spPr/>
      <dgm:t>
        <a:bodyPr/>
        <a:lstStyle/>
        <a:p>
          <a:endParaRPr lang="en-US"/>
        </a:p>
      </dgm:t>
    </dgm:pt>
    <dgm:pt modelId="{50A5EAEA-CCA3-47ED-A562-37ED99C1BAD2}" type="pres">
      <dgm:prSet presAssocID="{61C273BE-18D1-43F1-9F9B-08673C5A0945}" presName="root" presStyleCnt="0">
        <dgm:presLayoutVars>
          <dgm:dir/>
          <dgm:resizeHandles val="exact"/>
        </dgm:presLayoutVars>
      </dgm:prSet>
      <dgm:spPr/>
    </dgm:pt>
    <dgm:pt modelId="{A0DAA962-AD82-4B9F-8CE5-C7ABAB9D0BCB}" type="pres">
      <dgm:prSet presAssocID="{1D2EBBB4-693B-4D74-9FF3-D9988C45B352}" presName="compNode" presStyleCnt="0"/>
      <dgm:spPr/>
    </dgm:pt>
    <dgm:pt modelId="{F0DBB341-7C4C-417F-B086-8F771017C19A}" type="pres">
      <dgm:prSet presAssocID="{1D2EBBB4-693B-4D74-9FF3-D9988C45B352}"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atistics"/>
        </a:ext>
      </dgm:extLst>
    </dgm:pt>
    <dgm:pt modelId="{D930E210-957E-4877-9A47-1B0C6EB2F404}" type="pres">
      <dgm:prSet presAssocID="{1D2EBBB4-693B-4D74-9FF3-D9988C45B352}" presName="spaceRect" presStyleCnt="0"/>
      <dgm:spPr/>
    </dgm:pt>
    <dgm:pt modelId="{B8AFF99D-F298-4D5E-A7FC-9598DE92787E}" type="pres">
      <dgm:prSet presAssocID="{1D2EBBB4-693B-4D74-9FF3-D9988C45B352}" presName="textRect" presStyleLbl="revTx" presStyleIdx="0" presStyleCnt="5">
        <dgm:presLayoutVars>
          <dgm:chMax val="1"/>
          <dgm:chPref val="1"/>
        </dgm:presLayoutVars>
      </dgm:prSet>
      <dgm:spPr/>
    </dgm:pt>
    <dgm:pt modelId="{34DE416D-B051-4476-8B1F-DEB6C02788CC}" type="pres">
      <dgm:prSet presAssocID="{5F3E6B56-4482-42D5-B8B3-A9613FDCA0C6}" presName="sibTrans" presStyleCnt="0"/>
      <dgm:spPr/>
    </dgm:pt>
    <dgm:pt modelId="{58D5F90E-B0BD-4410-BA57-C9095D13C626}" type="pres">
      <dgm:prSet presAssocID="{5D1AAC80-906F-410B-91E3-89BCAECECA00}" presName="compNode" presStyleCnt="0"/>
      <dgm:spPr/>
    </dgm:pt>
    <dgm:pt modelId="{52EDFAF3-3A4E-4B91-A8D1-536B3390CE34}" type="pres">
      <dgm:prSet presAssocID="{5D1AAC80-906F-410B-91E3-89BCAECECA0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CD136677-77EE-4A92-9CB8-8751229CE784}" type="pres">
      <dgm:prSet presAssocID="{5D1AAC80-906F-410B-91E3-89BCAECECA00}" presName="spaceRect" presStyleCnt="0"/>
      <dgm:spPr/>
    </dgm:pt>
    <dgm:pt modelId="{4437FEDB-2F98-4C16-89BC-B5EE69CF720F}" type="pres">
      <dgm:prSet presAssocID="{5D1AAC80-906F-410B-91E3-89BCAECECA00}" presName="textRect" presStyleLbl="revTx" presStyleIdx="1" presStyleCnt="5">
        <dgm:presLayoutVars>
          <dgm:chMax val="1"/>
          <dgm:chPref val="1"/>
        </dgm:presLayoutVars>
      </dgm:prSet>
      <dgm:spPr/>
    </dgm:pt>
    <dgm:pt modelId="{57C0F5E7-C812-432F-B445-DE1AC0C07413}" type="pres">
      <dgm:prSet presAssocID="{C4E7CE3D-4733-46E5-95B7-22E18CD0A747}" presName="sibTrans" presStyleCnt="0"/>
      <dgm:spPr/>
    </dgm:pt>
    <dgm:pt modelId="{B00EBBCA-823E-4A2B-9A5A-042E72147E6A}" type="pres">
      <dgm:prSet presAssocID="{9E66919C-9648-4C48-B40B-7CFDFDDD3447}" presName="compNode" presStyleCnt="0"/>
      <dgm:spPr/>
    </dgm:pt>
    <dgm:pt modelId="{B567BF84-9C7D-4F34-9FFA-E9A8EA1D08FA}" type="pres">
      <dgm:prSet presAssocID="{9E66919C-9648-4C48-B40B-7CFDFDDD3447}"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Filter"/>
        </a:ext>
      </dgm:extLst>
    </dgm:pt>
    <dgm:pt modelId="{4487F827-E1B1-43B3-A176-3036EA46B796}" type="pres">
      <dgm:prSet presAssocID="{9E66919C-9648-4C48-B40B-7CFDFDDD3447}" presName="spaceRect" presStyleCnt="0"/>
      <dgm:spPr/>
    </dgm:pt>
    <dgm:pt modelId="{FEA26D4E-C89E-4EDA-9058-343C54B84E5D}" type="pres">
      <dgm:prSet presAssocID="{9E66919C-9648-4C48-B40B-7CFDFDDD3447}" presName="textRect" presStyleLbl="revTx" presStyleIdx="2" presStyleCnt="5">
        <dgm:presLayoutVars>
          <dgm:chMax val="1"/>
          <dgm:chPref val="1"/>
        </dgm:presLayoutVars>
      </dgm:prSet>
      <dgm:spPr/>
    </dgm:pt>
    <dgm:pt modelId="{30E4C649-3B2E-4519-9379-8DD6F0EE16E4}" type="pres">
      <dgm:prSet presAssocID="{02D7DF9B-6D74-43D9-A27C-5F684DCF8FE3}" presName="sibTrans" presStyleCnt="0"/>
      <dgm:spPr/>
    </dgm:pt>
    <dgm:pt modelId="{BB174F53-89C1-403C-869F-2F52BF763B44}" type="pres">
      <dgm:prSet presAssocID="{76AC18D6-52AF-42EF-9F44-AD04E1800D29}" presName="compNode" presStyleCnt="0"/>
      <dgm:spPr/>
    </dgm:pt>
    <dgm:pt modelId="{28CB5BC3-4955-4BC4-A93A-E92ADB123F3A}" type="pres">
      <dgm:prSet presAssocID="{76AC18D6-52AF-42EF-9F44-AD04E1800D29}"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ud Computing"/>
        </a:ext>
      </dgm:extLst>
    </dgm:pt>
    <dgm:pt modelId="{16AF56F5-9133-4D43-BFCA-5AF65A9D5A33}" type="pres">
      <dgm:prSet presAssocID="{76AC18D6-52AF-42EF-9F44-AD04E1800D29}" presName="spaceRect" presStyleCnt="0"/>
      <dgm:spPr/>
    </dgm:pt>
    <dgm:pt modelId="{6A81D6AB-7BF7-4403-B5E5-ADEFDA0EB32D}" type="pres">
      <dgm:prSet presAssocID="{76AC18D6-52AF-42EF-9F44-AD04E1800D29}" presName="textRect" presStyleLbl="revTx" presStyleIdx="3" presStyleCnt="5">
        <dgm:presLayoutVars>
          <dgm:chMax val="1"/>
          <dgm:chPref val="1"/>
        </dgm:presLayoutVars>
      </dgm:prSet>
      <dgm:spPr/>
    </dgm:pt>
    <dgm:pt modelId="{EDF2495C-1DBD-4553-8C8C-822BBCC9B49A}" type="pres">
      <dgm:prSet presAssocID="{6359F9E9-C9A0-4D60-888D-8263779B016F}" presName="sibTrans" presStyleCnt="0"/>
      <dgm:spPr/>
    </dgm:pt>
    <dgm:pt modelId="{96302E9C-5BE5-449D-BF7A-7A2B7B691C9F}" type="pres">
      <dgm:prSet presAssocID="{D0E11122-7564-42F1-91F7-1CDF22AF89F9}" presName="compNode" presStyleCnt="0"/>
      <dgm:spPr/>
    </dgm:pt>
    <dgm:pt modelId="{B90D9687-150C-4AC7-AF77-7D73709BEE76}" type="pres">
      <dgm:prSet presAssocID="{D0E11122-7564-42F1-91F7-1CDF22AF89F9}"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Flowchart"/>
        </a:ext>
      </dgm:extLst>
    </dgm:pt>
    <dgm:pt modelId="{5790FFBC-A7BB-4EA7-961A-902F2A3F7F2C}" type="pres">
      <dgm:prSet presAssocID="{D0E11122-7564-42F1-91F7-1CDF22AF89F9}" presName="spaceRect" presStyleCnt="0"/>
      <dgm:spPr/>
    </dgm:pt>
    <dgm:pt modelId="{F4D71744-D0D5-4FF2-81CB-C142A0F2BFAF}" type="pres">
      <dgm:prSet presAssocID="{D0E11122-7564-42F1-91F7-1CDF22AF89F9}" presName="textRect" presStyleLbl="revTx" presStyleIdx="4" presStyleCnt="5">
        <dgm:presLayoutVars>
          <dgm:chMax val="1"/>
          <dgm:chPref val="1"/>
        </dgm:presLayoutVars>
      </dgm:prSet>
      <dgm:spPr/>
    </dgm:pt>
  </dgm:ptLst>
  <dgm:cxnLst>
    <dgm:cxn modelId="{FFB43616-08C6-46AC-B49A-E057B0B09C6C}" srcId="{61C273BE-18D1-43F1-9F9B-08673C5A0945}" destId="{9E66919C-9648-4C48-B40B-7CFDFDDD3447}" srcOrd="2" destOrd="0" parTransId="{D3F75471-1DAC-4128-963E-1C6C0E293CAE}" sibTransId="{02D7DF9B-6D74-43D9-A27C-5F684DCF8FE3}"/>
    <dgm:cxn modelId="{C9BD3A3F-63B7-4B33-8FA8-DD1CA40B969E}" type="presOf" srcId="{5D1AAC80-906F-410B-91E3-89BCAECECA00}" destId="{4437FEDB-2F98-4C16-89BC-B5EE69CF720F}" srcOrd="0" destOrd="0" presId="urn:microsoft.com/office/officeart/2018/2/layout/IconLabelList"/>
    <dgm:cxn modelId="{7DD6856B-E6DE-4A35-A403-AA07ED0E2187}" type="presOf" srcId="{9E66919C-9648-4C48-B40B-7CFDFDDD3447}" destId="{FEA26D4E-C89E-4EDA-9058-343C54B84E5D}" srcOrd="0" destOrd="0" presId="urn:microsoft.com/office/officeart/2018/2/layout/IconLabelList"/>
    <dgm:cxn modelId="{067D5752-2055-4C46-AEEE-CA0FF28F0BF5}" srcId="{61C273BE-18D1-43F1-9F9B-08673C5A0945}" destId="{76AC18D6-52AF-42EF-9F44-AD04E1800D29}" srcOrd="3" destOrd="0" parTransId="{15B6070E-64A5-4410-B88D-C8303670E6E3}" sibTransId="{6359F9E9-C9A0-4D60-888D-8263779B016F}"/>
    <dgm:cxn modelId="{84EE725A-2B0F-49D4-AA09-D3E8B6FED279}" type="presOf" srcId="{76AC18D6-52AF-42EF-9F44-AD04E1800D29}" destId="{6A81D6AB-7BF7-4403-B5E5-ADEFDA0EB32D}" srcOrd="0" destOrd="0" presId="urn:microsoft.com/office/officeart/2018/2/layout/IconLabelList"/>
    <dgm:cxn modelId="{924DEE82-8223-4973-AAF8-8B3BD73CB2BC}" type="presOf" srcId="{D0E11122-7564-42F1-91F7-1CDF22AF89F9}" destId="{F4D71744-D0D5-4FF2-81CB-C142A0F2BFAF}" srcOrd="0" destOrd="0" presId="urn:microsoft.com/office/officeart/2018/2/layout/IconLabelList"/>
    <dgm:cxn modelId="{45504DBA-F7C8-41D0-8479-8C2FE934994A}" type="presOf" srcId="{1D2EBBB4-693B-4D74-9FF3-D9988C45B352}" destId="{B8AFF99D-F298-4D5E-A7FC-9598DE92787E}" srcOrd="0" destOrd="0" presId="urn:microsoft.com/office/officeart/2018/2/layout/IconLabelList"/>
    <dgm:cxn modelId="{98DBEFEF-79DC-49CE-BD66-B0239F645F75}" srcId="{61C273BE-18D1-43F1-9F9B-08673C5A0945}" destId="{5D1AAC80-906F-410B-91E3-89BCAECECA00}" srcOrd="1" destOrd="0" parTransId="{9AF2E5E8-AAC8-4D13-8566-16623C071EF9}" sibTransId="{C4E7CE3D-4733-46E5-95B7-22E18CD0A747}"/>
    <dgm:cxn modelId="{89E255D2-165A-4E34-9B4E-0B358DB39334}" srcId="{61C273BE-18D1-43F1-9F9B-08673C5A0945}" destId="{D0E11122-7564-42F1-91F7-1CDF22AF89F9}" srcOrd="4" destOrd="0" parTransId="{232BA5A2-3127-4AC1-A20C-A93134F8BA0D}" sibTransId="{7A30BDC7-92E4-4A92-8D26-693651053D28}"/>
    <dgm:cxn modelId="{9CF679FA-45E1-45CD-8D64-227154A52EA6}" type="presOf" srcId="{61C273BE-18D1-43F1-9F9B-08673C5A0945}" destId="{50A5EAEA-CCA3-47ED-A562-37ED99C1BAD2}" srcOrd="0" destOrd="0" presId="urn:microsoft.com/office/officeart/2018/2/layout/IconLabelList"/>
    <dgm:cxn modelId="{81E113FE-F857-424A-9490-676517F58289}" srcId="{61C273BE-18D1-43F1-9F9B-08673C5A0945}" destId="{1D2EBBB4-693B-4D74-9FF3-D9988C45B352}" srcOrd="0" destOrd="0" parTransId="{A5024A1C-90EA-44C3-8A92-ED7A8494985C}" sibTransId="{5F3E6B56-4482-42D5-B8B3-A9613FDCA0C6}"/>
    <dgm:cxn modelId="{1AAEFDF6-20E7-470F-AE15-2C15EB37BF47}" type="presParOf" srcId="{50A5EAEA-CCA3-47ED-A562-37ED99C1BAD2}" destId="{A0DAA962-AD82-4B9F-8CE5-C7ABAB9D0BCB}" srcOrd="0" destOrd="0" presId="urn:microsoft.com/office/officeart/2018/2/layout/IconLabelList"/>
    <dgm:cxn modelId="{5AA8BD80-BC09-4423-B5FA-F67086DCEDE3}" type="presParOf" srcId="{A0DAA962-AD82-4B9F-8CE5-C7ABAB9D0BCB}" destId="{F0DBB341-7C4C-417F-B086-8F771017C19A}" srcOrd="0" destOrd="0" presId="urn:microsoft.com/office/officeart/2018/2/layout/IconLabelList"/>
    <dgm:cxn modelId="{F307CA28-FB88-400A-A9ED-1227EAF2EBF3}" type="presParOf" srcId="{A0DAA962-AD82-4B9F-8CE5-C7ABAB9D0BCB}" destId="{D930E210-957E-4877-9A47-1B0C6EB2F404}" srcOrd="1" destOrd="0" presId="urn:microsoft.com/office/officeart/2018/2/layout/IconLabelList"/>
    <dgm:cxn modelId="{B06FB638-D222-45E6-AB01-DDE03DFE66D4}" type="presParOf" srcId="{A0DAA962-AD82-4B9F-8CE5-C7ABAB9D0BCB}" destId="{B8AFF99D-F298-4D5E-A7FC-9598DE92787E}" srcOrd="2" destOrd="0" presId="urn:microsoft.com/office/officeart/2018/2/layout/IconLabelList"/>
    <dgm:cxn modelId="{F455C836-4E65-42D4-ABFF-A12B31206746}" type="presParOf" srcId="{50A5EAEA-CCA3-47ED-A562-37ED99C1BAD2}" destId="{34DE416D-B051-4476-8B1F-DEB6C02788CC}" srcOrd="1" destOrd="0" presId="urn:microsoft.com/office/officeart/2018/2/layout/IconLabelList"/>
    <dgm:cxn modelId="{CA2C26CB-0804-46F1-89ED-905248F23116}" type="presParOf" srcId="{50A5EAEA-CCA3-47ED-A562-37ED99C1BAD2}" destId="{58D5F90E-B0BD-4410-BA57-C9095D13C626}" srcOrd="2" destOrd="0" presId="urn:microsoft.com/office/officeart/2018/2/layout/IconLabelList"/>
    <dgm:cxn modelId="{B61F4ED8-0045-4546-9DA1-F0C9451E6C55}" type="presParOf" srcId="{58D5F90E-B0BD-4410-BA57-C9095D13C626}" destId="{52EDFAF3-3A4E-4B91-A8D1-536B3390CE34}" srcOrd="0" destOrd="0" presId="urn:microsoft.com/office/officeart/2018/2/layout/IconLabelList"/>
    <dgm:cxn modelId="{706B9CC1-9EB2-40E6-ACF2-CAFF3592F1CC}" type="presParOf" srcId="{58D5F90E-B0BD-4410-BA57-C9095D13C626}" destId="{CD136677-77EE-4A92-9CB8-8751229CE784}" srcOrd="1" destOrd="0" presId="urn:microsoft.com/office/officeart/2018/2/layout/IconLabelList"/>
    <dgm:cxn modelId="{68BEC6B7-5411-4D14-9B11-5ECBCD09DFD5}" type="presParOf" srcId="{58D5F90E-B0BD-4410-BA57-C9095D13C626}" destId="{4437FEDB-2F98-4C16-89BC-B5EE69CF720F}" srcOrd="2" destOrd="0" presId="urn:microsoft.com/office/officeart/2018/2/layout/IconLabelList"/>
    <dgm:cxn modelId="{3E93D539-5BA2-4FF0-BD48-83524A175BB1}" type="presParOf" srcId="{50A5EAEA-CCA3-47ED-A562-37ED99C1BAD2}" destId="{57C0F5E7-C812-432F-B445-DE1AC0C07413}" srcOrd="3" destOrd="0" presId="urn:microsoft.com/office/officeart/2018/2/layout/IconLabelList"/>
    <dgm:cxn modelId="{CA1D441D-7D29-4C80-9ECC-60FB75D01E6D}" type="presParOf" srcId="{50A5EAEA-CCA3-47ED-A562-37ED99C1BAD2}" destId="{B00EBBCA-823E-4A2B-9A5A-042E72147E6A}" srcOrd="4" destOrd="0" presId="urn:microsoft.com/office/officeart/2018/2/layout/IconLabelList"/>
    <dgm:cxn modelId="{64F17FA5-13BA-41BA-A87C-47FA0360A474}" type="presParOf" srcId="{B00EBBCA-823E-4A2B-9A5A-042E72147E6A}" destId="{B567BF84-9C7D-4F34-9FFA-E9A8EA1D08FA}" srcOrd="0" destOrd="0" presId="urn:microsoft.com/office/officeart/2018/2/layout/IconLabelList"/>
    <dgm:cxn modelId="{EF3AA82B-7C97-4BFC-B7C1-F4C658595015}" type="presParOf" srcId="{B00EBBCA-823E-4A2B-9A5A-042E72147E6A}" destId="{4487F827-E1B1-43B3-A176-3036EA46B796}" srcOrd="1" destOrd="0" presId="urn:microsoft.com/office/officeart/2018/2/layout/IconLabelList"/>
    <dgm:cxn modelId="{CD4AB592-6F7B-4798-9E60-9626A6100184}" type="presParOf" srcId="{B00EBBCA-823E-4A2B-9A5A-042E72147E6A}" destId="{FEA26D4E-C89E-4EDA-9058-343C54B84E5D}" srcOrd="2" destOrd="0" presId="urn:microsoft.com/office/officeart/2018/2/layout/IconLabelList"/>
    <dgm:cxn modelId="{D086808D-FE0A-43BF-AAB7-85BF0EC6276B}" type="presParOf" srcId="{50A5EAEA-CCA3-47ED-A562-37ED99C1BAD2}" destId="{30E4C649-3B2E-4519-9379-8DD6F0EE16E4}" srcOrd="5" destOrd="0" presId="urn:microsoft.com/office/officeart/2018/2/layout/IconLabelList"/>
    <dgm:cxn modelId="{5D038F69-A809-48E4-A697-501C69D680D5}" type="presParOf" srcId="{50A5EAEA-CCA3-47ED-A562-37ED99C1BAD2}" destId="{BB174F53-89C1-403C-869F-2F52BF763B44}" srcOrd="6" destOrd="0" presId="urn:microsoft.com/office/officeart/2018/2/layout/IconLabelList"/>
    <dgm:cxn modelId="{4DA11AE5-5191-486D-A0E4-DE12C27183A5}" type="presParOf" srcId="{BB174F53-89C1-403C-869F-2F52BF763B44}" destId="{28CB5BC3-4955-4BC4-A93A-E92ADB123F3A}" srcOrd="0" destOrd="0" presId="urn:microsoft.com/office/officeart/2018/2/layout/IconLabelList"/>
    <dgm:cxn modelId="{C4128B6A-7E4F-4013-BF48-0317D21580C8}" type="presParOf" srcId="{BB174F53-89C1-403C-869F-2F52BF763B44}" destId="{16AF56F5-9133-4D43-BFCA-5AF65A9D5A33}" srcOrd="1" destOrd="0" presId="urn:microsoft.com/office/officeart/2018/2/layout/IconLabelList"/>
    <dgm:cxn modelId="{8A510FF5-3E37-40F4-B648-DAD475BA035E}" type="presParOf" srcId="{BB174F53-89C1-403C-869F-2F52BF763B44}" destId="{6A81D6AB-7BF7-4403-B5E5-ADEFDA0EB32D}" srcOrd="2" destOrd="0" presId="urn:microsoft.com/office/officeart/2018/2/layout/IconLabelList"/>
    <dgm:cxn modelId="{D4A12BD0-4319-44CF-9CEF-C476F3FF5228}" type="presParOf" srcId="{50A5EAEA-CCA3-47ED-A562-37ED99C1BAD2}" destId="{EDF2495C-1DBD-4553-8C8C-822BBCC9B49A}" srcOrd="7" destOrd="0" presId="urn:microsoft.com/office/officeart/2018/2/layout/IconLabelList"/>
    <dgm:cxn modelId="{7F6CCD8C-4549-4C63-A288-53C7DB9D9A2C}" type="presParOf" srcId="{50A5EAEA-CCA3-47ED-A562-37ED99C1BAD2}" destId="{96302E9C-5BE5-449D-BF7A-7A2B7B691C9F}" srcOrd="8" destOrd="0" presId="urn:microsoft.com/office/officeart/2018/2/layout/IconLabelList"/>
    <dgm:cxn modelId="{3BB7CBF3-B7C0-4FED-B178-4EEE2A6A04D1}" type="presParOf" srcId="{96302E9C-5BE5-449D-BF7A-7A2B7B691C9F}" destId="{B90D9687-150C-4AC7-AF77-7D73709BEE76}" srcOrd="0" destOrd="0" presId="urn:microsoft.com/office/officeart/2018/2/layout/IconLabelList"/>
    <dgm:cxn modelId="{CC6A35A8-4CEB-40F9-A49C-41C2500516DE}" type="presParOf" srcId="{96302E9C-5BE5-449D-BF7A-7A2B7B691C9F}" destId="{5790FFBC-A7BB-4EA7-961A-902F2A3F7F2C}" srcOrd="1" destOrd="0" presId="urn:microsoft.com/office/officeart/2018/2/layout/IconLabelList"/>
    <dgm:cxn modelId="{29335F7F-E972-4B3A-BA7C-51428A090FCD}" type="presParOf" srcId="{96302E9C-5BE5-449D-BF7A-7A2B7B691C9F}" destId="{F4D71744-D0D5-4FF2-81CB-C142A0F2BFA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BB341-7C4C-417F-B086-8F771017C19A}">
      <dsp:nvSpPr>
        <dsp:cNvPr id="0" name=""/>
        <dsp:cNvSpPr/>
      </dsp:nvSpPr>
      <dsp:spPr>
        <a:xfrm>
          <a:off x="903378" y="161215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AFF99D-F298-4D5E-A7FC-9598DE92787E}">
      <dsp:nvSpPr>
        <dsp:cNvPr id="0" name=""/>
        <dsp:cNvSpPr/>
      </dsp:nvSpPr>
      <dsp:spPr>
        <a:xfrm>
          <a:off x="408378" y="272562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AU" sz="1300" kern="1200"/>
            <a:t>Use tools to create graphs and charts (sales trends, seat occupancy).</a:t>
          </a:r>
          <a:endParaRPr lang="en-US" sz="1300" kern="1200"/>
        </a:p>
      </dsp:txBody>
      <dsp:txXfrm>
        <a:off x="408378" y="2725626"/>
        <a:ext cx="1800000" cy="720000"/>
      </dsp:txXfrm>
    </dsp:sp>
    <dsp:sp modelId="{52EDFAF3-3A4E-4B91-A8D1-536B3390CE34}">
      <dsp:nvSpPr>
        <dsp:cNvPr id="0" name=""/>
        <dsp:cNvSpPr/>
      </dsp:nvSpPr>
      <dsp:spPr>
        <a:xfrm>
          <a:off x="3018378" y="161215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37FEDB-2F98-4C16-89BC-B5EE69CF720F}">
      <dsp:nvSpPr>
        <dsp:cNvPr id="0" name=""/>
        <dsp:cNvSpPr/>
      </dsp:nvSpPr>
      <dsp:spPr>
        <a:xfrm>
          <a:off x="2523378" y="272562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AU" sz="1300" kern="1200" dirty="0"/>
            <a:t>Develop an interactive webpage or app showing real-time ticket availability.</a:t>
          </a:r>
          <a:endParaRPr lang="en-US" sz="1300" kern="1200" dirty="0"/>
        </a:p>
      </dsp:txBody>
      <dsp:txXfrm>
        <a:off x="2523378" y="2725626"/>
        <a:ext cx="1800000" cy="720000"/>
      </dsp:txXfrm>
    </dsp:sp>
    <dsp:sp modelId="{B567BF84-9C7D-4F34-9FFA-E9A8EA1D08FA}">
      <dsp:nvSpPr>
        <dsp:cNvPr id="0" name=""/>
        <dsp:cNvSpPr/>
      </dsp:nvSpPr>
      <dsp:spPr>
        <a:xfrm>
          <a:off x="5133378" y="161215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A26D4E-C89E-4EDA-9058-343C54B84E5D}">
      <dsp:nvSpPr>
        <dsp:cNvPr id="0" name=""/>
        <dsp:cNvSpPr/>
      </dsp:nvSpPr>
      <dsp:spPr>
        <a:xfrm>
          <a:off x="4638378" y="272562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AU" sz="1300" kern="1200" dirty="0"/>
            <a:t>Include features like filtering by date or seat category.</a:t>
          </a:r>
          <a:endParaRPr lang="en-US" sz="1300" kern="1200" dirty="0"/>
        </a:p>
      </dsp:txBody>
      <dsp:txXfrm>
        <a:off x="4638378" y="2725626"/>
        <a:ext cx="1800000" cy="720000"/>
      </dsp:txXfrm>
    </dsp:sp>
    <dsp:sp modelId="{28CB5BC3-4955-4BC4-A93A-E92ADB123F3A}">
      <dsp:nvSpPr>
        <dsp:cNvPr id="0" name=""/>
        <dsp:cNvSpPr/>
      </dsp:nvSpPr>
      <dsp:spPr>
        <a:xfrm>
          <a:off x="7248378" y="161215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81D6AB-7BF7-4403-B5E5-ADEFDA0EB32D}">
      <dsp:nvSpPr>
        <dsp:cNvPr id="0" name=""/>
        <dsp:cNvSpPr/>
      </dsp:nvSpPr>
      <dsp:spPr>
        <a:xfrm>
          <a:off x="6753378" y="272562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AU" sz="1300" kern="1200"/>
            <a:t>Share the solution online, considering data privacy and user access controls.</a:t>
          </a:r>
          <a:endParaRPr lang="en-US" sz="1300" kern="1200"/>
        </a:p>
      </dsp:txBody>
      <dsp:txXfrm>
        <a:off x="6753378" y="2725626"/>
        <a:ext cx="1800000" cy="720000"/>
      </dsp:txXfrm>
    </dsp:sp>
    <dsp:sp modelId="{B90D9687-150C-4AC7-AF77-7D73709BEE76}">
      <dsp:nvSpPr>
        <dsp:cNvPr id="0" name=""/>
        <dsp:cNvSpPr/>
      </dsp:nvSpPr>
      <dsp:spPr>
        <a:xfrm>
          <a:off x="9363378" y="1612158"/>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D71744-D0D5-4FF2-81CB-C142A0F2BFAF}">
      <dsp:nvSpPr>
        <dsp:cNvPr id="0" name=""/>
        <dsp:cNvSpPr/>
      </dsp:nvSpPr>
      <dsp:spPr>
        <a:xfrm>
          <a:off x="8868378" y="272562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AU" sz="1300" kern="1200"/>
            <a:t>Document design choices, visualisation code snippets, and feedback received.</a:t>
          </a:r>
          <a:endParaRPr lang="en-US" sz="1300" kern="1200"/>
        </a:p>
      </dsp:txBody>
      <dsp:txXfrm>
        <a:off x="8868378" y="2725626"/>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7F379-D62C-FFB2-BF2A-B5E31E3AEC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78E04-5A73-4435-0516-DFF5D655B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15FE6-420E-B0A7-1974-D2DB58FD1C0D}"/>
              </a:ext>
            </a:extLst>
          </p:cNvPr>
          <p:cNvSpPr>
            <a:spLocks noGrp="1"/>
          </p:cNvSpPr>
          <p:nvPr>
            <p:ph type="body" idx="1"/>
          </p:nvPr>
        </p:nvSpPr>
        <p:spPr/>
        <p:txBody>
          <a:bodyPr/>
          <a:lstStyle/>
          <a:p>
            <a:r>
              <a:rPr lang="en-AU" sz="1600" b="1" kern="1200">
                <a:solidFill>
                  <a:schemeClr val="tx1"/>
                </a:solidFill>
                <a:effectLst/>
                <a:latin typeface="Arial" panose="020B0604020202020204" pitchFamily="34" charset="0"/>
                <a:ea typeface="+mn-ea"/>
                <a:cs typeface="Arial" panose="020B0604020202020204" pitchFamily="34" charset="0"/>
              </a:rPr>
              <a:t>Objectives:</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Summarise, filter, group, sort data using spreadsheets.</a:t>
            </a:r>
          </a:p>
          <a:p>
            <a:pPr lvl="0"/>
            <a:r>
              <a:rPr lang="en-AU" sz="1600" kern="1200">
                <a:solidFill>
                  <a:schemeClr val="tx1"/>
                </a:solidFill>
                <a:effectLst/>
                <a:latin typeface="Arial" panose="020B0604020202020204" pitchFamily="34" charset="0"/>
                <a:ea typeface="+mn-ea"/>
                <a:cs typeface="Arial" panose="020B0604020202020204" pitchFamily="34" charset="0"/>
              </a:rPr>
              <a:t>Use complex formulas, aggregate and lookup functions.</a:t>
            </a:r>
          </a:p>
          <a:p>
            <a:pPr lvl="0"/>
            <a:r>
              <a:rPr lang="en-AU" sz="1600" kern="1200">
                <a:solidFill>
                  <a:schemeClr val="tx1"/>
                </a:solidFill>
                <a:effectLst/>
                <a:latin typeface="Arial" panose="020B0604020202020204" pitchFamily="34" charset="0"/>
                <a:ea typeface="+mn-ea"/>
                <a:cs typeface="Arial" panose="020B0604020202020204" pitchFamily="34" charset="0"/>
              </a:rPr>
              <a:t>Apply conditional formatting.</a:t>
            </a:r>
          </a:p>
          <a:p>
            <a:endParaRPr lang="en-AU"/>
          </a:p>
        </p:txBody>
      </p:sp>
      <p:sp>
        <p:nvSpPr>
          <p:cNvPr id="4" name="Slide Number Placeholder 3">
            <a:extLst>
              <a:ext uri="{FF2B5EF4-FFF2-40B4-BE49-F238E27FC236}">
                <a16:creationId xmlns:a16="http://schemas.microsoft.com/office/drawing/2014/main" id="{6998D6AE-1123-70DB-C076-B20353A79783}"/>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1690547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14D41-167A-64CD-7B08-EC9128B27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301C1-2ED1-CB91-A2BB-24B53576D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F4207-8207-092E-6843-C9E89D344C9B}"/>
              </a:ext>
            </a:extLst>
          </p:cNvPr>
          <p:cNvSpPr>
            <a:spLocks noGrp="1"/>
          </p:cNvSpPr>
          <p:nvPr>
            <p:ph type="body" idx="1"/>
          </p:nvPr>
        </p:nvSpPr>
        <p:spPr/>
        <p:txBody>
          <a:bodyPr/>
          <a:lstStyle/>
          <a:p>
            <a:pPr lvl="0"/>
            <a:r>
              <a:rPr lang="en-AU" sz="1600" kern="1200">
                <a:solidFill>
                  <a:schemeClr val="tx1"/>
                </a:solidFill>
                <a:effectLst/>
                <a:latin typeface="Arial" panose="020B0604020202020204" pitchFamily="34" charset="0"/>
                <a:ea typeface="+mn-ea"/>
                <a:cs typeface="Arial" panose="020B0604020202020204" pitchFamily="34" charset="0"/>
              </a:rPr>
              <a:t>Present data using dashboards or reports in spreadsheets.</a:t>
            </a:r>
          </a:p>
          <a:p>
            <a:pPr lvl="0"/>
            <a:r>
              <a:rPr lang="en-AU" sz="1600" kern="1200">
                <a:solidFill>
                  <a:schemeClr val="tx1"/>
                </a:solidFill>
                <a:effectLst/>
                <a:latin typeface="Arial" panose="020B0604020202020204" pitchFamily="34" charset="0"/>
                <a:ea typeface="+mn-ea"/>
                <a:cs typeface="Arial" panose="020B0604020202020204" pitchFamily="34" charset="0"/>
              </a:rPr>
              <a:t>Use decision formulas and optimisation for ticket availability or pricing.</a:t>
            </a:r>
          </a:p>
          <a:p>
            <a:pPr lvl="0"/>
            <a:r>
              <a:rPr lang="en-AU" sz="1600" kern="1200">
                <a:solidFill>
                  <a:schemeClr val="tx1"/>
                </a:solidFill>
                <a:effectLst/>
                <a:latin typeface="Arial" panose="020B0604020202020204" pitchFamily="34" charset="0"/>
                <a:ea typeface="+mn-ea"/>
                <a:cs typeface="Arial" panose="020B0604020202020204" pitchFamily="34" charset="0"/>
              </a:rPr>
              <a:t>Make predictions and decisions based on data.</a:t>
            </a:r>
          </a:p>
          <a:p>
            <a:endParaRPr lang="en-AU"/>
          </a:p>
        </p:txBody>
      </p:sp>
      <p:sp>
        <p:nvSpPr>
          <p:cNvPr id="4" name="Slide Number Placeholder 3">
            <a:extLst>
              <a:ext uri="{FF2B5EF4-FFF2-40B4-BE49-F238E27FC236}">
                <a16:creationId xmlns:a16="http://schemas.microsoft.com/office/drawing/2014/main" id="{D7C4D316-3298-EFEF-1051-FC4E23A26ED0}"/>
              </a:ext>
            </a:extLst>
          </p:cNvPr>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3335820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A8F8-A30C-DD2F-7258-A4F5C4FD0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DA166-980D-4F6C-3CEC-8B2D8242BD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5B6AD-3FD4-27E7-4041-BE3071AAEAA8}"/>
              </a:ext>
            </a:extLst>
          </p:cNvPr>
          <p:cNvSpPr>
            <a:spLocks noGrp="1"/>
          </p:cNvSpPr>
          <p:nvPr>
            <p:ph type="body" idx="1"/>
          </p:nvPr>
        </p:nvSpPr>
        <p:spPr/>
        <p:txBody>
          <a:bodyPr/>
          <a:lstStyle/>
          <a:p>
            <a:pPr lvl="0"/>
            <a:r>
              <a:rPr lang="en-AU" sz="1600" kern="1200">
                <a:solidFill>
                  <a:schemeClr val="tx1"/>
                </a:solidFill>
                <a:effectLst/>
                <a:latin typeface="Arial" panose="020B0604020202020204" pitchFamily="34" charset="0"/>
                <a:ea typeface="+mn-ea"/>
                <a:cs typeface="Arial" panose="020B0604020202020204" pitchFamily="34" charset="0"/>
              </a:rPr>
              <a:t>Present data using dashboards or reports in spreadsheets.</a:t>
            </a:r>
          </a:p>
          <a:p>
            <a:pPr lvl="0"/>
            <a:r>
              <a:rPr lang="en-AU" sz="1600" kern="1200">
                <a:solidFill>
                  <a:schemeClr val="tx1"/>
                </a:solidFill>
                <a:effectLst/>
                <a:latin typeface="Arial" panose="020B0604020202020204" pitchFamily="34" charset="0"/>
                <a:ea typeface="+mn-ea"/>
                <a:cs typeface="Arial" panose="020B0604020202020204" pitchFamily="34" charset="0"/>
              </a:rPr>
              <a:t>Use decision formulas and optimisation for ticket availability or pricing.</a:t>
            </a:r>
          </a:p>
          <a:p>
            <a:pPr lvl="0"/>
            <a:r>
              <a:rPr lang="en-AU" sz="1600" kern="1200">
                <a:solidFill>
                  <a:schemeClr val="tx1"/>
                </a:solidFill>
                <a:effectLst/>
                <a:latin typeface="Arial" panose="020B0604020202020204" pitchFamily="34" charset="0"/>
                <a:ea typeface="+mn-ea"/>
                <a:cs typeface="Arial" panose="020B0604020202020204" pitchFamily="34" charset="0"/>
              </a:rPr>
              <a:t>Make predictions and decisions based on data.</a:t>
            </a:r>
          </a:p>
          <a:p>
            <a:endParaRPr lang="en-AU"/>
          </a:p>
        </p:txBody>
      </p:sp>
      <p:sp>
        <p:nvSpPr>
          <p:cNvPr id="4" name="Slide Number Placeholder 3">
            <a:extLst>
              <a:ext uri="{FF2B5EF4-FFF2-40B4-BE49-F238E27FC236}">
                <a16:creationId xmlns:a16="http://schemas.microsoft.com/office/drawing/2014/main" id="{6469A280-1C0E-6EB3-0C22-56954A43817E}"/>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2522583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C11C4-7A31-44AB-7C53-435FCDF3C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A700D-18C1-4DDB-A8A2-B8D6D4C5B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E12D6-11F5-7DBB-B2B8-8EBE07A52B15}"/>
              </a:ext>
            </a:extLst>
          </p:cNvPr>
          <p:cNvSpPr>
            <a:spLocks noGrp="1"/>
          </p:cNvSpPr>
          <p:nvPr>
            <p:ph type="body" idx="1"/>
          </p:nvPr>
        </p:nvSpPr>
        <p:spPr/>
        <p:txBody>
          <a:bodyPr/>
          <a:lstStyle/>
          <a:p>
            <a:r>
              <a:rPr lang="en-AU" sz="1600" b="1" kern="1200">
                <a:solidFill>
                  <a:schemeClr val="tx1"/>
                </a:solidFill>
                <a:effectLst/>
                <a:latin typeface="Arial" panose="020B0604020202020204" pitchFamily="34" charset="0"/>
                <a:ea typeface="+mn-ea"/>
                <a:cs typeface="Arial" panose="020B0604020202020204" pitchFamily="34" charset="0"/>
              </a:rPr>
              <a:t>Objectives:</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Load, insert, update data in a database.</a:t>
            </a:r>
          </a:p>
          <a:p>
            <a:pPr lvl="0"/>
            <a:r>
              <a:rPr lang="en-AU" sz="1600" kern="1200">
                <a:solidFill>
                  <a:schemeClr val="tx1"/>
                </a:solidFill>
                <a:effectLst/>
                <a:latin typeface="Arial" panose="020B0604020202020204" pitchFamily="34" charset="0"/>
                <a:ea typeface="+mn-ea"/>
                <a:cs typeface="Arial" panose="020B0604020202020204" pitchFamily="34" charset="0"/>
              </a:rPr>
              <a:t>Analyse data from a database to make reports and decisions.</a:t>
            </a:r>
          </a:p>
          <a:p>
            <a:endParaRPr lang="en-AU"/>
          </a:p>
        </p:txBody>
      </p:sp>
      <p:sp>
        <p:nvSpPr>
          <p:cNvPr id="4" name="Slide Number Placeholder 3">
            <a:extLst>
              <a:ext uri="{FF2B5EF4-FFF2-40B4-BE49-F238E27FC236}">
                <a16:creationId xmlns:a16="http://schemas.microsoft.com/office/drawing/2014/main" id="{89BEECB8-C6BB-B715-BD36-994F3934429F}"/>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820685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A9BD-5A38-76A7-7244-4EE118AAF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FCDBC-6060-D1AD-87E5-3A3DBB643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A808DE-12E2-EE5D-C52A-602BE2AEFE2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513FCA5-6641-52B7-198C-818F847A56C5}"/>
              </a:ext>
            </a:extLst>
          </p:cNvPr>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1462482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410A7-8EB6-28DB-6465-B4F0D7EED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933EB-B236-4B95-4CED-CD20D0A8F3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962AB5-7113-AB35-F6DF-A462EB7F3E70}"/>
              </a:ext>
            </a:extLst>
          </p:cNvPr>
          <p:cNvSpPr>
            <a:spLocks noGrp="1"/>
          </p:cNvSpPr>
          <p:nvPr>
            <p:ph type="body" idx="1"/>
          </p:nvPr>
        </p:nvSpPr>
        <p:spPr/>
        <p:txBody>
          <a:bodyPr/>
          <a:lstStyle/>
          <a:p>
            <a:pPr lvl="0"/>
            <a:r>
              <a:rPr lang="en-AU" sz="1600" kern="1200">
                <a:solidFill>
                  <a:schemeClr val="tx1"/>
                </a:solidFill>
                <a:effectLst/>
                <a:latin typeface="Arial" panose="020B0604020202020204" pitchFamily="34" charset="0"/>
                <a:ea typeface="+mn-ea"/>
                <a:cs typeface="Arial" panose="020B0604020202020204" pitchFamily="34" charset="0"/>
              </a:rPr>
              <a:t>Create interactive visualisations of ticket sales data.</a:t>
            </a:r>
          </a:p>
          <a:p>
            <a:pPr lvl="0"/>
            <a:r>
              <a:rPr lang="en-AU" sz="1600" kern="1200">
                <a:solidFill>
                  <a:schemeClr val="tx1"/>
                </a:solidFill>
                <a:effectLst/>
                <a:latin typeface="Arial" panose="020B0604020202020204" pitchFamily="34" charset="0"/>
                <a:ea typeface="+mn-ea"/>
                <a:cs typeface="Arial" panose="020B0604020202020204" pitchFamily="34" charset="0"/>
              </a:rPr>
              <a:t>Use visualisation libraries (e.g., charting tools or coding libraries).</a:t>
            </a:r>
          </a:p>
          <a:p>
            <a:pPr lvl="0"/>
            <a:r>
              <a:rPr lang="en-AU" sz="1600" kern="1200">
                <a:solidFill>
                  <a:schemeClr val="tx1"/>
                </a:solidFill>
                <a:effectLst/>
                <a:latin typeface="Arial" panose="020B0604020202020204" pitchFamily="34" charset="0"/>
                <a:ea typeface="+mn-ea"/>
                <a:cs typeface="Arial" panose="020B0604020202020204" pitchFamily="34" charset="0"/>
              </a:rPr>
              <a:t>Share information online through interactive solutions.</a:t>
            </a:r>
          </a:p>
          <a:p>
            <a:endParaRPr lang="en-AU"/>
          </a:p>
        </p:txBody>
      </p:sp>
      <p:sp>
        <p:nvSpPr>
          <p:cNvPr id="4" name="Slide Number Placeholder 3">
            <a:extLst>
              <a:ext uri="{FF2B5EF4-FFF2-40B4-BE49-F238E27FC236}">
                <a16:creationId xmlns:a16="http://schemas.microsoft.com/office/drawing/2014/main" id="{46B077B6-B2CD-569C-FBC1-05973B259829}"/>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266378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16</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5736-D4D1-2CDA-878A-A06EDD2F1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901F81-2B2F-570C-DB28-BB253014CBA2}"/>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CEA2F5C7-7ACB-A66D-F56F-B68110E99E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94759E-9F14-C7EB-67C0-12AFCD920FF2}"/>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197048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a:t>
            </a:r>
            <a:r>
              <a:rPr lang="en-AU"/>
              <a:t>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BBDA3-2733-F420-6FA9-40D085C54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ACAF3-D36C-3C62-5116-FA8A7C4DC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2B68F-1B76-7EC2-37E5-B8A09E03F5A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8684D9D-5974-0AC7-6420-F39870D3F3C7}"/>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372437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25FA2-7818-2FEF-60C3-BDF227C4B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56342-286C-23A0-853C-24635E7B6F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1B712E-1133-A53C-6553-57093456699C}"/>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a:extLst>
              <a:ext uri="{FF2B5EF4-FFF2-40B4-BE49-F238E27FC236}">
                <a16:creationId xmlns:a16="http://schemas.microsoft.com/office/drawing/2014/main" id="{38EA5560-3A4D-BA33-003E-BA025A719D74}"/>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37979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600" b="1" kern="1200">
                <a:solidFill>
                  <a:schemeClr val="tx1"/>
                </a:solidFill>
                <a:effectLst/>
                <a:latin typeface="Arial" panose="020B0604020202020204" pitchFamily="34" charset="0"/>
                <a:ea typeface="+mn-ea"/>
                <a:cs typeface="Arial" panose="020B0604020202020204" pitchFamily="34" charset="0"/>
              </a:rPr>
              <a:t>Investigate and understand current system</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Students research and discuss the current process of organising the school’s sports or swimming carnival.</a:t>
            </a:r>
          </a:p>
          <a:p>
            <a:pPr lvl="0"/>
            <a:r>
              <a:rPr lang="en-AU" sz="1600" kern="1200">
                <a:solidFill>
                  <a:schemeClr val="tx1"/>
                </a:solidFill>
                <a:effectLst/>
                <a:latin typeface="Arial" panose="020B0604020202020204" pitchFamily="34" charset="0"/>
                <a:ea typeface="+mn-ea"/>
                <a:cs typeface="Arial" panose="020B0604020202020204" pitchFamily="34" charset="0"/>
              </a:rPr>
              <a:t>identify key components such as participant registration, event scheduling, result recording, and awards distribution.</a:t>
            </a:r>
          </a:p>
          <a:p>
            <a:pPr lvl="0"/>
            <a:r>
              <a:rPr lang="en-AU" sz="1600" kern="1200">
                <a:solidFill>
                  <a:schemeClr val="tx1"/>
                </a:solidFill>
                <a:effectLst/>
                <a:latin typeface="Arial" panose="020B0604020202020204" pitchFamily="34" charset="0"/>
                <a:ea typeface="+mn-ea"/>
                <a:cs typeface="Arial" panose="020B0604020202020204" pitchFamily="34" charset="0"/>
              </a:rPr>
              <a:t>Discuss challenges and limitations of the current system from the perspective of students, teachers, and organisers.</a:t>
            </a:r>
          </a:p>
          <a:p>
            <a:r>
              <a:rPr lang="en-AU" sz="1600" b="1" kern="1200">
                <a:solidFill>
                  <a:schemeClr val="tx1"/>
                </a:solidFill>
                <a:effectLst/>
                <a:latin typeface="Arial" panose="020B0604020202020204" pitchFamily="34" charset="0"/>
                <a:ea typeface="+mn-ea"/>
                <a:cs typeface="Arial" panose="020B0604020202020204" pitchFamily="34" charset="0"/>
              </a:rPr>
              <a:t>Identify data requirements</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Determine what important data needs to be collected (e.g., participant details, event types, heat assignments, timings, scores, records).</a:t>
            </a:r>
          </a:p>
          <a:p>
            <a:pPr lvl="0"/>
            <a:r>
              <a:rPr lang="en-AU" sz="1600" kern="1200">
                <a:solidFill>
                  <a:schemeClr val="tx1"/>
                </a:solidFill>
                <a:effectLst/>
                <a:latin typeface="Arial" panose="020B0604020202020204" pitchFamily="34" charset="0"/>
                <a:ea typeface="+mn-ea"/>
                <a:cs typeface="Arial" panose="020B0604020202020204" pitchFamily="34" charset="0"/>
              </a:rPr>
              <a:t>Decide on attributes associated with each entity (e.g., participant name, age, event category, team house, time recorded).</a:t>
            </a:r>
          </a:p>
          <a:p>
            <a:pPr lvl="0"/>
            <a:r>
              <a:rPr lang="en-AU" sz="1600" kern="1200">
                <a:solidFill>
                  <a:schemeClr val="tx1"/>
                </a:solidFill>
                <a:effectLst/>
                <a:latin typeface="Arial" panose="020B0604020202020204" pitchFamily="34" charset="0"/>
                <a:ea typeface="+mn-ea"/>
                <a:cs typeface="Arial" panose="020B0604020202020204" pitchFamily="34" charset="0"/>
              </a:rPr>
              <a:t>Identify potential events for the system (e.g., registration, heat start/end, results submission).</a:t>
            </a:r>
          </a:p>
          <a:p>
            <a:r>
              <a:rPr lang="en-AU" sz="1600" b="1" kern="1200">
                <a:solidFill>
                  <a:schemeClr val="tx1"/>
                </a:solidFill>
                <a:effectLst/>
                <a:latin typeface="Arial" panose="020B0604020202020204" pitchFamily="34" charset="0"/>
                <a:ea typeface="+mn-ea"/>
                <a:cs typeface="Arial" panose="020B0604020202020204" pitchFamily="34" charset="0"/>
              </a:rPr>
              <a:t>Design an improved system</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Propose new features that could improve the carnival, such as:</a:t>
            </a:r>
          </a:p>
          <a:p>
            <a:pPr lvl="1"/>
            <a:r>
              <a:rPr lang="en-AU" sz="1600" kern="1200">
                <a:solidFill>
                  <a:schemeClr val="tx1"/>
                </a:solidFill>
                <a:effectLst/>
                <a:latin typeface="Arial" panose="020B0604020202020204" pitchFamily="34" charset="0"/>
                <a:ea typeface="+mn-ea"/>
                <a:cs typeface="Arial" panose="020B0604020202020204" pitchFamily="34" charset="0"/>
              </a:rPr>
              <a:t>Digital registration and real-time updates.</a:t>
            </a:r>
          </a:p>
          <a:p>
            <a:pPr lvl="1"/>
            <a:r>
              <a:rPr lang="en-AU" sz="1600" kern="1200">
                <a:solidFill>
                  <a:schemeClr val="tx1"/>
                </a:solidFill>
                <a:effectLst/>
                <a:latin typeface="Arial" panose="020B0604020202020204" pitchFamily="34" charset="0"/>
                <a:ea typeface="+mn-ea"/>
                <a:cs typeface="Arial" panose="020B0604020202020204" pitchFamily="34" charset="0"/>
              </a:rPr>
              <a:t>Automated timing and scoring.</a:t>
            </a:r>
          </a:p>
          <a:p>
            <a:pPr lvl="1"/>
            <a:r>
              <a:rPr lang="en-AU" sz="1600" kern="1200">
                <a:solidFill>
                  <a:schemeClr val="tx1"/>
                </a:solidFill>
                <a:effectLst/>
                <a:latin typeface="Arial" panose="020B0604020202020204" pitchFamily="34" charset="0"/>
                <a:ea typeface="+mn-ea"/>
                <a:cs typeface="Arial" panose="020B0604020202020204" pitchFamily="34" charset="0"/>
              </a:rPr>
              <a:t>Leaderboards and live data visualisation.</a:t>
            </a:r>
          </a:p>
          <a:p>
            <a:pPr lvl="1"/>
            <a:r>
              <a:rPr lang="en-AU" sz="1600" kern="1200">
                <a:solidFill>
                  <a:schemeClr val="tx1"/>
                </a:solidFill>
                <a:effectLst/>
                <a:latin typeface="Arial" panose="020B0604020202020204" pitchFamily="34" charset="0"/>
                <a:ea typeface="+mn-ea"/>
                <a:cs typeface="Arial" panose="020B0604020202020204" pitchFamily="34" charset="0"/>
              </a:rPr>
              <a:t>Notifications for participants and spectators.</a:t>
            </a:r>
          </a:p>
          <a:p>
            <a:pPr lvl="0"/>
            <a:r>
              <a:rPr lang="en-AU" sz="1600" kern="1200">
                <a:solidFill>
                  <a:schemeClr val="tx1"/>
                </a:solidFill>
                <a:effectLst/>
                <a:latin typeface="Arial" panose="020B0604020202020204" pitchFamily="34" charset="0"/>
                <a:ea typeface="+mn-ea"/>
                <a:cs typeface="Arial" panose="020B0604020202020204" pitchFamily="34" charset="0"/>
              </a:rPr>
              <a:t>Sketch or wireframe the system interface and flow.</a:t>
            </a:r>
          </a:p>
          <a:p>
            <a:br>
              <a:rPr lang="en-AU">
                <a:effectLst/>
              </a:rPr>
            </a:br>
            <a:endParaRPr lang="en-AU">
              <a:effectLst/>
            </a:endParaRPr>
          </a:p>
          <a:p>
            <a:r>
              <a:rPr lang="en-AU" sz="1600" kern="1200">
                <a:solidFill>
                  <a:schemeClr val="tx1"/>
                </a:solidFill>
                <a:effectLst/>
                <a:latin typeface="Arial" panose="020B0604020202020204" pitchFamily="34" charset="0"/>
                <a:ea typeface="+mn-ea"/>
                <a:cs typeface="Arial" panose="020B0604020202020204" pitchFamily="34" charset="0"/>
              </a:rPr>
              <a:t> </a:t>
            </a:r>
          </a:p>
          <a:p>
            <a:r>
              <a:rPr lang="en-AU" sz="1600" b="1" kern="1200">
                <a:solidFill>
                  <a:schemeClr val="tx1"/>
                </a:solidFill>
                <a:effectLst/>
                <a:latin typeface="Arial" panose="020B0604020202020204" pitchFamily="34" charset="0"/>
                <a:ea typeface="+mn-ea"/>
                <a:cs typeface="Arial" panose="020B0604020202020204" pitchFamily="34" charset="0"/>
              </a:rPr>
              <a:t>Develop a data model</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Create diagrams or tables illustrating the entities, attributes, and relationships within the system.</a:t>
            </a:r>
          </a:p>
          <a:p>
            <a:pPr lvl="0"/>
            <a:r>
              <a:rPr lang="en-AU" sz="1600" kern="1200">
                <a:solidFill>
                  <a:schemeClr val="tx1"/>
                </a:solidFill>
                <a:effectLst/>
                <a:latin typeface="Arial" panose="020B0604020202020204" pitchFamily="34" charset="0"/>
                <a:ea typeface="+mn-ea"/>
                <a:cs typeface="Arial" panose="020B0604020202020204" pitchFamily="34" charset="0"/>
              </a:rPr>
              <a:t>Example: participant, event, heat, result.</a:t>
            </a:r>
          </a:p>
          <a:p>
            <a:r>
              <a:rPr lang="en-AU" sz="1600" b="1" kern="1200">
                <a:solidFill>
                  <a:schemeClr val="tx1"/>
                </a:solidFill>
                <a:effectLst/>
                <a:latin typeface="Arial" panose="020B0604020202020204" pitchFamily="34" charset="0"/>
                <a:ea typeface="+mn-ea"/>
                <a:cs typeface="Arial" panose="020B0604020202020204" pitchFamily="34" charset="0"/>
              </a:rPr>
              <a:t>5. Collect or simulate data</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Gather example data (either real or simulated) for participants and results.</a:t>
            </a:r>
          </a:p>
          <a:p>
            <a:pPr lvl="0"/>
            <a:r>
              <a:rPr lang="en-AU" sz="1600" kern="1200">
                <a:solidFill>
                  <a:schemeClr val="tx1"/>
                </a:solidFill>
                <a:effectLst/>
                <a:latin typeface="Arial" panose="020B0604020202020204" pitchFamily="34" charset="0"/>
                <a:ea typeface="+mn-ea"/>
                <a:cs typeface="Arial" panose="020B0604020202020204" pitchFamily="34" charset="0"/>
              </a:rPr>
              <a:t>Organise data appropriately in spreadsheets or databases.</a:t>
            </a:r>
          </a:p>
          <a:p>
            <a:r>
              <a:rPr lang="en-AU" sz="1600" b="1" kern="1200">
                <a:solidFill>
                  <a:schemeClr val="tx1"/>
                </a:solidFill>
                <a:effectLst/>
                <a:latin typeface="Arial" panose="020B0604020202020204" pitchFamily="34" charset="0"/>
                <a:ea typeface="+mn-ea"/>
                <a:cs typeface="Arial" panose="020B0604020202020204" pitchFamily="34" charset="0"/>
              </a:rPr>
              <a:t>6. Analyse the data</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Use spreadsheet software or data analysis tools to process the data.</a:t>
            </a:r>
          </a:p>
          <a:p>
            <a:pPr lvl="0"/>
            <a:r>
              <a:rPr lang="en-AU" sz="1600" kern="1200">
                <a:solidFill>
                  <a:schemeClr val="tx1"/>
                </a:solidFill>
                <a:effectLst/>
                <a:latin typeface="Arial" panose="020B0604020202020204" pitchFamily="34" charset="0"/>
                <a:ea typeface="+mn-ea"/>
                <a:cs typeface="Arial" panose="020B0604020202020204" pitchFamily="34" charset="0"/>
              </a:rPr>
              <a:t>Identify trends such as fastest participants, team performance, average times or distances.</a:t>
            </a:r>
          </a:p>
          <a:p>
            <a:r>
              <a:rPr lang="en-AU" sz="1600" b="1" kern="1200">
                <a:solidFill>
                  <a:schemeClr val="tx1"/>
                </a:solidFill>
                <a:effectLst/>
                <a:latin typeface="Arial" panose="020B0604020202020204" pitchFamily="34" charset="0"/>
                <a:ea typeface="+mn-ea"/>
                <a:cs typeface="Arial" panose="020B0604020202020204" pitchFamily="34" charset="0"/>
              </a:rPr>
              <a:t>7. Create data visualisations</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Design charts, graphs, or dashboards to visualise carnival results and insights (e.g., bar charts for medals per house, line graphs for heat times, pie charts of participant distribution).</a:t>
            </a:r>
          </a:p>
          <a:p>
            <a:pPr lvl="0"/>
            <a:r>
              <a:rPr lang="en-AU" sz="1600" kern="1200">
                <a:solidFill>
                  <a:schemeClr val="tx1"/>
                </a:solidFill>
                <a:effectLst/>
                <a:latin typeface="Arial" panose="020B0604020202020204" pitchFamily="34" charset="0"/>
                <a:ea typeface="+mn-ea"/>
                <a:cs typeface="Arial" panose="020B0604020202020204" pitchFamily="34" charset="0"/>
              </a:rPr>
              <a:t>Discuss which types of charts best represent different types of data.</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105078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600" b="1" kern="1200">
                <a:solidFill>
                  <a:schemeClr val="tx1"/>
                </a:solidFill>
                <a:effectLst/>
                <a:latin typeface="Arial" panose="020B0604020202020204" pitchFamily="34" charset="0"/>
                <a:ea typeface="+mn-ea"/>
                <a:cs typeface="Arial" panose="020B0604020202020204" pitchFamily="34" charset="0"/>
              </a:rPr>
              <a:t>Objectives:</a:t>
            </a:r>
            <a:endParaRPr lang="en-AU" sz="1600" kern="1200">
              <a:solidFill>
                <a:schemeClr val="tx1"/>
              </a:solidFill>
              <a:effectLst/>
              <a:latin typeface="Arial" panose="020B0604020202020204" pitchFamily="34" charset="0"/>
              <a:ea typeface="+mn-ea"/>
              <a:cs typeface="Arial" panose="020B0604020202020204" pitchFamily="34" charset="0"/>
            </a:endParaRPr>
          </a:p>
          <a:p>
            <a:pPr lvl="0"/>
            <a:r>
              <a:rPr lang="en-AU" sz="1600" kern="1200">
                <a:solidFill>
                  <a:schemeClr val="tx1"/>
                </a:solidFill>
                <a:effectLst/>
                <a:latin typeface="Arial" panose="020B0604020202020204" pitchFamily="34" charset="0"/>
                <a:ea typeface="+mn-ea"/>
                <a:cs typeface="Arial" panose="020B0604020202020204" pitchFamily="34" charset="0"/>
              </a:rPr>
              <a:t>Specify what data is collected for the ticketing system.</a:t>
            </a:r>
          </a:p>
          <a:p>
            <a:pPr lvl="0"/>
            <a:r>
              <a:rPr lang="en-AU" sz="1600" kern="1200">
                <a:solidFill>
                  <a:schemeClr val="tx1"/>
                </a:solidFill>
                <a:effectLst/>
                <a:latin typeface="Arial" panose="020B0604020202020204" pitchFamily="34" charset="0"/>
                <a:ea typeface="+mn-ea"/>
                <a:cs typeface="Arial" panose="020B0604020202020204" pitchFamily="34" charset="0"/>
              </a:rPr>
              <a:t>Identify data ownership and privacy considerations.</a:t>
            </a:r>
          </a:p>
          <a:p>
            <a:pPr lvl="0"/>
            <a:r>
              <a:rPr lang="en-AU" sz="1600" kern="1200">
                <a:solidFill>
                  <a:schemeClr val="tx1"/>
                </a:solidFill>
                <a:effectLst/>
                <a:latin typeface="Arial" panose="020B0604020202020204" pitchFamily="34" charset="0"/>
                <a:ea typeface="+mn-ea"/>
                <a:cs typeface="Arial" panose="020B0604020202020204" pitchFamily="34" charset="0"/>
              </a:rPr>
              <a:t>Document decisions in a project notebook.</a:t>
            </a:r>
          </a:p>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2171378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09D7E-0BD6-A430-1ABD-84753336C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53D3F-CAA4-6738-B934-257C3DDDF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B35CFF-CF4D-4FCA-CB6E-CCAEB0B7602D}"/>
              </a:ext>
            </a:extLst>
          </p:cNvPr>
          <p:cNvSpPr>
            <a:spLocks noGrp="1"/>
          </p:cNvSpPr>
          <p:nvPr>
            <p:ph type="body" idx="1"/>
          </p:nvPr>
        </p:nvSpPr>
        <p:spPr/>
        <p:txBody>
          <a:bodyPr/>
          <a:lstStyle/>
          <a:p>
            <a:pPr rtl="0"/>
            <a:r>
              <a:rPr lang="en-AU" sz="1600" b="1" i="0" kern="1200">
                <a:solidFill>
                  <a:schemeClr val="tx1"/>
                </a:solidFill>
                <a:effectLst/>
                <a:latin typeface="Arial" panose="020B0604020202020204" pitchFamily="34" charset="0"/>
                <a:ea typeface="+mn-ea"/>
                <a:cs typeface="Arial" panose="020B0604020202020204" pitchFamily="34" charset="0"/>
              </a:rPr>
              <a:t> Validate Number of Tickets (Limit Quantity)</a:t>
            </a:r>
          </a:p>
          <a:p>
            <a:pPr rtl="0"/>
            <a:r>
              <a:rPr lang="en-AU" sz="1600" b="0" i="0" kern="1200">
                <a:solidFill>
                  <a:schemeClr val="tx1"/>
                </a:solidFill>
                <a:effectLst/>
                <a:latin typeface="Arial" panose="020B0604020202020204" pitchFamily="34" charset="0"/>
                <a:ea typeface="+mn-ea"/>
                <a:cs typeface="Arial" panose="020B0604020202020204" pitchFamily="34" charset="0"/>
              </a:rPr>
              <a:t>Select the cell where users will input the number of tickets (e.g., B3).</a:t>
            </a:r>
          </a:p>
          <a:p>
            <a:pPr rtl="0"/>
            <a:r>
              <a:rPr lang="en-AU" sz="1600" b="0" i="0" kern="1200">
                <a:solidFill>
                  <a:schemeClr val="tx1"/>
                </a:solidFill>
                <a:effectLst/>
                <a:latin typeface="Arial" panose="020B0604020202020204" pitchFamily="34" charset="0"/>
                <a:ea typeface="+mn-ea"/>
                <a:cs typeface="Arial" panose="020B0604020202020204" pitchFamily="34" charset="0"/>
              </a:rPr>
              <a:t>Go to the </a:t>
            </a:r>
            <a:r>
              <a:rPr lang="en-AU" sz="1600" b="1" i="0" kern="1200">
                <a:solidFill>
                  <a:schemeClr val="tx1"/>
                </a:solidFill>
                <a:effectLst/>
                <a:latin typeface="Arial" panose="020B0604020202020204" pitchFamily="34" charset="0"/>
                <a:ea typeface="+mn-ea"/>
                <a:cs typeface="Arial" panose="020B0604020202020204" pitchFamily="34" charset="0"/>
              </a:rPr>
              <a:t>Data</a:t>
            </a:r>
            <a:r>
              <a:rPr lang="en-AU" sz="1600" b="0" i="0" kern="1200">
                <a:solidFill>
                  <a:schemeClr val="tx1"/>
                </a:solidFill>
                <a:effectLst/>
                <a:latin typeface="Arial" panose="020B0604020202020204" pitchFamily="34" charset="0"/>
                <a:ea typeface="+mn-ea"/>
                <a:cs typeface="Arial" panose="020B0604020202020204" pitchFamily="34" charset="0"/>
              </a:rPr>
              <a:t> tab → </a:t>
            </a:r>
            <a:r>
              <a:rPr lang="en-AU" sz="1600" b="1" i="0" kern="1200">
                <a:solidFill>
                  <a:schemeClr val="tx1"/>
                </a:solidFill>
                <a:effectLst/>
                <a:latin typeface="Arial" panose="020B0604020202020204" pitchFamily="34" charset="0"/>
                <a:ea typeface="+mn-ea"/>
                <a:cs typeface="Arial" panose="020B0604020202020204" pitchFamily="34" charset="0"/>
              </a:rPr>
              <a:t>Data Validation</a:t>
            </a:r>
            <a:r>
              <a:rPr lang="en-AU" sz="1600" b="0" i="0" kern="1200">
                <a:solidFill>
                  <a:schemeClr val="tx1"/>
                </a:solidFill>
                <a:effectLst/>
                <a:latin typeface="Arial" panose="020B0604020202020204" pitchFamily="34" charset="0"/>
                <a:ea typeface="+mn-ea"/>
                <a:cs typeface="Arial" panose="020B0604020202020204" pitchFamily="34" charset="0"/>
              </a:rPr>
              <a:t> → </a:t>
            </a:r>
            <a:r>
              <a:rPr lang="en-AU" sz="1600" b="1" i="0" kern="1200">
                <a:solidFill>
                  <a:schemeClr val="tx1"/>
                </a:solidFill>
                <a:effectLst/>
                <a:latin typeface="Arial" panose="020B0604020202020204" pitchFamily="34" charset="0"/>
                <a:ea typeface="+mn-ea"/>
                <a:cs typeface="Arial" panose="020B0604020202020204" pitchFamily="34" charset="0"/>
              </a:rPr>
              <a:t>Data Validation</a:t>
            </a:r>
            <a:r>
              <a:rPr lang="en-AU" sz="1600" b="0" i="0" kern="1200">
                <a:solidFill>
                  <a:schemeClr val="tx1"/>
                </a:solidFill>
                <a:effectLst/>
                <a:latin typeface="Arial" panose="020B0604020202020204" pitchFamily="34" charset="0"/>
                <a:ea typeface="+mn-ea"/>
                <a:cs typeface="Arial" panose="020B0604020202020204" pitchFamily="34" charset="0"/>
              </a:rPr>
              <a:t>.</a:t>
            </a:r>
          </a:p>
          <a:p>
            <a:pPr rtl="0"/>
            <a:r>
              <a:rPr lang="en-AU" sz="1600" b="0" i="0" kern="1200">
                <a:solidFill>
                  <a:schemeClr val="tx1"/>
                </a:solidFill>
                <a:effectLst/>
                <a:latin typeface="Arial" panose="020B0604020202020204" pitchFamily="34" charset="0"/>
                <a:ea typeface="+mn-ea"/>
                <a:cs typeface="Arial" panose="020B0604020202020204" pitchFamily="34" charset="0"/>
              </a:rPr>
              <a:t>In the dialogue box:</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Under </a:t>
            </a:r>
            <a:r>
              <a:rPr lang="en-AU" sz="1600" b="1" i="0" kern="1200">
                <a:solidFill>
                  <a:schemeClr val="tx1"/>
                </a:solidFill>
                <a:effectLst/>
                <a:latin typeface="Arial" panose="020B0604020202020204" pitchFamily="34" charset="0"/>
                <a:ea typeface="+mn-ea"/>
                <a:cs typeface="Arial" panose="020B0604020202020204" pitchFamily="34" charset="0"/>
              </a:rPr>
              <a:t>Allow</a:t>
            </a:r>
            <a:r>
              <a:rPr lang="en-AU" sz="1600" b="0" i="0" kern="1200">
                <a:solidFill>
                  <a:schemeClr val="tx1"/>
                </a:solidFill>
                <a:effectLst/>
                <a:latin typeface="Arial" panose="020B0604020202020204" pitchFamily="34" charset="0"/>
                <a:ea typeface="+mn-ea"/>
                <a:cs typeface="Arial" panose="020B0604020202020204" pitchFamily="34" charset="0"/>
              </a:rPr>
              <a:t>, select </a:t>
            </a:r>
            <a:r>
              <a:rPr lang="en-AU" sz="1600" b="1" i="0" kern="1200">
                <a:solidFill>
                  <a:schemeClr val="tx1"/>
                </a:solidFill>
                <a:effectLst/>
                <a:latin typeface="Arial" panose="020B0604020202020204" pitchFamily="34" charset="0"/>
                <a:ea typeface="+mn-ea"/>
                <a:cs typeface="Arial" panose="020B0604020202020204" pitchFamily="34" charset="0"/>
              </a:rPr>
              <a:t>Whole Number</a:t>
            </a:r>
            <a:r>
              <a:rPr lang="en-AU" sz="1600" b="0" i="0" kern="1200">
                <a:solidFill>
                  <a:schemeClr val="tx1"/>
                </a:solidFill>
                <a:effectLst/>
                <a:latin typeface="Arial" panose="020B0604020202020204" pitchFamily="34" charset="0"/>
                <a:ea typeface="+mn-ea"/>
                <a:cs typeface="Arial" panose="020B0604020202020204" pitchFamily="34" charset="0"/>
              </a:rPr>
              <a:t>.</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Under </a:t>
            </a:r>
            <a:r>
              <a:rPr lang="en-AU" sz="1600" b="1" i="0" kern="1200">
                <a:solidFill>
                  <a:schemeClr val="tx1"/>
                </a:solidFill>
                <a:effectLst/>
                <a:latin typeface="Arial" panose="020B0604020202020204" pitchFamily="34" charset="0"/>
                <a:ea typeface="+mn-ea"/>
                <a:cs typeface="Arial" panose="020B0604020202020204" pitchFamily="34" charset="0"/>
              </a:rPr>
              <a:t>Data</a:t>
            </a:r>
            <a:r>
              <a:rPr lang="en-AU" sz="1600" b="0" i="0" kern="1200">
                <a:solidFill>
                  <a:schemeClr val="tx1"/>
                </a:solidFill>
                <a:effectLst/>
                <a:latin typeface="Arial" panose="020B0604020202020204" pitchFamily="34" charset="0"/>
                <a:ea typeface="+mn-ea"/>
                <a:cs typeface="Arial" panose="020B0604020202020204" pitchFamily="34" charset="0"/>
              </a:rPr>
              <a:t>, select </a:t>
            </a:r>
            <a:r>
              <a:rPr lang="en-AU" sz="1600" b="1" i="0" kern="1200">
                <a:solidFill>
                  <a:schemeClr val="tx1"/>
                </a:solidFill>
                <a:effectLst/>
                <a:latin typeface="Arial" panose="020B0604020202020204" pitchFamily="34" charset="0"/>
                <a:ea typeface="+mn-ea"/>
                <a:cs typeface="Arial" panose="020B0604020202020204" pitchFamily="34" charset="0"/>
              </a:rPr>
              <a:t>between</a:t>
            </a:r>
            <a:r>
              <a:rPr lang="en-AU" sz="1600" b="0" i="0" kern="1200">
                <a:solidFill>
                  <a:schemeClr val="tx1"/>
                </a:solidFill>
                <a:effectLst/>
                <a:latin typeface="Arial" panose="020B0604020202020204" pitchFamily="34" charset="0"/>
                <a:ea typeface="+mn-ea"/>
                <a:cs typeface="Arial" panose="020B0604020202020204" pitchFamily="34" charset="0"/>
              </a:rPr>
              <a:t>.</a:t>
            </a:r>
          </a:p>
          <a:p>
            <a:pPr lvl="1" rtl="0"/>
            <a:r>
              <a:rPr lang="en-AU" sz="1600" b="0" i="0" kern="1200">
                <a:solidFill>
                  <a:schemeClr val="tx1"/>
                </a:solidFill>
                <a:effectLst/>
                <a:latin typeface="Arial" panose="020B0604020202020204" pitchFamily="34" charset="0"/>
                <a:ea typeface="+mn-ea"/>
                <a:cs typeface="Arial" panose="020B0604020202020204" pitchFamily="34" charset="0"/>
              </a:rPr>
              <a:t>Set minimum (e.g., 1) and maximum (e.g., 10) to limit ticket number.</a:t>
            </a:r>
          </a:p>
          <a:p>
            <a:pPr rtl="0"/>
            <a:r>
              <a:rPr lang="en-AU" sz="1600" b="0" i="0" kern="1200">
                <a:solidFill>
                  <a:schemeClr val="tx1"/>
                </a:solidFill>
                <a:effectLst/>
                <a:latin typeface="Arial" panose="020B0604020202020204" pitchFamily="34" charset="0"/>
                <a:ea typeface="+mn-ea"/>
                <a:cs typeface="Arial" panose="020B0604020202020204" pitchFamily="34" charset="0"/>
              </a:rPr>
              <a:t>Optionally, set an </a:t>
            </a:r>
            <a:r>
              <a:rPr lang="en-AU" sz="1600" b="1" i="0" kern="1200">
                <a:solidFill>
                  <a:schemeClr val="tx1"/>
                </a:solidFill>
                <a:effectLst/>
                <a:latin typeface="Arial" panose="020B0604020202020204" pitchFamily="34" charset="0"/>
                <a:ea typeface="+mn-ea"/>
                <a:cs typeface="Arial" panose="020B0604020202020204" pitchFamily="34" charset="0"/>
              </a:rPr>
              <a:t>Input Message</a:t>
            </a:r>
            <a:r>
              <a:rPr lang="en-AU" sz="1600" b="0" i="0" kern="1200">
                <a:solidFill>
                  <a:schemeClr val="tx1"/>
                </a:solidFill>
                <a:effectLst/>
                <a:latin typeface="Arial" panose="020B0604020202020204" pitchFamily="34" charset="0"/>
                <a:ea typeface="+mn-ea"/>
                <a:cs typeface="Arial" panose="020B0604020202020204" pitchFamily="34" charset="0"/>
              </a:rPr>
              <a:t> and an </a:t>
            </a:r>
            <a:r>
              <a:rPr lang="en-AU" sz="1600" b="1" i="0" kern="1200">
                <a:solidFill>
                  <a:schemeClr val="tx1"/>
                </a:solidFill>
                <a:effectLst/>
                <a:latin typeface="Arial" panose="020B0604020202020204" pitchFamily="34" charset="0"/>
                <a:ea typeface="+mn-ea"/>
                <a:cs typeface="Arial" panose="020B0604020202020204" pitchFamily="34" charset="0"/>
              </a:rPr>
              <a:t>Error Alert</a:t>
            </a:r>
            <a:r>
              <a:rPr lang="en-AU" sz="1600" b="0" i="0" kern="1200">
                <a:solidFill>
                  <a:schemeClr val="tx1"/>
                </a:solidFill>
                <a:effectLst/>
                <a:latin typeface="Arial" panose="020B0604020202020204" pitchFamily="34" charset="0"/>
                <a:ea typeface="+mn-ea"/>
                <a:cs typeface="Arial" panose="020B0604020202020204" pitchFamily="34" charset="0"/>
              </a:rPr>
              <a:t> to guide users.</a:t>
            </a:r>
          </a:p>
          <a:p>
            <a:endParaRPr lang="en-AU"/>
          </a:p>
        </p:txBody>
      </p:sp>
      <p:sp>
        <p:nvSpPr>
          <p:cNvPr id="4" name="Slide Number Placeholder 3">
            <a:extLst>
              <a:ext uri="{FF2B5EF4-FFF2-40B4-BE49-F238E27FC236}">
                <a16:creationId xmlns:a16="http://schemas.microsoft.com/office/drawing/2014/main" id="{49D25205-52E2-2B73-353B-7D41DD722B1D}"/>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1430160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21506-82E5-0715-1025-37E9F255C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B2498-482D-E181-8EAB-3855D71B1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306EF-81E2-5996-B0E2-375E3BF40245}"/>
              </a:ext>
            </a:extLst>
          </p:cNvPr>
          <p:cNvSpPr>
            <a:spLocks noGrp="1"/>
          </p:cNvSpPr>
          <p:nvPr>
            <p:ph type="body" idx="1"/>
          </p:nvPr>
        </p:nvSpPr>
        <p:spPr/>
        <p:txBody>
          <a:bodyPr/>
          <a:lstStyle/>
          <a:p>
            <a:pPr rtl="0"/>
            <a:r>
              <a:rPr lang="en-AU" sz="1600" b="1" i="0" kern="1200">
                <a:solidFill>
                  <a:schemeClr val="tx1"/>
                </a:solidFill>
                <a:effectLst/>
                <a:latin typeface="Arial" panose="020B0604020202020204" pitchFamily="34" charset="0"/>
                <a:ea typeface="+mn-ea"/>
                <a:cs typeface="Arial" panose="020B0604020202020204" pitchFamily="34" charset="0"/>
              </a:rPr>
              <a:t>Ticket Number Limits</a:t>
            </a:r>
            <a:r>
              <a:rPr lang="en-AU" sz="1600" b="0" i="0" kern="1200">
                <a:solidFill>
                  <a:schemeClr val="tx1"/>
                </a:solidFill>
                <a:effectLst/>
                <a:latin typeface="Arial" panose="020B0604020202020204" pitchFamily="34" charset="0"/>
                <a:ea typeface="+mn-ea"/>
                <a:cs typeface="Arial" panose="020B0604020202020204" pitchFamily="34" charset="0"/>
              </a:rPr>
              <a:t> – Simple and quick to set up.</a:t>
            </a:r>
          </a:p>
          <a:p>
            <a:pPr rtl="0"/>
            <a:r>
              <a:rPr lang="en-AU" sz="1600" b="1" i="0" kern="1200">
                <a:solidFill>
                  <a:schemeClr val="tx1"/>
                </a:solidFill>
                <a:effectLst/>
                <a:latin typeface="Arial" panose="020B0604020202020204" pitchFamily="34" charset="0"/>
                <a:ea typeface="+mn-ea"/>
                <a:cs typeface="Arial" panose="020B0604020202020204" pitchFamily="34" charset="0"/>
              </a:rPr>
              <a:t>Date Restrictions</a:t>
            </a:r>
            <a:r>
              <a:rPr lang="en-AU" sz="1600" b="0" i="0" kern="1200">
                <a:solidFill>
                  <a:schemeClr val="tx1"/>
                </a:solidFill>
                <a:effectLst/>
                <a:latin typeface="Arial" panose="020B0604020202020204" pitchFamily="34" charset="0"/>
                <a:ea typeface="+mn-ea"/>
                <a:cs typeface="Arial" panose="020B0604020202020204" pitchFamily="34" charset="0"/>
              </a:rPr>
              <a:t> – Slightly more steps but still straightforward.</a:t>
            </a:r>
          </a:p>
          <a:p>
            <a:pPr rtl="0"/>
            <a:r>
              <a:rPr lang="en-AU" sz="1600" b="1" i="0" kern="1200">
                <a:solidFill>
                  <a:schemeClr val="tx1"/>
                </a:solidFill>
                <a:effectLst/>
                <a:latin typeface="Arial" panose="020B0604020202020204" pitchFamily="34" charset="0"/>
                <a:ea typeface="+mn-ea"/>
                <a:cs typeface="Arial" panose="020B0604020202020204" pitchFamily="34" charset="0"/>
              </a:rPr>
              <a:t>Protect Form Layout</a:t>
            </a:r>
            <a:r>
              <a:rPr lang="en-AU" sz="1600" b="0" i="0" kern="1200">
                <a:solidFill>
                  <a:schemeClr val="tx1"/>
                </a:solidFill>
                <a:effectLst/>
                <a:latin typeface="Arial" panose="020B0604020202020204" pitchFamily="34" charset="0"/>
                <a:ea typeface="+mn-ea"/>
                <a:cs typeface="Arial" panose="020B0604020202020204" pitchFamily="34" charset="0"/>
              </a:rPr>
              <a:t> – Requires worksheet protection and cell locking; not difficult, but needs some care.</a:t>
            </a:r>
          </a:p>
          <a:p>
            <a:pPr rtl="0"/>
            <a:r>
              <a:rPr lang="en-AU" sz="1600" b="1" i="0" kern="1200">
                <a:solidFill>
                  <a:schemeClr val="tx1"/>
                </a:solidFill>
                <a:effectLst/>
                <a:latin typeface="Arial" panose="020B0604020202020204" pitchFamily="34" charset="0"/>
                <a:ea typeface="+mn-ea"/>
                <a:cs typeface="Arial" panose="020B0604020202020204" pitchFamily="34" charset="0"/>
              </a:rPr>
              <a:t>Email Format Checking</a:t>
            </a:r>
            <a:r>
              <a:rPr lang="en-AU" sz="1600" b="0" i="0" kern="1200">
                <a:solidFill>
                  <a:schemeClr val="tx1"/>
                </a:solidFill>
                <a:effectLst/>
                <a:latin typeface="Arial" panose="020B0604020202020204" pitchFamily="34" charset="0"/>
                <a:ea typeface="+mn-ea"/>
                <a:cs typeface="Arial" panose="020B0604020202020204" pitchFamily="34" charset="0"/>
              </a:rPr>
              <a:t> – Requires a custom formula, a bit more complexity.</a:t>
            </a:r>
          </a:p>
          <a:p>
            <a:pPr rtl="0"/>
            <a:r>
              <a:rPr lang="en-AU" sz="1600" b="1" i="0" kern="1200" err="1">
                <a:solidFill>
                  <a:schemeClr val="tx1"/>
                </a:solidFill>
                <a:effectLst/>
                <a:latin typeface="Arial" panose="020B0604020202020204" pitchFamily="34" charset="0"/>
                <a:ea typeface="+mn-ea"/>
                <a:cs typeface="Arial" panose="020B0604020202020204" pitchFamily="34" charset="0"/>
              </a:rPr>
              <a:t>Userform</a:t>
            </a:r>
            <a:r>
              <a:rPr lang="en-AU" sz="1600" b="1" i="0" kern="1200">
                <a:solidFill>
                  <a:schemeClr val="tx1"/>
                </a:solidFill>
                <a:effectLst/>
                <a:latin typeface="Arial" panose="020B0604020202020204" pitchFamily="34" charset="0"/>
                <a:ea typeface="+mn-ea"/>
                <a:cs typeface="Arial" panose="020B0604020202020204" pitchFamily="34" charset="0"/>
              </a:rPr>
              <a:t> (VBA)</a:t>
            </a:r>
            <a:r>
              <a:rPr lang="en-AU" sz="1600" b="0" i="0" kern="1200">
                <a:solidFill>
                  <a:schemeClr val="tx1"/>
                </a:solidFill>
                <a:effectLst/>
                <a:latin typeface="Arial" panose="020B0604020202020204" pitchFamily="34" charset="0"/>
                <a:ea typeface="+mn-ea"/>
                <a:cs typeface="Arial" panose="020B0604020202020204" pitchFamily="34" charset="0"/>
              </a:rPr>
              <a:t> – Advanced, involves programming and form design uses macros which could </a:t>
            </a:r>
          </a:p>
          <a:p>
            <a:endParaRPr lang="en-AU"/>
          </a:p>
        </p:txBody>
      </p:sp>
      <p:sp>
        <p:nvSpPr>
          <p:cNvPr id="4" name="Slide Number Placeholder 3">
            <a:extLst>
              <a:ext uri="{FF2B5EF4-FFF2-40B4-BE49-F238E27FC236}">
                <a16:creationId xmlns:a16="http://schemas.microsoft.com/office/drawing/2014/main" id="{B2F3FE64-5080-DB61-347C-BB444E2F6486}"/>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4221717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curriculum.nsw.edu.au/learning-areas/tas/computing-technology-7-10-2022/content/stage-5/fa65d7b3f5"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lawinorder.com/blog/protection-of-personally-identifiable-information-pii-a-growing-concern/"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hyperlink" Target="https://www.security.org/identity-theft/what-is-pii/" TargetMode="External"/><Relationship Id="rId4" Type="http://schemas.openxmlformats.org/officeDocument/2006/relationships/hyperlink" Target="https://curriculum.nsw.edu.au/learning-areas/tas/computing-technology-7-10-2022/content/stage-5/fa65d7b3f5"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hyperlink" Target="https://www.lawinorder.com/au/blog/protection-of-personally-identifiable-information-pii-a-growing-concern/"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8</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D3430-8735-F7DC-4613-DF53541E71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1EE250-01E7-D060-B107-379847F2151B}"/>
              </a:ext>
            </a:extLst>
          </p:cNvPr>
          <p:cNvSpPr>
            <a:spLocks noGrp="1"/>
          </p:cNvSpPr>
          <p:nvPr>
            <p:ph type="title"/>
          </p:nvPr>
        </p:nvSpPr>
        <p:spPr/>
        <p:txBody>
          <a:bodyPr/>
          <a:lstStyle/>
          <a:p>
            <a:r>
              <a:rPr lang="en-AU" dirty="0"/>
              <a:t>Project example (3)</a:t>
            </a:r>
          </a:p>
        </p:txBody>
      </p:sp>
      <p:sp>
        <p:nvSpPr>
          <p:cNvPr id="4" name="Text Placeholder 3">
            <a:extLst>
              <a:ext uri="{FF2B5EF4-FFF2-40B4-BE49-F238E27FC236}">
                <a16:creationId xmlns:a16="http://schemas.microsoft.com/office/drawing/2014/main" id="{D9CC74BB-5FFE-6768-8B02-C60F17D2D1F4}"/>
              </a:ext>
            </a:extLst>
          </p:cNvPr>
          <p:cNvSpPr>
            <a:spLocks noGrp="1"/>
          </p:cNvSpPr>
          <p:nvPr>
            <p:ph type="body" sz="quarter" idx="18"/>
          </p:nvPr>
        </p:nvSpPr>
        <p:spPr/>
        <p:txBody>
          <a:bodyPr/>
          <a:lstStyle/>
          <a:p>
            <a:r>
              <a:rPr lang="en-AU" b="1"/>
              <a:t>Schools musical ticketing system : Using spreadsheets for data management</a:t>
            </a:r>
            <a:endParaRPr lang="en-AU"/>
          </a:p>
        </p:txBody>
      </p:sp>
      <p:sp>
        <p:nvSpPr>
          <p:cNvPr id="5" name="Text Placeholder 4">
            <a:extLst>
              <a:ext uri="{FF2B5EF4-FFF2-40B4-BE49-F238E27FC236}">
                <a16:creationId xmlns:a16="http://schemas.microsoft.com/office/drawing/2014/main" id="{2D4439FD-9938-CDD0-4C46-89F5D4676199}"/>
              </a:ext>
            </a:extLst>
          </p:cNvPr>
          <p:cNvSpPr>
            <a:spLocks noGrp="1"/>
          </p:cNvSpPr>
          <p:nvPr>
            <p:ph type="body" sz="quarter" idx="17"/>
          </p:nvPr>
        </p:nvSpPr>
        <p:spPr/>
        <p:txBody>
          <a:bodyPr/>
          <a:lstStyle/>
          <a:p>
            <a:r>
              <a:rPr lang="en-AU"/>
              <a:t>Document in your notebook spreadsheet design and formula used:</a:t>
            </a:r>
          </a:p>
          <a:p>
            <a:pPr marL="342900" lvl="0" indent="-342900">
              <a:buFont typeface="Arial" panose="020B0604020202020204" pitchFamily="34" charset="0"/>
              <a:buChar char="•"/>
            </a:pPr>
            <a:r>
              <a:rPr lang="en-AU"/>
              <a:t>Formulas (SUM, COUNTIF) </a:t>
            </a:r>
          </a:p>
          <a:p>
            <a:pPr marL="342900" lvl="0" indent="-342900">
              <a:buFont typeface="Arial" panose="020B0604020202020204" pitchFamily="34" charset="0"/>
              <a:buChar char="•"/>
            </a:pPr>
            <a:r>
              <a:rPr lang="en-AU"/>
              <a:t>aggregate functions (AVERAGE, MAX)</a:t>
            </a:r>
          </a:p>
          <a:p>
            <a:pPr marL="342900" lvl="0" indent="-342900">
              <a:buFont typeface="Arial" panose="020B0604020202020204" pitchFamily="34" charset="0"/>
              <a:buChar char="•"/>
            </a:pPr>
            <a:r>
              <a:rPr lang="en-AU"/>
              <a:t>lookup functions (VLOOKUP or XLOOKUP)</a:t>
            </a:r>
          </a:p>
          <a:p>
            <a:pPr lvl="0"/>
            <a:r>
              <a:rPr lang="en-AU" b="1">
                <a:solidFill>
                  <a:schemeClr val="accent2"/>
                </a:solidFill>
              </a:rPr>
              <a:t>Filter</a:t>
            </a:r>
            <a:r>
              <a:rPr lang="en-AU"/>
              <a:t> and </a:t>
            </a:r>
            <a:r>
              <a:rPr lang="en-AU" b="1">
                <a:solidFill>
                  <a:schemeClr val="accent2"/>
                </a:solidFill>
              </a:rPr>
              <a:t>sort </a:t>
            </a:r>
            <a:r>
              <a:rPr lang="en-AU"/>
              <a:t>data by ticket types, sales date, or show.</a:t>
            </a:r>
          </a:p>
          <a:p>
            <a:pPr lvl="0"/>
            <a:r>
              <a:rPr lang="en-AU"/>
              <a:t>Use conditional formatting to </a:t>
            </a:r>
          </a:p>
          <a:p>
            <a:pPr lvl="0"/>
            <a:r>
              <a:rPr lang="en-AU" b="1">
                <a:solidFill>
                  <a:schemeClr val="accent2"/>
                </a:solidFill>
              </a:rPr>
              <a:t>highlight sold-out </a:t>
            </a:r>
            <a:r>
              <a:rPr lang="en-AU"/>
              <a:t>sessions or VIP tickets.</a:t>
            </a:r>
          </a:p>
          <a:p>
            <a:pPr lvl="0"/>
            <a:r>
              <a:rPr lang="en-AU"/>
              <a:t>Group data for weekly sales analysis.</a:t>
            </a:r>
          </a:p>
          <a:p>
            <a:endParaRPr lang="en-AU"/>
          </a:p>
        </p:txBody>
      </p:sp>
      <p:pic>
        <p:nvPicPr>
          <p:cNvPr id="7" name="Picture 6" descr="Screenshot of a software dialog box titled &quot;Insert Function&quot; designed to help users select and insert functions into a spreadsheet. It features a search bar, a dropdown menu labeled &quot;Most Recently Used,&quot; and a scrollable list of functions such as SUM, VLOOKUP, and AVERAGE, with a brief description of the selected SUM function displayed below.">
            <a:extLst>
              <a:ext uri="{FF2B5EF4-FFF2-40B4-BE49-F238E27FC236}">
                <a16:creationId xmlns:a16="http://schemas.microsoft.com/office/drawing/2014/main" id="{CAFA75CF-3560-E3DC-8F46-FB6EBD2CFC92}"/>
              </a:ext>
            </a:extLst>
          </p:cNvPr>
          <p:cNvPicPr>
            <a:picLocks noChangeAspect="1"/>
          </p:cNvPicPr>
          <p:nvPr/>
        </p:nvPicPr>
        <p:blipFill>
          <a:blip r:embed="rId3"/>
          <a:stretch>
            <a:fillRect/>
          </a:stretch>
        </p:blipFill>
        <p:spPr>
          <a:xfrm>
            <a:off x="7460281" y="1954020"/>
            <a:ext cx="4488873" cy="3771900"/>
          </a:xfrm>
          <a:prstGeom prst="rect">
            <a:avLst/>
          </a:prstGeom>
          <a:ln>
            <a:solidFill>
              <a:schemeClr val="tx1"/>
            </a:solidFill>
          </a:ln>
        </p:spPr>
      </p:pic>
      <p:sp>
        <p:nvSpPr>
          <p:cNvPr id="8" name="Rectangle: Rounded Corners 7">
            <a:extLst>
              <a:ext uri="{FF2B5EF4-FFF2-40B4-BE49-F238E27FC236}">
                <a16:creationId xmlns:a16="http://schemas.microsoft.com/office/drawing/2014/main" id="{DBAF4D62-1749-C62F-1C0C-AF98A461F8CF}"/>
              </a:ext>
              <a:ext uri="{C183D7F6-B498-43B3-948B-1728B52AA6E4}">
                <adec:decorative xmlns:adec="http://schemas.microsoft.com/office/drawing/2017/decorative" val="1"/>
              </a:ext>
            </a:extLst>
          </p:cNvPr>
          <p:cNvSpPr/>
          <p:nvPr/>
        </p:nvSpPr>
        <p:spPr>
          <a:xfrm>
            <a:off x="7507224" y="5304630"/>
            <a:ext cx="1133856" cy="361188"/>
          </a:xfrm>
          <a:prstGeom prst="roundRect">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 name="Straight Arrow Connector 9">
            <a:extLst>
              <a:ext uri="{FF2B5EF4-FFF2-40B4-BE49-F238E27FC236}">
                <a16:creationId xmlns:a16="http://schemas.microsoft.com/office/drawing/2014/main" id="{1ACA14ED-2596-3C33-B727-5D6DBB3B1538}"/>
              </a:ext>
              <a:ext uri="{C183D7F6-B498-43B3-948B-1728B52AA6E4}">
                <adec:decorative xmlns:adec="http://schemas.microsoft.com/office/drawing/2017/decorative" val="1"/>
              </a:ext>
            </a:extLst>
          </p:cNvPr>
          <p:cNvCxnSpPr>
            <a:cxnSpLocks/>
          </p:cNvCxnSpPr>
          <p:nvPr/>
        </p:nvCxnSpPr>
        <p:spPr>
          <a:xfrm flipV="1">
            <a:off x="5783582" y="3666744"/>
            <a:ext cx="1888234" cy="32004"/>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9F9BEDED-C5DE-43BF-69C1-35AC4349776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260892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CEE5A-00F1-5140-1FB2-F82BEA48AD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F4FFCB-F7A1-738A-E336-1AD801723326}"/>
              </a:ext>
            </a:extLst>
          </p:cNvPr>
          <p:cNvSpPr>
            <a:spLocks noGrp="1"/>
          </p:cNvSpPr>
          <p:nvPr>
            <p:ph type="title"/>
          </p:nvPr>
        </p:nvSpPr>
        <p:spPr/>
        <p:txBody>
          <a:bodyPr/>
          <a:lstStyle/>
          <a:p>
            <a:r>
              <a:rPr lang="en-AU" dirty="0"/>
              <a:t>Project example (4)</a:t>
            </a:r>
          </a:p>
        </p:txBody>
      </p:sp>
      <p:sp>
        <p:nvSpPr>
          <p:cNvPr id="4" name="Text Placeholder 3">
            <a:extLst>
              <a:ext uri="{FF2B5EF4-FFF2-40B4-BE49-F238E27FC236}">
                <a16:creationId xmlns:a16="http://schemas.microsoft.com/office/drawing/2014/main" id="{E1423F0F-3FCF-833A-364D-D93E24CD94CA}"/>
              </a:ext>
            </a:extLst>
          </p:cNvPr>
          <p:cNvSpPr>
            <a:spLocks noGrp="1"/>
          </p:cNvSpPr>
          <p:nvPr>
            <p:ph type="body" sz="quarter" idx="18"/>
          </p:nvPr>
        </p:nvSpPr>
        <p:spPr>
          <a:xfrm>
            <a:off x="437724" y="1503728"/>
            <a:ext cx="11483998" cy="310015"/>
          </a:xfrm>
        </p:spPr>
        <p:txBody>
          <a:bodyPr/>
          <a:lstStyle/>
          <a:p>
            <a:r>
              <a:rPr lang="en-AU" b="1" dirty="0"/>
              <a:t>Schools musical ticketing system : data analysis and decision making</a:t>
            </a:r>
            <a:endParaRPr lang="en-AU" dirty="0"/>
          </a:p>
          <a:p>
            <a:endParaRPr lang="en-AU" dirty="0"/>
          </a:p>
        </p:txBody>
      </p:sp>
      <p:sp>
        <p:nvSpPr>
          <p:cNvPr id="5" name="Text Placeholder 4">
            <a:extLst>
              <a:ext uri="{FF2B5EF4-FFF2-40B4-BE49-F238E27FC236}">
                <a16:creationId xmlns:a16="http://schemas.microsoft.com/office/drawing/2014/main" id="{70A50023-26D1-F5B8-2051-A77193598C2F}"/>
              </a:ext>
            </a:extLst>
          </p:cNvPr>
          <p:cNvSpPr>
            <a:spLocks noGrp="1"/>
          </p:cNvSpPr>
          <p:nvPr>
            <p:ph type="body" sz="quarter" idx="17"/>
          </p:nvPr>
        </p:nvSpPr>
        <p:spPr/>
        <p:txBody>
          <a:bodyPr/>
          <a:lstStyle/>
          <a:p>
            <a:pPr lvl="0"/>
            <a:r>
              <a:rPr lang="en-AU" dirty="0"/>
              <a:t>Create a dashboard summarising key metrics (tickets sold, revenue, remaining seats).</a:t>
            </a:r>
          </a:p>
          <a:p>
            <a:pPr lvl="0"/>
            <a:r>
              <a:rPr lang="en-AU" dirty="0"/>
              <a:t>Implement decision formulas (for example, IF statements to suggest discount offers if sales are low).</a:t>
            </a:r>
          </a:p>
          <a:p>
            <a:pPr lvl="0"/>
            <a:r>
              <a:rPr lang="en-AU" dirty="0"/>
              <a:t>Explore optimisation scenarios (for example, adjust pricing or ticket allocation).</a:t>
            </a:r>
          </a:p>
          <a:p>
            <a:pPr lvl="0"/>
            <a:r>
              <a:rPr lang="en-AU" dirty="0"/>
              <a:t>Use predictive functions to forecast demand for different show dates.</a:t>
            </a:r>
          </a:p>
          <a:p>
            <a:pPr lvl="0"/>
            <a:r>
              <a:rPr lang="en-AU" dirty="0"/>
              <a:t>Explain decision outcomes in the project notebook.</a:t>
            </a:r>
          </a:p>
          <a:p>
            <a:endParaRPr lang="en-AU" dirty="0"/>
          </a:p>
        </p:txBody>
      </p:sp>
      <p:sp>
        <p:nvSpPr>
          <p:cNvPr id="2" name="Slide Number Placeholder 1">
            <a:extLst>
              <a:ext uri="{FF2B5EF4-FFF2-40B4-BE49-F238E27FC236}">
                <a16:creationId xmlns:a16="http://schemas.microsoft.com/office/drawing/2014/main" id="{592DA91E-D37D-1138-CCFD-03C89BA4C15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a:p>
        </p:txBody>
      </p:sp>
    </p:spTree>
    <p:extLst>
      <p:ext uri="{BB962C8B-B14F-4D97-AF65-F5344CB8AC3E}">
        <p14:creationId xmlns:p14="http://schemas.microsoft.com/office/powerpoint/2010/main" val="270234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510EB-4C60-F6F8-C875-A0FD4545C7D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095E99-B652-B72D-D7E2-AB5A65154167}"/>
              </a:ext>
            </a:extLst>
          </p:cNvPr>
          <p:cNvSpPr>
            <a:spLocks noGrp="1"/>
          </p:cNvSpPr>
          <p:nvPr>
            <p:ph type="title"/>
          </p:nvPr>
        </p:nvSpPr>
        <p:spPr>
          <a:xfrm>
            <a:off x="360001" y="387432"/>
            <a:ext cx="11483999" cy="545601"/>
          </a:xfrm>
        </p:spPr>
        <p:txBody>
          <a:bodyPr/>
          <a:lstStyle/>
          <a:p>
            <a:r>
              <a:rPr lang="en-AU" dirty="0"/>
              <a:t>Project example (5)</a:t>
            </a:r>
          </a:p>
        </p:txBody>
      </p:sp>
      <p:sp>
        <p:nvSpPr>
          <p:cNvPr id="4" name="Text Placeholder 3">
            <a:extLst>
              <a:ext uri="{FF2B5EF4-FFF2-40B4-BE49-F238E27FC236}">
                <a16:creationId xmlns:a16="http://schemas.microsoft.com/office/drawing/2014/main" id="{CCBAA97C-1E9C-1B5F-E377-7060763FCD14}"/>
              </a:ext>
            </a:extLst>
          </p:cNvPr>
          <p:cNvSpPr>
            <a:spLocks noGrp="1"/>
          </p:cNvSpPr>
          <p:nvPr>
            <p:ph type="body" sz="quarter" idx="18"/>
          </p:nvPr>
        </p:nvSpPr>
        <p:spPr>
          <a:xfrm>
            <a:off x="437724" y="1503728"/>
            <a:ext cx="11483998" cy="310015"/>
          </a:xfrm>
        </p:spPr>
        <p:txBody>
          <a:bodyPr/>
          <a:lstStyle/>
          <a:p>
            <a:r>
              <a:rPr lang="en-AU" b="1" dirty="0"/>
              <a:t>Schools musical ticketing system : data analysis and decision making</a:t>
            </a:r>
            <a:endParaRPr lang="en-AU" dirty="0"/>
          </a:p>
          <a:p>
            <a:endParaRPr lang="en-AU" dirty="0"/>
          </a:p>
        </p:txBody>
      </p:sp>
      <p:graphicFrame>
        <p:nvGraphicFramePr>
          <p:cNvPr id="6" name="Table 5">
            <a:extLst>
              <a:ext uri="{FF2B5EF4-FFF2-40B4-BE49-F238E27FC236}">
                <a16:creationId xmlns:a16="http://schemas.microsoft.com/office/drawing/2014/main" id="{01D4C9AC-8165-7BEB-EF7D-BD22A7B30FE1}"/>
              </a:ext>
            </a:extLst>
          </p:cNvPr>
          <p:cNvGraphicFramePr>
            <a:graphicFrameLocks noGrp="1"/>
          </p:cNvGraphicFramePr>
          <p:nvPr>
            <p:extLst>
              <p:ext uri="{D42A27DB-BD31-4B8C-83A1-F6EECF244321}">
                <p14:modId xmlns:p14="http://schemas.microsoft.com/office/powerpoint/2010/main" val="1369247018"/>
              </p:ext>
            </p:extLst>
          </p:nvPr>
        </p:nvGraphicFramePr>
        <p:xfrm>
          <a:off x="270278" y="1503728"/>
          <a:ext cx="10976842" cy="4197366"/>
        </p:xfrm>
        <a:graphic>
          <a:graphicData uri="http://schemas.openxmlformats.org/drawingml/2006/table">
            <a:tbl>
              <a:tblPr firstRow="1"/>
              <a:tblGrid>
                <a:gridCol w="2323229">
                  <a:extLst>
                    <a:ext uri="{9D8B030D-6E8A-4147-A177-3AD203B41FA5}">
                      <a16:colId xmlns:a16="http://schemas.microsoft.com/office/drawing/2014/main" val="3239777265"/>
                    </a:ext>
                  </a:extLst>
                </a:gridCol>
                <a:gridCol w="8653613">
                  <a:extLst>
                    <a:ext uri="{9D8B030D-6E8A-4147-A177-3AD203B41FA5}">
                      <a16:colId xmlns:a16="http://schemas.microsoft.com/office/drawing/2014/main" val="3562338401"/>
                    </a:ext>
                  </a:extLst>
                </a:gridCol>
              </a:tblGrid>
              <a:tr h="379503">
                <a:tc>
                  <a:txBody>
                    <a:bodyPr/>
                    <a:lstStyle/>
                    <a:p>
                      <a:pPr rtl="0">
                        <a:buNone/>
                      </a:pPr>
                      <a:r>
                        <a:rPr lang="en-AU" sz="1800">
                          <a:solidFill>
                            <a:srgbClr val="FFFFFF"/>
                          </a:solidFill>
                          <a:effectLst/>
                        </a:rPr>
                        <a:t>Information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800">
                          <a:solidFill>
                            <a:srgbClr val="FFFFFF"/>
                          </a:solidFill>
                          <a:effectLst/>
                        </a:rPr>
                        <a:t>Formula / Tool</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extLst>
                  <a:ext uri="{0D108BD9-81ED-4DB2-BD59-A6C34878D82A}">
                    <a16:rowId xmlns:a16="http://schemas.microsoft.com/office/drawing/2014/main" val="3815506679"/>
                  </a:ext>
                </a:extLst>
              </a:tr>
              <a:tr h="379503">
                <a:tc>
                  <a:txBody>
                    <a:bodyPr/>
                    <a:lstStyle/>
                    <a:p>
                      <a:pPr rtl="0">
                        <a:buNone/>
                      </a:pPr>
                      <a:r>
                        <a:rPr lang="en-AU" sz="1800">
                          <a:effectLst/>
                          <a:latin typeface="+mn-lt"/>
                        </a:rPr>
                        <a:t>Tickets Sold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800" dirty="0">
                          <a:effectLst/>
                          <a:latin typeface="+mn-lt"/>
                        </a:rPr>
                        <a:t>=SUM(</a:t>
                      </a:r>
                      <a:r>
                        <a:rPr lang="en-AU" sz="1800" dirty="0" err="1">
                          <a:effectLst/>
                          <a:latin typeface="+mn-lt"/>
                        </a:rPr>
                        <a:t>Number_of_Tickets</a:t>
                      </a:r>
                      <a:r>
                        <a:rPr lang="en-AU" sz="1800" dirty="0">
                          <a:effectLst/>
                          <a:latin typeface="+mn-lt"/>
                        </a:rPr>
                        <a:t>) or PivotTable sum</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03906169"/>
                  </a:ext>
                </a:extLst>
              </a:tr>
              <a:tr h="687672">
                <a:tc>
                  <a:txBody>
                    <a:bodyPr/>
                    <a:lstStyle/>
                    <a:p>
                      <a:pPr rtl="0">
                        <a:buNone/>
                      </a:pPr>
                      <a:r>
                        <a:rPr lang="en-AU" sz="1800">
                          <a:effectLst/>
                          <a:latin typeface="+mn-lt"/>
                        </a:rPr>
                        <a:t>Total Revenue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800">
                          <a:effectLst/>
                          <a:latin typeface="+mn-lt"/>
                        </a:rPr>
                        <a:t>=SUM(Total_Price) or PivotTable sum</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084804120"/>
                  </a:ext>
                </a:extLst>
              </a:tr>
              <a:tr h="687672">
                <a:tc>
                  <a:txBody>
                    <a:bodyPr/>
                    <a:lstStyle/>
                    <a:p>
                      <a:pPr rtl="0">
                        <a:buNone/>
                      </a:pPr>
                      <a:r>
                        <a:rPr lang="en-AU" sz="1800">
                          <a:effectLst/>
                          <a:latin typeface="+mn-lt"/>
                        </a:rPr>
                        <a:t>Remaining Seats</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800">
                          <a:effectLst/>
                          <a:latin typeface="+mn-lt"/>
                        </a:rPr>
                        <a:t>=Total_Seats - SUMIF(Date Range, Selected_Date, Tickets Sold)</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18664595"/>
                  </a:ext>
                </a:extLst>
              </a:tr>
              <a:tr h="687672">
                <a:tc>
                  <a:txBody>
                    <a:bodyPr/>
                    <a:lstStyle/>
                    <a:p>
                      <a:pPr rtl="0">
                        <a:buNone/>
                      </a:pPr>
                      <a:r>
                        <a:rPr lang="en-AU" sz="1800">
                          <a:effectLst/>
                          <a:latin typeface="+mn-lt"/>
                        </a:rPr>
                        <a:t>Tickets Sold Chart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800">
                          <a:effectLst/>
                          <a:latin typeface="+mn-lt"/>
                        </a:rPr>
                        <a:t>Column Chart from Pivot Table or summary data</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2456247169"/>
                  </a:ext>
                </a:extLst>
              </a:tr>
              <a:tr h="687672">
                <a:tc>
                  <a:txBody>
                    <a:bodyPr/>
                    <a:lstStyle/>
                    <a:p>
                      <a:pPr rtl="0">
                        <a:buNone/>
                      </a:pPr>
                      <a:r>
                        <a:rPr lang="en-AU" sz="1800">
                          <a:effectLst/>
                          <a:latin typeface="+mn-lt"/>
                        </a:rPr>
                        <a:t>Revenue Chart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800">
                          <a:effectLst/>
                          <a:latin typeface="+mn-lt"/>
                        </a:rPr>
                        <a:t>Pie or Bar Chart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35124589"/>
                  </a:ext>
                </a:extLst>
              </a:tr>
              <a:tr h="687672">
                <a:tc>
                  <a:txBody>
                    <a:bodyPr/>
                    <a:lstStyle/>
                    <a:p>
                      <a:pPr rtl="0">
                        <a:buNone/>
                      </a:pPr>
                      <a:r>
                        <a:rPr lang="en-AU" sz="1800">
                          <a:effectLst/>
                          <a:latin typeface="+mn-lt"/>
                        </a:rPr>
                        <a:t>Seat Availability</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800" dirty="0">
                          <a:effectLst/>
                          <a:latin typeface="+mn-lt"/>
                        </a:rPr>
                        <a:t>Bar Chart with conditional formatting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752802162"/>
                  </a:ext>
                </a:extLst>
              </a:tr>
            </a:tbl>
          </a:graphicData>
        </a:graphic>
      </p:graphicFrame>
      <p:sp>
        <p:nvSpPr>
          <p:cNvPr id="7" name="Rectangle 1">
            <a:extLst>
              <a:ext uri="{FF2B5EF4-FFF2-40B4-BE49-F238E27FC236}">
                <a16:creationId xmlns:a16="http://schemas.microsoft.com/office/drawing/2014/main" id="{33B6CCB1-628C-AAFA-BE33-57334494F03C}"/>
              </a:ext>
              <a:ext uri="{C183D7F6-B498-43B3-948B-1728B52AA6E4}">
                <adec:decorative xmlns:adec="http://schemas.microsoft.com/office/drawing/2017/decorative" val="1"/>
              </a:ext>
            </a:extLst>
          </p:cNvPr>
          <p:cNvSpPr>
            <a:spLocks noChangeArrowheads="1"/>
          </p:cNvSpPr>
          <p:nvPr/>
        </p:nvSpPr>
        <p:spPr bwMode="auto">
          <a:xfrm>
            <a:off x="348000" y="3149219"/>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AU"/>
          </a:p>
        </p:txBody>
      </p:sp>
      <p:sp>
        <p:nvSpPr>
          <p:cNvPr id="2" name="Slide Number Placeholder 1">
            <a:extLst>
              <a:ext uri="{FF2B5EF4-FFF2-40B4-BE49-F238E27FC236}">
                <a16:creationId xmlns:a16="http://schemas.microsoft.com/office/drawing/2014/main" id="{F896833D-1EEA-27BB-A273-6005454357E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1167956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2174C-27DD-BD81-C79F-8227B38B4F5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674FA3-A1AE-7619-0A72-580FD5C15705}"/>
              </a:ext>
            </a:extLst>
          </p:cNvPr>
          <p:cNvSpPr>
            <a:spLocks noGrp="1"/>
          </p:cNvSpPr>
          <p:nvPr>
            <p:ph type="title"/>
          </p:nvPr>
        </p:nvSpPr>
        <p:spPr/>
        <p:txBody>
          <a:bodyPr/>
          <a:lstStyle/>
          <a:p>
            <a:r>
              <a:rPr lang="en-AU" dirty="0"/>
              <a:t>Project example (6)</a:t>
            </a:r>
          </a:p>
        </p:txBody>
      </p:sp>
      <p:sp>
        <p:nvSpPr>
          <p:cNvPr id="4" name="Text Placeholder 3">
            <a:extLst>
              <a:ext uri="{FF2B5EF4-FFF2-40B4-BE49-F238E27FC236}">
                <a16:creationId xmlns:a16="http://schemas.microsoft.com/office/drawing/2014/main" id="{2C34B447-AEAF-3799-56E0-597EFB67D95A}"/>
              </a:ext>
            </a:extLst>
          </p:cNvPr>
          <p:cNvSpPr>
            <a:spLocks noGrp="1"/>
          </p:cNvSpPr>
          <p:nvPr>
            <p:ph type="body" sz="quarter" idx="18"/>
          </p:nvPr>
        </p:nvSpPr>
        <p:spPr>
          <a:xfrm>
            <a:off x="437724" y="1503728"/>
            <a:ext cx="11483998" cy="310015"/>
          </a:xfrm>
        </p:spPr>
        <p:txBody>
          <a:bodyPr/>
          <a:lstStyle/>
          <a:p>
            <a:r>
              <a:rPr lang="en-AU" b="1"/>
              <a:t>Schools musical ticketing system : database integration and management</a:t>
            </a:r>
            <a:endParaRPr lang="en-AU"/>
          </a:p>
          <a:p>
            <a:endParaRPr lang="en-AU"/>
          </a:p>
        </p:txBody>
      </p:sp>
      <p:sp>
        <p:nvSpPr>
          <p:cNvPr id="5" name="Text Placeholder 4">
            <a:extLst>
              <a:ext uri="{FF2B5EF4-FFF2-40B4-BE49-F238E27FC236}">
                <a16:creationId xmlns:a16="http://schemas.microsoft.com/office/drawing/2014/main" id="{FEB67E14-7AC8-7F0F-AE5E-9BA0F1DB4CEC}"/>
              </a:ext>
            </a:extLst>
          </p:cNvPr>
          <p:cNvSpPr>
            <a:spLocks noGrp="1"/>
          </p:cNvSpPr>
          <p:nvPr>
            <p:ph type="body" sz="quarter" idx="17"/>
          </p:nvPr>
        </p:nvSpPr>
        <p:spPr/>
        <p:txBody>
          <a:bodyPr/>
          <a:lstStyle/>
          <a:p>
            <a:pPr marL="342900" lvl="0" indent="-342900">
              <a:buFont typeface="Wingdings" panose="05000000000000000000" pitchFamily="2" charset="2"/>
              <a:buChar char="ü"/>
            </a:pPr>
            <a:r>
              <a:rPr lang="en-AU" dirty="0"/>
              <a:t>Import ticketing data from spreadsheets into a simple relational database.</a:t>
            </a:r>
          </a:p>
          <a:p>
            <a:pPr marL="342900" lvl="0" indent="-342900">
              <a:buFont typeface="Wingdings" panose="05000000000000000000" pitchFamily="2" charset="2"/>
              <a:buChar char="ü"/>
            </a:pPr>
            <a:r>
              <a:rPr lang="en-AU" dirty="0"/>
              <a:t>Practice inserting new ticket sales entries and updating existing records.</a:t>
            </a:r>
          </a:p>
          <a:p>
            <a:pPr marL="342900" lvl="0" indent="-342900">
              <a:buFont typeface="Wingdings" panose="05000000000000000000" pitchFamily="2" charset="2"/>
              <a:buChar char="ü"/>
            </a:pPr>
            <a:r>
              <a:rPr lang="en-AU" dirty="0"/>
              <a:t>Generate reports using queries (e.g., total tickets sold per show, customer purchase history).</a:t>
            </a:r>
          </a:p>
          <a:p>
            <a:pPr marL="342900" lvl="0" indent="-342900">
              <a:buFont typeface="Wingdings" panose="05000000000000000000" pitchFamily="2" charset="2"/>
              <a:buChar char="ü"/>
            </a:pPr>
            <a:r>
              <a:rPr lang="en-AU" dirty="0"/>
              <a:t>Discuss advantages of databases over spreadsheets for larger datasets.</a:t>
            </a:r>
          </a:p>
          <a:p>
            <a:pPr marL="342900" lvl="0" indent="-342900">
              <a:buFont typeface="Wingdings" panose="05000000000000000000" pitchFamily="2" charset="2"/>
              <a:buChar char="ü"/>
            </a:pPr>
            <a:r>
              <a:rPr lang="en-AU" dirty="0"/>
              <a:t>Record database structure, queries, and report insights in the notebook.</a:t>
            </a:r>
          </a:p>
          <a:p>
            <a:r>
              <a:rPr lang="en-AU" dirty="0"/>
              <a:t>These tasks were demonstrated. </a:t>
            </a:r>
          </a:p>
        </p:txBody>
      </p:sp>
      <p:sp>
        <p:nvSpPr>
          <p:cNvPr id="2" name="Slide Number Placeholder 1">
            <a:extLst>
              <a:ext uri="{FF2B5EF4-FFF2-40B4-BE49-F238E27FC236}">
                <a16:creationId xmlns:a16="http://schemas.microsoft.com/office/drawing/2014/main" id="{4554CE31-0BA6-5EB1-DABB-6D7ADBC010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371264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3D573-BCA7-6FBE-97FA-DCD9327E36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3E4635-2B3A-FF39-0DC9-B70C46159E3D}"/>
              </a:ext>
            </a:extLst>
          </p:cNvPr>
          <p:cNvSpPr>
            <a:spLocks noGrp="1"/>
          </p:cNvSpPr>
          <p:nvPr>
            <p:ph type="title"/>
          </p:nvPr>
        </p:nvSpPr>
        <p:spPr/>
        <p:txBody>
          <a:bodyPr/>
          <a:lstStyle/>
          <a:p>
            <a:r>
              <a:rPr lang="en-AU" dirty="0"/>
              <a:t>Project example (7)</a:t>
            </a:r>
          </a:p>
        </p:txBody>
      </p:sp>
      <p:sp>
        <p:nvSpPr>
          <p:cNvPr id="4" name="Text Placeholder 3">
            <a:extLst>
              <a:ext uri="{FF2B5EF4-FFF2-40B4-BE49-F238E27FC236}">
                <a16:creationId xmlns:a16="http://schemas.microsoft.com/office/drawing/2014/main" id="{888A76E4-0282-34DD-BDC8-3D1AA624F482}"/>
              </a:ext>
            </a:extLst>
          </p:cNvPr>
          <p:cNvSpPr>
            <a:spLocks noGrp="1"/>
          </p:cNvSpPr>
          <p:nvPr>
            <p:ph type="body" sz="quarter" idx="18"/>
          </p:nvPr>
        </p:nvSpPr>
        <p:spPr>
          <a:xfrm>
            <a:off x="392004" y="982520"/>
            <a:ext cx="11483998" cy="310015"/>
          </a:xfrm>
        </p:spPr>
        <p:txBody>
          <a:bodyPr/>
          <a:lstStyle/>
          <a:p>
            <a:r>
              <a:rPr lang="en-AU" b="1"/>
              <a:t>Schools musical ticketing system : data visualisation and online interactive sharing</a:t>
            </a:r>
            <a:endParaRPr lang="en-AU"/>
          </a:p>
        </p:txBody>
      </p:sp>
      <p:grpSp>
        <p:nvGrpSpPr>
          <p:cNvPr id="5" name="Group 4" descr="Visualise spreadsheet data in Canva">
            <a:extLst>
              <a:ext uri="{FF2B5EF4-FFF2-40B4-BE49-F238E27FC236}">
                <a16:creationId xmlns:a16="http://schemas.microsoft.com/office/drawing/2014/main" id="{024843FA-1107-1A7A-556B-5EEC0B1A2DCF}"/>
              </a:ext>
            </a:extLst>
          </p:cNvPr>
          <p:cNvGrpSpPr/>
          <p:nvPr/>
        </p:nvGrpSpPr>
        <p:grpSpPr>
          <a:xfrm>
            <a:off x="269748" y="1369454"/>
            <a:ext cx="10730722" cy="4782273"/>
            <a:chOff x="269748" y="1369454"/>
            <a:chExt cx="10730722" cy="4782273"/>
          </a:xfrm>
        </p:grpSpPr>
        <p:pic>
          <p:nvPicPr>
            <p:cNvPr id="11" name="Picture 10" descr="Spreadsheet showing seat booking details for a school musical, including columns for Name, Seat Number, Show Date, Price, and Booking Status. Booking status uses green &quot;Booked&quot; and red &quot;Available&quot; labels, with show dates ranging from October 16 to December 20, 2022-2026, and prices between $40 and $50.">
              <a:extLst>
                <a:ext uri="{FF2B5EF4-FFF2-40B4-BE49-F238E27FC236}">
                  <a16:creationId xmlns:a16="http://schemas.microsoft.com/office/drawing/2014/main" id="{163C1429-5A70-DAB2-3E15-DF39B7946090}"/>
                </a:ext>
              </a:extLst>
            </p:cNvPr>
            <p:cNvPicPr>
              <a:picLocks noChangeAspect="1"/>
            </p:cNvPicPr>
            <p:nvPr/>
          </p:nvPicPr>
          <p:blipFill>
            <a:blip r:embed="rId3"/>
            <a:stretch>
              <a:fillRect/>
            </a:stretch>
          </p:blipFill>
          <p:spPr>
            <a:xfrm>
              <a:off x="2850006" y="1369454"/>
              <a:ext cx="8150464" cy="4782273"/>
            </a:xfrm>
            <a:prstGeom prst="rect">
              <a:avLst/>
            </a:prstGeom>
            <a:ln>
              <a:solidFill>
                <a:schemeClr val="tx1"/>
              </a:solidFill>
            </a:ln>
          </p:spPr>
        </p:pic>
        <p:sp>
          <p:nvSpPr>
            <p:cNvPr id="12" name="TextBox 11">
              <a:extLst>
                <a:ext uri="{FF2B5EF4-FFF2-40B4-BE49-F238E27FC236}">
                  <a16:creationId xmlns:a16="http://schemas.microsoft.com/office/drawing/2014/main" id="{01F182EE-83A3-99AA-9B18-CDB59FEA1DD6}"/>
                </a:ext>
              </a:extLst>
            </p:cNvPr>
            <p:cNvSpPr txBox="1"/>
            <p:nvPr/>
          </p:nvSpPr>
          <p:spPr>
            <a:xfrm>
              <a:off x="269748" y="2084832"/>
              <a:ext cx="2580258" cy="1083564"/>
            </a:xfrm>
            <a:prstGeom prst="rect">
              <a:avLst/>
            </a:prstGeom>
            <a:noFill/>
          </p:spPr>
          <p:txBody>
            <a:bodyPr wrap="square" lIns="0" tIns="0" rIns="0" bIns="0" rtlCol="0">
              <a:noAutofit/>
            </a:bodyPr>
            <a:lstStyle/>
            <a:p>
              <a:pPr algn="l"/>
              <a:r>
                <a:rPr lang="en-AU" sz="1800" dirty="0"/>
                <a:t>Visualisation with Canva</a:t>
              </a:r>
            </a:p>
          </p:txBody>
        </p:sp>
      </p:grpSp>
      <p:sp>
        <p:nvSpPr>
          <p:cNvPr id="2" name="Slide Number Placeholder 1">
            <a:extLst>
              <a:ext uri="{FF2B5EF4-FFF2-40B4-BE49-F238E27FC236}">
                <a16:creationId xmlns:a16="http://schemas.microsoft.com/office/drawing/2014/main" id="{8A489F54-85C4-AE3D-0AEC-61B04BABE29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257425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3C6F6-4C5C-803C-F473-41F06E12BFD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0A9263-708D-D31C-62E7-C85FB6403EC9}"/>
              </a:ext>
            </a:extLst>
          </p:cNvPr>
          <p:cNvSpPr>
            <a:spLocks noGrp="1"/>
          </p:cNvSpPr>
          <p:nvPr>
            <p:ph type="title"/>
          </p:nvPr>
        </p:nvSpPr>
        <p:spPr>
          <a:xfrm>
            <a:off x="360000" y="360000"/>
            <a:ext cx="11484000" cy="545601"/>
          </a:xfrm>
        </p:spPr>
        <p:txBody>
          <a:bodyPr anchor="t">
            <a:normAutofit/>
          </a:bodyPr>
          <a:lstStyle/>
          <a:p>
            <a:r>
              <a:rPr lang="en-AU" dirty="0"/>
              <a:t>Project example (8)</a:t>
            </a:r>
          </a:p>
        </p:txBody>
      </p:sp>
      <p:sp>
        <p:nvSpPr>
          <p:cNvPr id="4" name="Text Placeholder 3">
            <a:extLst>
              <a:ext uri="{FF2B5EF4-FFF2-40B4-BE49-F238E27FC236}">
                <a16:creationId xmlns:a16="http://schemas.microsoft.com/office/drawing/2014/main" id="{C2640B4F-6C78-101E-3215-DFAD40EDE4E9}"/>
              </a:ext>
            </a:extLst>
          </p:cNvPr>
          <p:cNvSpPr>
            <a:spLocks noGrp="1"/>
          </p:cNvSpPr>
          <p:nvPr>
            <p:ph type="body" sz="quarter" idx="18"/>
          </p:nvPr>
        </p:nvSpPr>
        <p:spPr>
          <a:xfrm>
            <a:off x="288036" y="905601"/>
            <a:ext cx="11483999" cy="310015"/>
          </a:xfrm>
        </p:spPr>
        <p:txBody>
          <a:bodyPr anchor="b">
            <a:noAutofit/>
          </a:bodyPr>
          <a:lstStyle/>
          <a:p>
            <a:pPr>
              <a:lnSpc>
                <a:spcPct val="140000"/>
              </a:lnSpc>
            </a:pPr>
            <a:r>
              <a:rPr lang="en-AU" b="1" dirty="0"/>
              <a:t>Schools musical ticketing system : data visualisation and online interactive sharing</a:t>
            </a:r>
            <a:endParaRPr lang="en-AU" dirty="0"/>
          </a:p>
        </p:txBody>
      </p:sp>
      <p:graphicFrame>
        <p:nvGraphicFramePr>
          <p:cNvPr id="7" name="Text Placeholder 4">
            <a:extLst>
              <a:ext uri="{FF2B5EF4-FFF2-40B4-BE49-F238E27FC236}">
                <a16:creationId xmlns:a16="http://schemas.microsoft.com/office/drawing/2014/main" id="{AB10EFA6-549D-9212-257A-7E02EF362D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5921438"/>
              </p:ext>
            </p:extLst>
          </p:nvPr>
        </p:nvGraphicFramePr>
        <p:xfrm>
          <a:off x="359999" y="1336915"/>
          <a:ext cx="11076757" cy="50577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47326E31-8210-F75A-80EB-4E286CE5EB08}"/>
              </a:ext>
            </a:extLst>
          </p:cNvPr>
          <p:cNvSpPr txBox="1"/>
          <p:nvPr/>
        </p:nvSpPr>
        <p:spPr>
          <a:xfrm>
            <a:off x="360000" y="6256512"/>
            <a:ext cx="1202436" cy="1444752"/>
          </a:xfrm>
          <a:prstGeom prst="rect">
            <a:avLst/>
          </a:prstGeom>
          <a:noFill/>
        </p:spPr>
        <p:txBody>
          <a:bodyPr wrap="none" lIns="0" tIns="0" rIns="0" bIns="0" rtlCol="0">
            <a:noAutofit/>
          </a:bodyPr>
          <a:lstStyle/>
          <a:p>
            <a:pPr algn="l"/>
            <a:r>
              <a:rPr lang="en-AU" sz="2000" dirty="0"/>
              <a:t>Blend with </a:t>
            </a:r>
            <a:r>
              <a:rPr lang="en-AU" sz="2000" dirty="0">
                <a:hlinkClick r:id="rId8"/>
              </a:rPr>
              <a:t>Designing for User Experience</a:t>
            </a:r>
            <a:r>
              <a:rPr lang="en-AU" sz="2000" dirty="0"/>
              <a:t>.</a:t>
            </a:r>
          </a:p>
        </p:txBody>
      </p:sp>
      <p:sp>
        <p:nvSpPr>
          <p:cNvPr id="2" name="Slide Number Placeholder 1">
            <a:extLst>
              <a:ext uri="{FF2B5EF4-FFF2-40B4-BE49-F238E27FC236}">
                <a16:creationId xmlns:a16="http://schemas.microsoft.com/office/drawing/2014/main" id="{53F742A7-A071-E3AF-D477-FDE6D864AF57}"/>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15</a:t>
            </a:fld>
            <a:endParaRPr lang="en-AU"/>
          </a:p>
        </p:txBody>
      </p:sp>
    </p:spTree>
    <p:extLst>
      <p:ext uri="{BB962C8B-B14F-4D97-AF65-F5344CB8AC3E}">
        <p14:creationId xmlns:p14="http://schemas.microsoft.com/office/powerpoint/2010/main" val="367748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2643766884"/>
              </p:ext>
            </p:extLst>
          </p:nvPr>
        </p:nvGraphicFramePr>
        <p:xfrm>
          <a:off x="775187" y="2189865"/>
          <a:ext cx="10032697" cy="4436605"/>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spcAft>
                          <a:spcPts val="600"/>
                        </a:spcAft>
                        <a:buFont typeface="Arial"/>
                        <a:buChar char="•"/>
                      </a:pPr>
                      <a:r>
                        <a:rPr lang="en-AU" sz="2000" dirty="0"/>
                        <a:t> improve an existing information system.</a:t>
                      </a:r>
                    </a:p>
                    <a:p>
                      <a:pPr marL="342900" indent="-342900">
                        <a:lnSpc>
                          <a:spcPct val="150000"/>
                        </a:lnSpc>
                        <a:spcAft>
                          <a:spcPts val="600"/>
                        </a:spcAft>
                        <a:buFont typeface="Arial"/>
                        <a:buChar char="•"/>
                      </a:pPr>
                      <a:endParaRPr lang="en-AU" sz="2000" dirty="0"/>
                    </a:p>
                    <a:p>
                      <a:pPr marL="342900" indent="-342900">
                        <a:lnSpc>
                          <a:spcPct val="150000"/>
                        </a:lnSpc>
                        <a:spcAft>
                          <a:spcPts val="600"/>
                        </a:spcAft>
                        <a:buFont typeface="Arial" panose="020B0604020202020204" pitchFamily="34" charset="0"/>
                        <a:buChar char="•"/>
                      </a:pPr>
                      <a:r>
                        <a:rPr lang="en-AU" sz="2000" dirty="0"/>
                        <a:t> work collaboratively to:</a:t>
                      </a:r>
                    </a:p>
                    <a:p>
                      <a:pPr marL="1257277" lvl="2" indent="-342900">
                        <a:lnSpc>
                          <a:spcPct val="150000"/>
                        </a:lnSpc>
                        <a:spcAft>
                          <a:spcPts val="600"/>
                        </a:spcAft>
                        <a:buFont typeface="Arial" panose="020B0604020202020204" pitchFamily="34" charset="0"/>
                        <a:buChar char="•"/>
                      </a:pPr>
                      <a:r>
                        <a:rPr lang="en-AU" sz="2000" dirty="0"/>
                        <a:t>investigate a real-world scenario</a:t>
                      </a:r>
                    </a:p>
                    <a:p>
                      <a:pPr marL="1257277" lvl="2" indent="-342900">
                        <a:lnSpc>
                          <a:spcPct val="150000"/>
                        </a:lnSpc>
                        <a:spcAft>
                          <a:spcPts val="600"/>
                        </a:spcAft>
                        <a:buFont typeface="Arial" panose="020B0604020202020204" pitchFamily="34" charset="0"/>
                        <a:buChar char="•"/>
                      </a:pPr>
                      <a:r>
                        <a:rPr lang="en-AU" sz="2000" dirty="0"/>
                        <a:t>design an improved system</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p:spTree>
    <p:extLst>
      <p:ext uri="{BB962C8B-B14F-4D97-AF65-F5344CB8AC3E}">
        <p14:creationId xmlns:p14="http://schemas.microsoft.com/office/powerpoint/2010/main" val="227334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17</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DEE223-EA55-C6C5-4DE5-A284E2BB7F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9B0A01-4416-0CAE-168B-E3CF94DB1153}"/>
              </a:ext>
            </a:extLst>
          </p:cNvPr>
          <p:cNvSpPr>
            <a:spLocks noGrp="1"/>
          </p:cNvSpPr>
          <p:nvPr>
            <p:ph type="title"/>
          </p:nvPr>
        </p:nvSpPr>
        <p:spPr/>
        <p:txBody>
          <a:bodyPr/>
          <a:lstStyle/>
          <a:p>
            <a:r>
              <a:rPr lang="en-AU" dirty="0"/>
              <a:t>References (1) </a:t>
            </a:r>
          </a:p>
        </p:txBody>
      </p:sp>
      <p:sp>
        <p:nvSpPr>
          <p:cNvPr id="4" name="Content Placeholder 3">
            <a:extLst>
              <a:ext uri="{FF2B5EF4-FFF2-40B4-BE49-F238E27FC236}">
                <a16:creationId xmlns:a16="http://schemas.microsoft.com/office/drawing/2014/main" id="{ED7C01A5-F46E-AE37-EA8B-ADB2C9FFE168}"/>
              </a:ext>
              <a:ext uri="{C183D7F6-B498-43B3-948B-1728B52AA6E4}">
                <adec:decorative xmlns:adec="http://schemas.microsoft.com/office/drawing/2017/decorative" val="1"/>
              </a:ext>
            </a:extLst>
          </p:cNvPr>
          <p:cNvSpPr>
            <a:spLocks noGrp="1"/>
          </p:cNvSpPr>
          <p:nvPr>
            <p:ph idx="1"/>
          </p:nvPr>
        </p:nvSpPr>
        <p:spPr>
          <a:xfrm>
            <a:off x="360000" y="1289304"/>
            <a:ext cx="11484000" cy="2927351"/>
          </a:xfrm>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76CF9438-C0C9-48F3-5220-769BF7DF8566}"/>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18</a:t>
            </a:fld>
            <a:endParaRPr lang="en-AU" dirty="0"/>
          </a:p>
        </p:txBody>
      </p:sp>
      <p:sp>
        <p:nvSpPr>
          <p:cNvPr id="7" name="TextBox 6">
            <a:extLst>
              <a:ext uri="{FF2B5EF4-FFF2-40B4-BE49-F238E27FC236}">
                <a16:creationId xmlns:a16="http://schemas.microsoft.com/office/drawing/2014/main" id="{B2B825E6-8E77-20B5-AD5E-CF6F577E1A68}"/>
              </a:ext>
            </a:extLst>
          </p:cNvPr>
          <p:cNvSpPr txBox="1"/>
          <p:nvPr/>
        </p:nvSpPr>
        <p:spPr>
          <a:xfrm>
            <a:off x="260268" y="533240"/>
            <a:ext cx="11571732" cy="2995692"/>
          </a:xfrm>
          <a:prstGeom prst="rect">
            <a:avLst/>
          </a:prstGeom>
          <a:noFill/>
        </p:spPr>
        <p:txBody>
          <a:bodyPr wrap="square">
            <a:spAutoFit/>
          </a:bodyPr>
          <a:lstStyle/>
          <a:p>
            <a:pPr>
              <a:lnSpc>
                <a:spcPct val="150000"/>
              </a:lnSpc>
              <a:spcBef>
                <a:spcPts val="1200"/>
              </a:spcBef>
              <a:buNone/>
            </a:pPr>
            <a:endParaRPr lang="en-AU" sz="1800" dirty="0">
              <a:effectLst/>
              <a:latin typeface="Arial" panose="020B0604020202020204" pitchFamily="34" charset="0"/>
              <a:ea typeface="Calibri" panose="020F0502020204030204" pitchFamily="34" charset="0"/>
            </a:endParaRPr>
          </a:p>
          <a:p>
            <a:pPr>
              <a:lnSpc>
                <a:spcPct val="150000"/>
              </a:lnSpc>
              <a:spcBef>
                <a:spcPts val="1200"/>
              </a:spcBef>
              <a:buNone/>
            </a:pPr>
            <a:r>
              <a:rPr lang="en-AU" sz="1800" dirty="0">
                <a:effectLst/>
                <a:latin typeface="Arial" panose="020B0604020202020204" pitchFamily="34" charset="0"/>
                <a:ea typeface="Calibri" panose="020F0502020204030204" pitchFamily="34" charset="0"/>
              </a:rPr>
              <a:t>Law in order (2023) </a:t>
            </a:r>
            <a:r>
              <a:rPr lang="en-AU" sz="1800" dirty="0">
                <a:effectLst/>
                <a:latin typeface="Arial" panose="020B0604020202020204" pitchFamily="34" charset="0"/>
                <a:ea typeface="Calibri" panose="020F0502020204030204" pitchFamily="34" charset="0"/>
                <a:hlinkClick r:id="rId3"/>
              </a:rPr>
              <a:t>Protection of Personally Identifiable Information (PII) A Growing Concern</a:t>
            </a:r>
            <a:r>
              <a:rPr lang="en-AU" sz="1800" dirty="0">
                <a:effectLst/>
                <a:latin typeface="Arial" panose="020B0604020202020204" pitchFamily="34" charset="0"/>
                <a:ea typeface="Calibri" panose="020F0502020204030204" pitchFamily="34" charset="0"/>
              </a:rPr>
              <a:t>, Blog, accessed 10 June,2026</a:t>
            </a:r>
          </a:p>
          <a:p>
            <a:pPr>
              <a:lnSpc>
                <a:spcPct val="150000"/>
              </a:lnSpc>
              <a:spcBef>
                <a:spcPts val="1200"/>
              </a:spcBef>
              <a:buNone/>
            </a:pPr>
            <a:r>
              <a:rPr lang="en-AU" dirty="0">
                <a:latin typeface="Arial" panose="020B0604020202020204" pitchFamily="34" charset="0"/>
                <a:ea typeface="Calibri" panose="020F0502020204030204" pitchFamily="34" charset="0"/>
              </a:rPr>
              <a:t>NSW Curriculum (2026) </a:t>
            </a:r>
            <a:r>
              <a:rPr lang="en-AU" dirty="0">
                <a:latin typeface="Arial" panose="020B0604020202020204" pitchFamily="34" charset="0"/>
                <a:ea typeface="Calibri" panose="020F0502020204030204" pitchFamily="34" charset="0"/>
                <a:hlinkClick r:id="rId4"/>
              </a:rPr>
              <a:t>Computing Technology 7–10 Syllabus (2022)</a:t>
            </a:r>
            <a:r>
              <a:rPr lang="en-AU" dirty="0">
                <a:latin typeface="Arial" panose="020B0604020202020204" pitchFamily="34" charset="0"/>
                <a:ea typeface="Calibri" panose="020F0502020204030204" pitchFamily="34" charset="0"/>
              </a:rPr>
              <a:t> website, accessed 10 June 2026.</a:t>
            </a:r>
            <a:endParaRPr lang="en-AU" sz="1800" dirty="0">
              <a:effectLst/>
              <a:latin typeface="Arial" panose="020B0604020202020204" pitchFamily="34" charset="0"/>
              <a:ea typeface="Calibri" panose="020F0502020204030204" pitchFamily="34" charset="0"/>
            </a:endParaRPr>
          </a:p>
          <a:p>
            <a:pPr>
              <a:lnSpc>
                <a:spcPct val="150000"/>
              </a:lnSpc>
              <a:spcBef>
                <a:spcPts val="1200"/>
              </a:spcBef>
              <a:buNone/>
            </a:pPr>
            <a:r>
              <a:rPr lang="en-AU" sz="1800" dirty="0" err="1">
                <a:effectLst/>
                <a:latin typeface="Arial" panose="020B0604020202020204" pitchFamily="34" charset="0"/>
                <a:ea typeface="Calibri" panose="020F0502020204030204" pitchFamily="34" charset="0"/>
              </a:rPr>
              <a:t>Vigderman</a:t>
            </a:r>
            <a:r>
              <a:rPr lang="en-AU" sz="1800" dirty="0">
                <a:effectLst/>
                <a:latin typeface="Arial" panose="020B0604020202020204" pitchFamily="34" charset="0"/>
                <a:ea typeface="Calibri" panose="020F0502020204030204" pitchFamily="34" charset="0"/>
              </a:rPr>
              <a:t> A and Turner G (2 June 2022) ‘</a:t>
            </a:r>
            <a:r>
              <a:rPr lang="en-AU" sz="1800" u="sng" dirty="0">
                <a:solidFill>
                  <a:srgbClr val="2F5496"/>
                </a:solidFill>
                <a:effectLst/>
                <a:latin typeface="Arial" panose="020B0604020202020204" pitchFamily="34" charset="0"/>
                <a:ea typeface="Calibri" panose="020F0502020204030204" pitchFamily="34" charset="0"/>
                <a:hlinkClick r:id="rId5"/>
              </a:rPr>
              <a:t>What is Personally Identifiable Information (PII)?</a:t>
            </a:r>
            <a:r>
              <a:rPr lang="en-AU" sz="1800" dirty="0">
                <a:effectLst/>
                <a:latin typeface="Arial" panose="020B0604020202020204" pitchFamily="34" charset="0"/>
                <a:ea typeface="Calibri" panose="020F0502020204030204" pitchFamily="34" charset="0"/>
              </a:rPr>
              <a:t>’, </a:t>
            </a:r>
            <a:r>
              <a:rPr lang="en-AU" sz="1800" i="1" dirty="0">
                <a:effectLst/>
                <a:latin typeface="Arial" panose="020B0604020202020204" pitchFamily="34" charset="0"/>
                <a:ea typeface="Calibri" panose="020F0502020204030204" pitchFamily="34" charset="0"/>
              </a:rPr>
              <a:t>security.org</a:t>
            </a:r>
            <a:r>
              <a:rPr lang="en-AU" sz="1800" dirty="0">
                <a:effectLst/>
                <a:latin typeface="Arial" panose="020B0604020202020204" pitchFamily="34" charset="0"/>
                <a:ea typeface="Calibri" panose="020F0502020204030204" pitchFamily="34" charset="0"/>
              </a:rPr>
              <a:t> website, accessed 10 June 2022.</a:t>
            </a:r>
          </a:p>
        </p:txBody>
      </p:sp>
    </p:spTree>
    <p:extLst>
      <p:ext uri="{BB962C8B-B14F-4D97-AF65-F5344CB8AC3E}">
        <p14:creationId xmlns:p14="http://schemas.microsoft.com/office/powerpoint/2010/main" val="340918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Digital solutions</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dirty="0">
                <a:latin typeface="+mj-lt"/>
              </a:rPr>
              <a:t>Weeks 17</a:t>
            </a:r>
            <a:r>
              <a:rPr lang="en-AU" sz="1600" dirty="0"/>
              <a:t> – </a:t>
            </a:r>
            <a:r>
              <a:rPr lang="en-AU" dirty="0">
                <a:latin typeface="+mj-lt"/>
              </a:rPr>
              <a:t>18</a:t>
            </a: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5977989" y="3394376"/>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40FBA-C27B-49F1-2FBA-5A441221A76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6A1BAE2-603D-7365-8D75-30B4AA161B1D}"/>
              </a:ext>
            </a:extLst>
          </p:cNvPr>
          <p:cNvSpPr>
            <a:spLocks noGrp="1"/>
          </p:cNvSpPr>
          <p:nvPr>
            <p:ph type="ctrTitle"/>
          </p:nvPr>
        </p:nvSpPr>
        <p:spPr/>
        <p:txBody>
          <a:bodyPr/>
          <a:lstStyle/>
          <a:p>
            <a:r>
              <a:rPr lang="en-AU" dirty="0">
                <a:latin typeface="+mj-lt"/>
              </a:rPr>
              <a:t>8. Digital solutions</a:t>
            </a:r>
          </a:p>
        </p:txBody>
      </p:sp>
    </p:spTree>
    <p:extLst>
      <p:ext uri="{BB962C8B-B14F-4D97-AF65-F5344CB8AC3E}">
        <p14:creationId xmlns:p14="http://schemas.microsoft.com/office/powerpoint/2010/main" val="134853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C5562-0DD2-F4F5-202D-CF8BD8FA1F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2C594D9-2183-3E85-534C-9ED8D7ABA3FF}"/>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4CC518F9-0150-95EA-70C8-B114F04920A6}"/>
              </a:ext>
            </a:extLst>
          </p:cNvPr>
          <p:cNvSpPr txBox="1"/>
          <p:nvPr/>
        </p:nvSpPr>
        <p:spPr>
          <a:xfrm>
            <a:off x="370416" y="1894417"/>
            <a:ext cx="11303000"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to</a:t>
            </a:r>
            <a:r>
              <a:rPr lang="en-AU" sz="2000" b="1" dirty="0">
                <a:solidFill>
                  <a:srgbClr val="002664"/>
                </a:solidFill>
                <a:latin typeface="Arial" panose="020B0604020202020204"/>
                <a:ea typeface="+mn-lt"/>
                <a:cs typeface="Arial" panose="020B0604020202020204" pitchFamily="34" charset="0"/>
              </a:rPr>
              <a:t> </a:t>
            </a: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002664"/>
                </a:solidFill>
                <a:latin typeface="Arial" panose="020B0604020202020204"/>
                <a:cs typeface="Arial" panose="020B0604020202020204" pitchFamily="34" charset="0"/>
              </a:rPr>
              <a:t>improve an existing information system.</a:t>
            </a:r>
          </a:p>
          <a:p>
            <a:pPr marL="0" marR="0" lvl="0" indent="0" algn="l" defTabSz="609585" rtl="0" eaLnBrk="1" fontAlgn="auto" latinLnBrk="0" hangingPunct="1">
              <a:lnSpc>
                <a:spcPct val="150000"/>
              </a:lnSpc>
              <a:spcBef>
                <a:spcPts val="0"/>
              </a:spcBef>
              <a:spcAft>
                <a:spcPts val="600"/>
              </a:spcAft>
              <a:buClrTx/>
              <a:buSzTx/>
              <a:buFontTx/>
              <a:buNone/>
              <a:tabLst/>
              <a:defRPr/>
            </a:pPr>
            <a:endPar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 </a:t>
            </a:r>
            <a:r>
              <a:rPr lang="en-AU" sz="2000" b="1" dirty="0">
                <a:solidFill>
                  <a:srgbClr val="002664"/>
                </a:solidFill>
                <a:latin typeface="Arial" panose="020B0604020202020204"/>
                <a:cs typeface="Arial" panose="020B0604020202020204" pitchFamily="34" charset="0"/>
              </a:rPr>
              <a:t>work collaboratively to</a:t>
            </a:r>
          </a:p>
          <a:p>
            <a:pPr marL="342900" indent="-342900" defTabSz="609585">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investigate a real-world scenario</a:t>
            </a:r>
          </a:p>
          <a:p>
            <a:pPr marL="342900" lvl="1" indent="-342900" defTabSz="609585">
              <a:lnSpc>
                <a:spcPct val="150000"/>
              </a:lnSpc>
              <a:spcAft>
                <a:spcPts val="600"/>
              </a:spcAft>
              <a:buFont typeface="Arial" panose="020B0604020202020204" pitchFamily="34" charset="0"/>
              <a:buChar char="•"/>
              <a:defRPr/>
            </a:pPr>
            <a:r>
              <a:rPr lang="en-AU" sz="2000" dirty="0">
                <a:solidFill>
                  <a:srgbClr val="22272B"/>
                </a:solidFill>
                <a:latin typeface="Arial" panose="020B0604020202020204"/>
                <a:cs typeface="Arial" panose="020B0604020202020204" pitchFamily="34" charset="0"/>
              </a:rPr>
              <a:t>design an improved system.</a:t>
            </a:r>
          </a:p>
          <a:p>
            <a:pPr marL="0" marR="0" lvl="0" indent="0" algn="l" defTabSz="609585" rtl="0" eaLnBrk="1" fontAlgn="auto" latinLnBrk="0" hangingPunct="1">
              <a:lnSpc>
                <a:spcPct val="150000"/>
              </a:lnSpc>
              <a:spcBef>
                <a:spcPts val="0"/>
              </a:spcBef>
              <a:spcAft>
                <a:spcPts val="600"/>
              </a:spcAft>
              <a:buClrTx/>
              <a:buSzTx/>
              <a:buFontTx/>
              <a:buNone/>
              <a:tabLst/>
              <a:defRPr/>
            </a:pPr>
            <a:endParaRPr lang="en-AU" sz="2000" dirty="0">
              <a:solidFill>
                <a:srgbClr val="002664"/>
              </a:solidFill>
              <a:latin typeface="Arial" panose="020B0604020202020204"/>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endPar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0" marR="0" lvl="0" indent="0" algn="l" defTabSz="609585" rtl="0" eaLnBrk="1" fontAlgn="auto" latinLnBrk="0" hangingPunct="1">
              <a:lnSpc>
                <a:spcPct val="15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982AEE01-96CD-1FC3-9458-E2592FF9FEBA}"/>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36243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4E563-3B60-A0AD-D61E-994C78E2DA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1AFFF3C-8527-A317-2685-927BD1BF70F3}"/>
              </a:ext>
            </a:extLst>
          </p:cNvPr>
          <p:cNvSpPr>
            <a:spLocks noGrp="1"/>
          </p:cNvSpPr>
          <p:nvPr>
            <p:ph type="title"/>
          </p:nvPr>
        </p:nvSpPr>
        <p:spPr>
          <a:xfrm>
            <a:off x="360000" y="360000"/>
            <a:ext cx="9461076" cy="545601"/>
          </a:xfrm>
        </p:spPr>
        <p:txBody>
          <a:bodyPr/>
          <a:lstStyle/>
          <a:p>
            <a:r>
              <a:rPr lang="en-AU" sz="3200"/>
              <a:t>Project</a:t>
            </a:r>
          </a:p>
        </p:txBody>
      </p:sp>
      <p:sp>
        <p:nvSpPr>
          <p:cNvPr id="4" name="Text Placeholder 3">
            <a:extLst>
              <a:ext uri="{FF2B5EF4-FFF2-40B4-BE49-F238E27FC236}">
                <a16:creationId xmlns:a16="http://schemas.microsoft.com/office/drawing/2014/main" id="{A7BE8ADE-4B12-CA1D-0822-880FB7D1957B}"/>
              </a:ext>
            </a:extLst>
          </p:cNvPr>
          <p:cNvSpPr>
            <a:spLocks noGrp="1"/>
          </p:cNvSpPr>
          <p:nvPr>
            <p:ph type="body" sz="quarter" idx="18"/>
          </p:nvPr>
        </p:nvSpPr>
        <p:spPr>
          <a:xfrm>
            <a:off x="360000" y="1177186"/>
            <a:ext cx="7659288" cy="310015"/>
          </a:xfrm>
        </p:spPr>
        <p:txBody>
          <a:bodyPr/>
          <a:lstStyle/>
          <a:p>
            <a:r>
              <a:rPr lang="en-AU" sz="1800" b="1" dirty="0"/>
              <a:t>Library borrowing, Schools musical ticketing system</a:t>
            </a:r>
            <a:r>
              <a:rPr lang="en-AU" sz="1800" dirty="0"/>
              <a:t>, </a:t>
            </a:r>
            <a:r>
              <a:rPr lang="en-AU" sz="1800" b="1" dirty="0"/>
              <a:t>Canteen ordering system or</a:t>
            </a:r>
            <a:r>
              <a:rPr lang="en-AU" sz="1800" dirty="0"/>
              <a:t> </a:t>
            </a:r>
            <a:r>
              <a:rPr lang="en-AU" sz="1800" b="1" dirty="0"/>
              <a:t>Sports / swimming carnival system</a:t>
            </a:r>
          </a:p>
        </p:txBody>
      </p:sp>
      <p:sp>
        <p:nvSpPr>
          <p:cNvPr id="5" name="Text Placeholder 4">
            <a:extLst>
              <a:ext uri="{FF2B5EF4-FFF2-40B4-BE49-F238E27FC236}">
                <a16:creationId xmlns:a16="http://schemas.microsoft.com/office/drawing/2014/main" id="{A7F70FD2-7224-331C-45BB-8A21D94494C6}"/>
              </a:ext>
            </a:extLst>
          </p:cNvPr>
          <p:cNvSpPr>
            <a:spLocks noGrp="1"/>
          </p:cNvSpPr>
          <p:nvPr>
            <p:ph type="body" sz="quarter" idx="17"/>
          </p:nvPr>
        </p:nvSpPr>
        <p:spPr>
          <a:xfrm>
            <a:off x="419560" y="1587977"/>
            <a:ext cx="5975560" cy="4807835"/>
          </a:xfrm>
        </p:spPr>
        <p:txBody>
          <a:bodyPr/>
          <a:lstStyle/>
          <a:p>
            <a:r>
              <a:rPr lang="en-AU" dirty="0"/>
              <a:t>Groups will:</a:t>
            </a:r>
          </a:p>
          <a:p>
            <a:pPr marL="342900" indent="-342900">
              <a:buFont typeface="Arial" panose="020B0604020202020204" pitchFamily="34" charset="0"/>
              <a:buChar char="•"/>
            </a:pPr>
            <a:r>
              <a:rPr lang="en-AU" dirty="0"/>
              <a:t>investigate and understand the </a:t>
            </a:r>
            <a:r>
              <a:rPr lang="en-AU" b="1" dirty="0"/>
              <a:t>current system</a:t>
            </a:r>
          </a:p>
          <a:p>
            <a:pPr marL="342900" indent="-342900">
              <a:buFont typeface="Arial" panose="020B0604020202020204" pitchFamily="34" charset="0"/>
              <a:buChar char="•"/>
            </a:pPr>
            <a:r>
              <a:rPr lang="en-AU" dirty="0"/>
              <a:t>identify the systems </a:t>
            </a:r>
            <a:r>
              <a:rPr lang="en-AU" b="1" dirty="0"/>
              <a:t>data requirements</a:t>
            </a:r>
          </a:p>
          <a:p>
            <a:pPr marL="342900" indent="-342900">
              <a:buFont typeface="Arial" panose="020B0604020202020204" pitchFamily="34" charset="0"/>
              <a:buChar char="•"/>
            </a:pPr>
            <a:r>
              <a:rPr lang="en-AU" dirty="0"/>
              <a:t>design an </a:t>
            </a:r>
            <a:r>
              <a:rPr lang="en-AU" b="1" dirty="0"/>
              <a:t>improved system</a:t>
            </a:r>
          </a:p>
          <a:p>
            <a:pPr marL="342900" indent="-342900">
              <a:buFont typeface="Arial" panose="020B0604020202020204" pitchFamily="34" charset="0"/>
              <a:buChar char="•"/>
            </a:pPr>
            <a:r>
              <a:rPr lang="en-AU" dirty="0"/>
              <a:t>develop a data </a:t>
            </a:r>
            <a:r>
              <a:rPr lang="en-AU" b="1" dirty="0"/>
              <a:t>model</a:t>
            </a:r>
          </a:p>
          <a:p>
            <a:pPr marL="342900" indent="-342900">
              <a:buFont typeface="Arial" panose="020B0604020202020204" pitchFamily="34" charset="0"/>
              <a:buChar char="•"/>
            </a:pPr>
            <a:r>
              <a:rPr lang="en-AU" b="1" dirty="0"/>
              <a:t>collect</a:t>
            </a:r>
            <a:r>
              <a:rPr lang="en-AU" dirty="0"/>
              <a:t> or simulate data</a:t>
            </a:r>
          </a:p>
          <a:p>
            <a:pPr marL="342900" indent="-342900">
              <a:buFont typeface="Arial" panose="020B0604020202020204" pitchFamily="34" charset="0"/>
              <a:buChar char="•"/>
            </a:pPr>
            <a:r>
              <a:rPr lang="en-AU" b="1" dirty="0"/>
              <a:t>analyse</a:t>
            </a:r>
            <a:r>
              <a:rPr lang="en-AU" dirty="0"/>
              <a:t> the data</a:t>
            </a:r>
          </a:p>
          <a:p>
            <a:pPr marL="342900" indent="-342900">
              <a:buFont typeface="Arial" panose="020B0604020202020204" pitchFamily="34" charset="0"/>
              <a:buChar char="•"/>
            </a:pPr>
            <a:r>
              <a:rPr lang="en-AU" dirty="0"/>
              <a:t>create data </a:t>
            </a:r>
            <a:r>
              <a:rPr lang="en-AU" b="1" dirty="0"/>
              <a:t>visualisations.</a:t>
            </a:r>
          </a:p>
          <a:p>
            <a:endParaRPr lang="en-AU" dirty="0"/>
          </a:p>
          <a:p>
            <a:endParaRPr lang="en-AU" dirty="0"/>
          </a:p>
          <a:p>
            <a:endParaRPr lang="en-AU" b="1" dirty="0"/>
          </a:p>
          <a:p>
            <a:endParaRPr lang="en-AU" dirty="0"/>
          </a:p>
          <a:p>
            <a:endParaRPr lang="en-AU" dirty="0"/>
          </a:p>
          <a:p>
            <a:endParaRPr lang="en-AU" dirty="0"/>
          </a:p>
          <a:p>
            <a:endParaRPr lang="en-AU" dirty="0"/>
          </a:p>
        </p:txBody>
      </p:sp>
      <p:grpSp>
        <p:nvGrpSpPr>
          <p:cNvPr id="6" name="Group 5" descr="Library borrowing, Schools musical ticketing system, Canteen ordering system or Sports / swimming carnival system&#10;">
            <a:extLst>
              <a:ext uri="{FF2B5EF4-FFF2-40B4-BE49-F238E27FC236}">
                <a16:creationId xmlns:a16="http://schemas.microsoft.com/office/drawing/2014/main" id="{A237B356-E71F-7C30-2007-3FA92B86E9CD}"/>
              </a:ext>
            </a:extLst>
          </p:cNvPr>
          <p:cNvGrpSpPr/>
          <p:nvPr/>
        </p:nvGrpSpPr>
        <p:grpSpPr>
          <a:xfrm>
            <a:off x="6784760" y="356144"/>
            <a:ext cx="5207318" cy="6141856"/>
            <a:chOff x="6784760" y="356144"/>
            <a:chExt cx="5207318" cy="6141856"/>
          </a:xfrm>
        </p:grpSpPr>
        <p:pic>
          <p:nvPicPr>
            <p:cNvPr id="7" name="Graphic 6" descr="Electric guitar outline">
              <a:extLst>
                <a:ext uri="{FF2B5EF4-FFF2-40B4-BE49-F238E27FC236}">
                  <a16:creationId xmlns:a16="http://schemas.microsoft.com/office/drawing/2014/main" id="{B4C150F2-F169-6C46-3513-8047DFF799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78836" y="1458260"/>
              <a:ext cx="2013242" cy="2013242"/>
            </a:xfrm>
            <a:prstGeom prst="rect">
              <a:avLst/>
            </a:prstGeom>
          </p:spPr>
        </p:pic>
        <p:pic>
          <p:nvPicPr>
            <p:cNvPr id="9" name="Graphic 8" descr="Noodles outline">
              <a:extLst>
                <a:ext uri="{FF2B5EF4-FFF2-40B4-BE49-F238E27FC236}">
                  <a16:creationId xmlns:a16="http://schemas.microsoft.com/office/drawing/2014/main" id="{C383F192-4130-9BD7-3E65-50BC7E6545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68125" y="3471502"/>
              <a:ext cx="1317817" cy="1317817"/>
            </a:xfrm>
            <a:prstGeom prst="rect">
              <a:avLst/>
            </a:prstGeom>
          </p:spPr>
        </p:pic>
        <p:pic>
          <p:nvPicPr>
            <p:cNvPr id="11" name="Graphic 10" descr="Diving outline">
              <a:extLst>
                <a:ext uri="{FF2B5EF4-FFF2-40B4-BE49-F238E27FC236}">
                  <a16:creationId xmlns:a16="http://schemas.microsoft.com/office/drawing/2014/main" id="{6469E883-B9BF-F08E-484A-B7F95133B7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84760" y="4843476"/>
              <a:ext cx="1654524" cy="1654524"/>
            </a:xfrm>
            <a:prstGeom prst="rect">
              <a:avLst/>
            </a:prstGeom>
          </p:spPr>
        </p:pic>
        <p:pic>
          <p:nvPicPr>
            <p:cNvPr id="13" name="Graphic 12" descr="Run outline">
              <a:extLst>
                <a:ext uri="{FF2B5EF4-FFF2-40B4-BE49-F238E27FC236}">
                  <a16:creationId xmlns:a16="http://schemas.microsoft.com/office/drawing/2014/main" id="{451EE8B6-791A-B352-32CC-00CCD71239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90630" y="5066869"/>
              <a:ext cx="1152604" cy="1152604"/>
            </a:xfrm>
            <a:prstGeom prst="rect">
              <a:avLst/>
            </a:prstGeom>
          </p:spPr>
        </p:pic>
        <p:pic>
          <p:nvPicPr>
            <p:cNvPr id="15" name="Graphic 14" descr="Crawl outline">
              <a:extLst>
                <a:ext uri="{FF2B5EF4-FFF2-40B4-BE49-F238E27FC236}">
                  <a16:creationId xmlns:a16="http://schemas.microsoft.com/office/drawing/2014/main" id="{2B442C14-A037-4CC9-033B-601E10BDFB1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08290" y="5246180"/>
              <a:ext cx="1223274" cy="1223274"/>
            </a:xfrm>
            <a:prstGeom prst="rect">
              <a:avLst/>
            </a:prstGeom>
          </p:spPr>
        </p:pic>
        <p:pic>
          <p:nvPicPr>
            <p:cNvPr id="19" name="Graphic 18" descr="Burger and drink outline">
              <a:extLst>
                <a:ext uri="{FF2B5EF4-FFF2-40B4-BE49-F238E27FC236}">
                  <a16:creationId xmlns:a16="http://schemas.microsoft.com/office/drawing/2014/main" id="{A51835B7-A515-A5C6-5F6D-871714D4835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97842" y="3546984"/>
              <a:ext cx="1317817" cy="1317817"/>
            </a:xfrm>
            <a:prstGeom prst="rect">
              <a:avLst/>
            </a:prstGeom>
          </p:spPr>
        </p:pic>
        <p:pic>
          <p:nvPicPr>
            <p:cNvPr id="21" name="Graphic 20" descr="Performance Curtains outline">
              <a:extLst>
                <a:ext uri="{FF2B5EF4-FFF2-40B4-BE49-F238E27FC236}">
                  <a16:creationId xmlns:a16="http://schemas.microsoft.com/office/drawing/2014/main" id="{F92D9264-7E00-B6AB-6776-F37FD7A5C64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340051" y="1778507"/>
              <a:ext cx="1554480" cy="1554480"/>
            </a:xfrm>
            <a:prstGeom prst="rect">
              <a:avLst/>
            </a:prstGeom>
          </p:spPr>
        </p:pic>
        <p:pic>
          <p:nvPicPr>
            <p:cNvPr id="8" name="Graphic 7" descr="Books outline">
              <a:extLst>
                <a:ext uri="{FF2B5EF4-FFF2-40B4-BE49-F238E27FC236}">
                  <a16:creationId xmlns:a16="http://schemas.microsoft.com/office/drawing/2014/main" id="{27A5EA9F-367A-F3F1-FC5B-028FAC5A89D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156750" y="356144"/>
              <a:ext cx="1231833" cy="1231833"/>
            </a:xfrm>
            <a:prstGeom prst="rect">
              <a:avLst/>
            </a:prstGeom>
          </p:spPr>
        </p:pic>
      </p:grpSp>
      <p:sp>
        <p:nvSpPr>
          <p:cNvPr id="2" name="Slide Number Placeholder 1">
            <a:extLst>
              <a:ext uri="{FF2B5EF4-FFF2-40B4-BE49-F238E27FC236}">
                <a16:creationId xmlns:a16="http://schemas.microsoft.com/office/drawing/2014/main" id="{66DBCF51-571B-E508-39A9-D830F071B33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120329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1EFD61-1838-420B-AEDE-03FD887D5AB1}"/>
              </a:ext>
            </a:extLst>
          </p:cNvPr>
          <p:cNvSpPr>
            <a:spLocks noGrp="1"/>
          </p:cNvSpPr>
          <p:nvPr>
            <p:ph type="title"/>
          </p:nvPr>
        </p:nvSpPr>
        <p:spPr/>
        <p:txBody>
          <a:bodyPr/>
          <a:lstStyle/>
          <a:p>
            <a:r>
              <a:rPr lang="en-AU"/>
              <a:t>Project (example)</a:t>
            </a:r>
          </a:p>
        </p:txBody>
      </p:sp>
      <p:sp>
        <p:nvSpPr>
          <p:cNvPr id="4" name="Text Placeholder 3">
            <a:extLst>
              <a:ext uri="{FF2B5EF4-FFF2-40B4-BE49-F238E27FC236}">
                <a16:creationId xmlns:a16="http://schemas.microsoft.com/office/drawing/2014/main" id="{1CC61634-882B-1704-E1AC-7D5EB1AB491D}"/>
              </a:ext>
            </a:extLst>
          </p:cNvPr>
          <p:cNvSpPr>
            <a:spLocks noGrp="1"/>
          </p:cNvSpPr>
          <p:nvPr>
            <p:ph type="body" sz="quarter" idx="18"/>
          </p:nvPr>
        </p:nvSpPr>
        <p:spPr/>
        <p:txBody>
          <a:bodyPr/>
          <a:lstStyle/>
          <a:p>
            <a:r>
              <a:rPr lang="en-AU" b="1"/>
              <a:t>Schools musical ticketing system : planning and data specification</a:t>
            </a:r>
            <a:endParaRPr lang="en-AU"/>
          </a:p>
        </p:txBody>
      </p:sp>
      <p:sp>
        <p:nvSpPr>
          <p:cNvPr id="5" name="Text Placeholder 4">
            <a:extLst>
              <a:ext uri="{FF2B5EF4-FFF2-40B4-BE49-F238E27FC236}">
                <a16:creationId xmlns:a16="http://schemas.microsoft.com/office/drawing/2014/main" id="{FE2C03AC-5423-D43E-ABB1-013AD546243F}"/>
              </a:ext>
            </a:extLst>
          </p:cNvPr>
          <p:cNvSpPr>
            <a:spLocks noGrp="1"/>
          </p:cNvSpPr>
          <p:nvPr>
            <p:ph type="body" sz="quarter" idx="17"/>
          </p:nvPr>
        </p:nvSpPr>
        <p:spPr/>
        <p:txBody>
          <a:bodyPr/>
          <a:lstStyle/>
          <a:p>
            <a:pPr lvl="0"/>
            <a:r>
              <a:rPr lang="en-AU" dirty="0"/>
              <a:t>In your project notebook document the data specification, ownership, and protection plan.</a:t>
            </a:r>
          </a:p>
          <a:p>
            <a:pPr lvl="0"/>
            <a:r>
              <a:rPr lang="en-AU" dirty="0"/>
              <a:t>1. Identify the data required:</a:t>
            </a:r>
          </a:p>
          <a:p>
            <a:pPr lvl="0"/>
            <a:r>
              <a:rPr lang="en-AU" dirty="0"/>
              <a:t> (e.g., ticket buyer's name, contact, number of tickets, payment information).</a:t>
            </a:r>
          </a:p>
          <a:p>
            <a:pPr lvl="0"/>
            <a:r>
              <a:rPr lang="en-AU" dirty="0"/>
              <a:t>2. Who owns the data? (the school/department).</a:t>
            </a:r>
          </a:p>
          <a:p>
            <a:pPr lvl="0"/>
            <a:r>
              <a:rPr lang="en-AU" dirty="0"/>
              <a:t>3. What responsibilities around data protection do they have?.</a:t>
            </a:r>
          </a:p>
          <a:p>
            <a:pPr lvl="0"/>
            <a:r>
              <a:rPr lang="en-AU" dirty="0"/>
              <a:t> </a:t>
            </a:r>
            <a:r>
              <a:rPr lang="en-AU" dirty="0">
                <a:hlinkClick r:id="rId3"/>
              </a:rPr>
              <a:t>Explore privacy laws related to PII </a:t>
            </a:r>
            <a:endParaRPr lang="en-AU" dirty="0"/>
          </a:p>
          <a:p>
            <a:pPr lvl="0"/>
            <a:r>
              <a:rPr lang="en-AU" dirty="0"/>
              <a:t>4. How will data be protected (e.g., encryption, access controls).</a:t>
            </a:r>
          </a:p>
          <a:p>
            <a:pPr lvl="0"/>
            <a:r>
              <a:rPr lang="en-AU" dirty="0"/>
              <a:t>.</a:t>
            </a:r>
          </a:p>
          <a:p>
            <a:endParaRPr lang="en-AU" dirty="0"/>
          </a:p>
        </p:txBody>
      </p:sp>
      <p:sp>
        <p:nvSpPr>
          <p:cNvPr id="2" name="Slide Number Placeholder 1">
            <a:extLst>
              <a:ext uri="{FF2B5EF4-FFF2-40B4-BE49-F238E27FC236}">
                <a16:creationId xmlns:a16="http://schemas.microsoft.com/office/drawing/2014/main" id="{9036D2B1-22CC-7C1F-2AE8-FB5B00D3EB6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180762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75E58-FEED-DE49-0315-DEDDCD953D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3F02CE-69E5-5853-4809-844E7C3ED8C8}"/>
              </a:ext>
            </a:extLst>
          </p:cNvPr>
          <p:cNvSpPr>
            <a:spLocks noGrp="1"/>
          </p:cNvSpPr>
          <p:nvPr>
            <p:ph type="title"/>
          </p:nvPr>
        </p:nvSpPr>
        <p:spPr/>
        <p:txBody>
          <a:bodyPr/>
          <a:lstStyle/>
          <a:p>
            <a:r>
              <a:rPr lang="en-AU" dirty="0"/>
              <a:t>Project example (1)</a:t>
            </a:r>
          </a:p>
        </p:txBody>
      </p:sp>
      <p:sp>
        <p:nvSpPr>
          <p:cNvPr id="4" name="Text Placeholder 3">
            <a:extLst>
              <a:ext uri="{FF2B5EF4-FFF2-40B4-BE49-F238E27FC236}">
                <a16:creationId xmlns:a16="http://schemas.microsoft.com/office/drawing/2014/main" id="{F4C494C1-A135-AAF3-B6F2-101A5BD37FF0}"/>
              </a:ext>
            </a:extLst>
          </p:cNvPr>
          <p:cNvSpPr>
            <a:spLocks noGrp="1"/>
          </p:cNvSpPr>
          <p:nvPr>
            <p:ph type="body" sz="quarter" idx="18"/>
          </p:nvPr>
        </p:nvSpPr>
        <p:spPr/>
        <p:txBody>
          <a:bodyPr/>
          <a:lstStyle/>
          <a:p>
            <a:r>
              <a:rPr lang="en-AU" b="1"/>
              <a:t>Schools musical ticketing system : Data Collection and Validation</a:t>
            </a:r>
            <a:endParaRPr lang="en-AU"/>
          </a:p>
        </p:txBody>
      </p:sp>
      <p:sp>
        <p:nvSpPr>
          <p:cNvPr id="5" name="Text Placeholder 4">
            <a:extLst>
              <a:ext uri="{FF2B5EF4-FFF2-40B4-BE49-F238E27FC236}">
                <a16:creationId xmlns:a16="http://schemas.microsoft.com/office/drawing/2014/main" id="{9E51F9C0-8FBD-6043-995E-2D92F51E2722}"/>
              </a:ext>
            </a:extLst>
          </p:cNvPr>
          <p:cNvSpPr>
            <a:spLocks noGrp="1"/>
          </p:cNvSpPr>
          <p:nvPr>
            <p:ph type="body" sz="quarter" idx="17"/>
          </p:nvPr>
        </p:nvSpPr>
        <p:spPr>
          <a:xfrm>
            <a:off x="359999" y="1369454"/>
            <a:ext cx="11484000" cy="4807835"/>
          </a:xfrm>
        </p:spPr>
        <p:txBody>
          <a:bodyPr/>
          <a:lstStyle/>
          <a:p>
            <a:pPr lvl="0"/>
            <a:r>
              <a:rPr kumimoji="0" lang="en-AU" sz="2000" b="0" i="0" u="none" strike="noStrike" kern="1200" cap="none" spc="0" normalizeH="0" baseline="0" noProof="0" dirty="0">
                <a:ln>
                  <a:noFill/>
                </a:ln>
                <a:solidFill>
                  <a:srgbClr val="22272B"/>
                </a:solidFill>
                <a:effectLst/>
                <a:uLnTx/>
                <a:uFillTx/>
                <a:latin typeface="Arial" panose="020B0604020202020204" pitchFamily="34" charset="0"/>
                <a:ea typeface="+mn-ea"/>
                <a:cs typeface="Arial" panose="020B0604020202020204" pitchFamily="34" charset="0"/>
              </a:rPr>
              <a:t>In your project notebook: </a:t>
            </a:r>
            <a:r>
              <a:rPr lang="en-AU" dirty="0"/>
              <a:t>Screenshot a digital form design or interfaces for ticket sales that enforce validation (e.g., valid email format, </a:t>
            </a:r>
            <a:r>
              <a:rPr lang="en-AU" b="1" dirty="0"/>
              <a:t>ticket number limits</a:t>
            </a:r>
            <a:r>
              <a:rPr lang="en-AU" dirty="0"/>
              <a:t>).</a:t>
            </a:r>
          </a:p>
          <a:p>
            <a:pPr lvl="0"/>
            <a:endParaRPr lang="en-AU" dirty="0"/>
          </a:p>
          <a:p>
            <a:endParaRPr lang="en-AU" dirty="0"/>
          </a:p>
        </p:txBody>
      </p:sp>
      <p:grpSp>
        <p:nvGrpSpPr>
          <p:cNvPr id="6" name="Group 5" descr="Data validation process">
            <a:extLst>
              <a:ext uri="{FF2B5EF4-FFF2-40B4-BE49-F238E27FC236}">
                <a16:creationId xmlns:a16="http://schemas.microsoft.com/office/drawing/2014/main" id="{665B4C80-2741-160D-BFA2-5CCB64403C97}"/>
              </a:ext>
            </a:extLst>
          </p:cNvPr>
          <p:cNvGrpSpPr/>
          <p:nvPr/>
        </p:nvGrpSpPr>
        <p:grpSpPr>
          <a:xfrm>
            <a:off x="1024128" y="2469323"/>
            <a:ext cx="10423957" cy="3799516"/>
            <a:chOff x="1024128" y="2469323"/>
            <a:chExt cx="10423957" cy="3799516"/>
          </a:xfrm>
        </p:grpSpPr>
        <p:pic>
          <p:nvPicPr>
            <p:cNvPr id="7" name="Picture 6" descr="Screenshot of a spreadsheet titled &quot;Ticket Sales&quot; showing fields for buyer name, email address, show, number of tickets, and performance date. A data validation dialog box is open, set to allow only whole numbers with options for minimum and maximum values, indicating input restrictions for ticket quantity.">
              <a:extLst>
                <a:ext uri="{FF2B5EF4-FFF2-40B4-BE49-F238E27FC236}">
                  <a16:creationId xmlns:a16="http://schemas.microsoft.com/office/drawing/2014/main" id="{3B0DCA56-7F55-61DC-E8F9-48800D08AD37}"/>
                </a:ext>
              </a:extLst>
            </p:cNvPr>
            <p:cNvPicPr>
              <a:picLocks noChangeAspect="1"/>
            </p:cNvPicPr>
            <p:nvPr/>
          </p:nvPicPr>
          <p:blipFill>
            <a:blip r:embed="rId3"/>
            <a:stretch>
              <a:fillRect/>
            </a:stretch>
          </p:blipFill>
          <p:spPr>
            <a:xfrm>
              <a:off x="3833200" y="2469323"/>
              <a:ext cx="7614885" cy="3799516"/>
            </a:xfrm>
            <a:prstGeom prst="rect">
              <a:avLst/>
            </a:prstGeom>
            <a:ln>
              <a:solidFill>
                <a:schemeClr val="tx1"/>
              </a:solidFill>
            </a:ln>
          </p:spPr>
        </p:pic>
        <p:pic>
          <p:nvPicPr>
            <p:cNvPr id="9" name="Picture 8" descr="Screenshot of a software toolbar section showing Data Tools with options for Data Validation. The toolbar includes icons with a green checkmark and a red prohibition symbol, indicating validation status or controls.">
              <a:extLst>
                <a:ext uri="{FF2B5EF4-FFF2-40B4-BE49-F238E27FC236}">
                  <a16:creationId xmlns:a16="http://schemas.microsoft.com/office/drawing/2014/main" id="{16F1B90D-A4A6-0473-2CA3-7F390C3B1848}"/>
                </a:ext>
              </a:extLst>
            </p:cNvPr>
            <p:cNvPicPr>
              <a:picLocks noChangeAspect="1"/>
            </p:cNvPicPr>
            <p:nvPr/>
          </p:nvPicPr>
          <p:blipFill>
            <a:blip r:embed="rId4"/>
            <a:srcRect l="3611" t="4476" r="5384" b="1948"/>
            <a:stretch>
              <a:fillRect/>
            </a:stretch>
          </p:blipFill>
          <p:spPr>
            <a:xfrm>
              <a:off x="1024128" y="3429000"/>
              <a:ext cx="1947671" cy="2523743"/>
            </a:xfrm>
            <a:prstGeom prst="rect">
              <a:avLst/>
            </a:prstGeom>
            <a:ln>
              <a:solidFill>
                <a:schemeClr val="tx1"/>
              </a:solidFill>
            </a:ln>
          </p:spPr>
        </p:pic>
      </p:grpSp>
      <p:sp>
        <p:nvSpPr>
          <p:cNvPr id="2" name="Slide Number Placeholder 1">
            <a:extLst>
              <a:ext uri="{FF2B5EF4-FFF2-40B4-BE49-F238E27FC236}">
                <a16:creationId xmlns:a16="http://schemas.microsoft.com/office/drawing/2014/main" id="{2F2817D0-BC8A-B032-428A-E932DCDC0AB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3399460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01C89-BBFC-642B-EBD1-948EC63DFA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2B1ED7C-AB32-66FB-F307-C1875B6A9188}"/>
              </a:ext>
            </a:extLst>
          </p:cNvPr>
          <p:cNvSpPr>
            <a:spLocks noGrp="1"/>
          </p:cNvSpPr>
          <p:nvPr>
            <p:ph type="title"/>
          </p:nvPr>
        </p:nvSpPr>
        <p:spPr/>
        <p:txBody>
          <a:bodyPr/>
          <a:lstStyle/>
          <a:p>
            <a:r>
              <a:rPr lang="en-AU" dirty="0"/>
              <a:t>Project example (2)</a:t>
            </a:r>
          </a:p>
        </p:txBody>
      </p:sp>
      <p:sp>
        <p:nvSpPr>
          <p:cNvPr id="4" name="Text Placeholder 3">
            <a:extLst>
              <a:ext uri="{FF2B5EF4-FFF2-40B4-BE49-F238E27FC236}">
                <a16:creationId xmlns:a16="http://schemas.microsoft.com/office/drawing/2014/main" id="{1191F0E3-C1E1-8639-43C5-4F8CD652AFA4}"/>
              </a:ext>
            </a:extLst>
          </p:cNvPr>
          <p:cNvSpPr>
            <a:spLocks noGrp="1"/>
          </p:cNvSpPr>
          <p:nvPr>
            <p:ph type="body" sz="quarter" idx="18"/>
          </p:nvPr>
        </p:nvSpPr>
        <p:spPr/>
        <p:txBody>
          <a:bodyPr/>
          <a:lstStyle/>
          <a:p>
            <a:r>
              <a:rPr lang="en-AU" b="1"/>
              <a:t>Schools musical ticketing system : Data collection and validation</a:t>
            </a:r>
            <a:endParaRPr lang="en-AU"/>
          </a:p>
        </p:txBody>
      </p:sp>
      <p:graphicFrame>
        <p:nvGraphicFramePr>
          <p:cNvPr id="10" name="Table 9">
            <a:extLst>
              <a:ext uri="{FF2B5EF4-FFF2-40B4-BE49-F238E27FC236}">
                <a16:creationId xmlns:a16="http://schemas.microsoft.com/office/drawing/2014/main" id="{E0709F34-AEC4-8CAC-27C0-29243F458C76}"/>
              </a:ext>
            </a:extLst>
          </p:cNvPr>
          <p:cNvGraphicFramePr>
            <a:graphicFrameLocks noGrp="1"/>
          </p:cNvGraphicFramePr>
          <p:nvPr>
            <p:extLst>
              <p:ext uri="{D42A27DB-BD31-4B8C-83A1-F6EECF244321}">
                <p14:modId xmlns:p14="http://schemas.microsoft.com/office/powerpoint/2010/main" val="1700712663"/>
              </p:ext>
            </p:extLst>
          </p:nvPr>
        </p:nvGraphicFramePr>
        <p:xfrm>
          <a:off x="310071" y="1649031"/>
          <a:ext cx="11483976" cy="3124200"/>
        </p:xfrm>
        <a:graphic>
          <a:graphicData uri="http://schemas.openxmlformats.org/drawingml/2006/table">
            <a:tbl>
              <a:tblPr firstRow="1"/>
              <a:tblGrid>
                <a:gridCol w="2844609">
                  <a:extLst>
                    <a:ext uri="{9D8B030D-6E8A-4147-A177-3AD203B41FA5}">
                      <a16:colId xmlns:a16="http://schemas.microsoft.com/office/drawing/2014/main" val="1140923804"/>
                    </a:ext>
                  </a:extLst>
                </a:gridCol>
                <a:gridCol w="3557016">
                  <a:extLst>
                    <a:ext uri="{9D8B030D-6E8A-4147-A177-3AD203B41FA5}">
                      <a16:colId xmlns:a16="http://schemas.microsoft.com/office/drawing/2014/main" val="1687705803"/>
                    </a:ext>
                  </a:extLst>
                </a:gridCol>
                <a:gridCol w="5082351">
                  <a:extLst>
                    <a:ext uri="{9D8B030D-6E8A-4147-A177-3AD203B41FA5}">
                      <a16:colId xmlns:a16="http://schemas.microsoft.com/office/drawing/2014/main" val="2914102467"/>
                    </a:ext>
                  </a:extLst>
                </a:gridCol>
              </a:tblGrid>
              <a:tr h="337820">
                <a:tc>
                  <a:txBody>
                    <a:bodyPr/>
                    <a:lstStyle/>
                    <a:p>
                      <a:pPr rtl="0">
                        <a:buNone/>
                      </a:pPr>
                      <a:r>
                        <a:rPr lang="en-AU" sz="1800">
                          <a:solidFill>
                            <a:srgbClr val="FFFFFF"/>
                          </a:solidFill>
                          <a:effectLst/>
                        </a:rPr>
                        <a:t>Validation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800">
                          <a:solidFill>
                            <a:srgbClr val="FFFFFF"/>
                          </a:solidFill>
                          <a:effectLst/>
                        </a:rPr>
                        <a:t>Excel </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tc>
                  <a:txBody>
                    <a:bodyPr/>
                    <a:lstStyle/>
                    <a:p>
                      <a:pPr rtl="0">
                        <a:buNone/>
                      </a:pPr>
                      <a:r>
                        <a:rPr lang="en-AU" sz="1800">
                          <a:solidFill>
                            <a:srgbClr val="FFFFFF"/>
                          </a:solidFill>
                          <a:effectLst/>
                        </a:rPr>
                        <a:t>Description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E68E6"/>
                    </a:solidFill>
                  </a:tcPr>
                </a:tc>
                <a:extLst>
                  <a:ext uri="{0D108BD9-81ED-4DB2-BD59-A6C34878D82A}">
                    <a16:rowId xmlns:a16="http://schemas.microsoft.com/office/drawing/2014/main" val="450090492"/>
                  </a:ext>
                </a:extLst>
              </a:tr>
              <a:tr h="612140">
                <a:tc>
                  <a:txBody>
                    <a:bodyPr/>
                    <a:lstStyle/>
                    <a:p>
                      <a:pPr rtl="0">
                        <a:buNone/>
                      </a:pPr>
                      <a:r>
                        <a:rPr lang="en-AU" sz="1800">
                          <a:effectLst/>
                        </a:rPr>
                        <a:t>Ticket Number Limits</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rtl="0">
                        <a:buNone/>
                      </a:pPr>
                      <a:r>
                        <a:rPr lang="en-AU" sz="1800" dirty="0">
                          <a:effectLst/>
                        </a:rPr>
                        <a:t>Data Validation:  Whole Number</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800">
                          <a:effectLst/>
                        </a:rPr>
                        <a:t>Set min/max values for ticket quantity</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09484649"/>
                  </a:ext>
                </a:extLst>
              </a:tr>
              <a:tr h="612140">
                <a:tc>
                  <a:txBody>
                    <a:bodyPr/>
                    <a:lstStyle/>
                    <a:p>
                      <a:pPr rtl="0">
                        <a:buNone/>
                      </a:pPr>
                      <a:r>
                        <a:rPr lang="en-AU" sz="1800">
                          <a:effectLst/>
                        </a:rPr>
                        <a:t>Date Restrictions</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rtl="0">
                        <a:buNone/>
                      </a:pPr>
                      <a:r>
                        <a:rPr lang="en-AU" sz="1800" dirty="0">
                          <a:effectLst/>
                        </a:rPr>
                        <a:t>Data Validation:  Date</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buNone/>
                      </a:pPr>
                      <a:r>
                        <a:rPr lang="en-AU" sz="1800">
                          <a:effectLst/>
                        </a:rPr>
                        <a:t>Restrict dates to range or future dates</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505641285"/>
                  </a:ext>
                </a:extLst>
              </a:tr>
              <a:tr h="337820">
                <a:tc>
                  <a:txBody>
                    <a:bodyPr/>
                    <a:lstStyle/>
                    <a:p>
                      <a:pPr rtl="0">
                        <a:buNone/>
                      </a:pPr>
                      <a:r>
                        <a:rPr lang="en-AU" sz="1800" b="1">
                          <a:solidFill>
                            <a:schemeClr val="bg1"/>
                          </a:solidFill>
                          <a:effectLst/>
                        </a:rPr>
                        <a:t>Protect Form Layout</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rtl="0">
                        <a:buNone/>
                      </a:pPr>
                      <a:r>
                        <a:rPr lang="en-AU" sz="1800">
                          <a:effectLst/>
                        </a:rPr>
                        <a:t>Cell Locking &amp; Sheet Protection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800">
                          <a:effectLst/>
                        </a:rPr>
                        <a:t>Lock labels, unlock input cells</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37485951"/>
                  </a:ext>
                </a:extLst>
              </a:tr>
              <a:tr h="612140">
                <a:tc>
                  <a:txBody>
                    <a:bodyPr/>
                    <a:lstStyle/>
                    <a:p>
                      <a:pPr rtl="0">
                        <a:buNone/>
                      </a:pPr>
                      <a:r>
                        <a:rPr lang="en-AU" sz="1800" b="1">
                          <a:solidFill>
                            <a:schemeClr val="bg1"/>
                          </a:solidFill>
                          <a:effectLst/>
                        </a:rPr>
                        <a:t>Email Format Checking</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rtl="0">
                        <a:buNone/>
                      </a:pPr>
                      <a:r>
                        <a:rPr lang="en-AU" sz="1800">
                          <a:effectLst/>
                        </a:rPr>
                        <a:t>Data Validation: Custom Formula</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rtl="0">
                        <a:buNone/>
                      </a:pPr>
                      <a:r>
                        <a:rPr lang="en-AU" sz="1800">
                          <a:effectLst/>
                        </a:rPr>
                        <a:t>Use formula to check presence of @ and .</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257177167"/>
                  </a:ext>
                </a:extLst>
              </a:tr>
              <a:tr h="612140">
                <a:tc>
                  <a:txBody>
                    <a:bodyPr/>
                    <a:lstStyle/>
                    <a:p>
                      <a:pPr rtl="0">
                        <a:buNone/>
                      </a:pPr>
                      <a:r>
                        <a:rPr lang="en-AU" sz="1800" b="1" err="1">
                          <a:solidFill>
                            <a:schemeClr val="bg1"/>
                          </a:solidFill>
                          <a:effectLst/>
                        </a:rPr>
                        <a:t>Userform</a:t>
                      </a:r>
                      <a:endParaRPr lang="en-AU" sz="1800" b="1">
                        <a:solidFill>
                          <a:schemeClr val="bg1"/>
                        </a:solidFill>
                        <a:effectLst/>
                      </a:endParaRP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rtl="0">
                        <a:buNone/>
                      </a:pPr>
                      <a:r>
                        <a:rPr lang="en-AU" sz="1800">
                          <a:effectLst/>
                        </a:rPr>
                        <a:t>VBA </a:t>
                      </a:r>
                      <a:r>
                        <a:rPr lang="en-AU" sz="1800" err="1">
                          <a:effectLst/>
                        </a:rPr>
                        <a:t>Userform</a:t>
                      </a:r>
                      <a:r>
                        <a:rPr lang="en-AU" sz="1800">
                          <a:effectLst/>
                        </a:rPr>
                        <a:t> Creation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rtl="0">
                        <a:buNone/>
                      </a:pPr>
                      <a:r>
                        <a:rPr lang="en-AU" sz="1800" dirty="0">
                          <a:effectLst/>
                        </a:rPr>
                        <a:t>Program a custom form with advanced validation</a:t>
                      </a:r>
                    </a:p>
                  </a:txBody>
                  <a:tcPr marL="101600" marR="10160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9407826"/>
                  </a:ext>
                </a:extLst>
              </a:tr>
            </a:tbl>
          </a:graphicData>
        </a:graphic>
      </p:graphicFrame>
      <p:sp>
        <p:nvSpPr>
          <p:cNvPr id="11" name="TextBox 10">
            <a:extLst>
              <a:ext uri="{FF2B5EF4-FFF2-40B4-BE49-F238E27FC236}">
                <a16:creationId xmlns:a16="http://schemas.microsoft.com/office/drawing/2014/main" id="{0EBE1905-7581-0A6E-7C4A-7244707F6AA5}"/>
              </a:ext>
            </a:extLst>
          </p:cNvPr>
          <p:cNvSpPr txBox="1"/>
          <p:nvPr/>
        </p:nvSpPr>
        <p:spPr>
          <a:xfrm>
            <a:off x="310071" y="5170932"/>
            <a:ext cx="7242048" cy="864108"/>
          </a:xfrm>
          <a:prstGeom prst="rect">
            <a:avLst/>
          </a:prstGeom>
          <a:noFill/>
        </p:spPr>
        <p:txBody>
          <a:bodyPr wrap="square" lIns="0" tIns="0" rIns="0" bIns="0" rtlCol="0">
            <a:noAutofit/>
          </a:bodyPr>
          <a:lstStyle/>
          <a:p>
            <a:pPr algn="l"/>
            <a:r>
              <a:rPr lang="en-AU" sz="1800" dirty="0"/>
              <a:t>These validation methods are differentiated from easiest to hardest. </a:t>
            </a:r>
          </a:p>
        </p:txBody>
      </p:sp>
      <p:sp>
        <p:nvSpPr>
          <p:cNvPr id="2" name="Slide Number Placeholder 1">
            <a:extLst>
              <a:ext uri="{FF2B5EF4-FFF2-40B4-BE49-F238E27FC236}">
                <a16:creationId xmlns:a16="http://schemas.microsoft.com/office/drawing/2014/main" id="{C1234505-C861-5157-9DFA-5BABB19068B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76222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D9BD8D-783F-4087-ABCA-4791A54A15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9AEFE7-FE7A-4A47-B557-65B0E2AB8A99}">
  <ds:schemaRefs>
    <ds:schemaRef ds:uri="http://schemas.microsoft.com/office/2006/documentManagement/types"/>
    <ds:schemaRef ds:uri="http://schemas.microsoft.com/sharepoint/v3"/>
    <ds:schemaRef ds:uri="http://purl.org/dc/dcmitype/"/>
    <ds:schemaRef ds:uri="a24b3302-c3c9-4b70-9a35-39308ee3781c"/>
    <ds:schemaRef ds:uri="http://schemas.microsoft.com/office/2006/metadata/properties"/>
    <ds:schemaRef ds:uri="http://schemas.openxmlformats.org/package/2006/metadata/core-properties"/>
    <ds:schemaRef ds:uri="http://purl.org/dc/elements/1.1/"/>
    <ds:schemaRef ds:uri="http://purl.org/dc/terms/"/>
    <ds:schemaRef ds:uri="http://schemas.microsoft.com/office/infopath/2007/PartnerControls"/>
    <ds:schemaRef ds:uri="b81ee3dc-ac10-4a91-9494-d5b6174fb2e9"/>
    <ds:schemaRef ds:uri="http://www.w3.org/XML/1998/namespace"/>
  </ds:schemaRefs>
</ds:datastoreItem>
</file>

<file path=customXml/itemProps3.xml><?xml version="1.0" encoding="utf-8"?>
<ds:datastoreItem xmlns:ds="http://schemas.openxmlformats.org/officeDocument/2006/customXml" ds:itemID="{A528EF1B-2FC7-41E6-B7B2-540D936CB3B3}">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otalTime>73</TotalTime>
  <Words>2530</Words>
  <Application>Microsoft Office PowerPoint</Application>
  <PresentationFormat>Widescreen</PresentationFormat>
  <Paragraphs>288</Paragraphs>
  <Slides>19</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Times New Roman</vt:lpstr>
      <vt:lpstr>Wingdings</vt:lpstr>
      <vt:lpstr>Calibri</vt:lpstr>
      <vt:lpstr>Public Sans Light</vt:lpstr>
      <vt:lpstr>Aptos</vt:lpstr>
      <vt:lpstr>Public Sans</vt:lpstr>
      <vt:lpstr>NSWG Corporate</vt:lpstr>
      <vt:lpstr>Instructions for use</vt:lpstr>
      <vt:lpstr>Enterprise systems – analysing data</vt:lpstr>
      <vt:lpstr>Learning episodes</vt:lpstr>
      <vt:lpstr>8. Digital solutions</vt:lpstr>
      <vt:lpstr>Learning intentions and success criteria</vt:lpstr>
      <vt:lpstr>Project</vt:lpstr>
      <vt:lpstr>Project (example)</vt:lpstr>
      <vt:lpstr>Project example (1)</vt:lpstr>
      <vt:lpstr>Project example (2)</vt:lpstr>
      <vt:lpstr>Project example (3)</vt:lpstr>
      <vt:lpstr>Project example (4)</vt:lpstr>
      <vt:lpstr>Project example (5)</vt:lpstr>
      <vt:lpstr>Project example (6)</vt:lpstr>
      <vt:lpstr>Project example (7)</vt:lpstr>
      <vt:lpstr>Project example (8)</vt:lpstr>
      <vt:lpstr>Knowledge check – concluding the lesson</vt:lpstr>
      <vt:lpstr>References </vt:lpstr>
      <vt:lpstr>References (1)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17-18 – Computing Technology, Stage 5</dc:title>
  <dc:creator>NSW Department of Education</dc:creator>
  <cp:lastModifiedBy>Liv Howard</cp:lastModifiedBy>
  <cp:revision>9</cp:revision>
  <dcterms:created xsi:type="dcterms:W3CDTF">2026-04-13T00:59:47Z</dcterms:created>
  <dcterms:modified xsi:type="dcterms:W3CDTF">2026-07-28T22:24:44Z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