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24"/>
  </p:notesMasterIdLst>
  <p:sldIdLst>
    <p:sldId id="26698" r:id="rId5"/>
    <p:sldId id="26520" r:id="rId6"/>
    <p:sldId id="26702" r:id="rId7"/>
    <p:sldId id="26647" r:id="rId8"/>
    <p:sldId id="26659" r:id="rId9"/>
    <p:sldId id="26611" r:id="rId10"/>
    <p:sldId id="26617" r:id="rId11"/>
    <p:sldId id="26699" r:id="rId12"/>
    <p:sldId id="26619" r:id="rId13"/>
    <p:sldId id="26620" r:id="rId14"/>
    <p:sldId id="26621" r:id="rId15"/>
    <p:sldId id="26612" r:id="rId16"/>
    <p:sldId id="26622" r:id="rId17"/>
    <p:sldId id="26689" r:id="rId18"/>
    <p:sldId id="26690" r:id="rId19"/>
    <p:sldId id="26562" r:id="rId20"/>
    <p:sldId id="26399" r:id="rId21"/>
    <p:sldId id="26700" r:id="rId22"/>
    <p:sldId id="361" r:id="rId23"/>
  </p:sldIdLst>
  <p:sldSz cx="12192000" cy="6858000"/>
  <p:notesSz cx="6858000" cy="9144000"/>
  <p:embeddedFontLst>
    <p:embeddedFont>
      <p:font typeface="Public Sans" pitchFamily="2" charset="0"/>
      <p:regular r:id="rId25"/>
      <p:bold r:id="rId26"/>
      <p:italic r:id="rId27"/>
      <p:boldItalic r:id="rId28"/>
    </p:embeddedFont>
    <p:embeddedFont>
      <p:font typeface="Public Sans Light" pitchFamily="2" charset="0"/>
      <p:regular r:id="rId29"/>
      <p:italic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D13E8F-D8B1-6D96-BE59-4816FE537E1F}" name="Liz Rose (Liz Rose)" initials="LR" userId="S::elizabeth.rose5@det.nsw.edu.au::946fcf64-9455-46a6-a7c4-821a8b0dbe98" providerId="AD"/>
  <p188:author id="{A791DBD0-FD9C-EBD1-6A1E-9F3F50890B06}" name="Susannah Upham" initials="SU" userId="S::susannah.williams4@det.nsw.edu.au::70e0ecd9-1b71-4426-b1d6-4d20cc71683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E7B6BA-377E-4A36-A7A7-EA0976A69401}" v="1" dt="2026-07-28T22:22:41.0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126" y="3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microsoft.com/office/2015/10/relationships/revisionInfo" Target="revisionInfo.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Public Sans" pitchFamily="2" charset="77"/>
              </a:defRPr>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Public Sans" pitchFamily="2" charset="77"/>
              </a:defRPr>
            </a:lvl1pPr>
          </a:lstStyle>
          <a:p>
            <a:fld id="{75E77C1A-45F8-41EA-B004-E0921C544FAB}" type="datetimeFigureOut">
              <a:rPr lang="en-AU" smtClean="0"/>
              <a:pPr/>
              <a:t>29/07/2026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Public Sans" pitchFamily="2" charset="77"/>
              </a:defRPr>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Public Sans" pitchFamily="2" charset="77"/>
              </a:defRPr>
            </a:lvl1pPr>
          </a:lstStyle>
          <a:p>
            <a:fld id="{A27F4106-45CC-4142-9871-89FE26886609}" type="slidenum">
              <a:rPr lang="en-AU" smtClean="0"/>
              <a:pPr/>
              <a:t>‹#›</a:t>
            </a:fld>
            <a:endParaRPr lang="en-AU"/>
          </a:p>
        </p:txBody>
      </p:sp>
    </p:spTree>
    <p:extLst>
      <p:ext uri="{BB962C8B-B14F-4D97-AF65-F5344CB8AC3E}">
        <p14:creationId xmlns:p14="http://schemas.microsoft.com/office/powerpoint/2010/main" val="420307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Public Sans" pitchFamily="2" charset="77"/>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1933589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72B33-2522-0A25-263E-DAE34B39F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8EA2B-8B8B-9BAD-C13A-ABE97DFCD7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336E08-3565-40EA-CC36-05ACCBAAA8A8}"/>
              </a:ext>
            </a:extLst>
          </p:cNvPr>
          <p:cNvSpPr>
            <a:spLocks noGrp="1"/>
          </p:cNvSpPr>
          <p:nvPr>
            <p:ph type="body" idx="1"/>
          </p:nvPr>
        </p:nvSpPr>
        <p:spPr/>
        <p:txBody>
          <a:bodyPr/>
          <a:lstStyle/>
          <a:p>
            <a:endParaRPr lang="en-AU">
              <a:cs typeface="Calibri"/>
            </a:endParaRPr>
          </a:p>
        </p:txBody>
      </p:sp>
      <p:sp>
        <p:nvSpPr>
          <p:cNvPr id="4" name="Slide Number Placeholder 3">
            <a:extLst>
              <a:ext uri="{FF2B5EF4-FFF2-40B4-BE49-F238E27FC236}">
                <a16:creationId xmlns:a16="http://schemas.microsoft.com/office/drawing/2014/main" id="{9EBEBAF4-B29E-B74A-55B8-9F1EAAEC0074}"/>
              </a:ext>
            </a:extLst>
          </p:cNvPr>
          <p:cNvSpPr>
            <a:spLocks noGrp="1"/>
          </p:cNvSpPr>
          <p:nvPr>
            <p:ph type="sldNum" sz="quarter" idx="5"/>
          </p:nvPr>
        </p:nvSpPr>
        <p:spPr/>
        <p:txBody>
          <a:bodyPr/>
          <a:lstStyle/>
          <a:p>
            <a:fld id="{D09C5488-DD16-4714-9519-7BE21BA11D4E}" type="slidenum">
              <a:rPr lang="en-AU" smtClean="0"/>
              <a:t>16</a:t>
            </a:fld>
            <a:endParaRPr lang="en-AU"/>
          </a:p>
        </p:txBody>
      </p:sp>
    </p:spTree>
    <p:extLst>
      <p:ext uri="{BB962C8B-B14F-4D97-AF65-F5344CB8AC3E}">
        <p14:creationId xmlns:p14="http://schemas.microsoft.com/office/powerpoint/2010/main" val="4263733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07158C4-A119-4B78-9DE8-A50001BC31DC}" type="slidenum">
              <a:rPr lang="en-AU" smtClean="0"/>
              <a:pPr/>
              <a:t>17</a:t>
            </a:fld>
            <a:endParaRPr lang="en-AU"/>
          </a:p>
        </p:txBody>
      </p:sp>
    </p:spTree>
    <p:extLst>
      <p:ext uri="{BB962C8B-B14F-4D97-AF65-F5344CB8AC3E}">
        <p14:creationId xmlns:p14="http://schemas.microsoft.com/office/powerpoint/2010/main" val="2687978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C4A93-15C0-5FEE-757C-0048426140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0AF90E-A39D-7EE6-648A-7CC8A688100F}"/>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FAD330EA-6F2B-61B9-8AF7-F78DBDAF914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96031F2-817E-5D29-E123-A551BD5B7AE3}"/>
              </a:ext>
            </a:extLst>
          </p:cNvPr>
          <p:cNvSpPr>
            <a:spLocks noGrp="1"/>
          </p:cNvSpPr>
          <p:nvPr>
            <p:ph type="sldNum" sz="quarter" idx="5"/>
          </p:nvPr>
        </p:nvSpPr>
        <p:spPr/>
        <p:txBody>
          <a:bodyPr/>
          <a:lstStyle/>
          <a:p>
            <a:fld id="{B07158C4-A119-4B78-9DE8-A50001BC31DC}" type="slidenum">
              <a:rPr lang="en-AU" smtClean="0"/>
              <a:pPr/>
              <a:t>18</a:t>
            </a:fld>
            <a:endParaRPr lang="en-AU"/>
          </a:p>
        </p:txBody>
      </p:sp>
    </p:spTree>
    <p:extLst>
      <p:ext uri="{BB962C8B-B14F-4D97-AF65-F5344CB8AC3E}">
        <p14:creationId xmlns:p14="http://schemas.microsoft.com/office/powerpoint/2010/main" val="240219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This slide deck complements the teacher support resource, assessment tasks and program of learning. Teachers are advised to issue the support resource either through their LMS or printed as a student workbook</a:t>
            </a: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008813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ea typeface="+mn-ea"/>
                <a:cs typeface="+mn-cs"/>
              </a:rPr>
              <a:t>This slide indicates the plan for 10 learning episodes and the current slide deck 7 Spreadsheets and databases</a:t>
            </a:r>
            <a:endParaRPr lang="en-US">
              <a:cs typeface="Arial" panose="020B0604020202020204" pitchFamily="34" charset="0"/>
            </a:endParaRPr>
          </a:p>
          <a:p>
            <a:pPr marL="171450" indent="-171450">
              <a:buFont typeface="Arial"/>
              <a:buChar char="•"/>
            </a:pPr>
            <a:endParaRPr lang="en-US">
              <a:cs typeface="Arial" panose="020B0604020202020204" pitchFamily="34" charset="0"/>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242764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F9911-6D23-7BAE-B9E8-28A504847B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6C55FB-8BF3-3605-498E-B8DB48ED8A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3439B0-8079-1CD1-807E-44BA36A313B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92117E8C-03C2-F581-558A-B4D33B18495F}"/>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18393371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E0893-FFA0-E850-7AD0-08C888BD95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579F4D-2590-D1B0-2E80-CFB2CE315A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EB1085-B448-BCB0-2982-B0EFC6607D5F}"/>
              </a:ext>
            </a:extLst>
          </p:cNvPr>
          <p:cNvSpPr>
            <a:spLocks noGrp="1"/>
          </p:cNvSpPr>
          <p:nvPr>
            <p:ph type="body" idx="1"/>
          </p:nvPr>
        </p:nvSpPr>
        <p:spPr/>
        <p:txBody>
          <a:bodyPr/>
          <a:lstStyle/>
          <a:p>
            <a:r>
              <a:rPr lang="en-AU">
                <a:cs typeface="Arial" panose="020B0604020202020204" pitchFamily="34" charset="0"/>
              </a:rPr>
              <a:t>Notes for teachers:</a:t>
            </a:r>
          </a:p>
          <a:p>
            <a:pPr marL="171450" indent="-171450">
              <a:buFont typeface="Arial"/>
              <a:buChar char="•"/>
            </a:pPr>
            <a:r>
              <a:rPr lang="en-AU">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a:cs typeface="Arial" panose="020B0604020202020204" pitchFamily="34" charset="0"/>
              </a:rPr>
              <a:t>For more information See ⁠</a:t>
            </a:r>
            <a:r>
              <a:rPr lang="en-AU">
                <a:cs typeface="Arial" panose="020B0604020202020204" pitchFamily="34" charset="0"/>
                <a:hlinkClick r:id="rId3" tooltip="https://www.aitsl.edu.au/docs/default-source/feedback/aitsl-learning-intentions-and-success-criteria-strategy.pdf?sfvrsn=382dec3c_2"/>
              </a:rPr>
              <a:t>AITSL</a:t>
            </a:r>
            <a:r>
              <a:rPr lang="en-AU">
                <a:cs typeface="Arial" panose="020B0604020202020204" pitchFamily="34" charset="0"/>
              </a:rPr>
              <a:t> or the NSW Department of Education explicit teaching strategies, ⁠</a:t>
            </a:r>
            <a:r>
              <a:rPr lang="en-AU">
                <a:cs typeface="Arial" panose="020B0604020202020204" pitchFamily="34" charset="0"/>
                <a:hlinkClick r:id="rId4" tooltip="https://education.nsw.gov.au/teaching-and-learning/curriculum/explicit-teaching/explicit-teaching-strategies/sharing-learning-intentions"/>
              </a:rPr>
              <a:t>Sharing learning intentions</a:t>
            </a:r>
            <a:r>
              <a:rPr lang="en-AU">
                <a:cs typeface="Arial" panose="020B0604020202020204" pitchFamily="34" charset="0"/>
              </a:rPr>
              <a:t> and ⁠</a:t>
            </a:r>
            <a:r>
              <a:rPr lang="en-AU">
                <a:cs typeface="Arial" panose="020B0604020202020204" pitchFamily="34" charset="0"/>
                <a:hlinkClick r:id="rId5" tooltip="https://education.nsw.gov.au/teaching-and-learning/curriculum/explicit-teaching/explicit-teaching-strategies/sharing-success-criteria"/>
              </a:rPr>
              <a:t>Sharing success criteria</a:t>
            </a:r>
            <a:endParaRPr lang="en-AU">
              <a:cs typeface="Arial" panose="020B0604020202020204" pitchFamily="34" charset="0"/>
            </a:endParaRPr>
          </a:p>
          <a:p>
            <a:pPr marL="171450" indent="-171450">
              <a:buFont typeface="Arial"/>
              <a:buChar char="•"/>
            </a:pPr>
            <a:r>
              <a:rPr lang="en-AU">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a:cs typeface="Arial" panose="020B0604020202020204" pitchFamily="34" charset="0"/>
              </a:rPr>
              <a:t>LISC should be revisited during the lesson to support students' evaluation of their learning</a:t>
            </a:r>
          </a:p>
          <a:p>
            <a:endParaRPr lang="en-AU">
              <a:cs typeface="Calibri"/>
            </a:endParaRPr>
          </a:p>
        </p:txBody>
      </p:sp>
      <p:sp>
        <p:nvSpPr>
          <p:cNvPr id="4" name="Slide Number Placeholder 3">
            <a:extLst>
              <a:ext uri="{FF2B5EF4-FFF2-40B4-BE49-F238E27FC236}">
                <a16:creationId xmlns:a16="http://schemas.microsoft.com/office/drawing/2014/main" id="{BC77FD47-7768-6AC0-F9A9-AAEB88E14DA8}"/>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1610614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Students may answer these questions from observation though should be encouraged to imagine hundreds or thousands of entries</a:t>
            </a:r>
          </a:p>
        </p:txBody>
      </p:sp>
      <p:sp>
        <p:nvSpPr>
          <p:cNvPr id="4" name="Slide Number Placeholder 3"/>
          <p:cNvSpPr>
            <a:spLocks noGrp="1"/>
          </p:cNvSpPr>
          <p:nvPr>
            <p:ph type="sldNum" sz="quarter" idx="5"/>
          </p:nvPr>
        </p:nvSpPr>
        <p:spPr/>
        <p:txBody>
          <a:bodyPr/>
          <a:lstStyle/>
          <a:p>
            <a:fld id="{B07158C4-A119-4B78-9DE8-A50001BC31DC}" type="slidenum">
              <a:rPr lang="en-AU" smtClean="0"/>
              <a:pPr/>
              <a:t>6</a:t>
            </a:fld>
            <a:endParaRPr lang="en-AU"/>
          </a:p>
        </p:txBody>
      </p:sp>
    </p:spTree>
    <p:extLst>
      <p:ext uri="{BB962C8B-B14F-4D97-AF65-F5344CB8AC3E}">
        <p14:creationId xmlns:p14="http://schemas.microsoft.com/office/powerpoint/2010/main" val="4276682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7F4106-45CC-4142-9871-89FE26886609}" type="slidenum">
              <a:rPr lang="en-AU" smtClean="0"/>
              <a:t>7</a:t>
            </a:fld>
            <a:endParaRPr lang="en-AU"/>
          </a:p>
        </p:txBody>
      </p:sp>
    </p:spTree>
    <p:extLst>
      <p:ext uri="{BB962C8B-B14F-4D97-AF65-F5344CB8AC3E}">
        <p14:creationId xmlns:p14="http://schemas.microsoft.com/office/powerpoint/2010/main" val="2202399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7F4106-45CC-4142-9871-89FE26886609}" type="slidenum">
              <a:rPr lang="en-AU" smtClean="0"/>
              <a:pPr/>
              <a:t>9</a:t>
            </a:fld>
            <a:endParaRPr lang="en-AU"/>
          </a:p>
        </p:txBody>
      </p:sp>
    </p:spTree>
    <p:extLst>
      <p:ext uri="{BB962C8B-B14F-4D97-AF65-F5344CB8AC3E}">
        <p14:creationId xmlns:p14="http://schemas.microsoft.com/office/powerpoint/2010/main" val="3931406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7BC07-D579-37A4-C582-D1EC263E93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E9CFBE-8B48-755E-E293-49946D98EA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D678AF-6425-B398-99F4-03A3C27A1085}"/>
              </a:ext>
            </a:extLst>
          </p:cNvPr>
          <p:cNvSpPr>
            <a:spLocks noGrp="1"/>
          </p:cNvSpPr>
          <p:nvPr>
            <p:ph type="body" idx="1"/>
          </p:nvPr>
        </p:nvSpPr>
        <p:spPr/>
        <p:txBody>
          <a:bodyPr/>
          <a:lstStyle/>
          <a:p>
            <a:pPr rtl="0"/>
            <a:r>
              <a:rPr lang="en-AU"/>
              <a:t>Talk </a:t>
            </a:r>
            <a:r>
              <a:rPr lang="en-AU" err="1"/>
              <a:t>alouds</a:t>
            </a:r>
            <a:r>
              <a:rPr lang="en-AU"/>
              <a:t> :</a:t>
            </a:r>
            <a:r>
              <a:rPr lang="en-AU" sz="1600" kern="1200">
                <a:solidFill>
                  <a:schemeClr val="tx1"/>
                </a:solidFill>
                <a:effectLst/>
                <a:ea typeface="+mn-ea"/>
                <a:cs typeface="Arial" panose="020B0604020202020204" pitchFamily="34" charset="0"/>
              </a:rPr>
              <a:t>SQL (Structured Query Language): A programming language used to manage and manipulate data in a relational database. It allows users to query, insert, update, and delete data efficiently.</a:t>
            </a:r>
          </a:p>
          <a:p>
            <a:pPr rtl="0"/>
            <a:r>
              <a:rPr lang="en-AU" sz="1600" kern="1200">
                <a:solidFill>
                  <a:schemeClr val="tx1"/>
                </a:solidFill>
                <a:effectLst/>
                <a:ea typeface="+mn-ea"/>
                <a:cs typeface="Arial" panose="020B0604020202020204" pitchFamily="34" charset="0"/>
              </a:rPr>
              <a:t>Data Integrity: The accuracy, consistency, and reliability of data stored in a database over its entire lifecycle. It ensures that the data remains correct and unaltered except through authorised operations.</a:t>
            </a:r>
          </a:p>
          <a:p>
            <a:pPr rtl="0"/>
            <a:r>
              <a:rPr lang="en-AU" sz="1600" kern="1200">
                <a:solidFill>
                  <a:schemeClr val="tx1"/>
                </a:solidFill>
                <a:effectLst/>
                <a:ea typeface="+mn-ea"/>
                <a:cs typeface="Arial" panose="020B0604020202020204" pitchFamily="34" charset="0"/>
              </a:rPr>
              <a:t>Validation: The process of checking data for correctness and completeness before it is entered into a database. Validation helps prevent errors by ensuring data meets predefined rules or formats.</a:t>
            </a:r>
          </a:p>
          <a:p>
            <a:endParaRPr lang="en-AU"/>
          </a:p>
        </p:txBody>
      </p:sp>
      <p:sp>
        <p:nvSpPr>
          <p:cNvPr id="4" name="Slide Number Placeholder 3">
            <a:extLst>
              <a:ext uri="{FF2B5EF4-FFF2-40B4-BE49-F238E27FC236}">
                <a16:creationId xmlns:a16="http://schemas.microsoft.com/office/drawing/2014/main" id="{53972DEB-9E00-F394-8F8D-2E546B338415}"/>
              </a:ext>
            </a:extLst>
          </p:cNvPr>
          <p:cNvSpPr>
            <a:spLocks noGrp="1"/>
          </p:cNvSpPr>
          <p:nvPr>
            <p:ph type="sldNum" sz="quarter" idx="5"/>
          </p:nvPr>
        </p:nvSpPr>
        <p:spPr/>
        <p:txBody>
          <a:bodyPr/>
          <a:lstStyle/>
          <a:p>
            <a:fld id="{B07158C4-A119-4B78-9DE8-A50001BC31DC}" type="slidenum">
              <a:rPr lang="en-AU" smtClean="0"/>
              <a:pPr/>
              <a:t>12</a:t>
            </a:fld>
            <a:endParaRPr lang="en-AU"/>
          </a:p>
        </p:txBody>
      </p:sp>
    </p:spTree>
    <p:extLst>
      <p:ext uri="{BB962C8B-B14F-4D97-AF65-F5344CB8AC3E}">
        <p14:creationId xmlns:p14="http://schemas.microsoft.com/office/powerpoint/2010/main" val="28191135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a:latin typeface="Public Sans" pitchFamily="2" charset="77"/>
            </a:endParaRPr>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b="0" i="0">
                <a:solidFill>
                  <a:schemeClr val="bg1"/>
                </a:solidFill>
                <a:latin typeface="Public Sans" pitchFamily="2" charset="77"/>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b="0" i="0">
                <a:solidFill>
                  <a:schemeClr val="accent4"/>
                </a:solidFill>
                <a:latin typeface="Public Sans" pitchFamily="2" charset="77"/>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0" i="0">
                <a:solidFill>
                  <a:schemeClr val="bg1"/>
                </a:solidFill>
                <a:latin typeface="Public Sans" pitchFamily="2" charset="77"/>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b="0" i="0">
                <a:solidFill>
                  <a:schemeClr val="bg1"/>
                </a:solidFill>
                <a:latin typeface="Public Sans" pitchFamily="2" charset="77"/>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i="0">
                <a:solidFill>
                  <a:schemeClr val="bg1"/>
                </a:solidFill>
                <a:latin typeface="Public Sans" pitchFamily="2" charset="77"/>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lvl1pPr>
              <a:defRPr b="0" i="0"/>
            </a:lvl1pPr>
          </a:lstStyle>
          <a:p>
            <a:r>
              <a:rPr lang="en-GB"/>
              <a:t>Click icon to add picture</a:t>
            </a:r>
            <a:endParaRPr lang="en-AU"/>
          </a:p>
        </p:txBody>
      </p:sp>
    </p:spTree>
    <p:extLst>
      <p:ext uri="{BB962C8B-B14F-4D97-AF65-F5344CB8AC3E}">
        <p14:creationId xmlns:p14="http://schemas.microsoft.com/office/powerpoint/2010/main" val="655915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0" i="0">
              <a:latin typeface="Public Sans" pitchFamily="2" charset="77"/>
            </a:endParaRPr>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b="0" i="0">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b="0" i="0">
                <a:latin typeface="Public Sans" pitchFamily="2" charset="77"/>
                <a:cs typeface="Arial" panose="020B0604020202020204" pitchFamily="34" charset="0"/>
              </a:defRPr>
            </a:lvl1pPr>
            <a:lvl2pPr>
              <a:lnSpc>
                <a:spcPct val="150000"/>
              </a:lnSpc>
              <a:defRPr sz="1200" b="0" i="0"/>
            </a:lvl2pPr>
            <a:lvl3pPr>
              <a:lnSpc>
                <a:spcPct val="150000"/>
              </a:lnSpc>
              <a:defRPr/>
            </a:lvl3pPr>
            <a:lvl4pPr>
              <a:lnSpc>
                <a:spcPct val="150000"/>
              </a:lnSpc>
              <a:defRPr sz="1200" b="0" i="0"/>
            </a:lvl4pPr>
            <a:lvl5pPr>
              <a:lnSpc>
                <a:spcPct val="150000"/>
              </a:lnSpc>
              <a:defRPr sz="1200" b="0" i="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799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b="0" i="0">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b="0" i="0" smtClean="0">
                <a:latin typeface="Public Sans" pitchFamily="2" charset="77"/>
              </a:rPr>
              <a:pPr/>
              <a:t>‹#›</a:t>
            </a:fld>
            <a:endParaRPr lang="en-AU" b="0" i="0">
              <a:latin typeface="Public Sans" pitchFamily="2" charset="77"/>
            </a:endParaRPr>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0" i="0">
              <a:latin typeface="Public Sans" pitchFamily="2" charset="77"/>
            </a:endParaRPr>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b="0" i="0">
                <a:solidFill>
                  <a:schemeClr val="accent4"/>
                </a:solidFill>
                <a:latin typeface="Public Sans" pitchFamily="2" charset="77"/>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34009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59999" y="360000"/>
            <a:ext cx="11483999" cy="545601"/>
          </a:xfrm>
        </p:spPr>
        <p:txBody>
          <a:bodyPr/>
          <a:lstStyle>
            <a:lvl1pPr>
              <a:defRPr b="0" i="0">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3998" cy="310015"/>
          </a:xfrm>
        </p:spPr>
        <p:txBody>
          <a:bodyPr anchor="b">
            <a:noAutofit/>
          </a:bodyPr>
          <a:lstStyle>
            <a:lvl1pPr>
              <a:defRPr sz="2000" b="0" i="0">
                <a:solidFill>
                  <a:schemeClr val="accent2"/>
                </a:solidFill>
                <a:latin typeface="Public Sans" pitchFamily="2" charset="77"/>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b="0" i="0"/>
            </a:lvl1pPr>
            <a:lvl2pPr>
              <a:defRPr b="0" i="0"/>
            </a:lvl2pPr>
            <a:lvl4pPr>
              <a:defRPr b="0" i="0"/>
            </a:lvl4pPr>
            <a:lvl5pPr>
              <a:defRPr b="0" i="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032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C8847-7D32-95DD-B918-27835CD45506}"/>
              </a:ext>
            </a:extLst>
          </p:cNvPr>
          <p:cNvSpPr>
            <a:spLocks noGrp="1"/>
          </p:cNvSpPr>
          <p:nvPr>
            <p:ph type="title"/>
          </p:nvPr>
        </p:nvSpPr>
        <p:spPr/>
        <p:txBody>
          <a:bodyPr/>
          <a:lstStyle>
            <a:lvl1pPr>
              <a:defRPr b="0" i="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E653795A-9C88-F62A-9D8F-53F0D00FA680}"/>
              </a:ext>
            </a:extLst>
          </p:cNvPr>
          <p:cNvSpPr>
            <a:spLocks noGrp="1"/>
          </p:cNvSpPr>
          <p:nvPr>
            <p:ph idx="1"/>
          </p:nvPr>
        </p:nvSpPr>
        <p:spPr/>
        <p:txBody>
          <a:bodyPr/>
          <a:lstStyle>
            <a:lvl1pPr>
              <a:defRPr b="0" i="0"/>
            </a:lvl1pPr>
            <a:lvl2pPr>
              <a:defRPr b="0" i="0"/>
            </a:lvl2pPr>
            <a:lvl3pPr>
              <a:defRPr b="0" i="0">
                <a:latin typeface="Public Sans" pitchFamily="2" charset="77"/>
              </a:defRPr>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8503E20-1D9C-C4F9-9A35-E0A74AA179C5}"/>
              </a:ext>
            </a:extLst>
          </p:cNvPr>
          <p:cNvSpPr>
            <a:spLocks noGrp="1"/>
          </p:cNvSpPr>
          <p:nvPr>
            <p:ph type="dt" sz="half" idx="10"/>
          </p:nvPr>
        </p:nvSpPr>
        <p:spPr/>
        <p:txBody>
          <a:bodyPr/>
          <a:lstStyle>
            <a:lvl1pPr>
              <a:defRPr b="0" i="0">
                <a:latin typeface="Public Sans" pitchFamily="2" charset="77"/>
              </a:defRPr>
            </a:lvl1pPr>
          </a:lstStyle>
          <a:p>
            <a:fld id="{81E50AB0-E144-448E-A768-A3D093173DC2}" type="datetime1">
              <a:rPr lang="en-AU" smtClean="0"/>
              <a:pPr/>
              <a:t>29/07/2026</a:t>
            </a:fld>
            <a:endParaRPr lang="en-AU"/>
          </a:p>
        </p:txBody>
      </p:sp>
      <p:sp>
        <p:nvSpPr>
          <p:cNvPr id="5" name="Footer Placeholder 4">
            <a:extLst>
              <a:ext uri="{FF2B5EF4-FFF2-40B4-BE49-F238E27FC236}">
                <a16:creationId xmlns:a16="http://schemas.microsoft.com/office/drawing/2014/main" id="{2A86B76D-B275-C74B-CF31-72F95030BC9B}"/>
              </a:ext>
            </a:extLst>
          </p:cNvPr>
          <p:cNvSpPr>
            <a:spLocks noGrp="1"/>
          </p:cNvSpPr>
          <p:nvPr>
            <p:ph type="ftr" sz="quarter" idx="11"/>
          </p:nvPr>
        </p:nvSpPr>
        <p:spPr/>
        <p:txBody>
          <a:bodyPr/>
          <a:lstStyle>
            <a:lvl1pPr>
              <a:defRPr b="0" i="0">
                <a:latin typeface="Public Sans" pitchFamily="2" charset="77"/>
              </a:defRPr>
            </a:lvl1pPr>
          </a:lstStyle>
          <a:p>
            <a:endParaRPr lang="en-AU"/>
          </a:p>
        </p:txBody>
      </p:sp>
      <p:sp>
        <p:nvSpPr>
          <p:cNvPr id="6" name="Slide Number Placeholder 5">
            <a:extLst>
              <a:ext uri="{FF2B5EF4-FFF2-40B4-BE49-F238E27FC236}">
                <a16:creationId xmlns:a16="http://schemas.microsoft.com/office/drawing/2014/main" id="{4407C51D-AD91-5337-ECAD-03DAF15B3428}"/>
              </a:ext>
            </a:extLst>
          </p:cNvPr>
          <p:cNvSpPr>
            <a:spLocks noGrp="1"/>
          </p:cNvSpPr>
          <p:nvPr>
            <p:ph type="sldNum" sz="quarter" idx="12"/>
          </p:nvPr>
        </p:nvSpPr>
        <p:spPr/>
        <p:txBody>
          <a:bodyPr/>
          <a:lstStyle/>
          <a:p>
            <a:fld id="{FB2F756C-56C8-4681-A904-6044D2B82F1E}" type="slidenum">
              <a:rPr lang="en-AU" smtClean="0"/>
              <a:t>‹#›</a:t>
            </a:fld>
            <a:endParaRPr lang="en-AU"/>
          </a:p>
        </p:txBody>
      </p:sp>
    </p:spTree>
    <p:extLst>
      <p:ext uri="{BB962C8B-B14F-4D97-AF65-F5344CB8AC3E}">
        <p14:creationId xmlns:p14="http://schemas.microsoft.com/office/powerpoint/2010/main" val="1385282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b="0" i="0">
                <a:solidFill>
                  <a:schemeClr val="bg1"/>
                </a:solidFill>
                <a:latin typeface="Public Sans" pitchFamily="2" charset="77"/>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a:latin typeface="Public Sans" pitchFamily="2" charset="77"/>
            </a:endParaRPr>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90782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0" i="0">
              <a:latin typeface="Public Sans" pitchFamily="2" charset="77"/>
            </a:endParaRPr>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lvl1pPr>
              <a:defRPr b="0" i="0"/>
            </a:lvl1pPr>
          </a:lstStyle>
          <a:p>
            <a:r>
              <a:rPr lang="en-GB"/>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b="0" i="0">
                <a:solidFill>
                  <a:schemeClr val="accent1"/>
                </a:solidFill>
              </a:defRPr>
            </a:lvl1pPr>
          </a:lstStyle>
          <a:p>
            <a:r>
              <a:rPr lang="en-GB"/>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b="0" i="0">
                <a:solidFill>
                  <a:schemeClr val="accent2"/>
                </a:solidFill>
                <a:latin typeface="Public Sans" pitchFamily="2" charset="77"/>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274402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b="0" i="0">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b="0" i="0">
                <a:solidFill>
                  <a:schemeClr val="accent2"/>
                </a:solidFill>
                <a:latin typeface="Public Sans" pitchFamily="2" charset="77"/>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b="0" i="0"/>
            </a:lvl1pPr>
            <a:lvl2pPr>
              <a:defRPr b="0" i="0"/>
            </a:lvl2pPr>
            <a:lvl4pPr>
              <a:defRPr b="0" i="0"/>
            </a:lvl4pPr>
            <a:lvl5pPr>
              <a:defRPr b="0" i="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8108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b="0" i="0">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b="0" i="0">
                <a:solidFill>
                  <a:schemeClr val="accent2"/>
                </a:solidFill>
                <a:latin typeface="Public Sans" pitchFamily="2" charset="77"/>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lvl1pPr>
              <a:defRPr b="0" i="0"/>
            </a:lvl1pPr>
            <a:lvl2pPr>
              <a:defRPr b="0" i="0"/>
            </a:lvl2pPr>
            <a:lvl4pPr>
              <a:defRPr b="0" i="0"/>
            </a:lvl4pPr>
            <a:lvl5pPr>
              <a:defRPr b="0" i="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lvl1pPr>
              <a:defRPr b="0" i="0"/>
            </a:lvl1pPr>
          </a:lstStyle>
          <a:p>
            <a:r>
              <a:rPr lang="en-GB"/>
              <a:t>Click icon to add picture</a:t>
            </a:r>
            <a:endParaRPr lang="en-AU"/>
          </a:p>
        </p:txBody>
      </p:sp>
    </p:spTree>
    <p:extLst>
      <p:ext uri="{BB962C8B-B14F-4D97-AF65-F5344CB8AC3E}">
        <p14:creationId xmlns:p14="http://schemas.microsoft.com/office/powerpoint/2010/main" val="181974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lvl1pPr>
              <a:defRPr b="0" i="0"/>
            </a:lvl1pPr>
          </a:lstStyle>
          <a:p>
            <a:r>
              <a:rPr lang="en-GB"/>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b="0" i="0">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b="0" i="0"/>
            </a:lvl1pPr>
            <a:lvl2pPr>
              <a:defRPr b="0" i="0"/>
            </a:lvl2pPr>
            <a:lvl4pPr>
              <a:defRPr b="0" i="0"/>
            </a:lvl4pPr>
            <a:lvl5pPr>
              <a:defRPr b="0" i="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b="0" i="0">
                <a:solidFill>
                  <a:schemeClr val="accent2"/>
                </a:solidFill>
                <a:latin typeface="Public Sans" pitchFamily="2" charset="77"/>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42383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a:latin typeface="Public Sans" pitchFamily="2" charset="77"/>
            </a:endParaRPr>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b="0" i="0">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b="0" i="0">
                <a:solidFill>
                  <a:schemeClr val="accent2"/>
                </a:solidFill>
                <a:latin typeface="Public Sans" pitchFamily="2" charset="77"/>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lvl1pPr>
              <a:defRPr b="0" i="0"/>
            </a:lvl1pPr>
          </a:lstStyle>
          <a:p>
            <a:r>
              <a:rPr lang="en-GB"/>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b="0" i="0"/>
            </a:lvl1pPr>
            <a:lvl2pPr>
              <a:spcAft>
                <a:spcPts val="1200"/>
              </a:spcAft>
              <a:defRPr sz="1800" b="0" i="0"/>
            </a:lvl2pPr>
            <a:lvl3pPr>
              <a:spcAft>
                <a:spcPts val="1200"/>
              </a:spcAft>
              <a:defRPr sz="1800" b="0" i="0">
                <a:latin typeface="Public Sans" pitchFamily="2" charset="77"/>
              </a:defRPr>
            </a:lvl3pPr>
            <a:lvl4pPr>
              <a:spcAft>
                <a:spcPts val="1200"/>
              </a:spcAft>
              <a:defRPr sz="1800" b="0" i="0"/>
            </a:lvl4pPr>
            <a:lvl5pPr>
              <a:spcAft>
                <a:spcPts val="1200"/>
              </a:spcAft>
              <a:defRPr sz="1800" b="0" i="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1803421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b="0" i="0">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b="0" i="0">
                <a:solidFill>
                  <a:schemeClr val="accent2"/>
                </a:solidFill>
                <a:latin typeface="Public Sans" pitchFamily="2" charset="77"/>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614206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100902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GB"/>
              <a:t>Click to edit Master title style</a:t>
            </a:r>
            <a:endParaRPr lang="en-US"/>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b="0" i="0">
                <a:solidFill>
                  <a:schemeClr val="tx1"/>
                </a:solidFill>
                <a:latin typeface="Public Sans" pitchFamily="2" charset="77"/>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1204578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377" rtl="0" eaLnBrk="1" latinLnBrk="0" hangingPunct="1">
        <a:lnSpc>
          <a:spcPct val="90000"/>
        </a:lnSpc>
        <a:spcBef>
          <a:spcPct val="0"/>
        </a:spcBef>
        <a:buNone/>
        <a:defRPr sz="3600" b="0" i="0" kern="1200">
          <a:solidFill>
            <a:schemeClr val="tx1"/>
          </a:solidFill>
          <a:latin typeface="Public Sans" pitchFamily="2" charset="77"/>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i="0" kern="1200">
          <a:solidFill>
            <a:schemeClr val="tx1"/>
          </a:solidFill>
          <a:latin typeface="Public Sans" pitchFamily="2" charset="77"/>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i="0" kern="1200">
          <a:solidFill>
            <a:schemeClr val="tx1"/>
          </a:solidFill>
          <a:latin typeface="Public Sans" pitchFamily="2" charset="77"/>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b="0" i="0" kern="1200">
          <a:solidFill>
            <a:schemeClr val="tx1"/>
          </a:solidFill>
          <a:latin typeface="Public Sans" pitchFamily="2" charset="77"/>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b="0" i="0" kern="1200">
          <a:solidFill>
            <a:schemeClr val="tx1"/>
          </a:solidFill>
          <a:latin typeface="Public Sans" pitchFamily="2" charset="77"/>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hyperlink" Target="https://education.nsw.gov.au/teaching-and-learning/curriculum/explicit-teaching/explicit-teaching-strategies/connecting-learning" TargetMode="External"/><Relationship Id="rId13" Type="http://schemas.openxmlformats.org/officeDocument/2006/relationships/hyperlink" Target="https://curriculum.nsw.edu.au/" TargetMode="External"/><Relationship Id="rId3" Type="http://schemas.openxmlformats.org/officeDocument/2006/relationships/hyperlink" Target="https://curriculum.nsw.edu.au/learning-areas/tas/computing-technology-7-10-2022/" TargetMode="External"/><Relationship Id="rId7" Type="http://schemas.openxmlformats.org/officeDocument/2006/relationships/hyperlink" Target="https://education.nsw.gov.au/teaching-and-learning/curriculum/explicit-teaching/explicit-teaching-strategies/chunking-and-sequencing-learning" TargetMode="External"/><Relationship Id="rId12" Type="http://schemas.openxmlformats.org/officeDocument/2006/relationships/hyperlink" Target="https://educationstandards.nsw.edu.au/wps/portal/nesa/home" TargetMode="External"/><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hyperlink" Target="https://education.nsw.gov.au/teaching-and-learning/curriculum/explicit-teaching/explicit-teaching-strategies/checking-for-understanding" TargetMode="External"/><Relationship Id="rId11" Type="http://schemas.openxmlformats.org/officeDocument/2006/relationships/hyperlink" Target="https://educationstandards.nsw.edu.au/wps/portal/nesa/mini-footer/copyright" TargetMode="External"/><Relationship Id="rId5" Type="http://schemas.openxmlformats.org/officeDocument/2006/relationships/hyperlink" Target="https://education.nsw.gov.au/content/dam/main-education/documents/teaching-and-learning/curriculum/explicit-teaching/explicit-teaching-activating-prior-knowledge-tg.pdf" TargetMode="External"/><Relationship Id="rId10" Type="http://schemas.openxmlformats.org/officeDocument/2006/relationships/hyperlink" Target="https://app.education.nsw.gov.au/digital-learning-selector/LearningActivity/Card/546" TargetMode="External"/><Relationship Id="rId4" Type="http://schemas.openxmlformats.org/officeDocument/2006/relationships/hyperlink" Target="https://app.pre.education.nsw.gov.au/learning-tools-selector/LearningActivity/Card/547?clearCache=e16458-e20f-33c7-e489-91e37392c68c" TargetMode="External"/><Relationship Id="rId9" Type="http://schemas.openxmlformats.org/officeDocument/2006/relationships/hyperlink" Target="https://www.bing.com/ck/a?!&amp;&amp;p=e9d51ff889a4f5afb2262f25b2d5f9f6c5832cedc4862d5e27b4410c5a90e217JmltdHM9MTc0NTM2NjQwMA&amp;ptn=3&amp;ver=2&amp;hsh=4&amp;fclid=22190934-b32d-65ce-0779-1d23b2bc6400&amp;psq=think+aloud+strategy+NSW+Department+of+education&amp;u=a1aHR0cHM6Ly9lZHVjYXRpb24ubnN3Lmdvdi5hdS9jb250ZW50L2RhbS9tYWluLWVkdWNhdGlvbi9kb2N1bWVudHMvdGVhY2hpbmctYW5kLWxlYXJuaW5nL2N1cnJpY3VsdW0vZXhwbGljaXQtdGVhY2hpbmcvZXhwbGljaXQtdGVhY2hpbmctbW9kZWxsaW5nLXRlY2huaXF1ZS1ndWlkZS5wZGY&amp;ntb=1"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schoohttps/youtu.be/5BL4v6-D8Is?si=8llm7fPX9Hed8h7Alsnsw.sharepoint.com/sites/TASTeam253/Shared%20Documents/General/07-10%20Working%20Documents/Computing%20Technology%207-10/Unit%201%20-%20Analysing%20data/Remediated%20Resources/All%20slide%20decks/tas-s5-computing-tech-analysing%20data-slidedeck-9.pptx" TargetMode="External"/><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hyperlink" Target="https://creativecommons.org/licenses/by/4.0/"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youtu.be/5BL4v6-D8Is?si=xWNsjrwGV-0VvpcO"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9.xml"/><Relationship Id="rId1" Type="http://schemas.openxmlformats.org/officeDocument/2006/relationships/video" Target="https://www.youtube.com/embed/5BL4v6-D8Is?feature=oembed"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998069-8808-F7B7-147A-0D45AF051C4E}"/>
              </a:ext>
            </a:extLst>
          </p:cNvPr>
          <p:cNvSpPr>
            <a:spLocks noGrp="1"/>
          </p:cNvSpPr>
          <p:nvPr>
            <p:ph type="title"/>
          </p:nvPr>
        </p:nvSpPr>
        <p:spPr/>
        <p:txBody>
          <a:bodyPr/>
          <a:lstStyle/>
          <a:p>
            <a:r>
              <a:rPr lang="en-AU"/>
              <a:t>Instructions for use</a:t>
            </a:r>
          </a:p>
        </p:txBody>
      </p:sp>
      <p:sp>
        <p:nvSpPr>
          <p:cNvPr id="6" name="Text Placeholder 5">
            <a:extLst>
              <a:ext uri="{FF2B5EF4-FFF2-40B4-BE49-F238E27FC236}">
                <a16:creationId xmlns:a16="http://schemas.microsoft.com/office/drawing/2014/main" id="{8DD841B6-17E3-7C1D-D90A-3B640A08136D}"/>
              </a:ext>
            </a:extLst>
          </p:cNvPr>
          <p:cNvSpPr>
            <a:spLocks noGrp="1"/>
          </p:cNvSpPr>
          <p:nvPr>
            <p:ph type="body" sz="quarter" idx="18"/>
          </p:nvPr>
        </p:nvSpPr>
        <p:spPr/>
        <p:txBody>
          <a:bodyPr/>
          <a:lstStyle/>
          <a:p>
            <a:r>
              <a:rPr lang="en-AU"/>
              <a:t>Learning episode 7</a:t>
            </a:r>
          </a:p>
        </p:txBody>
      </p:sp>
      <p:sp>
        <p:nvSpPr>
          <p:cNvPr id="7" name="Picture Placeholder 6">
            <a:extLst>
              <a:ext uri="{FF2B5EF4-FFF2-40B4-BE49-F238E27FC236}">
                <a16:creationId xmlns:a16="http://schemas.microsoft.com/office/drawing/2014/main" id="{41E659CE-3503-CAAB-868D-643BC7328B29}"/>
              </a:ext>
            </a:extLst>
          </p:cNvPr>
          <p:cNvSpPr>
            <a:spLocks noGrp="1"/>
          </p:cNvSpPr>
          <p:nvPr>
            <p:ph type="pic" sz="quarter" idx="13"/>
          </p:nvPr>
        </p:nvSpPr>
        <p:spPr>
          <a:xfrm>
            <a:off x="354000" y="1931625"/>
            <a:ext cx="11483999" cy="4498641"/>
          </a:xfrm>
        </p:spPr>
        <p:txBody>
          <a:bodyPr/>
          <a:lstStyle/>
          <a:p>
            <a:pPr marL="342900" indent="-342900">
              <a:lnSpc>
                <a:spcPct val="150000"/>
              </a:lnSpc>
              <a:buFont typeface="Arial"/>
              <a:buChar char="•"/>
            </a:pPr>
            <a:r>
              <a:rPr lang="en-AU" sz="1800">
                <a:ea typeface="+mn-lt"/>
                <a:cs typeface="+mn-lt"/>
              </a:rPr>
              <a:t>This resource is not a teaching and learning program. It should be used in conjunction with Computing Technology 7-10 – Analysing data.</a:t>
            </a:r>
            <a:endParaRPr lang="en-AU" sz="1800">
              <a:solidFill>
                <a:srgbClr val="22272B"/>
              </a:solidFill>
            </a:endParaRPr>
          </a:p>
          <a:p>
            <a:pPr marL="342900" indent="-342900">
              <a:lnSpc>
                <a:spcPct val="150000"/>
              </a:lnSpc>
              <a:buFont typeface="Arial"/>
              <a:buChar char="•"/>
            </a:pPr>
            <a:r>
              <a:rPr lang="en-AU" sz="1800">
                <a:solidFill>
                  <a:srgbClr val="22272B"/>
                </a:solidFill>
              </a:rPr>
              <a:t>Classroom teachers are encouraged to add and adapt slides as required to meet the needs of their students.</a:t>
            </a:r>
          </a:p>
          <a:p>
            <a:pPr marL="342900" indent="-342900">
              <a:lnSpc>
                <a:spcPct val="150000"/>
              </a:lnSpc>
              <a:buFont typeface="Arial"/>
              <a:buChar char="•"/>
            </a:pPr>
            <a:r>
              <a:rPr lang="en-AU" sz="1800">
                <a:solidFill>
                  <a:srgbClr val="22272B"/>
                </a:solidFill>
              </a:rPr>
              <a:t>Save a copy of the file to make changes to the slide deck. Go to File &gt; Download a Copy (this downloads a copy to the computer to edit in the PowerPoint app).</a:t>
            </a:r>
          </a:p>
          <a:p>
            <a:pPr marL="342900" indent="-342900">
              <a:lnSpc>
                <a:spcPct val="150000"/>
              </a:lnSpc>
              <a:buFont typeface="Arial"/>
              <a:buChar char="•"/>
            </a:pPr>
            <a:r>
              <a:rPr lang="en-AU" sz="1800">
                <a:solidFill>
                  <a:srgbClr val="22272B"/>
                </a:solidFill>
              </a:rPr>
              <a:t>To convert the PowerPoint to Google Slides:</a:t>
            </a:r>
          </a:p>
          <a:p>
            <a:pPr marL="913765" lvl="1" indent="-457200">
              <a:lnSpc>
                <a:spcPct val="150000"/>
              </a:lnSpc>
              <a:buFont typeface="+mj-lt"/>
              <a:buAutoNum type="arabicPeriod"/>
            </a:pPr>
            <a:r>
              <a:rPr lang="en-AU">
                <a:solidFill>
                  <a:srgbClr val="22272B"/>
                </a:solidFill>
              </a:rPr>
              <a:t>Upload the file into Google Drive and open it.</a:t>
            </a:r>
          </a:p>
          <a:p>
            <a:pPr marL="913765" lvl="1" indent="-457200">
              <a:lnSpc>
                <a:spcPct val="150000"/>
              </a:lnSpc>
              <a:buFont typeface="+mj-lt"/>
              <a:buAutoNum type="arabicPeriod"/>
            </a:pPr>
            <a:r>
              <a:rPr lang="en-AU">
                <a:solidFill>
                  <a:srgbClr val="22272B"/>
                </a:solidFill>
              </a:rPr>
              <a:t>Go to File &gt; Save as Google Slides.</a:t>
            </a:r>
          </a:p>
          <a:p>
            <a:pPr marL="456565" lvl="1">
              <a:lnSpc>
                <a:spcPct val="150000"/>
              </a:lnSpc>
            </a:pPr>
            <a:r>
              <a:rPr lang="en-AU">
                <a:solidFill>
                  <a:srgbClr val="22272B"/>
                </a:solidFill>
              </a:rPr>
              <a:t>(Note – conversion may cause formatting changes in the slides.)</a:t>
            </a:r>
          </a:p>
        </p:txBody>
      </p:sp>
      <p:sp>
        <p:nvSpPr>
          <p:cNvPr id="2" name="Slide Number Placeholder 1">
            <a:extLst>
              <a:ext uri="{FF2B5EF4-FFF2-40B4-BE49-F238E27FC236}">
                <a16:creationId xmlns:a16="http://schemas.microsoft.com/office/drawing/2014/main" id="{CD087911-6789-4356-F538-4C4ABF1219E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a:t>
            </a:fld>
            <a:endParaRPr lang="en-AU"/>
          </a:p>
        </p:txBody>
      </p:sp>
    </p:spTree>
    <p:extLst>
      <p:ext uri="{BB962C8B-B14F-4D97-AF65-F5344CB8AC3E}">
        <p14:creationId xmlns:p14="http://schemas.microsoft.com/office/powerpoint/2010/main" val="153272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BE556-D522-D0B1-6FAB-570F1297B1D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6597CA6-2425-B970-7D0C-437B5380DF46}"/>
              </a:ext>
            </a:extLst>
          </p:cNvPr>
          <p:cNvSpPr>
            <a:spLocks noGrp="1"/>
          </p:cNvSpPr>
          <p:nvPr>
            <p:ph type="title"/>
          </p:nvPr>
        </p:nvSpPr>
        <p:spPr>
          <a:xfrm>
            <a:off x="359999" y="360001"/>
            <a:ext cx="11483999" cy="267056"/>
          </a:xfrm>
        </p:spPr>
        <p:txBody>
          <a:bodyPr/>
          <a:lstStyle/>
          <a:p>
            <a:r>
              <a:rPr lang="en-AU" sz="2000"/>
              <a:t>Compare the usability of data using a spreadsheet or database to analyse the same dataset(3)</a:t>
            </a:r>
            <a:endParaRPr lang="en-AU"/>
          </a:p>
        </p:txBody>
      </p:sp>
      <p:sp>
        <p:nvSpPr>
          <p:cNvPr id="4" name="Text Placeholder 3">
            <a:extLst>
              <a:ext uri="{FF2B5EF4-FFF2-40B4-BE49-F238E27FC236}">
                <a16:creationId xmlns:a16="http://schemas.microsoft.com/office/drawing/2014/main" id="{D92832DC-96DF-1A5D-1DF3-E65951AA954E}"/>
              </a:ext>
            </a:extLst>
          </p:cNvPr>
          <p:cNvSpPr>
            <a:spLocks noGrp="1"/>
          </p:cNvSpPr>
          <p:nvPr>
            <p:ph type="body" sz="quarter" idx="18"/>
          </p:nvPr>
        </p:nvSpPr>
        <p:spPr>
          <a:xfrm>
            <a:off x="360000" y="768136"/>
            <a:ext cx="11483998" cy="267057"/>
          </a:xfrm>
        </p:spPr>
        <p:txBody>
          <a:bodyPr/>
          <a:lstStyle/>
          <a:p>
            <a:r>
              <a:rPr lang="en-AU"/>
              <a:t>School musical ticketing system: Reports</a:t>
            </a:r>
          </a:p>
        </p:txBody>
      </p:sp>
      <p:sp>
        <p:nvSpPr>
          <p:cNvPr id="5" name="Text Placeholder 4">
            <a:extLst>
              <a:ext uri="{FF2B5EF4-FFF2-40B4-BE49-F238E27FC236}">
                <a16:creationId xmlns:a16="http://schemas.microsoft.com/office/drawing/2014/main" id="{C71E6CA5-0E27-2D38-FD67-77E5991E2AEF}"/>
              </a:ext>
              <a:ext uri="{C183D7F6-B498-43B3-948B-1728B52AA6E4}">
                <adec:decorative xmlns:adec="http://schemas.microsoft.com/office/drawing/2017/decorative" val="1"/>
              </a:ext>
            </a:extLst>
          </p:cNvPr>
          <p:cNvSpPr>
            <a:spLocks noGrp="1"/>
          </p:cNvSpPr>
          <p:nvPr>
            <p:ph type="body" sz="quarter" idx="17"/>
          </p:nvPr>
        </p:nvSpPr>
        <p:spPr/>
        <p:txBody>
          <a:bodyPr/>
          <a:lstStyle/>
          <a:p>
            <a:endParaRPr lang="en-AU"/>
          </a:p>
          <a:p>
            <a:endParaRPr lang="en-AU"/>
          </a:p>
        </p:txBody>
      </p:sp>
      <p:sp>
        <p:nvSpPr>
          <p:cNvPr id="16" name="TextBox 15">
            <a:extLst>
              <a:ext uri="{FF2B5EF4-FFF2-40B4-BE49-F238E27FC236}">
                <a16:creationId xmlns:a16="http://schemas.microsoft.com/office/drawing/2014/main" id="{2206FA4D-4646-FCFB-4BE3-CB5C773E0663}"/>
              </a:ext>
            </a:extLst>
          </p:cNvPr>
          <p:cNvSpPr txBox="1"/>
          <p:nvPr/>
        </p:nvSpPr>
        <p:spPr>
          <a:xfrm>
            <a:off x="348000" y="1603660"/>
            <a:ext cx="2312904" cy="371562"/>
          </a:xfrm>
          <a:prstGeom prst="rect">
            <a:avLst/>
          </a:prstGeom>
          <a:noFill/>
        </p:spPr>
        <p:txBody>
          <a:bodyPr wrap="none" lIns="0" tIns="0" rIns="0" bIns="0" rtlCol="0">
            <a:noAutofit/>
          </a:bodyPr>
          <a:lstStyle/>
          <a:p>
            <a:pPr algn="l"/>
            <a:r>
              <a:rPr lang="en-AU" sz="1800">
                <a:latin typeface="Public Sans" pitchFamily="2" charset="77"/>
              </a:rPr>
              <a:t>Use Create Report  </a:t>
            </a:r>
          </a:p>
        </p:txBody>
      </p:sp>
      <p:pic>
        <p:nvPicPr>
          <p:cNvPr id="15" name="Picture 14" descr="Screenshot of a database table named &quot;Shows&quot; displaying columns for Show_id, Show_name, Show_date, Venue, and Ticket_price. The table lists five shows with dates in 2026, venues including Main Hall, Auditorium, and School Theatre, and ticket prices ranging from $20 to $35.">
            <a:extLst>
              <a:ext uri="{FF2B5EF4-FFF2-40B4-BE49-F238E27FC236}">
                <a16:creationId xmlns:a16="http://schemas.microsoft.com/office/drawing/2014/main" id="{A94240CC-FA51-A6C9-B699-2917A008E793}"/>
              </a:ext>
            </a:extLst>
          </p:cNvPr>
          <p:cNvPicPr>
            <a:picLocks noChangeAspect="1"/>
          </p:cNvPicPr>
          <p:nvPr/>
        </p:nvPicPr>
        <p:blipFill>
          <a:blip r:embed="rId2"/>
          <a:stretch>
            <a:fillRect/>
          </a:stretch>
        </p:blipFill>
        <p:spPr>
          <a:xfrm>
            <a:off x="955170" y="2204837"/>
            <a:ext cx="9760452" cy="4026107"/>
          </a:xfrm>
          <a:prstGeom prst="rect">
            <a:avLst/>
          </a:prstGeom>
          <a:ln>
            <a:solidFill>
              <a:schemeClr val="tx1"/>
            </a:solidFill>
          </a:ln>
        </p:spPr>
      </p:pic>
      <p:sp>
        <p:nvSpPr>
          <p:cNvPr id="17" name="Rectangle: Rounded Corners 16">
            <a:extLst>
              <a:ext uri="{FF2B5EF4-FFF2-40B4-BE49-F238E27FC236}">
                <a16:creationId xmlns:a16="http://schemas.microsoft.com/office/drawing/2014/main" id="{472FED70-1D58-36B9-D5E0-CE40F2849AFC}"/>
              </a:ext>
              <a:ext uri="{C183D7F6-B498-43B3-948B-1728B52AA6E4}">
                <adec:decorative xmlns:adec="http://schemas.microsoft.com/office/drawing/2017/decorative" val="1"/>
              </a:ext>
            </a:extLst>
          </p:cNvPr>
          <p:cNvSpPr/>
          <p:nvPr/>
        </p:nvSpPr>
        <p:spPr>
          <a:xfrm>
            <a:off x="2020824" y="2089011"/>
            <a:ext cx="640080" cy="448056"/>
          </a:xfrm>
          <a:prstGeom prst="roundRect">
            <a:avLst/>
          </a:prstGeom>
          <a:no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Public Sans" pitchFamily="2" charset="77"/>
            </a:endParaRPr>
          </a:p>
        </p:txBody>
      </p:sp>
      <p:sp>
        <p:nvSpPr>
          <p:cNvPr id="18" name="Rectangle: Rounded Corners 17">
            <a:extLst>
              <a:ext uri="{FF2B5EF4-FFF2-40B4-BE49-F238E27FC236}">
                <a16:creationId xmlns:a16="http://schemas.microsoft.com/office/drawing/2014/main" id="{5422ED10-7AF6-F2CD-D0BA-EDD74B56B211}"/>
              </a:ext>
              <a:ext uri="{C183D7F6-B498-43B3-948B-1728B52AA6E4}">
                <adec:decorative xmlns:adec="http://schemas.microsoft.com/office/drawing/2017/decorative" val="1"/>
              </a:ext>
            </a:extLst>
          </p:cNvPr>
          <p:cNvSpPr/>
          <p:nvPr/>
        </p:nvSpPr>
        <p:spPr>
          <a:xfrm>
            <a:off x="6871716" y="2441448"/>
            <a:ext cx="525780" cy="621792"/>
          </a:xfrm>
          <a:prstGeom prst="roundRect">
            <a:avLst/>
          </a:prstGeom>
          <a:no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Public Sans" pitchFamily="2" charset="77"/>
            </a:endParaRPr>
          </a:p>
        </p:txBody>
      </p:sp>
      <p:sp>
        <p:nvSpPr>
          <p:cNvPr id="2" name="Slide Number Placeholder 1">
            <a:extLst>
              <a:ext uri="{FF2B5EF4-FFF2-40B4-BE49-F238E27FC236}">
                <a16:creationId xmlns:a16="http://schemas.microsoft.com/office/drawing/2014/main" id="{FAEC9009-00EC-C2D5-D7D6-0B51EAB9E8E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a:t>
            </a:fld>
            <a:endParaRPr lang="en-AU"/>
          </a:p>
        </p:txBody>
      </p:sp>
    </p:spTree>
    <p:extLst>
      <p:ext uri="{BB962C8B-B14F-4D97-AF65-F5344CB8AC3E}">
        <p14:creationId xmlns:p14="http://schemas.microsoft.com/office/powerpoint/2010/main" val="1978170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DAD06-436E-1D14-8B9A-08BD08DD75D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CCDA73A-80B5-05D0-FEA2-A882D7049ABD}"/>
              </a:ext>
            </a:extLst>
          </p:cNvPr>
          <p:cNvSpPr>
            <a:spLocks noGrp="1"/>
          </p:cNvSpPr>
          <p:nvPr>
            <p:ph type="title"/>
          </p:nvPr>
        </p:nvSpPr>
        <p:spPr/>
        <p:txBody>
          <a:bodyPr/>
          <a:lstStyle/>
          <a:p>
            <a:r>
              <a:rPr lang="en-AU" sz="2000"/>
              <a:t>Compare the usability of data using a spreadsheet or database to analyse the same dataset(4)</a:t>
            </a:r>
            <a:br>
              <a:rPr lang="en-AU"/>
            </a:br>
            <a:endParaRPr lang="en-AU"/>
          </a:p>
        </p:txBody>
      </p:sp>
      <p:sp>
        <p:nvSpPr>
          <p:cNvPr id="4" name="Text Placeholder 3">
            <a:extLst>
              <a:ext uri="{FF2B5EF4-FFF2-40B4-BE49-F238E27FC236}">
                <a16:creationId xmlns:a16="http://schemas.microsoft.com/office/drawing/2014/main" id="{C9DC7337-4388-DD6D-B2EE-DBAAF8B4AEDD}"/>
              </a:ext>
            </a:extLst>
          </p:cNvPr>
          <p:cNvSpPr>
            <a:spLocks noGrp="1"/>
          </p:cNvSpPr>
          <p:nvPr>
            <p:ph type="body" sz="quarter" idx="18"/>
          </p:nvPr>
        </p:nvSpPr>
        <p:spPr>
          <a:xfrm>
            <a:off x="360000" y="1341539"/>
            <a:ext cx="11483998" cy="310015"/>
          </a:xfrm>
        </p:spPr>
        <p:txBody>
          <a:bodyPr/>
          <a:lstStyle/>
          <a:p>
            <a:r>
              <a:rPr lang="en-AU"/>
              <a:t>School musical ticketing system: Query</a:t>
            </a:r>
          </a:p>
          <a:p>
            <a:r>
              <a:rPr lang="en-AU"/>
              <a:t> </a:t>
            </a:r>
          </a:p>
        </p:txBody>
      </p:sp>
      <p:sp>
        <p:nvSpPr>
          <p:cNvPr id="16" name="TextBox 15">
            <a:extLst>
              <a:ext uri="{FF2B5EF4-FFF2-40B4-BE49-F238E27FC236}">
                <a16:creationId xmlns:a16="http://schemas.microsoft.com/office/drawing/2014/main" id="{8EDDBBCE-155D-5559-1437-601D6EA1DA4B}"/>
              </a:ext>
              <a:ext uri="{C183D7F6-B498-43B3-948B-1728B52AA6E4}">
                <adec:decorative xmlns:adec="http://schemas.microsoft.com/office/drawing/2017/decorative" val="1"/>
              </a:ext>
            </a:extLst>
          </p:cNvPr>
          <p:cNvSpPr txBox="1"/>
          <p:nvPr/>
        </p:nvSpPr>
        <p:spPr>
          <a:xfrm>
            <a:off x="348000" y="1603660"/>
            <a:ext cx="914400" cy="914400"/>
          </a:xfrm>
          <a:prstGeom prst="rect">
            <a:avLst/>
          </a:prstGeom>
          <a:noFill/>
        </p:spPr>
        <p:txBody>
          <a:bodyPr wrap="none" lIns="0" tIns="0" rIns="0" bIns="0" rtlCol="0">
            <a:noAutofit/>
          </a:bodyPr>
          <a:lstStyle/>
          <a:p>
            <a:pPr algn="l"/>
            <a:endParaRPr lang="en-AU" sz="1800">
              <a:latin typeface="Public Sans" pitchFamily="2" charset="77"/>
            </a:endParaRPr>
          </a:p>
        </p:txBody>
      </p:sp>
      <p:sp>
        <p:nvSpPr>
          <p:cNvPr id="9" name="TextBox 8">
            <a:extLst>
              <a:ext uri="{FF2B5EF4-FFF2-40B4-BE49-F238E27FC236}">
                <a16:creationId xmlns:a16="http://schemas.microsoft.com/office/drawing/2014/main" id="{51C6A01E-1DA2-C3F6-B78E-48A144A68FF3}"/>
              </a:ext>
            </a:extLst>
          </p:cNvPr>
          <p:cNvSpPr txBox="1"/>
          <p:nvPr/>
        </p:nvSpPr>
        <p:spPr>
          <a:xfrm>
            <a:off x="348000" y="1392309"/>
            <a:ext cx="7485507" cy="400110"/>
          </a:xfrm>
          <a:prstGeom prst="rect">
            <a:avLst/>
          </a:prstGeom>
          <a:noFill/>
        </p:spPr>
        <p:txBody>
          <a:bodyPr wrap="square">
            <a:spAutoFit/>
          </a:bodyPr>
          <a:lstStyle/>
          <a:p>
            <a:pPr algn="l"/>
            <a:r>
              <a:rPr lang="en-AU" sz="2000">
                <a:latin typeface="Public Sans" pitchFamily="2" charset="77"/>
              </a:rPr>
              <a:t>Use Query Wizard to see who is attending each show  </a:t>
            </a:r>
          </a:p>
        </p:txBody>
      </p:sp>
      <p:pic>
        <p:nvPicPr>
          <p:cNvPr id="7" name="Picture 6" descr="Screenshot of a database management software displaying a table named &quot;Attendees Query&quot; with columns for first name, show name, and attendee ID. The table lists six attendees with their corresponding shows and unique numeric IDs, featuring a highlighted cell in the first name column and a pink tab indicating the active query.">
            <a:extLst>
              <a:ext uri="{FF2B5EF4-FFF2-40B4-BE49-F238E27FC236}">
                <a16:creationId xmlns:a16="http://schemas.microsoft.com/office/drawing/2014/main" id="{E013D146-1CCA-2764-1A16-6BEA32C58014}"/>
              </a:ext>
            </a:extLst>
          </p:cNvPr>
          <p:cNvPicPr>
            <a:picLocks noChangeAspect="1"/>
          </p:cNvPicPr>
          <p:nvPr/>
        </p:nvPicPr>
        <p:blipFill>
          <a:blip r:embed="rId2"/>
          <a:stretch>
            <a:fillRect/>
          </a:stretch>
        </p:blipFill>
        <p:spPr>
          <a:xfrm>
            <a:off x="3128243" y="2138262"/>
            <a:ext cx="7953920" cy="4377738"/>
          </a:xfrm>
          <a:prstGeom prst="rect">
            <a:avLst/>
          </a:prstGeom>
          <a:ln>
            <a:solidFill>
              <a:schemeClr val="tx1"/>
            </a:solidFill>
          </a:ln>
        </p:spPr>
      </p:pic>
      <p:sp>
        <p:nvSpPr>
          <p:cNvPr id="10" name="Rectangle: Rounded Corners 9">
            <a:extLst>
              <a:ext uri="{FF2B5EF4-FFF2-40B4-BE49-F238E27FC236}">
                <a16:creationId xmlns:a16="http://schemas.microsoft.com/office/drawing/2014/main" id="{F016F1C0-DBEA-BCD2-F4A3-C34F2684C502}"/>
              </a:ext>
              <a:ext uri="{C183D7F6-B498-43B3-948B-1728B52AA6E4}">
                <adec:decorative xmlns:adec="http://schemas.microsoft.com/office/drawing/2017/decorative" val="1"/>
              </a:ext>
            </a:extLst>
          </p:cNvPr>
          <p:cNvSpPr/>
          <p:nvPr/>
        </p:nvSpPr>
        <p:spPr>
          <a:xfrm>
            <a:off x="6382512" y="2450592"/>
            <a:ext cx="644652" cy="1152144"/>
          </a:xfrm>
          <a:prstGeom prst="roundRect">
            <a:avLst/>
          </a:prstGeom>
          <a:no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Public Sans" pitchFamily="2" charset="77"/>
            </a:endParaRPr>
          </a:p>
        </p:txBody>
      </p:sp>
      <p:sp>
        <p:nvSpPr>
          <p:cNvPr id="2" name="Slide Number Placeholder 1">
            <a:extLst>
              <a:ext uri="{FF2B5EF4-FFF2-40B4-BE49-F238E27FC236}">
                <a16:creationId xmlns:a16="http://schemas.microsoft.com/office/drawing/2014/main" id="{0459186F-2DAD-B9E2-5C30-5394679142C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11</a:t>
            </a:fld>
            <a:endParaRPr lang="en-AU"/>
          </a:p>
        </p:txBody>
      </p:sp>
    </p:spTree>
    <p:extLst>
      <p:ext uri="{BB962C8B-B14F-4D97-AF65-F5344CB8AC3E}">
        <p14:creationId xmlns:p14="http://schemas.microsoft.com/office/powerpoint/2010/main" val="1622829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A2CB8-2983-0EA7-F1B7-C6CF507DDC0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1C0E0DC-BC66-220A-EC92-49564020C24B}"/>
              </a:ext>
            </a:extLst>
          </p:cNvPr>
          <p:cNvSpPr>
            <a:spLocks noGrp="1"/>
          </p:cNvSpPr>
          <p:nvPr>
            <p:ph type="title"/>
          </p:nvPr>
        </p:nvSpPr>
        <p:spPr/>
        <p:txBody>
          <a:bodyPr/>
          <a:lstStyle/>
          <a:p>
            <a:r>
              <a:rPr lang="en-AU"/>
              <a:t>Spreadsheet or database ?</a:t>
            </a:r>
          </a:p>
        </p:txBody>
      </p:sp>
      <p:grpSp>
        <p:nvGrpSpPr>
          <p:cNvPr id="4" name="Group 3" descr="Spreadsheet">
            <a:extLst>
              <a:ext uri="{FF2B5EF4-FFF2-40B4-BE49-F238E27FC236}">
                <a16:creationId xmlns:a16="http://schemas.microsoft.com/office/drawing/2014/main" id="{D96BF6CD-A6FF-284D-7A71-171B10CBA5BE}"/>
              </a:ext>
            </a:extLst>
          </p:cNvPr>
          <p:cNvGrpSpPr/>
          <p:nvPr/>
        </p:nvGrpSpPr>
        <p:grpSpPr>
          <a:xfrm>
            <a:off x="1653639" y="1123760"/>
            <a:ext cx="5471315" cy="5247059"/>
            <a:chOff x="1653639" y="1123760"/>
            <a:chExt cx="5471315" cy="5247059"/>
          </a:xfrm>
        </p:grpSpPr>
        <p:sp>
          <p:nvSpPr>
            <p:cNvPr id="5" name="Google Shape;79;p15" descr="Venn object 1">
              <a:extLst>
                <a:ext uri="{FF2B5EF4-FFF2-40B4-BE49-F238E27FC236}">
                  <a16:creationId xmlns:a16="http://schemas.microsoft.com/office/drawing/2014/main" id="{C547555E-C7EF-2183-C0A0-1C5887545300}"/>
                </a:ext>
              </a:extLst>
            </p:cNvPr>
            <p:cNvSpPr/>
            <p:nvPr/>
          </p:nvSpPr>
          <p:spPr>
            <a:xfrm>
              <a:off x="1653639" y="1284852"/>
              <a:ext cx="5471315" cy="5085967"/>
            </a:xfrm>
            <a:prstGeom prst="ellipse">
              <a:avLst/>
            </a:prstGeom>
            <a:noFill/>
            <a:ln w="57150" cap="flat" cmpd="sng">
              <a:solidFill>
                <a:srgbClr val="00ACC2"/>
              </a:solidFill>
              <a:prstDash val="solid"/>
              <a:miter lim="800000"/>
              <a:headEnd type="none" w="sm" len="sm"/>
              <a:tailEnd type="none" w="sm" len="sm"/>
            </a:ln>
            <a:effectLst/>
          </p:spPr>
          <p:txBody>
            <a:bodyPr spcFirstLastPara="1" wrap="square" lIns="105500" tIns="52733" rIns="105500" bIns="52733" anchor="ctr" anchorCtr="0">
              <a:noAutofit/>
            </a:bodyPr>
            <a:lstStyle/>
            <a:p>
              <a:pPr algn="ctr" defTabSz="1219170">
                <a:buClr>
                  <a:srgbClr val="000000"/>
                </a:buClr>
                <a:buSzPts val="1200"/>
              </a:pPr>
              <a:endParaRPr sz="1600" kern="0">
                <a:solidFill>
                  <a:srgbClr val="000000"/>
                </a:solidFill>
                <a:latin typeface="Public Sans" pitchFamily="2" charset="77"/>
                <a:ea typeface="Montserrat"/>
                <a:cs typeface="Arial" panose="020B0604020202020204" pitchFamily="34" charset="0"/>
                <a:sym typeface="Montserrat"/>
              </a:endParaRPr>
            </a:p>
            <a:p>
              <a:pPr algn="ctr" defTabSz="1219170">
                <a:buClr>
                  <a:srgbClr val="000000"/>
                </a:buClr>
                <a:buSzPts val="1200"/>
              </a:pPr>
              <a:endParaRPr sz="1600" kern="0">
                <a:solidFill>
                  <a:srgbClr val="000000"/>
                </a:solidFill>
                <a:latin typeface="Public Sans" pitchFamily="2" charset="77"/>
                <a:ea typeface="Montserrat"/>
                <a:cs typeface="Arial" panose="020B0604020202020204" pitchFamily="34" charset="0"/>
                <a:sym typeface="Montserrat"/>
              </a:endParaRPr>
            </a:p>
            <a:p>
              <a:pPr algn="ctr" defTabSz="1219170">
                <a:buClr>
                  <a:srgbClr val="000000"/>
                </a:buClr>
                <a:buSzPts val="1200"/>
              </a:pPr>
              <a:endParaRPr sz="1600" kern="0">
                <a:solidFill>
                  <a:srgbClr val="000000"/>
                </a:solidFill>
                <a:latin typeface="Public Sans" pitchFamily="2" charset="77"/>
                <a:ea typeface="Montserrat"/>
                <a:cs typeface="Arial" panose="020B0604020202020204" pitchFamily="34" charset="0"/>
                <a:sym typeface="Montserrat"/>
              </a:endParaRPr>
            </a:p>
          </p:txBody>
        </p:sp>
        <p:sp>
          <p:nvSpPr>
            <p:cNvPr id="9" name="Rectangle: Rounded Corners 8">
              <a:extLst>
                <a:ext uri="{FF2B5EF4-FFF2-40B4-BE49-F238E27FC236}">
                  <a16:creationId xmlns:a16="http://schemas.microsoft.com/office/drawing/2014/main" id="{31462F4E-2624-9244-A5A0-F1B5720BA2F5}"/>
                </a:ext>
              </a:extLst>
            </p:cNvPr>
            <p:cNvSpPr/>
            <p:nvPr/>
          </p:nvSpPr>
          <p:spPr>
            <a:xfrm>
              <a:off x="3468608" y="1123760"/>
              <a:ext cx="1841375" cy="544512"/>
            </a:xfrm>
            <a:prstGeom prst="roundRect">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p>
              <a:pPr algn="ctr">
                <a:buClr>
                  <a:srgbClr val="000000"/>
                </a:buClr>
                <a:buFont typeface="Arial"/>
              </a:pPr>
              <a:r>
                <a:rPr lang="en-AU" sz="1800">
                  <a:solidFill>
                    <a:srgbClr val="000000"/>
                  </a:solidFill>
                  <a:latin typeface="Public Sans" pitchFamily="2" charset="77"/>
                  <a:cs typeface="Arial" panose="020B0604020202020204" pitchFamily="34" charset="0"/>
                </a:rPr>
                <a:t>Spreadsheet</a:t>
              </a:r>
            </a:p>
          </p:txBody>
        </p:sp>
      </p:grpSp>
      <p:sp>
        <p:nvSpPr>
          <p:cNvPr id="6" name="Google Shape;83;p15">
            <a:extLst>
              <a:ext uri="{FF2B5EF4-FFF2-40B4-BE49-F238E27FC236}">
                <a16:creationId xmlns:a16="http://schemas.microsoft.com/office/drawing/2014/main" id="{C7429F3B-3769-E8BE-A0A0-EB110C6C2714}"/>
              </a:ext>
            </a:extLst>
          </p:cNvPr>
          <p:cNvSpPr txBox="1"/>
          <p:nvPr/>
        </p:nvSpPr>
        <p:spPr>
          <a:xfrm>
            <a:off x="2245384" y="1928894"/>
            <a:ext cx="3064599" cy="3168400"/>
          </a:xfrm>
          <a:prstGeom prst="rect">
            <a:avLst/>
          </a:prstGeom>
          <a:noFill/>
          <a:ln>
            <a:noFill/>
          </a:ln>
        </p:spPr>
        <p:txBody>
          <a:bodyPr spcFirstLastPara="1" wrap="square" lIns="121900" tIns="121900" rIns="121900" bIns="121900" anchor="t" anchorCtr="0">
            <a:noAutofit/>
          </a:bodyPr>
          <a:lstStyle/>
          <a:p>
            <a:pPr marL="285750" indent="-285750" defTabSz="1219170">
              <a:lnSpc>
                <a:spcPct val="150000"/>
              </a:lnSpc>
              <a:buClr>
                <a:srgbClr val="000000"/>
              </a:buClr>
              <a:buSzPts val="1200"/>
              <a:buFont typeface="Wingdings" panose="05000000000000000000" pitchFamily="2" charset="2"/>
              <a:buChar char="q"/>
            </a:pPr>
            <a:r>
              <a:rPr lang="en-AU" sz="1600" kern="0">
                <a:solidFill>
                  <a:srgbClr val="000000"/>
                </a:solidFill>
                <a:latin typeface="Public Sans" pitchFamily="2" charset="77"/>
                <a:ea typeface="Montserrat"/>
                <a:cs typeface="Arial" panose="020B0604020202020204" pitchFamily="34" charset="0"/>
                <a:sym typeface="Montserrat"/>
              </a:rPr>
              <a:t>Easy use for small datasets</a:t>
            </a:r>
          </a:p>
          <a:p>
            <a:pPr marL="285750" indent="-285750" defTabSz="1219170">
              <a:lnSpc>
                <a:spcPct val="150000"/>
              </a:lnSpc>
              <a:buClr>
                <a:srgbClr val="000000"/>
              </a:buClr>
              <a:buSzPts val="1200"/>
              <a:buFont typeface="Wingdings" panose="05000000000000000000" pitchFamily="2" charset="2"/>
              <a:buChar char="q"/>
            </a:pPr>
            <a:r>
              <a:rPr lang="en-AU" sz="1600" kern="0">
                <a:solidFill>
                  <a:srgbClr val="000000"/>
                </a:solidFill>
                <a:latin typeface="Public Sans" pitchFamily="2" charset="77"/>
                <a:ea typeface="Montserrat"/>
                <a:cs typeface="Arial" panose="020B0604020202020204" pitchFamily="34" charset="0"/>
                <a:sym typeface="Montserrat"/>
              </a:rPr>
              <a:t>Visual interface (drag-and-drop, cell editing)</a:t>
            </a:r>
          </a:p>
          <a:p>
            <a:pPr marL="285750" indent="-285750" defTabSz="1219170">
              <a:lnSpc>
                <a:spcPct val="150000"/>
              </a:lnSpc>
              <a:buClr>
                <a:srgbClr val="000000"/>
              </a:buClr>
              <a:buSzPts val="1200"/>
              <a:buFont typeface="Wingdings" panose="05000000000000000000" pitchFamily="2" charset="2"/>
              <a:buChar char="q"/>
            </a:pPr>
            <a:r>
              <a:rPr lang="en-AU" sz="1600" kern="0">
                <a:solidFill>
                  <a:srgbClr val="000000"/>
                </a:solidFill>
                <a:latin typeface="Public Sans" pitchFamily="2" charset="77"/>
                <a:ea typeface="Montserrat"/>
                <a:cs typeface="Arial" panose="020B0604020202020204" pitchFamily="34" charset="0"/>
                <a:sym typeface="Montserrat"/>
              </a:rPr>
              <a:t>Built-in functions and charts</a:t>
            </a:r>
          </a:p>
          <a:p>
            <a:pPr marL="285750" indent="-285750" defTabSz="1219170">
              <a:lnSpc>
                <a:spcPct val="150000"/>
              </a:lnSpc>
              <a:buClr>
                <a:srgbClr val="000000"/>
              </a:buClr>
              <a:buSzPts val="1200"/>
              <a:buFont typeface="Wingdings" panose="05000000000000000000" pitchFamily="2" charset="2"/>
              <a:buChar char="q"/>
            </a:pPr>
            <a:r>
              <a:rPr lang="en-AU" sz="1600" kern="0">
                <a:solidFill>
                  <a:srgbClr val="000000"/>
                </a:solidFill>
                <a:latin typeface="Public Sans" pitchFamily="2" charset="77"/>
                <a:ea typeface="Montserrat"/>
                <a:cs typeface="Arial" panose="020B0604020202020204" pitchFamily="34" charset="0"/>
                <a:sym typeface="Montserrat"/>
              </a:rPr>
              <a:t>Quick “what-if” analysis</a:t>
            </a:r>
          </a:p>
          <a:p>
            <a:pPr marL="285750" indent="-285750" defTabSz="1219170">
              <a:lnSpc>
                <a:spcPct val="150000"/>
              </a:lnSpc>
              <a:buClr>
                <a:srgbClr val="000000"/>
              </a:buClr>
              <a:buSzPts val="1200"/>
              <a:buFont typeface="Wingdings" panose="05000000000000000000" pitchFamily="2" charset="2"/>
              <a:buChar char="q"/>
            </a:pPr>
            <a:r>
              <a:rPr lang="en-AU" sz="1600" kern="0">
                <a:solidFill>
                  <a:srgbClr val="000000"/>
                </a:solidFill>
                <a:latin typeface="Public Sans" pitchFamily="2" charset="77"/>
                <a:ea typeface="Montserrat"/>
                <a:cs typeface="Arial" panose="020B0604020202020204" pitchFamily="34" charset="0"/>
                <a:sym typeface="Montserrat"/>
              </a:rPr>
              <a:t>Individual or small team access.</a:t>
            </a:r>
            <a:endParaRPr sz="1600" kern="0">
              <a:solidFill>
                <a:srgbClr val="000000"/>
              </a:solidFill>
              <a:latin typeface="Public Sans" pitchFamily="2" charset="77"/>
              <a:ea typeface="Montserrat"/>
              <a:cs typeface="Arial" panose="020B0604020202020204" pitchFamily="34" charset="0"/>
              <a:sym typeface="Montserrat"/>
            </a:endParaRPr>
          </a:p>
        </p:txBody>
      </p:sp>
      <p:grpSp>
        <p:nvGrpSpPr>
          <p:cNvPr id="12" name="Group 11" descr="Database">
            <a:extLst>
              <a:ext uri="{FF2B5EF4-FFF2-40B4-BE49-F238E27FC236}">
                <a16:creationId xmlns:a16="http://schemas.microsoft.com/office/drawing/2014/main" id="{8B3BA500-60CF-848B-571B-15C147EF6B86}"/>
              </a:ext>
            </a:extLst>
          </p:cNvPr>
          <p:cNvGrpSpPr/>
          <p:nvPr/>
        </p:nvGrpSpPr>
        <p:grpSpPr>
          <a:xfrm>
            <a:off x="5012233" y="1123760"/>
            <a:ext cx="5471315" cy="5247059"/>
            <a:chOff x="5012233" y="1123760"/>
            <a:chExt cx="5471315" cy="5247059"/>
          </a:xfrm>
        </p:grpSpPr>
        <p:sp>
          <p:nvSpPr>
            <p:cNvPr id="10" name="Google Shape;79;p15" descr="Venn object 1">
              <a:extLst>
                <a:ext uri="{FF2B5EF4-FFF2-40B4-BE49-F238E27FC236}">
                  <a16:creationId xmlns:a16="http://schemas.microsoft.com/office/drawing/2014/main" id="{757907FC-9C1F-5253-AD76-441CBFF95843}"/>
                </a:ext>
              </a:extLst>
            </p:cNvPr>
            <p:cNvSpPr/>
            <p:nvPr/>
          </p:nvSpPr>
          <p:spPr>
            <a:xfrm>
              <a:off x="5012233" y="1284852"/>
              <a:ext cx="5471315" cy="5085967"/>
            </a:xfrm>
            <a:prstGeom prst="ellipse">
              <a:avLst/>
            </a:prstGeom>
            <a:noFill/>
            <a:ln w="57150" cap="flat" cmpd="sng">
              <a:solidFill>
                <a:srgbClr val="C81B62"/>
              </a:solidFill>
              <a:prstDash val="solid"/>
              <a:miter lim="800000"/>
              <a:headEnd type="none" w="sm" len="sm"/>
              <a:tailEnd type="none" w="sm" len="sm"/>
            </a:ln>
            <a:effectLst/>
          </p:spPr>
          <p:txBody>
            <a:bodyPr spcFirstLastPara="1" wrap="square" lIns="105500" tIns="52733" rIns="105500" bIns="52733" anchor="ctr" anchorCtr="0">
              <a:noAutofit/>
            </a:bodyPr>
            <a:lstStyle/>
            <a:p>
              <a:pPr algn="ctr" defTabSz="1219170">
                <a:buClr>
                  <a:srgbClr val="000000"/>
                </a:buClr>
                <a:buSzPts val="1200"/>
              </a:pPr>
              <a:endParaRPr sz="1600" kern="0">
                <a:solidFill>
                  <a:srgbClr val="000000"/>
                </a:solidFill>
                <a:latin typeface="Public Sans" pitchFamily="2" charset="77"/>
                <a:ea typeface="Montserrat"/>
                <a:cs typeface="Arial" panose="020B0604020202020204" pitchFamily="34" charset="0"/>
                <a:sym typeface="Montserrat"/>
              </a:endParaRPr>
            </a:p>
            <a:p>
              <a:pPr algn="ctr" defTabSz="1219170">
                <a:buClr>
                  <a:srgbClr val="000000"/>
                </a:buClr>
                <a:buSzPts val="1200"/>
              </a:pPr>
              <a:endParaRPr sz="1600" kern="0">
                <a:solidFill>
                  <a:srgbClr val="000000"/>
                </a:solidFill>
                <a:latin typeface="Public Sans" pitchFamily="2" charset="77"/>
                <a:ea typeface="Montserrat"/>
                <a:cs typeface="Arial" panose="020B0604020202020204" pitchFamily="34" charset="0"/>
                <a:sym typeface="Montserrat"/>
              </a:endParaRPr>
            </a:p>
            <a:p>
              <a:pPr algn="ctr" defTabSz="1219170">
                <a:buClr>
                  <a:srgbClr val="000000"/>
                </a:buClr>
                <a:buSzPts val="1200"/>
              </a:pPr>
              <a:endParaRPr sz="1600" kern="0">
                <a:solidFill>
                  <a:srgbClr val="000000"/>
                </a:solidFill>
                <a:latin typeface="Public Sans" pitchFamily="2" charset="77"/>
                <a:ea typeface="Montserrat"/>
                <a:cs typeface="Arial" panose="020B0604020202020204" pitchFamily="34" charset="0"/>
                <a:sym typeface="Montserrat"/>
              </a:endParaRPr>
            </a:p>
          </p:txBody>
        </p:sp>
        <p:sp>
          <p:nvSpPr>
            <p:cNvPr id="11" name="Rectangle: Rounded Corners 10">
              <a:extLst>
                <a:ext uri="{FF2B5EF4-FFF2-40B4-BE49-F238E27FC236}">
                  <a16:creationId xmlns:a16="http://schemas.microsoft.com/office/drawing/2014/main" id="{37381193-6889-33FA-68D6-FB6C1E84A2F3}"/>
                </a:ext>
              </a:extLst>
            </p:cNvPr>
            <p:cNvSpPr/>
            <p:nvPr/>
          </p:nvSpPr>
          <p:spPr>
            <a:xfrm>
              <a:off x="6827203" y="1123760"/>
              <a:ext cx="1841375" cy="544512"/>
            </a:xfrm>
            <a:prstGeom prst="roundRect">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p>
              <a:pPr algn="ctr">
                <a:buClr>
                  <a:srgbClr val="000000"/>
                </a:buClr>
                <a:buFont typeface="Arial"/>
              </a:pPr>
              <a:r>
                <a:rPr lang="en-AU" sz="1800">
                  <a:solidFill>
                    <a:srgbClr val="000000"/>
                  </a:solidFill>
                  <a:latin typeface="Public Sans" pitchFamily="2" charset="77"/>
                  <a:cs typeface="Arial" panose="020B0604020202020204" pitchFamily="34" charset="0"/>
                </a:rPr>
                <a:t>Database</a:t>
              </a:r>
            </a:p>
          </p:txBody>
        </p:sp>
      </p:grpSp>
      <p:sp>
        <p:nvSpPr>
          <p:cNvPr id="7" name="Google Shape;84;p15">
            <a:extLst>
              <a:ext uri="{FF2B5EF4-FFF2-40B4-BE49-F238E27FC236}">
                <a16:creationId xmlns:a16="http://schemas.microsoft.com/office/drawing/2014/main" id="{CA7E43EB-105F-70E3-69A1-72689F5D9EE1}"/>
              </a:ext>
            </a:extLst>
          </p:cNvPr>
          <p:cNvSpPr txBox="1"/>
          <p:nvPr/>
        </p:nvSpPr>
        <p:spPr>
          <a:xfrm>
            <a:off x="7178086" y="1668272"/>
            <a:ext cx="2713717" cy="4343422"/>
          </a:xfrm>
          <a:prstGeom prst="rect">
            <a:avLst/>
          </a:prstGeom>
          <a:noFill/>
          <a:ln>
            <a:noFill/>
          </a:ln>
        </p:spPr>
        <p:txBody>
          <a:bodyPr spcFirstLastPara="1" wrap="square" lIns="121900" tIns="121900" rIns="121900" bIns="121900" anchor="t" anchorCtr="0">
            <a:noAutofit/>
          </a:bodyPr>
          <a:lstStyle/>
          <a:p>
            <a:pPr marL="285750" indent="-285750" defTabSz="1219170">
              <a:lnSpc>
                <a:spcPct val="150000"/>
              </a:lnSpc>
              <a:buClr>
                <a:srgbClr val="000000"/>
              </a:buClr>
              <a:buSzPts val="1200"/>
              <a:buFont typeface="Wingdings" panose="05000000000000000000" pitchFamily="2" charset="2"/>
              <a:buChar char="q"/>
            </a:pPr>
            <a:r>
              <a:rPr lang="en-AU" sz="1600" kern="0">
                <a:solidFill>
                  <a:srgbClr val="000000"/>
                </a:solidFill>
                <a:latin typeface="Public Sans" pitchFamily="2" charset="77"/>
                <a:ea typeface="Montserrat"/>
                <a:cs typeface="Arial" panose="020B0604020202020204" pitchFamily="34" charset="0"/>
                <a:sym typeface="Montserrat"/>
              </a:rPr>
              <a:t>Handles large and complex datasets efficiently</a:t>
            </a:r>
          </a:p>
          <a:p>
            <a:pPr marL="285750" indent="-285750" defTabSz="1219170">
              <a:lnSpc>
                <a:spcPct val="150000"/>
              </a:lnSpc>
              <a:buClr>
                <a:srgbClr val="000000"/>
              </a:buClr>
              <a:buSzPts val="1200"/>
              <a:buFont typeface="Wingdings" panose="05000000000000000000" pitchFamily="2" charset="2"/>
              <a:buChar char="q"/>
            </a:pPr>
            <a:r>
              <a:rPr lang="en-AU" sz="1600" kern="0">
                <a:solidFill>
                  <a:srgbClr val="000000"/>
                </a:solidFill>
                <a:latin typeface="Public Sans" pitchFamily="2" charset="77"/>
                <a:ea typeface="Montserrat"/>
                <a:cs typeface="Arial" panose="020B0604020202020204" pitchFamily="34" charset="0"/>
                <a:sym typeface="Montserrat"/>
              </a:rPr>
              <a:t>Supports advanced queries (SQL)</a:t>
            </a:r>
          </a:p>
          <a:p>
            <a:pPr marL="285750" indent="-285750" defTabSz="1219170">
              <a:lnSpc>
                <a:spcPct val="150000"/>
              </a:lnSpc>
              <a:buClr>
                <a:srgbClr val="000000"/>
              </a:buClr>
              <a:buSzPts val="1200"/>
              <a:buFont typeface="Wingdings" panose="05000000000000000000" pitchFamily="2" charset="2"/>
              <a:buChar char="q"/>
            </a:pPr>
            <a:r>
              <a:rPr lang="en-AU" sz="1600" kern="0">
                <a:solidFill>
                  <a:srgbClr val="000000"/>
                </a:solidFill>
                <a:latin typeface="Public Sans" pitchFamily="2" charset="77"/>
                <a:ea typeface="Montserrat"/>
                <a:cs typeface="Arial" panose="020B0604020202020204" pitchFamily="34" charset="0"/>
                <a:sym typeface="Montserrat"/>
              </a:rPr>
              <a:t>Multi-user access and permissions</a:t>
            </a:r>
          </a:p>
          <a:p>
            <a:pPr marL="285750" indent="-285750" defTabSz="1219170">
              <a:lnSpc>
                <a:spcPct val="150000"/>
              </a:lnSpc>
              <a:buClr>
                <a:srgbClr val="000000"/>
              </a:buClr>
              <a:buSzPts val="1200"/>
              <a:buFont typeface="Wingdings" panose="05000000000000000000" pitchFamily="2" charset="2"/>
              <a:buChar char="q"/>
            </a:pPr>
            <a:r>
              <a:rPr lang="en-AU" sz="1600" kern="0">
                <a:solidFill>
                  <a:srgbClr val="000000"/>
                </a:solidFill>
                <a:latin typeface="Public Sans" pitchFamily="2" charset="77"/>
                <a:ea typeface="Montserrat"/>
                <a:cs typeface="Arial" panose="020B0604020202020204" pitchFamily="34" charset="0"/>
                <a:sym typeface="Montserrat"/>
              </a:rPr>
              <a:t>Data integrity and validation</a:t>
            </a:r>
          </a:p>
          <a:p>
            <a:pPr marL="285750" indent="-285750" defTabSz="1219170">
              <a:lnSpc>
                <a:spcPct val="150000"/>
              </a:lnSpc>
              <a:buClr>
                <a:srgbClr val="000000"/>
              </a:buClr>
              <a:buSzPts val="1200"/>
              <a:buFont typeface="Wingdings" panose="05000000000000000000" pitchFamily="2" charset="2"/>
              <a:buChar char="q"/>
            </a:pPr>
            <a:r>
              <a:rPr lang="en-AU" sz="1600" kern="0">
                <a:solidFill>
                  <a:srgbClr val="000000"/>
                </a:solidFill>
                <a:latin typeface="Public Sans" pitchFamily="2" charset="77"/>
                <a:ea typeface="Montserrat"/>
                <a:cs typeface="Arial" panose="020B0604020202020204" pitchFamily="34" charset="0"/>
                <a:sym typeface="Montserrat"/>
              </a:rPr>
              <a:t>Automated backups and scaling.</a:t>
            </a:r>
            <a:endParaRPr sz="1600" kern="0">
              <a:solidFill>
                <a:srgbClr val="000000"/>
              </a:solidFill>
              <a:latin typeface="Public Sans" pitchFamily="2" charset="77"/>
              <a:ea typeface="Montserrat"/>
              <a:cs typeface="Arial" panose="020B0604020202020204" pitchFamily="34" charset="0"/>
              <a:sym typeface="Montserrat"/>
            </a:endParaRPr>
          </a:p>
        </p:txBody>
      </p:sp>
      <p:sp>
        <p:nvSpPr>
          <p:cNvPr id="8" name="Google Shape;85;p15">
            <a:extLst>
              <a:ext uri="{FF2B5EF4-FFF2-40B4-BE49-F238E27FC236}">
                <a16:creationId xmlns:a16="http://schemas.microsoft.com/office/drawing/2014/main" id="{447B7489-C0C7-3072-94C3-629E88F0D4DD}"/>
              </a:ext>
            </a:extLst>
          </p:cNvPr>
          <p:cNvSpPr txBox="1"/>
          <p:nvPr/>
        </p:nvSpPr>
        <p:spPr>
          <a:xfrm>
            <a:off x="5253227" y="2345476"/>
            <a:ext cx="2014872" cy="3227672"/>
          </a:xfrm>
          <a:prstGeom prst="rect">
            <a:avLst/>
          </a:prstGeom>
          <a:noFill/>
          <a:ln>
            <a:noFill/>
          </a:ln>
        </p:spPr>
        <p:txBody>
          <a:bodyPr spcFirstLastPara="1" wrap="square" lIns="121900" tIns="121900" rIns="121900" bIns="121900" anchor="t" anchorCtr="0">
            <a:noAutofit/>
          </a:bodyPr>
          <a:lstStyle/>
          <a:p>
            <a:pPr marL="285750" indent="-285750" defTabSz="1219170">
              <a:lnSpc>
                <a:spcPct val="150000"/>
              </a:lnSpc>
              <a:buClr>
                <a:srgbClr val="000000"/>
              </a:buClr>
              <a:buSzPts val="1200"/>
              <a:buFont typeface="Wingdings" panose="05000000000000000000" pitchFamily="2" charset="2"/>
              <a:buChar char="q"/>
            </a:pPr>
            <a:r>
              <a:rPr lang="en-AU" sz="1600" kern="0">
                <a:solidFill>
                  <a:srgbClr val="000000"/>
                </a:solidFill>
                <a:latin typeface="Public Sans" pitchFamily="2" charset="77"/>
                <a:ea typeface="Montserrat"/>
                <a:cs typeface="Arial" panose="020B0604020202020204" pitchFamily="34" charset="0"/>
                <a:sym typeface="Montserrat"/>
              </a:rPr>
              <a:t>Store data in tables</a:t>
            </a:r>
          </a:p>
          <a:p>
            <a:pPr marL="285750" indent="-285750" defTabSz="1219170">
              <a:lnSpc>
                <a:spcPct val="150000"/>
              </a:lnSpc>
              <a:buClr>
                <a:srgbClr val="000000"/>
              </a:buClr>
              <a:buSzPts val="1200"/>
              <a:buFont typeface="Wingdings" panose="05000000000000000000" pitchFamily="2" charset="2"/>
              <a:buChar char="q"/>
            </a:pPr>
            <a:r>
              <a:rPr lang="en-AU" sz="1600" kern="0">
                <a:solidFill>
                  <a:srgbClr val="000000"/>
                </a:solidFill>
                <a:latin typeface="Public Sans" pitchFamily="2" charset="77"/>
                <a:ea typeface="Montserrat"/>
                <a:cs typeface="Arial" panose="020B0604020202020204" pitchFamily="34" charset="0"/>
                <a:sym typeface="Montserrat"/>
              </a:rPr>
              <a:t>Sort, filter, search</a:t>
            </a:r>
          </a:p>
          <a:p>
            <a:pPr marL="285750" indent="-285750" defTabSz="1219170">
              <a:lnSpc>
                <a:spcPct val="150000"/>
              </a:lnSpc>
              <a:buClr>
                <a:srgbClr val="000000"/>
              </a:buClr>
              <a:buSzPts val="1200"/>
              <a:buFont typeface="Wingdings" panose="05000000000000000000" pitchFamily="2" charset="2"/>
              <a:buChar char="q"/>
            </a:pPr>
            <a:r>
              <a:rPr lang="en-AU" sz="1600" kern="0">
                <a:solidFill>
                  <a:srgbClr val="000000"/>
                </a:solidFill>
                <a:latin typeface="Public Sans" pitchFamily="2" charset="77"/>
                <a:ea typeface="Montserrat"/>
                <a:cs typeface="Arial" panose="020B0604020202020204" pitchFamily="34" charset="0"/>
                <a:sym typeface="Montserrat"/>
              </a:rPr>
              <a:t>Export/import data</a:t>
            </a:r>
          </a:p>
          <a:p>
            <a:pPr marL="285750" indent="-285750" defTabSz="1219170">
              <a:lnSpc>
                <a:spcPct val="150000"/>
              </a:lnSpc>
              <a:buClr>
                <a:srgbClr val="000000"/>
              </a:buClr>
              <a:buSzPts val="1200"/>
              <a:buFont typeface="Wingdings" panose="05000000000000000000" pitchFamily="2" charset="2"/>
              <a:buChar char="q"/>
            </a:pPr>
            <a:r>
              <a:rPr lang="en-AU" sz="1600" kern="0">
                <a:solidFill>
                  <a:srgbClr val="000000"/>
                </a:solidFill>
                <a:latin typeface="Public Sans" pitchFamily="2" charset="77"/>
                <a:ea typeface="Montserrat"/>
                <a:cs typeface="Arial" panose="020B0604020202020204" pitchFamily="34" charset="0"/>
                <a:sym typeface="Montserrat"/>
              </a:rPr>
              <a:t>Basic data analysis.</a:t>
            </a:r>
            <a:endParaRPr sz="1600" kern="0">
              <a:solidFill>
                <a:srgbClr val="000000"/>
              </a:solidFill>
              <a:latin typeface="Public Sans" pitchFamily="2" charset="77"/>
              <a:ea typeface="Montserrat"/>
              <a:cs typeface="Arial" panose="020B0604020202020204" pitchFamily="34" charset="0"/>
              <a:sym typeface="Montserrat"/>
            </a:endParaRPr>
          </a:p>
        </p:txBody>
      </p:sp>
      <p:sp>
        <p:nvSpPr>
          <p:cNvPr id="2" name="Slide Number Placeholder 1">
            <a:extLst>
              <a:ext uri="{FF2B5EF4-FFF2-40B4-BE49-F238E27FC236}">
                <a16:creationId xmlns:a16="http://schemas.microsoft.com/office/drawing/2014/main" id="{6BAB64C8-7327-16B4-13FE-4E66EA91ECEA}"/>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cs typeface="Arial" panose="020B0604020202020204" pitchFamily="34" charset="0"/>
              </a:rPr>
              <a:t>12</a:t>
            </a:fld>
            <a:endParaRPr lang="en-AU">
              <a:cs typeface="Arial" panose="020B0604020202020204" pitchFamily="34" charset="0"/>
            </a:endParaRPr>
          </a:p>
        </p:txBody>
      </p:sp>
    </p:spTree>
    <p:extLst>
      <p:ext uri="{BB962C8B-B14F-4D97-AF65-F5344CB8AC3E}">
        <p14:creationId xmlns:p14="http://schemas.microsoft.com/office/powerpoint/2010/main" val="1384683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7F12AE-40F3-5BD8-74EA-0B7DE86F4B98}"/>
              </a:ext>
            </a:extLst>
          </p:cNvPr>
          <p:cNvSpPr>
            <a:spLocks noGrp="1"/>
          </p:cNvSpPr>
          <p:nvPr>
            <p:ph type="title"/>
          </p:nvPr>
        </p:nvSpPr>
        <p:spPr/>
        <p:txBody>
          <a:bodyPr/>
          <a:lstStyle/>
          <a:p>
            <a:r>
              <a:rPr lang="en-AU"/>
              <a:t>Producing and implementing</a:t>
            </a:r>
          </a:p>
        </p:txBody>
      </p:sp>
      <p:sp>
        <p:nvSpPr>
          <p:cNvPr id="4" name="Text Placeholder 3">
            <a:extLst>
              <a:ext uri="{FF2B5EF4-FFF2-40B4-BE49-F238E27FC236}">
                <a16:creationId xmlns:a16="http://schemas.microsoft.com/office/drawing/2014/main" id="{2A445580-4F52-F09C-36D0-A2F3AC2795A3}"/>
              </a:ext>
            </a:extLst>
          </p:cNvPr>
          <p:cNvSpPr>
            <a:spLocks noGrp="1"/>
          </p:cNvSpPr>
          <p:nvPr>
            <p:ph type="body" sz="quarter" idx="18"/>
          </p:nvPr>
        </p:nvSpPr>
        <p:spPr>
          <a:xfrm>
            <a:off x="354000" y="1604312"/>
            <a:ext cx="11752656" cy="310015"/>
          </a:xfrm>
        </p:spPr>
        <p:txBody>
          <a:bodyPr/>
          <a:lstStyle/>
          <a:p>
            <a:r>
              <a:rPr lang="en-AU"/>
              <a:t>Develop a digital solution using a range of software to interpret and represent data </a:t>
            </a:r>
          </a:p>
          <a:p>
            <a:r>
              <a:rPr lang="en-AU"/>
              <a:t>to create information for a real-world scenario</a:t>
            </a:r>
          </a:p>
        </p:txBody>
      </p:sp>
      <p:sp>
        <p:nvSpPr>
          <p:cNvPr id="6" name="TextBox 5">
            <a:extLst>
              <a:ext uri="{FF2B5EF4-FFF2-40B4-BE49-F238E27FC236}">
                <a16:creationId xmlns:a16="http://schemas.microsoft.com/office/drawing/2014/main" id="{A29043D7-AC4E-19D0-956D-97328E068755}"/>
              </a:ext>
            </a:extLst>
          </p:cNvPr>
          <p:cNvSpPr txBox="1"/>
          <p:nvPr/>
        </p:nvSpPr>
        <p:spPr>
          <a:xfrm>
            <a:off x="559308" y="2357920"/>
            <a:ext cx="11219688" cy="3347840"/>
          </a:xfrm>
          <a:prstGeom prst="rect">
            <a:avLst/>
          </a:prstGeom>
          <a:noFill/>
        </p:spPr>
        <p:txBody>
          <a:bodyPr wrap="square">
            <a:spAutoFit/>
          </a:bodyPr>
          <a:lstStyle/>
          <a:p>
            <a:pPr>
              <a:lnSpc>
                <a:spcPct val="150000"/>
              </a:lnSpc>
            </a:pPr>
            <a:r>
              <a:rPr lang="en-AU" sz="2400">
                <a:solidFill>
                  <a:schemeClr val="accent2"/>
                </a:solidFill>
                <a:latin typeface="Public Sans" pitchFamily="2" charset="77"/>
              </a:rPr>
              <a:t>Real- world scenarios </a:t>
            </a:r>
            <a:r>
              <a:rPr lang="en-AU" sz="2400">
                <a:latin typeface="Public Sans" pitchFamily="2" charset="77"/>
              </a:rPr>
              <a:t>could include:</a:t>
            </a:r>
          </a:p>
          <a:p>
            <a:pPr marL="342900" indent="-342900">
              <a:lnSpc>
                <a:spcPct val="150000"/>
              </a:lnSpc>
              <a:buFont typeface="Wingdings" panose="05000000000000000000" pitchFamily="2" charset="2"/>
              <a:buChar char="q"/>
            </a:pPr>
            <a:r>
              <a:rPr lang="en-AU" sz="2400">
                <a:latin typeface="Public Sans" pitchFamily="2" charset="77"/>
              </a:rPr>
              <a:t> library book borrowing system </a:t>
            </a:r>
          </a:p>
          <a:p>
            <a:pPr marL="342900" indent="-342900">
              <a:lnSpc>
                <a:spcPct val="150000"/>
              </a:lnSpc>
              <a:buFont typeface="Wingdings" panose="05000000000000000000" pitchFamily="2" charset="2"/>
              <a:buChar char="q"/>
            </a:pPr>
            <a:r>
              <a:rPr lang="en-AU" sz="2400">
                <a:latin typeface="Public Sans" pitchFamily="2" charset="77"/>
              </a:rPr>
              <a:t> schools musical ticketing system </a:t>
            </a:r>
          </a:p>
          <a:p>
            <a:pPr marL="342900" indent="-342900">
              <a:lnSpc>
                <a:spcPct val="150000"/>
              </a:lnSpc>
              <a:buFont typeface="Wingdings" panose="05000000000000000000" pitchFamily="2" charset="2"/>
              <a:buChar char="q"/>
            </a:pPr>
            <a:r>
              <a:rPr lang="en-AU" sz="2400">
                <a:latin typeface="Public Sans" pitchFamily="2" charset="77"/>
              </a:rPr>
              <a:t>canteen ordering system </a:t>
            </a:r>
          </a:p>
          <a:p>
            <a:pPr marL="342900" indent="-342900">
              <a:lnSpc>
                <a:spcPct val="150000"/>
              </a:lnSpc>
              <a:buFont typeface="Wingdings" panose="05000000000000000000" pitchFamily="2" charset="2"/>
              <a:buChar char="q"/>
            </a:pPr>
            <a:r>
              <a:rPr lang="en-AU" sz="2400">
                <a:latin typeface="Public Sans" pitchFamily="2" charset="77"/>
              </a:rPr>
              <a:t>sports / swimming carnival system </a:t>
            </a:r>
          </a:p>
          <a:p>
            <a:pPr marL="342900" indent="-342900">
              <a:lnSpc>
                <a:spcPct val="150000"/>
              </a:lnSpc>
              <a:buFont typeface="Wingdings" panose="05000000000000000000" pitchFamily="2" charset="2"/>
              <a:buChar char="q"/>
            </a:pPr>
            <a:r>
              <a:rPr lang="en-AU" sz="2400">
                <a:latin typeface="Public Sans" pitchFamily="2" charset="77"/>
              </a:rPr>
              <a:t>or other negotiated with the teacher.</a:t>
            </a:r>
          </a:p>
        </p:txBody>
      </p:sp>
      <p:sp>
        <p:nvSpPr>
          <p:cNvPr id="2" name="Slide Number Placeholder 1">
            <a:extLst>
              <a:ext uri="{FF2B5EF4-FFF2-40B4-BE49-F238E27FC236}">
                <a16:creationId xmlns:a16="http://schemas.microsoft.com/office/drawing/2014/main" id="{6A0F24F1-E481-2CD3-F9CB-34E4D56C5BA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13</a:t>
            </a:fld>
            <a:endParaRPr lang="en-AU"/>
          </a:p>
        </p:txBody>
      </p:sp>
    </p:spTree>
    <p:extLst>
      <p:ext uri="{BB962C8B-B14F-4D97-AF65-F5344CB8AC3E}">
        <p14:creationId xmlns:p14="http://schemas.microsoft.com/office/powerpoint/2010/main" val="3611523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19AECEB-3D54-033B-1A82-7C3B1F138AC0}"/>
              </a:ext>
            </a:extLst>
          </p:cNvPr>
          <p:cNvSpPr>
            <a:spLocks noGrp="1"/>
          </p:cNvSpPr>
          <p:nvPr>
            <p:ph type="title"/>
          </p:nvPr>
        </p:nvSpPr>
        <p:spPr/>
        <p:txBody>
          <a:bodyPr/>
          <a:lstStyle/>
          <a:p>
            <a:r>
              <a:rPr lang="en-AU"/>
              <a:t>Check for understanding (1)</a:t>
            </a:r>
          </a:p>
        </p:txBody>
      </p:sp>
      <p:sp>
        <p:nvSpPr>
          <p:cNvPr id="7" name="Text Placeholder 6">
            <a:extLst>
              <a:ext uri="{FF2B5EF4-FFF2-40B4-BE49-F238E27FC236}">
                <a16:creationId xmlns:a16="http://schemas.microsoft.com/office/drawing/2014/main" id="{752C0BB5-026E-CF58-2C15-ADE98A349EEB}"/>
              </a:ext>
            </a:extLst>
          </p:cNvPr>
          <p:cNvSpPr>
            <a:spLocks noGrp="1"/>
          </p:cNvSpPr>
          <p:nvPr>
            <p:ph type="body" sz="quarter" idx="18"/>
          </p:nvPr>
        </p:nvSpPr>
        <p:spPr>
          <a:xfrm>
            <a:off x="360001" y="1068785"/>
            <a:ext cx="11483999" cy="686369"/>
          </a:xfrm>
        </p:spPr>
        <p:txBody>
          <a:bodyPr/>
          <a:lstStyle/>
          <a:p>
            <a:r>
              <a:rPr lang="en-AU"/>
              <a:t>Complete the table on the differences between Spreadsheets and Databases for the School Musical ticketing system</a:t>
            </a:r>
          </a:p>
        </p:txBody>
      </p:sp>
      <p:graphicFrame>
        <p:nvGraphicFramePr>
          <p:cNvPr id="8" name="Table 7">
            <a:extLst>
              <a:ext uri="{FF2B5EF4-FFF2-40B4-BE49-F238E27FC236}">
                <a16:creationId xmlns:a16="http://schemas.microsoft.com/office/drawing/2014/main" id="{7E3DA190-02A9-4515-3B23-B73CAE78C239}"/>
              </a:ext>
            </a:extLst>
          </p:cNvPr>
          <p:cNvGraphicFramePr>
            <a:graphicFrameLocks noGrp="1"/>
          </p:cNvGraphicFramePr>
          <p:nvPr>
            <p:extLst>
              <p:ext uri="{D42A27DB-BD31-4B8C-83A1-F6EECF244321}">
                <p14:modId xmlns:p14="http://schemas.microsoft.com/office/powerpoint/2010/main" val="4192185567"/>
              </p:ext>
            </p:extLst>
          </p:nvPr>
        </p:nvGraphicFramePr>
        <p:xfrm>
          <a:off x="360363" y="1924367"/>
          <a:ext cx="11483974" cy="3926840"/>
        </p:xfrm>
        <a:graphic>
          <a:graphicData uri="http://schemas.openxmlformats.org/drawingml/2006/table">
            <a:tbl>
              <a:tblPr firstRow="1"/>
              <a:tblGrid>
                <a:gridCol w="5741987">
                  <a:extLst>
                    <a:ext uri="{9D8B030D-6E8A-4147-A177-3AD203B41FA5}">
                      <a16:colId xmlns:a16="http://schemas.microsoft.com/office/drawing/2014/main" val="1363778616"/>
                    </a:ext>
                  </a:extLst>
                </a:gridCol>
                <a:gridCol w="5741987">
                  <a:extLst>
                    <a:ext uri="{9D8B030D-6E8A-4147-A177-3AD203B41FA5}">
                      <a16:colId xmlns:a16="http://schemas.microsoft.com/office/drawing/2014/main" val="3276694029"/>
                    </a:ext>
                  </a:extLst>
                </a:gridCol>
              </a:tblGrid>
              <a:tr h="337820">
                <a:tc>
                  <a:txBody>
                    <a:bodyPr/>
                    <a:lstStyle/>
                    <a:p>
                      <a:pPr rtl="0">
                        <a:buNone/>
                      </a:pPr>
                      <a:r>
                        <a:rPr lang="en-AU" sz="1800" b="0" i="0">
                          <a:solidFill>
                            <a:srgbClr val="FFFFFF"/>
                          </a:solidFill>
                          <a:effectLst/>
                          <a:latin typeface="Public Sans" pitchFamily="2" charset="77"/>
                        </a:rPr>
                        <a:t>Spreadsheet</a:t>
                      </a:r>
                      <a:endParaRPr lang="en-AU" sz="1800">
                        <a:solidFill>
                          <a:srgbClr val="FFFFFF"/>
                        </a:solidFill>
                        <a:effectLst/>
                      </a:endParaRP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3E68E6"/>
                    </a:solidFill>
                  </a:tcPr>
                </a:tc>
                <a:tc>
                  <a:txBody>
                    <a:bodyPr/>
                    <a:lstStyle/>
                    <a:p>
                      <a:pPr rtl="0">
                        <a:buNone/>
                      </a:pPr>
                      <a:r>
                        <a:rPr lang="en-AU" sz="1800" b="0" i="0">
                          <a:solidFill>
                            <a:srgbClr val="FFFFFF"/>
                          </a:solidFill>
                          <a:effectLst/>
                          <a:latin typeface="Public Sans" pitchFamily="2" charset="77"/>
                        </a:rPr>
                        <a:t>Database</a:t>
                      </a:r>
                      <a:endParaRPr lang="en-AU" sz="1800">
                        <a:solidFill>
                          <a:srgbClr val="FFFFFF"/>
                        </a:solidFill>
                        <a:effectLst/>
                      </a:endParaRP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3E68E6"/>
                    </a:solidFill>
                  </a:tcPr>
                </a:tc>
                <a:extLst>
                  <a:ext uri="{0D108BD9-81ED-4DB2-BD59-A6C34878D82A}">
                    <a16:rowId xmlns:a16="http://schemas.microsoft.com/office/drawing/2014/main" val="1684532302"/>
                  </a:ext>
                </a:extLst>
              </a:tr>
              <a:tr h="337820">
                <a:tc>
                  <a:txBody>
                    <a:bodyPr/>
                    <a:lstStyle/>
                    <a:p>
                      <a:pPr rtl="0">
                        <a:buNone/>
                      </a:pPr>
                      <a:r>
                        <a:rPr lang="en-AU" sz="1800" b="0" i="0">
                          <a:effectLst/>
                          <a:latin typeface="Public Sans" pitchFamily="2" charset="77"/>
                        </a:rPr>
                        <a:t>Easy to set up and use (good for beginners)</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rtl="0">
                        <a:buNone/>
                      </a:pPr>
                      <a:r>
                        <a:rPr lang="en-AU" sz="1800" b="0" i="0">
                          <a:effectLst/>
                          <a:latin typeface="Public Sans" pitchFamily="2" charset="77"/>
                        </a:rPr>
                        <a:t>More complicated to set up, but more powerful</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extLst>
                  <a:ext uri="{0D108BD9-81ED-4DB2-BD59-A6C34878D82A}">
                    <a16:rowId xmlns:a16="http://schemas.microsoft.com/office/drawing/2014/main" val="1661396226"/>
                  </a:ext>
                </a:extLst>
              </a:tr>
              <a:tr h="337820">
                <a:tc>
                  <a:txBody>
                    <a:bodyPr/>
                    <a:lstStyle/>
                    <a:p>
                      <a:pPr rtl="0">
                        <a:buNone/>
                      </a:pPr>
                      <a:endParaRPr lang="en-AU" sz="1800" b="0" i="0">
                        <a:effectLst/>
                        <a:latin typeface="Public Sans" pitchFamily="2" charset="77"/>
                      </a:endParaRP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tc>
                  <a:txBody>
                    <a:bodyPr/>
                    <a:lstStyle/>
                    <a:p>
                      <a:pPr rtl="0">
                        <a:buNone/>
                      </a:pPr>
                      <a:endParaRPr lang="en-AU" sz="1800" b="0" i="0">
                        <a:effectLst/>
                        <a:latin typeface="Public Sans" pitchFamily="2" charset="77"/>
                      </a:endParaRP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extLst>
                  <a:ext uri="{0D108BD9-81ED-4DB2-BD59-A6C34878D82A}">
                    <a16:rowId xmlns:a16="http://schemas.microsoft.com/office/drawing/2014/main" val="3052499222"/>
                  </a:ext>
                </a:extLst>
              </a:tr>
              <a:tr h="337820">
                <a:tc>
                  <a:txBody>
                    <a:bodyPr/>
                    <a:lstStyle/>
                    <a:p>
                      <a:pPr rtl="0">
                        <a:buNone/>
                      </a:pPr>
                      <a:endParaRPr lang="en-AU" sz="1800" b="0" i="0">
                        <a:effectLst/>
                        <a:latin typeface="Public Sans" pitchFamily="2" charset="77"/>
                      </a:endParaRP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rtl="0">
                        <a:buNone/>
                      </a:pPr>
                      <a:endParaRPr lang="en-AU" sz="1800" b="0" i="0">
                        <a:effectLst/>
                        <a:latin typeface="Public Sans" pitchFamily="2" charset="77"/>
                      </a:endParaRP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extLst>
                  <a:ext uri="{0D108BD9-81ED-4DB2-BD59-A6C34878D82A}">
                    <a16:rowId xmlns:a16="http://schemas.microsoft.com/office/drawing/2014/main" val="1064720104"/>
                  </a:ext>
                </a:extLst>
              </a:tr>
              <a:tr h="337820">
                <a:tc>
                  <a:txBody>
                    <a:bodyPr/>
                    <a:lstStyle/>
                    <a:p>
                      <a:pPr rtl="0">
                        <a:buNone/>
                      </a:pPr>
                      <a:endParaRPr lang="en-AU" sz="1800" b="0" i="0">
                        <a:effectLst/>
                        <a:latin typeface="Public Sans" pitchFamily="2" charset="77"/>
                      </a:endParaRP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tc>
                  <a:txBody>
                    <a:bodyPr/>
                    <a:lstStyle/>
                    <a:p>
                      <a:pPr rtl="0">
                        <a:buNone/>
                      </a:pPr>
                      <a:endParaRPr lang="en-AU" sz="1800" b="0" i="0">
                        <a:effectLst/>
                        <a:latin typeface="Public Sans" pitchFamily="2" charset="77"/>
                      </a:endParaRP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extLst>
                  <a:ext uri="{0D108BD9-81ED-4DB2-BD59-A6C34878D82A}">
                    <a16:rowId xmlns:a16="http://schemas.microsoft.com/office/drawing/2014/main" val="1540093276"/>
                  </a:ext>
                </a:extLst>
              </a:tr>
              <a:tr h="337820">
                <a:tc>
                  <a:txBody>
                    <a:bodyPr/>
                    <a:lstStyle/>
                    <a:p>
                      <a:pPr rtl="0">
                        <a:buNone/>
                      </a:pPr>
                      <a:endParaRPr lang="en-AU" sz="1800" b="0" i="0">
                        <a:effectLst/>
                        <a:latin typeface="Public Sans" pitchFamily="2" charset="77"/>
                      </a:endParaRP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rtl="0">
                        <a:buNone/>
                      </a:pPr>
                      <a:endParaRPr lang="en-AU" sz="1800" b="0" i="0">
                        <a:effectLst/>
                        <a:latin typeface="Public Sans" pitchFamily="2" charset="77"/>
                      </a:endParaRP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extLst>
                  <a:ext uri="{0D108BD9-81ED-4DB2-BD59-A6C34878D82A}">
                    <a16:rowId xmlns:a16="http://schemas.microsoft.com/office/drawing/2014/main" val="2159710480"/>
                  </a:ext>
                </a:extLst>
              </a:tr>
              <a:tr h="612140">
                <a:tc>
                  <a:txBody>
                    <a:bodyPr/>
                    <a:lstStyle/>
                    <a:p>
                      <a:pPr rtl="0">
                        <a:buNone/>
                      </a:pPr>
                      <a:endParaRPr lang="en-AU" sz="1800" b="0" i="0">
                        <a:effectLst/>
                        <a:latin typeface="Public Sans" pitchFamily="2" charset="77"/>
                      </a:endParaRP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tc>
                  <a:txBody>
                    <a:bodyPr/>
                    <a:lstStyle/>
                    <a:p>
                      <a:pPr rtl="0">
                        <a:buNone/>
                      </a:pPr>
                      <a:endParaRPr lang="en-AU" sz="1800" b="0" i="0">
                        <a:effectLst/>
                        <a:latin typeface="Public Sans" pitchFamily="2" charset="77"/>
                      </a:endParaRP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extLst>
                  <a:ext uri="{0D108BD9-81ED-4DB2-BD59-A6C34878D82A}">
                    <a16:rowId xmlns:a16="http://schemas.microsoft.com/office/drawing/2014/main" val="221855788"/>
                  </a:ext>
                </a:extLst>
              </a:tr>
              <a:tr h="337820">
                <a:tc>
                  <a:txBody>
                    <a:bodyPr/>
                    <a:lstStyle/>
                    <a:p>
                      <a:pPr rtl="0">
                        <a:buNone/>
                      </a:pPr>
                      <a:endParaRPr lang="en-AU" sz="1800" b="0" i="0">
                        <a:effectLst/>
                        <a:latin typeface="Public Sans" pitchFamily="2" charset="77"/>
                      </a:endParaRP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rtl="0">
                        <a:buNone/>
                      </a:pPr>
                      <a:endParaRPr lang="en-AU" sz="1800" b="0" i="0">
                        <a:effectLst/>
                        <a:latin typeface="Public Sans" pitchFamily="2" charset="77"/>
                      </a:endParaRP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extLst>
                  <a:ext uri="{0D108BD9-81ED-4DB2-BD59-A6C34878D82A}">
                    <a16:rowId xmlns:a16="http://schemas.microsoft.com/office/drawing/2014/main" val="2091030226"/>
                  </a:ext>
                </a:extLst>
              </a:tr>
              <a:tr h="337820">
                <a:tc>
                  <a:txBody>
                    <a:bodyPr/>
                    <a:lstStyle/>
                    <a:p>
                      <a:pPr rtl="0">
                        <a:buNone/>
                      </a:pPr>
                      <a:endParaRPr lang="en-AU" sz="1800" b="0" i="0">
                        <a:effectLst/>
                        <a:latin typeface="Public Sans" pitchFamily="2" charset="77"/>
                      </a:endParaRP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tc>
                  <a:txBody>
                    <a:bodyPr/>
                    <a:lstStyle/>
                    <a:p>
                      <a:pPr rtl="0">
                        <a:buNone/>
                      </a:pPr>
                      <a:endParaRPr lang="en-AU" sz="1800" b="0" i="0">
                        <a:effectLst/>
                        <a:latin typeface="Public Sans" pitchFamily="2" charset="77"/>
                      </a:endParaRP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extLst>
                  <a:ext uri="{0D108BD9-81ED-4DB2-BD59-A6C34878D82A}">
                    <a16:rowId xmlns:a16="http://schemas.microsoft.com/office/drawing/2014/main" val="2241904160"/>
                  </a:ext>
                </a:extLst>
              </a:tr>
              <a:tr h="612140">
                <a:tc>
                  <a:txBody>
                    <a:bodyPr/>
                    <a:lstStyle/>
                    <a:p>
                      <a:pPr rtl="0">
                        <a:buNone/>
                      </a:pPr>
                      <a:endParaRPr lang="en-AU" sz="1800" b="0" i="0">
                        <a:effectLst/>
                        <a:latin typeface="Public Sans" pitchFamily="2" charset="77"/>
                      </a:endParaRP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rtl="0">
                        <a:buNone/>
                      </a:pPr>
                      <a:endParaRPr lang="en-AU" sz="1800" b="0" i="0">
                        <a:effectLst/>
                        <a:latin typeface="Public Sans" pitchFamily="2" charset="77"/>
                      </a:endParaRP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extLst>
                  <a:ext uri="{0D108BD9-81ED-4DB2-BD59-A6C34878D82A}">
                    <a16:rowId xmlns:a16="http://schemas.microsoft.com/office/drawing/2014/main" val="4084652123"/>
                  </a:ext>
                </a:extLst>
              </a:tr>
            </a:tbl>
          </a:graphicData>
        </a:graphic>
      </p:graphicFrame>
      <p:sp>
        <p:nvSpPr>
          <p:cNvPr id="2" name="Slide Number Placeholder 1">
            <a:extLst>
              <a:ext uri="{FF2B5EF4-FFF2-40B4-BE49-F238E27FC236}">
                <a16:creationId xmlns:a16="http://schemas.microsoft.com/office/drawing/2014/main" id="{1B336FF1-4982-B35F-9B7B-BB0585AAE35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a:t>
            </a:fld>
            <a:endParaRPr lang="en-AU"/>
          </a:p>
        </p:txBody>
      </p:sp>
    </p:spTree>
    <p:extLst>
      <p:ext uri="{BB962C8B-B14F-4D97-AF65-F5344CB8AC3E}">
        <p14:creationId xmlns:p14="http://schemas.microsoft.com/office/powerpoint/2010/main" val="2134162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F3780-F413-4E14-5944-BE5F5F19540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8A485F2-3DBB-4A56-3578-7E0BC64086EC}"/>
              </a:ext>
            </a:extLst>
          </p:cNvPr>
          <p:cNvSpPr>
            <a:spLocks noGrp="1"/>
          </p:cNvSpPr>
          <p:nvPr>
            <p:ph type="title"/>
          </p:nvPr>
        </p:nvSpPr>
        <p:spPr/>
        <p:txBody>
          <a:bodyPr/>
          <a:lstStyle/>
          <a:p>
            <a:r>
              <a:rPr lang="en-AU"/>
              <a:t>Check for understanding (2)</a:t>
            </a:r>
          </a:p>
        </p:txBody>
      </p:sp>
      <p:sp>
        <p:nvSpPr>
          <p:cNvPr id="7" name="Text Placeholder 6">
            <a:extLst>
              <a:ext uri="{FF2B5EF4-FFF2-40B4-BE49-F238E27FC236}">
                <a16:creationId xmlns:a16="http://schemas.microsoft.com/office/drawing/2014/main" id="{E0E968C5-F04C-CD70-C0F1-AFBCAA8511DF}"/>
              </a:ext>
            </a:extLst>
          </p:cNvPr>
          <p:cNvSpPr>
            <a:spLocks noGrp="1"/>
          </p:cNvSpPr>
          <p:nvPr>
            <p:ph type="body" sz="quarter" idx="18"/>
          </p:nvPr>
        </p:nvSpPr>
        <p:spPr>
          <a:xfrm>
            <a:off x="360001" y="1006793"/>
            <a:ext cx="11483999" cy="686369"/>
          </a:xfrm>
        </p:spPr>
        <p:txBody>
          <a:bodyPr/>
          <a:lstStyle/>
          <a:p>
            <a:r>
              <a:rPr lang="en-AU"/>
              <a:t>Complete the table on the differences between Spreadsheets and Databases for the School Musical ticketing system</a:t>
            </a:r>
          </a:p>
        </p:txBody>
      </p:sp>
      <p:graphicFrame>
        <p:nvGraphicFramePr>
          <p:cNvPr id="8" name="Table 7">
            <a:extLst>
              <a:ext uri="{FF2B5EF4-FFF2-40B4-BE49-F238E27FC236}">
                <a16:creationId xmlns:a16="http://schemas.microsoft.com/office/drawing/2014/main" id="{8DD22987-823F-2751-6147-21690DEF0F70}"/>
              </a:ext>
            </a:extLst>
          </p:cNvPr>
          <p:cNvGraphicFramePr>
            <a:graphicFrameLocks noGrp="1"/>
          </p:cNvGraphicFramePr>
          <p:nvPr>
            <p:extLst>
              <p:ext uri="{D42A27DB-BD31-4B8C-83A1-F6EECF244321}">
                <p14:modId xmlns:p14="http://schemas.microsoft.com/office/powerpoint/2010/main" val="1352961767"/>
              </p:ext>
            </p:extLst>
          </p:nvPr>
        </p:nvGraphicFramePr>
        <p:xfrm>
          <a:off x="360363" y="1924367"/>
          <a:ext cx="11483974" cy="3926840"/>
        </p:xfrm>
        <a:graphic>
          <a:graphicData uri="http://schemas.openxmlformats.org/drawingml/2006/table">
            <a:tbl>
              <a:tblPr firstRow="1"/>
              <a:tblGrid>
                <a:gridCol w="5741987">
                  <a:extLst>
                    <a:ext uri="{9D8B030D-6E8A-4147-A177-3AD203B41FA5}">
                      <a16:colId xmlns:a16="http://schemas.microsoft.com/office/drawing/2014/main" val="1363778616"/>
                    </a:ext>
                  </a:extLst>
                </a:gridCol>
                <a:gridCol w="5741987">
                  <a:extLst>
                    <a:ext uri="{9D8B030D-6E8A-4147-A177-3AD203B41FA5}">
                      <a16:colId xmlns:a16="http://schemas.microsoft.com/office/drawing/2014/main" val="3276694029"/>
                    </a:ext>
                  </a:extLst>
                </a:gridCol>
              </a:tblGrid>
              <a:tr h="337820">
                <a:tc>
                  <a:txBody>
                    <a:bodyPr/>
                    <a:lstStyle/>
                    <a:p>
                      <a:pPr rtl="0">
                        <a:buNone/>
                      </a:pPr>
                      <a:r>
                        <a:rPr lang="en-AU" sz="1800" b="0" i="0">
                          <a:solidFill>
                            <a:srgbClr val="FFFFFF"/>
                          </a:solidFill>
                          <a:effectLst/>
                          <a:latin typeface="Public Sans" pitchFamily="2" charset="77"/>
                        </a:rPr>
                        <a:t>Spreadsheet</a:t>
                      </a:r>
                      <a:endParaRPr lang="en-AU" sz="1800">
                        <a:solidFill>
                          <a:srgbClr val="FFFFFF"/>
                        </a:solidFill>
                        <a:effectLst/>
                      </a:endParaRP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3E68E6"/>
                    </a:solidFill>
                  </a:tcPr>
                </a:tc>
                <a:tc>
                  <a:txBody>
                    <a:bodyPr/>
                    <a:lstStyle/>
                    <a:p>
                      <a:pPr rtl="0">
                        <a:buNone/>
                      </a:pPr>
                      <a:r>
                        <a:rPr lang="en-AU" sz="1800" b="0" i="0">
                          <a:solidFill>
                            <a:srgbClr val="FFFFFF"/>
                          </a:solidFill>
                          <a:effectLst/>
                          <a:latin typeface="Public Sans" pitchFamily="2" charset="77"/>
                        </a:rPr>
                        <a:t>Database</a:t>
                      </a:r>
                      <a:endParaRPr lang="en-AU" sz="1800">
                        <a:solidFill>
                          <a:srgbClr val="FFFFFF"/>
                        </a:solidFill>
                        <a:effectLst/>
                      </a:endParaRP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3E68E6"/>
                    </a:solidFill>
                  </a:tcPr>
                </a:tc>
                <a:extLst>
                  <a:ext uri="{0D108BD9-81ED-4DB2-BD59-A6C34878D82A}">
                    <a16:rowId xmlns:a16="http://schemas.microsoft.com/office/drawing/2014/main" val="1684532302"/>
                  </a:ext>
                </a:extLst>
              </a:tr>
              <a:tr h="337820">
                <a:tc>
                  <a:txBody>
                    <a:bodyPr/>
                    <a:lstStyle/>
                    <a:p>
                      <a:pPr rtl="0">
                        <a:buNone/>
                      </a:pPr>
                      <a:r>
                        <a:rPr lang="en-AU" sz="1800" b="0" i="0">
                          <a:effectLst/>
                          <a:latin typeface="Public Sans" pitchFamily="2" charset="77"/>
                        </a:rPr>
                        <a:t>Easy to set up and use (good for beginners)</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rtl="0">
                        <a:buNone/>
                      </a:pPr>
                      <a:r>
                        <a:rPr lang="en-AU" sz="1800" b="0" i="0">
                          <a:effectLst/>
                          <a:latin typeface="Public Sans" pitchFamily="2" charset="77"/>
                        </a:rPr>
                        <a:t>More complicated to set up, but more powerful</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extLst>
                  <a:ext uri="{0D108BD9-81ED-4DB2-BD59-A6C34878D82A}">
                    <a16:rowId xmlns:a16="http://schemas.microsoft.com/office/drawing/2014/main" val="1661396226"/>
                  </a:ext>
                </a:extLst>
              </a:tr>
              <a:tr h="337820">
                <a:tc>
                  <a:txBody>
                    <a:bodyPr/>
                    <a:lstStyle/>
                    <a:p>
                      <a:pPr rtl="0">
                        <a:buNone/>
                      </a:pPr>
                      <a:r>
                        <a:rPr lang="en-AU" sz="1800" b="0" i="0">
                          <a:effectLst/>
                          <a:latin typeface="Public Sans" pitchFamily="2" charset="77"/>
                        </a:rPr>
                        <a:t>All information kept in one place</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tc>
                  <a:txBody>
                    <a:bodyPr/>
                    <a:lstStyle/>
                    <a:p>
                      <a:pPr rtl="0">
                        <a:buNone/>
                      </a:pPr>
                      <a:r>
                        <a:rPr lang="en-AU" sz="1800" b="0" i="0">
                          <a:effectLst/>
                          <a:latin typeface="Public Sans" pitchFamily="2" charset="77"/>
                        </a:rPr>
                        <a:t>Information separated into different tables</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extLst>
                  <a:ext uri="{0D108BD9-81ED-4DB2-BD59-A6C34878D82A}">
                    <a16:rowId xmlns:a16="http://schemas.microsoft.com/office/drawing/2014/main" val="3052499222"/>
                  </a:ext>
                </a:extLst>
              </a:tr>
              <a:tr h="337820">
                <a:tc>
                  <a:txBody>
                    <a:bodyPr/>
                    <a:lstStyle/>
                    <a:p>
                      <a:pPr rtl="0">
                        <a:buNone/>
                      </a:pPr>
                      <a:r>
                        <a:rPr lang="en-AU" sz="1800" b="0" i="0">
                          <a:effectLst/>
                          <a:latin typeface="Public Sans" pitchFamily="2" charset="77"/>
                        </a:rPr>
                        <a:t>Can become messy with lots of data</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rtl="0">
                        <a:buNone/>
                      </a:pPr>
                      <a:r>
                        <a:rPr lang="en-AU" sz="1800" b="0" i="0">
                          <a:effectLst/>
                          <a:latin typeface="Public Sans" pitchFamily="2" charset="77"/>
                        </a:rPr>
                        <a:t>Handles large amounts of data more easily</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extLst>
                  <a:ext uri="{0D108BD9-81ED-4DB2-BD59-A6C34878D82A}">
                    <a16:rowId xmlns:a16="http://schemas.microsoft.com/office/drawing/2014/main" val="1064720104"/>
                  </a:ext>
                </a:extLst>
              </a:tr>
              <a:tr h="337820">
                <a:tc>
                  <a:txBody>
                    <a:bodyPr/>
                    <a:lstStyle/>
                    <a:p>
                      <a:pPr rtl="0">
                        <a:buNone/>
                      </a:pPr>
                      <a:r>
                        <a:rPr lang="en-AU" sz="1800" b="0" i="0">
                          <a:effectLst/>
                          <a:latin typeface="Public Sans" pitchFamily="2" charset="77"/>
                        </a:rPr>
                        <a:t>Harder to prevent mistakes and double entries</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tc>
                  <a:txBody>
                    <a:bodyPr/>
                    <a:lstStyle/>
                    <a:p>
                      <a:pPr rtl="0">
                        <a:buNone/>
                      </a:pPr>
                      <a:r>
                        <a:rPr lang="en-AU" sz="1800" b="0" i="0">
                          <a:effectLst/>
                          <a:latin typeface="Public Sans" pitchFamily="2" charset="77"/>
                        </a:rPr>
                        <a:t>Easier to keep data accurate and organised</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extLst>
                  <a:ext uri="{0D108BD9-81ED-4DB2-BD59-A6C34878D82A}">
                    <a16:rowId xmlns:a16="http://schemas.microsoft.com/office/drawing/2014/main" val="1540093276"/>
                  </a:ext>
                </a:extLst>
              </a:tr>
              <a:tr h="337820">
                <a:tc>
                  <a:txBody>
                    <a:bodyPr/>
                    <a:lstStyle/>
                    <a:p>
                      <a:pPr rtl="0">
                        <a:buNone/>
                      </a:pPr>
                      <a:r>
                        <a:rPr lang="en-AU" sz="1800" b="0" i="0">
                          <a:effectLst/>
                          <a:latin typeface="Public Sans" pitchFamily="2" charset="77"/>
                        </a:rPr>
                        <a:t>Searching and sorting can be slow</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rtl="0">
                        <a:buNone/>
                      </a:pPr>
                      <a:r>
                        <a:rPr lang="en-AU" sz="1800" b="0" i="0">
                          <a:effectLst/>
                          <a:latin typeface="Public Sans" pitchFamily="2" charset="77"/>
                        </a:rPr>
                        <a:t>Quick searches, sorting, and filtering</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extLst>
                  <a:ext uri="{0D108BD9-81ED-4DB2-BD59-A6C34878D82A}">
                    <a16:rowId xmlns:a16="http://schemas.microsoft.com/office/drawing/2014/main" val="2159710480"/>
                  </a:ext>
                </a:extLst>
              </a:tr>
              <a:tr h="612140">
                <a:tc>
                  <a:txBody>
                    <a:bodyPr/>
                    <a:lstStyle/>
                    <a:p>
                      <a:pPr rtl="0">
                        <a:buNone/>
                      </a:pPr>
                      <a:r>
                        <a:rPr lang="en-AU" sz="1800" b="0" i="0">
                          <a:effectLst/>
                          <a:latin typeface="Public Sans" pitchFamily="2" charset="77"/>
                        </a:rPr>
                        <a:t>Good for simple ticket sales</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tc>
                  <a:txBody>
                    <a:bodyPr/>
                    <a:lstStyle/>
                    <a:p>
                      <a:pPr rtl="0">
                        <a:buNone/>
                      </a:pPr>
                      <a:r>
                        <a:rPr lang="en-AU" sz="1800" b="0" i="0">
                          <a:effectLst/>
                          <a:latin typeface="Public Sans" pitchFamily="2" charset="77"/>
                        </a:rPr>
                        <a:t>Best for complicated ticketing systems (e.g. multiple shows, lots of buyers)</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extLst>
                  <a:ext uri="{0D108BD9-81ED-4DB2-BD59-A6C34878D82A}">
                    <a16:rowId xmlns:a16="http://schemas.microsoft.com/office/drawing/2014/main" val="221855788"/>
                  </a:ext>
                </a:extLst>
              </a:tr>
              <a:tr h="337820">
                <a:tc>
                  <a:txBody>
                    <a:bodyPr/>
                    <a:lstStyle/>
                    <a:p>
                      <a:pPr rtl="0">
                        <a:buNone/>
                      </a:pPr>
                      <a:r>
                        <a:rPr lang="en-AU" sz="1800" b="0" i="0">
                          <a:effectLst/>
                          <a:latin typeface="Public Sans" pitchFamily="2" charset="77"/>
                        </a:rPr>
                        <a:t>Changes affect the whole sheet</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rtl="0">
                        <a:buNone/>
                      </a:pPr>
                      <a:r>
                        <a:rPr lang="en-AU" sz="1800" b="0" i="0">
                          <a:effectLst/>
                          <a:latin typeface="Public Sans" pitchFamily="2" charset="77"/>
                        </a:rPr>
                        <a:t>Changes only affect the right table</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extLst>
                  <a:ext uri="{0D108BD9-81ED-4DB2-BD59-A6C34878D82A}">
                    <a16:rowId xmlns:a16="http://schemas.microsoft.com/office/drawing/2014/main" val="2091030226"/>
                  </a:ext>
                </a:extLst>
              </a:tr>
              <a:tr h="337820">
                <a:tc>
                  <a:txBody>
                    <a:bodyPr/>
                    <a:lstStyle/>
                    <a:p>
                      <a:pPr rtl="0">
                        <a:buNone/>
                      </a:pPr>
                      <a:r>
                        <a:rPr lang="en-AU" sz="1800" b="0" i="0">
                          <a:effectLst/>
                          <a:latin typeface="Public Sans" pitchFamily="2" charset="77"/>
                        </a:rPr>
                        <a:t>Less secure; anyone can edit (if shared)</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tc>
                  <a:txBody>
                    <a:bodyPr/>
                    <a:lstStyle/>
                    <a:p>
                      <a:pPr rtl="0">
                        <a:buNone/>
                      </a:pPr>
                      <a:r>
                        <a:rPr lang="en-AU" sz="1800" b="0" i="0">
                          <a:effectLst/>
                          <a:latin typeface="Public Sans" pitchFamily="2" charset="77"/>
                        </a:rPr>
                        <a:t>More secure; can control who edits what</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2F2F2"/>
                    </a:solidFill>
                  </a:tcPr>
                </a:tc>
                <a:extLst>
                  <a:ext uri="{0D108BD9-81ED-4DB2-BD59-A6C34878D82A}">
                    <a16:rowId xmlns:a16="http://schemas.microsoft.com/office/drawing/2014/main" val="2241904160"/>
                  </a:ext>
                </a:extLst>
              </a:tr>
              <a:tr h="612140">
                <a:tc>
                  <a:txBody>
                    <a:bodyPr/>
                    <a:lstStyle/>
                    <a:p>
                      <a:pPr rtl="0">
                        <a:buNone/>
                      </a:pPr>
                      <a:r>
                        <a:rPr lang="en-AU" sz="1800" b="0" i="0">
                          <a:effectLst/>
                          <a:latin typeface="Public Sans" pitchFamily="2" charset="77"/>
                        </a:rPr>
                        <a:t>No special tools needed</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rtl="0">
                        <a:buNone/>
                      </a:pPr>
                      <a:r>
                        <a:rPr lang="en-AU" sz="1800" b="0" i="0">
                          <a:effectLst/>
                          <a:latin typeface="Public Sans" pitchFamily="2" charset="77"/>
                        </a:rPr>
                        <a:t>Needs database software (like Microsoft Access or online databases)</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extLst>
                  <a:ext uri="{0D108BD9-81ED-4DB2-BD59-A6C34878D82A}">
                    <a16:rowId xmlns:a16="http://schemas.microsoft.com/office/drawing/2014/main" val="4084652123"/>
                  </a:ext>
                </a:extLst>
              </a:tr>
            </a:tbl>
          </a:graphicData>
        </a:graphic>
      </p:graphicFrame>
      <p:sp>
        <p:nvSpPr>
          <p:cNvPr id="2" name="Slide Number Placeholder 1">
            <a:extLst>
              <a:ext uri="{FF2B5EF4-FFF2-40B4-BE49-F238E27FC236}">
                <a16:creationId xmlns:a16="http://schemas.microsoft.com/office/drawing/2014/main" id="{0E71E8C7-B9DD-5147-8EF0-0E52C182AF1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15</a:t>
            </a:fld>
            <a:endParaRPr lang="en-AU"/>
          </a:p>
        </p:txBody>
      </p:sp>
    </p:spTree>
    <p:extLst>
      <p:ext uri="{BB962C8B-B14F-4D97-AF65-F5344CB8AC3E}">
        <p14:creationId xmlns:p14="http://schemas.microsoft.com/office/powerpoint/2010/main" val="1823214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FAD7-EBBB-C13C-5632-4A80B65258A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55CECF-53E7-9652-716B-6AE3689C85F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16</a:t>
            </a:fld>
            <a:endParaRPr lang="en-AU"/>
          </a:p>
        </p:txBody>
      </p:sp>
      <p:sp>
        <p:nvSpPr>
          <p:cNvPr id="5" name="Title 4">
            <a:extLst>
              <a:ext uri="{FF2B5EF4-FFF2-40B4-BE49-F238E27FC236}">
                <a16:creationId xmlns:a16="http://schemas.microsoft.com/office/drawing/2014/main" id="{816D8256-0598-DF8F-BAFD-596CDDE5E37E}"/>
              </a:ext>
            </a:extLst>
          </p:cNvPr>
          <p:cNvSpPr>
            <a:spLocks noGrp="1"/>
          </p:cNvSpPr>
          <p:nvPr>
            <p:ph type="title"/>
          </p:nvPr>
        </p:nvSpPr>
        <p:spPr/>
        <p:txBody>
          <a:bodyPr>
            <a:normAutofit/>
          </a:bodyPr>
          <a:lstStyle/>
          <a:p>
            <a:r>
              <a:rPr lang="en-AU"/>
              <a:t>Knowledge check – concluding the lesson</a:t>
            </a:r>
          </a:p>
        </p:txBody>
      </p:sp>
      <p:sp>
        <p:nvSpPr>
          <p:cNvPr id="4" name="Text Placeholder 3">
            <a:extLst>
              <a:ext uri="{FF2B5EF4-FFF2-40B4-BE49-F238E27FC236}">
                <a16:creationId xmlns:a16="http://schemas.microsoft.com/office/drawing/2014/main" id="{A0C2BB76-EA9A-044D-7361-42D26B8D143B}"/>
              </a:ext>
            </a:extLst>
          </p:cNvPr>
          <p:cNvSpPr>
            <a:spLocks noGrp="1"/>
          </p:cNvSpPr>
          <p:nvPr>
            <p:ph type="body" sz="quarter" idx="18"/>
          </p:nvPr>
        </p:nvSpPr>
        <p:spPr>
          <a:xfrm>
            <a:off x="360000" y="982520"/>
            <a:ext cx="11484000" cy="310015"/>
          </a:xfrm>
        </p:spPr>
        <p:txBody>
          <a:bodyPr/>
          <a:lstStyle/>
          <a:p>
            <a:r>
              <a:rPr lang="en-AU" sz="1800">
                <a:effectLst/>
                <a:ea typeface="Calibri" panose="020F0502020204030204" pitchFamily="34" charset="0"/>
              </a:rPr>
              <a:t>End of section student skills formative assessment checklist</a:t>
            </a:r>
            <a:endParaRPr lang="en-AU"/>
          </a:p>
        </p:txBody>
      </p:sp>
      <p:graphicFrame>
        <p:nvGraphicFramePr>
          <p:cNvPr id="6" name="Table 5">
            <a:extLst>
              <a:ext uri="{FF2B5EF4-FFF2-40B4-BE49-F238E27FC236}">
                <a16:creationId xmlns:a16="http://schemas.microsoft.com/office/drawing/2014/main" id="{948AD2A5-F076-2D04-8453-F9838737D914}"/>
              </a:ext>
            </a:extLst>
          </p:cNvPr>
          <p:cNvGraphicFramePr>
            <a:graphicFrameLocks noGrp="1"/>
          </p:cNvGraphicFramePr>
          <p:nvPr>
            <p:extLst>
              <p:ext uri="{D42A27DB-BD31-4B8C-83A1-F6EECF244321}">
                <p14:modId xmlns:p14="http://schemas.microsoft.com/office/powerpoint/2010/main" val="2648003386"/>
              </p:ext>
            </p:extLst>
          </p:nvPr>
        </p:nvGraphicFramePr>
        <p:xfrm>
          <a:off x="775187" y="2189865"/>
          <a:ext cx="10032697" cy="4129889"/>
        </p:xfrm>
        <a:graphic>
          <a:graphicData uri="http://schemas.openxmlformats.org/drawingml/2006/table">
            <a:tbl>
              <a:tblPr firstRow="1" firstCol="1" bandRow="1"/>
              <a:tblGrid>
                <a:gridCol w="8518529">
                  <a:extLst>
                    <a:ext uri="{9D8B030D-6E8A-4147-A177-3AD203B41FA5}">
                      <a16:colId xmlns:a16="http://schemas.microsoft.com/office/drawing/2014/main" val="1756315076"/>
                    </a:ext>
                  </a:extLst>
                </a:gridCol>
                <a:gridCol w="1514168">
                  <a:extLst>
                    <a:ext uri="{9D8B030D-6E8A-4147-A177-3AD203B41FA5}">
                      <a16:colId xmlns:a16="http://schemas.microsoft.com/office/drawing/2014/main" val="1386610414"/>
                    </a:ext>
                  </a:extLst>
                </a:gridCol>
              </a:tblGrid>
              <a:tr h="835456">
                <a:tc>
                  <a:txBody>
                    <a:bodyPr/>
                    <a:lstStyle/>
                    <a:p>
                      <a:pPr>
                        <a:lnSpc>
                          <a:spcPct val="150000"/>
                        </a:lnSpc>
                        <a:spcBef>
                          <a:spcPts val="1200"/>
                        </a:spcBef>
                        <a:spcAft>
                          <a:spcPts val="1200"/>
                        </a:spcAft>
                      </a:pPr>
                      <a:r>
                        <a:rPr lang="en-AU" sz="2000" b="0" i="0">
                          <a:solidFill>
                            <a:srgbClr val="FFFFFF"/>
                          </a:solidFill>
                          <a:effectLst/>
                          <a:latin typeface="Public Sans" pitchFamily="2" charset="77"/>
                          <a:ea typeface="Calibri" panose="020F0502020204030204" pitchFamily="34" charset="0"/>
                          <a:cs typeface="Arial" panose="020B0604020202020204" pitchFamily="34" charset="0"/>
                        </a:rPr>
                        <a:t>Students can:</a:t>
                      </a:r>
                      <a:endParaRPr lang="en-AU" sz="2000" b="0" i="0">
                        <a:effectLst/>
                        <a:latin typeface="Public Sans" pitchFamily="2" charset="77"/>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2664"/>
                    </a:solidFill>
                  </a:tcPr>
                </a:tc>
                <a:tc>
                  <a:txBody>
                    <a:bodyPr/>
                    <a:lstStyle/>
                    <a:p>
                      <a:pPr>
                        <a:lnSpc>
                          <a:spcPct val="150000"/>
                        </a:lnSpc>
                        <a:spcBef>
                          <a:spcPts val="1200"/>
                        </a:spcBef>
                        <a:spcAft>
                          <a:spcPts val="1200"/>
                        </a:spcAft>
                      </a:pPr>
                      <a:r>
                        <a:rPr lang="en-AU" sz="2000" b="0" i="0">
                          <a:solidFill>
                            <a:srgbClr val="FFFFFF"/>
                          </a:solidFill>
                          <a:effectLst/>
                          <a:latin typeface="Public Sans" pitchFamily="2" charset="77"/>
                          <a:ea typeface="Calibri" panose="020F0502020204030204" pitchFamily="34" charset="0"/>
                          <a:cs typeface="Arial" panose="020B0604020202020204" pitchFamily="34" charset="0"/>
                        </a:rPr>
                        <a:t>Checkbox</a:t>
                      </a:r>
                      <a:endParaRPr lang="en-AU" sz="2000" b="0" i="0">
                        <a:effectLst/>
                        <a:latin typeface="Public Sans" pitchFamily="2" charset="77"/>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664"/>
                    </a:solidFill>
                  </a:tcPr>
                </a:tc>
                <a:extLst>
                  <a:ext uri="{0D108BD9-81ED-4DB2-BD59-A6C34878D82A}">
                    <a16:rowId xmlns:a16="http://schemas.microsoft.com/office/drawing/2014/main" val="2042670876"/>
                  </a:ext>
                </a:extLst>
              </a:tr>
              <a:tr h="3294433">
                <a:tc>
                  <a:txBody>
                    <a:bodyPr/>
                    <a:lstStyle/>
                    <a:p>
                      <a:pPr marL="342900" lvl="0" indent="-342900" defTabSz="609585">
                        <a:spcAft>
                          <a:spcPts val="600"/>
                        </a:spcAft>
                        <a:buFont typeface="Arial" panose="020B0604020202020204" pitchFamily="34" charset="0"/>
                        <a:buChar char="•"/>
                        <a:defRPr/>
                      </a:pPr>
                      <a:endParaRPr lang="en-AU" sz="2000" b="0" i="0">
                        <a:latin typeface="Public Sans" pitchFamily="2" charset="77"/>
                      </a:endParaRPr>
                    </a:p>
                    <a:p>
                      <a:pPr marL="342900" lvl="0" indent="-342900" defTabSz="609585">
                        <a:spcAft>
                          <a:spcPts val="600"/>
                        </a:spcAft>
                        <a:buFont typeface="Arial" panose="020B0604020202020204" pitchFamily="34" charset="0"/>
                        <a:buChar char="•"/>
                        <a:defRPr/>
                      </a:pPr>
                      <a:r>
                        <a:rPr lang="en-AU" sz="2000"/>
                        <a:t>model real world events with data</a:t>
                      </a:r>
                    </a:p>
                    <a:p>
                      <a:pPr marL="0" lvl="0" indent="0" defTabSz="609585">
                        <a:spcAft>
                          <a:spcPts val="600"/>
                        </a:spcAft>
                        <a:buFont typeface="Arial" panose="020B0604020202020204" pitchFamily="34" charset="0"/>
                        <a:buNone/>
                        <a:defRPr/>
                      </a:pPr>
                      <a:endParaRPr lang="en-AU" sz="2000"/>
                    </a:p>
                    <a:p>
                      <a:pPr marL="342900" lvl="0" indent="-342900" defTabSz="609585">
                        <a:spcAft>
                          <a:spcPts val="600"/>
                        </a:spcAft>
                        <a:buFont typeface="Arial" panose="020B0604020202020204" pitchFamily="34" charset="0"/>
                        <a:buChar char="•"/>
                        <a:defRPr/>
                      </a:pPr>
                      <a:r>
                        <a:rPr lang="en-AU" sz="2000"/>
                        <a:t>compare the usability of spreadsheet and database to create a School Musical Ticket booking system</a:t>
                      </a:r>
                    </a:p>
                    <a:p>
                      <a:pPr marL="342900" indent="-342900">
                        <a:lnSpc>
                          <a:spcPct val="150000"/>
                        </a:lnSpc>
                        <a:spcAft>
                          <a:spcPts val="600"/>
                        </a:spcAft>
                        <a:buFont typeface="Arial"/>
                        <a:buChar char="•"/>
                      </a:pPr>
                      <a:endParaRPr lang="en-AU" sz="2000" b="0" i="0">
                        <a:latin typeface="Public Sans" pitchFamily="2" charset="77"/>
                        <a:ea typeface="Calibri" panose="020F0502020204030204" pitchFamily="34" charset="0"/>
                      </a:endParaRPr>
                    </a:p>
                    <a:p>
                      <a:pPr marL="342900" indent="-342900">
                        <a:lnSpc>
                          <a:spcPct val="150000"/>
                        </a:lnSpc>
                        <a:spcAft>
                          <a:spcPts val="600"/>
                        </a:spcAft>
                        <a:buFont typeface="Arial"/>
                        <a:buChar char="•"/>
                      </a:pPr>
                      <a:endParaRPr lang="en-AU" sz="2000" b="0" i="0">
                        <a:latin typeface="Public Sans" pitchFamily="2" charset="77"/>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50000"/>
                        </a:lnSpc>
                        <a:spcBef>
                          <a:spcPts val="1200"/>
                        </a:spcBef>
                        <a:spcAft>
                          <a:spcPts val="1200"/>
                        </a:spcAft>
                      </a:pPr>
                      <a:r>
                        <a:rPr lang="en-AU" sz="2000" b="0" i="0">
                          <a:effectLst/>
                          <a:latin typeface="Public Sans" pitchFamily="2" charset="77"/>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351569"/>
                  </a:ext>
                </a:extLst>
              </a:tr>
            </a:tbl>
          </a:graphicData>
        </a:graphic>
      </p:graphicFrame>
      <p:pic>
        <p:nvPicPr>
          <p:cNvPr id="7" name="Picture 6">
            <a:extLst>
              <a:ext uri="{FF2B5EF4-FFF2-40B4-BE49-F238E27FC236}">
                <a16:creationId xmlns:a16="http://schemas.microsoft.com/office/drawing/2014/main" id="{7987A3A1-9CAF-CBCE-824B-7FD681C1744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40437" y="3222343"/>
            <a:ext cx="914479" cy="914479"/>
          </a:xfrm>
          <a:prstGeom prst="rect">
            <a:avLst/>
          </a:prstGeom>
        </p:spPr>
      </p:pic>
    </p:spTree>
    <p:extLst>
      <p:ext uri="{BB962C8B-B14F-4D97-AF65-F5344CB8AC3E}">
        <p14:creationId xmlns:p14="http://schemas.microsoft.com/office/powerpoint/2010/main" val="2273346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a:t>References </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r>
              <a:rPr lang="en-AU">
                <a:hlinkClick r:id="rId3"/>
              </a:rPr>
              <a:t>Computing Technology 7-10</a:t>
            </a:r>
            <a:r>
              <a:rPr lang="en-AU"/>
              <a:t> Syllabus © NSW Education Standards Authority (NESA) for and on behalf of the Crown in right of the State of New South Wales, 2024.</a:t>
            </a:r>
          </a:p>
          <a:p>
            <a:pPr lvl="0">
              <a:defRPr/>
            </a:pPr>
            <a:r>
              <a:rPr lang="en-AU">
                <a:solidFill>
                  <a:srgbClr val="22272B"/>
                </a:solidFill>
              </a:rPr>
              <a:t>NSW Department of Education (n.d.) </a:t>
            </a:r>
            <a:r>
              <a:rPr lang="en-AU" u="sng">
                <a:solidFill>
                  <a:srgbClr val="22272B"/>
                </a:solidFill>
                <a:hlinkClick r:id="rId4"/>
              </a:rPr>
              <a:t>Digital learning selector, Peer discussion and conferencing</a:t>
            </a:r>
            <a:r>
              <a:rPr lang="en-AU">
                <a:solidFill>
                  <a:srgbClr val="22272B"/>
                </a:solidFill>
              </a:rPr>
              <a:t>, accessed 21 April 2026. </a:t>
            </a:r>
          </a:p>
          <a:p>
            <a:pPr lvl="0">
              <a:defRPr/>
            </a:pPr>
            <a:r>
              <a:rPr lang="en-AU">
                <a:solidFill>
                  <a:srgbClr val="22272B"/>
                </a:solidFill>
              </a:rPr>
              <a:t>NSW Department of Education (n.d.) </a:t>
            </a:r>
            <a:r>
              <a:rPr lang="en-AU" u="sng">
                <a:solidFill>
                  <a:srgbClr val="22272B"/>
                </a:solidFill>
                <a:hlinkClick r:id="rId5"/>
              </a:rPr>
              <a:t>Explicit teaching: Activating prior knowledge</a:t>
            </a:r>
            <a:r>
              <a:rPr lang="en-AU">
                <a:solidFill>
                  <a:srgbClr val="22272B"/>
                </a:solidFill>
              </a:rPr>
              <a:t>, accessed 21 April 2026. </a:t>
            </a:r>
          </a:p>
          <a:p>
            <a:pPr lvl="0">
              <a:defRPr/>
            </a:pPr>
            <a:r>
              <a:rPr lang="en-AU">
                <a:solidFill>
                  <a:srgbClr val="22272B"/>
                </a:solidFill>
              </a:rPr>
              <a:t>NSW Department of Education (n.d.) </a:t>
            </a:r>
            <a:r>
              <a:rPr lang="en-AU" u="sng">
                <a:solidFill>
                  <a:srgbClr val="22272B"/>
                </a:solidFill>
                <a:hlinkClick r:id="rId6"/>
              </a:rPr>
              <a:t>Explicit Teaching: Checking for understanding</a:t>
            </a:r>
            <a:r>
              <a:rPr lang="en-AU">
                <a:solidFill>
                  <a:srgbClr val="22272B"/>
                </a:solidFill>
              </a:rPr>
              <a:t>, accessed 21 April 2026. </a:t>
            </a:r>
          </a:p>
          <a:p>
            <a:pPr lvl="0">
              <a:defRPr/>
            </a:pPr>
            <a:r>
              <a:rPr lang="en-AU">
                <a:solidFill>
                  <a:srgbClr val="22272B"/>
                </a:solidFill>
              </a:rPr>
              <a:t>NSW Department of Education (n.d.) </a:t>
            </a:r>
            <a:r>
              <a:rPr lang="en-AU" u="sng">
                <a:solidFill>
                  <a:srgbClr val="22272B"/>
                </a:solidFill>
                <a:hlinkClick r:id="rId7"/>
              </a:rPr>
              <a:t>Explicit teaching: Chunking and sequencing learning</a:t>
            </a:r>
            <a:r>
              <a:rPr lang="en-AU">
                <a:solidFill>
                  <a:srgbClr val="22272B"/>
                </a:solidFill>
              </a:rPr>
              <a:t>, accessed 21 April 2026. </a:t>
            </a:r>
          </a:p>
          <a:p>
            <a:pPr lvl="0">
              <a:defRPr/>
            </a:pPr>
            <a:r>
              <a:rPr lang="en-AU">
                <a:solidFill>
                  <a:srgbClr val="22272B"/>
                </a:solidFill>
              </a:rPr>
              <a:t>NSW Department of Education (n.d.) </a:t>
            </a:r>
            <a:r>
              <a:rPr lang="en-AU" u="sng">
                <a:solidFill>
                  <a:srgbClr val="22272B"/>
                </a:solidFill>
                <a:hlinkClick r:id="rId8"/>
              </a:rPr>
              <a:t>Explicit teaching: Connecting learning</a:t>
            </a:r>
            <a:r>
              <a:rPr lang="en-AU">
                <a:solidFill>
                  <a:srgbClr val="22272B"/>
                </a:solidFill>
              </a:rPr>
              <a:t>, accessed 21 April 2026. </a:t>
            </a:r>
          </a:p>
          <a:p>
            <a:pPr lvl="0">
              <a:defRPr/>
            </a:pPr>
            <a:r>
              <a:rPr lang="en-AU">
                <a:solidFill>
                  <a:srgbClr val="22272B"/>
                </a:solidFill>
              </a:rPr>
              <a:t>NSW Department of Education (n.d.) </a:t>
            </a:r>
            <a:r>
              <a:rPr lang="en-AU" u="sng">
                <a:solidFill>
                  <a:srgbClr val="22272B"/>
                </a:solidFill>
                <a:hlinkClick r:id="rId9"/>
              </a:rPr>
              <a:t>Explicit teaching: Modelling technique guide</a:t>
            </a:r>
            <a:r>
              <a:rPr lang="en-AU">
                <a:solidFill>
                  <a:srgbClr val="22272B"/>
                </a:solidFill>
              </a:rPr>
              <a:t>, accessed 21 April 2026. </a:t>
            </a:r>
          </a:p>
          <a:p>
            <a:pPr>
              <a:defRPr/>
            </a:pPr>
            <a:r>
              <a:rPr lang="en-AU">
                <a:solidFill>
                  <a:srgbClr val="22272B"/>
                </a:solidFill>
              </a:rPr>
              <a:t>NSW Department of Education (n.d.) </a:t>
            </a:r>
            <a:r>
              <a:rPr lang="en-AU" u="sng">
                <a:solidFill>
                  <a:srgbClr val="22272B"/>
                </a:solidFill>
                <a:hlinkClick r:id="rId10"/>
              </a:rPr>
              <a:t>Explicit teaching, Using effective questioning</a:t>
            </a:r>
            <a:r>
              <a:rPr lang="en-AU">
                <a:solidFill>
                  <a:srgbClr val="22272B"/>
                </a:solidFill>
              </a:rPr>
              <a:t>, accessed 24 September 2025. </a:t>
            </a:r>
          </a:p>
          <a:p>
            <a:pPr lvl="0">
              <a:defRPr/>
            </a:pPr>
            <a:endParaRPr lang="en-AU">
              <a:solidFill>
                <a:srgbClr val="22272B"/>
              </a:solidFill>
            </a:endParaRPr>
          </a:p>
          <a:p>
            <a:endParaRPr lang="en-AU"/>
          </a:p>
          <a:p>
            <a:endParaRPr lang="en-AU">
              <a:effectLst/>
              <a:ea typeface="Calibri" panose="020F0502020204030204" pitchFamily="34" charset="0"/>
            </a:endParaRP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u="none" strike="noStrike" kern="1200" cap="none" spc="0" normalizeH="0" baseline="0" noProof="0">
                <a:ln>
                  <a:noFill/>
                </a:ln>
                <a:solidFill>
                  <a:srgbClr val="FFFFFF"/>
                </a:solidFill>
                <a:effectLst/>
                <a:uLnTx/>
                <a:uFillTx/>
                <a:latin typeface="Public Sans" pitchFamily="2" charset="77"/>
                <a:cs typeface="Arial" panose="020B0604020202020204" pitchFamily="34" charset="0"/>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u="none" strike="noStrike" kern="1200" cap="none" spc="0" normalizeH="0" baseline="0" noProof="0">
                <a:ln>
                  <a:noFill/>
                </a:ln>
                <a:solidFill>
                  <a:srgbClr val="FFFFFF"/>
                </a:solidFill>
                <a:effectLst/>
                <a:uLnTx/>
                <a:uFillTx/>
                <a:latin typeface="Public Sans" pitchFamily="2" charset="77"/>
                <a:cs typeface="Arial" panose="020B0604020202020204" pitchFamily="34" charset="0"/>
              </a:rPr>
              <a:t>Please refer to the NESA Copyright Disclaimer for more information </a:t>
            </a:r>
            <a:r>
              <a:rPr kumimoji="0" lang="en-AU" sz="1200" u="none" strike="noStrike" kern="1200" cap="none" spc="0" normalizeH="0" baseline="0" noProof="0">
                <a:ln>
                  <a:noFill/>
                </a:ln>
                <a:solidFill>
                  <a:srgbClr val="CBEDFD"/>
                </a:solidFill>
                <a:effectLst/>
                <a:uLnTx/>
                <a:uFillTx/>
                <a:latin typeface="Public Sans" pitchFamily="2" charset="77"/>
                <a:cs typeface="Arial" panose="020B0604020202020204" pitchFamily="34" charset="0"/>
                <a:hlinkClick r:id="rId11">
                  <a:extLst>
                    <a:ext uri="{A12FA001-AC4F-418D-AE19-62706E023703}">
                      <ahyp:hlinkClr xmlns:ahyp="http://schemas.microsoft.com/office/drawing/2018/hyperlinkcolor" val="tx"/>
                    </a:ext>
                  </a:extLst>
                </a:hlinkClick>
              </a:rPr>
              <a:t>https://educationstandards.nsw.edu.au/wps/portal/nesa/mini-footer/copyright</a:t>
            </a:r>
            <a:r>
              <a:rPr kumimoji="0" lang="en-AU" sz="1200" u="none" strike="noStrike" kern="1200" cap="none" spc="0" normalizeH="0" baseline="0" noProof="0">
                <a:ln>
                  <a:noFill/>
                </a:ln>
                <a:solidFill>
                  <a:srgbClr val="FFFFFF"/>
                </a:solidFill>
                <a:effectLst/>
                <a:uLnTx/>
                <a:uFillTx/>
                <a:latin typeface="Public Sans" pitchFamily="2" charset="77"/>
                <a:cs typeface="Arial" panose="020B0604020202020204" pitchFamily="34" charset="0"/>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u="none" strike="noStrike" kern="1200" cap="none" spc="0" normalizeH="0" baseline="0" noProof="0">
                <a:ln>
                  <a:noFill/>
                </a:ln>
                <a:solidFill>
                  <a:srgbClr val="FFFFFF"/>
                </a:solidFill>
                <a:effectLst/>
                <a:uLnTx/>
                <a:uFillTx/>
                <a:latin typeface="Public Sans" pitchFamily="2" charset="77"/>
                <a:cs typeface="Arial" panose="020B0604020202020204" pitchFamily="34" charset="0"/>
              </a:rPr>
              <a:t>NESA holds the only official and up-to-date versions of the NSW Curriculum and syllabus documents. Please visit the NSW Education Standards Authority (NESA) website </a:t>
            </a:r>
            <a:r>
              <a:rPr kumimoji="0" lang="en-AU" sz="1200" u="none" strike="noStrike" kern="1200" cap="none" spc="0" normalizeH="0" baseline="0" noProof="0">
                <a:ln>
                  <a:noFill/>
                </a:ln>
                <a:solidFill>
                  <a:srgbClr val="CBEDFD"/>
                </a:solidFill>
                <a:effectLst/>
                <a:uLnTx/>
                <a:uFillTx/>
                <a:latin typeface="Public Sans" pitchFamily="2" charset="77"/>
                <a:cs typeface="Arial" panose="020B0604020202020204" pitchFamily="34" charset="0"/>
                <a:hlinkClick r:id="rId12">
                  <a:extLst>
                    <a:ext uri="{A12FA001-AC4F-418D-AE19-62706E023703}">
                      <ahyp:hlinkClr xmlns:ahyp="http://schemas.microsoft.com/office/drawing/2018/hyperlinkcolor" val="tx"/>
                    </a:ext>
                  </a:extLst>
                </a:hlinkClick>
              </a:rPr>
              <a:t>https://educationstandards.nsw.edu.au/wps/portal/nesa/home</a:t>
            </a:r>
            <a:r>
              <a:rPr kumimoji="0" lang="en-AU" sz="1200" u="none" strike="noStrike" kern="1200" cap="none" spc="0" normalizeH="0" baseline="0" noProof="0">
                <a:ln>
                  <a:noFill/>
                </a:ln>
                <a:solidFill>
                  <a:srgbClr val="CBEDFD"/>
                </a:solidFill>
                <a:effectLst/>
                <a:uLnTx/>
                <a:uFillTx/>
                <a:latin typeface="Public Sans" pitchFamily="2" charset="77"/>
                <a:cs typeface="Arial" panose="020B0604020202020204" pitchFamily="34" charset="0"/>
              </a:rPr>
              <a:t> </a:t>
            </a:r>
            <a:r>
              <a:rPr kumimoji="0" lang="en-AU" sz="1200" u="none" strike="noStrike" kern="1200" cap="none" spc="0" normalizeH="0" baseline="0" noProof="0">
                <a:ln>
                  <a:noFill/>
                </a:ln>
                <a:solidFill>
                  <a:srgbClr val="FFFFFF"/>
                </a:solidFill>
                <a:effectLst/>
                <a:uLnTx/>
                <a:uFillTx/>
                <a:latin typeface="Public Sans" pitchFamily="2" charset="77"/>
                <a:cs typeface="Arial" panose="020B0604020202020204" pitchFamily="34" charset="0"/>
              </a:rPr>
              <a:t>and the NSW Curriculum website </a:t>
            </a:r>
            <a:r>
              <a:rPr kumimoji="0" lang="en-AU" sz="1200" u="none" strike="noStrike" kern="1200" cap="none" spc="0" normalizeH="0" baseline="0" noProof="0">
                <a:ln>
                  <a:noFill/>
                </a:ln>
                <a:solidFill>
                  <a:srgbClr val="CBEDFD"/>
                </a:solidFill>
                <a:effectLst/>
                <a:uLnTx/>
                <a:uFillTx/>
                <a:latin typeface="Public Sans" pitchFamily="2" charset="77"/>
                <a:cs typeface="Arial" panose="020B0604020202020204" pitchFamily="34" charset="0"/>
                <a:hlinkClick r:id="rId13">
                  <a:extLst>
                    <a:ext uri="{A12FA001-AC4F-418D-AE19-62706E023703}">
                      <ahyp:hlinkClr xmlns:ahyp="http://schemas.microsoft.com/office/drawing/2018/hyperlinkcolor" val="tx"/>
                    </a:ext>
                  </a:extLst>
                </a:hlinkClick>
              </a:rPr>
              <a:t>https://curriculum.nsw.edu.au</a:t>
            </a:r>
            <a:r>
              <a:rPr kumimoji="0" lang="en-AU" sz="1200" u="none" strike="noStrike" kern="1200" cap="none" spc="0" normalizeH="0" baseline="0" noProof="0">
                <a:ln>
                  <a:noFill/>
                </a:ln>
                <a:solidFill>
                  <a:srgbClr val="FFFFFF"/>
                </a:solidFill>
                <a:effectLst/>
                <a:uLnTx/>
                <a:uFillTx/>
                <a:latin typeface="Public Sans" pitchFamily="2" charset="77"/>
                <a:cs typeface="Arial" panose="020B0604020202020204" pitchFamily="34" charset="0"/>
              </a:rPr>
              <a:t>.</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17</a:t>
            </a:fld>
            <a:endParaRPr lang="en-AU"/>
          </a:p>
        </p:txBody>
      </p:sp>
    </p:spTree>
    <p:extLst>
      <p:ext uri="{BB962C8B-B14F-4D97-AF65-F5344CB8AC3E}">
        <p14:creationId xmlns:p14="http://schemas.microsoft.com/office/powerpoint/2010/main" val="1563938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C080A04-EDA7-82CE-2510-712227FEB1D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35D584A-E940-4D94-3FE9-B3A25D441848}"/>
              </a:ext>
            </a:extLst>
          </p:cNvPr>
          <p:cNvSpPr>
            <a:spLocks noGrp="1"/>
          </p:cNvSpPr>
          <p:nvPr>
            <p:ph type="title"/>
          </p:nvPr>
        </p:nvSpPr>
        <p:spPr/>
        <p:txBody>
          <a:bodyPr/>
          <a:lstStyle/>
          <a:p>
            <a:r>
              <a:rPr lang="en-AU"/>
              <a:t>References (1) </a:t>
            </a:r>
          </a:p>
        </p:txBody>
      </p:sp>
      <p:sp>
        <p:nvSpPr>
          <p:cNvPr id="4" name="Content Placeholder 3">
            <a:extLst>
              <a:ext uri="{FF2B5EF4-FFF2-40B4-BE49-F238E27FC236}">
                <a16:creationId xmlns:a16="http://schemas.microsoft.com/office/drawing/2014/main" id="{0E12E274-6683-00B8-3FDC-00D037F2740F}"/>
              </a:ext>
            </a:extLst>
          </p:cNvPr>
          <p:cNvSpPr>
            <a:spLocks noGrp="1"/>
          </p:cNvSpPr>
          <p:nvPr>
            <p:ph idx="1"/>
          </p:nvPr>
        </p:nvSpPr>
        <p:spPr>
          <a:xfrm>
            <a:off x="354000" y="1069847"/>
            <a:ext cx="11484000" cy="2927351"/>
          </a:xfrm>
        </p:spPr>
        <p:txBody>
          <a:bodyPr/>
          <a:lstStyle/>
          <a:p>
            <a:pPr lvl="0">
              <a:defRPr/>
            </a:pPr>
            <a:r>
              <a:rPr lang="en-AU">
                <a:solidFill>
                  <a:srgbClr val="22272B"/>
                </a:solidFill>
              </a:rPr>
              <a:t>Simon Sez IT (2023) </a:t>
            </a:r>
            <a:r>
              <a:rPr lang="en-AU">
                <a:solidFill>
                  <a:srgbClr val="22272B"/>
                </a:solidFill>
                <a:hlinkClick r:id="rId3"/>
              </a:rPr>
              <a:t>Importing Data from Excel to Microsoft Access</a:t>
            </a:r>
            <a:r>
              <a:rPr lang="en-AU">
                <a:solidFill>
                  <a:srgbClr val="22272B"/>
                </a:solidFill>
              </a:rPr>
              <a:t> [video] YouTube, accessed 24 September 2025. </a:t>
            </a:r>
          </a:p>
          <a:p>
            <a:endParaRPr lang="en-AU"/>
          </a:p>
          <a:p>
            <a:endParaRPr lang="en-AU">
              <a:effectLst/>
              <a:ea typeface="Calibri" panose="020F0502020204030204" pitchFamily="34" charset="0"/>
            </a:endParaRPr>
          </a:p>
        </p:txBody>
      </p:sp>
      <p:sp>
        <p:nvSpPr>
          <p:cNvPr id="2" name="Slide Number Placeholder 1">
            <a:extLst>
              <a:ext uri="{FF2B5EF4-FFF2-40B4-BE49-F238E27FC236}">
                <a16:creationId xmlns:a16="http://schemas.microsoft.com/office/drawing/2014/main" id="{55C500FA-E342-354D-CDC5-A5DB9D539820}"/>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18</a:t>
            </a:fld>
            <a:endParaRPr lang="en-AU"/>
          </a:p>
        </p:txBody>
      </p:sp>
    </p:spTree>
    <p:extLst>
      <p:ext uri="{BB962C8B-B14F-4D97-AF65-F5344CB8AC3E}">
        <p14:creationId xmlns:p14="http://schemas.microsoft.com/office/powerpoint/2010/main" val="3429102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p:txBody>
          <a:bodyPr/>
          <a:lstStyle/>
          <a:p>
            <a:r>
              <a:rPr lang="en-AU"/>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a:latin typeface="Public Sans Light" pitchFamily="2" charset="0"/>
              </a:rPr>
              <a:t>© </a:t>
            </a:r>
            <a:r>
              <a:rPr lang="en-AU"/>
              <a:t>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a:solidFill>
                  <a:schemeClr val="bg1"/>
                </a:solidFill>
                <a:latin typeface="Public Sans" pitchFamily="2" charset="77"/>
              </a:rPr>
              <a:t>The copyright material published in this resource is subject to the Copyright Act 1968 (Cth) and is owned by the NSW Department of Education or, where indicated, by a party other than the NSW Department of Education (third-party material).</a:t>
            </a:r>
          </a:p>
          <a:p>
            <a:pPr algn="l">
              <a:lnSpc>
                <a:spcPct val="150000"/>
              </a:lnSpc>
              <a:spcAft>
                <a:spcPts val="600"/>
              </a:spcAft>
            </a:pPr>
            <a:r>
              <a:rPr lang="en-AU" sz="1200">
                <a:solidFill>
                  <a:schemeClr val="bg1"/>
                </a:solidFill>
                <a:latin typeface="Public Sans" pitchFamily="2" charset="77"/>
              </a:rPr>
              <a:t>Copyright material available in this resource and owned by the NSW Department of Education is licensed under a </a:t>
            </a:r>
            <a:r>
              <a:rPr lang="en-AU" sz="1200">
                <a:solidFill>
                  <a:schemeClr val="accent4"/>
                </a:solidFill>
                <a:latin typeface="Public Sans" pitchFamily="2" charset="77"/>
                <a:hlinkClick r:id="rId2">
                  <a:extLst>
                    <a:ext uri="{A12FA001-AC4F-418D-AE19-62706E023703}">
                      <ahyp:hlinkClr xmlns:ahyp="http://schemas.microsoft.com/office/drawing/2018/hyperlinkcolor" val="tx"/>
                    </a:ext>
                  </a:extLst>
                </a:hlinkClick>
              </a:rPr>
              <a:t>Creative Commons Attribution 4.0 International (CC BY 4.0) licence</a:t>
            </a:r>
            <a:r>
              <a:rPr lang="en-AU" sz="1200">
                <a:solidFill>
                  <a:schemeClr val="bg1"/>
                </a:solidFill>
                <a:latin typeface="Public Sans" pitchFamily="2" charset="77"/>
              </a:rPr>
              <a:t>.</a:t>
            </a:r>
          </a:p>
          <a:p>
            <a:pPr algn="l">
              <a:lnSpc>
                <a:spcPct val="150000"/>
              </a:lnSpc>
              <a:spcAft>
                <a:spcPts val="600"/>
              </a:spcAft>
            </a:pPr>
            <a:r>
              <a:rPr lang="en-AU" sz="1200">
                <a:solidFill>
                  <a:schemeClr val="bg1"/>
                </a:solidFill>
                <a:latin typeface="Public Sans" pitchFamily="2" charset="77"/>
              </a:rPr>
              <a:t>This licence allows you to share and adapt the material for any purpose, even commercially.</a:t>
            </a:r>
          </a:p>
          <a:p>
            <a:pPr algn="l">
              <a:lnSpc>
                <a:spcPct val="150000"/>
              </a:lnSpc>
              <a:spcAft>
                <a:spcPts val="600"/>
              </a:spcAft>
            </a:pPr>
            <a:r>
              <a:rPr lang="en-AU" sz="1200">
                <a:solidFill>
                  <a:schemeClr val="bg1"/>
                </a:solidFill>
                <a:latin typeface="Public Sans" pitchFamily="2" charset="77"/>
              </a:rPr>
              <a:t>Attribution should be given to </a:t>
            </a:r>
            <a:r>
              <a:rPr lang="en-AU" sz="1200">
                <a:solidFill>
                  <a:schemeClr val="bg1"/>
                </a:solidFill>
                <a:latin typeface="Public Sans Light" pitchFamily="2" charset="0"/>
              </a:rPr>
              <a:t>© </a:t>
            </a:r>
            <a:r>
              <a:rPr lang="en-AU" sz="1200">
                <a:solidFill>
                  <a:schemeClr val="bg1"/>
                </a:solidFill>
                <a:latin typeface="Public Sans" pitchFamily="2" charset="77"/>
              </a:rPr>
              <a:t>State of New South Wales (Department of Education), 2026.</a:t>
            </a:r>
          </a:p>
          <a:p>
            <a:pPr algn="l">
              <a:lnSpc>
                <a:spcPct val="150000"/>
              </a:lnSpc>
            </a:pPr>
            <a:r>
              <a:rPr lang="en-AU" sz="1200">
                <a:solidFill>
                  <a:schemeClr val="bg1"/>
                </a:solidFill>
                <a:latin typeface="Public Sans" pitchFamily="2" charset="77"/>
              </a:rPr>
              <a:t>Material in this resource not available under a Creative Commons licence:</a:t>
            </a:r>
          </a:p>
          <a:p>
            <a:pPr marL="171450" indent="-171450" algn="l">
              <a:lnSpc>
                <a:spcPct val="150000"/>
              </a:lnSpc>
              <a:buFont typeface="Arial" panose="020B0604020202020204" pitchFamily="34" charset="0"/>
              <a:buChar char="•"/>
            </a:pPr>
            <a:r>
              <a:rPr lang="en-AU" sz="1200">
                <a:solidFill>
                  <a:schemeClr val="bg1"/>
                </a:solidFill>
                <a:latin typeface="Public Sans" pitchFamily="2" charset="77"/>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a:solidFill>
                  <a:schemeClr val="bg1"/>
                </a:solidFill>
                <a:latin typeface="Public Sans" pitchFamily="2" charset="77"/>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a:solidFill>
                  <a:schemeClr val="bg1"/>
                </a:solidFill>
                <a:latin typeface="Public Sans" pitchFamily="2" charset="77"/>
              </a:rPr>
              <a:t>Links to third-party material and websites</a:t>
            </a:r>
          </a:p>
          <a:p>
            <a:pPr marL="171450" indent="-171450" algn="l">
              <a:lnSpc>
                <a:spcPct val="150000"/>
              </a:lnSpc>
              <a:spcAft>
                <a:spcPts val="600"/>
              </a:spcAft>
              <a:buFont typeface="Arial" panose="020B0604020202020204" pitchFamily="34" charset="0"/>
              <a:buChar char="•"/>
            </a:pPr>
            <a:r>
              <a:rPr lang="en-AU" sz="1200">
                <a:solidFill>
                  <a:schemeClr val="bg1"/>
                </a:solidFill>
                <a:latin typeface="Public Sans" pitchFamily="2" charset="77"/>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marL="171450" indent="-171450" algn="l">
              <a:lnSpc>
                <a:spcPct val="150000"/>
              </a:lnSpc>
              <a:spcAft>
                <a:spcPts val="600"/>
              </a:spcAft>
              <a:buFont typeface="Arial" panose="020B0604020202020204" pitchFamily="34" charset="0"/>
              <a:buChar char="•"/>
            </a:pPr>
            <a:r>
              <a:rPr lang="en-AU" sz="1200">
                <a:solidFill>
                  <a:schemeClr val="bg1"/>
                </a:solidFill>
                <a:latin typeface="Public Sans" pitchFamily="2" charset="77"/>
              </a:rPr>
              <a:t>If you use the links provided in this document to access a third party’s website, you acknowledge that the terms of use, including licence terms set out on the third-party’s website apply to the use which may be made of the materials on that third-party website or where permitted by the Copyright Act 1968 (Cth).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a:t>Enterprise systems – analysing data</a:t>
            </a: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a:t>Computing Technology – Stage 5</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a:t>Spreadsheets and databases</a:t>
            </a:r>
          </a:p>
        </p:txBody>
      </p:sp>
      <p:sp>
        <p:nvSpPr>
          <p:cNvPr id="8" name="Text Placeholder 7">
            <a:extLst>
              <a:ext uri="{FF2B5EF4-FFF2-40B4-BE49-F238E27FC236}">
                <a16:creationId xmlns:a16="http://schemas.microsoft.com/office/drawing/2014/main" id="{9AB1D8F6-C07D-41A5-64F9-503ABE80FF0B}"/>
              </a:ext>
            </a:extLst>
          </p:cNvPr>
          <p:cNvSpPr>
            <a:spLocks noGrp="1"/>
          </p:cNvSpPr>
          <p:nvPr>
            <p:ph type="body" sz="quarter" idx="15"/>
          </p:nvPr>
        </p:nvSpPr>
        <p:spPr>
          <a:xfrm>
            <a:off x="539999" y="5399216"/>
            <a:ext cx="6255975" cy="360000"/>
          </a:xfrm>
        </p:spPr>
        <p:txBody>
          <a:bodyPr/>
          <a:lstStyle/>
          <a:p>
            <a:r>
              <a:rPr lang="en-AU"/>
              <a:t>Weeks 15</a:t>
            </a:r>
            <a:r>
              <a:rPr lang="en-AU" sz="1600"/>
              <a:t> – </a:t>
            </a:r>
            <a:r>
              <a:rPr lang="en-AU"/>
              <a:t>16</a:t>
            </a:r>
          </a:p>
        </p:txBody>
      </p:sp>
      <p:pic>
        <p:nvPicPr>
          <p:cNvPr id="7" name="Picture Placeholder 6" descr="Illustration of two people sitting at a desk analyzing data on a large monitor displaying charts, graphs, and code snippets. Surrounding elements include floating cubes and a digital ID card, representing data processing and blockchain technology concepts.">
            <a:extLst>
              <a:ext uri="{FF2B5EF4-FFF2-40B4-BE49-F238E27FC236}">
                <a16:creationId xmlns:a16="http://schemas.microsoft.com/office/drawing/2014/main" id="{711BD172-13DA-8163-032F-E291A205974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8936" r="28936"/>
          <a:stretch>
            <a:fillRect/>
          </a:stretch>
        </p:blipFill>
        <p:spPr/>
      </p:pic>
    </p:spTree>
    <p:extLst>
      <p:ext uri="{BB962C8B-B14F-4D97-AF65-F5344CB8AC3E}">
        <p14:creationId xmlns:p14="http://schemas.microsoft.com/office/powerpoint/2010/main" val="206882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346830-A0C7-9D95-31DC-A77B445F770B}"/>
              </a:ext>
            </a:extLst>
          </p:cNvPr>
          <p:cNvSpPr>
            <a:spLocks noGrp="1"/>
          </p:cNvSpPr>
          <p:nvPr>
            <p:ph type="title"/>
          </p:nvPr>
        </p:nvSpPr>
        <p:spPr/>
        <p:txBody>
          <a:bodyPr/>
          <a:lstStyle/>
          <a:p>
            <a:r>
              <a:rPr lang="en-GB" dirty="0"/>
              <a:t>Learning episodes</a:t>
            </a:r>
          </a:p>
        </p:txBody>
      </p:sp>
      <p:grpSp>
        <p:nvGrpSpPr>
          <p:cNvPr id="28" name="Group 27" descr="1. Identify and define">
            <a:extLst>
              <a:ext uri="{FF2B5EF4-FFF2-40B4-BE49-F238E27FC236}">
                <a16:creationId xmlns:a16="http://schemas.microsoft.com/office/drawing/2014/main" id="{5938EB81-1B19-0A1F-AE9E-BCDE1987338C}"/>
              </a:ext>
            </a:extLst>
          </p:cNvPr>
          <p:cNvGrpSpPr/>
          <p:nvPr/>
        </p:nvGrpSpPr>
        <p:grpSpPr>
          <a:xfrm>
            <a:off x="360000" y="1266959"/>
            <a:ext cx="4775638" cy="1045440"/>
            <a:chOff x="360000" y="1266959"/>
            <a:chExt cx="4775638" cy="1045440"/>
          </a:xfrm>
        </p:grpSpPr>
        <p:sp>
          <p:nvSpPr>
            <p:cNvPr id="6" name="Rectangle: Rounded Corners 5">
              <a:extLst>
                <a:ext uri="{FF2B5EF4-FFF2-40B4-BE49-F238E27FC236}">
                  <a16:creationId xmlns:a16="http://schemas.microsoft.com/office/drawing/2014/main" id="{4FE5E097-CB1A-ACBC-89BE-13303B39E8AE}"/>
                </a:ext>
                <a:ext uri="{C183D7F6-B498-43B3-948B-1728B52AA6E4}">
                  <adec:decorative xmlns:adec="http://schemas.microsoft.com/office/drawing/2017/decorative" val="1"/>
                </a:ext>
              </a:extLst>
            </p:cNvPr>
            <p:cNvSpPr/>
            <p:nvPr/>
          </p:nvSpPr>
          <p:spPr>
            <a:xfrm>
              <a:off x="1037782" y="13309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Identify and define</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sp>
          <p:nvSpPr>
            <p:cNvPr id="8" name="Oval 7">
              <a:extLst>
                <a:ext uri="{FF2B5EF4-FFF2-40B4-BE49-F238E27FC236}">
                  <a16:creationId xmlns:a16="http://schemas.microsoft.com/office/drawing/2014/main" id="{7CD3C21D-BCDF-0FAB-C5C8-A24D1ADC23AB}"/>
                </a:ext>
              </a:extLst>
            </p:cNvPr>
            <p:cNvSpPr/>
            <p:nvPr/>
          </p:nvSpPr>
          <p:spPr>
            <a:xfrm>
              <a:off x="360000" y="12669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1</a:t>
              </a:r>
            </a:p>
          </p:txBody>
        </p:sp>
      </p:grpSp>
      <p:grpSp>
        <p:nvGrpSpPr>
          <p:cNvPr id="30" name="Group 29" descr="2. Data types">
            <a:extLst>
              <a:ext uri="{FF2B5EF4-FFF2-40B4-BE49-F238E27FC236}">
                <a16:creationId xmlns:a16="http://schemas.microsoft.com/office/drawing/2014/main" id="{E03E999D-BA7E-FF79-EEDB-7A4FC9E45784}"/>
              </a:ext>
            </a:extLst>
          </p:cNvPr>
          <p:cNvGrpSpPr/>
          <p:nvPr/>
        </p:nvGrpSpPr>
        <p:grpSpPr>
          <a:xfrm>
            <a:off x="379858" y="2381308"/>
            <a:ext cx="4775638" cy="1045440"/>
            <a:chOff x="360000" y="2362859"/>
            <a:chExt cx="4775638" cy="1045440"/>
          </a:xfrm>
        </p:grpSpPr>
        <p:sp>
          <p:nvSpPr>
            <p:cNvPr id="9" name="Rectangle: Rounded Corners 8">
              <a:extLst>
                <a:ext uri="{FF2B5EF4-FFF2-40B4-BE49-F238E27FC236}">
                  <a16:creationId xmlns:a16="http://schemas.microsoft.com/office/drawing/2014/main" id="{85E5506E-31D1-30EC-3CCC-3FBB3A47FE12}"/>
                </a:ext>
                <a:ext uri="{C183D7F6-B498-43B3-948B-1728B52AA6E4}">
                  <adec:decorative xmlns:adec="http://schemas.microsoft.com/office/drawing/2017/decorative" val="1"/>
                </a:ext>
              </a:extLst>
            </p:cNvPr>
            <p:cNvSpPr/>
            <p:nvPr/>
          </p:nvSpPr>
          <p:spPr>
            <a:xfrm>
              <a:off x="1037782" y="24268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AU" sz="2400" u="none" strike="noStrike" kern="1200" cap="none" spc="0" normalizeH="0" baseline="0" noProof="0">
                  <a:ln>
                    <a:noFill/>
                  </a:ln>
                  <a:solidFill>
                    <a:srgbClr val="002664"/>
                  </a:solidFill>
                  <a:effectLst/>
                  <a:uLnTx/>
                  <a:uFillTx/>
                  <a:latin typeface="Public Sans" pitchFamily="2" charset="77"/>
                  <a:ea typeface="+mn-ea"/>
                  <a:cs typeface="+mn-cs"/>
                </a:rPr>
                <a:t>Data types</a:t>
              </a:r>
            </a:p>
          </p:txBody>
        </p:sp>
        <p:sp>
          <p:nvSpPr>
            <p:cNvPr id="10" name="Oval 9">
              <a:extLst>
                <a:ext uri="{FF2B5EF4-FFF2-40B4-BE49-F238E27FC236}">
                  <a16:creationId xmlns:a16="http://schemas.microsoft.com/office/drawing/2014/main" id="{F07C6269-A950-7C0C-C9E0-A828C47C2034}"/>
                </a:ext>
              </a:extLst>
            </p:cNvPr>
            <p:cNvSpPr/>
            <p:nvPr/>
          </p:nvSpPr>
          <p:spPr>
            <a:xfrm>
              <a:off x="360000" y="23628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2</a:t>
              </a:r>
            </a:p>
          </p:txBody>
        </p:sp>
      </p:grpSp>
      <p:grpSp>
        <p:nvGrpSpPr>
          <p:cNvPr id="32" name="Group 31" descr="3. Purpose and people">
            <a:extLst>
              <a:ext uri="{FF2B5EF4-FFF2-40B4-BE49-F238E27FC236}">
                <a16:creationId xmlns:a16="http://schemas.microsoft.com/office/drawing/2014/main" id="{791DEF6D-2655-6DE4-0E3F-91C59E0EA0E5}"/>
              </a:ext>
            </a:extLst>
          </p:cNvPr>
          <p:cNvGrpSpPr/>
          <p:nvPr/>
        </p:nvGrpSpPr>
        <p:grpSpPr>
          <a:xfrm>
            <a:off x="360000" y="3458759"/>
            <a:ext cx="4775638" cy="1045440"/>
            <a:chOff x="360000" y="3458759"/>
            <a:chExt cx="4775638" cy="1045440"/>
          </a:xfrm>
        </p:grpSpPr>
        <p:sp>
          <p:nvSpPr>
            <p:cNvPr id="11" name="Rectangle: Rounded Corners 10">
              <a:extLst>
                <a:ext uri="{FF2B5EF4-FFF2-40B4-BE49-F238E27FC236}">
                  <a16:creationId xmlns:a16="http://schemas.microsoft.com/office/drawing/2014/main" id="{8E8992EF-EB46-DA5D-84D9-1D8183F0C870}"/>
                </a:ext>
                <a:ext uri="{C183D7F6-B498-43B3-948B-1728B52AA6E4}">
                  <adec:decorative xmlns:adec="http://schemas.microsoft.com/office/drawing/2017/decorative" val="1"/>
                </a:ext>
              </a:extLst>
            </p:cNvPr>
            <p:cNvSpPr/>
            <p:nvPr/>
          </p:nvSpPr>
          <p:spPr>
            <a:xfrm>
              <a:off x="1037782" y="35227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2" name="Oval 11">
              <a:extLst>
                <a:ext uri="{FF2B5EF4-FFF2-40B4-BE49-F238E27FC236}">
                  <a16:creationId xmlns:a16="http://schemas.microsoft.com/office/drawing/2014/main" id="{BF4CE5D3-CF86-83E5-AFB8-E16A6ADF7EB9}"/>
                </a:ext>
              </a:extLst>
            </p:cNvPr>
            <p:cNvSpPr/>
            <p:nvPr/>
          </p:nvSpPr>
          <p:spPr>
            <a:xfrm>
              <a:off x="360000" y="34587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3</a:t>
              </a:r>
            </a:p>
          </p:txBody>
        </p:sp>
        <p:sp>
          <p:nvSpPr>
            <p:cNvPr id="37" name="TextBox 36">
              <a:extLst>
                <a:ext uri="{FF2B5EF4-FFF2-40B4-BE49-F238E27FC236}">
                  <a16:creationId xmlns:a16="http://schemas.microsoft.com/office/drawing/2014/main" id="{14252B8F-F286-28A1-CAEB-9B7060CD8AF3}"/>
                </a:ext>
              </a:extLst>
            </p:cNvPr>
            <p:cNvSpPr txBox="1"/>
            <p:nvPr/>
          </p:nvSpPr>
          <p:spPr>
            <a:xfrm>
              <a:off x="1037782" y="3798857"/>
              <a:ext cx="3378575"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Purpose and people </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grpSp>
      <p:grpSp>
        <p:nvGrpSpPr>
          <p:cNvPr id="34" name="Group 33" descr="4. Research and plan">
            <a:extLst>
              <a:ext uri="{FF2B5EF4-FFF2-40B4-BE49-F238E27FC236}">
                <a16:creationId xmlns:a16="http://schemas.microsoft.com/office/drawing/2014/main" id="{AAE88C4A-5989-92FD-3F7E-DFC5C4B734C7}"/>
              </a:ext>
            </a:extLst>
          </p:cNvPr>
          <p:cNvGrpSpPr/>
          <p:nvPr/>
        </p:nvGrpSpPr>
        <p:grpSpPr>
          <a:xfrm>
            <a:off x="360000" y="4545601"/>
            <a:ext cx="4775638" cy="1045440"/>
            <a:chOff x="360000" y="4545601"/>
            <a:chExt cx="4775638" cy="1045440"/>
          </a:xfrm>
        </p:grpSpPr>
        <p:sp>
          <p:nvSpPr>
            <p:cNvPr id="13" name="Rectangle: Rounded Corners 12">
              <a:extLst>
                <a:ext uri="{FF2B5EF4-FFF2-40B4-BE49-F238E27FC236}">
                  <a16:creationId xmlns:a16="http://schemas.microsoft.com/office/drawing/2014/main" id="{A6D457C5-A0C4-3545-45D0-1274F0BD9B28}"/>
                </a:ext>
                <a:ext uri="{C183D7F6-B498-43B3-948B-1728B52AA6E4}">
                  <adec:decorative xmlns:adec="http://schemas.microsoft.com/office/drawing/2017/decorative" val="1"/>
                </a:ext>
              </a:extLst>
            </p:cNvPr>
            <p:cNvSpPr/>
            <p:nvPr/>
          </p:nvSpPr>
          <p:spPr>
            <a:xfrm>
              <a:off x="1037782" y="4609624"/>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4" name="Oval 13">
              <a:extLst>
                <a:ext uri="{FF2B5EF4-FFF2-40B4-BE49-F238E27FC236}">
                  <a16:creationId xmlns:a16="http://schemas.microsoft.com/office/drawing/2014/main" id="{5E3BDA7D-774E-1AFE-D5E4-2D1C3D64D737}"/>
                </a:ext>
              </a:extLst>
            </p:cNvPr>
            <p:cNvSpPr/>
            <p:nvPr/>
          </p:nvSpPr>
          <p:spPr>
            <a:xfrm>
              <a:off x="360000" y="4545601"/>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4</a:t>
              </a:r>
            </a:p>
          </p:txBody>
        </p:sp>
        <p:sp>
          <p:nvSpPr>
            <p:cNvPr id="35" name="TextBox 34">
              <a:extLst>
                <a:ext uri="{FF2B5EF4-FFF2-40B4-BE49-F238E27FC236}">
                  <a16:creationId xmlns:a16="http://schemas.microsoft.com/office/drawing/2014/main" id="{2BE6D859-40FD-4663-3D3D-E8AB4BF0F5D2}"/>
                </a:ext>
              </a:extLst>
            </p:cNvPr>
            <p:cNvSpPr txBox="1"/>
            <p:nvPr/>
          </p:nvSpPr>
          <p:spPr>
            <a:xfrm>
              <a:off x="1037782" y="4873338"/>
              <a:ext cx="3222933"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Research and Plan</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6" name="Group 35" descr="4. Visualise and model">
            <a:extLst>
              <a:ext uri="{FF2B5EF4-FFF2-40B4-BE49-F238E27FC236}">
                <a16:creationId xmlns:a16="http://schemas.microsoft.com/office/drawing/2014/main" id="{9853123B-7F28-E9A1-FD36-DD4C3BBAA4D6}"/>
              </a:ext>
            </a:extLst>
          </p:cNvPr>
          <p:cNvGrpSpPr/>
          <p:nvPr/>
        </p:nvGrpSpPr>
        <p:grpSpPr>
          <a:xfrm>
            <a:off x="360000" y="5650560"/>
            <a:ext cx="4775638" cy="1122885"/>
            <a:chOff x="360000" y="5650560"/>
            <a:chExt cx="4775638" cy="1122885"/>
          </a:xfrm>
        </p:grpSpPr>
        <p:sp>
          <p:nvSpPr>
            <p:cNvPr id="15" name="Rectangle: Rounded Corners 14">
              <a:extLst>
                <a:ext uri="{FF2B5EF4-FFF2-40B4-BE49-F238E27FC236}">
                  <a16:creationId xmlns:a16="http://schemas.microsoft.com/office/drawing/2014/main" id="{3D239D31-CE36-0492-1240-FC402C7678F3}"/>
                </a:ext>
                <a:ext uri="{C183D7F6-B498-43B3-948B-1728B52AA6E4}">
                  <adec:decorative xmlns:adec="http://schemas.microsoft.com/office/drawing/2017/decorative" val="1"/>
                </a:ext>
              </a:extLst>
            </p:cNvPr>
            <p:cNvSpPr/>
            <p:nvPr/>
          </p:nvSpPr>
          <p:spPr>
            <a:xfrm>
              <a:off x="1037782" y="5714583"/>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6" name="Oval 15">
              <a:extLst>
                <a:ext uri="{FF2B5EF4-FFF2-40B4-BE49-F238E27FC236}">
                  <a16:creationId xmlns:a16="http://schemas.microsoft.com/office/drawing/2014/main" id="{4586D2B7-00F3-614C-54F5-BFD4956B3175}"/>
                </a:ext>
              </a:extLst>
            </p:cNvPr>
            <p:cNvSpPr/>
            <p:nvPr/>
          </p:nvSpPr>
          <p:spPr>
            <a:xfrm>
              <a:off x="360000" y="5650560"/>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5</a:t>
              </a:r>
            </a:p>
          </p:txBody>
        </p:sp>
        <p:sp>
          <p:nvSpPr>
            <p:cNvPr id="29" name="TextBox 28">
              <a:extLst>
                <a:ext uri="{FF2B5EF4-FFF2-40B4-BE49-F238E27FC236}">
                  <a16:creationId xmlns:a16="http://schemas.microsoft.com/office/drawing/2014/main" id="{D52F1BCF-FBF7-7D41-F66F-53F814C8EB94}"/>
                </a:ext>
              </a:extLst>
            </p:cNvPr>
            <p:cNvSpPr txBox="1"/>
            <p:nvPr/>
          </p:nvSpPr>
          <p:spPr>
            <a:xfrm>
              <a:off x="1118997" y="5942448"/>
              <a:ext cx="3297360" cy="830997"/>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err="1">
                  <a:ln>
                    <a:noFill/>
                  </a:ln>
                  <a:solidFill>
                    <a:srgbClr val="002664"/>
                  </a:solidFill>
                  <a:effectLst/>
                  <a:uLnTx/>
                  <a:uFillTx/>
                  <a:latin typeface="Public Sans" pitchFamily="2" charset="77"/>
                  <a:ea typeface="+mn-ea"/>
                  <a:cs typeface="+mn-cs"/>
                </a:rPr>
                <a:t>Visualise</a:t>
              </a: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 and model</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8" name="Group 37" descr="6. Real world scenarios">
            <a:extLst>
              <a:ext uri="{FF2B5EF4-FFF2-40B4-BE49-F238E27FC236}">
                <a16:creationId xmlns:a16="http://schemas.microsoft.com/office/drawing/2014/main" id="{FEB42D24-D697-D7A3-A268-FC940E70B226}"/>
              </a:ext>
            </a:extLst>
          </p:cNvPr>
          <p:cNvGrpSpPr/>
          <p:nvPr/>
        </p:nvGrpSpPr>
        <p:grpSpPr>
          <a:xfrm>
            <a:off x="6096000" y="1266959"/>
            <a:ext cx="4775638" cy="1045440"/>
            <a:chOff x="6096000" y="1266959"/>
            <a:chExt cx="4775638" cy="1045440"/>
          </a:xfrm>
        </p:grpSpPr>
        <p:sp>
          <p:nvSpPr>
            <p:cNvPr id="17" name="Rectangle: Rounded Corners 16">
              <a:extLst>
                <a:ext uri="{FF2B5EF4-FFF2-40B4-BE49-F238E27FC236}">
                  <a16:creationId xmlns:a16="http://schemas.microsoft.com/office/drawing/2014/main" id="{19748DAD-4AFC-E27C-5968-41EA58C96AB6}"/>
                </a:ext>
                <a:ext uri="{C183D7F6-B498-43B3-948B-1728B52AA6E4}">
                  <adec:decorative xmlns:adec="http://schemas.microsoft.com/office/drawing/2017/decorative" val="1"/>
                </a:ext>
              </a:extLst>
            </p:cNvPr>
            <p:cNvSpPr/>
            <p:nvPr/>
          </p:nvSpPr>
          <p:spPr>
            <a:xfrm>
              <a:off x="6773782" y="1330679"/>
              <a:ext cx="4097856" cy="918000"/>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8" name="Oval 17">
              <a:extLst>
                <a:ext uri="{FF2B5EF4-FFF2-40B4-BE49-F238E27FC236}">
                  <a16:creationId xmlns:a16="http://schemas.microsoft.com/office/drawing/2014/main" id="{AF3C6A53-EEBA-D284-1A97-EF81F80309D8}"/>
                </a:ext>
              </a:extLst>
            </p:cNvPr>
            <p:cNvSpPr/>
            <p:nvPr/>
          </p:nvSpPr>
          <p:spPr>
            <a:xfrm>
              <a:off x="6096000" y="12669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6</a:t>
              </a:r>
            </a:p>
          </p:txBody>
        </p:sp>
        <p:sp>
          <p:nvSpPr>
            <p:cNvPr id="31" name="TextBox 30">
              <a:extLst>
                <a:ext uri="{FF2B5EF4-FFF2-40B4-BE49-F238E27FC236}">
                  <a16:creationId xmlns:a16="http://schemas.microsoft.com/office/drawing/2014/main" id="{97FAA220-7077-6764-3727-B464A589FDC9}"/>
                </a:ext>
              </a:extLst>
            </p:cNvPr>
            <p:cNvSpPr txBox="1"/>
            <p:nvPr/>
          </p:nvSpPr>
          <p:spPr>
            <a:xfrm>
              <a:off x="7003161" y="1531199"/>
              <a:ext cx="3590816"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Real world scenarios</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grpSp>
      <p:grpSp>
        <p:nvGrpSpPr>
          <p:cNvPr id="39" name="Group 38" descr="7. Spreadsheets and databases">
            <a:extLst>
              <a:ext uri="{FF2B5EF4-FFF2-40B4-BE49-F238E27FC236}">
                <a16:creationId xmlns:a16="http://schemas.microsoft.com/office/drawing/2014/main" id="{E1252B74-081B-32E8-ABAB-3D71543B6808}"/>
              </a:ext>
            </a:extLst>
          </p:cNvPr>
          <p:cNvGrpSpPr/>
          <p:nvPr/>
        </p:nvGrpSpPr>
        <p:grpSpPr>
          <a:xfrm>
            <a:off x="6096000" y="2362859"/>
            <a:ext cx="4775638" cy="1045440"/>
            <a:chOff x="6096000" y="2362859"/>
            <a:chExt cx="4775638" cy="1045440"/>
          </a:xfrm>
        </p:grpSpPr>
        <p:sp>
          <p:nvSpPr>
            <p:cNvPr id="19" name="Rectangle: Rounded Corners 18">
              <a:extLst>
                <a:ext uri="{FF2B5EF4-FFF2-40B4-BE49-F238E27FC236}">
                  <a16:creationId xmlns:a16="http://schemas.microsoft.com/office/drawing/2014/main" id="{23DF5B06-C771-DF8B-6E74-3ADA81269D37}"/>
                </a:ext>
                <a:ext uri="{C183D7F6-B498-43B3-948B-1728B52AA6E4}">
                  <adec:decorative xmlns:adec="http://schemas.microsoft.com/office/drawing/2017/decorative" val="1"/>
                </a:ext>
              </a:extLst>
            </p:cNvPr>
            <p:cNvSpPr/>
            <p:nvPr/>
          </p:nvSpPr>
          <p:spPr>
            <a:xfrm>
              <a:off x="6773782" y="24268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47" name="Oval 46">
              <a:hlinkClick r:id="rId3" action="ppaction://hlinksldjump"/>
              <a:extLst>
                <a:ext uri="{FF2B5EF4-FFF2-40B4-BE49-F238E27FC236}">
                  <a16:creationId xmlns:a16="http://schemas.microsoft.com/office/drawing/2014/main" id="{D496C7F7-D41B-BB14-E038-DBEED9278654}"/>
                </a:ext>
              </a:extLst>
            </p:cNvPr>
            <p:cNvSpPr/>
            <p:nvPr/>
          </p:nvSpPr>
          <p:spPr>
            <a:xfrm>
              <a:off x="6096000" y="23628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7</a:t>
              </a:r>
            </a:p>
          </p:txBody>
        </p:sp>
        <p:sp>
          <p:nvSpPr>
            <p:cNvPr id="33" name="TextBox 32">
              <a:extLst>
                <a:ext uri="{FF2B5EF4-FFF2-40B4-BE49-F238E27FC236}">
                  <a16:creationId xmlns:a16="http://schemas.microsoft.com/office/drawing/2014/main" id="{B2C0A535-D363-7AC2-A024-00E4C3314425}"/>
                </a:ext>
              </a:extLst>
            </p:cNvPr>
            <p:cNvSpPr txBox="1"/>
            <p:nvPr/>
          </p:nvSpPr>
          <p:spPr>
            <a:xfrm>
              <a:off x="6618721" y="2512919"/>
              <a:ext cx="3381314" cy="830997"/>
            </a:xfrm>
            <a:prstGeom prst="rect">
              <a:avLst/>
            </a:prstGeom>
            <a:noFill/>
          </p:spPr>
          <p:txBody>
            <a:bodyPr wrap="square">
              <a:spAutoFit/>
            </a:bodyPr>
            <a:lstStyle/>
            <a:p>
              <a:pPr marL="609585" marR="0" lvl="1" indent="0" algn="l" defTabSz="121917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Spreadsheets and databases</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Arial" panose="020B0604020202020204" pitchFamily="34" charset="0"/>
              </a:endParaRPr>
            </a:p>
          </p:txBody>
        </p:sp>
      </p:grpSp>
      <p:grpSp>
        <p:nvGrpSpPr>
          <p:cNvPr id="40" name="Group 39" descr="8. Digital solutions">
            <a:extLst>
              <a:ext uri="{FF2B5EF4-FFF2-40B4-BE49-F238E27FC236}">
                <a16:creationId xmlns:a16="http://schemas.microsoft.com/office/drawing/2014/main" id="{EC5810AF-3F7A-0A13-2E55-D8F77C68FDD7}"/>
              </a:ext>
            </a:extLst>
          </p:cNvPr>
          <p:cNvGrpSpPr/>
          <p:nvPr/>
        </p:nvGrpSpPr>
        <p:grpSpPr>
          <a:xfrm>
            <a:off x="6096000" y="3458759"/>
            <a:ext cx="4775638" cy="1045440"/>
            <a:chOff x="6096000" y="3458759"/>
            <a:chExt cx="4775638" cy="1045440"/>
          </a:xfrm>
        </p:grpSpPr>
        <p:sp>
          <p:nvSpPr>
            <p:cNvPr id="48" name="Rectangle: Rounded Corners 47">
              <a:extLst>
                <a:ext uri="{FF2B5EF4-FFF2-40B4-BE49-F238E27FC236}">
                  <a16:creationId xmlns:a16="http://schemas.microsoft.com/office/drawing/2014/main" id="{EFF69CFF-321D-80BB-8ED8-6DE30C3F17CF}"/>
                </a:ext>
                <a:ext uri="{C183D7F6-B498-43B3-948B-1728B52AA6E4}">
                  <adec:decorative xmlns:adec="http://schemas.microsoft.com/office/drawing/2017/decorative" val="1"/>
                </a:ext>
              </a:extLst>
            </p:cNvPr>
            <p:cNvSpPr/>
            <p:nvPr/>
          </p:nvSpPr>
          <p:spPr>
            <a:xfrm>
              <a:off x="6773782" y="35227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Digital solutions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49" name="Oval 48">
              <a:extLst>
                <a:ext uri="{FF2B5EF4-FFF2-40B4-BE49-F238E27FC236}">
                  <a16:creationId xmlns:a16="http://schemas.microsoft.com/office/drawing/2014/main" id="{F1927FD1-4F0B-659D-6910-47AB39BE35DA}"/>
                </a:ext>
              </a:extLst>
            </p:cNvPr>
            <p:cNvSpPr/>
            <p:nvPr/>
          </p:nvSpPr>
          <p:spPr>
            <a:xfrm>
              <a:off x="6096000" y="34587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8</a:t>
              </a:r>
            </a:p>
          </p:txBody>
        </p:sp>
      </p:grpSp>
      <p:grpSp>
        <p:nvGrpSpPr>
          <p:cNvPr id="41" name="Group 40" descr="9. Test and evaluate">
            <a:extLst>
              <a:ext uri="{FF2B5EF4-FFF2-40B4-BE49-F238E27FC236}">
                <a16:creationId xmlns:a16="http://schemas.microsoft.com/office/drawing/2014/main" id="{757A024F-800B-CC87-9E80-4A350FEFDDCE}"/>
              </a:ext>
            </a:extLst>
          </p:cNvPr>
          <p:cNvGrpSpPr/>
          <p:nvPr/>
        </p:nvGrpSpPr>
        <p:grpSpPr>
          <a:xfrm>
            <a:off x="6096000" y="4554659"/>
            <a:ext cx="4775638" cy="1045440"/>
            <a:chOff x="6096000" y="4554659"/>
            <a:chExt cx="4775638" cy="1045440"/>
          </a:xfrm>
        </p:grpSpPr>
        <p:sp>
          <p:nvSpPr>
            <p:cNvPr id="50" name="Rectangle: Rounded Corners 49">
              <a:extLst>
                <a:ext uri="{FF2B5EF4-FFF2-40B4-BE49-F238E27FC236}">
                  <a16:creationId xmlns:a16="http://schemas.microsoft.com/office/drawing/2014/main" id="{A5577CCE-13E4-FEF0-71DB-46FA075C8079}"/>
                </a:ext>
                <a:ext uri="{C183D7F6-B498-43B3-948B-1728B52AA6E4}">
                  <adec:decorative xmlns:adec="http://schemas.microsoft.com/office/drawing/2017/decorative" val="1"/>
                </a:ext>
              </a:extLst>
            </p:cNvPr>
            <p:cNvSpPr/>
            <p:nvPr/>
          </p:nvSpPr>
          <p:spPr>
            <a:xfrm>
              <a:off x="6773782" y="46186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Test and evaluate</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51" name="Oval 50">
              <a:extLst>
                <a:ext uri="{FF2B5EF4-FFF2-40B4-BE49-F238E27FC236}">
                  <a16:creationId xmlns:a16="http://schemas.microsoft.com/office/drawing/2014/main" id="{046FB8FF-C717-7223-49FC-3B72E3005445}"/>
                </a:ext>
              </a:extLst>
            </p:cNvPr>
            <p:cNvSpPr/>
            <p:nvPr/>
          </p:nvSpPr>
          <p:spPr>
            <a:xfrm>
              <a:off x="6096000" y="45546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9</a:t>
              </a:r>
            </a:p>
          </p:txBody>
        </p:sp>
      </p:grpSp>
      <p:grpSp>
        <p:nvGrpSpPr>
          <p:cNvPr id="42" name="Group 41" descr="10. Exploring careers">
            <a:extLst>
              <a:ext uri="{FF2B5EF4-FFF2-40B4-BE49-F238E27FC236}">
                <a16:creationId xmlns:a16="http://schemas.microsoft.com/office/drawing/2014/main" id="{E96EA5AF-AB6E-D1BF-7B30-0A05FA1BA822}"/>
              </a:ext>
            </a:extLst>
          </p:cNvPr>
          <p:cNvGrpSpPr/>
          <p:nvPr/>
        </p:nvGrpSpPr>
        <p:grpSpPr>
          <a:xfrm>
            <a:off x="6096001" y="5650560"/>
            <a:ext cx="4775637" cy="1045440"/>
            <a:chOff x="6096001" y="5650560"/>
            <a:chExt cx="4775637" cy="1045440"/>
          </a:xfrm>
        </p:grpSpPr>
        <p:sp>
          <p:nvSpPr>
            <p:cNvPr id="52" name="Rectangle: Rounded Corners 51">
              <a:extLst>
                <a:ext uri="{FF2B5EF4-FFF2-40B4-BE49-F238E27FC236}">
                  <a16:creationId xmlns:a16="http://schemas.microsoft.com/office/drawing/2014/main" id="{A2C0CE3D-FA9B-452D-74A6-7D2661E77D6E}"/>
                </a:ext>
                <a:ext uri="{C183D7F6-B498-43B3-948B-1728B52AA6E4}">
                  <adec:decorative xmlns:adec="http://schemas.microsoft.com/office/drawing/2017/decorative" val="1"/>
                </a:ext>
              </a:extLst>
            </p:cNvPr>
            <p:cNvSpPr/>
            <p:nvPr/>
          </p:nvSpPr>
          <p:spPr>
            <a:xfrm>
              <a:off x="6773782" y="5714583"/>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Exploring careers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53" name="Oval 52">
              <a:extLst>
                <a:ext uri="{FF2B5EF4-FFF2-40B4-BE49-F238E27FC236}">
                  <a16:creationId xmlns:a16="http://schemas.microsoft.com/office/drawing/2014/main" id="{3B0EF56E-8102-E17D-734C-0DC712C328FD}"/>
                </a:ext>
              </a:extLst>
            </p:cNvPr>
            <p:cNvSpPr/>
            <p:nvPr/>
          </p:nvSpPr>
          <p:spPr>
            <a:xfrm>
              <a:off x="6096001" y="5650560"/>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10</a:t>
              </a:r>
            </a:p>
          </p:txBody>
        </p:sp>
      </p:grpSp>
      <p:sp>
        <p:nvSpPr>
          <p:cNvPr id="27" name="Rectangle: Rounded Corners 26">
            <a:extLst>
              <a:ext uri="{FF2B5EF4-FFF2-40B4-BE49-F238E27FC236}">
                <a16:creationId xmlns:a16="http://schemas.microsoft.com/office/drawing/2014/main" id="{4E3E743F-C45B-0EDC-BE55-F3F9332862B2}"/>
              </a:ext>
              <a:ext uri="{C183D7F6-B498-43B3-948B-1728B52AA6E4}">
                <adec:decorative xmlns:adec="http://schemas.microsoft.com/office/drawing/2017/decorative" val="1"/>
              </a:ext>
            </a:extLst>
          </p:cNvPr>
          <p:cNvSpPr/>
          <p:nvPr/>
        </p:nvSpPr>
        <p:spPr>
          <a:xfrm>
            <a:off x="6007622" y="2299139"/>
            <a:ext cx="5046388" cy="1187202"/>
          </a:xfrm>
          <a:prstGeom prst="roundRect">
            <a:avLst/>
          </a:prstGeom>
          <a:noFill/>
          <a:ln w="19050">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AU">
              <a:latin typeface="Public Sans" pitchFamily="2" charset="77"/>
            </a:endParaRPr>
          </a:p>
        </p:txBody>
      </p:sp>
      <p:sp>
        <p:nvSpPr>
          <p:cNvPr id="3" name="Slide Number Placeholder 2">
            <a:extLst>
              <a:ext uri="{FF2B5EF4-FFF2-40B4-BE49-F238E27FC236}">
                <a16:creationId xmlns:a16="http://schemas.microsoft.com/office/drawing/2014/main" id="{ECB95D0D-4DB2-95D7-03B3-689505E4E1BC}"/>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u="none" strike="noStrike" kern="1200" cap="none" spc="0" normalizeH="0" baseline="0" noProof="0" smtClean="0">
                <a:ln>
                  <a:noFill/>
                </a:ln>
                <a:solidFill>
                  <a:srgbClr val="22272B"/>
                </a:solidFill>
                <a:effectLst/>
                <a:uLnTx/>
                <a:uFillTx/>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u="none" strike="noStrike" kern="1200" cap="none" spc="0" normalizeH="0" baseline="0" noProof="0">
              <a:ln>
                <a:noFill/>
              </a:ln>
              <a:solidFill>
                <a:srgbClr val="22272B"/>
              </a:solidFill>
              <a:effectLst/>
              <a:uLnTx/>
              <a:uFillTx/>
              <a:ea typeface="+mn-ea"/>
              <a:cs typeface="+mn-cs"/>
            </a:endParaRPr>
          </a:p>
        </p:txBody>
      </p:sp>
    </p:spTree>
    <p:extLst>
      <p:ext uri="{BB962C8B-B14F-4D97-AF65-F5344CB8AC3E}">
        <p14:creationId xmlns:p14="http://schemas.microsoft.com/office/powerpoint/2010/main" val="349523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EE196-24BF-BE94-BFE4-4881EF0C59A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4A7041C-618E-26EE-F8A6-6087E3370563}"/>
              </a:ext>
            </a:extLst>
          </p:cNvPr>
          <p:cNvSpPr>
            <a:spLocks noGrp="1"/>
          </p:cNvSpPr>
          <p:nvPr>
            <p:ph type="ctrTitle"/>
          </p:nvPr>
        </p:nvSpPr>
        <p:spPr/>
        <p:txBody>
          <a:bodyPr/>
          <a:lstStyle/>
          <a:p>
            <a:r>
              <a:rPr lang="en-AU"/>
              <a:t>7. Spreadsheets and databases</a:t>
            </a:r>
          </a:p>
        </p:txBody>
      </p:sp>
    </p:spTree>
    <p:extLst>
      <p:ext uri="{BB962C8B-B14F-4D97-AF65-F5344CB8AC3E}">
        <p14:creationId xmlns:p14="http://schemas.microsoft.com/office/powerpoint/2010/main" val="1041673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EC2CA-1EF5-CDBB-C7D5-DABDB857ACD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5D97C19-D123-E31D-F2AF-147F281ED798}"/>
              </a:ext>
            </a:extLst>
          </p:cNvPr>
          <p:cNvSpPr>
            <a:spLocks noGrp="1"/>
          </p:cNvSpPr>
          <p:nvPr>
            <p:ph type="title"/>
          </p:nvPr>
        </p:nvSpPr>
        <p:spPr/>
        <p:txBody>
          <a:bodyPr/>
          <a:lstStyle/>
          <a:p>
            <a:r>
              <a:rPr lang="en-AU"/>
              <a:t>Learning intentions and success criteria</a:t>
            </a:r>
          </a:p>
        </p:txBody>
      </p:sp>
      <p:sp>
        <p:nvSpPr>
          <p:cNvPr id="3" name="TextBox 2">
            <a:extLst>
              <a:ext uri="{FF2B5EF4-FFF2-40B4-BE49-F238E27FC236}">
                <a16:creationId xmlns:a16="http://schemas.microsoft.com/office/drawing/2014/main" id="{AE22877D-F5EF-6D43-9DA3-454A7E3033D4}"/>
              </a:ext>
            </a:extLst>
          </p:cNvPr>
          <p:cNvSpPr txBox="1"/>
          <p:nvPr/>
        </p:nvSpPr>
        <p:spPr>
          <a:xfrm>
            <a:off x="370416" y="1894417"/>
            <a:ext cx="11303000" cy="25590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u="none" strike="noStrike" kern="1200" cap="none" spc="0" normalizeH="0" baseline="0" noProof="0">
                <a:ln>
                  <a:noFill/>
                </a:ln>
                <a:solidFill>
                  <a:srgbClr val="002664"/>
                </a:solidFill>
                <a:effectLst/>
                <a:uLnTx/>
                <a:uFillTx/>
                <a:latin typeface="Public Sans" pitchFamily="2" charset="77"/>
                <a:ea typeface="+mn-ea"/>
                <a:cs typeface="Arial" panose="020B0604020202020204" pitchFamily="34" charset="0"/>
              </a:rPr>
              <a:t>We are learning to</a:t>
            </a:r>
            <a:endParaRPr kumimoji="0" lang="en-AU" sz="2000" u="none" strike="noStrike" kern="1200" cap="none" spc="0" normalizeH="0" baseline="0" noProof="0">
              <a:ln>
                <a:noFill/>
              </a:ln>
              <a:solidFill>
                <a:srgbClr val="002664"/>
              </a:solidFill>
              <a:effectLst/>
              <a:uLnTx/>
              <a:uFillTx/>
              <a:latin typeface="Public Sans" pitchFamily="2" charset="77"/>
              <a:ea typeface="+mn-lt"/>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AU" sz="2000" u="none" strike="noStrike" kern="1200" cap="none" spc="0" normalizeH="0" baseline="0" noProof="0">
                <a:ln>
                  <a:noFill/>
                </a:ln>
                <a:solidFill>
                  <a:srgbClr val="22272B"/>
                </a:solidFill>
                <a:effectLst/>
                <a:uLnTx/>
                <a:uFillTx/>
                <a:latin typeface="Public Sans" pitchFamily="2" charset="77"/>
                <a:ea typeface="+mn-ea"/>
                <a:cs typeface="Arial" panose="020B0604020202020204" pitchFamily="34" charset="0"/>
              </a:rPr>
              <a:t>choose the right tool: spreadsheet or database for data analysis.</a:t>
            </a: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endParaRPr kumimoji="0" lang="en-AU" sz="2000" u="none" strike="noStrike" kern="1200" cap="none" spc="0" normalizeH="0" baseline="0" noProof="0">
              <a:ln>
                <a:noFill/>
              </a:ln>
              <a:solidFill>
                <a:srgbClr val="22272B"/>
              </a:solidFill>
              <a:effectLst/>
              <a:uLnTx/>
              <a:uFillTx/>
              <a:latin typeface="Public Sans" pitchFamily="2" charset="77"/>
              <a:ea typeface="+mn-ea"/>
              <a:cs typeface="Arial" panose="020B0604020202020204" pitchFamily="34" charset="0"/>
            </a:endParaRP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u="none" strike="noStrike" kern="1200" cap="none" spc="0" normalizeH="0" baseline="0" noProof="0">
                <a:ln>
                  <a:noFill/>
                </a:ln>
                <a:solidFill>
                  <a:srgbClr val="002664"/>
                </a:solidFill>
                <a:effectLst/>
                <a:uLnTx/>
                <a:uFillTx/>
                <a:latin typeface="Public Sans" pitchFamily="2" charset="77"/>
                <a:ea typeface="+mn-ea"/>
                <a:cs typeface="Arial" panose="020B0604020202020204" pitchFamily="34" charset="0"/>
              </a:rPr>
              <a:t>We can</a:t>
            </a:r>
            <a:endParaRPr kumimoji="0" lang="en-US" sz="2000" u="none" strike="noStrike" kern="1200" cap="none" spc="0" normalizeH="0" baseline="0" noProof="0">
              <a:ln>
                <a:noFill/>
              </a:ln>
              <a:solidFill>
                <a:srgbClr val="002664"/>
              </a:solidFill>
              <a:effectLst/>
              <a:uLnTx/>
              <a:uFillTx/>
              <a:latin typeface="Public Sans" pitchFamily="2" charset="77"/>
              <a:ea typeface="+mn-ea"/>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lang="en-AU" sz="2000">
                <a:solidFill>
                  <a:srgbClr val="22272B"/>
                </a:solidFill>
                <a:latin typeface="Public Sans" pitchFamily="2" charset="77"/>
                <a:cs typeface="Arial" panose="020B0604020202020204" pitchFamily="34" charset="0"/>
              </a:rPr>
              <a:t>c</a:t>
            </a:r>
            <a:r>
              <a:rPr kumimoji="0" lang="en-AU" sz="2000" u="none" strike="noStrike" kern="1200" cap="none" spc="0" normalizeH="0" baseline="0" noProof="0" err="1">
                <a:ln>
                  <a:noFill/>
                </a:ln>
                <a:solidFill>
                  <a:srgbClr val="22272B"/>
                </a:solidFill>
                <a:effectLst/>
                <a:uLnTx/>
                <a:uFillTx/>
                <a:latin typeface="Public Sans" pitchFamily="2" charset="77"/>
                <a:ea typeface="+mn-ea"/>
                <a:cs typeface="Arial" panose="020B0604020202020204" pitchFamily="34" charset="0"/>
              </a:rPr>
              <a:t>ompare</a:t>
            </a:r>
            <a:r>
              <a:rPr kumimoji="0" lang="en-AU" sz="2000" u="none" strike="noStrike" kern="1200" cap="none" spc="0" normalizeH="0" baseline="0" noProof="0">
                <a:ln>
                  <a:noFill/>
                </a:ln>
                <a:solidFill>
                  <a:srgbClr val="22272B"/>
                </a:solidFill>
                <a:effectLst/>
                <a:uLnTx/>
                <a:uFillTx/>
                <a:latin typeface="Public Sans" pitchFamily="2" charset="77"/>
                <a:ea typeface="+mn-ea"/>
                <a:cs typeface="Arial" panose="020B0604020202020204" pitchFamily="34" charset="0"/>
              </a:rPr>
              <a:t> the usability of data using a spreadsheet or database to analyse the same dataset.</a:t>
            </a:r>
          </a:p>
        </p:txBody>
      </p:sp>
      <p:sp>
        <p:nvSpPr>
          <p:cNvPr id="2" name="Slide Number Placeholder 1">
            <a:extLst>
              <a:ext uri="{FF2B5EF4-FFF2-40B4-BE49-F238E27FC236}">
                <a16:creationId xmlns:a16="http://schemas.microsoft.com/office/drawing/2014/main" id="{2E13F514-CDEC-0251-DF44-B267AB5F5DF4}"/>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u="none" strike="noStrike" kern="1200" cap="none" spc="0" normalizeH="0" baseline="0" noProof="0" smtClean="0">
                <a:ln>
                  <a:noFill/>
                </a:ln>
                <a:solidFill>
                  <a:srgbClr val="22272B"/>
                </a:solidFill>
                <a:effectLst/>
                <a:uLnTx/>
                <a:uFillTx/>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5</a:t>
            </a:fld>
            <a:endParaRPr kumimoji="0" lang="en-AU" sz="1200" u="none" strike="noStrike" kern="1200" cap="none" spc="0" normalizeH="0" baseline="0" noProof="0">
              <a:ln>
                <a:noFill/>
              </a:ln>
              <a:solidFill>
                <a:srgbClr val="22272B"/>
              </a:solidFill>
              <a:effectLst/>
              <a:uLnTx/>
              <a:uFillTx/>
              <a:ea typeface="+mn-ea"/>
              <a:cs typeface="+mn-cs"/>
            </a:endParaRPr>
          </a:p>
        </p:txBody>
      </p:sp>
    </p:spTree>
    <p:extLst>
      <p:ext uri="{BB962C8B-B14F-4D97-AF65-F5344CB8AC3E}">
        <p14:creationId xmlns:p14="http://schemas.microsoft.com/office/powerpoint/2010/main" val="646000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A7F74E-5183-0CC9-D4BD-06F2C47E0858}"/>
              </a:ext>
            </a:extLst>
          </p:cNvPr>
          <p:cNvSpPr>
            <a:spLocks noGrp="1"/>
          </p:cNvSpPr>
          <p:nvPr>
            <p:ph type="title"/>
          </p:nvPr>
        </p:nvSpPr>
        <p:spPr/>
        <p:txBody>
          <a:bodyPr/>
          <a:lstStyle/>
          <a:p>
            <a:r>
              <a:rPr lang="en-AU" sz="2000"/>
              <a:t>Compare the usability of data using a spreadsheet or database to analyse the same dataset (1)</a:t>
            </a:r>
            <a:br>
              <a:rPr lang="en-AU"/>
            </a:br>
            <a:endParaRPr lang="en-AU"/>
          </a:p>
        </p:txBody>
      </p:sp>
      <p:sp>
        <p:nvSpPr>
          <p:cNvPr id="4" name="Text Placeholder 3">
            <a:extLst>
              <a:ext uri="{FF2B5EF4-FFF2-40B4-BE49-F238E27FC236}">
                <a16:creationId xmlns:a16="http://schemas.microsoft.com/office/drawing/2014/main" id="{26EBFC84-7879-F9D7-4721-5E1E8C6B2460}"/>
              </a:ext>
            </a:extLst>
          </p:cNvPr>
          <p:cNvSpPr>
            <a:spLocks noGrp="1"/>
          </p:cNvSpPr>
          <p:nvPr>
            <p:ph type="body" sz="quarter" idx="18"/>
          </p:nvPr>
        </p:nvSpPr>
        <p:spPr>
          <a:xfrm>
            <a:off x="348000" y="1499156"/>
            <a:ext cx="11483998" cy="310015"/>
          </a:xfrm>
        </p:spPr>
        <p:txBody>
          <a:bodyPr/>
          <a:lstStyle/>
          <a:p>
            <a:r>
              <a:rPr lang="en-AU"/>
              <a:t>School musical ticketing system</a:t>
            </a:r>
          </a:p>
          <a:p>
            <a:endParaRPr lang="en-AU"/>
          </a:p>
        </p:txBody>
      </p:sp>
      <p:sp>
        <p:nvSpPr>
          <p:cNvPr id="5" name="Text Placeholder 4">
            <a:extLst>
              <a:ext uri="{FF2B5EF4-FFF2-40B4-BE49-F238E27FC236}">
                <a16:creationId xmlns:a16="http://schemas.microsoft.com/office/drawing/2014/main" id="{3AE07F79-5B55-6B9F-C2B9-C503A176F10B}"/>
              </a:ext>
              <a:ext uri="{C183D7F6-B498-43B3-948B-1728B52AA6E4}">
                <adec:decorative xmlns:adec="http://schemas.microsoft.com/office/drawing/2017/decorative" val="1"/>
              </a:ext>
            </a:extLst>
          </p:cNvPr>
          <p:cNvSpPr>
            <a:spLocks noGrp="1"/>
          </p:cNvSpPr>
          <p:nvPr>
            <p:ph type="body" sz="quarter" idx="17"/>
          </p:nvPr>
        </p:nvSpPr>
        <p:spPr>
          <a:xfrm>
            <a:off x="360000" y="1567086"/>
            <a:ext cx="5044104" cy="4807835"/>
          </a:xfrm>
        </p:spPr>
        <p:txBody>
          <a:bodyPr/>
          <a:lstStyle/>
          <a:p>
            <a:endParaRPr lang="en-AU"/>
          </a:p>
          <a:p>
            <a:endParaRPr lang="en-AU"/>
          </a:p>
        </p:txBody>
      </p:sp>
      <p:sp>
        <p:nvSpPr>
          <p:cNvPr id="6" name="TextBox 5">
            <a:extLst>
              <a:ext uri="{FF2B5EF4-FFF2-40B4-BE49-F238E27FC236}">
                <a16:creationId xmlns:a16="http://schemas.microsoft.com/office/drawing/2014/main" id="{C271FF09-AF65-C5D3-379F-DA45B0748569}"/>
              </a:ext>
            </a:extLst>
          </p:cNvPr>
          <p:cNvSpPr txBox="1"/>
          <p:nvPr/>
        </p:nvSpPr>
        <p:spPr>
          <a:xfrm>
            <a:off x="359999" y="1307592"/>
            <a:ext cx="914400" cy="914400"/>
          </a:xfrm>
          <a:prstGeom prst="rect">
            <a:avLst/>
          </a:prstGeom>
          <a:noFill/>
        </p:spPr>
        <p:txBody>
          <a:bodyPr wrap="none" lIns="0" tIns="0" rIns="0" bIns="0" rtlCol="0">
            <a:noAutofit/>
          </a:bodyPr>
          <a:lstStyle/>
          <a:p>
            <a:pPr algn="l">
              <a:lnSpc>
                <a:spcPct val="150000"/>
              </a:lnSpc>
            </a:pPr>
            <a:r>
              <a:rPr lang="en-AU" sz="1800">
                <a:latin typeface="Public Sans" pitchFamily="2" charset="77"/>
              </a:rPr>
              <a:t>Use Sort and/or Filter to answer the following:</a:t>
            </a:r>
          </a:p>
          <a:p>
            <a:pPr marL="285750" indent="-285750" algn="l">
              <a:lnSpc>
                <a:spcPct val="150000"/>
              </a:lnSpc>
              <a:buFont typeface="Arial" panose="020B0604020202020204" pitchFamily="34" charset="0"/>
              <a:buChar char="•"/>
            </a:pPr>
            <a:r>
              <a:rPr lang="en-AU" sz="1800">
                <a:latin typeface="Public Sans" pitchFamily="2" charset="77"/>
              </a:rPr>
              <a:t>The most expensive ticket price</a:t>
            </a:r>
          </a:p>
          <a:p>
            <a:pPr marL="285750" indent="-285750">
              <a:lnSpc>
                <a:spcPct val="150000"/>
              </a:lnSpc>
              <a:buFont typeface="Arial" panose="020B0604020202020204" pitchFamily="34" charset="0"/>
              <a:buChar char="•"/>
            </a:pPr>
            <a:r>
              <a:rPr lang="en-AU" sz="1800">
                <a:latin typeface="Public Sans" pitchFamily="2" charset="77"/>
              </a:rPr>
              <a:t>The least expensive ticket price.</a:t>
            </a:r>
          </a:p>
          <a:p>
            <a:pPr marL="285750" indent="-285750">
              <a:lnSpc>
                <a:spcPct val="150000"/>
              </a:lnSpc>
              <a:buFont typeface="Arial" panose="020B0604020202020204" pitchFamily="34" charset="0"/>
              <a:buChar char="•"/>
            </a:pPr>
            <a:r>
              <a:rPr lang="en-AU" sz="1800">
                <a:latin typeface="Public Sans" pitchFamily="2" charset="77"/>
              </a:rPr>
              <a:t>The most recent purchase</a:t>
            </a:r>
          </a:p>
          <a:p>
            <a:pPr marL="285750" indent="-285750">
              <a:lnSpc>
                <a:spcPct val="150000"/>
              </a:lnSpc>
              <a:buFont typeface="Arial" panose="020B0604020202020204" pitchFamily="34" charset="0"/>
              <a:buChar char="•"/>
            </a:pPr>
            <a:r>
              <a:rPr lang="en-AU" sz="1800">
                <a:latin typeface="Public Sans" pitchFamily="2" charset="77"/>
              </a:rPr>
              <a:t>The most popular show</a:t>
            </a:r>
          </a:p>
          <a:p>
            <a:pPr algn="l"/>
            <a:r>
              <a:rPr lang="en-AU" sz="1800">
                <a:latin typeface="Public Sans" pitchFamily="2" charset="77"/>
              </a:rPr>
              <a:t> </a:t>
            </a:r>
          </a:p>
        </p:txBody>
      </p:sp>
      <p:pic>
        <p:nvPicPr>
          <p:cNvPr id="8" name="Picture 7" descr="Table displaying upcoming show details including show ID, name, date, venue, and ticket price. Shows listed are Wicked, Matilda, Aladdin, Annie Jr., and The Lion King Kids, with ticket prices ranging from $20 to $35 and venues including Main Hall, Auditorium, and School Theatre.">
            <a:extLst>
              <a:ext uri="{FF2B5EF4-FFF2-40B4-BE49-F238E27FC236}">
                <a16:creationId xmlns:a16="http://schemas.microsoft.com/office/drawing/2014/main" id="{39F0453C-10F2-5197-27B2-62DC46B0ACF9}"/>
              </a:ext>
            </a:extLst>
          </p:cNvPr>
          <p:cNvPicPr>
            <a:picLocks noChangeAspect="1"/>
          </p:cNvPicPr>
          <p:nvPr/>
        </p:nvPicPr>
        <p:blipFill>
          <a:blip r:embed="rId3"/>
          <a:stretch>
            <a:fillRect/>
          </a:stretch>
        </p:blipFill>
        <p:spPr>
          <a:xfrm>
            <a:off x="2494291" y="3794765"/>
            <a:ext cx="9461986" cy="2648086"/>
          </a:xfrm>
          <a:prstGeom prst="rect">
            <a:avLst/>
          </a:prstGeom>
          <a:ln>
            <a:solidFill>
              <a:schemeClr val="tx1"/>
            </a:solidFill>
          </a:ln>
        </p:spPr>
      </p:pic>
      <p:sp>
        <p:nvSpPr>
          <p:cNvPr id="9" name="Rectangle: Rounded Corners 8">
            <a:extLst>
              <a:ext uri="{FF2B5EF4-FFF2-40B4-BE49-F238E27FC236}">
                <a16:creationId xmlns:a16="http://schemas.microsoft.com/office/drawing/2014/main" id="{5D9A40B1-5A04-151E-DE16-7D4121103C0E}"/>
              </a:ext>
              <a:ext uri="{C183D7F6-B498-43B3-948B-1728B52AA6E4}">
                <adec:decorative xmlns:adec="http://schemas.microsoft.com/office/drawing/2017/decorative" val="1"/>
              </a:ext>
            </a:extLst>
          </p:cNvPr>
          <p:cNvSpPr/>
          <p:nvPr/>
        </p:nvSpPr>
        <p:spPr>
          <a:xfrm>
            <a:off x="10213848" y="3794765"/>
            <a:ext cx="1742429" cy="2648086"/>
          </a:xfrm>
          <a:prstGeom prst="roundRect">
            <a:avLst/>
          </a:prstGeom>
          <a:no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Public Sans" pitchFamily="2" charset="77"/>
            </a:endParaRPr>
          </a:p>
        </p:txBody>
      </p:sp>
      <p:sp>
        <p:nvSpPr>
          <p:cNvPr id="2" name="Slide Number Placeholder 1">
            <a:extLst>
              <a:ext uri="{FF2B5EF4-FFF2-40B4-BE49-F238E27FC236}">
                <a16:creationId xmlns:a16="http://schemas.microsoft.com/office/drawing/2014/main" id="{ACC53222-289C-9118-2DFD-77AA0CDA2F6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a:t>
            </a:fld>
            <a:endParaRPr lang="en-AU"/>
          </a:p>
        </p:txBody>
      </p:sp>
    </p:spTree>
    <p:extLst>
      <p:ext uri="{BB962C8B-B14F-4D97-AF65-F5344CB8AC3E}">
        <p14:creationId xmlns:p14="http://schemas.microsoft.com/office/powerpoint/2010/main" val="2635408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E3C06-18DD-5745-F09A-9DE2C9835BD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F7D7737-1369-EC9A-CB00-B733412B56E8}"/>
              </a:ext>
            </a:extLst>
          </p:cNvPr>
          <p:cNvSpPr>
            <a:spLocks noGrp="1"/>
          </p:cNvSpPr>
          <p:nvPr>
            <p:ph type="title"/>
          </p:nvPr>
        </p:nvSpPr>
        <p:spPr/>
        <p:txBody>
          <a:bodyPr/>
          <a:lstStyle/>
          <a:p>
            <a:r>
              <a:rPr lang="en-AU" sz="2000"/>
              <a:t>Compare the usability of data using a spreadsheet or database to analyse the same dataset (2)</a:t>
            </a:r>
            <a:br>
              <a:rPr lang="en-AU"/>
            </a:br>
            <a:endParaRPr lang="en-AU"/>
          </a:p>
        </p:txBody>
      </p:sp>
      <p:sp>
        <p:nvSpPr>
          <p:cNvPr id="2" name="Slide Number Placeholder 1">
            <a:extLst>
              <a:ext uri="{FF2B5EF4-FFF2-40B4-BE49-F238E27FC236}">
                <a16:creationId xmlns:a16="http://schemas.microsoft.com/office/drawing/2014/main" id="{7D825323-1002-6DDB-B288-48B143EFBEB8}"/>
              </a:ext>
            </a:extLst>
          </p:cNvPr>
          <p:cNvSpPr>
            <a:spLocks noGrp="1"/>
          </p:cNvSpPr>
          <p:nvPr>
            <p:ph type="sldNum" sz="quarter" idx="12"/>
          </p:nvPr>
        </p:nvSpPr>
        <p:spPr/>
        <p:txBody>
          <a:bodyPr/>
          <a:lstStyle/>
          <a:p>
            <a:fld id="{10A01DC5-1685-4615-8240-15192985C6A2}" type="slidenum">
              <a:rPr lang="en-AU" smtClean="0"/>
              <a:t>7</a:t>
            </a:fld>
            <a:endParaRPr lang="en-AU"/>
          </a:p>
        </p:txBody>
      </p:sp>
      <p:sp>
        <p:nvSpPr>
          <p:cNvPr id="4" name="Text Placeholder 3">
            <a:extLst>
              <a:ext uri="{FF2B5EF4-FFF2-40B4-BE49-F238E27FC236}">
                <a16:creationId xmlns:a16="http://schemas.microsoft.com/office/drawing/2014/main" id="{645AE6AD-1B38-BCF1-702C-D17EE8220C09}"/>
              </a:ext>
            </a:extLst>
          </p:cNvPr>
          <p:cNvSpPr>
            <a:spLocks noGrp="1"/>
          </p:cNvSpPr>
          <p:nvPr>
            <p:ph type="body" sz="quarter" idx="18"/>
          </p:nvPr>
        </p:nvSpPr>
        <p:spPr>
          <a:xfrm>
            <a:off x="348000" y="1499156"/>
            <a:ext cx="11483998" cy="310015"/>
          </a:xfrm>
        </p:spPr>
        <p:txBody>
          <a:bodyPr/>
          <a:lstStyle/>
          <a:p>
            <a:r>
              <a:rPr lang="en-AU"/>
              <a:t>School musical ticketing system</a:t>
            </a:r>
          </a:p>
          <a:p>
            <a:endParaRPr lang="en-AU"/>
          </a:p>
        </p:txBody>
      </p:sp>
      <p:sp>
        <p:nvSpPr>
          <p:cNvPr id="5" name="Text Placeholder 4">
            <a:extLst>
              <a:ext uri="{FF2B5EF4-FFF2-40B4-BE49-F238E27FC236}">
                <a16:creationId xmlns:a16="http://schemas.microsoft.com/office/drawing/2014/main" id="{8874276D-CF31-2B7B-4710-DE56C9379315}"/>
              </a:ext>
            </a:extLst>
          </p:cNvPr>
          <p:cNvSpPr>
            <a:spLocks noGrp="1"/>
          </p:cNvSpPr>
          <p:nvPr>
            <p:ph type="body" sz="quarter" idx="17"/>
          </p:nvPr>
        </p:nvSpPr>
        <p:spPr/>
        <p:txBody>
          <a:bodyPr/>
          <a:lstStyle/>
          <a:p>
            <a:r>
              <a:rPr lang="en-AU"/>
              <a:t>Watch: </a:t>
            </a:r>
            <a:br>
              <a:rPr lang="en-AU"/>
            </a:br>
            <a:r>
              <a:rPr lang="en-AU">
                <a:hlinkClick r:id="rId3"/>
              </a:rPr>
              <a:t>Importing Data from Excel to Microsoft Access</a:t>
            </a:r>
            <a:endParaRPr lang="en-AU"/>
          </a:p>
          <a:p>
            <a:r>
              <a:rPr lang="en-AU"/>
              <a:t>Follow the steps to import your School Musical ticketing system </a:t>
            </a:r>
          </a:p>
          <a:p>
            <a:r>
              <a:rPr lang="en-AU"/>
              <a:t>( Library book borrowing or Canteen Ordering or Sports Carnival) from Excel into Access.</a:t>
            </a:r>
          </a:p>
          <a:p>
            <a:endParaRPr lang="en-AU"/>
          </a:p>
          <a:p>
            <a:endParaRPr lang="en-AU"/>
          </a:p>
          <a:p>
            <a:endParaRPr lang="en-AU"/>
          </a:p>
        </p:txBody>
      </p:sp>
    </p:spTree>
    <p:extLst>
      <p:ext uri="{BB962C8B-B14F-4D97-AF65-F5344CB8AC3E}">
        <p14:creationId xmlns:p14="http://schemas.microsoft.com/office/powerpoint/2010/main" val="896661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0C7D5E-4E75-F9C6-AEE5-8E60CE8B201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a:t>
            </a:fld>
            <a:endParaRPr lang="en-AU"/>
          </a:p>
        </p:txBody>
      </p:sp>
      <p:sp>
        <p:nvSpPr>
          <p:cNvPr id="5" name="Title 4">
            <a:extLst>
              <a:ext uri="{FF2B5EF4-FFF2-40B4-BE49-F238E27FC236}">
                <a16:creationId xmlns:a16="http://schemas.microsoft.com/office/drawing/2014/main" id="{925436C2-DCA9-76B1-2E10-34E02BFCA877}"/>
              </a:ext>
            </a:extLst>
          </p:cNvPr>
          <p:cNvSpPr txBox="1">
            <a:spLocks noGrp="1"/>
          </p:cNvSpPr>
          <p:nvPr>
            <p:ph type="title" idx="4294967295"/>
          </p:nvPr>
        </p:nvSpPr>
        <p:spPr>
          <a:xfrm>
            <a:off x="992996" y="554329"/>
            <a:ext cx="60960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u="none" strike="noStrike" kern="1200" cap="none" spc="0" normalizeH="0" baseline="0" noProof="0">
                <a:ln>
                  <a:noFill/>
                </a:ln>
                <a:solidFill>
                  <a:schemeClr val="accent1"/>
                </a:solidFill>
                <a:effectLst/>
                <a:uLnTx/>
                <a:uFillTx/>
                <a:ea typeface="+mj-ea"/>
              </a:rPr>
              <a:t>Import</a:t>
            </a:r>
            <a:r>
              <a:rPr kumimoji="0" lang="en-AU" sz="1600" u="none" strike="noStrike" kern="1200" cap="none" spc="0" normalizeH="0" baseline="0" noProof="0">
                <a:ln>
                  <a:noFill/>
                </a:ln>
                <a:solidFill>
                  <a:schemeClr val="tx1"/>
                </a:solidFill>
                <a:effectLst/>
                <a:uLnTx/>
                <a:uFillTx/>
                <a:ea typeface="+mn-ea"/>
                <a:cs typeface="+mn-cs"/>
              </a:rPr>
              <a:t> </a:t>
            </a:r>
            <a:r>
              <a:rPr kumimoji="0" lang="en-AU" sz="1800" u="none" strike="noStrike" kern="1200" cap="none" spc="0" normalizeH="0" baseline="0" noProof="0">
                <a:ln>
                  <a:noFill/>
                </a:ln>
                <a:solidFill>
                  <a:schemeClr val="accent1"/>
                </a:solidFill>
                <a:effectLst/>
                <a:uLnTx/>
                <a:uFillTx/>
                <a:ea typeface="+mj-ea"/>
              </a:rPr>
              <a:t>data</a:t>
            </a:r>
            <a:r>
              <a:rPr kumimoji="0" lang="en-AU" sz="1600" u="none" strike="noStrike" kern="1200" cap="none" spc="0" normalizeH="0" baseline="0" noProof="0">
                <a:ln>
                  <a:noFill/>
                </a:ln>
                <a:solidFill>
                  <a:schemeClr val="tx1"/>
                </a:solidFill>
                <a:effectLst/>
                <a:uLnTx/>
                <a:uFillTx/>
                <a:ea typeface="+mn-ea"/>
                <a:cs typeface="+mn-cs"/>
              </a:rPr>
              <a:t> </a:t>
            </a:r>
            <a:r>
              <a:rPr kumimoji="0" lang="en-AU" sz="1800" u="none" strike="noStrike" kern="1200" cap="none" spc="0" normalizeH="0" baseline="0" noProof="0">
                <a:ln>
                  <a:noFill/>
                </a:ln>
                <a:solidFill>
                  <a:schemeClr val="accent1"/>
                </a:solidFill>
                <a:effectLst/>
                <a:uLnTx/>
                <a:uFillTx/>
                <a:ea typeface="+mj-ea"/>
              </a:rPr>
              <a:t>from</a:t>
            </a:r>
            <a:r>
              <a:rPr kumimoji="0" lang="en-AU" sz="1600" u="none" strike="noStrike" kern="1200" cap="none" spc="0" normalizeH="0" baseline="0" noProof="0">
                <a:ln>
                  <a:noFill/>
                </a:ln>
                <a:solidFill>
                  <a:schemeClr val="tx1"/>
                </a:solidFill>
                <a:effectLst/>
                <a:uLnTx/>
                <a:uFillTx/>
                <a:ea typeface="+mn-ea"/>
                <a:cs typeface="+mn-cs"/>
              </a:rPr>
              <a:t> </a:t>
            </a:r>
            <a:r>
              <a:rPr kumimoji="0" lang="en-AU" sz="1800" u="none" strike="noStrike" kern="1200" cap="none" spc="0" normalizeH="0" baseline="0" noProof="0">
                <a:ln>
                  <a:noFill/>
                </a:ln>
                <a:solidFill>
                  <a:schemeClr val="accent1"/>
                </a:solidFill>
                <a:effectLst/>
                <a:uLnTx/>
                <a:uFillTx/>
                <a:ea typeface="+mj-ea"/>
              </a:rPr>
              <a:t>Excel</a:t>
            </a:r>
            <a:r>
              <a:rPr kumimoji="0" lang="en-AU" sz="1600" u="none" strike="noStrike" kern="1200" cap="none" spc="0" normalizeH="0" baseline="0" noProof="0">
                <a:ln>
                  <a:noFill/>
                </a:ln>
                <a:solidFill>
                  <a:schemeClr val="tx1"/>
                </a:solidFill>
                <a:effectLst/>
                <a:uLnTx/>
                <a:uFillTx/>
                <a:ea typeface="+mn-ea"/>
                <a:cs typeface="+mn-cs"/>
              </a:rPr>
              <a:t> </a:t>
            </a:r>
            <a:r>
              <a:rPr kumimoji="0" lang="en-AU" sz="1800" u="none" strike="noStrike" kern="1200" cap="none" spc="0" normalizeH="0" baseline="0" noProof="0">
                <a:ln>
                  <a:noFill/>
                </a:ln>
                <a:solidFill>
                  <a:schemeClr val="accent1"/>
                </a:solidFill>
                <a:effectLst/>
                <a:uLnTx/>
                <a:uFillTx/>
                <a:ea typeface="+mj-ea"/>
              </a:rPr>
              <a:t>to</a:t>
            </a:r>
            <a:r>
              <a:rPr kumimoji="0" lang="en-AU" sz="1600" u="none" strike="noStrike" kern="1200" cap="none" spc="0" normalizeH="0" baseline="0" noProof="0">
                <a:ln>
                  <a:noFill/>
                </a:ln>
                <a:solidFill>
                  <a:schemeClr val="tx1"/>
                </a:solidFill>
                <a:effectLst/>
                <a:uLnTx/>
                <a:uFillTx/>
                <a:ea typeface="+mn-ea"/>
                <a:cs typeface="+mn-cs"/>
              </a:rPr>
              <a:t> </a:t>
            </a:r>
            <a:r>
              <a:rPr kumimoji="0" lang="en-AU" sz="1800" u="none" strike="noStrike" kern="1200" cap="none" spc="0" normalizeH="0" baseline="0" noProof="0">
                <a:ln>
                  <a:noFill/>
                </a:ln>
                <a:solidFill>
                  <a:schemeClr val="accent1"/>
                </a:solidFill>
                <a:effectLst/>
                <a:uLnTx/>
                <a:uFillTx/>
                <a:ea typeface="+mj-ea"/>
              </a:rPr>
              <a:t>Access</a:t>
            </a:r>
          </a:p>
        </p:txBody>
      </p:sp>
      <p:pic>
        <p:nvPicPr>
          <p:cNvPr id="3" name="Online Media 2" title="Importing Data from Excel to Microsoft Access">
            <a:hlinkClick r:id="" action="ppaction://media"/>
            <a:extLst>
              <a:ext uri="{FF2B5EF4-FFF2-40B4-BE49-F238E27FC236}">
                <a16:creationId xmlns:a16="http://schemas.microsoft.com/office/drawing/2014/main" id="{ED4D62A0-7130-15E9-EFF6-B84B15473D85}"/>
              </a:ext>
            </a:extLst>
          </p:cNvPr>
          <p:cNvPicPr>
            <a:picLocks noRot="1" noChangeAspect="1"/>
          </p:cNvPicPr>
          <p:nvPr>
            <a:videoFile r:link="rId1"/>
          </p:nvPr>
        </p:nvPicPr>
        <p:blipFill>
          <a:blip r:embed="rId3"/>
          <a:stretch>
            <a:fillRect/>
          </a:stretch>
        </p:blipFill>
        <p:spPr>
          <a:xfrm>
            <a:off x="992996" y="1220280"/>
            <a:ext cx="9186174" cy="5190188"/>
          </a:xfrm>
          <a:prstGeom prst="rect">
            <a:avLst/>
          </a:prstGeom>
        </p:spPr>
      </p:pic>
    </p:spTree>
    <p:extLst>
      <p:ext uri="{BB962C8B-B14F-4D97-AF65-F5344CB8AC3E}">
        <p14:creationId xmlns:p14="http://schemas.microsoft.com/office/powerpoint/2010/main" val="3654886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84285-D51D-0020-CB61-DE58B7C50A7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8C7AC4A-19EB-D8B3-1769-3DC7E7111EC1}"/>
              </a:ext>
            </a:extLst>
          </p:cNvPr>
          <p:cNvSpPr>
            <a:spLocks noGrp="1"/>
          </p:cNvSpPr>
          <p:nvPr>
            <p:ph type="title"/>
          </p:nvPr>
        </p:nvSpPr>
        <p:spPr/>
        <p:txBody>
          <a:bodyPr/>
          <a:lstStyle/>
          <a:p>
            <a:r>
              <a:rPr lang="en-AU" sz="2000"/>
              <a:t>Compare the usability of data using a spreadsheet or database to analyse the same dataset(2)</a:t>
            </a:r>
            <a:br>
              <a:rPr lang="en-AU"/>
            </a:br>
            <a:endParaRPr lang="en-AU"/>
          </a:p>
        </p:txBody>
      </p:sp>
      <p:sp>
        <p:nvSpPr>
          <p:cNvPr id="4" name="Text Placeholder 3">
            <a:extLst>
              <a:ext uri="{FF2B5EF4-FFF2-40B4-BE49-F238E27FC236}">
                <a16:creationId xmlns:a16="http://schemas.microsoft.com/office/drawing/2014/main" id="{F3BBE4FF-F658-337E-307D-0E4860DA9463}"/>
              </a:ext>
              <a:ext uri="{C183D7F6-B498-43B3-948B-1728B52AA6E4}">
                <adec:decorative xmlns:adec="http://schemas.microsoft.com/office/drawing/2017/decorative" val="0"/>
              </a:ext>
            </a:extLst>
          </p:cNvPr>
          <p:cNvSpPr>
            <a:spLocks noGrp="1"/>
          </p:cNvSpPr>
          <p:nvPr>
            <p:ph type="body" sz="quarter" idx="18"/>
          </p:nvPr>
        </p:nvSpPr>
        <p:spPr>
          <a:xfrm>
            <a:off x="348000" y="894772"/>
            <a:ext cx="11483998" cy="281783"/>
          </a:xfrm>
        </p:spPr>
        <p:txBody>
          <a:bodyPr/>
          <a:lstStyle/>
          <a:p>
            <a:r>
              <a:rPr lang="en-AU"/>
              <a:t>School musical ticketing system</a:t>
            </a:r>
          </a:p>
        </p:txBody>
      </p:sp>
      <p:grpSp>
        <p:nvGrpSpPr>
          <p:cNvPr id="6" name="Group 5" descr="databases relationships">
            <a:extLst>
              <a:ext uri="{FF2B5EF4-FFF2-40B4-BE49-F238E27FC236}">
                <a16:creationId xmlns:a16="http://schemas.microsoft.com/office/drawing/2014/main" id="{D91EBF90-FA54-830C-3C55-5E844918494F}"/>
              </a:ext>
            </a:extLst>
          </p:cNvPr>
          <p:cNvGrpSpPr/>
          <p:nvPr/>
        </p:nvGrpSpPr>
        <p:grpSpPr>
          <a:xfrm>
            <a:off x="359998" y="1508113"/>
            <a:ext cx="6744890" cy="1289658"/>
            <a:chOff x="359998" y="1508113"/>
            <a:chExt cx="6744890" cy="1289658"/>
          </a:xfrm>
        </p:grpSpPr>
        <p:sp>
          <p:nvSpPr>
            <p:cNvPr id="10" name="TextBox 9">
              <a:extLst>
                <a:ext uri="{FF2B5EF4-FFF2-40B4-BE49-F238E27FC236}">
                  <a16:creationId xmlns:a16="http://schemas.microsoft.com/office/drawing/2014/main" id="{918C47C0-51A1-F4D4-0094-20CD17103D89}"/>
                </a:ext>
              </a:extLst>
            </p:cNvPr>
            <p:cNvSpPr txBox="1"/>
            <p:nvPr/>
          </p:nvSpPr>
          <p:spPr>
            <a:xfrm>
              <a:off x="359998" y="1508113"/>
              <a:ext cx="4390309" cy="1289658"/>
            </a:xfrm>
            <a:prstGeom prst="rect">
              <a:avLst/>
            </a:prstGeom>
            <a:noFill/>
          </p:spPr>
          <p:txBody>
            <a:bodyPr wrap="none" lIns="0" tIns="0" rIns="0" bIns="0" rtlCol="0">
              <a:noAutofit/>
            </a:bodyPr>
            <a:lstStyle/>
            <a:p>
              <a:pPr algn="l">
                <a:lnSpc>
                  <a:spcPct val="150000"/>
                </a:lnSpc>
              </a:pPr>
              <a:r>
                <a:rPr lang="en-AU" sz="1800" dirty="0">
                  <a:latin typeface="Public Sans" pitchFamily="2" charset="77"/>
                </a:rPr>
                <a:t>Use the relationships tab </a:t>
              </a:r>
            </a:p>
            <a:p>
              <a:pPr algn="l">
                <a:lnSpc>
                  <a:spcPct val="150000"/>
                </a:lnSpc>
              </a:pPr>
              <a:r>
                <a:rPr lang="en-AU" sz="1800" dirty="0">
                  <a:latin typeface="Public Sans" pitchFamily="2" charset="77"/>
                </a:rPr>
                <a:t>to link these tables via their PK and FK</a:t>
              </a:r>
            </a:p>
            <a:p>
              <a:pPr algn="l">
                <a:lnSpc>
                  <a:spcPct val="150000"/>
                </a:lnSpc>
              </a:pPr>
              <a:r>
                <a:rPr lang="en-AU" sz="1800" dirty="0">
                  <a:latin typeface="Public Sans" pitchFamily="2" charset="77"/>
                </a:rPr>
                <a:t>PK = Primary Key, FK= Foreign Key</a:t>
              </a:r>
            </a:p>
          </p:txBody>
        </p:sp>
        <p:pic>
          <p:nvPicPr>
            <p:cNvPr id="9" name="Picture 8" descr="Screenshot of a software toolbar focused on database tools section, showing icons and labels for &quot;Run Macro,&quot; &quot;Relationships,&quot; and &quot;Object Dependencies.&quot; The toolbar uses black and red text with simple black line icons, highlighting &quot;Database Tools&quot; with an underline in red.">
              <a:extLst>
                <a:ext uri="{FF2B5EF4-FFF2-40B4-BE49-F238E27FC236}">
                  <a16:creationId xmlns:a16="http://schemas.microsoft.com/office/drawing/2014/main" id="{E82C3D8D-585D-2098-8FCC-1B9F5B80B479}"/>
                </a:ext>
              </a:extLst>
            </p:cNvPr>
            <p:cNvPicPr>
              <a:picLocks noChangeAspect="1"/>
            </p:cNvPicPr>
            <p:nvPr/>
          </p:nvPicPr>
          <p:blipFill>
            <a:blip r:embed="rId3"/>
            <a:srcRect l="21763" t="2683" r="8131" b="-2683"/>
            <a:stretch>
              <a:fillRect/>
            </a:stretch>
          </p:blipFill>
          <p:spPr>
            <a:xfrm>
              <a:off x="5239511" y="1540406"/>
              <a:ext cx="1865377" cy="1187511"/>
            </a:xfrm>
            <a:prstGeom prst="rect">
              <a:avLst/>
            </a:prstGeom>
            <a:ln>
              <a:solidFill>
                <a:schemeClr val="tx1"/>
              </a:solidFill>
            </a:ln>
          </p:spPr>
        </p:pic>
      </p:grpSp>
      <p:pic>
        <p:nvPicPr>
          <p:cNvPr id="7" name="Picture 6" descr="Diagram showing a database schema for managing event information with three tables: Shows, Tickets, and Attendees. Shows table includes Show_id, Show_name, Show_date, Venue, and Ticket_price; Tickets table links Show_id and Attendee_id with Ticket_id, Purchase_date, and Quantity; Attendees table contains Attendee_id, First_name, Last_name, Email, and Phone.">
            <a:extLst>
              <a:ext uri="{FF2B5EF4-FFF2-40B4-BE49-F238E27FC236}">
                <a16:creationId xmlns:a16="http://schemas.microsoft.com/office/drawing/2014/main" id="{BE55B552-1191-6FD9-D833-A09561572F0C}"/>
              </a:ext>
            </a:extLst>
          </p:cNvPr>
          <p:cNvPicPr>
            <a:picLocks noChangeAspect="1"/>
          </p:cNvPicPr>
          <p:nvPr/>
        </p:nvPicPr>
        <p:blipFill>
          <a:blip r:embed="rId4"/>
          <a:stretch>
            <a:fillRect/>
          </a:stretch>
        </p:blipFill>
        <p:spPr>
          <a:xfrm>
            <a:off x="348000" y="2929893"/>
            <a:ext cx="10639719" cy="3525773"/>
          </a:xfrm>
          <a:prstGeom prst="rect">
            <a:avLst/>
          </a:prstGeom>
          <a:ln>
            <a:solidFill>
              <a:schemeClr val="tx1"/>
            </a:solidFill>
          </a:ln>
        </p:spPr>
      </p:pic>
      <p:sp>
        <p:nvSpPr>
          <p:cNvPr id="5" name="Text Placeholder 4">
            <a:extLst>
              <a:ext uri="{FF2B5EF4-FFF2-40B4-BE49-F238E27FC236}">
                <a16:creationId xmlns:a16="http://schemas.microsoft.com/office/drawing/2014/main" id="{7E1F7C56-621A-5BE9-C5B2-603CABE6D20A}"/>
              </a:ext>
              <a:ext uri="{C183D7F6-B498-43B3-948B-1728B52AA6E4}">
                <adec:decorative xmlns:adec="http://schemas.microsoft.com/office/drawing/2017/decorative" val="1"/>
              </a:ext>
            </a:extLst>
          </p:cNvPr>
          <p:cNvSpPr>
            <a:spLocks noGrp="1"/>
          </p:cNvSpPr>
          <p:nvPr>
            <p:ph type="body" sz="quarter" idx="17"/>
          </p:nvPr>
        </p:nvSpPr>
        <p:spPr/>
        <p:txBody>
          <a:bodyPr/>
          <a:lstStyle/>
          <a:p>
            <a:endParaRPr lang="en-AU"/>
          </a:p>
          <a:p>
            <a:endParaRPr lang="en-AU"/>
          </a:p>
        </p:txBody>
      </p:sp>
      <p:sp>
        <p:nvSpPr>
          <p:cNvPr id="11" name="Rectangle: Rounded Corners 10">
            <a:extLst>
              <a:ext uri="{FF2B5EF4-FFF2-40B4-BE49-F238E27FC236}">
                <a16:creationId xmlns:a16="http://schemas.microsoft.com/office/drawing/2014/main" id="{40627852-A01D-D7C2-95C9-D12FCC2EDB29}"/>
              </a:ext>
              <a:ext uri="{C183D7F6-B498-43B3-948B-1728B52AA6E4}">
                <adec:decorative xmlns:adec="http://schemas.microsoft.com/office/drawing/2017/decorative" val="1"/>
              </a:ext>
            </a:extLst>
          </p:cNvPr>
          <p:cNvSpPr/>
          <p:nvPr/>
        </p:nvSpPr>
        <p:spPr>
          <a:xfrm>
            <a:off x="5326265" y="1772195"/>
            <a:ext cx="769735" cy="800410"/>
          </a:xfrm>
          <a:prstGeom prst="round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Public Sans" pitchFamily="2" charset="77"/>
            </a:endParaRPr>
          </a:p>
        </p:txBody>
      </p:sp>
      <p:sp>
        <p:nvSpPr>
          <p:cNvPr id="2" name="Slide Number Placeholder 1">
            <a:extLst>
              <a:ext uri="{FF2B5EF4-FFF2-40B4-BE49-F238E27FC236}">
                <a16:creationId xmlns:a16="http://schemas.microsoft.com/office/drawing/2014/main" id="{2CE64B40-7886-8231-FCDD-4A5BF494E07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a:t>
            </a:fld>
            <a:endParaRPr lang="en-AU"/>
          </a:p>
        </p:txBody>
      </p:sp>
    </p:spTree>
    <p:extLst>
      <p:ext uri="{BB962C8B-B14F-4D97-AF65-F5344CB8AC3E}">
        <p14:creationId xmlns:p14="http://schemas.microsoft.com/office/powerpoint/2010/main" val="1595599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student-facing-secondary-template-2025-v2" id="{99F003DF-8232-8143-89A4-6040FEB636AB}" vid="{7C8CAE53-5C2F-0E42-AA60-E2459FA830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6120E3C9EBAC449F63196993DBF133" ma:contentTypeVersion="22" ma:contentTypeDescription="Create a new document." ma:contentTypeScope="" ma:versionID="51f788b60cef561cfb156c4253159c04">
  <xsd:schema xmlns:xsd="http://www.w3.org/2001/XMLSchema" xmlns:xs="http://www.w3.org/2001/XMLSchema" xmlns:p="http://schemas.microsoft.com/office/2006/metadata/properties" xmlns:ns1="http://schemas.microsoft.com/sharepoint/v3" xmlns:ns2="b81ee3dc-ac10-4a91-9494-d5b6174fb2e9" xmlns:ns3="a24b3302-c3c9-4b70-9a35-39308ee3781c" targetNamespace="http://schemas.microsoft.com/office/2006/metadata/properties" ma:root="true" ma:fieldsID="335eac44e955419e23c38b634953d1db" ns1:_="" ns2:_="" ns3:_="">
    <xsd:import namespace="http://schemas.microsoft.com/sharepoint/v3"/>
    <xsd:import namespace="b81ee3dc-ac10-4a91-9494-d5b6174fb2e9"/>
    <xsd:import namespace="a24b3302-c3c9-4b70-9a35-39308ee3781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_Flow_SignoffStatu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1ee3dc-ac10-4a91-9494-d5b6174fb2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Sign-off status" ma:internalName="Sign_x002d_off_x0020_status">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4b3302-c3c9-4b70-9a35-39308ee3781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061634c-cbff-4695-96d5-6b57509e3925}" ma:internalName="TaxCatchAll" ma:showField="CatchAllData" ma:web="a24b3302-c3c9-4b70-9a35-39308ee378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b81ee3dc-ac10-4a91-9494-d5b6174fb2e9" xsi:nil="true"/>
    <TaxCatchAll xmlns="a24b3302-c3c9-4b70-9a35-39308ee3781c" xsi:nil="true"/>
    <lcf76f155ced4ddcb4097134ff3c332f xmlns="b81ee3dc-ac10-4a91-9494-d5b6174fb2e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02B89DE5-84FD-48DC-A7B2-5DCCA57BB93D}">
  <ds:schemaRefs>
    <ds:schemaRef ds:uri="a24b3302-c3c9-4b70-9a35-39308ee3781c"/>
    <ds:schemaRef ds:uri="b81ee3dc-ac10-4a91-9494-d5b6174fb2e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525B16D-1E4F-4893-B9B0-905E85E9D7A1}">
  <ds:schemaRefs>
    <ds:schemaRef ds:uri="http://schemas.microsoft.com/sharepoint/v3/contenttype/forms"/>
  </ds:schemaRefs>
</ds:datastoreItem>
</file>

<file path=customXml/itemProps3.xml><?xml version="1.0" encoding="utf-8"?>
<ds:datastoreItem xmlns:ds="http://schemas.openxmlformats.org/officeDocument/2006/customXml" ds:itemID="{D6259BFE-50B3-406B-B8CE-8E0B8BAB2330}">
  <ds:schemaRefs>
    <ds:schemaRef ds:uri="a24b3302-c3c9-4b70-9a35-39308ee3781c"/>
    <ds:schemaRef ds:uri="http://purl.org/dc/terms/"/>
    <ds:schemaRef ds:uri="http://schemas.microsoft.com/sharepoint/v3"/>
    <ds:schemaRef ds:uri="http://schemas.microsoft.com/office/2006/metadata/properties"/>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b81ee3dc-ac10-4a91-9494-d5b6174fb2e9"/>
    <ds:schemaRef ds:uri="http://purl.org/dc/dcmitype/"/>
    <ds:schemaRef ds:uri="http://purl.org/dc/elements/1.1/"/>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otalTime>8</TotalTime>
  <Words>1793</Words>
  <Application>Microsoft Office PowerPoint</Application>
  <PresentationFormat>Widescreen</PresentationFormat>
  <Paragraphs>199</Paragraphs>
  <Slides>19</Slides>
  <Notes>12</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Public Sans Light</vt:lpstr>
      <vt:lpstr>Arial</vt:lpstr>
      <vt:lpstr>Times New Roman</vt:lpstr>
      <vt:lpstr>Public Sans</vt:lpstr>
      <vt:lpstr>Calibri</vt:lpstr>
      <vt:lpstr>Wingdings</vt:lpstr>
      <vt:lpstr>NSWG Corporate</vt:lpstr>
      <vt:lpstr>Instructions for use</vt:lpstr>
      <vt:lpstr>Enterprise systems – analysing data</vt:lpstr>
      <vt:lpstr>Learning episodes</vt:lpstr>
      <vt:lpstr>7. Spreadsheets and databases</vt:lpstr>
      <vt:lpstr>Learning intentions and success criteria</vt:lpstr>
      <vt:lpstr>Compare the usability of data using a spreadsheet or database to analyse the same dataset (1) </vt:lpstr>
      <vt:lpstr>Compare the usability of data using a spreadsheet or database to analyse the same dataset (2) </vt:lpstr>
      <vt:lpstr>Import data from Excel to Access</vt:lpstr>
      <vt:lpstr>Compare the usability of data using a spreadsheet or database to analyse the same dataset(2) </vt:lpstr>
      <vt:lpstr>Compare the usability of data using a spreadsheet or database to analyse the same dataset(3)</vt:lpstr>
      <vt:lpstr>Compare the usability of data using a spreadsheet or database to analyse the same dataset(4) </vt:lpstr>
      <vt:lpstr>Spreadsheet or database ?</vt:lpstr>
      <vt:lpstr>Producing and implementing</vt:lpstr>
      <vt:lpstr>Check for understanding (1)</vt:lpstr>
      <vt:lpstr>Check for understanding (2)</vt:lpstr>
      <vt:lpstr>Knowledge check – concluding the lesson</vt:lpstr>
      <vt:lpstr>References </vt:lpstr>
      <vt:lpstr>References (1) </vt:lpstr>
      <vt:lpstr>Copyright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Analysing data, weeks 15-16 – Computing Technology, Stage 5</dc:title>
  <dc:subject/>
  <dc:creator>NSW Department of Education</dc:creator>
  <cp:keywords/>
  <dc:description/>
  <cp:lastModifiedBy>Liv Howard</cp:lastModifiedBy>
  <cp:revision>2</cp:revision>
  <dcterms:created xsi:type="dcterms:W3CDTF">2026-04-13T00:59:47Z</dcterms:created>
  <dcterms:modified xsi:type="dcterms:W3CDTF">2026-07-28T22:23:14Z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0x010100676120E3C9EBAC449F63196993DBF133</vt:lpwstr>
  </property>
  <property fmtid="{D5CDD505-2E9C-101B-9397-08002B2CF9AE}" pid="3" name="MediaServiceImageTags">
    <vt:lpwstr/>
  </property>
</Properties>
</file>