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Lst>
  <p:notesMasterIdLst>
    <p:notesMasterId r:id="rId33"/>
  </p:notesMasterIdLst>
  <p:sldIdLst>
    <p:sldId id="26698" r:id="rId5"/>
    <p:sldId id="26520" r:id="rId6"/>
    <p:sldId id="26702" r:id="rId7"/>
    <p:sldId id="26646" r:id="rId8"/>
    <p:sldId id="26657" r:id="rId9"/>
    <p:sldId id="26599" r:id="rId10"/>
    <p:sldId id="26596" r:id="rId11"/>
    <p:sldId id="26597" r:id="rId12"/>
    <p:sldId id="26716" r:id="rId13"/>
    <p:sldId id="26600" r:id="rId14"/>
    <p:sldId id="26715" r:id="rId15"/>
    <p:sldId id="26598" r:id="rId16"/>
    <p:sldId id="26711" r:id="rId17"/>
    <p:sldId id="26602" r:id="rId18"/>
    <p:sldId id="26601" r:id="rId19"/>
    <p:sldId id="26710" r:id="rId20"/>
    <p:sldId id="26712" r:id="rId21"/>
    <p:sldId id="26562" r:id="rId22"/>
    <p:sldId id="26683" r:id="rId23"/>
    <p:sldId id="26603" r:id="rId24"/>
    <p:sldId id="26717" r:id="rId25"/>
    <p:sldId id="26604" r:id="rId26"/>
    <p:sldId id="26605" r:id="rId27"/>
    <p:sldId id="26713" r:id="rId28"/>
    <p:sldId id="26718" r:id="rId29"/>
    <p:sldId id="26399" r:id="rId30"/>
    <p:sldId id="26719" r:id="rId31"/>
    <p:sldId id="361" r:id="rId32"/>
  </p:sldIdLst>
  <p:sldSz cx="12192000" cy="6858000"/>
  <p:notesSz cx="6858000" cy="9144000"/>
  <p:embeddedFontLst>
    <p:embeddedFont>
      <p:font typeface="Public Sans" pitchFamily="2" charset="0"/>
      <p:regular r:id="rId34"/>
      <p:bold r:id="rId35"/>
      <p:italic r:id="rId36"/>
      <p:boldItalic r:id="rId37"/>
    </p:embeddedFont>
    <p:embeddedFont>
      <p:font typeface="Public Sans Light" pitchFamily="2" charset="0"/>
      <p:regular r:id="rId38"/>
      <p:italic r:id="rId39"/>
    </p:embeddedFont>
    <p:embeddedFont>
      <p:font typeface="Roboto" panose="02000000000000000000" pitchFamily="2" charset="0"/>
      <p:regular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D13E8F-D8B1-6D96-BE59-4816FE537E1F}" name="Liz Rose (Liz Rose)" initials="LR" userId="S::elizabeth.rose5@det.nsw.edu.au::946fcf64-9455-46a6-a7c4-821a8b0dbe98" providerId="AD"/>
  <p188:author id="{A791DBD0-FD9C-EBD1-6A1E-9F3F50890B06}" name="Susannah Upham" initials="SU" userId="S::susannah.williams4@det.nsw.edu.au::70e0ecd9-1b71-4426-b1d6-4d20cc71683a"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741ED6-6A89-479D-8134-14C4FF914045}" v="3" dt="2026-07-29T01:02:34.8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6" autoAdjust="0"/>
    <p:restoredTop sz="86412" autoAdjust="0"/>
  </p:normalViewPr>
  <p:slideViewPr>
    <p:cSldViewPr snapToGrid="0">
      <p:cViewPr varScale="1">
        <p:scale>
          <a:sx n="64" d="100"/>
          <a:sy n="64" d="100"/>
        </p:scale>
        <p:origin x="96" y="558"/>
      </p:cViewPr>
      <p:guideLst/>
    </p:cSldViewPr>
  </p:slideViewPr>
  <p:outlineViewPr>
    <p:cViewPr>
      <p:scale>
        <a:sx n="33" d="100"/>
        <a:sy n="33" d="100"/>
      </p:scale>
      <p:origin x="0" y="-996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6.fntdata"/><Relationship Id="rId21" Type="http://schemas.openxmlformats.org/officeDocument/2006/relationships/slide" Target="slides/slide17.xml"/><Relationship Id="rId34" Type="http://schemas.openxmlformats.org/officeDocument/2006/relationships/font" Target="fonts/font1.fntdata"/><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4.fntdata"/><Relationship Id="rId40" Type="http://schemas.openxmlformats.org/officeDocument/2006/relationships/font" Target="fonts/font7.fntdata"/><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3.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2.fntdata"/><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microsoft.com/office/2018/10/relationships/authors" Target="authors.xml"/><Relationship Id="rId20" Type="http://schemas.openxmlformats.org/officeDocument/2006/relationships/slide" Target="slides/slide16.xml"/><Relationship Id="rId4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658C5B-D6FB-4117-A86B-C6488497B21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AU"/>
        </a:p>
      </dgm:t>
    </dgm:pt>
    <dgm:pt modelId="{BE9B5E64-9302-415D-A1FF-0BF07B725370}">
      <dgm:prSet phldrT="[Text]"/>
      <dgm:spPr/>
      <dgm:t>
        <a:bodyPr/>
        <a:lstStyle/>
        <a:p>
          <a:pPr>
            <a:buNone/>
          </a:pPr>
          <a:r>
            <a:rPr lang="en-AU" b="0" i="0"/>
            <a:t>Lawfulness and Consent</a:t>
          </a:r>
          <a:endParaRPr lang="en-AU" b="0"/>
        </a:p>
      </dgm:t>
    </dgm:pt>
    <dgm:pt modelId="{93762D13-9703-41FA-87C7-496F30220AB5}" type="parTrans" cxnId="{3034680C-1A16-47C6-BC4F-4BA7AFA5425E}">
      <dgm:prSet/>
      <dgm:spPr/>
      <dgm:t>
        <a:bodyPr/>
        <a:lstStyle/>
        <a:p>
          <a:endParaRPr lang="en-AU"/>
        </a:p>
      </dgm:t>
    </dgm:pt>
    <dgm:pt modelId="{7DDDBA54-1828-40CB-B4D4-3A9F5B0607FC}" type="sibTrans" cxnId="{3034680C-1A16-47C6-BC4F-4BA7AFA5425E}">
      <dgm:prSet/>
      <dgm:spPr/>
      <dgm:t>
        <a:bodyPr/>
        <a:lstStyle/>
        <a:p>
          <a:endParaRPr lang="en-AU"/>
        </a:p>
      </dgm:t>
    </dgm:pt>
    <dgm:pt modelId="{12F9A1E2-95F6-4C7A-BE88-EDD43EEC6F43}">
      <dgm:prSet phldrT="[Text]"/>
      <dgm:spPr/>
      <dgm:t>
        <a:bodyPr/>
        <a:lstStyle/>
        <a:p>
          <a:pPr>
            <a:buNone/>
          </a:pPr>
          <a:r>
            <a:rPr lang="en-AU" b="0" i="0"/>
            <a:t>Purpose Limitation</a:t>
          </a:r>
          <a:endParaRPr lang="en-AU" b="0"/>
        </a:p>
      </dgm:t>
    </dgm:pt>
    <dgm:pt modelId="{9B487313-6674-4CE1-8042-61BDB4FF6343}" type="parTrans" cxnId="{83B41A7D-1B68-41ED-A00F-77959B9C6C19}">
      <dgm:prSet/>
      <dgm:spPr/>
      <dgm:t>
        <a:bodyPr/>
        <a:lstStyle/>
        <a:p>
          <a:endParaRPr lang="en-AU"/>
        </a:p>
      </dgm:t>
    </dgm:pt>
    <dgm:pt modelId="{904834CA-E999-413B-B23C-525F43D59A06}" type="sibTrans" cxnId="{83B41A7D-1B68-41ED-A00F-77959B9C6C19}">
      <dgm:prSet/>
      <dgm:spPr/>
      <dgm:t>
        <a:bodyPr/>
        <a:lstStyle/>
        <a:p>
          <a:endParaRPr lang="en-AU"/>
        </a:p>
      </dgm:t>
    </dgm:pt>
    <dgm:pt modelId="{8A6214A8-BC6D-4093-861D-8C5B7C16D24D}">
      <dgm:prSet phldrT="[Text]"/>
      <dgm:spPr/>
      <dgm:t>
        <a:bodyPr/>
        <a:lstStyle/>
        <a:p>
          <a:r>
            <a:rPr lang="en-AU"/>
            <a:t>Data Minimisation</a:t>
          </a:r>
        </a:p>
      </dgm:t>
    </dgm:pt>
    <dgm:pt modelId="{4E1A8222-6821-415E-9EA8-7B25245F09CC}" type="parTrans" cxnId="{A2746D0C-9C08-46D2-B56B-65B84BA8A6C9}">
      <dgm:prSet/>
      <dgm:spPr/>
      <dgm:t>
        <a:bodyPr/>
        <a:lstStyle/>
        <a:p>
          <a:endParaRPr lang="en-AU"/>
        </a:p>
      </dgm:t>
    </dgm:pt>
    <dgm:pt modelId="{B4CFBB76-AE2E-4DD8-939C-E7B9A085878A}" type="sibTrans" cxnId="{A2746D0C-9C08-46D2-B56B-65B84BA8A6C9}">
      <dgm:prSet/>
      <dgm:spPr/>
      <dgm:t>
        <a:bodyPr/>
        <a:lstStyle/>
        <a:p>
          <a:endParaRPr lang="en-AU"/>
        </a:p>
      </dgm:t>
    </dgm:pt>
    <dgm:pt modelId="{2ADC4644-96F2-4B5B-AAC1-61FB27556273}">
      <dgm:prSet phldrT="[Text]"/>
      <dgm:spPr/>
      <dgm:t>
        <a:bodyPr/>
        <a:lstStyle/>
        <a:p>
          <a:pPr>
            <a:buNone/>
          </a:pPr>
          <a:r>
            <a:rPr lang="en-AU" b="0" i="0"/>
            <a:t>Data Security</a:t>
          </a:r>
          <a:endParaRPr lang="en-AU" b="0"/>
        </a:p>
      </dgm:t>
    </dgm:pt>
    <dgm:pt modelId="{ADC6B2BC-5245-4821-9E07-B2C6143E5216}" type="parTrans" cxnId="{D6ECE531-581C-4030-A0BF-22276AC078E4}">
      <dgm:prSet/>
      <dgm:spPr/>
      <dgm:t>
        <a:bodyPr/>
        <a:lstStyle/>
        <a:p>
          <a:endParaRPr lang="en-AU"/>
        </a:p>
      </dgm:t>
    </dgm:pt>
    <dgm:pt modelId="{FE8B584B-38C6-4EA6-BEB6-7A0F11D7BAF7}" type="sibTrans" cxnId="{D6ECE531-581C-4030-A0BF-22276AC078E4}">
      <dgm:prSet/>
      <dgm:spPr/>
      <dgm:t>
        <a:bodyPr/>
        <a:lstStyle/>
        <a:p>
          <a:endParaRPr lang="en-AU"/>
        </a:p>
      </dgm:t>
    </dgm:pt>
    <dgm:pt modelId="{9D79770A-6AE6-4FD6-96DF-5A50B06F6BF0}">
      <dgm:prSet phldrT="[Text]"/>
      <dgm:spPr/>
      <dgm:t>
        <a:bodyPr/>
        <a:lstStyle/>
        <a:p>
          <a:pPr>
            <a:buNone/>
          </a:pPr>
          <a:r>
            <a:rPr lang="en-AU" b="0" i="0"/>
            <a:t>Transparency</a:t>
          </a:r>
          <a:endParaRPr lang="en-AU" b="0"/>
        </a:p>
      </dgm:t>
    </dgm:pt>
    <dgm:pt modelId="{4A154EDD-5797-447F-8819-44B7AC6DEE07}" type="parTrans" cxnId="{EF9BC131-B089-46E4-9A78-4259C8CBD829}">
      <dgm:prSet/>
      <dgm:spPr/>
      <dgm:t>
        <a:bodyPr/>
        <a:lstStyle/>
        <a:p>
          <a:endParaRPr lang="en-AU"/>
        </a:p>
      </dgm:t>
    </dgm:pt>
    <dgm:pt modelId="{CA740AB6-B1FC-44C7-B6AB-1C573B89AFDE}" type="sibTrans" cxnId="{EF9BC131-B089-46E4-9A78-4259C8CBD829}">
      <dgm:prSet/>
      <dgm:spPr/>
      <dgm:t>
        <a:bodyPr/>
        <a:lstStyle/>
        <a:p>
          <a:endParaRPr lang="en-AU"/>
        </a:p>
      </dgm:t>
    </dgm:pt>
    <dgm:pt modelId="{0FEF181C-BF90-4EE9-939D-CE17E036AB2A}">
      <dgm:prSet phldrT="[Text]"/>
      <dgm:spPr/>
      <dgm:t>
        <a:bodyPr/>
        <a:lstStyle/>
        <a:p>
          <a:pPr>
            <a:buNone/>
          </a:pPr>
          <a:r>
            <a:rPr lang="en-AU" b="0" i="0"/>
            <a:t>Accountability</a:t>
          </a:r>
          <a:endParaRPr lang="en-AU" b="0"/>
        </a:p>
      </dgm:t>
    </dgm:pt>
    <dgm:pt modelId="{8C77DA31-FF41-4C8F-AC08-4FD57D573132}" type="parTrans" cxnId="{EA94760C-3A4C-46FD-8ABB-B414A7D48EC9}">
      <dgm:prSet/>
      <dgm:spPr/>
      <dgm:t>
        <a:bodyPr/>
        <a:lstStyle/>
        <a:p>
          <a:endParaRPr lang="en-AU"/>
        </a:p>
      </dgm:t>
    </dgm:pt>
    <dgm:pt modelId="{F46BE975-09FA-461A-932B-D8A2F905CD40}" type="sibTrans" cxnId="{EA94760C-3A4C-46FD-8ABB-B414A7D48EC9}">
      <dgm:prSet/>
      <dgm:spPr/>
      <dgm:t>
        <a:bodyPr/>
        <a:lstStyle/>
        <a:p>
          <a:endParaRPr lang="en-AU"/>
        </a:p>
      </dgm:t>
    </dgm:pt>
    <dgm:pt modelId="{0318C8B6-9D2C-4EA7-9F90-B269747CC414}" type="pres">
      <dgm:prSet presAssocID="{42658C5B-D6FB-4117-A86B-C6488497B21D}" presName="linear" presStyleCnt="0">
        <dgm:presLayoutVars>
          <dgm:dir/>
          <dgm:animLvl val="lvl"/>
          <dgm:resizeHandles val="exact"/>
        </dgm:presLayoutVars>
      </dgm:prSet>
      <dgm:spPr/>
    </dgm:pt>
    <dgm:pt modelId="{39399C1D-4D17-40BC-9B0F-8F8554DBCE4D}" type="pres">
      <dgm:prSet presAssocID="{BE9B5E64-9302-415D-A1FF-0BF07B725370}" presName="parentLin" presStyleCnt="0"/>
      <dgm:spPr/>
    </dgm:pt>
    <dgm:pt modelId="{96DC16C9-9B1E-4284-8DEC-967C94900D0F}" type="pres">
      <dgm:prSet presAssocID="{BE9B5E64-9302-415D-A1FF-0BF07B725370}" presName="parentLeftMargin" presStyleLbl="node1" presStyleIdx="0" presStyleCnt="6"/>
      <dgm:spPr/>
    </dgm:pt>
    <dgm:pt modelId="{DC217DAF-FD78-4962-AEDC-94F44B1C899B}" type="pres">
      <dgm:prSet presAssocID="{BE9B5E64-9302-415D-A1FF-0BF07B725370}" presName="parentText" presStyleLbl="node1" presStyleIdx="0" presStyleCnt="6">
        <dgm:presLayoutVars>
          <dgm:chMax val="0"/>
          <dgm:bulletEnabled val="1"/>
        </dgm:presLayoutVars>
      </dgm:prSet>
      <dgm:spPr/>
    </dgm:pt>
    <dgm:pt modelId="{20621146-5ABB-4C1F-847D-118FA6510ACF}" type="pres">
      <dgm:prSet presAssocID="{BE9B5E64-9302-415D-A1FF-0BF07B725370}" presName="negativeSpace" presStyleCnt="0"/>
      <dgm:spPr/>
    </dgm:pt>
    <dgm:pt modelId="{06960AB8-51C8-451A-933F-629D1C88AE7D}" type="pres">
      <dgm:prSet presAssocID="{BE9B5E64-9302-415D-A1FF-0BF07B725370}" presName="childText" presStyleLbl="conFgAcc1" presStyleIdx="0" presStyleCnt="6">
        <dgm:presLayoutVars>
          <dgm:bulletEnabled val="1"/>
        </dgm:presLayoutVars>
      </dgm:prSet>
      <dgm:spPr/>
    </dgm:pt>
    <dgm:pt modelId="{CC850F37-81DA-40AD-93CC-DF180D94C068}" type="pres">
      <dgm:prSet presAssocID="{7DDDBA54-1828-40CB-B4D4-3A9F5B0607FC}" presName="spaceBetweenRectangles" presStyleCnt="0"/>
      <dgm:spPr/>
    </dgm:pt>
    <dgm:pt modelId="{48D50B09-DED1-469C-A8D4-DA0DC70EA799}" type="pres">
      <dgm:prSet presAssocID="{12F9A1E2-95F6-4C7A-BE88-EDD43EEC6F43}" presName="parentLin" presStyleCnt="0"/>
      <dgm:spPr/>
    </dgm:pt>
    <dgm:pt modelId="{150CC8FE-55D3-4BA3-8CE5-A72BFAF6EDFB}" type="pres">
      <dgm:prSet presAssocID="{12F9A1E2-95F6-4C7A-BE88-EDD43EEC6F43}" presName="parentLeftMargin" presStyleLbl="node1" presStyleIdx="0" presStyleCnt="6"/>
      <dgm:spPr/>
    </dgm:pt>
    <dgm:pt modelId="{61AE703D-710B-4550-B630-05F58AD2EF17}" type="pres">
      <dgm:prSet presAssocID="{12F9A1E2-95F6-4C7A-BE88-EDD43EEC6F43}" presName="parentText" presStyleLbl="node1" presStyleIdx="1" presStyleCnt="6">
        <dgm:presLayoutVars>
          <dgm:chMax val="0"/>
          <dgm:bulletEnabled val="1"/>
        </dgm:presLayoutVars>
      </dgm:prSet>
      <dgm:spPr/>
    </dgm:pt>
    <dgm:pt modelId="{AC104F74-9A62-40B5-9CF6-A04228E57E88}" type="pres">
      <dgm:prSet presAssocID="{12F9A1E2-95F6-4C7A-BE88-EDD43EEC6F43}" presName="negativeSpace" presStyleCnt="0"/>
      <dgm:spPr/>
    </dgm:pt>
    <dgm:pt modelId="{229658E4-6D7A-4878-A9EE-D90D9D803CCF}" type="pres">
      <dgm:prSet presAssocID="{12F9A1E2-95F6-4C7A-BE88-EDD43EEC6F43}" presName="childText" presStyleLbl="conFgAcc1" presStyleIdx="1" presStyleCnt="6">
        <dgm:presLayoutVars>
          <dgm:bulletEnabled val="1"/>
        </dgm:presLayoutVars>
      </dgm:prSet>
      <dgm:spPr/>
    </dgm:pt>
    <dgm:pt modelId="{41F8BF48-7288-4952-A834-50015776379D}" type="pres">
      <dgm:prSet presAssocID="{904834CA-E999-413B-B23C-525F43D59A06}" presName="spaceBetweenRectangles" presStyleCnt="0"/>
      <dgm:spPr/>
    </dgm:pt>
    <dgm:pt modelId="{315F8218-D4DB-4FF0-94CE-A9B65D5AEBB6}" type="pres">
      <dgm:prSet presAssocID="{8A6214A8-BC6D-4093-861D-8C5B7C16D24D}" presName="parentLin" presStyleCnt="0"/>
      <dgm:spPr/>
    </dgm:pt>
    <dgm:pt modelId="{F9147083-8FF0-42FA-83C8-C3D99284925D}" type="pres">
      <dgm:prSet presAssocID="{8A6214A8-BC6D-4093-861D-8C5B7C16D24D}" presName="parentLeftMargin" presStyleLbl="node1" presStyleIdx="1" presStyleCnt="6"/>
      <dgm:spPr/>
    </dgm:pt>
    <dgm:pt modelId="{A19F0117-914C-42AC-99A0-BFEE35368D6D}" type="pres">
      <dgm:prSet presAssocID="{8A6214A8-BC6D-4093-861D-8C5B7C16D24D}" presName="parentText" presStyleLbl="node1" presStyleIdx="2" presStyleCnt="6">
        <dgm:presLayoutVars>
          <dgm:chMax val="0"/>
          <dgm:bulletEnabled val="1"/>
        </dgm:presLayoutVars>
      </dgm:prSet>
      <dgm:spPr/>
    </dgm:pt>
    <dgm:pt modelId="{FFFC6D94-F9E5-4D15-A1A0-F40044C777A3}" type="pres">
      <dgm:prSet presAssocID="{8A6214A8-BC6D-4093-861D-8C5B7C16D24D}" presName="negativeSpace" presStyleCnt="0"/>
      <dgm:spPr/>
    </dgm:pt>
    <dgm:pt modelId="{6C74379C-428F-4ACD-894B-5D1921473F12}" type="pres">
      <dgm:prSet presAssocID="{8A6214A8-BC6D-4093-861D-8C5B7C16D24D}" presName="childText" presStyleLbl="conFgAcc1" presStyleIdx="2" presStyleCnt="6">
        <dgm:presLayoutVars>
          <dgm:bulletEnabled val="1"/>
        </dgm:presLayoutVars>
      </dgm:prSet>
      <dgm:spPr/>
    </dgm:pt>
    <dgm:pt modelId="{8081D40C-8C1E-426A-AF01-65D23B2C15C4}" type="pres">
      <dgm:prSet presAssocID="{B4CFBB76-AE2E-4DD8-939C-E7B9A085878A}" presName="spaceBetweenRectangles" presStyleCnt="0"/>
      <dgm:spPr/>
    </dgm:pt>
    <dgm:pt modelId="{A5579795-853A-4082-8136-A3E400E9EA16}" type="pres">
      <dgm:prSet presAssocID="{2ADC4644-96F2-4B5B-AAC1-61FB27556273}" presName="parentLin" presStyleCnt="0"/>
      <dgm:spPr/>
    </dgm:pt>
    <dgm:pt modelId="{12160AA8-0CFC-440C-A7B8-1A709095AB88}" type="pres">
      <dgm:prSet presAssocID="{2ADC4644-96F2-4B5B-AAC1-61FB27556273}" presName="parentLeftMargin" presStyleLbl="node1" presStyleIdx="2" presStyleCnt="6"/>
      <dgm:spPr/>
    </dgm:pt>
    <dgm:pt modelId="{6390C9B4-B2E1-4152-ADD1-BF64B218C251}" type="pres">
      <dgm:prSet presAssocID="{2ADC4644-96F2-4B5B-AAC1-61FB27556273}" presName="parentText" presStyleLbl="node1" presStyleIdx="3" presStyleCnt="6">
        <dgm:presLayoutVars>
          <dgm:chMax val="0"/>
          <dgm:bulletEnabled val="1"/>
        </dgm:presLayoutVars>
      </dgm:prSet>
      <dgm:spPr/>
    </dgm:pt>
    <dgm:pt modelId="{EC70A0C1-C754-4D60-9EEE-0A1448A22FB2}" type="pres">
      <dgm:prSet presAssocID="{2ADC4644-96F2-4B5B-AAC1-61FB27556273}" presName="negativeSpace" presStyleCnt="0"/>
      <dgm:spPr/>
    </dgm:pt>
    <dgm:pt modelId="{4EF02499-1801-4825-B75E-403F6D213E97}" type="pres">
      <dgm:prSet presAssocID="{2ADC4644-96F2-4B5B-AAC1-61FB27556273}" presName="childText" presStyleLbl="conFgAcc1" presStyleIdx="3" presStyleCnt="6">
        <dgm:presLayoutVars>
          <dgm:bulletEnabled val="1"/>
        </dgm:presLayoutVars>
      </dgm:prSet>
      <dgm:spPr/>
    </dgm:pt>
    <dgm:pt modelId="{D7D515C4-4C54-4300-8C7C-1FFDEAF350C1}" type="pres">
      <dgm:prSet presAssocID="{FE8B584B-38C6-4EA6-BEB6-7A0F11D7BAF7}" presName="spaceBetweenRectangles" presStyleCnt="0"/>
      <dgm:spPr/>
    </dgm:pt>
    <dgm:pt modelId="{30F03151-0B60-4144-B8C8-9FC7D63DE407}" type="pres">
      <dgm:prSet presAssocID="{9D79770A-6AE6-4FD6-96DF-5A50B06F6BF0}" presName="parentLin" presStyleCnt="0"/>
      <dgm:spPr/>
    </dgm:pt>
    <dgm:pt modelId="{9B49C2B2-2059-4A3A-855F-C622B136BD34}" type="pres">
      <dgm:prSet presAssocID="{9D79770A-6AE6-4FD6-96DF-5A50B06F6BF0}" presName="parentLeftMargin" presStyleLbl="node1" presStyleIdx="3" presStyleCnt="6"/>
      <dgm:spPr/>
    </dgm:pt>
    <dgm:pt modelId="{134AFC19-D3C3-4F72-B432-B62175DC7706}" type="pres">
      <dgm:prSet presAssocID="{9D79770A-6AE6-4FD6-96DF-5A50B06F6BF0}" presName="parentText" presStyleLbl="node1" presStyleIdx="4" presStyleCnt="6">
        <dgm:presLayoutVars>
          <dgm:chMax val="0"/>
          <dgm:bulletEnabled val="1"/>
        </dgm:presLayoutVars>
      </dgm:prSet>
      <dgm:spPr/>
    </dgm:pt>
    <dgm:pt modelId="{F2AC6708-0F8A-475F-98E9-FCDC66A1E32C}" type="pres">
      <dgm:prSet presAssocID="{9D79770A-6AE6-4FD6-96DF-5A50B06F6BF0}" presName="negativeSpace" presStyleCnt="0"/>
      <dgm:spPr/>
    </dgm:pt>
    <dgm:pt modelId="{90FC96EB-A7EC-4AC4-AFA5-8E9E2B994EC2}" type="pres">
      <dgm:prSet presAssocID="{9D79770A-6AE6-4FD6-96DF-5A50B06F6BF0}" presName="childText" presStyleLbl="conFgAcc1" presStyleIdx="4" presStyleCnt="6">
        <dgm:presLayoutVars>
          <dgm:bulletEnabled val="1"/>
        </dgm:presLayoutVars>
      </dgm:prSet>
      <dgm:spPr/>
    </dgm:pt>
    <dgm:pt modelId="{B1227B20-430B-4489-8E3A-B99E6584DB3F}" type="pres">
      <dgm:prSet presAssocID="{CA740AB6-B1FC-44C7-B6AB-1C573B89AFDE}" presName="spaceBetweenRectangles" presStyleCnt="0"/>
      <dgm:spPr/>
    </dgm:pt>
    <dgm:pt modelId="{9FCD4974-964D-454A-83BC-5988EF168F58}" type="pres">
      <dgm:prSet presAssocID="{0FEF181C-BF90-4EE9-939D-CE17E036AB2A}" presName="parentLin" presStyleCnt="0"/>
      <dgm:spPr/>
    </dgm:pt>
    <dgm:pt modelId="{B89F501F-7314-4517-8D20-16ED1472EFD7}" type="pres">
      <dgm:prSet presAssocID="{0FEF181C-BF90-4EE9-939D-CE17E036AB2A}" presName="parentLeftMargin" presStyleLbl="node1" presStyleIdx="4" presStyleCnt="6"/>
      <dgm:spPr/>
    </dgm:pt>
    <dgm:pt modelId="{46871F23-01A6-417F-83F9-C8F763FAA446}" type="pres">
      <dgm:prSet presAssocID="{0FEF181C-BF90-4EE9-939D-CE17E036AB2A}" presName="parentText" presStyleLbl="node1" presStyleIdx="5" presStyleCnt="6">
        <dgm:presLayoutVars>
          <dgm:chMax val="0"/>
          <dgm:bulletEnabled val="1"/>
        </dgm:presLayoutVars>
      </dgm:prSet>
      <dgm:spPr/>
    </dgm:pt>
    <dgm:pt modelId="{8C15CEF1-D657-4182-98AF-EECD40D1513B}" type="pres">
      <dgm:prSet presAssocID="{0FEF181C-BF90-4EE9-939D-CE17E036AB2A}" presName="negativeSpace" presStyleCnt="0"/>
      <dgm:spPr/>
    </dgm:pt>
    <dgm:pt modelId="{AF48C67F-B247-4516-BEE7-678D1A90FC95}" type="pres">
      <dgm:prSet presAssocID="{0FEF181C-BF90-4EE9-939D-CE17E036AB2A}" presName="childText" presStyleLbl="conFgAcc1" presStyleIdx="5" presStyleCnt="6">
        <dgm:presLayoutVars>
          <dgm:bulletEnabled val="1"/>
        </dgm:presLayoutVars>
      </dgm:prSet>
      <dgm:spPr/>
    </dgm:pt>
  </dgm:ptLst>
  <dgm:cxnLst>
    <dgm:cxn modelId="{3034680C-1A16-47C6-BC4F-4BA7AFA5425E}" srcId="{42658C5B-D6FB-4117-A86B-C6488497B21D}" destId="{BE9B5E64-9302-415D-A1FF-0BF07B725370}" srcOrd="0" destOrd="0" parTransId="{93762D13-9703-41FA-87C7-496F30220AB5}" sibTransId="{7DDDBA54-1828-40CB-B4D4-3A9F5B0607FC}"/>
    <dgm:cxn modelId="{A2746D0C-9C08-46D2-B56B-65B84BA8A6C9}" srcId="{42658C5B-D6FB-4117-A86B-C6488497B21D}" destId="{8A6214A8-BC6D-4093-861D-8C5B7C16D24D}" srcOrd="2" destOrd="0" parTransId="{4E1A8222-6821-415E-9EA8-7B25245F09CC}" sibTransId="{B4CFBB76-AE2E-4DD8-939C-E7B9A085878A}"/>
    <dgm:cxn modelId="{EA94760C-3A4C-46FD-8ABB-B414A7D48EC9}" srcId="{42658C5B-D6FB-4117-A86B-C6488497B21D}" destId="{0FEF181C-BF90-4EE9-939D-CE17E036AB2A}" srcOrd="5" destOrd="0" parTransId="{8C77DA31-FF41-4C8F-AC08-4FD57D573132}" sibTransId="{F46BE975-09FA-461A-932B-D8A2F905CD40}"/>
    <dgm:cxn modelId="{6D58651F-0238-4781-BCF1-8312A3F6C883}" type="presOf" srcId="{BE9B5E64-9302-415D-A1FF-0BF07B725370}" destId="{DC217DAF-FD78-4962-AEDC-94F44B1C899B}" srcOrd="1" destOrd="0" presId="urn:microsoft.com/office/officeart/2005/8/layout/list1"/>
    <dgm:cxn modelId="{D1EF0029-3483-4402-8FFB-E61416857932}" type="presOf" srcId="{9D79770A-6AE6-4FD6-96DF-5A50B06F6BF0}" destId="{9B49C2B2-2059-4A3A-855F-C622B136BD34}" srcOrd="0" destOrd="0" presId="urn:microsoft.com/office/officeart/2005/8/layout/list1"/>
    <dgm:cxn modelId="{EF9BC131-B089-46E4-9A78-4259C8CBD829}" srcId="{42658C5B-D6FB-4117-A86B-C6488497B21D}" destId="{9D79770A-6AE6-4FD6-96DF-5A50B06F6BF0}" srcOrd="4" destOrd="0" parTransId="{4A154EDD-5797-447F-8819-44B7AC6DEE07}" sibTransId="{CA740AB6-B1FC-44C7-B6AB-1C573B89AFDE}"/>
    <dgm:cxn modelId="{D6ECE531-581C-4030-A0BF-22276AC078E4}" srcId="{42658C5B-D6FB-4117-A86B-C6488497B21D}" destId="{2ADC4644-96F2-4B5B-AAC1-61FB27556273}" srcOrd="3" destOrd="0" parTransId="{ADC6B2BC-5245-4821-9E07-B2C6143E5216}" sibTransId="{FE8B584B-38C6-4EA6-BEB6-7A0F11D7BAF7}"/>
    <dgm:cxn modelId="{400B5A46-C28D-4D82-A564-C94377CF224B}" type="presOf" srcId="{0FEF181C-BF90-4EE9-939D-CE17E036AB2A}" destId="{46871F23-01A6-417F-83F9-C8F763FAA446}" srcOrd="1" destOrd="0" presId="urn:microsoft.com/office/officeart/2005/8/layout/list1"/>
    <dgm:cxn modelId="{5589DA66-19CE-454B-AF53-0DC85E51CBE8}" type="presOf" srcId="{2ADC4644-96F2-4B5B-AAC1-61FB27556273}" destId="{6390C9B4-B2E1-4152-ADD1-BF64B218C251}" srcOrd="1" destOrd="0" presId="urn:microsoft.com/office/officeart/2005/8/layout/list1"/>
    <dgm:cxn modelId="{E19C7649-B206-4A46-AAAB-66C228360743}" type="presOf" srcId="{12F9A1E2-95F6-4C7A-BE88-EDD43EEC6F43}" destId="{61AE703D-710B-4550-B630-05F58AD2EF17}" srcOrd="1" destOrd="0" presId="urn:microsoft.com/office/officeart/2005/8/layout/list1"/>
    <dgm:cxn modelId="{707C8379-A33C-44DE-90D6-1E88A93B25B2}" type="presOf" srcId="{9D79770A-6AE6-4FD6-96DF-5A50B06F6BF0}" destId="{134AFC19-D3C3-4F72-B432-B62175DC7706}" srcOrd="1" destOrd="0" presId="urn:microsoft.com/office/officeart/2005/8/layout/list1"/>
    <dgm:cxn modelId="{83B41A7D-1B68-41ED-A00F-77959B9C6C19}" srcId="{42658C5B-D6FB-4117-A86B-C6488497B21D}" destId="{12F9A1E2-95F6-4C7A-BE88-EDD43EEC6F43}" srcOrd="1" destOrd="0" parTransId="{9B487313-6674-4CE1-8042-61BDB4FF6343}" sibTransId="{904834CA-E999-413B-B23C-525F43D59A06}"/>
    <dgm:cxn modelId="{BA6E2FA4-B71B-4CD9-AB42-C3F7D6D69446}" type="presOf" srcId="{42658C5B-D6FB-4117-A86B-C6488497B21D}" destId="{0318C8B6-9D2C-4EA7-9F90-B269747CC414}" srcOrd="0" destOrd="0" presId="urn:microsoft.com/office/officeart/2005/8/layout/list1"/>
    <dgm:cxn modelId="{82F639AF-6052-4C43-B03C-9C58875B8FEB}" type="presOf" srcId="{BE9B5E64-9302-415D-A1FF-0BF07B725370}" destId="{96DC16C9-9B1E-4284-8DEC-967C94900D0F}" srcOrd="0" destOrd="0" presId="urn:microsoft.com/office/officeart/2005/8/layout/list1"/>
    <dgm:cxn modelId="{DF0B61BA-29ED-4D48-89DA-B323A3523E56}" type="presOf" srcId="{8A6214A8-BC6D-4093-861D-8C5B7C16D24D}" destId="{A19F0117-914C-42AC-99A0-BFEE35368D6D}" srcOrd="1" destOrd="0" presId="urn:microsoft.com/office/officeart/2005/8/layout/list1"/>
    <dgm:cxn modelId="{F301AEBD-56D0-4820-91CA-24B300D49699}" type="presOf" srcId="{2ADC4644-96F2-4B5B-AAC1-61FB27556273}" destId="{12160AA8-0CFC-440C-A7B8-1A709095AB88}" srcOrd="0" destOrd="0" presId="urn:microsoft.com/office/officeart/2005/8/layout/list1"/>
    <dgm:cxn modelId="{CD2390C7-DD8F-47F9-8643-B0BC8F3DB97C}" type="presOf" srcId="{8A6214A8-BC6D-4093-861D-8C5B7C16D24D}" destId="{F9147083-8FF0-42FA-83C8-C3D99284925D}" srcOrd="0" destOrd="0" presId="urn:microsoft.com/office/officeart/2005/8/layout/list1"/>
    <dgm:cxn modelId="{2ED28AEC-619A-4C6A-B278-81CE0733D5AE}" type="presOf" srcId="{0FEF181C-BF90-4EE9-939D-CE17E036AB2A}" destId="{B89F501F-7314-4517-8D20-16ED1472EFD7}" srcOrd="0" destOrd="0" presId="urn:microsoft.com/office/officeart/2005/8/layout/list1"/>
    <dgm:cxn modelId="{57D487DE-4F58-4F14-897C-031507BE1AE4}" type="presOf" srcId="{12F9A1E2-95F6-4C7A-BE88-EDD43EEC6F43}" destId="{150CC8FE-55D3-4BA3-8CE5-A72BFAF6EDFB}" srcOrd="0" destOrd="0" presId="urn:microsoft.com/office/officeart/2005/8/layout/list1"/>
    <dgm:cxn modelId="{271C8344-6F01-48B6-B8DE-A3503A70B58E}" type="presParOf" srcId="{0318C8B6-9D2C-4EA7-9F90-B269747CC414}" destId="{39399C1D-4D17-40BC-9B0F-8F8554DBCE4D}" srcOrd="0" destOrd="0" presId="urn:microsoft.com/office/officeart/2005/8/layout/list1"/>
    <dgm:cxn modelId="{798F8F88-CF90-4AB5-AE4E-D24039AF51A3}" type="presParOf" srcId="{39399C1D-4D17-40BC-9B0F-8F8554DBCE4D}" destId="{96DC16C9-9B1E-4284-8DEC-967C94900D0F}" srcOrd="0" destOrd="0" presId="urn:microsoft.com/office/officeart/2005/8/layout/list1"/>
    <dgm:cxn modelId="{5A36073C-ED44-46EC-9235-4687FEE603AA}" type="presParOf" srcId="{39399C1D-4D17-40BC-9B0F-8F8554DBCE4D}" destId="{DC217DAF-FD78-4962-AEDC-94F44B1C899B}" srcOrd="1" destOrd="0" presId="urn:microsoft.com/office/officeart/2005/8/layout/list1"/>
    <dgm:cxn modelId="{48C79EB8-489A-480C-821E-B1FA1FDFFEFA}" type="presParOf" srcId="{0318C8B6-9D2C-4EA7-9F90-B269747CC414}" destId="{20621146-5ABB-4C1F-847D-118FA6510ACF}" srcOrd="1" destOrd="0" presId="urn:microsoft.com/office/officeart/2005/8/layout/list1"/>
    <dgm:cxn modelId="{B8CFBC33-5B02-4B5F-BFB4-C3D633CFB0AE}" type="presParOf" srcId="{0318C8B6-9D2C-4EA7-9F90-B269747CC414}" destId="{06960AB8-51C8-451A-933F-629D1C88AE7D}" srcOrd="2" destOrd="0" presId="urn:microsoft.com/office/officeart/2005/8/layout/list1"/>
    <dgm:cxn modelId="{282AB137-9701-4D08-94DD-C3153026D151}" type="presParOf" srcId="{0318C8B6-9D2C-4EA7-9F90-B269747CC414}" destId="{CC850F37-81DA-40AD-93CC-DF180D94C068}" srcOrd="3" destOrd="0" presId="urn:microsoft.com/office/officeart/2005/8/layout/list1"/>
    <dgm:cxn modelId="{22458F04-B744-4E1F-9B81-8DCA179782F6}" type="presParOf" srcId="{0318C8B6-9D2C-4EA7-9F90-B269747CC414}" destId="{48D50B09-DED1-469C-A8D4-DA0DC70EA799}" srcOrd="4" destOrd="0" presId="urn:microsoft.com/office/officeart/2005/8/layout/list1"/>
    <dgm:cxn modelId="{B46E8550-193D-45A1-B52D-FC9BEEAF2CE4}" type="presParOf" srcId="{48D50B09-DED1-469C-A8D4-DA0DC70EA799}" destId="{150CC8FE-55D3-4BA3-8CE5-A72BFAF6EDFB}" srcOrd="0" destOrd="0" presId="urn:microsoft.com/office/officeart/2005/8/layout/list1"/>
    <dgm:cxn modelId="{8944BB30-B413-4E44-A5DF-B2597DA5CD8E}" type="presParOf" srcId="{48D50B09-DED1-469C-A8D4-DA0DC70EA799}" destId="{61AE703D-710B-4550-B630-05F58AD2EF17}" srcOrd="1" destOrd="0" presId="urn:microsoft.com/office/officeart/2005/8/layout/list1"/>
    <dgm:cxn modelId="{56850620-24F8-4BDF-9347-D0AD2C830D92}" type="presParOf" srcId="{0318C8B6-9D2C-4EA7-9F90-B269747CC414}" destId="{AC104F74-9A62-40B5-9CF6-A04228E57E88}" srcOrd="5" destOrd="0" presId="urn:microsoft.com/office/officeart/2005/8/layout/list1"/>
    <dgm:cxn modelId="{503ACB37-A760-48DB-B09A-3F9655EBE9DD}" type="presParOf" srcId="{0318C8B6-9D2C-4EA7-9F90-B269747CC414}" destId="{229658E4-6D7A-4878-A9EE-D90D9D803CCF}" srcOrd="6" destOrd="0" presId="urn:microsoft.com/office/officeart/2005/8/layout/list1"/>
    <dgm:cxn modelId="{89D11B59-6B26-4B01-AAE2-21086C5DD786}" type="presParOf" srcId="{0318C8B6-9D2C-4EA7-9F90-B269747CC414}" destId="{41F8BF48-7288-4952-A834-50015776379D}" srcOrd="7" destOrd="0" presId="urn:microsoft.com/office/officeart/2005/8/layout/list1"/>
    <dgm:cxn modelId="{98A4B20A-4638-42EE-9586-344DAF6F4EF5}" type="presParOf" srcId="{0318C8B6-9D2C-4EA7-9F90-B269747CC414}" destId="{315F8218-D4DB-4FF0-94CE-A9B65D5AEBB6}" srcOrd="8" destOrd="0" presId="urn:microsoft.com/office/officeart/2005/8/layout/list1"/>
    <dgm:cxn modelId="{BFA2830A-BDBF-416A-9754-D432811600DA}" type="presParOf" srcId="{315F8218-D4DB-4FF0-94CE-A9B65D5AEBB6}" destId="{F9147083-8FF0-42FA-83C8-C3D99284925D}" srcOrd="0" destOrd="0" presId="urn:microsoft.com/office/officeart/2005/8/layout/list1"/>
    <dgm:cxn modelId="{A4DC3743-4D19-4B08-9732-A7E6775DAD30}" type="presParOf" srcId="{315F8218-D4DB-4FF0-94CE-A9B65D5AEBB6}" destId="{A19F0117-914C-42AC-99A0-BFEE35368D6D}" srcOrd="1" destOrd="0" presId="urn:microsoft.com/office/officeart/2005/8/layout/list1"/>
    <dgm:cxn modelId="{E4018D7D-1572-4105-A55F-7E63D1D22073}" type="presParOf" srcId="{0318C8B6-9D2C-4EA7-9F90-B269747CC414}" destId="{FFFC6D94-F9E5-4D15-A1A0-F40044C777A3}" srcOrd="9" destOrd="0" presId="urn:microsoft.com/office/officeart/2005/8/layout/list1"/>
    <dgm:cxn modelId="{3DF2C37F-A2A0-48F0-ABA4-24CF2D9B5689}" type="presParOf" srcId="{0318C8B6-9D2C-4EA7-9F90-B269747CC414}" destId="{6C74379C-428F-4ACD-894B-5D1921473F12}" srcOrd="10" destOrd="0" presId="urn:microsoft.com/office/officeart/2005/8/layout/list1"/>
    <dgm:cxn modelId="{B567E908-F980-418C-867B-37F5711FD900}" type="presParOf" srcId="{0318C8B6-9D2C-4EA7-9F90-B269747CC414}" destId="{8081D40C-8C1E-426A-AF01-65D23B2C15C4}" srcOrd="11" destOrd="0" presId="urn:microsoft.com/office/officeart/2005/8/layout/list1"/>
    <dgm:cxn modelId="{3B3918C5-25FF-4FC5-8585-D60D411CEDF5}" type="presParOf" srcId="{0318C8B6-9D2C-4EA7-9F90-B269747CC414}" destId="{A5579795-853A-4082-8136-A3E400E9EA16}" srcOrd="12" destOrd="0" presId="urn:microsoft.com/office/officeart/2005/8/layout/list1"/>
    <dgm:cxn modelId="{A194E952-C3CA-41FE-B278-9255427CAD31}" type="presParOf" srcId="{A5579795-853A-4082-8136-A3E400E9EA16}" destId="{12160AA8-0CFC-440C-A7B8-1A709095AB88}" srcOrd="0" destOrd="0" presId="urn:microsoft.com/office/officeart/2005/8/layout/list1"/>
    <dgm:cxn modelId="{34F58BDD-4DF2-4C4D-80C5-EBB9AED7F06B}" type="presParOf" srcId="{A5579795-853A-4082-8136-A3E400E9EA16}" destId="{6390C9B4-B2E1-4152-ADD1-BF64B218C251}" srcOrd="1" destOrd="0" presId="urn:microsoft.com/office/officeart/2005/8/layout/list1"/>
    <dgm:cxn modelId="{73B4DA47-B4CA-44D9-A412-E8EC74ACCC4B}" type="presParOf" srcId="{0318C8B6-9D2C-4EA7-9F90-B269747CC414}" destId="{EC70A0C1-C754-4D60-9EEE-0A1448A22FB2}" srcOrd="13" destOrd="0" presId="urn:microsoft.com/office/officeart/2005/8/layout/list1"/>
    <dgm:cxn modelId="{1DDA912A-70C5-4694-99A3-96624737DA03}" type="presParOf" srcId="{0318C8B6-9D2C-4EA7-9F90-B269747CC414}" destId="{4EF02499-1801-4825-B75E-403F6D213E97}" srcOrd="14" destOrd="0" presId="urn:microsoft.com/office/officeart/2005/8/layout/list1"/>
    <dgm:cxn modelId="{41B50FE9-6E66-417C-BF18-B80D8F3FEB53}" type="presParOf" srcId="{0318C8B6-9D2C-4EA7-9F90-B269747CC414}" destId="{D7D515C4-4C54-4300-8C7C-1FFDEAF350C1}" srcOrd="15" destOrd="0" presId="urn:microsoft.com/office/officeart/2005/8/layout/list1"/>
    <dgm:cxn modelId="{0A201E41-DA71-4A7C-90A2-0EC585A5343D}" type="presParOf" srcId="{0318C8B6-9D2C-4EA7-9F90-B269747CC414}" destId="{30F03151-0B60-4144-B8C8-9FC7D63DE407}" srcOrd="16" destOrd="0" presId="urn:microsoft.com/office/officeart/2005/8/layout/list1"/>
    <dgm:cxn modelId="{2D0289CC-695F-4BF8-B2EC-1B640287C2B4}" type="presParOf" srcId="{30F03151-0B60-4144-B8C8-9FC7D63DE407}" destId="{9B49C2B2-2059-4A3A-855F-C622B136BD34}" srcOrd="0" destOrd="0" presId="urn:microsoft.com/office/officeart/2005/8/layout/list1"/>
    <dgm:cxn modelId="{3E0C4CE5-5900-41C6-A469-CB147657F1B7}" type="presParOf" srcId="{30F03151-0B60-4144-B8C8-9FC7D63DE407}" destId="{134AFC19-D3C3-4F72-B432-B62175DC7706}" srcOrd="1" destOrd="0" presId="urn:microsoft.com/office/officeart/2005/8/layout/list1"/>
    <dgm:cxn modelId="{2FC37B95-95ED-45F8-B99F-1331CA2D63F5}" type="presParOf" srcId="{0318C8B6-9D2C-4EA7-9F90-B269747CC414}" destId="{F2AC6708-0F8A-475F-98E9-FCDC66A1E32C}" srcOrd="17" destOrd="0" presId="urn:microsoft.com/office/officeart/2005/8/layout/list1"/>
    <dgm:cxn modelId="{9EC6B674-88A5-41CA-AD40-44E02EAD817C}" type="presParOf" srcId="{0318C8B6-9D2C-4EA7-9F90-B269747CC414}" destId="{90FC96EB-A7EC-4AC4-AFA5-8E9E2B994EC2}" srcOrd="18" destOrd="0" presId="urn:microsoft.com/office/officeart/2005/8/layout/list1"/>
    <dgm:cxn modelId="{D4213D58-8DE4-446A-B60C-A963E1903780}" type="presParOf" srcId="{0318C8B6-9D2C-4EA7-9F90-B269747CC414}" destId="{B1227B20-430B-4489-8E3A-B99E6584DB3F}" srcOrd="19" destOrd="0" presId="urn:microsoft.com/office/officeart/2005/8/layout/list1"/>
    <dgm:cxn modelId="{5329A465-3965-49A6-99C9-1B0ADF40968B}" type="presParOf" srcId="{0318C8B6-9D2C-4EA7-9F90-B269747CC414}" destId="{9FCD4974-964D-454A-83BC-5988EF168F58}" srcOrd="20" destOrd="0" presId="urn:microsoft.com/office/officeart/2005/8/layout/list1"/>
    <dgm:cxn modelId="{DF08B33E-ADCF-4097-AA6B-B44A051D2371}" type="presParOf" srcId="{9FCD4974-964D-454A-83BC-5988EF168F58}" destId="{B89F501F-7314-4517-8D20-16ED1472EFD7}" srcOrd="0" destOrd="0" presId="urn:microsoft.com/office/officeart/2005/8/layout/list1"/>
    <dgm:cxn modelId="{8D70C043-BD9D-47EE-8B2D-2CD55BCA5D14}" type="presParOf" srcId="{9FCD4974-964D-454A-83BC-5988EF168F58}" destId="{46871F23-01A6-417F-83F9-C8F763FAA446}" srcOrd="1" destOrd="0" presId="urn:microsoft.com/office/officeart/2005/8/layout/list1"/>
    <dgm:cxn modelId="{74BBA185-287A-4F15-A662-AD05A8A6E5E8}" type="presParOf" srcId="{0318C8B6-9D2C-4EA7-9F90-B269747CC414}" destId="{8C15CEF1-D657-4182-98AF-EECD40D1513B}" srcOrd="21" destOrd="0" presId="urn:microsoft.com/office/officeart/2005/8/layout/list1"/>
    <dgm:cxn modelId="{1C2E5313-8E90-4522-87EC-E4E7EF510064}" type="presParOf" srcId="{0318C8B6-9D2C-4EA7-9F90-B269747CC414}" destId="{AF48C67F-B247-4516-BEE7-678D1A90FC95}" srcOrd="2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960AB8-51C8-451A-933F-629D1C88AE7D}">
      <dsp:nvSpPr>
        <dsp:cNvPr id="0" name=""/>
        <dsp:cNvSpPr/>
      </dsp:nvSpPr>
      <dsp:spPr>
        <a:xfrm>
          <a:off x="0" y="271391"/>
          <a:ext cx="5519401" cy="42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C217DAF-FD78-4962-AEDC-94F44B1C899B}">
      <dsp:nvSpPr>
        <dsp:cNvPr id="0" name=""/>
        <dsp:cNvSpPr/>
      </dsp:nvSpPr>
      <dsp:spPr>
        <a:xfrm>
          <a:off x="275970" y="20471"/>
          <a:ext cx="3863580"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34" tIns="0" rIns="146034" bIns="0" numCol="1" spcCol="1270" anchor="ctr" anchorCtr="0">
          <a:noAutofit/>
        </a:bodyPr>
        <a:lstStyle/>
        <a:p>
          <a:pPr marL="0" lvl="0" indent="0" algn="l" defTabSz="755650">
            <a:lnSpc>
              <a:spcPct val="90000"/>
            </a:lnSpc>
            <a:spcBef>
              <a:spcPct val="0"/>
            </a:spcBef>
            <a:spcAft>
              <a:spcPct val="35000"/>
            </a:spcAft>
            <a:buNone/>
          </a:pPr>
          <a:r>
            <a:rPr lang="en-AU" sz="1700" b="0" i="0" kern="1200"/>
            <a:t>Lawfulness and Consent</a:t>
          </a:r>
          <a:endParaRPr lang="en-AU" sz="1700" b="0" kern="1200"/>
        </a:p>
      </dsp:txBody>
      <dsp:txXfrm>
        <a:off x="300468" y="44969"/>
        <a:ext cx="3814584" cy="452844"/>
      </dsp:txXfrm>
    </dsp:sp>
    <dsp:sp modelId="{229658E4-6D7A-4878-A9EE-D90D9D803CCF}">
      <dsp:nvSpPr>
        <dsp:cNvPr id="0" name=""/>
        <dsp:cNvSpPr/>
      </dsp:nvSpPr>
      <dsp:spPr>
        <a:xfrm>
          <a:off x="0" y="1042511"/>
          <a:ext cx="5519401" cy="42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1AE703D-710B-4550-B630-05F58AD2EF17}">
      <dsp:nvSpPr>
        <dsp:cNvPr id="0" name=""/>
        <dsp:cNvSpPr/>
      </dsp:nvSpPr>
      <dsp:spPr>
        <a:xfrm>
          <a:off x="275970" y="791591"/>
          <a:ext cx="3863580"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34" tIns="0" rIns="146034" bIns="0" numCol="1" spcCol="1270" anchor="ctr" anchorCtr="0">
          <a:noAutofit/>
        </a:bodyPr>
        <a:lstStyle/>
        <a:p>
          <a:pPr marL="0" lvl="0" indent="0" algn="l" defTabSz="755650">
            <a:lnSpc>
              <a:spcPct val="90000"/>
            </a:lnSpc>
            <a:spcBef>
              <a:spcPct val="0"/>
            </a:spcBef>
            <a:spcAft>
              <a:spcPct val="35000"/>
            </a:spcAft>
            <a:buNone/>
          </a:pPr>
          <a:r>
            <a:rPr lang="en-AU" sz="1700" b="0" i="0" kern="1200"/>
            <a:t>Purpose Limitation</a:t>
          </a:r>
          <a:endParaRPr lang="en-AU" sz="1700" b="0" kern="1200"/>
        </a:p>
      </dsp:txBody>
      <dsp:txXfrm>
        <a:off x="300468" y="816089"/>
        <a:ext cx="3814584" cy="452844"/>
      </dsp:txXfrm>
    </dsp:sp>
    <dsp:sp modelId="{6C74379C-428F-4ACD-894B-5D1921473F12}">
      <dsp:nvSpPr>
        <dsp:cNvPr id="0" name=""/>
        <dsp:cNvSpPr/>
      </dsp:nvSpPr>
      <dsp:spPr>
        <a:xfrm>
          <a:off x="0" y="1813631"/>
          <a:ext cx="5519401" cy="42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19F0117-914C-42AC-99A0-BFEE35368D6D}">
      <dsp:nvSpPr>
        <dsp:cNvPr id="0" name=""/>
        <dsp:cNvSpPr/>
      </dsp:nvSpPr>
      <dsp:spPr>
        <a:xfrm>
          <a:off x="275970" y="1562711"/>
          <a:ext cx="3863580"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34" tIns="0" rIns="146034" bIns="0" numCol="1" spcCol="1270" anchor="ctr" anchorCtr="0">
          <a:noAutofit/>
        </a:bodyPr>
        <a:lstStyle/>
        <a:p>
          <a:pPr marL="0" lvl="0" indent="0" algn="l" defTabSz="755650">
            <a:lnSpc>
              <a:spcPct val="90000"/>
            </a:lnSpc>
            <a:spcBef>
              <a:spcPct val="0"/>
            </a:spcBef>
            <a:spcAft>
              <a:spcPct val="35000"/>
            </a:spcAft>
            <a:buNone/>
          </a:pPr>
          <a:r>
            <a:rPr lang="en-AU" sz="1700" kern="1200"/>
            <a:t>Data Minimisation</a:t>
          </a:r>
        </a:p>
      </dsp:txBody>
      <dsp:txXfrm>
        <a:off x="300468" y="1587209"/>
        <a:ext cx="3814584" cy="452844"/>
      </dsp:txXfrm>
    </dsp:sp>
    <dsp:sp modelId="{4EF02499-1801-4825-B75E-403F6D213E97}">
      <dsp:nvSpPr>
        <dsp:cNvPr id="0" name=""/>
        <dsp:cNvSpPr/>
      </dsp:nvSpPr>
      <dsp:spPr>
        <a:xfrm>
          <a:off x="0" y="2584751"/>
          <a:ext cx="5519401" cy="42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390C9B4-B2E1-4152-ADD1-BF64B218C251}">
      <dsp:nvSpPr>
        <dsp:cNvPr id="0" name=""/>
        <dsp:cNvSpPr/>
      </dsp:nvSpPr>
      <dsp:spPr>
        <a:xfrm>
          <a:off x="275970" y="2333831"/>
          <a:ext cx="3863580"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34" tIns="0" rIns="146034" bIns="0" numCol="1" spcCol="1270" anchor="ctr" anchorCtr="0">
          <a:noAutofit/>
        </a:bodyPr>
        <a:lstStyle/>
        <a:p>
          <a:pPr marL="0" lvl="0" indent="0" algn="l" defTabSz="755650">
            <a:lnSpc>
              <a:spcPct val="90000"/>
            </a:lnSpc>
            <a:spcBef>
              <a:spcPct val="0"/>
            </a:spcBef>
            <a:spcAft>
              <a:spcPct val="35000"/>
            </a:spcAft>
            <a:buNone/>
          </a:pPr>
          <a:r>
            <a:rPr lang="en-AU" sz="1700" b="0" i="0" kern="1200"/>
            <a:t>Data Security</a:t>
          </a:r>
          <a:endParaRPr lang="en-AU" sz="1700" b="0" kern="1200"/>
        </a:p>
      </dsp:txBody>
      <dsp:txXfrm>
        <a:off x="300468" y="2358329"/>
        <a:ext cx="3814584" cy="452844"/>
      </dsp:txXfrm>
    </dsp:sp>
    <dsp:sp modelId="{90FC96EB-A7EC-4AC4-AFA5-8E9E2B994EC2}">
      <dsp:nvSpPr>
        <dsp:cNvPr id="0" name=""/>
        <dsp:cNvSpPr/>
      </dsp:nvSpPr>
      <dsp:spPr>
        <a:xfrm>
          <a:off x="0" y="3355871"/>
          <a:ext cx="5519401" cy="42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34AFC19-D3C3-4F72-B432-B62175DC7706}">
      <dsp:nvSpPr>
        <dsp:cNvPr id="0" name=""/>
        <dsp:cNvSpPr/>
      </dsp:nvSpPr>
      <dsp:spPr>
        <a:xfrm>
          <a:off x="275970" y="3104951"/>
          <a:ext cx="3863580"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34" tIns="0" rIns="146034" bIns="0" numCol="1" spcCol="1270" anchor="ctr" anchorCtr="0">
          <a:noAutofit/>
        </a:bodyPr>
        <a:lstStyle/>
        <a:p>
          <a:pPr marL="0" lvl="0" indent="0" algn="l" defTabSz="755650">
            <a:lnSpc>
              <a:spcPct val="90000"/>
            </a:lnSpc>
            <a:spcBef>
              <a:spcPct val="0"/>
            </a:spcBef>
            <a:spcAft>
              <a:spcPct val="35000"/>
            </a:spcAft>
            <a:buNone/>
          </a:pPr>
          <a:r>
            <a:rPr lang="en-AU" sz="1700" b="0" i="0" kern="1200"/>
            <a:t>Transparency</a:t>
          </a:r>
          <a:endParaRPr lang="en-AU" sz="1700" b="0" kern="1200"/>
        </a:p>
      </dsp:txBody>
      <dsp:txXfrm>
        <a:off x="300468" y="3129449"/>
        <a:ext cx="3814584" cy="452844"/>
      </dsp:txXfrm>
    </dsp:sp>
    <dsp:sp modelId="{AF48C67F-B247-4516-BEE7-678D1A90FC95}">
      <dsp:nvSpPr>
        <dsp:cNvPr id="0" name=""/>
        <dsp:cNvSpPr/>
      </dsp:nvSpPr>
      <dsp:spPr>
        <a:xfrm>
          <a:off x="0" y="4126991"/>
          <a:ext cx="5519401" cy="42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6871F23-01A6-417F-83F9-C8F763FAA446}">
      <dsp:nvSpPr>
        <dsp:cNvPr id="0" name=""/>
        <dsp:cNvSpPr/>
      </dsp:nvSpPr>
      <dsp:spPr>
        <a:xfrm>
          <a:off x="275970" y="3876071"/>
          <a:ext cx="3863580"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34" tIns="0" rIns="146034" bIns="0" numCol="1" spcCol="1270" anchor="ctr" anchorCtr="0">
          <a:noAutofit/>
        </a:bodyPr>
        <a:lstStyle/>
        <a:p>
          <a:pPr marL="0" lvl="0" indent="0" algn="l" defTabSz="755650">
            <a:lnSpc>
              <a:spcPct val="90000"/>
            </a:lnSpc>
            <a:spcBef>
              <a:spcPct val="0"/>
            </a:spcBef>
            <a:spcAft>
              <a:spcPct val="35000"/>
            </a:spcAft>
            <a:buNone/>
          </a:pPr>
          <a:r>
            <a:rPr lang="en-AU" sz="1700" b="0" i="0" kern="1200"/>
            <a:t>Accountability</a:t>
          </a:r>
          <a:endParaRPr lang="en-AU" sz="1700" b="0" kern="1200"/>
        </a:p>
      </dsp:txBody>
      <dsp:txXfrm>
        <a:off x="300468" y="3900569"/>
        <a:ext cx="3814584" cy="45284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E77C1A-45F8-41EA-B004-E0921C544FAB}" type="datetimeFigureOut">
              <a:rPr lang="en-AU" smtClean="0"/>
              <a:t>29/07/2026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7F4106-45CC-4142-9871-89FE26886609}" type="slidenum">
              <a:rPr lang="en-AU" smtClean="0"/>
              <a:t>‹#›</a:t>
            </a:fld>
            <a:endParaRPr lang="en-AU"/>
          </a:p>
        </p:txBody>
      </p:sp>
    </p:spTree>
    <p:extLst>
      <p:ext uri="{BB962C8B-B14F-4D97-AF65-F5344CB8AC3E}">
        <p14:creationId xmlns:p14="http://schemas.microsoft.com/office/powerpoint/2010/main" val="4203078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aitsl.edu.au/docs/default-source/feedback/aitsl-learning-intentions-and-success-criteria-strategy.pdf?sfvrsn=382dec3c_2"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s://education.nsw.gov.au/teaching-and-learning/curriculum/explicit-teaching/explicit-teaching-strategies/sharing-success-criteria" TargetMode="External"/><Relationship Id="rId4" Type="http://schemas.openxmlformats.org/officeDocument/2006/relationships/hyperlink" Target="https://education.nsw.gov.au/teaching-and-learning/curriculum/explicit-teaching/explicit-teaching-strategies/sharing-learning-intentions"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aitsl.edu.au/docs/default-source/feedback/aitsl-learning-intentions-and-success-criteria-strategy.pdf?sfvrsn=382dec3c_2"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education.nsw.gov.au/teaching-and-learning/curriculum/explicit-teaching/explicit-teaching-strategies/sharing-success-criteria" TargetMode="External"/><Relationship Id="rId4" Type="http://schemas.openxmlformats.org/officeDocument/2006/relationships/hyperlink" Target="https://education.nsw.gov.au/teaching-and-learning/curriculum/explicit-teaching/explicit-teaching-strategies/sharing-learning-intentions"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a:p>
        </p:txBody>
      </p:sp>
    </p:spTree>
    <p:extLst>
      <p:ext uri="{BB962C8B-B14F-4D97-AF65-F5344CB8AC3E}">
        <p14:creationId xmlns:p14="http://schemas.microsoft.com/office/powerpoint/2010/main" val="1933589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418F0-03F5-0759-9206-A4CCFB8AA0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083011-6371-A810-E0B8-96678C40AB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1B07B5-547F-0E9E-9C05-B5552BE4992D}"/>
              </a:ext>
            </a:extLst>
          </p:cNvPr>
          <p:cNvSpPr>
            <a:spLocks noGrp="1"/>
          </p:cNvSpPr>
          <p:nvPr>
            <p:ph type="body" idx="1"/>
          </p:nvPr>
        </p:nvSpPr>
        <p:spPr/>
        <p:txBody>
          <a:bodyPr/>
          <a:lstStyle/>
          <a:p>
            <a:pPr rtl="0"/>
            <a:r>
              <a:rPr lang="en-AU" sz="1600" b="0" i="0" kern="1200">
                <a:solidFill>
                  <a:schemeClr val="tx1"/>
                </a:solidFill>
                <a:effectLst/>
                <a:latin typeface="Arial" panose="020B0604020202020204" pitchFamily="34" charset="0"/>
                <a:ea typeface="+mn-ea"/>
                <a:cs typeface="Arial" panose="020B0604020202020204" pitchFamily="34" charset="0"/>
              </a:rPr>
              <a:t>How can you take responsibility for protecting your own data? What habits or tools might help?</a:t>
            </a:r>
          </a:p>
          <a:p>
            <a:pPr rtl="0"/>
            <a:r>
              <a:rPr lang="en-AU" sz="1600" b="0" i="0" kern="1200">
                <a:solidFill>
                  <a:schemeClr val="tx1"/>
                </a:solidFill>
                <a:effectLst/>
                <a:latin typeface="Arial" panose="020B0604020202020204" pitchFamily="34" charset="0"/>
                <a:ea typeface="+mn-ea"/>
                <a:cs typeface="Arial" panose="020B0604020202020204" pitchFamily="34" charset="0"/>
              </a:rPr>
              <a:t>Should schools, governments, or communities have a role in educating or regulating data ownership? Why or why not?</a:t>
            </a:r>
          </a:p>
          <a:p>
            <a:pPr rtl="0"/>
            <a:r>
              <a:rPr lang="en-AU" sz="1600" b="0" i="0" kern="1200">
                <a:solidFill>
                  <a:schemeClr val="tx1"/>
                </a:solidFill>
                <a:effectLst/>
                <a:latin typeface="Arial" panose="020B0604020202020204" pitchFamily="34" charset="0"/>
                <a:ea typeface="+mn-ea"/>
                <a:cs typeface="Arial" panose="020B0604020202020204" pitchFamily="34" charset="0"/>
              </a:rPr>
              <a:t>How might attitudes toward data ownership change as new technologies (e.g., artificial intelligence, IoT) emerge?</a:t>
            </a:r>
          </a:p>
          <a:p>
            <a:pPr rtl="0"/>
            <a:r>
              <a:rPr lang="en-AU" sz="1600" b="0" i="0" kern="1200">
                <a:solidFill>
                  <a:schemeClr val="tx1"/>
                </a:solidFill>
                <a:effectLst/>
                <a:latin typeface="Arial" panose="020B0604020202020204" pitchFamily="34" charset="0"/>
                <a:ea typeface="+mn-ea"/>
                <a:cs typeface="Arial" panose="020B0604020202020204" pitchFamily="34" charset="0"/>
              </a:rPr>
              <a:t>If you create content online (photos, videos, texts), who owns that content, and how could data ownership impact your rights as a creator?</a:t>
            </a:r>
          </a:p>
          <a:p>
            <a:pPr rtl="0"/>
            <a:r>
              <a:rPr lang="en-AU" sz="1600" b="0" i="0" kern="1200">
                <a:solidFill>
                  <a:schemeClr val="tx1"/>
                </a:solidFill>
                <a:effectLst/>
                <a:latin typeface="Arial" panose="020B0604020202020204" pitchFamily="34" charset="0"/>
                <a:ea typeface="+mn-ea"/>
                <a:cs typeface="Arial" panose="020B0604020202020204" pitchFamily="34" charset="0"/>
              </a:rPr>
              <a:t>In what ways might data ownership be different for minors compared to adults?</a:t>
            </a:r>
          </a:p>
          <a:p>
            <a:endParaRPr lang="en-AU"/>
          </a:p>
        </p:txBody>
      </p:sp>
      <p:sp>
        <p:nvSpPr>
          <p:cNvPr id="4" name="Slide Number Placeholder 3">
            <a:extLst>
              <a:ext uri="{FF2B5EF4-FFF2-40B4-BE49-F238E27FC236}">
                <a16:creationId xmlns:a16="http://schemas.microsoft.com/office/drawing/2014/main" id="{7B5B8265-4BEA-E61B-1A54-464BC7A9FC05}"/>
              </a:ext>
            </a:extLst>
          </p:cNvPr>
          <p:cNvSpPr>
            <a:spLocks noGrp="1"/>
          </p:cNvSpPr>
          <p:nvPr>
            <p:ph type="sldNum" sz="quarter" idx="5"/>
          </p:nvPr>
        </p:nvSpPr>
        <p:spPr/>
        <p:txBody>
          <a:bodyPr/>
          <a:lstStyle/>
          <a:p>
            <a:fld id="{B07158C4-A119-4B78-9DE8-A50001BC31DC}" type="slidenum">
              <a:rPr lang="en-AU" smtClean="0"/>
              <a:pPr/>
              <a:t>13</a:t>
            </a:fld>
            <a:endParaRPr lang="en-AU"/>
          </a:p>
        </p:txBody>
      </p:sp>
    </p:spTree>
    <p:extLst>
      <p:ext uri="{BB962C8B-B14F-4D97-AF65-F5344CB8AC3E}">
        <p14:creationId xmlns:p14="http://schemas.microsoft.com/office/powerpoint/2010/main" val="2609969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5941F-3261-E194-0F66-2F071A70B7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95CFAD-52C6-5DA7-0A37-A6ACCF9345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43A669-79FD-AECC-1E33-C34C702A2664}"/>
              </a:ext>
            </a:extLst>
          </p:cNvPr>
          <p:cNvSpPr>
            <a:spLocks noGrp="1"/>
          </p:cNvSpPr>
          <p:nvPr>
            <p:ph type="body" idx="1"/>
          </p:nvPr>
        </p:nvSpPr>
        <p:spPr/>
        <p:txBody>
          <a:bodyPr/>
          <a:lstStyle/>
          <a:p>
            <a:pPr rtl="0"/>
            <a:r>
              <a:rPr lang="en-AU" sz="1600" b="0" i="0" kern="1200">
                <a:solidFill>
                  <a:schemeClr val="tx1"/>
                </a:solidFill>
                <a:effectLst/>
                <a:latin typeface="Arial" panose="020B0604020202020204" pitchFamily="34" charset="0"/>
                <a:ea typeface="+mn-ea"/>
                <a:cs typeface="Arial" panose="020B0604020202020204" pitchFamily="34" charset="0"/>
              </a:rPr>
              <a:t>Explain each of these principles with examples related to the facial recognition system:</a:t>
            </a:r>
          </a:p>
          <a:p>
            <a:pPr lvl="1" rtl="0"/>
            <a:r>
              <a:rPr lang="en-AU" sz="1600" b="1" i="0" kern="1200">
                <a:solidFill>
                  <a:schemeClr val="tx1"/>
                </a:solidFill>
                <a:effectLst/>
                <a:latin typeface="Arial" panose="020B0604020202020204" pitchFamily="34" charset="0"/>
                <a:ea typeface="+mn-ea"/>
                <a:cs typeface="Arial" panose="020B0604020202020204" pitchFamily="34" charset="0"/>
              </a:rPr>
              <a:t>Lawfulness and Consent:</a:t>
            </a:r>
            <a:r>
              <a:rPr lang="en-AU" sz="1600" b="0" i="0" kern="1200">
                <a:solidFill>
                  <a:schemeClr val="tx1"/>
                </a:solidFill>
                <a:effectLst/>
                <a:latin typeface="Arial" panose="020B0604020202020204" pitchFamily="34" charset="0"/>
                <a:ea typeface="+mn-ea"/>
                <a:cs typeface="Arial" panose="020B0604020202020204" pitchFamily="34" charset="0"/>
              </a:rPr>
              <a:t> Students must know and agree how their facial data will be used.</a:t>
            </a:r>
          </a:p>
          <a:p>
            <a:pPr lvl="1" rtl="0"/>
            <a:r>
              <a:rPr lang="en-AU" sz="1600" b="1" i="0" kern="1200">
                <a:solidFill>
                  <a:schemeClr val="tx1"/>
                </a:solidFill>
                <a:effectLst/>
                <a:latin typeface="Arial" panose="020B0604020202020204" pitchFamily="34" charset="0"/>
                <a:ea typeface="+mn-ea"/>
                <a:cs typeface="Arial" panose="020B0604020202020204" pitchFamily="34" charset="0"/>
              </a:rPr>
              <a:t>Purpose Limitation:</a:t>
            </a:r>
            <a:r>
              <a:rPr lang="en-AU" sz="1600" b="0" i="0" kern="1200">
                <a:solidFill>
                  <a:schemeClr val="tx1"/>
                </a:solidFill>
                <a:effectLst/>
                <a:latin typeface="Arial" panose="020B0604020202020204" pitchFamily="34" charset="0"/>
                <a:ea typeface="+mn-ea"/>
                <a:cs typeface="Arial" panose="020B0604020202020204" pitchFamily="34" charset="0"/>
              </a:rPr>
              <a:t> The system should only use data for attendance, not other unrelated purposes.</a:t>
            </a:r>
          </a:p>
          <a:p>
            <a:pPr lvl="1" rtl="0"/>
            <a:r>
              <a:rPr lang="en-AU" sz="1600" b="1" i="0" kern="1200">
                <a:solidFill>
                  <a:schemeClr val="tx1"/>
                </a:solidFill>
                <a:effectLst/>
                <a:latin typeface="Arial" panose="020B0604020202020204" pitchFamily="34" charset="0"/>
                <a:ea typeface="+mn-ea"/>
                <a:cs typeface="Arial" panose="020B0604020202020204" pitchFamily="34" charset="0"/>
              </a:rPr>
              <a:t>Data Minimisation:</a:t>
            </a:r>
            <a:r>
              <a:rPr lang="en-AU" sz="1600" b="0" i="0" kern="1200">
                <a:solidFill>
                  <a:schemeClr val="tx1"/>
                </a:solidFill>
                <a:effectLst/>
                <a:latin typeface="Arial" panose="020B0604020202020204" pitchFamily="34" charset="0"/>
                <a:ea typeface="+mn-ea"/>
                <a:cs typeface="Arial" panose="020B0604020202020204" pitchFamily="34" charset="0"/>
              </a:rPr>
              <a:t> Only the necessary biometric data should be collected.</a:t>
            </a:r>
          </a:p>
          <a:p>
            <a:pPr lvl="1" rtl="0"/>
            <a:r>
              <a:rPr lang="en-AU" sz="1600" b="1" i="0" kern="1200">
                <a:solidFill>
                  <a:schemeClr val="tx1"/>
                </a:solidFill>
                <a:effectLst/>
                <a:latin typeface="Arial" panose="020B0604020202020204" pitchFamily="34" charset="0"/>
                <a:ea typeface="+mn-ea"/>
                <a:cs typeface="Arial" panose="020B0604020202020204" pitchFamily="34" charset="0"/>
              </a:rPr>
              <a:t>Data Security:</a:t>
            </a:r>
            <a:r>
              <a:rPr lang="en-AU" sz="1600" b="0" i="0" kern="1200">
                <a:solidFill>
                  <a:schemeClr val="tx1"/>
                </a:solidFill>
                <a:effectLst/>
                <a:latin typeface="Arial" panose="020B0604020202020204" pitchFamily="34" charset="0"/>
                <a:ea typeface="+mn-ea"/>
                <a:cs typeface="Arial" panose="020B0604020202020204" pitchFamily="34" charset="0"/>
              </a:rPr>
              <a:t> Measures such as encryption and access controls are essential to protect data.</a:t>
            </a:r>
          </a:p>
          <a:p>
            <a:pPr lvl="1" rtl="0"/>
            <a:r>
              <a:rPr lang="en-AU" sz="1600" b="1" i="0" kern="1200">
                <a:solidFill>
                  <a:schemeClr val="tx1"/>
                </a:solidFill>
                <a:effectLst/>
                <a:latin typeface="Arial" panose="020B0604020202020204" pitchFamily="34" charset="0"/>
                <a:ea typeface="+mn-ea"/>
                <a:cs typeface="Arial" panose="020B0604020202020204" pitchFamily="34" charset="0"/>
              </a:rPr>
              <a:t>Transparency:</a:t>
            </a:r>
            <a:r>
              <a:rPr lang="en-AU" sz="1600" b="0" i="0" kern="1200">
                <a:solidFill>
                  <a:schemeClr val="tx1"/>
                </a:solidFill>
                <a:effectLst/>
                <a:latin typeface="Arial" panose="020B0604020202020204" pitchFamily="34" charset="0"/>
                <a:ea typeface="+mn-ea"/>
                <a:cs typeface="Arial" panose="020B0604020202020204" pitchFamily="34" charset="0"/>
              </a:rPr>
              <a:t> Students and parents should be informed about the system's operation and data handling.</a:t>
            </a:r>
          </a:p>
          <a:p>
            <a:pPr lvl="1" rtl="0"/>
            <a:r>
              <a:rPr lang="en-AU" sz="1600" b="1" i="0" kern="1200">
                <a:solidFill>
                  <a:schemeClr val="tx1"/>
                </a:solidFill>
                <a:effectLst/>
                <a:latin typeface="Arial" panose="020B0604020202020204" pitchFamily="34" charset="0"/>
                <a:ea typeface="+mn-ea"/>
                <a:cs typeface="Arial" panose="020B0604020202020204" pitchFamily="34" charset="0"/>
              </a:rPr>
              <a:t>Accountability:</a:t>
            </a:r>
            <a:r>
              <a:rPr lang="en-AU" sz="1600" b="0" i="0" kern="1200">
                <a:solidFill>
                  <a:schemeClr val="tx1"/>
                </a:solidFill>
                <a:effectLst/>
                <a:latin typeface="Arial" panose="020B0604020202020204" pitchFamily="34" charset="0"/>
                <a:ea typeface="+mn-ea"/>
                <a:cs typeface="Arial" panose="020B0604020202020204" pitchFamily="34" charset="0"/>
              </a:rPr>
              <a:t> The school must ensure responsible management and oversight of the data.</a:t>
            </a:r>
          </a:p>
          <a:p>
            <a:endParaRPr lang="en-AU"/>
          </a:p>
        </p:txBody>
      </p:sp>
      <p:sp>
        <p:nvSpPr>
          <p:cNvPr id="4" name="Slide Number Placeholder 3">
            <a:extLst>
              <a:ext uri="{FF2B5EF4-FFF2-40B4-BE49-F238E27FC236}">
                <a16:creationId xmlns:a16="http://schemas.microsoft.com/office/drawing/2014/main" id="{0EC5607B-DD25-078F-CBF9-D5FDB3E7E5BF}"/>
              </a:ext>
            </a:extLst>
          </p:cNvPr>
          <p:cNvSpPr>
            <a:spLocks noGrp="1"/>
          </p:cNvSpPr>
          <p:nvPr>
            <p:ph type="sldNum" sz="quarter" idx="5"/>
          </p:nvPr>
        </p:nvSpPr>
        <p:spPr/>
        <p:txBody>
          <a:bodyPr/>
          <a:lstStyle/>
          <a:p>
            <a:fld id="{B07158C4-A119-4B78-9DE8-A50001BC31DC}" type="slidenum">
              <a:rPr lang="en-AU" smtClean="0"/>
              <a:pPr/>
              <a:t>14</a:t>
            </a:fld>
            <a:endParaRPr lang="en-AU"/>
          </a:p>
        </p:txBody>
      </p:sp>
    </p:spTree>
    <p:extLst>
      <p:ext uri="{BB962C8B-B14F-4D97-AF65-F5344CB8AC3E}">
        <p14:creationId xmlns:p14="http://schemas.microsoft.com/office/powerpoint/2010/main" val="10082571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600" b="1" i="0" kern="1200">
                <a:solidFill>
                  <a:schemeClr val="tx1"/>
                </a:solidFill>
                <a:effectLst/>
                <a:latin typeface="Arial" panose="020B0604020202020204" pitchFamily="34" charset="0"/>
                <a:ea typeface="+mn-ea"/>
                <a:cs typeface="Arial" panose="020B0604020202020204" pitchFamily="34" charset="0"/>
              </a:rPr>
              <a:t>1. Using Student ID Cards for Attendance</a:t>
            </a:r>
          </a:p>
          <a:p>
            <a:pPr rtl="0"/>
            <a:r>
              <a:rPr lang="en-AU" sz="1600" b="1" i="0" kern="1200">
                <a:solidFill>
                  <a:schemeClr val="tx1"/>
                </a:solidFill>
                <a:effectLst/>
                <a:latin typeface="Arial" panose="020B0604020202020204" pitchFamily="34" charset="0"/>
                <a:ea typeface="+mn-ea"/>
                <a:cs typeface="Arial" panose="020B0604020202020204" pitchFamily="34" charset="0"/>
              </a:rPr>
              <a:t>Scenario:</a:t>
            </a:r>
            <a:r>
              <a:rPr lang="en-AU" sz="1600" b="0" i="0" kern="1200">
                <a:solidFill>
                  <a:schemeClr val="tx1"/>
                </a:solidFill>
                <a:effectLst/>
                <a:latin typeface="Arial" panose="020B0604020202020204" pitchFamily="34" charset="0"/>
                <a:ea typeface="+mn-ea"/>
                <a:cs typeface="Arial" panose="020B0604020202020204" pitchFamily="34" charset="0"/>
              </a:rPr>
              <a:t> Students scan their ID cards when they enter school each morning. The system records the time and marks their attendance.</a:t>
            </a:r>
          </a:p>
          <a:p>
            <a:pPr rtl="0"/>
            <a:r>
              <a:rPr lang="en-AU" sz="1600" b="1" i="0" kern="1200">
                <a:solidFill>
                  <a:schemeClr val="tx1"/>
                </a:solidFill>
                <a:effectLst/>
                <a:latin typeface="Arial" panose="020B0604020202020204" pitchFamily="34" charset="0"/>
                <a:ea typeface="+mn-ea"/>
                <a:cs typeface="Arial" panose="020B0604020202020204" pitchFamily="34" charset="0"/>
              </a:rPr>
              <a:t>Privacy principles:</a:t>
            </a:r>
            <a:r>
              <a:rPr lang="en-AU" sz="1600" b="0" i="0" kern="1200">
                <a:solidFill>
                  <a:schemeClr val="tx1"/>
                </a:solidFill>
                <a:effectLst/>
                <a:latin typeface="Arial" panose="020B0604020202020204" pitchFamily="34" charset="0"/>
                <a:ea typeface="+mn-ea"/>
                <a:cs typeface="Arial" panose="020B0604020202020204" pitchFamily="34" charset="0"/>
              </a:rPr>
              <a:t> Only attendance data is collected; the system doesn’t track student movements beyond arrival. Students’ names and IDs are kept confidential, and data is securely stored.</a:t>
            </a:r>
          </a:p>
          <a:p>
            <a:pPr rtl="0"/>
            <a:r>
              <a:rPr lang="en-AU" sz="1600" b="1" i="0" kern="1200">
                <a:solidFill>
                  <a:schemeClr val="tx1"/>
                </a:solidFill>
                <a:effectLst/>
                <a:latin typeface="Arial" panose="020B0604020202020204" pitchFamily="34" charset="0"/>
                <a:ea typeface="+mn-ea"/>
                <a:cs typeface="Arial" panose="020B0604020202020204" pitchFamily="34" charset="0"/>
              </a:rPr>
              <a:t>Cybersecurity principles:</a:t>
            </a:r>
            <a:r>
              <a:rPr lang="en-AU" sz="1600" b="0" i="0" kern="1200">
                <a:solidFill>
                  <a:schemeClr val="tx1"/>
                </a:solidFill>
                <a:effectLst/>
                <a:latin typeface="Arial" panose="020B0604020202020204" pitchFamily="34" charset="0"/>
                <a:ea typeface="+mn-ea"/>
                <a:cs typeface="Arial" panose="020B0604020202020204" pitchFamily="34" charset="0"/>
              </a:rPr>
              <a:t> Only authorised staff can access attendance records; data is protected from unauthorised access.</a:t>
            </a:r>
          </a:p>
          <a:p>
            <a:pPr rtl="0"/>
            <a:r>
              <a:rPr lang="en-AU" sz="1600" b="1" i="0" kern="1200">
                <a:solidFill>
                  <a:schemeClr val="tx1"/>
                </a:solidFill>
                <a:effectLst/>
                <a:latin typeface="Arial" panose="020B0604020202020204" pitchFamily="34" charset="0"/>
                <a:ea typeface="+mn-ea"/>
                <a:cs typeface="Arial" panose="020B0604020202020204" pitchFamily="34" charset="0"/>
              </a:rPr>
              <a:t>2. Online Learning Platform Usage</a:t>
            </a:r>
          </a:p>
          <a:p>
            <a:pPr rtl="0"/>
            <a:r>
              <a:rPr lang="en-AU" sz="1600" b="1" i="0" kern="1200">
                <a:solidFill>
                  <a:schemeClr val="tx1"/>
                </a:solidFill>
                <a:effectLst/>
                <a:latin typeface="Arial" panose="020B0604020202020204" pitchFamily="34" charset="0"/>
                <a:ea typeface="+mn-ea"/>
                <a:cs typeface="Arial" panose="020B0604020202020204" pitchFamily="34" charset="0"/>
              </a:rPr>
              <a:t>Scenario:</a:t>
            </a:r>
            <a:r>
              <a:rPr lang="en-AU" sz="1600" b="0" i="0" kern="1200">
                <a:solidFill>
                  <a:schemeClr val="tx1"/>
                </a:solidFill>
                <a:effectLst/>
                <a:latin typeface="Arial" panose="020B0604020202020204" pitchFamily="34" charset="0"/>
                <a:ea typeface="+mn-ea"/>
                <a:cs typeface="Arial" panose="020B0604020202020204" pitchFamily="34" charset="0"/>
              </a:rPr>
              <a:t> An online platform records which students log in, their participation in class activities, and their submitted assignments.</a:t>
            </a:r>
          </a:p>
          <a:p>
            <a:pPr rtl="0"/>
            <a:r>
              <a:rPr lang="en-AU" sz="1600" b="1" i="0" kern="1200">
                <a:solidFill>
                  <a:schemeClr val="tx1"/>
                </a:solidFill>
                <a:effectLst/>
                <a:latin typeface="Arial" panose="020B0604020202020204" pitchFamily="34" charset="0"/>
                <a:ea typeface="+mn-ea"/>
                <a:cs typeface="Arial" panose="020B0604020202020204" pitchFamily="34" charset="0"/>
              </a:rPr>
              <a:t>Privacy principles:</a:t>
            </a:r>
            <a:r>
              <a:rPr lang="en-AU" sz="1600" b="0" i="0" kern="1200">
                <a:solidFill>
                  <a:schemeClr val="tx1"/>
                </a:solidFill>
                <a:effectLst/>
                <a:latin typeface="Arial" panose="020B0604020202020204" pitchFamily="34" charset="0"/>
                <a:ea typeface="+mn-ea"/>
                <a:cs typeface="Arial" panose="020B0604020202020204" pitchFamily="34" charset="0"/>
              </a:rPr>
              <a:t> The platform only collects information needed for learning and assessment, not unnecessary personal data. Students and parents are informed about what is collected.</a:t>
            </a:r>
          </a:p>
          <a:p>
            <a:pPr rtl="0"/>
            <a:r>
              <a:rPr lang="en-AU" sz="1600" b="1" i="0" kern="1200">
                <a:solidFill>
                  <a:schemeClr val="tx1"/>
                </a:solidFill>
                <a:effectLst/>
                <a:latin typeface="Arial" panose="020B0604020202020204" pitchFamily="34" charset="0"/>
                <a:ea typeface="+mn-ea"/>
                <a:cs typeface="Arial" panose="020B0604020202020204" pitchFamily="34" charset="0"/>
              </a:rPr>
              <a:t>Cybersecurity principles:</a:t>
            </a:r>
            <a:r>
              <a:rPr lang="en-AU" sz="1600" b="0" i="0" kern="1200">
                <a:solidFill>
                  <a:schemeClr val="tx1"/>
                </a:solidFill>
                <a:effectLst/>
                <a:latin typeface="Arial" panose="020B0604020202020204" pitchFamily="34" charset="0"/>
                <a:ea typeface="+mn-ea"/>
                <a:cs typeface="Arial" panose="020B0604020202020204" pitchFamily="34" charset="0"/>
              </a:rPr>
              <a:t> Logins and passwords protect student accounts; the data is encrypted and regularly backed up.</a:t>
            </a:r>
          </a:p>
          <a:p>
            <a:pPr rtl="0"/>
            <a:r>
              <a:rPr lang="en-AU" sz="1600" b="1" i="0" kern="1200">
                <a:solidFill>
                  <a:schemeClr val="tx1"/>
                </a:solidFill>
                <a:effectLst/>
                <a:latin typeface="Arial" panose="020B0604020202020204" pitchFamily="34" charset="0"/>
                <a:ea typeface="+mn-ea"/>
                <a:cs typeface="Arial" panose="020B0604020202020204" pitchFamily="34" charset="0"/>
              </a:rPr>
              <a:t>3. School Newsletter Distribution</a:t>
            </a:r>
          </a:p>
          <a:p>
            <a:pPr rtl="0"/>
            <a:r>
              <a:rPr lang="en-AU" sz="1600" b="1" i="0" kern="1200">
                <a:solidFill>
                  <a:schemeClr val="tx1"/>
                </a:solidFill>
                <a:effectLst/>
                <a:latin typeface="Arial" panose="020B0604020202020204" pitchFamily="34" charset="0"/>
                <a:ea typeface="+mn-ea"/>
                <a:cs typeface="Arial" panose="020B0604020202020204" pitchFamily="34" charset="0"/>
              </a:rPr>
              <a:t>Scenario:</a:t>
            </a:r>
            <a:r>
              <a:rPr lang="en-AU" sz="1600" b="0" i="0" kern="1200">
                <a:solidFill>
                  <a:schemeClr val="tx1"/>
                </a:solidFill>
                <a:effectLst/>
                <a:latin typeface="Arial" panose="020B0604020202020204" pitchFamily="34" charset="0"/>
                <a:ea typeface="+mn-ea"/>
                <a:cs typeface="Arial" panose="020B0604020202020204" pitchFamily="34" charset="0"/>
              </a:rPr>
              <a:t> Parents provide email addresses to receive school newsletters and notifications.</a:t>
            </a:r>
          </a:p>
          <a:p>
            <a:pPr rtl="0"/>
            <a:r>
              <a:rPr lang="en-AU" sz="1600" b="1" i="0" kern="1200">
                <a:solidFill>
                  <a:schemeClr val="tx1"/>
                </a:solidFill>
                <a:effectLst/>
                <a:latin typeface="Arial" panose="020B0604020202020204" pitchFamily="34" charset="0"/>
                <a:ea typeface="+mn-ea"/>
                <a:cs typeface="Arial" panose="020B0604020202020204" pitchFamily="34" charset="0"/>
              </a:rPr>
              <a:t>Privacy principles:</a:t>
            </a:r>
            <a:r>
              <a:rPr lang="en-AU" sz="1600" b="0" i="0" kern="1200">
                <a:solidFill>
                  <a:schemeClr val="tx1"/>
                </a:solidFill>
                <a:effectLst/>
                <a:latin typeface="Arial" panose="020B0604020202020204" pitchFamily="34" charset="0"/>
                <a:ea typeface="+mn-ea"/>
                <a:cs typeface="Arial" panose="020B0604020202020204" pitchFamily="34" charset="0"/>
              </a:rPr>
              <a:t> Email addresses are only used for school communication, not shared with outside organisations or used for marketing.</a:t>
            </a:r>
          </a:p>
          <a:p>
            <a:pPr rtl="0"/>
            <a:r>
              <a:rPr lang="en-AU" sz="1600" b="1" i="0" kern="1200">
                <a:solidFill>
                  <a:schemeClr val="tx1"/>
                </a:solidFill>
                <a:effectLst/>
                <a:latin typeface="Arial" panose="020B0604020202020204" pitchFamily="34" charset="0"/>
                <a:ea typeface="+mn-ea"/>
                <a:cs typeface="Arial" panose="020B0604020202020204" pitchFamily="34" charset="0"/>
              </a:rPr>
              <a:t>Cybersecurity principles:</a:t>
            </a:r>
            <a:r>
              <a:rPr lang="en-AU" sz="1600" b="0" i="0" kern="1200">
                <a:solidFill>
                  <a:schemeClr val="tx1"/>
                </a:solidFill>
                <a:effectLst/>
                <a:latin typeface="Arial" panose="020B0604020202020204" pitchFamily="34" charset="0"/>
                <a:ea typeface="+mn-ea"/>
                <a:cs typeface="Arial" panose="020B0604020202020204" pitchFamily="34" charset="0"/>
              </a:rPr>
              <a:t> Distribution lists are protected to prevent exposure of email addresses; only authorised staff can send newsletters.</a:t>
            </a:r>
          </a:p>
          <a:p>
            <a:pPr rtl="0"/>
            <a:r>
              <a:rPr lang="en-AU" sz="1600" b="1" i="0" kern="1200">
                <a:solidFill>
                  <a:schemeClr val="tx1"/>
                </a:solidFill>
                <a:effectLst/>
                <a:latin typeface="Arial" panose="020B0604020202020204" pitchFamily="34" charset="0"/>
                <a:ea typeface="+mn-ea"/>
                <a:cs typeface="Arial" panose="020B0604020202020204" pitchFamily="34" charset="0"/>
              </a:rPr>
              <a:t>4. Class Polls or Surveys</a:t>
            </a:r>
          </a:p>
          <a:p>
            <a:pPr rtl="0"/>
            <a:r>
              <a:rPr lang="en-AU" sz="1600" b="1" i="0" kern="1200">
                <a:solidFill>
                  <a:schemeClr val="tx1"/>
                </a:solidFill>
                <a:effectLst/>
                <a:latin typeface="Arial" panose="020B0604020202020204" pitchFamily="34" charset="0"/>
                <a:ea typeface="+mn-ea"/>
                <a:cs typeface="Arial" panose="020B0604020202020204" pitchFamily="34" charset="0"/>
              </a:rPr>
              <a:t>Scenario:</a:t>
            </a:r>
            <a:r>
              <a:rPr lang="en-AU" sz="1600" b="0" i="0" kern="1200">
                <a:solidFill>
                  <a:schemeClr val="tx1"/>
                </a:solidFill>
                <a:effectLst/>
                <a:latin typeface="Arial" panose="020B0604020202020204" pitchFamily="34" charset="0"/>
                <a:ea typeface="+mn-ea"/>
                <a:cs typeface="Arial" panose="020B0604020202020204" pitchFamily="34" charset="0"/>
              </a:rPr>
              <a:t> A teacher runs a Google Form survey to ask students about their preferred excursion location.</a:t>
            </a:r>
          </a:p>
          <a:p>
            <a:pPr rtl="0"/>
            <a:r>
              <a:rPr lang="en-AU" sz="1600" b="1" i="0" kern="1200">
                <a:solidFill>
                  <a:schemeClr val="tx1"/>
                </a:solidFill>
                <a:effectLst/>
                <a:latin typeface="Arial" panose="020B0604020202020204" pitchFamily="34" charset="0"/>
                <a:ea typeface="+mn-ea"/>
                <a:cs typeface="Arial" panose="020B0604020202020204" pitchFamily="34" charset="0"/>
              </a:rPr>
              <a:t>Privacy principles:</a:t>
            </a:r>
            <a:r>
              <a:rPr lang="en-AU" sz="1600" b="0" i="0" kern="1200">
                <a:solidFill>
                  <a:schemeClr val="tx1"/>
                </a:solidFill>
                <a:effectLst/>
                <a:latin typeface="Arial" panose="020B0604020202020204" pitchFamily="34" charset="0"/>
                <a:ea typeface="+mn-ea"/>
                <a:cs typeface="Arial" panose="020B0604020202020204" pitchFamily="34" charset="0"/>
              </a:rPr>
              <a:t> Surveys are anonymous or only collect necessary information (like preferences), not sensitive personal data.</a:t>
            </a:r>
          </a:p>
          <a:p>
            <a:pPr rtl="0"/>
            <a:r>
              <a:rPr lang="en-AU" sz="1600" b="1" i="0" kern="1200">
                <a:solidFill>
                  <a:schemeClr val="tx1"/>
                </a:solidFill>
                <a:effectLst/>
                <a:latin typeface="Arial" panose="020B0604020202020204" pitchFamily="34" charset="0"/>
                <a:ea typeface="+mn-ea"/>
                <a:cs typeface="Arial" panose="020B0604020202020204" pitchFamily="34" charset="0"/>
              </a:rPr>
              <a:t>Cybersecurity principles:</a:t>
            </a:r>
            <a:r>
              <a:rPr lang="en-AU" sz="1600" b="0" i="0" kern="1200">
                <a:solidFill>
                  <a:schemeClr val="tx1"/>
                </a:solidFill>
                <a:effectLst/>
                <a:latin typeface="Arial" panose="020B0604020202020204" pitchFamily="34" charset="0"/>
                <a:ea typeface="+mn-ea"/>
                <a:cs typeface="Arial" panose="020B0604020202020204" pitchFamily="34" charset="0"/>
              </a:rPr>
              <a:t> Form results are only accessible to the teacher and are stored securely.</a:t>
            </a:r>
          </a:p>
          <a:p>
            <a:br>
              <a:rPr lang="en-AU"/>
            </a:br>
            <a:endParaRPr lang="en-AU"/>
          </a:p>
          <a:p>
            <a:pPr rtl="0"/>
            <a:r>
              <a:rPr lang="en-AU" sz="1600" b="1" i="0" kern="1200">
                <a:solidFill>
                  <a:schemeClr val="tx1"/>
                </a:solidFill>
                <a:effectLst/>
                <a:latin typeface="Arial" panose="020B0604020202020204" pitchFamily="34" charset="0"/>
                <a:ea typeface="+mn-ea"/>
                <a:cs typeface="Arial" panose="020B0604020202020204" pitchFamily="34" charset="0"/>
              </a:rPr>
              <a:t>How These Examples Relate to Privacy and Cybersecurity Principles</a:t>
            </a:r>
          </a:p>
          <a:p>
            <a:pPr rtl="0"/>
            <a:r>
              <a:rPr lang="en-AU" sz="1600" b="1" i="0" kern="1200">
                <a:solidFill>
                  <a:schemeClr val="tx1"/>
                </a:solidFill>
                <a:effectLst/>
                <a:latin typeface="Arial" panose="020B0604020202020204" pitchFamily="34" charset="0"/>
                <a:ea typeface="+mn-ea"/>
                <a:cs typeface="Arial" panose="020B0604020202020204" pitchFamily="34" charset="0"/>
              </a:rPr>
              <a:t>Transparency:</a:t>
            </a:r>
            <a:r>
              <a:rPr lang="en-AU" sz="1600" b="0" i="0" kern="1200">
                <a:solidFill>
                  <a:schemeClr val="tx1"/>
                </a:solidFill>
                <a:effectLst/>
                <a:latin typeface="Arial" panose="020B0604020202020204" pitchFamily="34" charset="0"/>
                <a:ea typeface="+mn-ea"/>
                <a:cs typeface="Arial" panose="020B0604020202020204" pitchFamily="34" charset="0"/>
              </a:rPr>
              <a:t> Students and parents are informed about what data is collected and why.</a:t>
            </a:r>
          </a:p>
          <a:p>
            <a:pPr rtl="0"/>
            <a:r>
              <a:rPr lang="en-AU" sz="1600" b="1" i="0" kern="1200">
                <a:solidFill>
                  <a:schemeClr val="tx1"/>
                </a:solidFill>
                <a:effectLst/>
                <a:latin typeface="Arial" panose="020B0604020202020204" pitchFamily="34" charset="0"/>
                <a:ea typeface="+mn-ea"/>
                <a:cs typeface="Arial" panose="020B0604020202020204" pitchFamily="34" charset="0"/>
              </a:rPr>
              <a:t>Data Minimisation:</a:t>
            </a:r>
            <a:r>
              <a:rPr lang="en-AU" sz="1600" b="0" i="0" kern="1200">
                <a:solidFill>
                  <a:schemeClr val="tx1"/>
                </a:solidFill>
                <a:effectLst/>
                <a:latin typeface="Arial" panose="020B0604020202020204" pitchFamily="34" charset="0"/>
                <a:ea typeface="+mn-ea"/>
                <a:cs typeface="Arial" panose="020B0604020202020204" pitchFamily="34" charset="0"/>
              </a:rPr>
              <a:t> Only the minimum amount of data necessary is collected.</a:t>
            </a:r>
          </a:p>
          <a:p>
            <a:pPr rtl="0"/>
            <a:r>
              <a:rPr lang="en-AU" sz="1600" b="1" i="0" kern="1200">
                <a:solidFill>
                  <a:schemeClr val="tx1"/>
                </a:solidFill>
                <a:effectLst/>
                <a:latin typeface="Arial" panose="020B0604020202020204" pitchFamily="34" charset="0"/>
                <a:ea typeface="+mn-ea"/>
                <a:cs typeface="Arial" panose="020B0604020202020204" pitchFamily="34" charset="0"/>
              </a:rPr>
              <a:t>Access Control:</a:t>
            </a:r>
            <a:r>
              <a:rPr lang="en-AU" sz="1600" b="0" i="0" kern="1200">
                <a:solidFill>
                  <a:schemeClr val="tx1"/>
                </a:solidFill>
                <a:effectLst/>
                <a:latin typeface="Arial" panose="020B0604020202020204" pitchFamily="34" charset="0"/>
                <a:ea typeface="+mn-ea"/>
                <a:cs typeface="Arial" panose="020B0604020202020204" pitchFamily="34" charset="0"/>
              </a:rPr>
              <a:t> Only those who need the data for their roles (e.g., teachers, office staff) can access it.</a:t>
            </a:r>
          </a:p>
          <a:p>
            <a:pPr rtl="0"/>
            <a:r>
              <a:rPr lang="en-AU" sz="1600" b="1" i="0" kern="1200">
                <a:solidFill>
                  <a:schemeClr val="tx1"/>
                </a:solidFill>
                <a:effectLst/>
                <a:latin typeface="Arial" panose="020B0604020202020204" pitchFamily="34" charset="0"/>
                <a:ea typeface="+mn-ea"/>
                <a:cs typeface="Arial" panose="020B0604020202020204" pitchFamily="34" charset="0"/>
              </a:rPr>
              <a:t>Data Security:</a:t>
            </a:r>
            <a:r>
              <a:rPr lang="en-AU" sz="1600" b="0" i="0" kern="1200">
                <a:solidFill>
                  <a:schemeClr val="tx1"/>
                </a:solidFill>
                <a:effectLst/>
                <a:latin typeface="Arial" panose="020B0604020202020204" pitchFamily="34" charset="0"/>
                <a:ea typeface="+mn-ea"/>
                <a:cs typeface="Arial" panose="020B0604020202020204" pitchFamily="34" charset="0"/>
              </a:rPr>
              <a:t> Data is stored securely and backed up; passwords and encryption are used when appropriate.</a:t>
            </a:r>
          </a:p>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15</a:t>
            </a:fld>
            <a:endParaRPr lang="en-AU"/>
          </a:p>
        </p:txBody>
      </p:sp>
    </p:spTree>
    <p:extLst>
      <p:ext uri="{BB962C8B-B14F-4D97-AF65-F5344CB8AC3E}">
        <p14:creationId xmlns:p14="http://schemas.microsoft.com/office/powerpoint/2010/main" val="17194009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dirty="0">
                <a:solidFill>
                  <a:schemeClr val="tx1"/>
                </a:solidFill>
                <a:effectLst/>
                <a:latin typeface="+mn-lt"/>
                <a:ea typeface="+mn-ea"/>
                <a:cs typeface="+mn-cs"/>
              </a:rPr>
              <a:t>Data visualisation is important because it helps us understand information quickly and easily. When we have lots of numbers or facts, just looking at raw data can be confusing or boring. But if we turn that data into charts, graphs, or pictures, it becomes much easier to see patterns, trends, and relationships.</a:t>
            </a:r>
            <a:endParaRPr lang="en-AU" dirty="0"/>
          </a:p>
        </p:txBody>
      </p:sp>
      <p:sp>
        <p:nvSpPr>
          <p:cNvPr id="4" name="Slide Number Placeholder 3"/>
          <p:cNvSpPr>
            <a:spLocks noGrp="1"/>
          </p:cNvSpPr>
          <p:nvPr>
            <p:ph type="sldNum" sz="quarter" idx="5"/>
          </p:nvPr>
        </p:nvSpPr>
        <p:spPr/>
        <p:txBody>
          <a:bodyPr/>
          <a:lstStyle/>
          <a:p>
            <a:fld id="{A27F4106-45CC-4142-9871-89FE26886609}" type="slidenum">
              <a:rPr lang="en-AU" smtClean="0"/>
              <a:t>17</a:t>
            </a:fld>
            <a:endParaRPr lang="en-AU"/>
          </a:p>
        </p:txBody>
      </p:sp>
    </p:spTree>
    <p:extLst>
      <p:ext uri="{BB962C8B-B14F-4D97-AF65-F5344CB8AC3E}">
        <p14:creationId xmlns:p14="http://schemas.microsoft.com/office/powerpoint/2010/main" val="1335760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72B33-2522-0A25-263E-DAE34B39FD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88EA2B-8B8B-9BAD-C13A-ABE97DFCD7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336E08-3565-40EA-CC36-05ACCBAAA8A8}"/>
              </a:ext>
            </a:extLst>
          </p:cNvPr>
          <p:cNvSpPr>
            <a:spLocks noGrp="1"/>
          </p:cNvSpPr>
          <p:nvPr>
            <p:ph type="body" idx="1"/>
          </p:nvPr>
        </p:nvSpPr>
        <p:spPr/>
        <p:txBody>
          <a:bodyPr/>
          <a:lstStyle/>
          <a:p>
            <a:endParaRPr lang="en-AU" b="1" dirty="0">
              <a:cs typeface="Calibri"/>
            </a:endParaRPr>
          </a:p>
        </p:txBody>
      </p:sp>
      <p:sp>
        <p:nvSpPr>
          <p:cNvPr id="4" name="Slide Number Placeholder 3">
            <a:extLst>
              <a:ext uri="{FF2B5EF4-FFF2-40B4-BE49-F238E27FC236}">
                <a16:creationId xmlns:a16="http://schemas.microsoft.com/office/drawing/2014/main" id="{9EBEBAF4-B29E-B74A-55B8-9F1EAAEC0074}"/>
              </a:ext>
            </a:extLst>
          </p:cNvPr>
          <p:cNvSpPr>
            <a:spLocks noGrp="1"/>
          </p:cNvSpPr>
          <p:nvPr>
            <p:ph type="sldNum" sz="quarter" idx="5"/>
          </p:nvPr>
        </p:nvSpPr>
        <p:spPr/>
        <p:txBody>
          <a:bodyPr/>
          <a:lstStyle/>
          <a:p>
            <a:fld id="{D09C5488-DD16-4714-9519-7BE21BA11D4E}" type="slidenum">
              <a:rPr lang="en-AU" smtClean="0"/>
              <a:t>18</a:t>
            </a:fld>
            <a:endParaRPr lang="en-AU"/>
          </a:p>
        </p:txBody>
      </p:sp>
    </p:spTree>
    <p:extLst>
      <p:ext uri="{BB962C8B-B14F-4D97-AF65-F5344CB8AC3E}">
        <p14:creationId xmlns:p14="http://schemas.microsoft.com/office/powerpoint/2010/main" val="42637332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E8678-2E3E-9371-DDBF-30AD3D8DB8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0FC457-E30D-3475-B4B1-F9C6238651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F772AE-6A7D-4126-8181-5474EFAEBB2E}"/>
              </a:ext>
            </a:extLst>
          </p:cNvPr>
          <p:cNvSpPr>
            <a:spLocks noGrp="1"/>
          </p:cNvSpPr>
          <p:nvPr>
            <p:ph type="body" idx="1"/>
          </p:nvPr>
        </p:nvSpPr>
        <p:spPr/>
        <p:txBody>
          <a:bodyPr/>
          <a:lstStyle/>
          <a:p>
            <a:r>
              <a:rPr lang="en-AU" b="1">
                <a:latin typeface="Arial" panose="020B0604020202020204" pitchFamily="34" charset="0"/>
                <a:cs typeface="Arial" panose="020B0604020202020204" pitchFamily="34" charset="0"/>
              </a:rPr>
              <a:t>Notes for teachers:</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Learning intentions and success criteria are best co-constructed with students. Adapt the learning intention as required and add matching success criteria.</a:t>
            </a:r>
          </a:p>
          <a:p>
            <a:pPr marL="171450" indent="-171450">
              <a:buFont typeface="Arial"/>
              <a:buChar char="•"/>
            </a:pPr>
            <a:r>
              <a:rPr lang="en-AU">
                <a:latin typeface="Arial" panose="020B0604020202020204" pitchFamily="34" charset="0"/>
                <a:cs typeface="Arial" panose="020B0604020202020204" pitchFamily="34" charset="0"/>
              </a:rPr>
              <a:t>For more information See ⁠</a:t>
            </a:r>
            <a:r>
              <a:rPr lang="en-AU">
                <a:latin typeface="Arial" panose="020B0604020202020204" pitchFamily="34" charset="0"/>
                <a:cs typeface="Arial" panose="020B0604020202020204" pitchFamily="34" charset="0"/>
                <a:hlinkClick r:id="rId3" tooltip="https://www.aitsl.edu.au/docs/default-source/feedback/aitsl-learning-intentions-and-success-criteria-strategy.pdf?sfvrsn=382dec3c_2"/>
              </a:rPr>
              <a:t>AITSL</a:t>
            </a:r>
            <a:r>
              <a:rPr lang="en-AU">
                <a:latin typeface="Arial" panose="020B0604020202020204" pitchFamily="34" charset="0"/>
                <a:cs typeface="Arial" panose="020B0604020202020204" pitchFamily="34" charset="0"/>
              </a:rPr>
              <a:t> or the NSW Department of Education explicit teaching strategies, ⁠</a:t>
            </a:r>
            <a:r>
              <a:rPr lang="en-AU">
                <a:latin typeface="Arial" panose="020B0604020202020204" pitchFamily="34" charset="0"/>
                <a:cs typeface="Arial" panose="020B0604020202020204" pitchFamily="34" charset="0"/>
                <a:hlinkClick r:id="rId4" tooltip="https://education.nsw.gov.au/teaching-and-learning/curriculum/explicit-teaching/explicit-teaching-strategies/sharing-learning-intentions"/>
              </a:rPr>
              <a:t>Sharing learning intentions</a:t>
            </a:r>
            <a:r>
              <a:rPr lang="en-AU">
                <a:latin typeface="Arial" panose="020B0604020202020204" pitchFamily="34" charset="0"/>
                <a:cs typeface="Arial" panose="020B0604020202020204" pitchFamily="34" charset="0"/>
              </a:rPr>
              <a:t> and ⁠</a:t>
            </a:r>
            <a:r>
              <a:rPr lang="en-AU">
                <a:latin typeface="Arial" panose="020B0604020202020204" pitchFamily="34" charset="0"/>
                <a:cs typeface="Arial" panose="020B0604020202020204" pitchFamily="34" charset="0"/>
                <a:hlinkClick r:id="rId5" tooltip="https://education.nsw.gov.au/teaching-and-learning/curriculum/explicit-teaching/explicit-teaching-strategies/sharing-success-criteria"/>
              </a:rPr>
              <a:t>Sharing success criteria</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LISC is not necessarily presented at the beginning of the lesson. Teacher needs to consider most effectual time to introduce </a:t>
            </a:r>
          </a:p>
          <a:p>
            <a:pPr marL="171450" indent="-171450">
              <a:buFont typeface="Arial"/>
              <a:buChar char="•"/>
            </a:pPr>
            <a:r>
              <a:rPr lang="en-AU">
                <a:latin typeface="Arial" panose="020B0604020202020204" pitchFamily="34" charset="0"/>
                <a:cs typeface="Arial" panose="020B0604020202020204" pitchFamily="34" charset="0"/>
              </a:rPr>
              <a:t>LISC should be revisited during the lesson to support students' evaluation of their learning</a:t>
            </a:r>
          </a:p>
          <a:p>
            <a:endParaRPr lang="en-AU" b="1">
              <a:cs typeface="Calibri"/>
            </a:endParaRPr>
          </a:p>
        </p:txBody>
      </p:sp>
      <p:sp>
        <p:nvSpPr>
          <p:cNvPr id="4" name="Slide Number Placeholder 3">
            <a:extLst>
              <a:ext uri="{FF2B5EF4-FFF2-40B4-BE49-F238E27FC236}">
                <a16:creationId xmlns:a16="http://schemas.microsoft.com/office/drawing/2014/main" id="{1C2CC9BC-79B9-5872-B182-1FEFBD78E590}"/>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D09C5488-DD16-4714-9519-7BE21BA11D4E}"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4176219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600" dirty="0"/>
              <a:t>Computers store all data using binary digits (0s and 1s). </a:t>
            </a:r>
          </a:p>
          <a:p>
            <a:r>
              <a:rPr lang="en-AU" sz="1600" dirty="0"/>
              <a:t>Excel interprets this binary data by assigning specific data types to it. </a:t>
            </a:r>
          </a:p>
          <a:p>
            <a:r>
              <a:rPr lang="en-AU" sz="1600" dirty="0"/>
              <a:t>Choosing the appropriate data types and organising data systematically is essential for accurate calculations and analysis. </a:t>
            </a:r>
          </a:p>
          <a:p>
            <a:r>
              <a:rPr lang="en-AU" sz="1600" dirty="0"/>
              <a:t>Being aware of data type limitations helps prevent errors and enhances data quality. </a:t>
            </a:r>
          </a:p>
          <a:p>
            <a:r>
              <a:rPr lang="en-AU" sz="1600" dirty="0"/>
              <a:t>Correct data types ensure that operations such as computations, sorting, and filtering work properly. </a:t>
            </a:r>
          </a:p>
          <a:p>
            <a:r>
              <a:rPr lang="en-AU" sz="1600" dirty="0"/>
              <a:t>Fundamentally, all digital data is stored, processed, and transmitted as electrical signals representing binary digits, which gain meaning through their assigned data types.</a:t>
            </a:r>
            <a:endParaRPr lang="en-AU" sz="1400" dirty="0"/>
          </a:p>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20</a:t>
            </a:fld>
            <a:endParaRPr lang="en-AU"/>
          </a:p>
        </p:txBody>
      </p:sp>
    </p:spTree>
    <p:extLst>
      <p:ext uri="{BB962C8B-B14F-4D97-AF65-F5344CB8AC3E}">
        <p14:creationId xmlns:p14="http://schemas.microsoft.com/office/powerpoint/2010/main" val="20712340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D04C5-DC84-26B1-3BC4-3A08B96713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EDE434-B001-0331-3C6C-54FD687000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48407E-CE93-70FC-5CC7-2234F73A7C8C}"/>
              </a:ext>
            </a:extLst>
          </p:cNvPr>
          <p:cNvSpPr>
            <a:spLocks noGrp="1"/>
          </p:cNvSpPr>
          <p:nvPr>
            <p:ph type="body" idx="1"/>
          </p:nvPr>
        </p:nvSpPr>
        <p:spPr/>
        <p:txBody>
          <a:bodyPr/>
          <a:lstStyle/>
          <a:p>
            <a:pPr rtl="0"/>
            <a:r>
              <a:rPr lang="en-AU" sz="1600" b="0" i="0" kern="1200">
                <a:solidFill>
                  <a:schemeClr val="tx1"/>
                </a:solidFill>
                <a:effectLst/>
                <a:latin typeface="Arial" panose="020B0604020202020204" pitchFamily="34" charset="0"/>
                <a:ea typeface="+mn-ea"/>
                <a:cs typeface="Arial" panose="020B0604020202020204" pitchFamily="34" charset="0"/>
              </a:rPr>
              <a:t>Computers use binary digits to store all data.</a:t>
            </a:r>
          </a:p>
          <a:p>
            <a:pPr rtl="0"/>
            <a:r>
              <a:rPr lang="en-AU" sz="1600" b="0" i="0" kern="1200">
                <a:solidFill>
                  <a:schemeClr val="tx1"/>
                </a:solidFill>
                <a:effectLst/>
                <a:latin typeface="Arial" panose="020B0604020202020204" pitchFamily="34" charset="0"/>
                <a:ea typeface="+mn-ea"/>
                <a:cs typeface="Arial" panose="020B0604020202020204" pitchFamily="34" charset="0"/>
              </a:rPr>
              <a:t>Excel represents this binary data as specific data types.</a:t>
            </a:r>
          </a:p>
          <a:p>
            <a:pPr rtl="0"/>
            <a:r>
              <a:rPr lang="en-AU" sz="1600" b="0" i="0" kern="1200">
                <a:solidFill>
                  <a:schemeClr val="tx1"/>
                </a:solidFill>
                <a:effectLst/>
                <a:latin typeface="Arial" panose="020B0604020202020204" pitchFamily="34" charset="0"/>
                <a:ea typeface="+mn-ea"/>
                <a:cs typeface="Arial" panose="020B0604020202020204" pitchFamily="34" charset="0"/>
              </a:rPr>
              <a:t>Selecting correct data types and structuring data systematically ensures accurate computation and analysis.</a:t>
            </a:r>
          </a:p>
          <a:p>
            <a:pPr rtl="0"/>
            <a:r>
              <a:rPr lang="en-AU" sz="1600" b="0" i="0" kern="1200">
                <a:solidFill>
                  <a:schemeClr val="tx1"/>
                </a:solidFill>
                <a:effectLst/>
                <a:latin typeface="Arial" panose="020B0604020202020204" pitchFamily="34" charset="0"/>
                <a:ea typeface="+mn-ea"/>
                <a:cs typeface="Arial" panose="020B0604020202020204" pitchFamily="34" charset="0"/>
              </a:rPr>
              <a:t>Understanding data type limitations prevents errors and improves data quality. Choosing the right data type ensures computations, sorting, and filtering function correctly.</a:t>
            </a:r>
          </a:p>
          <a:p>
            <a:pPr rtl="0"/>
            <a:endParaRPr lang="en-AU" sz="1600" b="0" i="0" kern="1200">
              <a:solidFill>
                <a:schemeClr val="tx1"/>
              </a:solidFill>
              <a:effectLst/>
              <a:latin typeface="Arial" panose="020B0604020202020204" pitchFamily="34" charset="0"/>
              <a:ea typeface="+mn-ea"/>
              <a:cs typeface="Arial" panose="020B0604020202020204" pitchFamily="34" charset="0"/>
            </a:endParaRPr>
          </a:p>
          <a:p>
            <a:r>
              <a:rPr lang="en-AU"/>
              <a:t>All digital data is stored, processed, and transmitted as electrical high and low signals represented by binary digits (zeros and ones).</a:t>
            </a:r>
          </a:p>
          <a:p>
            <a:r>
              <a:rPr lang="en-AU"/>
              <a:t>These zeros and ones are then given meaning by their representation as data types</a:t>
            </a:r>
          </a:p>
          <a:p>
            <a:r>
              <a:rPr lang="en-AU" err="1"/>
              <a:t>Assemsent</a:t>
            </a:r>
            <a:r>
              <a:rPr lang="en-AU"/>
              <a:t> </a:t>
            </a:r>
            <a:r>
              <a:rPr lang="en-AU" err="1"/>
              <a:t>tass</a:t>
            </a:r>
            <a:r>
              <a:rPr lang="en-AU"/>
              <a:t> should be numbers to allow for calculating totals and working out averages etc.</a:t>
            </a:r>
          </a:p>
          <a:p>
            <a:endParaRPr lang="en-AU"/>
          </a:p>
        </p:txBody>
      </p:sp>
      <p:sp>
        <p:nvSpPr>
          <p:cNvPr id="4" name="Slide Number Placeholder 3">
            <a:extLst>
              <a:ext uri="{FF2B5EF4-FFF2-40B4-BE49-F238E27FC236}">
                <a16:creationId xmlns:a16="http://schemas.microsoft.com/office/drawing/2014/main" id="{B4AA6A33-8652-DC73-2A9E-CAAA5371C4DE}"/>
              </a:ext>
            </a:extLst>
          </p:cNvPr>
          <p:cNvSpPr>
            <a:spLocks noGrp="1"/>
          </p:cNvSpPr>
          <p:nvPr>
            <p:ph type="sldNum" sz="quarter" idx="5"/>
          </p:nvPr>
        </p:nvSpPr>
        <p:spPr/>
        <p:txBody>
          <a:bodyPr/>
          <a:lstStyle/>
          <a:p>
            <a:fld id="{B07158C4-A119-4B78-9DE8-A50001BC31DC}" type="slidenum">
              <a:rPr lang="en-AU" smtClean="0"/>
              <a:pPr/>
              <a:t>21</a:t>
            </a:fld>
            <a:endParaRPr lang="en-AU"/>
          </a:p>
        </p:txBody>
      </p:sp>
    </p:spTree>
    <p:extLst>
      <p:ext uri="{BB962C8B-B14F-4D97-AF65-F5344CB8AC3E}">
        <p14:creationId xmlns:p14="http://schemas.microsoft.com/office/powerpoint/2010/main" val="1178997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4FD45-9639-23F7-49A2-422ADE7EDD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CABB58-0B37-EE83-61BD-323AA7046F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44D792-9B22-F9F3-1A83-85C50DF2099F}"/>
              </a:ext>
            </a:extLst>
          </p:cNvPr>
          <p:cNvSpPr>
            <a:spLocks noGrp="1"/>
          </p:cNvSpPr>
          <p:nvPr>
            <p:ph type="body" idx="1"/>
          </p:nvPr>
        </p:nvSpPr>
        <p:spPr/>
        <p:txBody>
          <a:bodyPr/>
          <a:lstStyle/>
          <a:p>
            <a:pPr rtl="0"/>
            <a:r>
              <a:rPr lang="en-AU" sz="1600" b="0" i="0" kern="1200">
                <a:solidFill>
                  <a:schemeClr val="tx1"/>
                </a:solidFill>
                <a:effectLst/>
                <a:latin typeface="Arial" panose="020B0604020202020204" pitchFamily="34" charset="0"/>
                <a:ea typeface="+mn-ea"/>
                <a:cs typeface="Arial" panose="020B0604020202020204" pitchFamily="34" charset="0"/>
              </a:rPr>
              <a:t>Computers use binary digits to store all data.</a:t>
            </a:r>
          </a:p>
          <a:p>
            <a:pPr rtl="0"/>
            <a:r>
              <a:rPr lang="en-AU" sz="1600" b="0" i="0" kern="1200">
                <a:solidFill>
                  <a:schemeClr val="tx1"/>
                </a:solidFill>
                <a:effectLst/>
                <a:latin typeface="Arial" panose="020B0604020202020204" pitchFamily="34" charset="0"/>
                <a:ea typeface="+mn-ea"/>
                <a:cs typeface="Arial" panose="020B0604020202020204" pitchFamily="34" charset="0"/>
              </a:rPr>
              <a:t>Excel represents this binary data as specific data types.</a:t>
            </a:r>
          </a:p>
          <a:p>
            <a:pPr rtl="0"/>
            <a:r>
              <a:rPr lang="en-AU" sz="1600" b="0" i="0" kern="1200">
                <a:solidFill>
                  <a:schemeClr val="tx1"/>
                </a:solidFill>
                <a:effectLst/>
                <a:latin typeface="Arial" panose="020B0604020202020204" pitchFamily="34" charset="0"/>
                <a:ea typeface="+mn-ea"/>
                <a:cs typeface="Arial" panose="020B0604020202020204" pitchFamily="34" charset="0"/>
              </a:rPr>
              <a:t>Selecting correct data types and structuring data systematically ensures accurate computation and analysis.</a:t>
            </a:r>
          </a:p>
          <a:p>
            <a:pPr rtl="0"/>
            <a:r>
              <a:rPr lang="en-AU" sz="1600" b="0" i="0" kern="1200">
                <a:solidFill>
                  <a:schemeClr val="tx1"/>
                </a:solidFill>
                <a:effectLst/>
                <a:latin typeface="Arial" panose="020B0604020202020204" pitchFamily="34" charset="0"/>
                <a:ea typeface="+mn-ea"/>
                <a:cs typeface="Arial" panose="020B0604020202020204" pitchFamily="34" charset="0"/>
              </a:rPr>
              <a:t>Understanding data type limitations prevents errors and improves data quality. Choosing the right data type ensures computations, sorting, and filtering function correctly.</a:t>
            </a:r>
          </a:p>
          <a:p>
            <a:pPr rtl="0"/>
            <a:endParaRPr lang="en-AU" sz="1600" b="0" i="0" kern="1200">
              <a:solidFill>
                <a:schemeClr val="tx1"/>
              </a:solidFill>
              <a:effectLst/>
              <a:latin typeface="Arial" panose="020B0604020202020204" pitchFamily="34" charset="0"/>
              <a:ea typeface="+mn-ea"/>
              <a:cs typeface="Arial" panose="020B0604020202020204" pitchFamily="34" charset="0"/>
            </a:endParaRPr>
          </a:p>
          <a:p>
            <a:r>
              <a:rPr lang="en-AU"/>
              <a:t>All digital data is stored, processed, and transmitted as electrical high and low signals represented by binary digits (zeros and ones).</a:t>
            </a:r>
          </a:p>
          <a:p>
            <a:r>
              <a:rPr lang="en-AU"/>
              <a:t>These zeros and ones are then given meaning by their representation as data types</a:t>
            </a:r>
          </a:p>
          <a:p>
            <a:r>
              <a:rPr lang="en-AU" err="1"/>
              <a:t>Assemsent</a:t>
            </a:r>
            <a:r>
              <a:rPr lang="en-AU"/>
              <a:t> </a:t>
            </a:r>
            <a:r>
              <a:rPr lang="en-AU" err="1"/>
              <a:t>tass</a:t>
            </a:r>
            <a:r>
              <a:rPr lang="en-AU"/>
              <a:t> should be numbers to allow for calculating totals and working out averages etc.</a:t>
            </a:r>
          </a:p>
          <a:p>
            <a:endParaRPr lang="en-AU"/>
          </a:p>
        </p:txBody>
      </p:sp>
      <p:sp>
        <p:nvSpPr>
          <p:cNvPr id="4" name="Slide Number Placeholder 3">
            <a:extLst>
              <a:ext uri="{FF2B5EF4-FFF2-40B4-BE49-F238E27FC236}">
                <a16:creationId xmlns:a16="http://schemas.microsoft.com/office/drawing/2014/main" id="{8EECD510-A8ED-FDF4-8A91-0E76561E5E76}"/>
              </a:ext>
            </a:extLst>
          </p:cNvPr>
          <p:cNvSpPr>
            <a:spLocks noGrp="1"/>
          </p:cNvSpPr>
          <p:nvPr>
            <p:ph type="sldNum" sz="quarter" idx="5"/>
          </p:nvPr>
        </p:nvSpPr>
        <p:spPr/>
        <p:txBody>
          <a:bodyPr/>
          <a:lstStyle/>
          <a:p>
            <a:fld id="{B07158C4-A119-4B78-9DE8-A50001BC31DC}" type="slidenum">
              <a:rPr lang="en-AU" smtClean="0"/>
              <a:pPr/>
              <a:t>22</a:t>
            </a:fld>
            <a:endParaRPr lang="en-AU"/>
          </a:p>
        </p:txBody>
      </p:sp>
    </p:spTree>
    <p:extLst>
      <p:ext uri="{BB962C8B-B14F-4D97-AF65-F5344CB8AC3E}">
        <p14:creationId xmlns:p14="http://schemas.microsoft.com/office/powerpoint/2010/main" val="8704234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D1E30-974A-A705-F607-63BE6E95C4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2C0CAD-F8D0-7104-738D-68F0099689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2FE70B-2D23-4E19-45E7-0B857DF763C9}"/>
              </a:ext>
            </a:extLst>
          </p:cNvPr>
          <p:cNvSpPr>
            <a:spLocks noGrp="1"/>
          </p:cNvSpPr>
          <p:nvPr>
            <p:ph type="body" idx="1"/>
          </p:nvPr>
        </p:nvSpPr>
        <p:spPr/>
        <p:txBody>
          <a:bodyPr/>
          <a:lstStyle/>
          <a:p>
            <a:pPr rtl="0"/>
            <a:r>
              <a:rPr lang="en-AU" sz="1600" b="0" i="0" kern="1200">
                <a:solidFill>
                  <a:schemeClr val="tx1"/>
                </a:solidFill>
                <a:effectLst/>
                <a:latin typeface="Arial" panose="020B0604020202020204" pitchFamily="34" charset="0"/>
                <a:ea typeface="+mn-ea"/>
                <a:cs typeface="Arial" panose="020B0604020202020204" pitchFamily="34" charset="0"/>
              </a:rPr>
              <a:t>Computers use binary digits to store all data.</a:t>
            </a:r>
          </a:p>
          <a:p>
            <a:pPr rtl="0"/>
            <a:r>
              <a:rPr lang="en-AU" sz="1600" b="0" i="0" kern="1200">
                <a:solidFill>
                  <a:schemeClr val="tx1"/>
                </a:solidFill>
                <a:effectLst/>
                <a:latin typeface="Arial" panose="020B0604020202020204" pitchFamily="34" charset="0"/>
                <a:ea typeface="+mn-ea"/>
                <a:cs typeface="Arial" panose="020B0604020202020204" pitchFamily="34" charset="0"/>
              </a:rPr>
              <a:t>Excel represents this binary data as specific data types.</a:t>
            </a:r>
          </a:p>
          <a:p>
            <a:pPr rtl="0"/>
            <a:r>
              <a:rPr lang="en-AU" sz="1600" b="0" i="0" kern="1200">
                <a:solidFill>
                  <a:schemeClr val="tx1"/>
                </a:solidFill>
                <a:effectLst/>
                <a:latin typeface="Arial" panose="020B0604020202020204" pitchFamily="34" charset="0"/>
                <a:ea typeface="+mn-ea"/>
                <a:cs typeface="Arial" panose="020B0604020202020204" pitchFamily="34" charset="0"/>
              </a:rPr>
              <a:t>Selecting correct data types and structuring data systematically ensures accurate computation and analysis.</a:t>
            </a:r>
          </a:p>
          <a:p>
            <a:pPr rtl="0"/>
            <a:r>
              <a:rPr lang="en-AU" sz="1600" b="0" i="0" kern="1200">
                <a:solidFill>
                  <a:schemeClr val="tx1"/>
                </a:solidFill>
                <a:effectLst/>
                <a:latin typeface="Arial" panose="020B0604020202020204" pitchFamily="34" charset="0"/>
                <a:ea typeface="+mn-ea"/>
                <a:cs typeface="Arial" panose="020B0604020202020204" pitchFamily="34" charset="0"/>
              </a:rPr>
              <a:t>Understanding data type limitations prevents errors and improves data quality. Choosing the right data type ensures computations, sorting, and filtering function correctly.</a:t>
            </a:r>
          </a:p>
          <a:p>
            <a:pPr rtl="0"/>
            <a:endParaRPr lang="en-AU" sz="1600" b="0" i="0" kern="1200">
              <a:solidFill>
                <a:schemeClr val="tx1"/>
              </a:solidFill>
              <a:effectLst/>
              <a:latin typeface="Arial" panose="020B0604020202020204" pitchFamily="34" charset="0"/>
              <a:ea typeface="+mn-ea"/>
              <a:cs typeface="Arial" panose="020B0604020202020204" pitchFamily="34" charset="0"/>
            </a:endParaRPr>
          </a:p>
          <a:p>
            <a:r>
              <a:rPr lang="en-AU"/>
              <a:t>All digital data is stored, processed, and transmitted as electrical high and low signals represented by binary digits (zeros and ones).</a:t>
            </a:r>
          </a:p>
          <a:p>
            <a:r>
              <a:rPr lang="en-AU"/>
              <a:t>These zeros and ones are then given meaning by their representation as data types</a:t>
            </a:r>
          </a:p>
          <a:p>
            <a:r>
              <a:rPr lang="en-AU" err="1"/>
              <a:t>Assemsent</a:t>
            </a:r>
            <a:r>
              <a:rPr lang="en-AU"/>
              <a:t> </a:t>
            </a:r>
            <a:r>
              <a:rPr lang="en-AU" err="1"/>
              <a:t>tass</a:t>
            </a:r>
            <a:r>
              <a:rPr lang="en-AU"/>
              <a:t> should be numbers to allow for calculating totals and working out averages etc.</a:t>
            </a:r>
          </a:p>
          <a:p>
            <a:endParaRPr lang="en-AU"/>
          </a:p>
        </p:txBody>
      </p:sp>
      <p:sp>
        <p:nvSpPr>
          <p:cNvPr id="4" name="Slide Number Placeholder 3">
            <a:extLst>
              <a:ext uri="{FF2B5EF4-FFF2-40B4-BE49-F238E27FC236}">
                <a16:creationId xmlns:a16="http://schemas.microsoft.com/office/drawing/2014/main" id="{3A6E63A1-3A30-3E76-82CF-480AD79F72C4}"/>
              </a:ext>
            </a:extLst>
          </p:cNvPr>
          <p:cNvSpPr>
            <a:spLocks noGrp="1"/>
          </p:cNvSpPr>
          <p:nvPr>
            <p:ph type="sldNum" sz="quarter" idx="5"/>
          </p:nvPr>
        </p:nvSpPr>
        <p:spPr/>
        <p:txBody>
          <a:bodyPr/>
          <a:lstStyle/>
          <a:p>
            <a:fld id="{B07158C4-A119-4B78-9DE8-A50001BC31DC}" type="slidenum">
              <a:rPr lang="en-AU" smtClean="0"/>
              <a:pPr/>
              <a:t>23</a:t>
            </a:fld>
            <a:endParaRPr lang="en-AU"/>
          </a:p>
        </p:txBody>
      </p:sp>
    </p:spTree>
    <p:extLst>
      <p:ext uri="{BB962C8B-B14F-4D97-AF65-F5344CB8AC3E}">
        <p14:creationId xmlns:p14="http://schemas.microsoft.com/office/powerpoint/2010/main" val="24460054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slide deck complements the teacher support resource, assessment tasks and program of learning. </a:t>
            </a:r>
            <a:r>
              <a:rPr lang="en-AU"/>
              <a:t>Teachers are advised to issue the support resource either through their LMS or printed as a student workbook</a:t>
            </a:r>
          </a:p>
        </p:txBody>
      </p:sp>
      <p:sp>
        <p:nvSpPr>
          <p:cNvPr id="4" name="Slide Number Placeholder 3"/>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30088131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368AE-B7C4-A245-345E-C3BE930945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FE05A6-775A-C05A-18CB-DDEF974805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ADBFFF-6C9F-4DCD-4452-3AF97D845DC0}"/>
              </a:ext>
            </a:extLst>
          </p:cNvPr>
          <p:cNvSpPr>
            <a:spLocks noGrp="1"/>
          </p:cNvSpPr>
          <p:nvPr>
            <p:ph type="body" idx="1"/>
          </p:nvPr>
        </p:nvSpPr>
        <p:spPr/>
        <p:txBody>
          <a:bodyPr/>
          <a:lstStyle/>
          <a:p>
            <a:endParaRPr lang="en-AU" b="1" dirty="0">
              <a:cs typeface="Calibri"/>
            </a:endParaRPr>
          </a:p>
        </p:txBody>
      </p:sp>
      <p:sp>
        <p:nvSpPr>
          <p:cNvPr id="4" name="Slide Number Placeholder 3">
            <a:extLst>
              <a:ext uri="{FF2B5EF4-FFF2-40B4-BE49-F238E27FC236}">
                <a16:creationId xmlns:a16="http://schemas.microsoft.com/office/drawing/2014/main" id="{71E0F583-B7E6-C2DC-10B6-7ACB90617ED5}"/>
              </a:ext>
            </a:extLst>
          </p:cNvPr>
          <p:cNvSpPr>
            <a:spLocks noGrp="1"/>
          </p:cNvSpPr>
          <p:nvPr>
            <p:ph type="sldNum" sz="quarter" idx="5"/>
          </p:nvPr>
        </p:nvSpPr>
        <p:spPr/>
        <p:txBody>
          <a:bodyPr/>
          <a:lstStyle/>
          <a:p>
            <a:fld id="{D09C5488-DD16-4714-9519-7BE21BA11D4E}" type="slidenum">
              <a:rPr lang="en-AU" smtClean="0"/>
              <a:t>25</a:t>
            </a:fld>
            <a:endParaRPr lang="en-AU"/>
          </a:p>
        </p:txBody>
      </p:sp>
    </p:spTree>
    <p:extLst>
      <p:ext uri="{BB962C8B-B14F-4D97-AF65-F5344CB8AC3E}">
        <p14:creationId xmlns:p14="http://schemas.microsoft.com/office/powerpoint/2010/main" val="25374006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26</a:t>
            </a:fld>
            <a:endParaRPr lang="en-AU" dirty="0"/>
          </a:p>
        </p:txBody>
      </p:sp>
    </p:spTree>
    <p:extLst>
      <p:ext uri="{BB962C8B-B14F-4D97-AF65-F5344CB8AC3E}">
        <p14:creationId xmlns:p14="http://schemas.microsoft.com/office/powerpoint/2010/main" val="26879788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CF207-2573-4B99-B6D9-775837DDD5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55E15E-9C43-8544-A21A-97102F2EAF53}"/>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43F4E604-09D7-320E-65B6-3A112A311AC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BA3FF55-CA44-8025-3E5D-A81DB341D435}"/>
              </a:ext>
            </a:extLst>
          </p:cNvPr>
          <p:cNvSpPr>
            <a:spLocks noGrp="1"/>
          </p:cNvSpPr>
          <p:nvPr>
            <p:ph type="sldNum" sz="quarter" idx="5"/>
          </p:nvPr>
        </p:nvSpPr>
        <p:spPr/>
        <p:txBody>
          <a:bodyPr/>
          <a:lstStyle/>
          <a:p>
            <a:fld id="{B07158C4-A119-4B78-9DE8-A50001BC31DC}" type="slidenum">
              <a:rPr lang="en-AU" smtClean="0"/>
              <a:pPr/>
              <a:t>27</a:t>
            </a:fld>
            <a:endParaRPr lang="en-AU" dirty="0"/>
          </a:p>
        </p:txBody>
      </p:sp>
    </p:spTree>
    <p:extLst>
      <p:ext uri="{BB962C8B-B14F-4D97-AF65-F5344CB8AC3E}">
        <p14:creationId xmlns:p14="http://schemas.microsoft.com/office/powerpoint/2010/main" val="332872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AU" sz="1200" kern="1200">
                <a:solidFill>
                  <a:schemeClr val="tx1"/>
                </a:solidFill>
                <a:effectLst/>
                <a:ea typeface="+mn-ea"/>
                <a:cs typeface="+mn-cs"/>
              </a:rPr>
              <a:t>This slide indicates the plan for 10 learning episodes and the current slide deck 7 Spreadsheets and databases</a:t>
            </a:r>
            <a:endParaRPr lang="en-US">
              <a:cs typeface="Arial" panose="020B0604020202020204" pitchFamily="34" charset="0"/>
            </a:endParaRPr>
          </a:p>
          <a:p>
            <a:pPr marL="171450" indent="-171450">
              <a:buFont typeface="Arial"/>
              <a:buChar char="•"/>
            </a:pPr>
            <a:endParaRPr lang="en-US">
              <a:cs typeface="Arial" panose="020B0604020202020204" pitchFamily="34" charset="0"/>
            </a:endParaRPr>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D09C5488-DD16-4714-9519-7BE21BA11D4E}"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3242764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461CA-B4FA-F7B5-5012-C6F6AB1D2B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7701F1-1238-0CEA-37FC-3C0F7B9DAF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D4292E-9596-F932-4A9A-63960FD866FC}"/>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14774DEF-9AB0-3A39-5B1A-AE5063A812E8}"/>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11246786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F92A3-E276-2153-FB10-EDB5C19A7E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73E59B-ED77-C6F2-69C6-F8BD67D66A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32973D-E4FB-7C75-C8DC-562DE7FC9669}"/>
              </a:ext>
            </a:extLst>
          </p:cNvPr>
          <p:cNvSpPr>
            <a:spLocks noGrp="1"/>
          </p:cNvSpPr>
          <p:nvPr>
            <p:ph type="body" idx="1"/>
          </p:nvPr>
        </p:nvSpPr>
        <p:spPr/>
        <p:txBody>
          <a:bodyPr/>
          <a:lstStyle/>
          <a:p>
            <a:r>
              <a:rPr lang="en-AU" b="1">
                <a:latin typeface="Arial" panose="020B0604020202020204" pitchFamily="34" charset="0"/>
                <a:cs typeface="Arial" panose="020B0604020202020204" pitchFamily="34" charset="0"/>
              </a:rPr>
              <a:t>Notes for teachers:</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Learning intentions and success criteria are best co-constructed with students. Adapt the learning intention as required and add matching success criteria.</a:t>
            </a:r>
          </a:p>
          <a:p>
            <a:pPr marL="171450" indent="-171450">
              <a:buFont typeface="Arial"/>
              <a:buChar char="•"/>
            </a:pPr>
            <a:r>
              <a:rPr lang="en-AU">
                <a:latin typeface="Arial" panose="020B0604020202020204" pitchFamily="34" charset="0"/>
                <a:cs typeface="Arial" panose="020B0604020202020204" pitchFamily="34" charset="0"/>
              </a:rPr>
              <a:t>For more information See ⁠</a:t>
            </a:r>
            <a:r>
              <a:rPr lang="en-AU">
                <a:latin typeface="Arial" panose="020B0604020202020204" pitchFamily="34" charset="0"/>
                <a:cs typeface="Arial" panose="020B0604020202020204" pitchFamily="34" charset="0"/>
                <a:hlinkClick r:id="rId3" tooltip="https://www.aitsl.edu.au/docs/default-source/feedback/aitsl-learning-intentions-and-success-criteria-strategy.pdf?sfvrsn=382dec3c_2"/>
              </a:rPr>
              <a:t>AITSL</a:t>
            </a:r>
            <a:r>
              <a:rPr lang="en-AU">
                <a:latin typeface="Arial" panose="020B0604020202020204" pitchFamily="34" charset="0"/>
                <a:cs typeface="Arial" panose="020B0604020202020204" pitchFamily="34" charset="0"/>
              </a:rPr>
              <a:t> or the NSW Department of Education explicit teaching strategies, ⁠</a:t>
            </a:r>
            <a:r>
              <a:rPr lang="en-AU">
                <a:latin typeface="Arial" panose="020B0604020202020204" pitchFamily="34" charset="0"/>
                <a:cs typeface="Arial" panose="020B0604020202020204" pitchFamily="34" charset="0"/>
                <a:hlinkClick r:id="rId4" tooltip="https://education.nsw.gov.au/teaching-and-learning/curriculum/explicit-teaching/explicit-teaching-strategies/sharing-learning-intentions"/>
              </a:rPr>
              <a:t>Sharing learning intentions</a:t>
            </a:r>
            <a:r>
              <a:rPr lang="en-AU">
                <a:latin typeface="Arial" panose="020B0604020202020204" pitchFamily="34" charset="0"/>
                <a:cs typeface="Arial" panose="020B0604020202020204" pitchFamily="34" charset="0"/>
              </a:rPr>
              <a:t> and ⁠</a:t>
            </a:r>
            <a:r>
              <a:rPr lang="en-AU">
                <a:latin typeface="Arial" panose="020B0604020202020204" pitchFamily="34" charset="0"/>
                <a:cs typeface="Arial" panose="020B0604020202020204" pitchFamily="34" charset="0"/>
                <a:hlinkClick r:id="rId5" tooltip="https://education.nsw.gov.au/teaching-and-learning/curriculum/explicit-teaching/explicit-teaching-strategies/sharing-success-criteria"/>
              </a:rPr>
              <a:t>Sharing success criteria</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LISC is not necessarily presented at the beginning of the lesson. Teacher needs to consider most effectual time to introduce </a:t>
            </a:r>
          </a:p>
          <a:p>
            <a:pPr marL="171450" indent="-171450">
              <a:buFont typeface="Arial"/>
              <a:buChar char="•"/>
            </a:pPr>
            <a:r>
              <a:rPr lang="en-AU">
                <a:latin typeface="Arial" panose="020B0604020202020204" pitchFamily="34" charset="0"/>
                <a:cs typeface="Arial" panose="020B0604020202020204" pitchFamily="34" charset="0"/>
              </a:rPr>
              <a:t>LISC should be revisited during the lesson to support students' evaluation of their learning</a:t>
            </a:r>
          </a:p>
          <a:p>
            <a:endParaRPr lang="en-AU" b="1">
              <a:cs typeface="Calibri"/>
            </a:endParaRPr>
          </a:p>
        </p:txBody>
      </p:sp>
      <p:sp>
        <p:nvSpPr>
          <p:cNvPr id="4" name="Slide Number Placeholder 3">
            <a:extLst>
              <a:ext uri="{FF2B5EF4-FFF2-40B4-BE49-F238E27FC236}">
                <a16:creationId xmlns:a16="http://schemas.microsoft.com/office/drawing/2014/main" id="{8D6A4235-0B9D-1B74-B303-9027E52BDE94}"/>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D09C5488-DD16-4714-9519-7BE21BA11D4E}"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1239312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600" b="1"/>
              <a:t>1. Clarity: </a:t>
            </a:r>
            <a:r>
              <a:rPr lang="en-AU" sz="1600"/>
              <a:t>The visualisation should convey information clearly and be easy to interpret.</a:t>
            </a:r>
          </a:p>
          <a:p>
            <a:r>
              <a:rPr lang="en-AU" sz="1600"/>
              <a:t>Avoid overcrowding with too much information.</a:t>
            </a:r>
          </a:p>
          <a:p>
            <a:r>
              <a:rPr lang="en-AU" sz="1600" b="1"/>
              <a:t>2. Accuracy: </a:t>
            </a:r>
            <a:r>
              <a:rPr lang="en-AU" sz="1600"/>
              <a:t>Graphs and charts must represent data truthfully—no distorted scales or misleading representations. Ensure the axes and proportions are correct.</a:t>
            </a:r>
          </a:p>
          <a:p>
            <a:r>
              <a:rPr lang="en-AU" sz="1600" b="1"/>
              <a:t>3. Simplicity </a:t>
            </a:r>
            <a:r>
              <a:rPr lang="en-AU" sz="1600"/>
              <a:t>Use simple designs and minimise unnecessary decoration. Highlight the essential message without distractions.</a:t>
            </a:r>
          </a:p>
          <a:p>
            <a:r>
              <a:rPr lang="en-AU" sz="1600" b="1"/>
              <a:t>4. Appropriate Choice of Visualisation </a:t>
            </a:r>
            <a:r>
              <a:rPr lang="en-AU" sz="1600"/>
              <a:t>Select chart types that suit the data (e.g., bar charts for comparisons, line graphs for trends).Avoid using complex or inappropriate graphics.</a:t>
            </a:r>
          </a:p>
          <a:p>
            <a:r>
              <a:rPr lang="en-AU" sz="1600" b="1"/>
              <a:t>5. Effective Use of Colour </a:t>
            </a:r>
            <a:r>
              <a:rPr lang="en-AU" sz="1600"/>
              <a:t>Use colours to differentiate data groups, but ensure they don’t confuse or mislead. Colours should be accessible, including for people with colour vision deficiencies.</a:t>
            </a:r>
          </a:p>
          <a:p>
            <a:r>
              <a:rPr lang="en-AU" sz="1600" b="1"/>
              <a:t>6. Consistency </a:t>
            </a:r>
            <a:r>
              <a:rPr lang="en-AU" sz="1600"/>
              <a:t>Use consistent fonts, colours, and scales across related visualisations for easier comparison.</a:t>
            </a:r>
          </a:p>
          <a:p>
            <a:r>
              <a:rPr lang="en-AU" sz="1600" b="1"/>
              <a:t>7. Context </a:t>
            </a:r>
            <a:r>
              <a:rPr lang="en-AU" sz="1600"/>
              <a:t>Clearly label elements: include titles, axis labels, legends, and </a:t>
            </a:r>
            <a:r>
              <a:rPr lang="en-AU" sz="1600" err="1"/>
              <a:t>units.Make</a:t>
            </a:r>
            <a:r>
              <a:rPr lang="en-AU" sz="1600"/>
              <a:t> sure users understand what the data represents.</a:t>
            </a:r>
          </a:p>
          <a:p>
            <a:r>
              <a:rPr lang="en-AU" sz="1600" b="1"/>
              <a:t>8. Focus </a:t>
            </a:r>
            <a:r>
              <a:rPr lang="en-AU" sz="1600"/>
              <a:t>Direct attention to the main insights—use design elements (scale, colour, layout) to emphasise important data.</a:t>
            </a:r>
          </a:p>
          <a:p>
            <a:r>
              <a:rPr lang="en-AU" sz="1600" b="1"/>
              <a:t>9. Readability </a:t>
            </a:r>
            <a:r>
              <a:rPr lang="en-AU" sz="1600"/>
              <a:t>Text should be legible; contrasts should separate elements well. Visualisations should be readable at different sizes and on different devices.</a:t>
            </a:r>
          </a:p>
          <a:p>
            <a:r>
              <a:rPr lang="en-AU" sz="1600" b="1"/>
              <a:t>10. Accessibility </a:t>
            </a:r>
            <a:r>
              <a:rPr lang="en-AU" sz="1600"/>
              <a:t>Use colour schemes and design choices that are inclusive of those with visual impairments. Provide alternatives such as data tables or captions.</a:t>
            </a:r>
          </a:p>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6</a:t>
            </a:fld>
            <a:endParaRPr lang="en-AU"/>
          </a:p>
        </p:txBody>
      </p:sp>
    </p:spTree>
    <p:extLst>
      <p:ext uri="{BB962C8B-B14F-4D97-AF65-F5344CB8AC3E}">
        <p14:creationId xmlns:p14="http://schemas.microsoft.com/office/powerpoint/2010/main" val="36556907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600" b="0" i="0" kern="1200">
                <a:solidFill>
                  <a:schemeClr val="tx1"/>
                </a:solidFill>
                <a:effectLst/>
                <a:latin typeface="Arial" panose="020B0604020202020204" pitchFamily="34" charset="0"/>
                <a:ea typeface="+mn-ea"/>
                <a:cs typeface="Arial" panose="020B0604020202020204" pitchFamily="34" charset="0"/>
              </a:rPr>
              <a:t>What is the main message or story that the graphic/chart is trying to convey?</a:t>
            </a:r>
          </a:p>
          <a:p>
            <a:pPr rtl="0"/>
            <a:r>
              <a:rPr lang="en-AU" sz="1600" b="0" i="0" kern="1200">
                <a:solidFill>
                  <a:schemeClr val="tx1"/>
                </a:solidFill>
                <a:effectLst/>
                <a:latin typeface="Arial" panose="020B0604020202020204" pitchFamily="34" charset="0"/>
                <a:ea typeface="+mn-ea"/>
                <a:cs typeface="Arial" panose="020B0604020202020204" pitchFamily="34" charset="0"/>
              </a:rPr>
              <a:t>How does the choice of colours influence the readability and understanding of the data?</a:t>
            </a:r>
          </a:p>
          <a:p>
            <a:pPr rtl="0"/>
            <a:r>
              <a:rPr lang="en-AU" sz="1600" b="0" i="0" kern="1200">
                <a:solidFill>
                  <a:schemeClr val="tx1"/>
                </a:solidFill>
                <a:effectLst/>
                <a:latin typeface="Arial" panose="020B0604020202020204" pitchFamily="34" charset="0"/>
                <a:ea typeface="+mn-ea"/>
                <a:cs typeface="Arial" panose="020B0604020202020204" pitchFamily="34" charset="0"/>
              </a:rPr>
              <a:t>Are the colours used in the chart accessible to people with colour vision deficiencies? Why or why not?</a:t>
            </a:r>
          </a:p>
          <a:p>
            <a:pPr rtl="0"/>
            <a:r>
              <a:rPr lang="en-AU" sz="1600" b="0" i="0" kern="1200">
                <a:solidFill>
                  <a:schemeClr val="tx1"/>
                </a:solidFill>
                <a:effectLst/>
                <a:latin typeface="Arial" panose="020B0604020202020204" pitchFamily="34" charset="0"/>
                <a:ea typeface="+mn-ea"/>
                <a:cs typeface="Arial" panose="020B0604020202020204" pitchFamily="34" charset="0"/>
              </a:rPr>
              <a:t>Does the chart have sufficient contrast between elements (such as text and background)?</a:t>
            </a:r>
          </a:p>
          <a:p>
            <a:pPr rtl="0"/>
            <a:r>
              <a:rPr lang="en-AU" sz="1600" b="0" i="0" kern="1200">
                <a:solidFill>
                  <a:schemeClr val="tx1"/>
                </a:solidFill>
                <a:effectLst/>
                <a:latin typeface="Arial" panose="020B0604020202020204" pitchFamily="34" charset="0"/>
                <a:ea typeface="+mn-ea"/>
                <a:cs typeface="Arial" panose="020B0604020202020204" pitchFamily="34" charset="0"/>
              </a:rPr>
              <a:t>Is the data presented in the most appropriate visual form (e.g., bar chart, line graph, pie chart)? Why was this form chosen?</a:t>
            </a:r>
          </a:p>
          <a:p>
            <a:pPr rtl="0"/>
            <a:r>
              <a:rPr lang="en-AU" sz="1600" b="0" i="0" kern="1200">
                <a:solidFill>
                  <a:schemeClr val="tx1"/>
                </a:solidFill>
                <a:effectLst/>
                <a:latin typeface="Arial" panose="020B0604020202020204" pitchFamily="34" charset="0"/>
                <a:ea typeface="+mn-ea"/>
                <a:cs typeface="Arial" panose="020B0604020202020204" pitchFamily="34" charset="0"/>
              </a:rPr>
              <a:t>Are labels, legends, and axes clearly visible and easy to interpret?</a:t>
            </a:r>
          </a:p>
          <a:p>
            <a:pPr rtl="0"/>
            <a:r>
              <a:rPr lang="en-AU" sz="1600" b="0" i="0" kern="1200">
                <a:solidFill>
                  <a:schemeClr val="tx1"/>
                </a:solidFill>
                <a:effectLst/>
                <a:latin typeface="Arial" panose="020B0604020202020204" pitchFamily="34" charset="0"/>
                <a:ea typeface="+mn-ea"/>
                <a:cs typeface="Arial" panose="020B0604020202020204" pitchFamily="34" charset="0"/>
              </a:rPr>
              <a:t>Is there any unnecessary decoration (e.g., images, effects) that might distract from the data analysis?</a:t>
            </a:r>
          </a:p>
          <a:p>
            <a:pPr rtl="0"/>
            <a:r>
              <a:rPr lang="en-AU" sz="1600" b="0" i="0" kern="1200">
                <a:solidFill>
                  <a:schemeClr val="tx1"/>
                </a:solidFill>
                <a:effectLst/>
                <a:latin typeface="Arial" panose="020B0604020202020204" pitchFamily="34" charset="0"/>
                <a:ea typeface="+mn-ea"/>
                <a:cs typeface="Arial" panose="020B0604020202020204" pitchFamily="34" charset="0"/>
              </a:rPr>
              <a:t>Does the visualisation use accurate scaling, and is the data proportional on the axes?</a:t>
            </a:r>
          </a:p>
          <a:p>
            <a:pPr rtl="0"/>
            <a:r>
              <a:rPr lang="en-AU" sz="1600" b="0" i="0" kern="1200">
                <a:solidFill>
                  <a:schemeClr val="tx1"/>
                </a:solidFill>
                <a:effectLst/>
                <a:latin typeface="Arial" panose="020B0604020202020204" pitchFamily="34" charset="0"/>
                <a:ea typeface="+mn-ea"/>
                <a:cs typeface="Arial" panose="020B0604020202020204" pitchFamily="34" charset="0"/>
              </a:rPr>
              <a:t>Are any trends, patterns or outliers visible in the chart, and how does the design help highlight them?</a:t>
            </a:r>
          </a:p>
          <a:p>
            <a:pPr rtl="0"/>
            <a:r>
              <a:rPr lang="en-AU" sz="1600" b="0" i="0" kern="1200">
                <a:solidFill>
                  <a:schemeClr val="tx1"/>
                </a:solidFill>
                <a:effectLst/>
                <a:latin typeface="Arial" panose="020B0604020202020204" pitchFamily="34" charset="0"/>
                <a:ea typeface="+mn-ea"/>
                <a:cs typeface="Arial" panose="020B0604020202020204" pitchFamily="34" charset="0"/>
              </a:rPr>
              <a:t>How does the layout (positioning of elements) help or hinder understanding of the information?</a:t>
            </a:r>
          </a:p>
          <a:p>
            <a:pPr rtl="0"/>
            <a:r>
              <a:rPr lang="en-AU" sz="1600" b="0" i="0" kern="1200">
                <a:solidFill>
                  <a:schemeClr val="tx1"/>
                </a:solidFill>
                <a:effectLst/>
                <a:latin typeface="Arial" panose="020B0604020202020204" pitchFamily="34" charset="0"/>
                <a:ea typeface="+mn-ea"/>
                <a:cs typeface="Arial" panose="020B0604020202020204" pitchFamily="34" charset="0"/>
              </a:rPr>
              <a:t>Has the chart avoided misleading techniques, such as truncated axes or inappropriate aggregation of data?</a:t>
            </a:r>
          </a:p>
          <a:p>
            <a:pPr rtl="0"/>
            <a:r>
              <a:rPr lang="en-AU" sz="1600" b="0" i="0" kern="1200">
                <a:solidFill>
                  <a:schemeClr val="tx1"/>
                </a:solidFill>
                <a:effectLst/>
                <a:latin typeface="Arial" panose="020B0604020202020204" pitchFamily="34" charset="0"/>
                <a:ea typeface="+mn-ea"/>
                <a:cs typeface="Arial" panose="020B0604020202020204" pitchFamily="34" charset="0"/>
              </a:rPr>
              <a:t>Does the chart give a balanced and unbiased representation of the data—are all relevant data points included?</a:t>
            </a:r>
          </a:p>
          <a:p>
            <a:pPr rtl="0"/>
            <a:r>
              <a:rPr lang="en-AU" sz="1600" b="0" i="0" kern="1200">
                <a:solidFill>
                  <a:schemeClr val="tx1"/>
                </a:solidFill>
                <a:effectLst/>
                <a:latin typeface="Arial" panose="020B0604020202020204" pitchFamily="34" charset="0"/>
                <a:ea typeface="+mn-ea"/>
                <a:cs typeface="Arial" panose="020B0604020202020204" pitchFamily="34" charset="0"/>
              </a:rPr>
              <a:t>Is there a clear title or caption that explains what the visualisation represents?</a:t>
            </a:r>
          </a:p>
          <a:p>
            <a:pPr rtl="0"/>
            <a:r>
              <a:rPr lang="en-AU" sz="1600" b="0" i="0" kern="1200">
                <a:solidFill>
                  <a:schemeClr val="tx1"/>
                </a:solidFill>
                <a:effectLst/>
                <a:latin typeface="Arial" panose="020B0604020202020204" pitchFamily="34" charset="0"/>
                <a:ea typeface="+mn-ea"/>
                <a:cs typeface="Arial" panose="020B0604020202020204" pitchFamily="34" charset="0"/>
              </a:rPr>
              <a:t>How might the design principles change if the audience for the visualisation is very young or has limited data literacy?</a:t>
            </a:r>
          </a:p>
          <a:p>
            <a:pPr rtl="0"/>
            <a:r>
              <a:rPr lang="en-AU" sz="1600" b="0" i="0" kern="1200">
                <a:solidFill>
                  <a:schemeClr val="tx1"/>
                </a:solidFill>
                <a:effectLst/>
                <a:latin typeface="Arial" panose="020B0604020202020204" pitchFamily="34" charset="0"/>
                <a:ea typeface="+mn-ea"/>
                <a:cs typeface="Arial" panose="020B0604020202020204" pitchFamily="34" charset="0"/>
              </a:rPr>
              <a:t>In what ways could this graphic be improved to make it easier to analyse or interpret for a wider audience?</a:t>
            </a:r>
          </a:p>
          <a:p>
            <a:pPr rtl="0"/>
            <a:r>
              <a:rPr lang="en-AU" sz="1600" b="0" i="0" kern="1200">
                <a:solidFill>
                  <a:schemeClr val="tx1"/>
                </a:solidFill>
                <a:effectLst/>
                <a:latin typeface="Arial" panose="020B0604020202020204" pitchFamily="34" charset="0"/>
                <a:ea typeface="+mn-ea"/>
                <a:cs typeface="Arial" panose="020B0604020202020204" pitchFamily="34" charset="0"/>
              </a:rPr>
              <a:t>some key data visualisation principles for effective and meaningful presentation of data:</a:t>
            </a:r>
          </a:p>
          <a:p>
            <a:pPr rtl="0"/>
            <a:r>
              <a:rPr lang="en-AU" sz="1600" b="1" i="0" kern="1200">
                <a:solidFill>
                  <a:schemeClr val="tx1"/>
                </a:solidFill>
                <a:effectLst/>
                <a:latin typeface="Arial" panose="020B0604020202020204" pitchFamily="34" charset="0"/>
                <a:ea typeface="+mn-ea"/>
                <a:cs typeface="Arial" panose="020B0604020202020204" pitchFamily="34" charset="0"/>
              </a:rPr>
              <a:t>1. Clarity</a:t>
            </a:r>
          </a:p>
          <a:p>
            <a:pPr rtl="0"/>
            <a:r>
              <a:rPr lang="en-AU" sz="1600" b="0" i="0" kern="1200">
                <a:solidFill>
                  <a:schemeClr val="tx1"/>
                </a:solidFill>
                <a:effectLst/>
                <a:latin typeface="Arial" panose="020B0604020202020204" pitchFamily="34" charset="0"/>
                <a:ea typeface="+mn-ea"/>
                <a:cs typeface="Arial" panose="020B0604020202020204" pitchFamily="34" charset="0"/>
              </a:rPr>
              <a:t>The visualisation should convey information clearly and be easy to interpret.</a:t>
            </a:r>
          </a:p>
          <a:p>
            <a:pPr rtl="0"/>
            <a:r>
              <a:rPr lang="en-AU" sz="1600" b="0" i="0" kern="1200">
                <a:solidFill>
                  <a:schemeClr val="tx1"/>
                </a:solidFill>
                <a:effectLst/>
                <a:latin typeface="Arial" panose="020B0604020202020204" pitchFamily="34" charset="0"/>
                <a:ea typeface="+mn-ea"/>
                <a:cs typeface="Arial" panose="020B0604020202020204" pitchFamily="34" charset="0"/>
              </a:rPr>
              <a:t>Avoid overcrowding with too much information.</a:t>
            </a:r>
          </a:p>
          <a:p>
            <a:pPr rtl="0"/>
            <a:r>
              <a:rPr lang="en-AU" sz="1600" b="1" i="0" kern="1200">
                <a:solidFill>
                  <a:schemeClr val="tx1"/>
                </a:solidFill>
                <a:effectLst/>
                <a:latin typeface="Arial" panose="020B0604020202020204" pitchFamily="34" charset="0"/>
                <a:ea typeface="+mn-ea"/>
                <a:cs typeface="Arial" panose="020B0604020202020204" pitchFamily="34" charset="0"/>
              </a:rPr>
              <a:t>2. Accuracy</a:t>
            </a:r>
          </a:p>
          <a:p>
            <a:pPr rtl="0"/>
            <a:r>
              <a:rPr lang="en-AU" sz="1600" b="0" i="0" kern="1200">
                <a:solidFill>
                  <a:schemeClr val="tx1"/>
                </a:solidFill>
                <a:effectLst/>
                <a:latin typeface="Arial" panose="020B0604020202020204" pitchFamily="34" charset="0"/>
                <a:ea typeface="+mn-ea"/>
                <a:cs typeface="Arial" panose="020B0604020202020204" pitchFamily="34" charset="0"/>
              </a:rPr>
              <a:t>Graphs and charts must represent data truthfully—no distorted scales or misleading representations.</a:t>
            </a:r>
          </a:p>
          <a:p>
            <a:pPr rtl="0"/>
            <a:r>
              <a:rPr lang="en-AU" sz="1600" b="0" i="0" kern="1200">
                <a:solidFill>
                  <a:schemeClr val="tx1"/>
                </a:solidFill>
                <a:effectLst/>
                <a:latin typeface="Arial" panose="020B0604020202020204" pitchFamily="34" charset="0"/>
                <a:ea typeface="+mn-ea"/>
                <a:cs typeface="Arial" panose="020B0604020202020204" pitchFamily="34" charset="0"/>
              </a:rPr>
              <a:t>Ensure the axes and proportions are correct.</a:t>
            </a:r>
          </a:p>
          <a:p>
            <a:pPr rtl="0"/>
            <a:r>
              <a:rPr lang="en-AU" sz="1600" b="1" i="0" kern="1200">
                <a:solidFill>
                  <a:schemeClr val="tx1"/>
                </a:solidFill>
                <a:effectLst/>
                <a:latin typeface="Arial" panose="020B0604020202020204" pitchFamily="34" charset="0"/>
                <a:ea typeface="+mn-ea"/>
                <a:cs typeface="Arial" panose="020B0604020202020204" pitchFamily="34" charset="0"/>
              </a:rPr>
              <a:t>3. Simplicity</a:t>
            </a:r>
          </a:p>
          <a:p>
            <a:pPr rtl="0"/>
            <a:r>
              <a:rPr lang="en-AU" sz="1600" b="0" i="0" kern="1200">
                <a:solidFill>
                  <a:schemeClr val="tx1"/>
                </a:solidFill>
                <a:effectLst/>
                <a:latin typeface="Arial" panose="020B0604020202020204" pitchFamily="34" charset="0"/>
                <a:ea typeface="+mn-ea"/>
                <a:cs typeface="Arial" panose="020B0604020202020204" pitchFamily="34" charset="0"/>
              </a:rPr>
              <a:t>Use simple designs and minimise unnecessary decoration.</a:t>
            </a:r>
          </a:p>
          <a:p>
            <a:pPr rtl="0"/>
            <a:r>
              <a:rPr lang="en-AU" sz="1600" b="0" i="0" kern="1200">
                <a:solidFill>
                  <a:schemeClr val="tx1"/>
                </a:solidFill>
                <a:effectLst/>
                <a:latin typeface="Arial" panose="020B0604020202020204" pitchFamily="34" charset="0"/>
                <a:ea typeface="+mn-ea"/>
                <a:cs typeface="Arial" panose="020B0604020202020204" pitchFamily="34" charset="0"/>
              </a:rPr>
              <a:t>Highlight the essential message without distractions.</a:t>
            </a:r>
          </a:p>
          <a:p>
            <a:pPr rtl="0"/>
            <a:r>
              <a:rPr lang="en-AU" sz="1600" b="1" i="0" kern="1200">
                <a:solidFill>
                  <a:schemeClr val="tx1"/>
                </a:solidFill>
                <a:effectLst/>
                <a:latin typeface="Arial" panose="020B0604020202020204" pitchFamily="34" charset="0"/>
                <a:ea typeface="+mn-ea"/>
                <a:cs typeface="Arial" panose="020B0604020202020204" pitchFamily="34" charset="0"/>
              </a:rPr>
              <a:t>4. Appropriate Choice of Visualisation</a:t>
            </a:r>
          </a:p>
          <a:p>
            <a:pPr rtl="0"/>
            <a:r>
              <a:rPr lang="en-AU" sz="1600" b="0" i="0" kern="1200">
                <a:solidFill>
                  <a:schemeClr val="tx1"/>
                </a:solidFill>
                <a:effectLst/>
                <a:latin typeface="Arial" panose="020B0604020202020204" pitchFamily="34" charset="0"/>
                <a:ea typeface="+mn-ea"/>
                <a:cs typeface="Arial" panose="020B0604020202020204" pitchFamily="34" charset="0"/>
              </a:rPr>
              <a:t>Select chart types that suit the data (e.g., bar charts for comparisons, line graphs for trends).</a:t>
            </a:r>
          </a:p>
          <a:p>
            <a:pPr rtl="0"/>
            <a:r>
              <a:rPr lang="en-AU" sz="1600" b="0" i="0" kern="1200">
                <a:solidFill>
                  <a:schemeClr val="tx1"/>
                </a:solidFill>
                <a:effectLst/>
                <a:latin typeface="Arial" panose="020B0604020202020204" pitchFamily="34" charset="0"/>
                <a:ea typeface="+mn-ea"/>
                <a:cs typeface="Arial" panose="020B0604020202020204" pitchFamily="34" charset="0"/>
              </a:rPr>
              <a:t>Avoid using complex or inappropriate graphics.</a:t>
            </a:r>
          </a:p>
          <a:p>
            <a:pPr rtl="0"/>
            <a:r>
              <a:rPr lang="en-AU" sz="1600" b="1" i="0" kern="1200">
                <a:solidFill>
                  <a:schemeClr val="tx1"/>
                </a:solidFill>
                <a:effectLst/>
                <a:latin typeface="Arial" panose="020B0604020202020204" pitchFamily="34" charset="0"/>
                <a:ea typeface="+mn-ea"/>
                <a:cs typeface="Arial" panose="020B0604020202020204" pitchFamily="34" charset="0"/>
              </a:rPr>
              <a:t>5. Effective Use of Colour</a:t>
            </a:r>
          </a:p>
          <a:p>
            <a:pPr rtl="0"/>
            <a:r>
              <a:rPr lang="en-AU" sz="1600" b="0" i="0" kern="1200">
                <a:solidFill>
                  <a:schemeClr val="tx1"/>
                </a:solidFill>
                <a:effectLst/>
                <a:latin typeface="Arial" panose="020B0604020202020204" pitchFamily="34" charset="0"/>
                <a:ea typeface="+mn-ea"/>
                <a:cs typeface="Arial" panose="020B0604020202020204" pitchFamily="34" charset="0"/>
              </a:rPr>
              <a:t>Use colours to differentiate data groups, but ensure they don’t confuse or mislead.</a:t>
            </a:r>
          </a:p>
          <a:p>
            <a:pPr rtl="0"/>
            <a:r>
              <a:rPr lang="en-AU" sz="1600" b="0" i="0" kern="1200">
                <a:solidFill>
                  <a:schemeClr val="tx1"/>
                </a:solidFill>
                <a:effectLst/>
                <a:latin typeface="Arial" panose="020B0604020202020204" pitchFamily="34" charset="0"/>
                <a:ea typeface="+mn-ea"/>
                <a:cs typeface="Arial" panose="020B0604020202020204" pitchFamily="34" charset="0"/>
              </a:rPr>
              <a:t>Colours should be accessible, including for people with colour vision deficiencies.</a:t>
            </a:r>
          </a:p>
          <a:p>
            <a:pPr rtl="0"/>
            <a:r>
              <a:rPr lang="en-AU" sz="1600" b="1" i="0" kern="1200">
                <a:solidFill>
                  <a:schemeClr val="tx1"/>
                </a:solidFill>
                <a:effectLst/>
                <a:latin typeface="Arial" panose="020B0604020202020204" pitchFamily="34" charset="0"/>
                <a:ea typeface="+mn-ea"/>
                <a:cs typeface="Arial" panose="020B0604020202020204" pitchFamily="34" charset="0"/>
              </a:rPr>
              <a:t>6. Consistency</a:t>
            </a:r>
          </a:p>
          <a:p>
            <a:pPr rtl="0"/>
            <a:r>
              <a:rPr lang="en-AU" sz="1600" b="0" i="0" kern="1200">
                <a:solidFill>
                  <a:schemeClr val="tx1"/>
                </a:solidFill>
                <a:effectLst/>
                <a:latin typeface="Arial" panose="020B0604020202020204" pitchFamily="34" charset="0"/>
                <a:ea typeface="+mn-ea"/>
                <a:cs typeface="Arial" panose="020B0604020202020204" pitchFamily="34" charset="0"/>
              </a:rPr>
              <a:t>Use consistent fonts, colours, and scales across related visualisations for easier comparison.</a:t>
            </a:r>
          </a:p>
          <a:p>
            <a:pPr rtl="0"/>
            <a:r>
              <a:rPr lang="en-AU" sz="1600" b="1" i="0" kern="1200">
                <a:solidFill>
                  <a:schemeClr val="tx1"/>
                </a:solidFill>
                <a:effectLst/>
                <a:latin typeface="Arial" panose="020B0604020202020204" pitchFamily="34" charset="0"/>
                <a:ea typeface="+mn-ea"/>
                <a:cs typeface="Arial" panose="020B0604020202020204" pitchFamily="34" charset="0"/>
              </a:rPr>
              <a:t>7. Context</a:t>
            </a:r>
          </a:p>
          <a:p>
            <a:pPr rtl="0"/>
            <a:r>
              <a:rPr lang="en-AU" sz="1600" b="0" i="0" kern="1200">
                <a:solidFill>
                  <a:schemeClr val="tx1"/>
                </a:solidFill>
                <a:effectLst/>
                <a:latin typeface="Arial" panose="020B0604020202020204" pitchFamily="34" charset="0"/>
                <a:ea typeface="+mn-ea"/>
                <a:cs typeface="Arial" panose="020B0604020202020204" pitchFamily="34" charset="0"/>
              </a:rPr>
              <a:t>Clearly label elements: include titles, axis labels, legends, and units.</a:t>
            </a:r>
          </a:p>
          <a:p>
            <a:pPr rtl="0"/>
            <a:r>
              <a:rPr lang="en-AU" sz="1600" b="0" i="0" kern="1200">
                <a:solidFill>
                  <a:schemeClr val="tx1"/>
                </a:solidFill>
                <a:effectLst/>
                <a:latin typeface="Arial" panose="020B0604020202020204" pitchFamily="34" charset="0"/>
                <a:ea typeface="+mn-ea"/>
                <a:cs typeface="Arial" panose="020B0604020202020204" pitchFamily="34" charset="0"/>
              </a:rPr>
              <a:t>Make sure users understand what the data represents.</a:t>
            </a:r>
          </a:p>
          <a:p>
            <a:pPr rtl="0"/>
            <a:r>
              <a:rPr lang="en-AU" sz="1600" b="1" i="0" kern="1200">
                <a:solidFill>
                  <a:schemeClr val="tx1"/>
                </a:solidFill>
                <a:effectLst/>
                <a:latin typeface="Arial" panose="020B0604020202020204" pitchFamily="34" charset="0"/>
                <a:ea typeface="+mn-ea"/>
                <a:cs typeface="Arial" panose="020B0604020202020204" pitchFamily="34" charset="0"/>
              </a:rPr>
              <a:t>8. Focus</a:t>
            </a:r>
          </a:p>
          <a:p>
            <a:pPr rtl="0"/>
            <a:r>
              <a:rPr lang="en-AU" sz="1600" b="0" i="0" kern="1200">
                <a:solidFill>
                  <a:schemeClr val="tx1"/>
                </a:solidFill>
                <a:effectLst/>
                <a:latin typeface="Arial" panose="020B0604020202020204" pitchFamily="34" charset="0"/>
                <a:ea typeface="+mn-ea"/>
                <a:cs typeface="Arial" panose="020B0604020202020204" pitchFamily="34" charset="0"/>
              </a:rPr>
              <a:t>Direct attention to the main insights—use design elements (scale, colour, layout) to emphasise important data.</a:t>
            </a:r>
          </a:p>
          <a:p>
            <a:pPr rtl="0"/>
            <a:r>
              <a:rPr lang="en-AU" sz="1600" b="1" i="0" kern="1200">
                <a:solidFill>
                  <a:schemeClr val="tx1"/>
                </a:solidFill>
                <a:effectLst/>
                <a:latin typeface="Arial" panose="020B0604020202020204" pitchFamily="34" charset="0"/>
                <a:ea typeface="+mn-ea"/>
                <a:cs typeface="Arial" panose="020B0604020202020204" pitchFamily="34" charset="0"/>
              </a:rPr>
              <a:t>9. Readability</a:t>
            </a:r>
          </a:p>
          <a:p>
            <a:pPr rtl="0"/>
            <a:r>
              <a:rPr lang="en-AU" sz="1600" b="0" i="0" kern="1200">
                <a:solidFill>
                  <a:schemeClr val="tx1"/>
                </a:solidFill>
                <a:effectLst/>
                <a:latin typeface="Arial" panose="020B0604020202020204" pitchFamily="34" charset="0"/>
                <a:ea typeface="+mn-ea"/>
                <a:cs typeface="Arial" panose="020B0604020202020204" pitchFamily="34" charset="0"/>
              </a:rPr>
              <a:t>Text should be legible; contrasts should separate elements well.</a:t>
            </a:r>
          </a:p>
          <a:p>
            <a:pPr rtl="0"/>
            <a:r>
              <a:rPr lang="en-AU" sz="1600" b="0" i="0" kern="1200">
                <a:solidFill>
                  <a:schemeClr val="tx1"/>
                </a:solidFill>
                <a:effectLst/>
                <a:latin typeface="Arial" panose="020B0604020202020204" pitchFamily="34" charset="0"/>
                <a:ea typeface="+mn-ea"/>
                <a:cs typeface="Arial" panose="020B0604020202020204" pitchFamily="34" charset="0"/>
              </a:rPr>
              <a:t>Visualisations should be readable at different sizes and on different devices.</a:t>
            </a:r>
          </a:p>
          <a:p>
            <a:pPr rtl="0"/>
            <a:r>
              <a:rPr lang="en-AU" sz="1600" b="1" i="0" kern="1200">
                <a:solidFill>
                  <a:schemeClr val="tx1"/>
                </a:solidFill>
                <a:effectLst/>
                <a:latin typeface="Arial" panose="020B0604020202020204" pitchFamily="34" charset="0"/>
                <a:ea typeface="+mn-ea"/>
                <a:cs typeface="Arial" panose="020B0604020202020204" pitchFamily="34" charset="0"/>
              </a:rPr>
              <a:t>10. Accessibility</a:t>
            </a:r>
          </a:p>
          <a:p>
            <a:pPr rtl="0"/>
            <a:r>
              <a:rPr lang="en-AU" sz="1600" b="0" i="0" kern="1200">
                <a:solidFill>
                  <a:schemeClr val="tx1"/>
                </a:solidFill>
                <a:effectLst/>
                <a:latin typeface="Arial" panose="020B0604020202020204" pitchFamily="34" charset="0"/>
                <a:ea typeface="+mn-ea"/>
                <a:cs typeface="Arial" panose="020B0604020202020204" pitchFamily="34" charset="0"/>
              </a:rPr>
              <a:t>Use colour schemes and design choices that are inclusive of those with visual impairments.</a:t>
            </a:r>
          </a:p>
          <a:p>
            <a:pPr rtl="0"/>
            <a:r>
              <a:rPr lang="en-AU" sz="1600" b="0" i="0" kern="1200">
                <a:solidFill>
                  <a:schemeClr val="tx1"/>
                </a:solidFill>
                <a:effectLst/>
                <a:latin typeface="Arial" panose="020B0604020202020204" pitchFamily="34" charset="0"/>
                <a:ea typeface="+mn-ea"/>
                <a:cs typeface="Arial" panose="020B0604020202020204" pitchFamily="34" charset="0"/>
              </a:rPr>
              <a:t>Provide alternatives such as data tables or captions.</a:t>
            </a:r>
          </a:p>
          <a:p>
            <a:pPr rtl="0"/>
            <a:endParaRPr lang="en-AU" sz="1600" b="0" i="0" kern="1200">
              <a:solidFill>
                <a:schemeClr val="tx1"/>
              </a:solidFill>
              <a:effectLst/>
              <a:latin typeface="Arial" panose="020B0604020202020204" pitchFamily="34" charset="0"/>
              <a:ea typeface="+mn-ea"/>
              <a:cs typeface="Arial" panose="020B0604020202020204" pitchFamily="34" charset="0"/>
            </a:endParaRPr>
          </a:p>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7</a:t>
            </a:fld>
            <a:endParaRPr lang="en-AU"/>
          </a:p>
        </p:txBody>
      </p:sp>
    </p:spTree>
    <p:extLst>
      <p:ext uri="{BB962C8B-B14F-4D97-AF65-F5344CB8AC3E}">
        <p14:creationId xmlns:p14="http://schemas.microsoft.com/office/powerpoint/2010/main" val="4661267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35440-62BF-0A3C-3BF7-A8F5531EEE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BA9508-44A4-5470-BCDD-F7650B19E4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FB3271-6FFD-6C49-72F3-32CD5F609D5D}"/>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3ECABEC7-EAAF-FF0F-276F-9C890098BD83}"/>
              </a:ext>
            </a:extLst>
          </p:cNvPr>
          <p:cNvSpPr>
            <a:spLocks noGrp="1"/>
          </p:cNvSpPr>
          <p:nvPr>
            <p:ph type="sldNum" sz="quarter" idx="5"/>
          </p:nvPr>
        </p:nvSpPr>
        <p:spPr/>
        <p:txBody>
          <a:bodyPr/>
          <a:lstStyle/>
          <a:p>
            <a:fld id="{B07158C4-A119-4B78-9DE8-A50001BC31DC}" type="slidenum">
              <a:rPr lang="en-AU" smtClean="0"/>
              <a:pPr/>
              <a:t>10</a:t>
            </a:fld>
            <a:endParaRPr lang="en-AU"/>
          </a:p>
        </p:txBody>
      </p:sp>
    </p:spTree>
    <p:extLst>
      <p:ext uri="{BB962C8B-B14F-4D97-AF65-F5344CB8AC3E}">
        <p14:creationId xmlns:p14="http://schemas.microsoft.com/office/powerpoint/2010/main" val="19794111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600" b="0" i="0" kern="1200">
                <a:solidFill>
                  <a:schemeClr val="tx1"/>
                </a:solidFill>
                <a:effectLst/>
                <a:latin typeface="Arial" panose="020B0604020202020204" pitchFamily="34" charset="0"/>
                <a:ea typeface="+mn-ea"/>
                <a:cs typeface="Arial" panose="020B0604020202020204" pitchFamily="34" charset="0"/>
              </a:rPr>
              <a:t>How can you take responsibility for protecting your own data? What habits or tools might help?</a:t>
            </a:r>
          </a:p>
          <a:p>
            <a:pPr rtl="0"/>
            <a:r>
              <a:rPr lang="en-AU" sz="1600" b="0" i="0" kern="1200">
                <a:solidFill>
                  <a:schemeClr val="tx1"/>
                </a:solidFill>
                <a:effectLst/>
                <a:latin typeface="Arial" panose="020B0604020202020204" pitchFamily="34" charset="0"/>
                <a:ea typeface="+mn-ea"/>
                <a:cs typeface="Arial" panose="020B0604020202020204" pitchFamily="34" charset="0"/>
              </a:rPr>
              <a:t>Should schools, governments, or communities have a role in educating or regulating data ownership? Why or why not?</a:t>
            </a:r>
          </a:p>
          <a:p>
            <a:pPr rtl="0"/>
            <a:r>
              <a:rPr lang="en-AU" sz="1600" b="0" i="0" kern="1200">
                <a:solidFill>
                  <a:schemeClr val="tx1"/>
                </a:solidFill>
                <a:effectLst/>
                <a:latin typeface="Arial" panose="020B0604020202020204" pitchFamily="34" charset="0"/>
                <a:ea typeface="+mn-ea"/>
                <a:cs typeface="Arial" panose="020B0604020202020204" pitchFamily="34" charset="0"/>
              </a:rPr>
              <a:t>How might attitudes toward data ownership change as new technologies (e.g., artificial intelligence, IoT) emerge?</a:t>
            </a:r>
          </a:p>
          <a:p>
            <a:pPr rtl="0"/>
            <a:r>
              <a:rPr lang="en-AU" sz="1600" b="0" i="0" kern="1200">
                <a:solidFill>
                  <a:schemeClr val="tx1"/>
                </a:solidFill>
                <a:effectLst/>
                <a:latin typeface="Arial" panose="020B0604020202020204" pitchFamily="34" charset="0"/>
                <a:ea typeface="+mn-ea"/>
                <a:cs typeface="Arial" panose="020B0604020202020204" pitchFamily="34" charset="0"/>
              </a:rPr>
              <a:t>If you create content online (photos, videos, texts), who owns that content, and how could data ownership impact your rights as a creator?</a:t>
            </a:r>
          </a:p>
          <a:p>
            <a:pPr rtl="0"/>
            <a:r>
              <a:rPr lang="en-AU" sz="1600" b="0" i="0" kern="1200">
                <a:solidFill>
                  <a:schemeClr val="tx1"/>
                </a:solidFill>
                <a:effectLst/>
                <a:latin typeface="Arial" panose="020B0604020202020204" pitchFamily="34" charset="0"/>
                <a:ea typeface="+mn-ea"/>
                <a:cs typeface="Arial" panose="020B0604020202020204" pitchFamily="34" charset="0"/>
              </a:rPr>
              <a:t>In what ways might data ownership be different for minors compared to adults?</a:t>
            </a:r>
          </a:p>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12</a:t>
            </a:fld>
            <a:endParaRPr lang="en-AU"/>
          </a:p>
        </p:txBody>
      </p:sp>
    </p:spTree>
    <p:extLst>
      <p:ext uri="{BB962C8B-B14F-4D97-AF65-F5344CB8AC3E}">
        <p14:creationId xmlns:p14="http://schemas.microsoft.com/office/powerpoint/2010/main" val="18298523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a:t>Presenter name</a:t>
            </a:r>
            <a:endParaRPr lang="en-AU"/>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GB"/>
              <a:t>Click icon to add picture</a:t>
            </a:r>
            <a:endParaRPr lang="en-AU"/>
          </a:p>
        </p:txBody>
      </p:sp>
    </p:spTree>
    <p:extLst>
      <p:ext uri="{BB962C8B-B14F-4D97-AF65-F5344CB8AC3E}">
        <p14:creationId xmlns:p14="http://schemas.microsoft.com/office/powerpoint/2010/main" val="655915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a:t>References</a:t>
            </a:r>
            <a:endParaRPr lang="en-AU"/>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7999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340091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59999" y="360000"/>
            <a:ext cx="11483999"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3998"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6032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C8847-7D32-95DD-B918-27835CD45506}"/>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E653795A-9C88-F62A-9D8F-53F0D00FA68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8503E20-1D9C-C4F9-9A35-E0A74AA179C5}"/>
              </a:ext>
            </a:extLst>
          </p:cNvPr>
          <p:cNvSpPr>
            <a:spLocks noGrp="1"/>
          </p:cNvSpPr>
          <p:nvPr>
            <p:ph type="dt" sz="half" idx="10"/>
          </p:nvPr>
        </p:nvSpPr>
        <p:spPr/>
        <p:txBody>
          <a:bodyPr/>
          <a:lstStyle/>
          <a:p>
            <a:fld id="{81E50AB0-E144-448E-A768-A3D093173DC2}" type="datetime1">
              <a:rPr lang="en-AU" smtClean="0"/>
              <a:t>29/07/2026</a:t>
            </a:fld>
            <a:endParaRPr lang="en-AU"/>
          </a:p>
        </p:txBody>
      </p:sp>
      <p:sp>
        <p:nvSpPr>
          <p:cNvPr id="5" name="Footer Placeholder 4">
            <a:extLst>
              <a:ext uri="{FF2B5EF4-FFF2-40B4-BE49-F238E27FC236}">
                <a16:creationId xmlns:a16="http://schemas.microsoft.com/office/drawing/2014/main" id="{2A86B76D-B275-C74B-CF31-72F95030BC9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407C51D-AD91-5337-ECAD-03DAF15B3428}"/>
              </a:ext>
            </a:extLst>
          </p:cNvPr>
          <p:cNvSpPr>
            <a:spLocks noGrp="1"/>
          </p:cNvSpPr>
          <p:nvPr>
            <p:ph type="sldNum" sz="quarter" idx="12"/>
          </p:nvPr>
        </p:nvSpPr>
        <p:spPr/>
        <p:txBody>
          <a:bodyPr/>
          <a:lstStyle/>
          <a:p>
            <a:fld id="{FB2F756C-56C8-4681-A904-6044D2B82F1E}" type="slidenum">
              <a:rPr lang="en-AU" smtClean="0"/>
              <a:t>‹#›</a:t>
            </a:fld>
            <a:endParaRPr lang="en-AU"/>
          </a:p>
        </p:txBody>
      </p:sp>
    </p:spTree>
    <p:extLst>
      <p:ext uri="{BB962C8B-B14F-4D97-AF65-F5344CB8AC3E}">
        <p14:creationId xmlns:p14="http://schemas.microsoft.com/office/powerpoint/2010/main" val="1385282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907826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GB"/>
              <a:t>Click icon to add picture</a:t>
            </a:r>
            <a:endParaRPr lang="en-AU"/>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GB"/>
              <a:t>Click to edit Master title style</a:t>
            </a:r>
            <a:endParaRPr lang="en-AU"/>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274402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28108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GB"/>
              <a:t>Click icon to add picture</a:t>
            </a:r>
            <a:endParaRPr lang="en-AU"/>
          </a:p>
        </p:txBody>
      </p:sp>
    </p:spTree>
    <p:extLst>
      <p:ext uri="{BB962C8B-B14F-4D97-AF65-F5344CB8AC3E}">
        <p14:creationId xmlns:p14="http://schemas.microsoft.com/office/powerpoint/2010/main" val="1819749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GB"/>
              <a:t>Click icon to add picture</a:t>
            </a:r>
            <a:endParaRPr lang="en-AU"/>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1423837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GB"/>
              <a:t>Click icon to add picture</a:t>
            </a:r>
            <a:endParaRPr lang="en-AU"/>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Tree>
    <p:extLst>
      <p:ext uri="{BB962C8B-B14F-4D97-AF65-F5344CB8AC3E}">
        <p14:creationId xmlns:p14="http://schemas.microsoft.com/office/powerpoint/2010/main" val="1803421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2614206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a:p>
        </p:txBody>
      </p:sp>
    </p:spTree>
    <p:extLst>
      <p:ext uri="{BB962C8B-B14F-4D97-AF65-F5344CB8AC3E}">
        <p14:creationId xmlns:p14="http://schemas.microsoft.com/office/powerpoint/2010/main" val="1009026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GB"/>
              <a:t>Click to edit Master title style</a:t>
            </a:r>
            <a:endParaRPr lang="en-US"/>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a:p>
        </p:txBody>
      </p:sp>
    </p:spTree>
    <p:extLst>
      <p:ext uri="{BB962C8B-B14F-4D97-AF65-F5344CB8AC3E}">
        <p14:creationId xmlns:p14="http://schemas.microsoft.com/office/powerpoint/2010/main" val="12045785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9.xml"/><Relationship Id="rId1" Type="http://schemas.openxmlformats.org/officeDocument/2006/relationships/video" Target="https://www.youtube.com/embed/y1txYjoSQQc?feature=oembed"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hyperlink" Target="https://www.youtube.com/watch?v=uWwoZ67vD_I" TargetMode="Externa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hyperlink" Target="https://education.nsw.gov.au/teaching-and-learning/curriculum/explicit-teaching/explicit-teaching-strategies/connecting-learning" TargetMode="External"/><Relationship Id="rId13" Type="http://schemas.openxmlformats.org/officeDocument/2006/relationships/hyperlink" Target="https://curriculum.nsw.edu.au/" TargetMode="External"/><Relationship Id="rId3" Type="http://schemas.openxmlformats.org/officeDocument/2006/relationships/hyperlink" Target="https://curriculum.nsw.edu.au/learning-areas/tas/computing-technology-7-10-2022/" TargetMode="External"/><Relationship Id="rId7" Type="http://schemas.openxmlformats.org/officeDocument/2006/relationships/hyperlink" Target="https://education.nsw.gov.au/teaching-and-learning/curriculum/explicit-teaching/explicit-teaching-strategies/chunking-and-sequencing-learning" TargetMode="External"/><Relationship Id="rId12" Type="http://schemas.openxmlformats.org/officeDocument/2006/relationships/hyperlink" Target="https://educationstandards.nsw.edu.au/wps/portal/nesa/home" TargetMode="External"/><Relationship Id="rId2" Type="http://schemas.openxmlformats.org/officeDocument/2006/relationships/notesSlide" Target="../notesSlides/notesSlide21.xml"/><Relationship Id="rId1" Type="http://schemas.openxmlformats.org/officeDocument/2006/relationships/slideLayout" Target="../slideLayouts/slideLayout10.xml"/><Relationship Id="rId6" Type="http://schemas.openxmlformats.org/officeDocument/2006/relationships/hyperlink" Target="https://education.nsw.gov.au/teaching-and-learning/curriculum/explicit-teaching/explicit-teaching-strategies/checking-for-understanding" TargetMode="External"/><Relationship Id="rId11" Type="http://schemas.openxmlformats.org/officeDocument/2006/relationships/hyperlink" Target="https://educationstandards.nsw.edu.au/wps/portal/nesa/mini-footer/copyright" TargetMode="External"/><Relationship Id="rId5" Type="http://schemas.openxmlformats.org/officeDocument/2006/relationships/hyperlink" Target="https://education.nsw.gov.au/content/dam/main-education/documents/teaching-and-learning/curriculum/explicit-teaching/explicit-teaching-activating-prior-knowledge-tg.pdf" TargetMode="External"/><Relationship Id="rId10" Type="http://schemas.openxmlformats.org/officeDocument/2006/relationships/hyperlink" Target="https://app.education.nsw.gov.au/digital-learning-selector/LearningActivity/Card/546" TargetMode="External"/><Relationship Id="rId4" Type="http://schemas.openxmlformats.org/officeDocument/2006/relationships/hyperlink" Target="https://app.pre.education.nsw.gov.au/learning-tools-selector/LearningActivity/Card/547?clearCache=e16458-e20f-33c7-e489-91e37392c68c" TargetMode="External"/><Relationship Id="rId9" Type="http://schemas.openxmlformats.org/officeDocument/2006/relationships/hyperlink" Target="https://www.bing.com/ck/a?!&amp;&amp;p=e9d51ff889a4f5afb2262f25b2d5f9f6c5832cedc4862d5e27b4410c5a90e217JmltdHM9MTc0NTM2NjQwMA&amp;ptn=3&amp;ver=2&amp;hsh=4&amp;fclid=22190934-b32d-65ce-0779-1d23b2bc6400&amp;psq=think+aloud+strategy+NSW+Department+of+education&amp;u=a1aHR0cHM6Ly9lZHVjYXRpb24ubnN3Lmdvdi5hdS9jb250ZW50L2RhbS9tYWluLWVkdWNhdGlvbi9kb2N1bWVudHMvdGVhY2hpbmctYW5kLWxlYXJuaW5nL2N1cnJpY3VsdW0vZXhwbGljaXQtdGVhY2hpbmcvZXhwbGljaXQtdGVhY2hpbmctbW9kZWxsaW5nLXRlY2huaXF1ZS1ndWlkZS5wZGY&amp;ntb=1"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health.gov.au/resources/publications/coronavirus-covid-19-at-a-glance-20-september-2020?language=en" TargetMode="External"/><Relationship Id="rId2" Type="http://schemas.openxmlformats.org/officeDocument/2006/relationships/notesSlide" Target="../notesSlides/notesSlide22.xml"/><Relationship Id="rId1" Type="http://schemas.openxmlformats.org/officeDocument/2006/relationships/slideLayout" Target="../slideLayouts/slideLayout10.xml"/><Relationship Id="rId5" Type="http://schemas.openxmlformats.org/officeDocument/2006/relationships/hyperlink" Target="https://app.education.nsw.gov.au/digital-learning-selector/?cache_id=5f183" TargetMode="External"/><Relationship Id="rId4" Type="http://schemas.openxmlformats.org/officeDocument/2006/relationships/hyperlink" Target="https://youtu.be/y1txYjoSQQc?si=IlHIPdF6pf_n2T1e" TargetMode="External"/></Relationships>
</file>

<file path=ppt/slides/_rels/slide28.xml.rels><?xml version="1.0" encoding="UTF-8" standalone="yes"?>
<Relationships xmlns="http://schemas.openxmlformats.org/package/2006/relationships"><Relationship Id="rId2" Type="http://schemas.openxmlformats.org/officeDocument/2006/relationships/hyperlink" Target="https://creativecommons.org/licenses/by/4.0/" TargetMode="Externa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hyperlink" Target="https://www.health.gov.au/resources/publications/coronavirus-covid-19-at-a-glance-20-september-2020?language=en"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998069-8808-F7B7-147A-0D45AF051C4E}"/>
              </a:ext>
            </a:extLst>
          </p:cNvPr>
          <p:cNvSpPr>
            <a:spLocks noGrp="1"/>
          </p:cNvSpPr>
          <p:nvPr>
            <p:ph type="title"/>
          </p:nvPr>
        </p:nvSpPr>
        <p:spPr/>
        <p:txBody>
          <a:bodyPr/>
          <a:lstStyle/>
          <a:p>
            <a:r>
              <a:rPr lang="en-AU" dirty="0">
                <a:latin typeface="+mj-lt"/>
              </a:rPr>
              <a:t>Instructions for use</a:t>
            </a:r>
          </a:p>
        </p:txBody>
      </p:sp>
      <p:sp>
        <p:nvSpPr>
          <p:cNvPr id="6" name="Text Placeholder 5">
            <a:extLst>
              <a:ext uri="{FF2B5EF4-FFF2-40B4-BE49-F238E27FC236}">
                <a16:creationId xmlns:a16="http://schemas.microsoft.com/office/drawing/2014/main" id="{8DD841B6-17E3-7C1D-D90A-3B640A08136D}"/>
              </a:ext>
            </a:extLst>
          </p:cNvPr>
          <p:cNvSpPr>
            <a:spLocks noGrp="1"/>
          </p:cNvSpPr>
          <p:nvPr>
            <p:ph type="body" sz="quarter" idx="18"/>
          </p:nvPr>
        </p:nvSpPr>
        <p:spPr/>
        <p:txBody>
          <a:bodyPr/>
          <a:lstStyle/>
          <a:p>
            <a:r>
              <a:rPr lang="en-AU" dirty="0">
                <a:latin typeface="+mj-lt"/>
              </a:rPr>
              <a:t>Learning episode 5</a:t>
            </a:r>
          </a:p>
        </p:txBody>
      </p:sp>
      <p:sp>
        <p:nvSpPr>
          <p:cNvPr id="7" name="Picture Placeholder 6">
            <a:extLst>
              <a:ext uri="{FF2B5EF4-FFF2-40B4-BE49-F238E27FC236}">
                <a16:creationId xmlns:a16="http://schemas.microsoft.com/office/drawing/2014/main" id="{41E659CE-3503-CAAB-868D-643BC7328B29}"/>
              </a:ext>
            </a:extLst>
          </p:cNvPr>
          <p:cNvSpPr>
            <a:spLocks noGrp="1"/>
          </p:cNvSpPr>
          <p:nvPr>
            <p:ph type="pic" sz="quarter" idx="13"/>
          </p:nvPr>
        </p:nvSpPr>
        <p:spPr>
          <a:xfrm>
            <a:off x="354000" y="1931625"/>
            <a:ext cx="11483999" cy="4498641"/>
          </a:xfrm>
        </p:spPr>
        <p:txBody>
          <a:bodyPr/>
          <a:lstStyle/>
          <a:p>
            <a:pPr marL="342900" indent="-342900">
              <a:lnSpc>
                <a:spcPct val="150000"/>
              </a:lnSpc>
              <a:buFont typeface="Arial"/>
              <a:buChar char="•"/>
            </a:pPr>
            <a:r>
              <a:rPr lang="en-AU" sz="1800" dirty="0">
                <a:latin typeface="+mn-lt"/>
                <a:ea typeface="+mn-lt"/>
                <a:cs typeface="+mn-lt"/>
              </a:rPr>
              <a:t>This resource is not a teaching and learning program. It should be used in conjunction with Computing Technology 7-10 – Analysing data.</a:t>
            </a:r>
            <a:endParaRPr lang="en-AU" sz="1800" dirty="0">
              <a:solidFill>
                <a:srgbClr val="22272B"/>
              </a:solidFill>
              <a:latin typeface="+mn-lt"/>
            </a:endParaRPr>
          </a:p>
          <a:p>
            <a:pPr marL="342900" indent="-342900">
              <a:lnSpc>
                <a:spcPct val="150000"/>
              </a:lnSpc>
              <a:buFont typeface="Arial"/>
              <a:buChar char="•"/>
            </a:pPr>
            <a:r>
              <a:rPr lang="en-AU" sz="1800" dirty="0">
                <a:solidFill>
                  <a:srgbClr val="22272B"/>
                </a:solidFill>
                <a:latin typeface="+mn-lt"/>
              </a:rPr>
              <a:t>Classroom teachers are encouraged to </a:t>
            </a:r>
            <a:r>
              <a:rPr lang="en-AU" sz="1800" b="1" dirty="0">
                <a:solidFill>
                  <a:srgbClr val="22272B"/>
                </a:solidFill>
                <a:latin typeface="+mn-lt"/>
              </a:rPr>
              <a:t>add and adapt</a:t>
            </a:r>
            <a:r>
              <a:rPr lang="en-AU" sz="1800" dirty="0">
                <a:solidFill>
                  <a:srgbClr val="22272B"/>
                </a:solidFill>
                <a:latin typeface="+mn-lt"/>
              </a:rPr>
              <a:t> slides as required to meet the needs of their students.</a:t>
            </a:r>
          </a:p>
          <a:p>
            <a:pPr marL="342900" indent="-342900">
              <a:lnSpc>
                <a:spcPct val="150000"/>
              </a:lnSpc>
              <a:buFont typeface="Arial"/>
              <a:buChar char="•"/>
            </a:pPr>
            <a:r>
              <a:rPr lang="en-AU" sz="1800" dirty="0">
                <a:solidFill>
                  <a:srgbClr val="22272B"/>
                </a:solidFill>
                <a:latin typeface="+mn-lt"/>
              </a:rPr>
              <a:t>Save a copy of the file to make changes to the slide deck. Go to File &gt; Download a Copy (this downloads a copy to the computer to edit in the PowerPoint app).</a:t>
            </a:r>
          </a:p>
          <a:p>
            <a:pPr marL="342900" indent="-342900">
              <a:lnSpc>
                <a:spcPct val="150000"/>
              </a:lnSpc>
              <a:buFont typeface="Arial"/>
              <a:buChar char="•"/>
            </a:pPr>
            <a:r>
              <a:rPr lang="en-AU" sz="1800" dirty="0">
                <a:solidFill>
                  <a:srgbClr val="22272B"/>
                </a:solidFill>
                <a:latin typeface="+mn-lt"/>
              </a:rPr>
              <a:t>To convert the PowerPoint to Google Slides:</a:t>
            </a:r>
          </a:p>
          <a:p>
            <a:pPr marL="913765" lvl="1" indent="-457200">
              <a:lnSpc>
                <a:spcPct val="150000"/>
              </a:lnSpc>
              <a:buFont typeface="+mj-lt"/>
              <a:buAutoNum type="arabicPeriod"/>
            </a:pPr>
            <a:r>
              <a:rPr lang="en-AU" dirty="0">
                <a:solidFill>
                  <a:srgbClr val="22272B"/>
                </a:solidFill>
                <a:latin typeface="+mn-lt"/>
              </a:rPr>
              <a:t>Upload the file into Google Drive and open it.</a:t>
            </a:r>
          </a:p>
          <a:p>
            <a:pPr marL="913765" lvl="1" indent="-457200">
              <a:lnSpc>
                <a:spcPct val="150000"/>
              </a:lnSpc>
              <a:buFont typeface="+mj-lt"/>
              <a:buAutoNum type="arabicPeriod"/>
            </a:pPr>
            <a:r>
              <a:rPr lang="en-AU" dirty="0">
                <a:solidFill>
                  <a:srgbClr val="22272B"/>
                </a:solidFill>
                <a:latin typeface="+mn-lt"/>
              </a:rPr>
              <a:t>Go to File &gt; Save as Google Slides.</a:t>
            </a:r>
          </a:p>
          <a:p>
            <a:pPr marL="456565" lvl="1">
              <a:lnSpc>
                <a:spcPct val="150000"/>
              </a:lnSpc>
            </a:pPr>
            <a:r>
              <a:rPr lang="en-AU" dirty="0">
                <a:solidFill>
                  <a:srgbClr val="22272B"/>
                </a:solidFill>
                <a:latin typeface="+mn-lt"/>
              </a:rPr>
              <a:t>(Note – conversion may cause formatting changes in the slides.)</a:t>
            </a:r>
          </a:p>
        </p:txBody>
      </p:sp>
      <p:sp>
        <p:nvSpPr>
          <p:cNvPr id="2" name="Slide Number Placeholder 1">
            <a:extLst>
              <a:ext uri="{FF2B5EF4-FFF2-40B4-BE49-F238E27FC236}">
                <a16:creationId xmlns:a16="http://schemas.microsoft.com/office/drawing/2014/main" id="{CD087911-6789-4356-F538-4C4ABF1219E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a:t>
            </a:fld>
            <a:endParaRPr lang="en-AU"/>
          </a:p>
        </p:txBody>
      </p:sp>
    </p:spTree>
    <p:extLst>
      <p:ext uri="{BB962C8B-B14F-4D97-AF65-F5344CB8AC3E}">
        <p14:creationId xmlns:p14="http://schemas.microsoft.com/office/powerpoint/2010/main" val="1532729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CC68B-B728-BA44-8352-421E38D3E52A}"/>
            </a:ext>
          </a:extLst>
        </p:cNvPr>
        <p:cNvGrpSpPr/>
        <p:nvPr/>
      </p:nvGrpSpPr>
      <p:grpSpPr>
        <a:xfrm>
          <a:off x="0" y="0"/>
          <a:ext cx="0" cy="0"/>
          <a:chOff x="0" y="0"/>
          <a:chExt cx="0" cy="0"/>
        </a:xfrm>
      </p:grpSpPr>
      <p:grpSp>
        <p:nvGrpSpPr>
          <p:cNvPr id="4" name="Group 3" descr="Object 1">
            <a:extLst>
              <a:ext uri="{FF2B5EF4-FFF2-40B4-BE49-F238E27FC236}">
                <a16:creationId xmlns:a16="http://schemas.microsoft.com/office/drawing/2014/main" id="{7562E5BA-FF62-DCFE-F4FD-869224A815BC}"/>
              </a:ext>
            </a:extLst>
          </p:cNvPr>
          <p:cNvGrpSpPr/>
          <p:nvPr/>
        </p:nvGrpSpPr>
        <p:grpSpPr>
          <a:xfrm>
            <a:off x="858559" y="487182"/>
            <a:ext cx="6266395" cy="5883638"/>
            <a:chOff x="1653639" y="1123760"/>
            <a:chExt cx="5471315" cy="5247059"/>
          </a:xfrm>
        </p:grpSpPr>
        <p:sp>
          <p:nvSpPr>
            <p:cNvPr id="5" name="Google Shape;79;p15" descr="Venn object 1">
              <a:extLst>
                <a:ext uri="{FF2B5EF4-FFF2-40B4-BE49-F238E27FC236}">
                  <a16:creationId xmlns:a16="http://schemas.microsoft.com/office/drawing/2014/main" id="{72CAAE4C-4283-AB1F-FA71-BD7F57468245}"/>
                </a:ext>
              </a:extLst>
            </p:cNvPr>
            <p:cNvSpPr/>
            <p:nvPr/>
          </p:nvSpPr>
          <p:spPr>
            <a:xfrm>
              <a:off x="1653639" y="1284852"/>
              <a:ext cx="5471315" cy="5085967"/>
            </a:xfrm>
            <a:prstGeom prst="ellipse">
              <a:avLst/>
            </a:prstGeom>
            <a:noFill/>
            <a:ln w="57150" cap="flat" cmpd="sng">
              <a:solidFill>
                <a:srgbClr val="00ACC2"/>
              </a:solidFill>
              <a:prstDash val="solid"/>
              <a:miter lim="800000"/>
              <a:headEnd type="none" w="sm" len="sm"/>
              <a:tailEnd type="none" w="sm" len="sm"/>
            </a:ln>
            <a:effectLst/>
          </p:spPr>
          <p:txBody>
            <a:bodyPr spcFirstLastPara="1" wrap="square" lIns="105500" tIns="52733" rIns="105500" bIns="52733" anchor="ctr" anchorCtr="0">
              <a:noAutofit/>
            </a:bodyPr>
            <a:lstStyle/>
            <a:p>
              <a:pPr algn="ctr" defTabSz="1219170">
                <a:buClr>
                  <a:srgbClr val="000000"/>
                </a:buClr>
                <a:buSzPts val="1200"/>
              </a:pPr>
              <a:endParaRPr sz="1600" kern="0">
                <a:solidFill>
                  <a:srgbClr val="000000"/>
                </a:solidFill>
                <a:latin typeface="+mj-lt"/>
                <a:ea typeface="Montserrat"/>
                <a:cs typeface="Arial" panose="020B0604020202020204" pitchFamily="34" charset="0"/>
                <a:sym typeface="Montserrat"/>
              </a:endParaRPr>
            </a:p>
            <a:p>
              <a:pPr algn="ctr" defTabSz="1219170">
                <a:buClr>
                  <a:srgbClr val="000000"/>
                </a:buClr>
                <a:buSzPts val="1200"/>
              </a:pPr>
              <a:endParaRPr sz="1600" kern="0">
                <a:solidFill>
                  <a:srgbClr val="000000"/>
                </a:solidFill>
                <a:latin typeface="+mj-lt"/>
                <a:ea typeface="Montserrat"/>
                <a:cs typeface="Arial" panose="020B0604020202020204" pitchFamily="34" charset="0"/>
                <a:sym typeface="Montserrat"/>
              </a:endParaRPr>
            </a:p>
            <a:p>
              <a:pPr algn="ctr" defTabSz="1219170">
                <a:buClr>
                  <a:srgbClr val="000000"/>
                </a:buClr>
                <a:buSzPts val="1200"/>
              </a:pPr>
              <a:endParaRPr sz="1600" kern="0">
                <a:solidFill>
                  <a:srgbClr val="000000"/>
                </a:solidFill>
                <a:latin typeface="+mj-lt"/>
                <a:ea typeface="Montserrat"/>
                <a:cs typeface="Arial" panose="020B0604020202020204" pitchFamily="34" charset="0"/>
                <a:sym typeface="Montserrat"/>
              </a:endParaRPr>
            </a:p>
          </p:txBody>
        </p:sp>
        <p:sp>
          <p:nvSpPr>
            <p:cNvPr id="9" name="Rectangle: Rounded Corners 8">
              <a:extLst>
                <a:ext uri="{FF2B5EF4-FFF2-40B4-BE49-F238E27FC236}">
                  <a16:creationId xmlns:a16="http://schemas.microsoft.com/office/drawing/2014/main" id="{3689DC3D-2D34-C23B-C5A4-8D53AADCFFB6}"/>
                </a:ext>
              </a:extLst>
            </p:cNvPr>
            <p:cNvSpPr/>
            <p:nvPr/>
          </p:nvSpPr>
          <p:spPr>
            <a:xfrm>
              <a:off x="3468608" y="1123760"/>
              <a:ext cx="1841375" cy="544512"/>
            </a:xfrm>
            <a:prstGeom prst="roundRect">
              <a:avLst/>
            </a:prstGeom>
            <a:solidFill>
              <a:srgbClr val="E5F7FC"/>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p>
              <a:pPr algn="ctr">
                <a:buClr>
                  <a:srgbClr val="000000"/>
                </a:buClr>
                <a:buFont typeface="Arial"/>
              </a:pPr>
              <a:r>
                <a:rPr lang="en-AU" sz="1800" b="1" dirty="0">
                  <a:solidFill>
                    <a:srgbClr val="000000"/>
                  </a:solidFill>
                  <a:latin typeface="+mj-lt"/>
                  <a:cs typeface="Arial" panose="020B0604020202020204" pitchFamily="34" charset="0"/>
                </a:rPr>
                <a:t>Digital footprint</a:t>
              </a:r>
            </a:p>
          </p:txBody>
        </p:sp>
      </p:grpSp>
      <p:sp>
        <p:nvSpPr>
          <p:cNvPr id="6" name="Google Shape;83;p15">
            <a:extLst>
              <a:ext uri="{FF2B5EF4-FFF2-40B4-BE49-F238E27FC236}">
                <a16:creationId xmlns:a16="http://schemas.microsoft.com/office/drawing/2014/main" id="{F53C6661-F80D-7249-42BA-E2B2BE15CD75}"/>
              </a:ext>
            </a:extLst>
          </p:cNvPr>
          <p:cNvSpPr txBox="1"/>
          <p:nvPr/>
        </p:nvSpPr>
        <p:spPr>
          <a:xfrm>
            <a:off x="1447292" y="1833272"/>
            <a:ext cx="3593480" cy="480987"/>
          </a:xfrm>
          <a:prstGeom prst="rect">
            <a:avLst/>
          </a:prstGeom>
          <a:noFill/>
          <a:ln>
            <a:noFill/>
          </a:ln>
        </p:spPr>
        <p:txBody>
          <a:bodyPr spcFirstLastPara="1" wrap="square" lIns="121900" tIns="121900" rIns="121900" bIns="121900" anchor="t" anchorCtr="0">
            <a:noAutofit/>
          </a:bodyPr>
          <a:lstStyle/>
          <a:p>
            <a:pPr>
              <a:lnSpc>
                <a:spcPct val="150000"/>
              </a:lnSpc>
            </a:pPr>
            <a:r>
              <a:rPr lang="en-AU" sz="1600" b="1" dirty="0"/>
              <a:t>Broad record </a:t>
            </a:r>
            <a:r>
              <a:rPr lang="en-AU" sz="1600" dirty="0"/>
              <a:t>of your online presence:</a:t>
            </a:r>
          </a:p>
          <a:p>
            <a:pPr>
              <a:lnSpc>
                <a:spcPct val="150000"/>
              </a:lnSpc>
            </a:pPr>
            <a:r>
              <a:rPr lang="en-AU" sz="1600" dirty="0"/>
              <a:t>Includes visible online actions (posting, messaging, visiting sites).</a:t>
            </a:r>
          </a:p>
          <a:p>
            <a:pPr>
              <a:lnSpc>
                <a:spcPct val="150000"/>
              </a:lnSpc>
            </a:pPr>
            <a:r>
              <a:rPr lang="en-AU" sz="1600" dirty="0"/>
              <a:t>Can be seen or tracked by others (friends, companies).</a:t>
            </a:r>
          </a:p>
          <a:p>
            <a:pPr>
              <a:lnSpc>
                <a:spcPct val="150000"/>
              </a:lnSpc>
            </a:pPr>
            <a:r>
              <a:rPr lang="en-AU" sz="1600" dirty="0"/>
              <a:t>Refers to lasting marks from online behaviour.</a:t>
            </a:r>
          </a:p>
        </p:txBody>
      </p:sp>
      <p:grpSp>
        <p:nvGrpSpPr>
          <p:cNvPr id="12" name="Group 11" descr="Object 2">
            <a:extLst>
              <a:ext uri="{FF2B5EF4-FFF2-40B4-BE49-F238E27FC236}">
                <a16:creationId xmlns:a16="http://schemas.microsoft.com/office/drawing/2014/main" id="{631E6A69-1A6F-5425-A175-DB044D1FFE60}"/>
              </a:ext>
            </a:extLst>
          </p:cNvPr>
          <p:cNvGrpSpPr/>
          <p:nvPr/>
        </p:nvGrpSpPr>
        <p:grpSpPr>
          <a:xfrm>
            <a:off x="5012233" y="544452"/>
            <a:ext cx="5988488" cy="5826367"/>
            <a:chOff x="5012233" y="1123760"/>
            <a:chExt cx="5471315" cy="5247059"/>
          </a:xfrm>
        </p:grpSpPr>
        <p:sp>
          <p:nvSpPr>
            <p:cNvPr id="10" name="Google Shape;79;p15" descr="Venn object 1">
              <a:extLst>
                <a:ext uri="{FF2B5EF4-FFF2-40B4-BE49-F238E27FC236}">
                  <a16:creationId xmlns:a16="http://schemas.microsoft.com/office/drawing/2014/main" id="{6B88E2A3-F0F3-F29C-98DD-A01024417A48}"/>
                </a:ext>
              </a:extLst>
            </p:cNvPr>
            <p:cNvSpPr/>
            <p:nvPr/>
          </p:nvSpPr>
          <p:spPr>
            <a:xfrm>
              <a:off x="5012233" y="1284852"/>
              <a:ext cx="5471315" cy="5085967"/>
            </a:xfrm>
            <a:prstGeom prst="ellipse">
              <a:avLst/>
            </a:prstGeom>
            <a:noFill/>
            <a:ln w="57150" cap="flat" cmpd="sng">
              <a:solidFill>
                <a:srgbClr val="C81B62"/>
              </a:solidFill>
              <a:prstDash val="solid"/>
              <a:miter lim="800000"/>
              <a:headEnd type="none" w="sm" len="sm"/>
              <a:tailEnd type="none" w="sm" len="sm"/>
            </a:ln>
            <a:effectLst/>
          </p:spPr>
          <p:txBody>
            <a:bodyPr spcFirstLastPara="1" wrap="square" lIns="105500" tIns="52733" rIns="105500" bIns="52733" anchor="ctr" anchorCtr="0">
              <a:noAutofit/>
            </a:bodyPr>
            <a:lstStyle/>
            <a:p>
              <a:pPr algn="ctr" defTabSz="1219170">
                <a:buClr>
                  <a:srgbClr val="000000"/>
                </a:buClr>
                <a:buSzPts val="1200"/>
              </a:pPr>
              <a:endParaRPr sz="1600" kern="0">
                <a:solidFill>
                  <a:srgbClr val="000000"/>
                </a:solidFill>
                <a:latin typeface="+mj-lt"/>
                <a:ea typeface="Montserrat"/>
                <a:cs typeface="Arial" panose="020B0604020202020204" pitchFamily="34" charset="0"/>
                <a:sym typeface="Montserrat"/>
              </a:endParaRPr>
            </a:p>
            <a:p>
              <a:pPr algn="ctr" defTabSz="1219170">
                <a:buClr>
                  <a:srgbClr val="000000"/>
                </a:buClr>
                <a:buSzPts val="1200"/>
              </a:pPr>
              <a:endParaRPr sz="1600" kern="0">
                <a:solidFill>
                  <a:srgbClr val="000000"/>
                </a:solidFill>
                <a:latin typeface="+mj-lt"/>
                <a:ea typeface="Montserrat"/>
                <a:cs typeface="Arial" panose="020B0604020202020204" pitchFamily="34" charset="0"/>
                <a:sym typeface="Montserrat"/>
              </a:endParaRPr>
            </a:p>
            <a:p>
              <a:pPr algn="ctr" defTabSz="1219170">
                <a:buClr>
                  <a:srgbClr val="000000"/>
                </a:buClr>
                <a:buSzPts val="1200"/>
              </a:pPr>
              <a:endParaRPr sz="1600" kern="0">
                <a:solidFill>
                  <a:srgbClr val="000000"/>
                </a:solidFill>
                <a:latin typeface="+mj-lt"/>
                <a:ea typeface="Montserrat"/>
                <a:cs typeface="Arial" panose="020B0604020202020204" pitchFamily="34" charset="0"/>
                <a:sym typeface="Montserrat"/>
              </a:endParaRPr>
            </a:p>
          </p:txBody>
        </p:sp>
        <p:sp>
          <p:nvSpPr>
            <p:cNvPr id="11" name="Rectangle: Rounded Corners 10">
              <a:extLst>
                <a:ext uri="{FF2B5EF4-FFF2-40B4-BE49-F238E27FC236}">
                  <a16:creationId xmlns:a16="http://schemas.microsoft.com/office/drawing/2014/main" id="{9ADEF7E1-424E-D38F-9664-28B04FD3F84F}"/>
                </a:ext>
              </a:extLst>
            </p:cNvPr>
            <p:cNvSpPr/>
            <p:nvPr/>
          </p:nvSpPr>
          <p:spPr>
            <a:xfrm>
              <a:off x="6827203" y="1123760"/>
              <a:ext cx="1841375" cy="544512"/>
            </a:xfrm>
            <a:prstGeom prst="roundRect">
              <a:avLst/>
            </a:prstGeom>
            <a:solidFill>
              <a:srgbClr val="FBDBE7"/>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p>
              <a:pPr algn="ctr">
                <a:buClr>
                  <a:srgbClr val="000000"/>
                </a:buClr>
                <a:buFont typeface="Arial"/>
              </a:pPr>
              <a:r>
                <a:rPr lang="en-AU" sz="1800" b="1" dirty="0">
                  <a:solidFill>
                    <a:srgbClr val="000000"/>
                  </a:solidFill>
                  <a:latin typeface="+mj-lt"/>
                  <a:cs typeface="Arial" panose="020B0604020202020204" pitchFamily="34" charset="0"/>
                </a:rPr>
                <a:t>Data trail</a:t>
              </a:r>
            </a:p>
          </p:txBody>
        </p:sp>
      </p:grpSp>
      <p:sp>
        <p:nvSpPr>
          <p:cNvPr id="7" name="Google Shape;84;p15">
            <a:extLst>
              <a:ext uri="{FF2B5EF4-FFF2-40B4-BE49-F238E27FC236}">
                <a16:creationId xmlns:a16="http://schemas.microsoft.com/office/drawing/2014/main" id="{CED20F34-4E2F-942B-436B-FF63F0C18E13}"/>
              </a:ext>
            </a:extLst>
          </p:cNvPr>
          <p:cNvSpPr txBox="1"/>
          <p:nvPr/>
        </p:nvSpPr>
        <p:spPr>
          <a:xfrm>
            <a:off x="7273318" y="2038430"/>
            <a:ext cx="3399334" cy="480987"/>
          </a:xfrm>
          <a:prstGeom prst="rect">
            <a:avLst/>
          </a:prstGeom>
          <a:noFill/>
          <a:ln>
            <a:noFill/>
          </a:ln>
        </p:spPr>
        <p:txBody>
          <a:bodyPr spcFirstLastPara="1" wrap="square" lIns="121900" tIns="121900" rIns="121900" bIns="121900" anchor="t" anchorCtr="0">
            <a:noAutofit/>
          </a:bodyPr>
          <a:lstStyle/>
          <a:p>
            <a:pPr>
              <a:lnSpc>
                <a:spcPct val="150000"/>
              </a:lnSpc>
            </a:pPr>
            <a:r>
              <a:rPr lang="en-AU" sz="1600" b="1" dirty="0"/>
              <a:t>Detailed pieces </a:t>
            </a:r>
            <a:r>
              <a:rPr lang="en-AU" sz="1600" dirty="0"/>
              <a:t>of information about your online activity.</a:t>
            </a:r>
          </a:p>
          <a:p>
            <a:pPr>
              <a:lnSpc>
                <a:spcPct val="150000"/>
              </a:lnSpc>
            </a:pPr>
            <a:r>
              <a:rPr lang="en-AU" sz="1600" dirty="0"/>
              <a:t>Includes timestamps, IP addresses, clicks, and detailed records kept by websites/apps.</a:t>
            </a:r>
          </a:p>
          <a:p>
            <a:pPr>
              <a:lnSpc>
                <a:spcPct val="150000"/>
              </a:lnSpc>
            </a:pPr>
            <a:r>
              <a:rPr lang="en-AU" sz="1600" dirty="0"/>
              <a:t>Can be followed for a step-by-step history of what you did and when.</a:t>
            </a:r>
          </a:p>
          <a:p>
            <a:pPr>
              <a:lnSpc>
                <a:spcPct val="150000"/>
              </a:lnSpc>
            </a:pPr>
            <a:r>
              <a:rPr lang="en-AU" sz="1600" dirty="0"/>
              <a:t>Often collected and used by companies, apps, and analytics tools.</a:t>
            </a:r>
          </a:p>
        </p:txBody>
      </p:sp>
      <p:sp>
        <p:nvSpPr>
          <p:cNvPr id="8" name="Google Shape;85;p15">
            <a:extLst>
              <a:ext uri="{FF2B5EF4-FFF2-40B4-BE49-F238E27FC236}">
                <a16:creationId xmlns:a16="http://schemas.microsoft.com/office/drawing/2014/main" id="{CB9F327D-68A1-9BD7-B736-10D089A51F9F}"/>
              </a:ext>
            </a:extLst>
          </p:cNvPr>
          <p:cNvSpPr txBox="1"/>
          <p:nvPr/>
        </p:nvSpPr>
        <p:spPr>
          <a:xfrm>
            <a:off x="5275699" y="2021402"/>
            <a:ext cx="1614328" cy="1309411"/>
          </a:xfrm>
          <a:prstGeom prst="rect">
            <a:avLst/>
          </a:prstGeom>
          <a:noFill/>
          <a:ln>
            <a:noFill/>
          </a:ln>
        </p:spPr>
        <p:txBody>
          <a:bodyPr spcFirstLastPara="1" wrap="square" lIns="121900" tIns="121900" rIns="121900" bIns="121900" anchor="t" anchorCtr="0">
            <a:noAutofit/>
          </a:bodyPr>
          <a:lstStyle/>
          <a:p>
            <a:pPr marL="171450" indent="-171450">
              <a:lnSpc>
                <a:spcPct val="150000"/>
              </a:lnSpc>
              <a:buFont typeface="Arial" panose="020B0604020202020204" pitchFamily="34" charset="0"/>
              <a:buChar char="•"/>
            </a:pPr>
            <a:r>
              <a:rPr lang="en-AU" sz="1200" dirty="0"/>
              <a:t>records of your online actions</a:t>
            </a:r>
          </a:p>
          <a:p>
            <a:pPr marL="171450" indent="-171450">
              <a:lnSpc>
                <a:spcPct val="150000"/>
              </a:lnSpc>
              <a:buFont typeface="Arial" panose="020B0604020202020204" pitchFamily="34" charset="0"/>
              <a:buChar char="•"/>
            </a:pPr>
            <a:r>
              <a:rPr lang="en-AU" sz="1200" dirty="0"/>
              <a:t> used to learn about what you do online</a:t>
            </a:r>
          </a:p>
          <a:p>
            <a:pPr marL="171450" indent="-171450">
              <a:lnSpc>
                <a:spcPct val="150000"/>
              </a:lnSpc>
              <a:buFont typeface="Arial" panose="020B0604020202020204" pitchFamily="34" charset="0"/>
              <a:buChar char="•"/>
            </a:pPr>
            <a:r>
              <a:rPr lang="en-AU" sz="1200" dirty="0"/>
              <a:t> tracked and viewed by others </a:t>
            </a:r>
          </a:p>
          <a:p>
            <a:pPr marL="171450" indent="-171450">
              <a:lnSpc>
                <a:spcPct val="150000"/>
              </a:lnSpc>
              <a:buFont typeface="Arial" panose="020B0604020202020204" pitchFamily="34" charset="0"/>
              <a:buChar char="•"/>
            </a:pPr>
            <a:r>
              <a:rPr lang="en-AU" sz="1200" dirty="0"/>
              <a:t>contribute to your online privacy and security concerns</a:t>
            </a:r>
          </a:p>
        </p:txBody>
      </p:sp>
      <p:sp>
        <p:nvSpPr>
          <p:cNvPr id="2" name="Slide Number Placeholder 1">
            <a:extLst>
              <a:ext uri="{FF2B5EF4-FFF2-40B4-BE49-F238E27FC236}">
                <a16:creationId xmlns:a16="http://schemas.microsoft.com/office/drawing/2014/main" id="{8FF9F3DB-055E-2650-6943-3BC7A590CF43}"/>
              </a:ext>
              <a:ext uri="{C183D7F6-B498-43B3-948B-1728B52AA6E4}">
                <adec:decorative xmlns:adec="http://schemas.microsoft.com/office/drawing/2017/decorative" val="1"/>
              </a:ext>
            </a:extLst>
          </p:cNvPr>
          <p:cNvSpPr>
            <a:spLocks noGrp="1"/>
          </p:cNvSpPr>
          <p:nvPr>
            <p:ph type="title" idx="4294967295"/>
          </p:nvPr>
        </p:nvSpPr>
        <p:spPr>
          <a:xfrm>
            <a:off x="11123613" y="6516688"/>
            <a:ext cx="720725" cy="1793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06106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663C1F-C2EC-D825-707A-78C56C1978BF}"/>
              </a:ext>
            </a:extLst>
          </p:cNvPr>
          <p:cNvSpPr txBox="1">
            <a:spLocks noGrp="1"/>
          </p:cNvSpPr>
          <p:nvPr>
            <p:ph type="title" idx="4294967295"/>
          </p:nvPr>
        </p:nvSpPr>
        <p:spPr>
          <a:xfrm>
            <a:off x="339301" y="446334"/>
            <a:ext cx="6095184"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3600" b="0"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Your</a:t>
            </a:r>
            <a:r>
              <a:rPr kumimoji="0" lang="en-AU" sz="1800" b="0" i="0" u="none" strike="noStrike" kern="1200" cap="none" spc="0" normalizeH="0" baseline="0" noProof="0" dirty="0">
                <a:ln>
                  <a:noFill/>
                </a:ln>
                <a:solidFill>
                  <a:schemeClr val="tx1"/>
                </a:solidFill>
                <a:effectLst/>
                <a:uLnTx/>
                <a:uFillTx/>
                <a:latin typeface="+mn-lt"/>
                <a:ea typeface="+mn-ea"/>
                <a:cs typeface="+mn-cs"/>
              </a:rPr>
              <a:t> </a:t>
            </a:r>
            <a:r>
              <a:rPr kumimoji="0" lang="en-AU" sz="3600" b="0"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data</a:t>
            </a:r>
          </a:p>
        </p:txBody>
      </p:sp>
      <p:pic>
        <p:nvPicPr>
          <p:cNvPr id="3" name="Online Media 2" title="Who owns your data? (Hint: It's not you)">
            <a:hlinkClick r:id="" action="ppaction://media"/>
            <a:extLst>
              <a:ext uri="{FF2B5EF4-FFF2-40B4-BE49-F238E27FC236}">
                <a16:creationId xmlns:a16="http://schemas.microsoft.com/office/drawing/2014/main" id="{11E4D712-89B7-CB42-05A4-F120DE075B55}"/>
              </a:ext>
            </a:extLst>
          </p:cNvPr>
          <p:cNvPicPr>
            <a:picLocks noRot="1" noChangeAspect="1"/>
          </p:cNvPicPr>
          <p:nvPr>
            <a:videoFile r:link="rId1"/>
          </p:nvPr>
        </p:nvPicPr>
        <p:blipFill>
          <a:blip r:embed="rId3"/>
          <a:stretch>
            <a:fillRect/>
          </a:stretch>
        </p:blipFill>
        <p:spPr>
          <a:xfrm>
            <a:off x="2174891" y="1300044"/>
            <a:ext cx="8519187" cy="4813341"/>
          </a:xfrm>
          <a:prstGeom prst="rect">
            <a:avLst/>
          </a:prstGeom>
        </p:spPr>
      </p:pic>
      <p:sp>
        <p:nvSpPr>
          <p:cNvPr id="2" name="Slide Number Placeholder 1">
            <a:extLst>
              <a:ext uri="{FF2B5EF4-FFF2-40B4-BE49-F238E27FC236}">
                <a16:creationId xmlns:a16="http://schemas.microsoft.com/office/drawing/2014/main" id="{29621E61-E230-9279-D93B-A05E520CD32A}"/>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11</a:t>
            </a:fld>
            <a:endParaRPr lang="en-AU"/>
          </a:p>
        </p:txBody>
      </p:sp>
    </p:spTree>
    <p:extLst>
      <p:ext uri="{BB962C8B-B14F-4D97-AF65-F5344CB8AC3E}">
        <p14:creationId xmlns:p14="http://schemas.microsoft.com/office/powerpoint/2010/main" val="1145276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71026-D2AE-B3B8-B919-9272D330B7B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5538443-2C2A-A6A0-46F1-F2A329C460B2}"/>
              </a:ext>
            </a:extLst>
          </p:cNvPr>
          <p:cNvSpPr>
            <a:spLocks noGrp="1"/>
          </p:cNvSpPr>
          <p:nvPr>
            <p:ph type="title"/>
          </p:nvPr>
        </p:nvSpPr>
        <p:spPr>
          <a:xfrm>
            <a:off x="360000" y="360000"/>
            <a:ext cx="11636928" cy="545601"/>
          </a:xfrm>
        </p:spPr>
        <p:txBody>
          <a:bodyPr/>
          <a:lstStyle/>
          <a:p>
            <a:r>
              <a:rPr lang="en-AU" sz="2000" b="1" dirty="0"/>
              <a:t>Explore design principles and issues relevant to analysing data, including ownership of data (1) </a:t>
            </a:r>
          </a:p>
        </p:txBody>
      </p:sp>
      <p:sp>
        <p:nvSpPr>
          <p:cNvPr id="4" name="Text Placeholder 3">
            <a:extLst>
              <a:ext uri="{FF2B5EF4-FFF2-40B4-BE49-F238E27FC236}">
                <a16:creationId xmlns:a16="http://schemas.microsoft.com/office/drawing/2014/main" id="{1E29CCB9-D38B-9BC4-B009-941DC95B3E57}"/>
              </a:ext>
            </a:extLst>
          </p:cNvPr>
          <p:cNvSpPr>
            <a:spLocks noGrp="1"/>
          </p:cNvSpPr>
          <p:nvPr>
            <p:ph type="body" sz="quarter" idx="18"/>
          </p:nvPr>
        </p:nvSpPr>
        <p:spPr/>
        <p:txBody>
          <a:bodyPr/>
          <a:lstStyle/>
          <a:p>
            <a:r>
              <a:rPr lang="en-AU" b="1" dirty="0"/>
              <a:t>Questions - Think, Pair, Share</a:t>
            </a:r>
          </a:p>
        </p:txBody>
      </p:sp>
      <p:sp>
        <p:nvSpPr>
          <p:cNvPr id="7" name="Content Placeholder 6">
            <a:extLst>
              <a:ext uri="{FF2B5EF4-FFF2-40B4-BE49-F238E27FC236}">
                <a16:creationId xmlns:a16="http://schemas.microsoft.com/office/drawing/2014/main" id="{49F61A94-44C8-E836-9EE7-CF49B41A5D3D}"/>
              </a:ext>
            </a:extLst>
          </p:cNvPr>
          <p:cNvSpPr>
            <a:spLocks noGrp="1"/>
          </p:cNvSpPr>
          <p:nvPr>
            <p:ph sz="quarter" idx="19"/>
          </p:nvPr>
        </p:nvSpPr>
        <p:spPr>
          <a:xfrm>
            <a:off x="359999" y="1497008"/>
            <a:ext cx="11381063" cy="4814518"/>
          </a:xfrm>
        </p:spPr>
        <p:txBody>
          <a:bodyPr/>
          <a:lstStyle/>
          <a:p>
            <a:r>
              <a:rPr lang="en-AU" sz="1800" dirty="0"/>
              <a:t>What kinds of data do you create or share when you use apps, websites, or social media?</a:t>
            </a:r>
          </a:p>
          <a:p>
            <a:endParaRPr lang="en-AU" sz="1800" dirty="0"/>
          </a:p>
          <a:p>
            <a:r>
              <a:rPr lang="en-AU" sz="1800" dirty="0"/>
              <a:t>Who do you think owns the data you generate online?</a:t>
            </a:r>
          </a:p>
          <a:p>
            <a:endParaRPr lang="en-AU" sz="1800" dirty="0"/>
          </a:p>
          <a:p>
            <a:r>
              <a:rPr lang="en-AU" sz="1800" dirty="0"/>
              <a:t>Is it you, the app or website provider, or someone else? </a:t>
            </a:r>
          </a:p>
          <a:p>
            <a:endParaRPr lang="en-AU" sz="1800" dirty="0"/>
          </a:p>
          <a:p>
            <a:pPr lvl="1"/>
            <a:r>
              <a:rPr lang="en-AU" dirty="0"/>
              <a:t>Why do you think that is the case?</a:t>
            </a:r>
          </a:p>
          <a:p>
            <a:endParaRPr lang="en-AU" dirty="0"/>
          </a:p>
        </p:txBody>
      </p:sp>
      <p:sp>
        <p:nvSpPr>
          <p:cNvPr id="2" name="Slide Number Placeholder 1">
            <a:extLst>
              <a:ext uri="{FF2B5EF4-FFF2-40B4-BE49-F238E27FC236}">
                <a16:creationId xmlns:a16="http://schemas.microsoft.com/office/drawing/2014/main" id="{1DA9F2B1-70C2-3C50-D75E-377D030DC26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12</a:t>
            </a:fld>
            <a:endParaRPr lang="en-AU"/>
          </a:p>
        </p:txBody>
      </p:sp>
    </p:spTree>
    <p:extLst>
      <p:ext uri="{BB962C8B-B14F-4D97-AF65-F5344CB8AC3E}">
        <p14:creationId xmlns:p14="http://schemas.microsoft.com/office/powerpoint/2010/main" val="2114834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5576A-7BC9-2767-4CAF-3E549C985A5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29215D1-6A46-1F00-1A33-4ED77FDE7802}"/>
              </a:ext>
            </a:extLst>
          </p:cNvPr>
          <p:cNvSpPr>
            <a:spLocks noGrp="1"/>
          </p:cNvSpPr>
          <p:nvPr>
            <p:ph type="title"/>
          </p:nvPr>
        </p:nvSpPr>
        <p:spPr/>
        <p:txBody>
          <a:bodyPr/>
          <a:lstStyle/>
          <a:p>
            <a:r>
              <a:rPr lang="en-AU" sz="2000" dirty="0"/>
              <a:t>Explore design principles and issues relevant to analysing data, including </a:t>
            </a:r>
            <a:r>
              <a:rPr lang="en-AU" sz="1800" dirty="0"/>
              <a:t>ownership of data (2)</a:t>
            </a:r>
          </a:p>
        </p:txBody>
      </p:sp>
      <p:sp>
        <p:nvSpPr>
          <p:cNvPr id="4" name="Text Placeholder 3">
            <a:extLst>
              <a:ext uri="{FF2B5EF4-FFF2-40B4-BE49-F238E27FC236}">
                <a16:creationId xmlns:a16="http://schemas.microsoft.com/office/drawing/2014/main" id="{A74D91BF-B89A-7B65-A519-11576BB96A5C}"/>
              </a:ext>
            </a:extLst>
          </p:cNvPr>
          <p:cNvSpPr>
            <a:spLocks noGrp="1"/>
          </p:cNvSpPr>
          <p:nvPr>
            <p:ph type="body" sz="quarter" idx="18"/>
          </p:nvPr>
        </p:nvSpPr>
        <p:spPr/>
        <p:txBody>
          <a:bodyPr/>
          <a:lstStyle/>
          <a:p>
            <a:r>
              <a:rPr lang="en-AU" b="1" dirty="0"/>
              <a:t>Questions - Think, Pair, Share</a:t>
            </a:r>
          </a:p>
        </p:txBody>
      </p:sp>
      <p:sp>
        <p:nvSpPr>
          <p:cNvPr id="7" name="Content Placeholder 6">
            <a:extLst>
              <a:ext uri="{FF2B5EF4-FFF2-40B4-BE49-F238E27FC236}">
                <a16:creationId xmlns:a16="http://schemas.microsoft.com/office/drawing/2014/main" id="{43EAD1B0-C9D7-3177-38F6-7FC8924972C2}"/>
              </a:ext>
            </a:extLst>
          </p:cNvPr>
          <p:cNvSpPr>
            <a:spLocks noGrp="1"/>
          </p:cNvSpPr>
          <p:nvPr>
            <p:ph sz="quarter" idx="19"/>
          </p:nvPr>
        </p:nvSpPr>
        <p:spPr>
          <a:xfrm>
            <a:off x="359999" y="1497008"/>
            <a:ext cx="11381063" cy="4814518"/>
          </a:xfrm>
        </p:spPr>
        <p:txBody>
          <a:bodyPr/>
          <a:lstStyle/>
          <a:p>
            <a:r>
              <a:rPr lang="en-AU" sz="1800" dirty="0"/>
              <a:t>When you agree to terms and conditions or privacy policies, what are you often allowing companies to do with your data?</a:t>
            </a:r>
          </a:p>
          <a:p>
            <a:r>
              <a:rPr lang="en-AU" sz="1800" dirty="0"/>
              <a:t>Do you believe you should have control over how your data is used and shared? </a:t>
            </a:r>
          </a:p>
          <a:p>
            <a:endParaRPr lang="en-AU" sz="1800" dirty="0"/>
          </a:p>
          <a:p>
            <a:pPr lvl="1"/>
            <a:r>
              <a:rPr lang="en-AU" dirty="0"/>
              <a:t>What does control look like in practice?</a:t>
            </a:r>
          </a:p>
          <a:p>
            <a:pPr lvl="1"/>
            <a:endParaRPr lang="en-AU" dirty="0"/>
          </a:p>
          <a:p>
            <a:r>
              <a:rPr lang="en-AU" sz="1800" dirty="0"/>
              <a:t>How might companies benefit from owning or using your data? </a:t>
            </a:r>
          </a:p>
          <a:p>
            <a:endParaRPr lang="en-AU" sz="1800" dirty="0"/>
          </a:p>
          <a:p>
            <a:r>
              <a:rPr lang="en-AU" sz="1800" dirty="0"/>
              <a:t>Can you think of positive and negative examples?</a:t>
            </a:r>
          </a:p>
          <a:p>
            <a:endParaRPr lang="en-AU" dirty="0"/>
          </a:p>
        </p:txBody>
      </p:sp>
      <p:sp>
        <p:nvSpPr>
          <p:cNvPr id="2" name="Slide Number Placeholder 1">
            <a:extLst>
              <a:ext uri="{FF2B5EF4-FFF2-40B4-BE49-F238E27FC236}">
                <a16:creationId xmlns:a16="http://schemas.microsoft.com/office/drawing/2014/main" id="{AE04B0FD-0A47-3CAC-F801-F9D58C98175A}"/>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13</a:t>
            </a:fld>
            <a:endParaRPr lang="en-AU"/>
          </a:p>
        </p:txBody>
      </p:sp>
    </p:spTree>
    <p:extLst>
      <p:ext uri="{BB962C8B-B14F-4D97-AF65-F5344CB8AC3E}">
        <p14:creationId xmlns:p14="http://schemas.microsoft.com/office/powerpoint/2010/main" val="2530487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C4720-9F6B-CC36-1034-C856240056F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4C8776C-5B15-EE80-9604-293D190227C8}"/>
              </a:ext>
            </a:extLst>
          </p:cNvPr>
          <p:cNvSpPr>
            <a:spLocks noGrp="1"/>
          </p:cNvSpPr>
          <p:nvPr>
            <p:ph type="title"/>
          </p:nvPr>
        </p:nvSpPr>
        <p:spPr/>
        <p:txBody>
          <a:bodyPr/>
          <a:lstStyle/>
          <a:p>
            <a:r>
              <a:rPr lang="en-AU" dirty="0"/>
              <a:t>Connected learning</a:t>
            </a:r>
          </a:p>
        </p:txBody>
      </p:sp>
      <p:sp>
        <p:nvSpPr>
          <p:cNvPr id="4" name="Text Placeholder 3">
            <a:extLst>
              <a:ext uri="{FF2B5EF4-FFF2-40B4-BE49-F238E27FC236}">
                <a16:creationId xmlns:a16="http://schemas.microsoft.com/office/drawing/2014/main" id="{D283A57E-1F8C-2DC4-2563-085F1332109A}"/>
              </a:ext>
            </a:extLst>
          </p:cNvPr>
          <p:cNvSpPr>
            <a:spLocks noGrp="1"/>
          </p:cNvSpPr>
          <p:nvPr>
            <p:ph type="body" sz="quarter" idx="18"/>
          </p:nvPr>
        </p:nvSpPr>
        <p:spPr>
          <a:xfrm>
            <a:off x="360001" y="1562470"/>
            <a:ext cx="11483999" cy="310015"/>
          </a:xfrm>
        </p:spPr>
        <p:txBody>
          <a:bodyPr/>
          <a:lstStyle/>
          <a:p>
            <a:r>
              <a:rPr lang="en-AU" b="1" dirty="0"/>
              <a:t>Collect and interpret data adhering to privacy and cybersecurity principles</a:t>
            </a:r>
          </a:p>
          <a:p>
            <a:endParaRPr lang="en-AU" dirty="0"/>
          </a:p>
        </p:txBody>
      </p:sp>
      <p:sp>
        <p:nvSpPr>
          <p:cNvPr id="5" name="Content Placeholder 4">
            <a:extLst>
              <a:ext uri="{FF2B5EF4-FFF2-40B4-BE49-F238E27FC236}">
                <a16:creationId xmlns:a16="http://schemas.microsoft.com/office/drawing/2014/main" id="{AB9A335A-5CCE-F0C3-0B5E-EB9D7A20BA5E}"/>
              </a:ext>
            </a:extLst>
          </p:cNvPr>
          <p:cNvSpPr>
            <a:spLocks noGrp="1"/>
          </p:cNvSpPr>
          <p:nvPr>
            <p:ph sz="quarter" idx="19"/>
          </p:nvPr>
        </p:nvSpPr>
        <p:spPr>
          <a:xfrm>
            <a:off x="360363" y="1562471"/>
            <a:ext cx="5735637" cy="2604680"/>
          </a:xfrm>
        </p:spPr>
        <p:txBody>
          <a:bodyPr/>
          <a:lstStyle/>
          <a:p>
            <a:r>
              <a:rPr lang="en-AU" b="1" dirty="0"/>
              <a:t>1. Revisit the </a:t>
            </a:r>
            <a:r>
              <a:rPr lang="en-AU" b="1" i="1" dirty="0"/>
              <a:t>hypothetical</a:t>
            </a:r>
            <a:r>
              <a:rPr lang="en-AU" b="1" dirty="0"/>
              <a:t> scenario:</a:t>
            </a:r>
          </a:p>
          <a:p>
            <a:r>
              <a:rPr lang="en-AU" i="1" dirty="0"/>
              <a:t>“Your school is considering installing facial recognition cameras and software to automate student attendance. This technology collects biometric data and automatically marks the roll.”</a:t>
            </a:r>
            <a:endParaRPr lang="en-AU" dirty="0"/>
          </a:p>
        </p:txBody>
      </p:sp>
      <p:sp>
        <p:nvSpPr>
          <p:cNvPr id="6" name="Picture Placeholder 5">
            <a:extLst>
              <a:ext uri="{FF2B5EF4-FFF2-40B4-BE49-F238E27FC236}">
                <a16:creationId xmlns:a16="http://schemas.microsoft.com/office/drawing/2014/main" id="{64B9BD7D-7622-6EA6-BCFF-9A075FD852BA}"/>
              </a:ext>
            </a:extLst>
          </p:cNvPr>
          <p:cNvSpPr>
            <a:spLocks noGrp="1"/>
          </p:cNvSpPr>
          <p:nvPr>
            <p:ph type="pic" sz="quarter" idx="20"/>
          </p:nvPr>
        </p:nvSpPr>
        <p:spPr/>
        <p:txBody>
          <a:bodyPr/>
          <a:lstStyle/>
          <a:p>
            <a:endParaRPr lang="en-AU"/>
          </a:p>
        </p:txBody>
      </p:sp>
      <p:graphicFrame>
        <p:nvGraphicFramePr>
          <p:cNvPr id="7" name="Diagram 6">
            <a:extLst>
              <a:ext uri="{FF2B5EF4-FFF2-40B4-BE49-F238E27FC236}">
                <a16:creationId xmlns:a16="http://schemas.microsoft.com/office/drawing/2014/main" id="{2785CC78-CD3B-3CFA-6726-9929DC684ECC}"/>
              </a:ext>
              <a:ext uri="{C183D7F6-B498-43B3-948B-1728B52AA6E4}">
                <adec:decorative xmlns:adec="http://schemas.microsoft.com/office/drawing/2017/decorative" val="1"/>
              </a:ext>
            </a:extLst>
          </p:cNvPr>
          <p:cNvGraphicFramePr/>
          <p:nvPr/>
        </p:nvGraphicFramePr>
        <p:xfrm>
          <a:off x="6324598" y="1562470"/>
          <a:ext cx="5519401" cy="45758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7E00F3CA-A8D1-39A4-FB4B-DCDA90B40A11}"/>
              </a:ext>
            </a:extLst>
          </p:cNvPr>
          <p:cNvSpPr txBox="1"/>
          <p:nvPr/>
        </p:nvSpPr>
        <p:spPr>
          <a:xfrm>
            <a:off x="360000" y="4502198"/>
            <a:ext cx="5735636" cy="914400"/>
          </a:xfrm>
          <a:prstGeom prst="rect">
            <a:avLst/>
          </a:prstGeom>
          <a:noFill/>
        </p:spPr>
        <p:txBody>
          <a:bodyPr wrap="none" lIns="0" tIns="0" rIns="0" bIns="0" rtlCol="0">
            <a:noAutofit/>
          </a:bodyPr>
          <a:lstStyle/>
          <a:p>
            <a:pPr algn="l">
              <a:lnSpc>
                <a:spcPct val="150000"/>
              </a:lnSpc>
            </a:pPr>
            <a:r>
              <a:rPr lang="en-AU" sz="1800" b="1" dirty="0"/>
              <a:t>2. Think Pair Share</a:t>
            </a:r>
          </a:p>
          <a:p>
            <a:pPr algn="l">
              <a:lnSpc>
                <a:spcPct val="150000"/>
              </a:lnSpc>
            </a:pPr>
            <a:r>
              <a:rPr lang="en-AU" sz="1800" b="1" dirty="0"/>
              <a:t> </a:t>
            </a:r>
            <a:r>
              <a:rPr lang="en-AU" sz="1800" dirty="0"/>
              <a:t>Rank these principles in importance for this scenario</a:t>
            </a:r>
          </a:p>
          <a:p>
            <a:pPr algn="l">
              <a:lnSpc>
                <a:spcPct val="150000"/>
              </a:lnSpc>
            </a:pPr>
            <a:endParaRPr lang="en-AU" sz="1800" dirty="0"/>
          </a:p>
          <a:p>
            <a:pPr algn="l">
              <a:lnSpc>
                <a:spcPct val="150000"/>
              </a:lnSpc>
            </a:pPr>
            <a:r>
              <a:rPr lang="en-AU" sz="1800" b="1" dirty="0"/>
              <a:t>3. Explain your thinking</a:t>
            </a:r>
          </a:p>
        </p:txBody>
      </p:sp>
      <p:sp>
        <p:nvSpPr>
          <p:cNvPr id="2" name="Slide Number Placeholder 1">
            <a:extLst>
              <a:ext uri="{FF2B5EF4-FFF2-40B4-BE49-F238E27FC236}">
                <a16:creationId xmlns:a16="http://schemas.microsoft.com/office/drawing/2014/main" id="{C0AFF98C-28BD-A1CE-C214-5E234E40A043}"/>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14</a:t>
            </a:fld>
            <a:endParaRPr lang="en-AU"/>
          </a:p>
        </p:txBody>
      </p:sp>
    </p:spTree>
    <p:extLst>
      <p:ext uri="{BB962C8B-B14F-4D97-AF65-F5344CB8AC3E}">
        <p14:creationId xmlns:p14="http://schemas.microsoft.com/office/powerpoint/2010/main" val="2072455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A4FACE-A27A-9E1E-783B-B7A98C94078F}"/>
              </a:ext>
            </a:extLst>
          </p:cNvPr>
          <p:cNvSpPr>
            <a:spLocks noGrp="1"/>
          </p:cNvSpPr>
          <p:nvPr>
            <p:ph type="title"/>
          </p:nvPr>
        </p:nvSpPr>
        <p:spPr/>
        <p:txBody>
          <a:bodyPr/>
          <a:lstStyle/>
          <a:p>
            <a:r>
              <a:rPr lang="en-AU" sz="2400" b="1" dirty="0"/>
              <a:t>Collect and interpret data adhering to privacy and cybersecurity principles</a:t>
            </a:r>
          </a:p>
        </p:txBody>
      </p:sp>
      <p:sp>
        <p:nvSpPr>
          <p:cNvPr id="4" name="Text Placeholder 3">
            <a:extLst>
              <a:ext uri="{FF2B5EF4-FFF2-40B4-BE49-F238E27FC236}">
                <a16:creationId xmlns:a16="http://schemas.microsoft.com/office/drawing/2014/main" id="{FF007FDA-FD88-745B-4E1A-44AC6EFC81D8}"/>
              </a:ext>
            </a:extLst>
          </p:cNvPr>
          <p:cNvSpPr>
            <a:spLocks noGrp="1"/>
          </p:cNvSpPr>
          <p:nvPr>
            <p:ph type="body" sz="quarter" idx="18"/>
          </p:nvPr>
        </p:nvSpPr>
        <p:spPr>
          <a:xfrm>
            <a:off x="360001" y="1585097"/>
            <a:ext cx="11483999" cy="310015"/>
          </a:xfrm>
        </p:spPr>
        <p:txBody>
          <a:bodyPr/>
          <a:lstStyle/>
          <a:p>
            <a:r>
              <a:rPr lang="en-AU"/>
              <a:t>Think Pair Share: allocate a question to each group of students.</a:t>
            </a:r>
          </a:p>
          <a:p>
            <a:endParaRPr lang="en-AU"/>
          </a:p>
        </p:txBody>
      </p:sp>
      <p:sp>
        <p:nvSpPr>
          <p:cNvPr id="5" name="Content Placeholder 4">
            <a:extLst>
              <a:ext uri="{FF2B5EF4-FFF2-40B4-BE49-F238E27FC236}">
                <a16:creationId xmlns:a16="http://schemas.microsoft.com/office/drawing/2014/main" id="{F473F62D-D5BE-E141-81C8-1EB901DF21F1}"/>
              </a:ext>
            </a:extLst>
          </p:cNvPr>
          <p:cNvSpPr>
            <a:spLocks noGrp="1"/>
          </p:cNvSpPr>
          <p:nvPr>
            <p:ph sz="quarter" idx="19"/>
          </p:nvPr>
        </p:nvSpPr>
        <p:spPr>
          <a:xfrm>
            <a:off x="481631" y="1740104"/>
            <a:ext cx="11483636" cy="2604680"/>
          </a:xfrm>
        </p:spPr>
        <p:txBody>
          <a:bodyPr/>
          <a:lstStyle/>
          <a:p>
            <a:pPr marL="457200" indent="-457200">
              <a:buFont typeface="+mj-lt"/>
              <a:buAutoNum type="arabicPeriod"/>
            </a:pPr>
            <a:r>
              <a:rPr lang="en-AU" dirty="0"/>
              <a:t>Identify privacy issues involved in the facial recognition system.</a:t>
            </a:r>
          </a:p>
          <a:p>
            <a:pPr marL="457200" indent="-457200">
              <a:buFont typeface="+mj-lt"/>
              <a:buAutoNum type="arabicPeriod"/>
            </a:pPr>
            <a:r>
              <a:rPr lang="en-AU" dirty="0"/>
              <a:t>What cybersecurity risks might the school face?</a:t>
            </a:r>
          </a:p>
          <a:p>
            <a:pPr marL="457200" indent="-457200">
              <a:buFont typeface="+mj-lt"/>
              <a:buAutoNum type="arabicPeriod"/>
            </a:pPr>
            <a:r>
              <a:rPr lang="en-AU" dirty="0"/>
              <a:t>How could the school address these issues to comply with privacy and cybersecurity principles?</a:t>
            </a:r>
          </a:p>
          <a:p>
            <a:pPr marL="457200" indent="-457200">
              <a:buFont typeface="+mj-lt"/>
              <a:buAutoNum type="arabicPeriod"/>
            </a:pPr>
            <a:r>
              <a:rPr lang="en-AU" dirty="0"/>
              <a:t>What steps would make students and parents feel confident about the system?</a:t>
            </a:r>
          </a:p>
          <a:p>
            <a:pPr marL="457200" indent="-457200">
              <a:buFont typeface="+mj-lt"/>
              <a:buAutoNum type="arabicPeriod"/>
            </a:pPr>
            <a:r>
              <a:rPr lang="en-AU" dirty="0"/>
              <a:t>What other less dramatic but still familiar examples are you aware of ?</a:t>
            </a:r>
          </a:p>
          <a:p>
            <a:endParaRPr lang="en-AU" dirty="0"/>
          </a:p>
          <a:p>
            <a:endParaRPr lang="en-AU" dirty="0"/>
          </a:p>
        </p:txBody>
      </p:sp>
      <p:sp>
        <p:nvSpPr>
          <p:cNvPr id="9" name="TextBox 8">
            <a:extLst>
              <a:ext uri="{FF2B5EF4-FFF2-40B4-BE49-F238E27FC236}">
                <a16:creationId xmlns:a16="http://schemas.microsoft.com/office/drawing/2014/main" id="{4CC3D780-DF1D-B75B-261D-BDFA728EE834}"/>
              </a:ext>
              <a:ext uri="{C183D7F6-B498-43B3-948B-1728B52AA6E4}">
                <adec:decorative xmlns:adec="http://schemas.microsoft.com/office/drawing/2017/decorative" val="1"/>
              </a:ext>
            </a:extLst>
          </p:cNvPr>
          <p:cNvSpPr txBox="1"/>
          <p:nvPr/>
        </p:nvSpPr>
        <p:spPr>
          <a:xfrm>
            <a:off x="481631" y="4481258"/>
            <a:ext cx="914400" cy="914400"/>
          </a:xfrm>
          <a:prstGeom prst="rect">
            <a:avLst/>
          </a:prstGeom>
          <a:noFill/>
        </p:spPr>
        <p:txBody>
          <a:bodyPr wrap="none" lIns="0" tIns="0" rIns="0" bIns="0" rtlCol="0">
            <a:noAutofit/>
          </a:bodyPr>
          <a:lstStyle/>
          <a:p>
            <a:pPr algn="l"/>
            <a:endParaRPr lang="en-AU" sz="1800"/>
          </a:p>
        </p:txBody>
      </p:sp>
      <p:sp>
        <p:nvSpPr>
          <p:cNvPr id="2" name="Slide Number Placeholder 1">
            <a:extLst>
              <a:ext uri="{FF2B5EF4-FFF2-40B4-BE49-F238E27FC236}">
                <a16:creationId xmlns:a16="http://schemas.microsoft.com/office/drawing/2014/main" id="{828BC4A3-7EB0-BCC8-9665-FD0E52102ACA}"/>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15</a:t>
            </a:fld>
            <a:endParaRPr lang="en-AU"/>
          </a:p>
        </p:txBody>
      </p:sp>
    </p:spTree>
    <p:extLst>
      <p:ext uri="{BB962C8B-B14F-4D97-AF65-F5344CB8AC3E}">
        <p14:creationId xmlns:p14="http://schemas.microsoft.com/office/powerpoint/2010/main" val="626462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14DFC11-DCA2-0EB3-24A0-03BDD1A821FF}"/>
              </a:ext>
            </a:extLst>
          </p:cNvPr>
          <p:cNvSpPr>
            <a:spLocks noGrp="1"/>
          </p:cNvSpPr>
          <p:nvPr>
            <p:ph type="title"/>
          </p:nvPr>
        </p:nvSpPr>
        <p:spPr/>
        <p:txBody>
          <a:bodyPr/>
          <a:lstStyle/>
          <a:p>
            <a:r>
              <a:rPr lang="en-AU" altLang="en-US" dirty="0" bmk="_Toc134023248">
                <a:solidFill>
                  <a:srgbClr val="002664"/>
                </a:solidFill>
              </a:rPr>
              <a:t>Modelling systems</a:t>
            </a:r>
            <a:br>
              <a:rPr lang="en-AU" altLang="en-US" dirty="0">
                <a:solidFill>
                  <a:srgbClr val="002664"/>
                </a:solidFill>
              </a:rPr>
            </a:br>
            <a:endParaRPr lang="en-AU" dirty="0"/>
          </a:p>
        </p:txBody>
      </p:sp>
      <p:sp>
        <p:nvSpPr>
          <p:cNvPr id="8" name="Text Placeholder 7">
            <a:extLst>
              <a:ext uri="{FF2B5EF4-FFF2-40B4-BE49-F238E27FC236}">
                <a16:creationId xmlns:a16="http://schemas.microsoft.com/office/drawing/2014/main" id="{5ADF2454-4ECA-6199-F269-274482DD1ECF}"/>
              </a:ext>
            </a:extLst>
          </p:cNvPr>
          <p:cNvSpPr>
            <a:spLocks noGrp="1"/>
          </p:cNvSpPr>
          <p:nvPr>
            <p:ph type="body" sz="quarter" idx="18"/>
          </p:nvPr>
        </p:nvSpPr>
        <p:spPr/>
        <p:txBody>
          <a:bodyPr/>
          <a:lstStyle/>
          <a:p>
            <a:r>
              <a:rPr lang="en-AU" dirty="0"/>
              <a:t>Scenario</a:t>
            </a:r>
          </a:p>
        </p:txBody>
      </p:sp>
      <p:sp>
        <p:nvSpPr>
          <p:cNvPr id="10" name="Rectangle 4">
            <a:extLst>
              <a:ext uri="{FF2B5EF4-FFF2-40B4-BE49-F238E27FC236}">
                <a16:creationId xmlns:a16="http://schemas.microsoft.com/office/drawing/2014/main" id="{DA5C1F42-C4AF-A781-9656-5FA1BBBC0B3F}"/>
              </a:ext>
            </a:extLst>
          </p:cNvPr>
          <p:cNvSpPr>
            <a:spLocks noChangeArrowheads="1"/>
          </p:cNvSpPr>
          <p:nvPr/>
        </p:nvSpPr>
        <p:spPr bwMode="auto">
          <a:xfrm>
            <a:off x="360000" y="1345277"/>
            <a:ext cx="11393354" cy="3277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AU" altLang="en-US" sz="1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You team are tasked with: </a:t>
            </a:r>
          </a:p>
          <a:p>
            <a:pPr marL="0" marR="0" lvl="0" indent="0" algn="l" defTabSz="914400" rtl="0" eaLnBrk="0" fontAlgn="base" latinLnBrk="0" hangingPunct="0">
              <a:lnSpc>
                <a:spcPct val="150000"/>
              </a:lnSpc>
              <a:spcBef>
                <a:spcPct val="0"/>
              </a:spcBef>
              <a:spcAft>
                <a:spcPct val="0"/>
              </a:spcAft>
              <a:buClrTx/>
              <a:buSzTx/>
              <a:buFontTx/>
              <a:buNone/>
              <a:tabLst/>
            </a:pPr>
            <a:r>
              <a:rPr kumimoji="0" lang="en-AU" altLang="en-US" sz="1800" b="1" i="1"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 Illustrating the latest Computing Technology textbook”. </a:t>
            </a:r>
          </a:p>
          <a:p>
            <a:pPr marL="0" marR="0" lvl="0" indent="0" algn="l" defTabSz="914400" rtl="0" eaLnBrk="0" fontAlgn="base" latinLnBrk="0" hangingPunct="0">
              <a:lnSpc>
                <a:spcPct val="150000"/>
              </a:lnSpc>
              <a:spcBef>
                <a:spcPct val="0"/>
              </a:spcBef>
              <a:spcAft>
                <a:spcPct val="0"/>
              </a:spcAft>
              <a:buClrTx/>
              <a:buSzTx/>
              <a:buFontTx/>
              <a:buNone/>
              <a:tabLst/>
            </a:pPr>
            <a:r>
              <a:rPr lang="en-AU" altLang="en-US" sz="1800" dirty="0">
                <a:latin typeface="Arial" panose="020B0604020202020204" pitchFamily="34" charset="0"/>
                <a:ea typeface="Calibri" panose="020F0502020204030204" pitchFamily="34" charset="0"/>
                <a:cs typeface="Arial" panose="020B0604020202020204" pitchFamily="34" charset="0"/>
              </a:rPr>
              <a:t>You</a:t>
            </a:r>
            <a:r>
              <a:rPr kumimoji="0" lang="en-AU" altLang="en-US" sz="1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are required to draw or illustrate with graphics the:</a:t>
            </a:r>
          </a:p>
          <a:p>
            <a:pPr marL="0" marR="0" lvl="0" indent="0" algn="l" defTabSz="914400" rtl="0" eaLnBrk="0" fontAlgn="base" latinLnBrk="0" hangingPunct="0">
              <a:lnSpc>
                <a:spcPct val="150000"/>
              </a:lnSpc>
              <a:spcBef>
                <a:spcPct val="0"/>
              </a:spcBef>
              <a:spcAft>
                <a:spcPct val="0"/>
              </a:spcAft>
              <a:buClrTx/>
              <a:buSzTx/>
              <a:buFontTx/>
              <a:buNone/>
              <a:tabLst/>
            </a:pPr>
            <a:r>
              <a:rPr kumimoji="0" lang="en-AU" altLang="en-US" sz="1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kumimoji="0" lang="en-AU" altLang="en-US" sz="18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inputs, storage, transmission, processes, and outputs of </a:t>
            </a:r>
            <a:r>
              <a:rPr lang="en-AU" altLang="en-US" b="1" dirty="0">
                <a:latin typeface="Arial" panose="020B0604020202020204" pitchFamily="34" charset="0"/>
                <a:ea typeface="Calibri" panose="020F0502020204030204" pitchFamily="34" charset="0"/>
                <a:cs typeface="Arial" panose="020B0604020202020204" pitchFamily="34" charset="0"/>
              </a:rPr>
              <a:t>an information</a:t>
            </a:r>
            <a:r>
              <a:rPr kumimoji="0" lang="en-AU" altLang="en-US" sz="18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system</a:t>
            </a:r>
            <a:r>
              <a:rPr lang="en-AU" altLang="en-US" b="1" dirty="0">
                <a:latin typeface="Arial" panose="020B0604020202020204" pitchFamily="34" charset="0"/>
                <a:ea typeface="Calibri" panose="020F0502020204030204" pitchFamily="34" charset="0"/>
                <a:cs typeface="Arial" panose="020B0604020202020204" pitchFamily="34" charset="0"/>
              </a:rPr>
              <a:t> that uses data analysis.</a:t>
            </a:r>
            <a:r>
              <a:rPr lang="en-AU" altLang="en-US" dirty="0">
                <a:latin typeface="Arial" panose="020B0604020202020204" pitchFamily="34" charset="0"/>
                <a:ea typeface="Calibri" panose="020F0502020204030204" pitchFamily="34" charset="0"/>
                <a:cs typeface="Arial" panose="020B0604020202020204" pitchFamily="34" charset="0"/>
              </a:rPr>
              <a:t> For example:</a:t>
            </a:r>
            <a:r>
              <a:rPr lang="en-AU" dirty="0"/>
              <a:t> </a:t>
            </a:r>
            <a:r>
              <a:rPr lang="en-AU" i="1" dirty="0"/>
              <a:t>Monitoring academic performance</a:t>
            </a:r>
            <a:r>
              <a:rPr lang="en-AU" dirty="0"/>
              <a:t>, </a:t>
            </a:r>
            <a:r>
              <a:rPr lang="en-AU" i="1" dirty="0"/>
              <a:t>Behaviour and wellbeing</a:t>
            </a:r>
            <a:r>
              <a:rPr lang="en-AU" dirty="0"/>
              <a:t>, </a:t>
            </a:r>
            <a:r>
              <a:rPr lang="en-AU" i="1" dirty="0"/>
              <a:t>School canteen</a:t>
            </a:r>
            <a:r>
              <a:rPr lang="en-AU" dirty="0"/>
              <a:t>, </a:t>
            </a:r>
            <a:r>
              <a:rPr lang="en-AU" i="1" dirty="0"/>
              <a:t>Sports carnival results.</a:t>
            </a:r>
            <a:endParaRPr kumimoji="0" lang="en-AU" altLang="en-US" sz="1800" b="0" i="1"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AU" altLang="en-US" sz="1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These initial drawings and sketches can be abstracted into diagrammatic models of the system.</a:t>
            </a:r>
            <a:endParaRPr kumimoji="0" lang="en-AU" altLang="en-US" sz="1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sp>
        <p:nvSpPr>
          <p:cNvPr id="11" name="Rectangle 5">
            <a:extLst>
              <a:ext uri="{FF2B5EF4-FFF2-40B4-BE49-F238E27FC236}">
                <a16:creationId xmlns:a16="http://schemas.microsoft.com/office/drawing/2014/main" id="{75373E5F-6944-4D56-7C5D-96E84C6E625C}"/>
              </a:ext>
            </a:extLst>
          </p:cNvPr>
          <p:cNvSpPr>
            <a:spLocks noChangeArrowheads="1"/>
          </p:cNvSpPr>
          <p:nvPr/>
        </p:nvSpPr>
        <p:spPr bwMode="auto">
          <a:xfrm>
            <a:off x="458945" y="4675839"/>
            <a:ext cx="7092647"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This diagram can be achieved using: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Microsoft Word &gt;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Insert shapes &gt;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Flowcharts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altLang="en-US" sz="1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or using </a:t>
            </a:r>
            <a:r>
              <a:rPr kumimoji="0" lang="en-AU" altLang="en-US" sz="1800" b="0" i="0" u="none" strike="noStrike" cap="none" normalizeH="0" baseline="0" dirty="0" err="1">
                <a:ln>
                  <a:noFill/>
                </a:ln>
                <a:solidFill>
                  <a:schemeClr val="tx1"/>
                </a:solidFill>
                <a:effectLst/>
                <a:latin typeface="Arial" panose="020B0604020202020204" pitchFamily="34" charset="0"/>
                <a:ea typeface="Calibri" panose="020F0502020204030204" pitchFamily="34" charset="0"/>
                <a:cs typeface="Arial" panose="020B0604020202020204" pitchFamily="34" charset="0"/>
                <a:hlinkClick r:id="rId2"/>
              </a:rPr>
              <a:t>Lucidchart</a:t>
            </a:r>
            <a:r>
              <a:rPr kumimoji="0" lang="en-AU" altLang="en-US" sz="1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hlinkClick r:id="rId2"/>
              </a:rPr>
              <a:t> (3:34)</a:t>
            </a:r>
            <a:r>
              <a:rPr kumimoji="0" lang="en-AU" altLang="en-US" sz="1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from the Google Workspace Marketplace</a:t>
            </a:r>
            <a:r>
              <a:rPr kumimoji="0" lang="en-AU"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sp>
        <p:nvSpPr>
          <p:cNvPr id="2" name="Slide Number Placeholder 1">
            <a:extLst>
              <a:ext uri="{FF2B5EF4-FFF2-40B4-BE49-F238E27FC236}">
                <a16:creationId xmlns:a16="http://schemas.microsoft.com/office/drawing/2014/main" id="{F94A6B31-FD7A-1F17-C086-1BB850B8DFE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16</a:t>
            </a:fld>
            <a:endParaRPr lang="en-AU"/>
          </a:p>
        </p:txBody>
      </p:sp>
    </p:spTree>
    <p:extLst>
      <p:ext uri="{BB962C8B-B14F-4D97-AF65-F5344CB8AC3E}">
        <p14:creationId xmlns:p14="http://schemas.microsoft.com/office/powerpoint/2010/main" val="784647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C615BD-2767-F0E3-766D-EE785DD7F385}"/>
              </a:ext>
            </a:extLst>
          </p:cNvPr>
          <p:cNvSpPr>
            <a:spLocks noGrp="1"/>
          </p:cNvSpPr>
          <p:nvPr>
            <p:ph type="title"/>
          </p:nvPr>
        </p:nvSpPr>
        <p:spPr/>
        <p:txBody>
          <a:bodyPr/>
          <a:lstStyle/>
          <a:p>
            <a:r>
              <a:rPr lang="en-AU" dirty="0"/>
              <a:t>Check for understanding</a:t>
            </a:r>
          </a:p>
        </p:txBody>
      </p:sp>
      <p:sp>
        <p:nvSpPr>
          <p:cNvPr id="4" name="Text Placeholder 3">
            <a:extLst>
              <a:ext uri="{FF2B5EF4-FFF2-40B4-BE49-F238E27FC236}">
                <a16:creationId xmlns:a16="http://schemas.microsoft.com/office/drawing/2014/main" id="{C8DA09F4-E987-1823-FAA4-F3B4A0C0D819}"/>
              </a:ext>
            </a:extLst>
          </p:cNvPr>
          <p:cNvSpPr>
            <a:spLocks noGrp="1"/>
          </p:cNvSpPr>
          <p:nvPr>
            <p:ph type="body" sz="quarter" idx="18"/>
          </p:nvPr>
        </p:nvSpPr>
        <p:spPr/>
        <p:txBody>
          <a:bodyPr/>
          <a:lstStyle/>
          <a:p>
            <a:endParaRPr lang="en-AU"/>
          </a:p>
        </p:txBody>
      </p:sp>
      <p:sp>
        <p:nvSpPr>
          <p:cNvPr id="6" name="TextBox 5">
            <a:extLst>
              <a:ext uri="{FF2B5EF4-FFF2-40B4-BE49-F238E27FC236}">
                <a16:creationId xmlns:a16="http://schemas.microsoft.com/office/drawing/2014/main" id="{3B907092-D745-77A1-D6B5-A150F6A0C451}"/>
              </a:ext>
            </a:extLst>
          </p:cNvPr>
          <p:cNvSpPr txBox="1"/>
          <p:nvPr/>
        </p:nvSpPr>
        <p:spPr>
          <a:xfrm>
            <a:off x="360000" y="2009130"/>
            <a:ext cx="11300867" cy="1703030"/>
          </a:xfrm>
          <a:prstGeom prst="rect">
            <a:avLst/>
          </a:prstGeom>
          <a:noFill/>
        </p:spPr>
        <p:txBody>
          <a:bodyPr wrap="square">
            <a:spAutoFit/>
          </a:bodyPr>
          <a:lstStyle/>
          <a:p>
            <a:pPr>
              <a:lnSpc>
                <a:spcPct val="150000"/>
              </a:lnSpc>
            </a:pPr>
            <a:r>
              <a:rPr lang="en-AU" b="0" i="0" dirty="0">
                <a:solidFill>
                  <a:srgbClr val="000000"/>
                </a:solidFill>
                <a:effectLst/>
                <a:latin typeface="+mj-lt"/>
              </a:rPr>
              <a:t>Data visualisation is important because it helps us u</a:t>
            </a:r>
            <a:r>
              <a:rPr lang="en-AU" b="0" i="0" dirty="0">
                <a:solidFill>
                  <a:schemeClr val="bg1"/>
                </a:solidFill>
                <a:effectLst/>
                <a:latin typeface="+mj-lt"/>
              </a:rPr>
              <a:t>nderstand</a:t>
            </a:r>
            <a:r>
              <a:rPr lang="en-AU" b="0" i="0" dirty="0">
                <a:solidFill>
                  <a:srgbClr val="000000"/>
                </a:solidFill>
                <a:effectLst/>
                <a:latin typeface="+mj-lt"/>
              </a:rPr>
              <a:t> information quickly and easily. </a:t>
            </a:r>
          </a:p>
          <a:p>
            <a:pPr>
              <a:lnSpc>
                <a:spcPct val="150000"/>
              </a:lnSpc>
            </a:pPr>
            <a:r>
              <a:rPr lang="en-AU" b="0" i="0" dirty="0">
                <a:solidFill>
                  <a:srgbClr val="000000"/>
                </a:solidFill>
                <a:effectLst/>
                <a:latin typeface="+mj-lt"/>
              </a:rPr>
              <a:t>When we have lots of n</a:t>
            </a:r>
            <a:r>
              <a:rPr lang="en-AU" b="0" i="0" dirty="0">
                <a:solidFill>
                  <a:schemeClr val="bg1"/>
                </a:solidFill>
                <a:effectLst/>
                <a:latin typeface="+mj-lt"/>
              </a:rPr>
              <a:t>umbers</a:t>
            </a:r>
            <a:r>
              <a:rPr lang="en-AU" b="0" i="0" dirty="0">
                <a:solidFill>
                  <a:srgbClr val="000000"/>
                </a:solidFill>
                <a:effectLst/>
                <a:latin typeface="+mj-lt"/>
              </a:rPr>
              <a:t> or f</a:t>
            </a:r>
            <a:r>
              <a:rPr lang="en-AU" b="0" i="0" dirty="0">
                <a:solidFill>
                  <a:schemeClr val="bg1"/>
                </a:solidFill>
                <a:effectLst/>
                <a:latin typeface="+mj-lt"/>
              </a:rPr>
              <a:t>acts</a:t>
            </a:r>
            <a:r>
              <a:rPr lang="en-AU" b="0" i="0" dirty="0">
                <a:solidFill>
                  <a:srgbClr val="000000"/>
                </a:solidFill>
                <a:effectLst/>
                <a:latin typeface="+mj-lt"/>
              </a:rPr>
              <a:t>, just looking at raw data can be c</a:t>
            </a:r>
            <a:r>
              <a:rPr lang="en-AU" b="0" i="0" dirty="0">
                <a:solidFill>
                  <a:schemeClr val="bg1"/>
                </a:solidFill>
                <a:effectLst/>
                <a:latin typeface="+mj-lt"/>
              </a:rPr>
              <a:t>onfusing</a:t>
            </a:r>
            <a:r>
              <a:rPr lang="en-AU" b="0" i="0" dirty="0">
                <a:solidFill>
                  <a:srgbClr val="000000"/>
                </a:solidFill>
                <a:effectLst/>
                <a:latin typeface="+mj-lt"/>
              </a:rPr>
              <a:t> or boring. </a:t>
            </a:r>
          </a:p>
          <a:p>
            <a:pPr>
              <a:lnSpc>
                <a:spcPct val="150000"/>
              </a:lnSpc>
            </a:pPr>
            <a:r>
              <a:rPr lang="en-AU" b="0" i="0" dirty="0">
                <a:solidFill>
                  <a:srgbClr val="000000"/>
                </a:solidFill>
                <a:effectLst/>
                <a:latin typeface="+mj-lt"/>
              </a:rPr>
              <a:t>But if we turn that data into c</a:t>
            </a:r>
            <a:r>
              <a:rPr lang="en-AU" b="0" i="0" dirty="0">
                <a:solidFill>
                  <a:schemeClr val="bg1"/>
                </a:solidFill>
                <a:effectLst/>
                <a:latin typeface="+mj-lt"/>
              </a:rPr>
              <a:t>harts</a:t>
            </a:r>
            <a:r>
              <a:rPr lang="en-AU" b="0" i="0" dirty="0">
                <a:solidFill>
                  <a:srgbClr val="000000"/>
                </a:solidFill>
                <a:effectLst/>
                <a:latin typeface="+mj-lt"/>
              </a:rPr>
              <a:t>, g</a:t>
            </a:r>
            <a:r>
              <a:rPr lang="en-AU" b="0" i="0" dirty="0">
                <a:solidFill>
                  <a:schemeClr val="bg1"/>
                </a:solidFill>
                <a:effectLst/>
                <a:latin typeface="+mj-lt"/>
              </a:rPr>
              <a:t>raphs</a:t>
            </a:r>
            <a:r>
              <a:rPr lang="en-AU" b="0" i="0" dirty="0">
                <a:solidFill>
                  <a:srgbClr val="000000"/>
                </a:solidFill>
                <a:effectLst/>
                <a:latin typeface="+mj-lt"/>
              </a:rPr>
              <a:t>, or p</a:t>
            </a:r>
            <a:r>
              <a:rPr lang="en-AU" b="0" i="0" dirty="0">
                <a:solidFill>
                  <a:schemeClr val="bg1"/>
                </a:solidFill>
                <a:effectLst/>
                <a:latin typeface="+mj-lt"/>
              </a:rPr>
              <a:t>ictures</a:t>
            </a:r>
            <a:r>
              <a:rPr lang="en-AU" b="0" i="0" dirty="0">
                <a:solidFill>
                  <a:srgbClr val="000000"/>
                </a:solidFill>
                <a:effectLst/>
                <a:latin typeface="+mj-lt"/>
              </a:rPr>
              <a:t>, it becomes much easier to see p</a:t>
            </a:r>
            <a:r>
              <a:rPr lang="en-AU" b="0" i="0" dirty="0">
                <a:solidFill>
                  <a:schemeClr val="bg1"/>
                </a:solidFill>
                <a:effectLst/>
                <a:latin typeface="+mj-lt"/>
              </a:rPr>
              <a:t>atterns</a:t>
            </a:r>
            <a:r>
              <a:rPr lang="en-AU" b="0" i="0" dirty="0">
                <a:solidFill>
                  <a:srgbClr val="000000"/>
                </a:solidFill>
                <a:effectLst/>
                <a:latin typeface="+mj-lt"/>
              </a:rPr>
              <a:t>, t</a:t>
            </a:r>
            <a:r>
              <a:rPr lang="en-AU" b="0" i="0" dirty="0">
                <a:solidFill>
                  <a:schemeClr val="bg1"/>
                </a:solidFill>
                <a:effectLst/>
                <a:latin typeface="+mj-lt"/>
              </a:rPr>
              <a:t>rends</a:t>
            </a:r>
            <a:r>
              <a:rPr lang="en-AU" b="0" i="0" dirty="0">
                <a:solidFill>
                  <a:srgbClr val="000000"/>
                </a:solidFill>
                <a:effectLst/>
                <a:latin typeface="+mj-lt"/>
              </a:rPr>
              <a:t>, and r</a:t>
            </a:r>
            <a:r>
              <a:rPr lang="en-AU" b="0" i="0" dirty="0">
                <a:solidFill>
                  <a:schemeClr val="bg1"/>
                </a:solidFill>
                <a:effectLst/>
                <a:latin typeface="+mj-lt"/>
              </a:rPr>
              <a:t>elationships</a:t>
            </a:r>
            <a:r>
              <a:rPr lang="en-AU" b="0" i="0" dirty="0">
                <a:solidFill>
                  <a:srgbClr val="000000"/>
                </a:solidFill>
                <a:effectLst/>
                <a:latin typeface="+mj-lt"/>
              </a:rPr>
              <a:t>.</a:t>
            </a:r>
            <a:endParaRPr lang="en-AU" dirty="0">
              <a:latin typeface="+mj-lt"/>
            </a:endParaRPr>
          </a:p>
        </p:txBody>
      </p:sp>
      <p:sp>
        <p:nvSpPr>
          <p:cNvPr id="7" name="Rectangle: Rounded Corners 6" descr="placeholder for cloze passage word">
            <a:extLst>
              <a:ext uri="{FF2B5EF4-FFF2-40B4-BE49-F238E27FC236}">
                <a16:creationId xmlns:a16="http://schemas.microsoft.com/office/drawing/2014/main" id="{5E86594E-A531-6284-6402-448246F1C384}"/>
              </a:ext>
            </a:extLst>
          </p:cNvPr>
          <p:cNvSpPr/>
          <p:nvPr/>
        </p:nvSpPr>
        <p:spPr>
          <a:xfrm>
            <a:off x="5555196" y="2107384"/>
            <a:ext cx="1159711" cy="300146"/>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Rounded Corners 7" descr="placeholder for cloze passage word">
            <a:extLst>
              <a:ext uri="{FF2B5EF4-FFF2-40B4-BE49-F238E27FC236}">
                <a16:creationId xmlns:a16="http://schemas.microsoft.com/office/drawing/2014/main" id="{7E1BD74D-0A66-8F2B-4371-DB96745FCD3E}"/>
              </a:ext>
            </a:extLst>
          </p:cNvPr>
          <p:cNvSpPr/>
          <p:nvPr/>
        </p:nvSpPr>
        <p:spPr>
          <a:xfrm>
            <a:off x="2658433" y="2544382"/>
            <a:ext cx="971246" cy="300146"/>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Rounded Corners 8" descr="placeholder for cloze passage word">
            <a:extLst>
              <a:ext uri="{FF2B5EF4-FFF2-40B4-BE49-F238E27FC236}">
                <a16:creationId xmlns:a16="http://schemas.microsoft.com/office/drawing/2014/main" id="{96F2DC46-72F4-FB4B-1929-9CAD624128D8}"/>
              </a:ext>
            </a:extLst>
          </p:cNvPr>
          <p:cNvSpPr/>
          <p:nvPr/>
        </p:nvSpPr>
        <p:spPr>
          <a:xfrm>
            <a:off x="3886940" y="2544382"/>
            <a:ext cx="503576" cy="300146"/>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Rounded Corners 9" descr="placeholder for cloze passage word">
            <a:extLst>
              <a:ext uri="{FF2B5EF4-FFF2-40B4-BE49-F238E27FC236}">
                <a16:creationId xmlns:a16="http://schemas.microsoft.com/office/drawing/2014/main" id="{FE3D6E41-46B7-C5B4-9E21-B278DE85CD90}"/>
              </a:ext>
            </a:extLst>
          </p:cNvPr>
          <p:cNvSpPr/>
          <p:nvPr/>
        </p:nvSpPr>
        <p:spPr>
          <a:xfrm>
            <a:off x="7656222" y="2544382"/>
            <a:ext cx="1034068" cy="300146"/>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Rectangle: Rounded Corners 10" descr="placeholder for cloze passage word">
            <a:extLst>
              <a:ext uri="{FF2B5EF4-FFF2-40B4-BE49-F238E27FC236}">
                <a16:creationId xmlns:a16="http://schemas.microsoft.com/office/drawing/2014/main" id="{3332E012-0C7E-C9B9-7E06-801BF8AE7835}"/>
              </a:ext>
            </a:extLst>
          </p:cNvPr>
          <p:cNvSpPr/>
          <p:nvPr/>
        </p:nvSpPr>
        <p:spPr>
          <a:xfrm>
            <a:off x="3161004" y="2978198"/>
            <a:ext cx="643179" cy="300146"/>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Rounded Corners 11" descr="placeholder for cloze passage word">
            <a:extLst>
              <a:ext uri="{FF2B5EF4-FFF2-40B4-BE49-F238E27FC236}">
                <a16:creationId xmlns:a16="http://schemas.microsoft.com/office/drawing/2014/main" id="{7E6D0161-F811-7D0E-D157-D4AFCB4B12ED}"/>
              </a:ext>
            </a:extLst>
          </p:cNvPr>
          <p:cNvSpPr/>
          <p:nvPr/>
        </p:nvSpPr>
        <p:spPr>
          <a:xfrm>
            <a:off x="3963721" y="2978198"/>
            <a:ext cx="706001" cy="300146"/>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Rectangle: Rounded Corners 12" descr="placeholder for cloze passage word">
            <a:extLst>
              <a:ext uri="{FF2B5EF4-FFF2-40B4-BE49-F238E27FC236}">
                <a16:creationId xmlns:a16="http://schemas.microsoft.com/office/drawing/2014/main" id="{E6B94837-C96E-81BE-E986-BF01B37E54F0}"/>
              </a:ext>
            </a:extLst>
          </p:cNvPr>
          <p:cNvSpPr/>
          <p:nvPr/>
        </p:nvSpPr>
        <p:spPr>
          <a:xfrm>
            <a:off x="5038665" y="2974052"/>
            <a:ext cx="824663" cy="300146"/>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Rectangle: Rounded Corners 13" descr="placeholder for cloze passage word">
            <a:extLst>
              <a:ext uri="{FF2B5EF4-FFF2-40B4-BE49-F238E27FC236}">
                <a16:creationId xmlns:a16="http://schemas.microsoft.com/office/drawing/2014/main" id="{4DD08746-4FB2-0C61-00F2-870EE94D6795}"/>
              </a:ext>
            </a:extLst>
          </p:cNvPr>
          <p:cNvSpPr/>
          <p:nvPr/>
        </p:nvSpPr>
        <p:spPr>
          <a:xfrm>
            <a:off x="9129035" y="2974052"/>
            <a:ext cx="824663" cy="300146"/>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Rectangle: Rounded Corners 14" descr="placeholder for cloze passage word">
            <a:extLst>
              <a:ext uri="{FF2B5EF4-FFF2-40B4-BE49-F238E27FC236}">
                <a16:creationId xmlns:a16="http://schemas.microsoft.com/office/drawing/2014/main" id="{8A332B79-3F23-DD26-1312-4ADA7EC106F9}"/>
              </a:ext>
            </a:extLst>
          </p:cNvPr>
          <p:cNvSpPr/>
          <p:nvPr/>
        </p:nvSpPr>
        <p:spPr>
          <a:xfrm>
            <a:off x="10064375" y="2974052"/>
            <a:ext cx="685060" cy="300146"/>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Rectangle: Rounded Corners 15" descr="placeholder for cloze passage word">
            <a:extLst>
              <a:ext uri="{FF2B5EF4-FFF2-40B4-BE49-F238E27FC236}">
                <a16:creationId xmlns:a16="http://schemas.microsoft.com/office/drawing/2014/main" id="{211E5ED3-7A92-EA31-98B1-CBFAF80528D4}"/>
              </a:ext>
            </a:extLst>
          </p:cNvPr>
          <p:cNvSpPr/>
          <p:nvPr/>
        </p:nvSpPr>
        <p:spPr>
          <a:xfrm>
            <a:off x="417804" y="3367260"/>
            <a:ext cx="1299314" cy="300146"/>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Slide Number Placeholder 1">
            <a:extLst>
              <a:ext uri="{FF2B5EF4-FFF2-40B4-BE49-F238E27FC236}">
                <a16:creationId xmlns:a16="http://schemas.microsoft.com/office/drawing/2014/main" id="{1533E953-2F07-2956-84D0-691BBE33264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17</a:t>
            </a:fld>
            <a:endParaRPr lang="en-AU"/>
          </a:p>
        </p:txBody>
      </p:sp>
    </p:spTree>
    <p:extLst>
      <p:ext uri="{BB962C8B-B14F-4D97-AF65-F5344CB8AC3E}">
        <p14:creationId xmlns:p14="http://schemas.microsoft.com/office/powerpoint/2010/main" val="3191737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3FAD7-EBBB-C13C-5632-4A80B65258A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16D8256-0598-DF8F-BAFD-596CDDE5E37E}"/>
              </a:ext>
            </a:extLst>
          </p:cNvPr>
          <p:cNvSpPr>
            <a:spLocks noGrp="1"/>
          </p:cNvSpPr>
          <p:nvPr>
            <p:ph type="title"/>
          </p:nvPr>
        </p:nvSpPr>
        <p:spPr/>
        <p:txBody>
          <a:bodyPr>
            <a:normAutofit/>
          </a:bodyPr>
          <a:lstStyle/>
          <a:p>
            <a:r>
              <a:rPr lang="en-AU" dirty="0">
                <a:latin typeface="+mj-lt"/>
              </a:rPr>
              <a:t>Knowledge check – concluding the lesson</a:t>
            </a:r>
          </a:p>
        </p:txBody>
      </p:sp>
      <p:sp>
        <p:nvSpPr>
          <p:cNvPr id="4" name="Text Placeholder 3">
            <a:extLst>
              <a:ext uri="{FF2B5EF4-FFF2-40B4-BE49-F238E27FC236}">
                <a16:creationId xmlns:a16="http://schemas.microsoft.com/office/drawing/2014/main" id="{A0C2BB76-EA9A-044D-7361-42D26B8D143B}"/>
              </a:ext>
            </a:extLst>
          </p:cNvPr>
          <p:cNvSpPr>
            <a:spLocks noGrp="1"/>
          </p:cNvSpPr>
          <p:nvPr>
            <p:ph type="body" sz="quarter" idx="18"/>
          </p:nvPr>
        </p:nvSpPr>
        <p:spPr>
          <a:xfrm>
            <a:off x="360000" y="982520"/>
            <a:ext cx="11484000" cy="310015"/>
          </a:xfrm>
        </p:spPr>
        <p:txBody>
          <a:bodyPr/>
          <a:lstStyle/>
          <a:p>
            <a:r>
              <a:rPr lang="en-AU" sz="1800" dirty="0">
                <a:effectLst/>
                <a:latin typeface="Arial" panose="020B0604020202020204" pitchFamily="34" charset="0"/>
                <a:ea typeface="Calibri" panose="020F0502020204030204" pitchFamily="34" charset="0"/>
              </a:rPr>
              <a:t>End of section student skills formative assessment checklist</a:t>
            </a:r>
            <a:endParaRPr lang="en-AU" dirty="0"/>
          </a:p>
        </p:txBody>
      </p:sp>
      <p:graphicFrame>
        <p:nvGraphicFramePr>
          <p:cNvPr id="6" name="Table 5">
            <a:extLst>
              <a:ext uri="{FF2B5EF4-FFF2-40B4-BE49-F238E27FC236}">
                <a16:creationId xmlns:a16="http://schemas.microsoft.com/office/drawing/2014/main" id="{948AD2A5-F076-2D04-8453-F9838737D914}"/>
              </a:ext>
            </a:extLst>
          </p:cNvPr>
          <p:cNvGraphicFramePr>
            <a:graphicFrameLocks noGrp="1"/>
          </p:cNvGraphicFramePr>
          <p:nvPr>
            <p:extLst>
              <p:ext uri="{D42A27DB-BD31-4B8C-83A1-F6EECF244321}">
                <p14:modId xmlns:p14="http://schemas.microsoft.com/office/powerpoint/2010/main" val="186135799"/>
              </p:ext>
            </p:extLst>
          </p:nvPr>
        </p:nvGraphicFramePr>
        <p:xfrm>
          <a:off x="775187" y="2189865"/>
          <a:ext cx="10032697" cy="4129889"/>
        </p:xfrm>
        <a:graphic>
          <a:graphicData uri="http://schemas.openxmlformats.org/drawingml/2006/table">
            <a:tbl>
              <a:tblPr firstRow="1" firstCol="1" bandRow="1"/>
              <a:tblGrid>
                <a:gridCol w="8518529">
                  <a:extLst>
                    <a:ext uri="{9D8B030D-6E8A-4147-A177-3AD203B41FA5}">
                      <a16:colId xmlns:a16="http://schemas.microsoft.com/office/drawing/2014/main" val="1756315076"/>
                    </a:ext>
                  </a:extLst>
                </a:gridCol>
                <a:gridCol w="1514168">
                  <a:extLst>
                    <a:ext uri="{9D8B030D-6E8A-4147-A177-3AD203B41FA5}">
                      <a16:colId xmlns:a16="http://schemas.microsoft.com/office/drawing/2014/main" val="1386610414"/>
                    </a:ext>
                  </a:extLst>
                </a:gridCol>
              </a:tblGrid>
              <a:tr h="835456">
                <a:tc>
                  <a:txBody>
                    <a:bodyPr/>
                    <a:lstStyle/>
                    <a:p>
                      <a:pPr>
                        <a:lnSpc>
                          <a:spcPct val="150000"/>
                        </a:lnSpc>
                        <a:spcBef>
                          <a:spcPts val="1200"/>
                        </a:spcBef>
                        <a:spcAft>
                          <a:spcPts val="1200"/>
                        </a:spcAft>
                      </a:pPr>
                      <a:r>
                        <a:rPr lang="en-AU" sz="2000" b="1">
                          <a:solidFill>
                            <a:srgbClr val="FFFFFF"/>
                          </a:solidFill>
                          <a:effectLst/>
                          <a:latin typeface="Arial" panose="020B0604020202020204" pitchFamily="34" charset="0"/>
                          <a:ea typeface="Calibri" panose="020F0502020204030204" pitchFamily="34" charset="0"/>
                          <a:cs typeface="Arial" panose="020B0604020202020204" pitchFamily="34" charset="0"/>
                        </a:rPr>
                        <a:t>Students can:</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002664"/>
                    </a:solidFill>
                  </a:tcPr>
                </a:tc>
                <a:tc>
                  <a:txBody>
                    <a:bodyPr/>
                    <a:lstStyle/>
                    <a:p>
                      <a:pPr>
                        <a:lnSpc>
                          <a:spcPct val="150000"/>
                        </a:lnSpc>
                        <a:spcBef>
                          <a:spcPts val="1200"/>
                        </a:spcBef>
                        <a:spcAft>
                          <a:spcPts val="1200"/>
                        </a:spcAft>
                      </a:pPr>
                      <a:r>
                        <a:rPr lang="en-AU" sz="20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Checkbox</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2664"/>
                    </a:solidFill>
                  </a:tcPr>
                </a:tc>
                <a:extLst>
                  <a:ext uri="{0D108BD9-81ED-4DB2-BD59-A6C34878D82A}">
                    <a16:rowId xmlns:a16="http://schemas.microsoft.com/office/drawing/2014/main" val="2042670876"/>
                  </a:ext>
                </a:extLst>
              </a:tr>
              <a:tr h="3294433">
                <a:tc>
                  <a:txBody>
                    <a:bodyPr/>
                    <a:lstStyle/>
                    <a:p>
                      <a:pPr marL="342900" lvl="0" indent="-342900" defTabSz="609585">
                        <a:lnSpc>
                          <a:spcPct val="150000"/>
                        </a:lnSpc>
                        <a:spcAft>
                          <a:spcPts val="600"/>
                        </a:spcAft>
                        <a:buFont typeface="Arial" panose="020B0604020202020204" pitchFamily="34" charset="0"/>
                        <a:buChar char="•"/>
                        <a:defRPr/>
                      </a:pPr>
                      <a:r>
                        <a:rPr lang="en-AU" sz="2000" dirty="0">
                          <a:solidFill>
                            <a:srgbClr val="22272B"/>
                          </a:solidFill>
                          <a:latin typeface="+mn-lt"/>
                        </a:rPr>
                        <a:t>visualise and model data</a:t>
                      </a:r>
                    </a:p>
                    <a:p>
                      <a:pPr marL="342900" lvl="0" indent="-342900" defTabSz="609585">
                        <a:lnSpc>
                          <a:spcPct val="150000"/>
                        </a:lnSpc>
                        <a:spcAft>
                          <a:spcPts val="600"/>
                        </a:spcAft>
                        <a:buFont typeface="Arial" panose="020B0604020202020204" pitchFamily="34" charset="0"/>
                        <a:buChar char="•"/>
                        <a:defRPr/>
                      </a:pPr>
                      <a:r>
                        <a:rPr lang="en-AU" sz="2000" dirty="0">
                          <a:solidFill>
                            <a:srgbClr val="22272B"/>
                          </a:solidFill>
                          <a:latin typeface="+mn-lt"/>
                        </a:rPr>
                        <a:t>identify issues relating to data analysis</a:t>
                      </a:r>
                      <a:endParaRPr lang="en-US" sz="2000" dirty="0">
                        <a:solidFill>
                          <a:srgbClr val="002664"/>
                        </a:solidFill>
                        <a:latin typeface="+mn-lt"/>
                      </a:endParaRPr>
                    </a:p>
                    <a:p>
                      <a:pPr marL="342900" lvl="0" indent="-342900" defTabSz="609585">
                        <a:lnSpc>
                          <a:spcPct val="150000"/>
                        </a:lnSpc>
                        <a:spcAft>
                          <a:spcPts val="600"/>
                        </a:spcAft>
                        <a:buFont typeface="Arial"/>
                        <a:buChar char="•"/>
                        <a:defRPr/>
                      </a:pPr>
                      <a:r>
                        <a:rPr lang="en-AU" sz="2000" dirty="0">
                          <a:solidFill>
                            <a:srgbClr val="22272B"/>
                          </a:solidFill>
                          <a:latin typeface="+mn-lt"/>
                        </a:rPr>
                        <a:t> recognise and apply data visualisation principles. </a:t>
                      </a:r>
                    </a:p>
                    <a:p>
                      <a:pPr marL="342900" lvl="0" indent="-342900" defTabSz="609585">
                        <a:lnSpc>
                          <a:spcPct val="150000"/>
                        </a:lnSpc>
                        <a:spcAft>
                          <a:spcPts val="600"/>
                        </a:spcAft>
                        <a:buFont typeface="Arial"/>
                        <a:buChar char="•"/>
                        <a:defRPr/>
                      </a:pPr>
                      <a:r>
                        <a:rPr lang="en-AU" sz="2000" dirty="0">
                          <a:solidFill>
                            <a:srgbClr val="22272B"/>
                          </a:solidFill>
                          <a:latin typeface="+mn-lt"/>
                        </a:rPr>
                        <a:t>describe ownership of data, privacy and cybersecurity </a:t>
                      </a:r>
                    </a:p>
                    <a:p>
                      <a:pPr marL="342900" indent="-342900">
                        <a:lnSpc>
                          <a:spcPct val="150000"/>
                        </a:lnSpc>
                        <a:spcAft>
                          <a:spcPts val="600"/>
                        </a:spcAft>
                        <a:buFont typeface="Arial"/>
                        <a:buChar char="•"/>
                      </a:pPr>
                      <a:endParaRPr lang="en-AU" sz="2000" dirty="0">
                        <a:latin typeface="Arial" panose="020B0604020202020204" pitchFamily="34" charset="0"/>
                        <a:ea typeface="Calibri" panose="020F0502020204030204" pitchFamily="34" charset="0"/>
                      </a:endParaRPr>
                    </a:p>
                    <a:p>
                      <a:pPr marL="342900" indent="-342900">
                        <a:lnSpc>
                          <a:spcPct val="150000"/>
                        </a:lnSpc>
                        <a:spcAft>
                          <a:spcPts val="600"/>
                        </a:spcAft>
                        <a:buFont typeface="Arial"/>
                        <a:buChar char="•"/>
                      </a:pPr>
                      <a:endParaRPr lang="en-AU" sz="2000" dirty="0">
                        <a:latin typeface="Arial" panose="020B060402020202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50000"/>
                        </a:lnSpc>
                        <a:spcBef>
                          <a:spcPts val="1200"/>
                        </a:spcBef>
                        <a:spcAft>
                          <a:spcPts val="1200"/>
                        </a:spcAft>
                      </a:pPr>
                      <a:r>
                        <a:rPr lang="en-AU" sz="20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16351569"/>
                  </a:ext>
                </a:extLst>
              </a:tr>
            </a:tbl>
          </a:graphicData>
        </a:graphic>
      </p:graphicFrame>
      <p:sp>
        <p:nvSpPr>
          <p:cNvPr id="2" name="Slide Number Placeholder 1">
            <a:extLst>
              <a:ext uri="{FF2B5EF4-FFF2-40B4-BE49-F238E27FC236}">
                <a16:creationId xmlns:a16="http://schemas.microsoft.com/office/drawing/2014/main" id="{D155CECF-53E7-9652-716B-6AE3689C85F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18</a:t>
            </a:fld>
            <a:endParaRPr lang="en-AU"/>
          </a:p>
        </p:txBody>
      </p:sp>
      <p:pic>
        <p:nvPicPr>
          <p:cNvPr id="7" name="Picture 6">
            <a:extLst>
              <a:ext uri="{FF2B5EF4-FFF2-40B4-BE49-F238E27FC236}">
                <a16:creationId xmlns:a16="http://schemas.microsoft.com/office/drawing/2014/main" id="{7987A3A1-9CAF-CBCE-824B-7FD681C1744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540437" y="3222343"/>
            <a:ext cx="914479" cy="914479"/>
          </a:xfrm>
          <a:prstGeom prst="rect">
            <a:avLst/>
          </a:prstGeom>
        </p:spPr>
      </p:pic>
    </p:spTree>
    <p:extLst>
      <p:ext uri="{BB962C8B-B14F-4D97-AF65-F5344CB8AC3E}">
        <p14:creationId xmlns:p14="http://schemas.microsoft.com/office/powerpoint/2010/main" val="22733467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4426E-0839-4BBC-1343-790650C982F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E8DDCF6-F02A-C9FF-BD2A-F5C21643A059}"/>
              </a:ext>
            </a:extLst>
          </p:cNvPr>
          <p:cNvSpPr>
            <a:spLocks noGrp="1"/>
          </p:cNvSpPr>
          <p:nvPr>
            <p:ph type="title"/>
          </p:nvPr>
        </p:nvSpPr>
        <p:spPr/>
        <p:txBody>
          <a:bodyPr/>
          <a:lstStyle/>
          <a:p>
            <a:r>
              <a:rPr lang="en-AU" dirty="0">
                <a:latin typeface="+mj-lt"/>
              </a:rPr>
              <a:t>Learning intentions and success criteria (2)</a:t>
            </a:r>
          </a:p>
        </p:txBody>
      </p:sp>
      <p:sp>
        <p:nvSpPr>
          <p:cNvPr id="3" name="TextBox 2">
            <a:extLst>
              <a:ext uri="{FF2B5EF4-FFF2-40B4-BE49-F238E27FC236}">
                <a16:creationId xmlns:a16="http://schemas.microsoft.com/office/drawing/2014/main" id="{D199FDCB-6FCE-9B3D-6887-A3561379F311}"/>
              </a:ext>
            </a:extLst>
          </p:cNvPr>
          <p:cNvSpPr txBox="1"/>
          <p:nvPr/>
        </p:nvSpPr>
        <p:spPr>
          <a:xfrm>
            <a:off x="370416" y="1894417"/>
            <a:ext cx="11303000" cy="417492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are learning to</a:t>
            </a:r>
          </a:p>
          <a:p>
            <a:pPr marL="342900" marR="0" lvl="0" indent="-342900" algn="l" defTabSz="609585" rtl="0" eaLnBrk="1" fontAlgn="auto" latinLnBrk="0" hangingPunct="1">
              <a:lnSpc>
                <a:spcPct val="150000"/>
              </a:lnSpc>
              <a:spcBef>
                <a:spcPts val="0"/>
              </a:spcBef>
              <a:spcAft>
                <a:spcPts val="600"/>
              </a:spcAft>
              <a:buClrTx/>
              <a:buSzTx/>
              <a:buFont typeface="Arial" panose="020B0604020202020204" pitchFamily="34" charset="0"/>
              <a:buChar char="•"/>
              <a:tabLst/>
              <a:defRPr/>
            </a:pPr>
            <a:r>
              <a:rPr lang="en-AU" sz="2000" dirty="0">
                <a:solidFill>
                  <a:srgbClr val="22272B"/>
                </a:solidFill>
                <a:latin typeface="Arial" panose="020B0604020202020204"/>
                <a:cs typeface="Arial" panose="020B0604020202020204" pitchFamily="34" charset="0"/>
              </a:rPr>
              <a:t>represent and store data to facilitate computation</a:t>
            </a:r>
          </a:p>
          <a:p>
            <a:pPr marL="342900" lvl="0" indent="-342900">
              <a:lnSpc>
                <a:spcPct val="150000"/>
              </a:lnSpc>
              <a:spcAft>
                <a:spcPts val="600"/>
              </a:spcAft>
              <a:buFont typeface="Arial" panose="020B0604020202020204" pitchFamily="34" charset="0"/>
              <a:buChar char="•"/>
              <a:defRPr/>
            </a:pPr>
            <a:r>
              <a:rPr lang="en-AU" sz="2000" dirty="0">
                <a:solidFill>
                  <a:srgbClr val="22272B"/>
                </a:solidFill>
                <a:latin typeface="Arial" panose="020B0604020202020204"/>
                <a:cs typeface="Arial" panose="020B0604020202020204" pitchFamily="34" charset="0"/>
              </a:rPr>
              <a:t>select appropriate data types</a:t>
            </a:r>
          </a:p>
          <a:p>
            <a:pPr marL="342900" indent="-342900">
              <a:lnSpc>
                <a:spcPct val="150000"/>
              </a:lnSpc>
              <a:spcAft>
                <a:spcPts val="600"/>
              </a:spcAft>
              <a:buFont typeface="Arial" panose="020B0604020202020204" pitchFamily="34" charset="0"/>
              <a:buChar char="•"/>
              <a:defRPr/>
            </a:pPr>
            <a:r>
              <a:rPr lang="en-AU" sz="2000" dirty="0">
                <a:solidFill>
                  <a:srgbClr val="22272B"/>
                </a:solidFill>
                <a:latin typeface="Arial" panose="020B0604020202020204"/>
                <a:cs typeface="Arial" panose="020B0604020202020204" pitchFamily="34" charset="0"/>
              </a:rPr>
              <a:t>understand data type limitations</a:t>
            </a:r>
          </a:p>
          <a:p>
            <a:pPr marL="342900" indent="-342900">
              <a:lnSpc>
                <a:spcPct val="150000"/>
              </a:lnSpc>
              <a:spcAft>
                <a:spcPts val="600"/>
              </a:spcAft>
              <a:buFont typeface="Arial" panose="020B0604020202020204" pitchFamily="34" charset="0"/>
              <a:buChar char="•"/>
              <a:defRPr/>
            </a:pPr>
            <a:r>
              <a:rPr lang="en-AU" sz="2000" dirty="0">
                <a:solidFill>
                  <a:srgbClr val="22272B"/>
                </a:solidFill>
                <a:latin typeface="Arial" panose="020B0604020202020204"/>
                <a:cs typeface="Arial" panose="020B0604020202020204" pitchFamily="34" charset="0"/>
              </a:rPr>
              <a:t>structure data systematically.</a:t>
            </a:r>
          </a:p>
          <a:p>
            <a:pPr lvl="0">
              <a:lnSpc>
                <a:spcPct val="150000"/>
              </a:lnSpc>
              <a:spcAft>
                <a:spcPts val="600"/>
              </a:spcAft>
              <a:defRPr/>
            </a:pPr>
            <a:endPar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endParaRPr>
          </a:p>
          <a:p>
            <a:pPr lvl="0">
              <a:lnSpc>
                <a:spcPct val="150000"/>
              </a:lnSpc>
              <a:spcAft>
                <a:spcPts val="600"/>
              </a:spcAf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can</a:t>
            </a:r>
            <a:endParaRPr kumimoji="0" lang="en-US" sz="2000" b="0"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endParaRP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rPr>
              <a:t> use spreadsheets to select appropriate data types and facilitate computation.</a:t>
            </a:r>
          </a:p>
        </p:txBody>
      </p:sp>
      <p:sp>
        <p:nvSpPr>
          <p:cNvPr id="2" name="Slide Number Placeholder 1">
            <a:extLst>
              <a:ext uri="{FF2B5EF4-FFF2-40B4-BE49-F238E27FC236}">
                <a16:creationId xmlns:a16="http://schemas.microsoft.com/office/drawing/2014/main" id="{3BB92D77-399B-AA15-5E9F-C656D1E10FAE}"/>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302855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dirty="0"/>
              <a:t>Enterprise systems – analysing data</a:t>
            </a:r>
            <a:endParaRPr lang="en-AU" dirty="0">
              <a:latin typeface="+mj-lt"/>
            </a:endParaRP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dirty="0">
                <a:latin typeface="+mj-lt"/>
              </a:rPr>
              <a:t>Computing Technology – Stage 5</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a:xfrm>
            <a:off x="539999" y="4921126"/>
            <a:ext cx="6255975" cy="360000"/>
          </a:xfrm>
        </p:spPr>
        <p:txBody>
          <a:bodyPr/>
          <a:lstStyle/>
          <a:p>
            <a:r>
              <a:rPr lang="en-AU" dirty="0">
                <a:latin typeface="+mj-lt"/>
              </a:rPr>
              <a:t>5 Visualise and model</a:t>
            </a:r>
          </a:p>
        </p:txBody>
      </p:sp>
      <p:sp>
        <p:nvSpPr>
          <p:cNvPr id="8" name="Text Placeholder 7">
            <a:extLst>
              <a:ext uri="{FF2B5EF4-FFF2-40B4-BE49-F238E27FC236}">
                <a16:creationId xmlns:a16="http://schemas.microsoft.com/office/drawing/2014/main" id="{9AB1D8F6-C07D-41A5-64F9-503ABE80FF0B}"/>
              </a:ext>
            </a:extLst>
          </p:cNvPr>
          <p:cNvSpPr>
            <a:spLocks noGrp="1"/>
          </p:cNvSpPr>
          <p:nvPr>
            <p:ph type="body" sz="quarter" idx="15"/>
          </p:nvPr>
        </p:nvSpPr>
        <p:spPr>
          <a:xfrm>
            <a:off x="539999" y="5386337"/>
            <a:ext cx="6255975" cy="360000"/>
          </a:xfrm>
        </p:spPr>
        <p:txBody>
          <a:bodyPr/>
          <a:lstStyle/>
          <a:p>
            <a:r>
              <a:rPr lang="en-AU" dirty="0">
                <a:latin typeface="+mj-lt"/>
              </a:rPr>
              <a:t>Weeks 11</a:t>
            </a:r>
            <a:r>
              <a:rPr lang="en-AU" sz="1600" dirty="0"/>
              <a:t> – </a:t>
            </a:r>
            <a:r>
              <a:rPr lang="en-AU" dirty="0">
                <a:latin typeface="+mj-lt"/>
              </a:rPr>
              <a:t>12</a:t>
            </a:r>
          </a:p>
        </p:txBody>
      </p:sp>
      <p:pic>
        <p:nvPicPr>
          <p:cNvPr id="7" name="Picture Placeholder 6">
            <a:extLst>
              <a:ext uri="{FF2B5EF4-FFF2-40B4-BE49-F238E27FC236}">
                <a16:creationId xmlns:a16="http://schemas.microsoft.com/office/drawing/2014/main" id="{711BD172-13DA-8163-032F-E291A205974A}"/>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8936" r="28936"/>
          <a:stretch>
            <a:fillRect/>
          </a:stretch>
        </p:blipFill>
        <p:spPr/>
      </p:pic>
    </p:spTree>
    <p:extLst>
      <p:ext uri="{BB962C8B-B14F-4D97-AF65-F5344CB8AC3E}">
        <p14:creationId xmlns:p14="http://schemas.microsoft.com/office/powerpoint/2010/main" val="2068829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FF6F24-72D9-CDD1-C225-164ECBD07C05}"/>
              </a:ext>
            </a:extLst>
          </p:cNvPr>
          <p:cNvSpPr>
            <a:spLocks noGrp="1"/>
          </p:cNvSpPr>
          <p:nvPr>
            <p:ph type="title" idx="4294967295"/>
          </p:nvPr>
        </p:nvSpPr>
        <p:spPr>
          <a:xfrm>
            <a:off x="360000" y="360000"/>
            <a:ext cx="11484000" cy="54560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AU" sz="20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Represent and store data to facilitate computation, including selecting appropriate data types</a:t>
            </a:r>
          </a:p>
        </p:txBody>
      </p:sp>
      <p:sp>
        <p:nvSpPr>
          <p:cNvPr id="7" name="Text Placeholder 6">
            <a:extLst>
              <a:ext uri="{FF2B5EF4-FFF2-40B4-BE49-F238E27FC236}">
                <a16:creationId xmlns:a16="http://schemas.microsoft.com/office/drawing/2014/main" id="{3A34D5C3-EEF1-7E96-4E59-FE174C5ED98B}"/>
              </a:ext>
            </a:extLst>
          </p:cNvPr>
          <p:cNvSpPr>
            <a:spLocks noGrp="1"/>
          </p:cNvSpPr>
          <p:nvPr>
            <p:ph type="body" sz="quarter" idx="18"/>
          </p:nvPr>
        </p:nvSpPr>
        <p:spPr/>
        <p:txBody>
          <a:bodyPr/>
          <a:lstStyle/>
          <a:p>
            <a:r>
              <a:rPr lang="en-AU" dirty="0"/>
              <a:t>Complete the cloze passage</a:t>
            </a:r>
          </a:p>
        </p:txBody>
      </p:sp>
      <p:sp>
        <p:nvSpPr>
          <p:cNvPr id="5" name="Content Placeholder 4">
            <a:extLst>
              <a:ext uri="{FF2B5EF4-FFF2-40B4-BE49-F238E27FC236}">
                <a16:creationId xmlns:a16="http://schemas.microsoft.com/office/drawing/2014/main" id="{20AC0113-F6EC-AEF8-3D42-066A01014D76}"/>
              </a:ext>
            </a:extLst>
          </p:cNvPr>
          <p:cNvSpPr>
            <a:spLocks noGrp="1"/>
          </p:cNvSpPr>
          <p:nvPr>
            <p:ph sz="quarter" idx="19"/>
          </p:nvPr>
        </p:nvSpPr>
        <p:spPr>
          <a:xfrm>
            <a:off x="316294" y="1327122"/>
            <a:ext cx="11203158" cy="5170878"/>
          </a:xfrm>
        </p:spPr>
        <p:txBody>
          <a:bodyPr/>
          <a:lstStyle/>
          <a:p>
            <a:r>
              <a:rPr lang="en-AU" dirty="0"/>
              <a:t>C</a:t>
            </a:r>
            <a:r>
              <a:rPr lang="en-AU" dirty="0">
                <a:solidFill>
                  <a:schemeClr val="bg1"/>
                </a:solidFill>
              </a:rPr>
              <a:t>omputers</a:t>
            </a:r>
            <a:r>
              <a:rPr lang="en-AU" dirty="0"/>
              <a:t> store all data using b</a:t>
            </a:r>
            <a:r>
              <a:rPr lang="en-AU" dirty="0">
                <a:solidFill>
                  <a:schemeClr val="bg1"/>
                </a:solidFill>
              </a:rPr>
              <a:t>inary </a:t>
            </a:r>
            <a:r>
              <a:rPr lang="en-AU" dirty="0"/>
              <a:t>d</a:t>
            </a:r>
            <a:r>
              <a:rPr lang="en-AU" dirty="0">
                <a:solidFill>
                  <a:schemeClr val="bg1"/>
                </a:solidFill>
              </a:rPr>
              <a:t>igits</a:t>
            </a:r>
            <a:r>
              <a:rPr lang="en-AU" dirty="0"/>
              <a:t> (0s and 1s). </a:t>
            </a:r>
          </a:p>
          <a:p>
            <a:r>
              <a:rPr lang="en-AU" dirty="0"/>
              <a:t>E</a:t>
            </a:r>
            <a:r>
              <a:rPr lang="en-AU" dirty="0">
                <a:solidFill>
                  <a:schemeClr val="bg1"/>
                </a:solidFill>
              </a:rPr>
              <a:t>xcel</a:t>
            </a:r>
            <a:r>
              <a:rPr lang="en-AU" dirty="0"/>
              <a:t> interprets this binary data by assigning specific d</a:t>
            </a:r>
            <a:r>
              <a:rPr lang="en-AU" dirty="0">
                <a:solidFill>
                  <a:schemeClr val="bg1"/>
                </a:solidFill>
              </a:rPr>
              <a:t>ata </a:t>
            </a:r>
            <a:r>
              <a:rPr lang="en-AU" dirty="0"/>
              <a:t>t</a:t>
            </a:r>
            <a:r>
              <a:rPr lang="en-AU" dirty="0">
                <a:solidFill>
                  <a:schemeClr val="bg1"/>
                </a:solidFill>
              </a:rPr>
              <a:t>ypes</a:t>
            </a:r>
            <a:r>
              <a:rPr lang="en-AU" dirty="0"/>
              <a:t> to it. </a:t>
            </a:r>
          </a:p>
          <a:p>
            <a:r>
              <a:rPr lang="en-AU" dirty="0"/>
              <a:t>Choosing the appropriate data types and organising data systematically is essential for accurate c</a:t>
            </a:r>
            <a:r>
              <a:rPr lang="en-AU" dirty="0">
                <a:solidFill>
                  <a:schemeClr val="bg1"/>
                </a:solidFill>
              </a:rPr>
              <a:t>alculations</a:t>
            </a:r>
            <a:r>
              <a:rPr lang="en-AU" dirty="0"/>
              <a:t> and a</a:t>
            </a:r>
            <a:r>
              <a:rPr lang="en-AU" dirty="0">
                <a:solidFill>
                  <a:schemeClr val="bg1"/>
                </a:solidFill>
              </a:rPr>
              <a:t>nalysis</a:t>
            </a:r>
            <a:r>
              <a:rPr lang="en-AU" dirty="0"/>
              <a:t>. </a:t>
            </a:r>
          </a:p>
          <a:p>
            <a:r>
              <a:rPr lang="en-AU" dirty="0"/>
              <a:t>Being aware of data type l</a:t>
            </a:r>
            <a:r>
              <a:rPr lang="en-AU" dirty="0">
                <a:solidFill>
                  <a:schemeClr val="bg1"/>
                </a:solidFill>
              </a:rPr>
              <a:t>imitations</a:t>
            </a:r>
            <a:r>
              <a:rPr lang="en-AU" dirty="0"/>
              <a:t> helps prevent e</a:t>
            </a:r>
            <a:r>
              <a:rPr lang="en-AU" dirty="0">
                <a:solidFill>
                  <a:schemeClr val="bg1"/>
                </a:solidFill>
              </a:rPr>
              <a:t>rrors</a:t>
            </a:r>
            <a:r>
              <a:rPr lang="en-AU" dirty="0"/>
              <a:t> and enhances data q</a:t>
            </a:r>
            <a:r>
              <a:rPr lang="en-AU" dirty="0">
                <a:solidFill>
                  <a:schemeClr val="bg1"/>
                </a:solidFill>
              </a:rPr>
              <a:t>uality. </a:t>
            </a:r>
          </a:p>
          <a:p>
            <a:r>
              <a:rPr lang="en-AU" dirty="0"/>
              <a:t>Correct data types ensure that operations such as computations, s</a:t>
            </a:r>
            <a:r>
              <a:rPr lang="en-AU" dirty="0">
                <a:solidFill>
                  <a:schemeClr val="bg1"/>
                </a:solidFill>
              </a:rPr>
              <a:t>orting</a:t>
            </a:r>
            <a:r>
              <a:rPr lang="en-AU" dirty="0"/>
              <a:t>, and f</a:t>
            </a:r>
            <a:r>
              <a:rPr lang="en-AU" dirty="0">
                <a:solidFill>
                  <a:schemeClr val="bg1"/>
                </a:solidFill>
              </a:rPr>
              <a:t>iltering</a:t>
            </a:r>
            <a:r>
              <a:rPr lang="en-AU" dirty="0"/>
              <a:t> work properly. </a:t>
            </a:r>
          </a:p>
          <a:p>
            <a:r>
              <a:rPr lang="en-AU" dirty="0"/>
              <a:t>Fundamentally, all digital data is stored, processed, and transmitted as e</a:t>
            </a:r>
            <a:r>
              <a:rPr lang="en-AU" dirty="0">
                <a:solidFill>
                  <a:schemeClr val="bg1"/>
                </a:solidFill>
              </a:rPr>
              <a:t>lectrical</a:t>
            </a:r>
            <a:r>
              <a:rPr lang="en-AU" dirty="0"/>
              <a:t> s</a:t>
            </a:r>
            <a:r>
              <a:rPr lang="en-AU" dirty="0">
                <a:solidFill>
                  <a:schemeClr val="bg1"/>
                </a:solidFill>
              </a:rPr>
              <a:t>ignals</a:t>
            </a:r>
            <a:r>
              <a:rPr lang="en-AU" dirty="0"/>
              <a:t> representing binary digits, which gain m</a:t>
            </a:r>
            <a:r>
              <a:rPr lang="en-AU" dirty="0">
                <a:solidFill>
                  <a:schemeClr val="bg1"/>
                </a:solidFill>
              </a:rPr>
              <a:t>eaning</a:t>
            </a:r>
            <a:r>
              <a:rPr lang="en-AU" dirty="0"/>
              <a:t> through their assigned data types.</a:t>
            </a:r>
            <a:endParaRPr lang="en-AU" sz="1800" dirty="0"/>
          </a:p>
        </p:txBody>
      </p:sp>
      <p:sp>
        <p:nvSpPr>
          <p:cNvPr id="8" name="Rectangle: Rounded Corners 7">
            <a:extLst>
              <a:ext uri="{FF2B5EF4-FFF2-40B4-BE49-F238E27FC236}">
                <a16:creationId xmlns:a16="http://schemas.microsoft.com/office/drawing/2014/main" id="{A6CCFB69-7499-0267-72F8-C69028B1600E}"/>
              </a:ext>
              <a:ext uri="{C183D7F6-B498-43B3-948B-1728B52AA6E4}">
                <adec:decorative xmlns:adec="http://schemas.microsoft.com/office/drawing/2017/decorative" val="1"/>
              </a:ext>
            </a:extLst>
          </p:cNvPr>
          <p:cNvSpPr/>
          <p:nvPr/>
        </p:nvSpPr>
        <p:spPr>
          <a:xfrm>
            <a:off x="3791778" y="1443053"/>
            <a:ext cx="1446144" cy="310015"/>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Rounded Corners 8">
            <a:extLst>
              <a:ext uri="{FF2B5EF4-FFF2-40B4-BE49-F238E27FC236}">
                <a16:creationId xmlns:a16="http://schemas.microsoft.com/office/drawing/2014/main" id="{DE75ED18-E123-8AE8-6016-C2F4F653D0A0}"/>
              </a:ext>
              <a:ext uri="{C183D7F6-B498-43B3-948B-1728B52AA6E4}">
                <adec:decorative xmlns:adec="http://schemas.microsoft.com/office/drawing/2017/decorative" val="1"/>
              </a:ext>
            </a:extLst>
          </p:cNvPr>
          <p:cNvSpPr/>
          <p:nvPr/>
        </p:nvSpPr>
        <p:spPr>
          <a:xfrm>
            <a:off x="221973" y="2030428"/>
            <a:ext cx="747092" cy="310015"/>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Rounded Corners 11">
            <a:extLst>
              <a:ext uri="{FF2B5EF4-FFF2-40B4-BE49-F238E27FC236}">
                <a16:creationId xmlns:a16="http://schemas.microsoft.com/office/drawing/2014/main" id="{7F586117-AEA8-682A-FB86-3B5B84C563C0}"/>
              </a:ext>
              <a:ext uri="{C183D7F6-B498-43B3-948B-1728B52AA6E4}">
                <adec:decorative xmlns:adec="http://schemas.microsoft.com/office/drawing/2017/decorative" val="1"/>
              </a:ext>
            </a:extLst>
          </p:cNvPr>
          <p:cNvSpPr/>
          <p:nvPr/>
        </p:nvSpPr>
        <p:spPr>
          <a:xfrm>
            <a:off x="3130826" y="3704205"/>
            <a:ext cx="1217544" cy="310015"/>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Rectangle: Rounded Corners 12">
            <a:extLst>
              <a:ext uri="{FF2B5EF4-FFF2-40B4-BE49-F238E27FC236}">
                <a16:creationId xmlns:a16="http://schemas.microsoft.com/office/drawing/2014/main" id="{F85743B9-D865-1524-FF59-DE0130FDFDFA}"/>
              </a:ext>
              <a:ext uri="{C183D7F6-B498-43B3-948B-1728B52AA6E4}">
                <adec:decorative xmlns:adec="http://schemas.microsoft.com/office/drawing/2017/decorative" val="1"/>
              </a:ext>
            </a:extLst>
          </p:cNvPr>
          <p:cNvSpPr/>
          <p:nvPr/>
        </p:nvSpPr>
        <p:spPr>
          <a:xfrm>
            <a:off x="6284843" y="2030428"/>
            <a:ext cx="1253987" cy="310015"/>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Rounded Corners 20">
            <a:extLst>
              <a:ext uri="{FF2B5EF4-FFF2-40B4-BE49-F238E27FC236}">
                <a16:creationId xmlns:a16="http://schemas.microsoft.com/office/drawing/2014/main" id="{7E8315F3-3BBE-4F8A-37D6-9F68FA29B673}"/>
              </a:ext>
              <a:ext uri="{C183D7F6-B498-43B3-948B-1728B52AA6E4}">
                <adec:decorative xmlns:adec="http://schemas.microsoft.com/office/drawing/2017/decorative" val="1"/>
              </a:ext>
            </a:extLst>
          </p:cNvPr>
          <p:cNvSpPr/>
          <p:nvPr/>
        </p:nvSpPr>
        <p:spPr>
          <a:xfrm>
            <a:off x="258417" y="3118985"/>
            <a:ext cx="1396448" cy="310015"/>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Rectangle: Rounded Corners 22">
            <a:extLst>
              <a:ext uri="{FF2B5EF4-FFF2-40B4-BE49-F238E27FC236}">
                <a16:creationId xmlns:a16="http://schemas.microsoft.com/office/drawing/2014/main" id="{F772F663-A74A-B0D1-429F-712B0FE2C92D}"/>
              </a:ext>
              <a:ext uri="{C183D7F6-B498-43B3-948B-1728B52AA6E4}">
                <adec:decorative xmlns:adec="http://schemas.microsoft.com/office/drawing/2017/decorative" val="1"/>
              </a:ext>
            </a:extLst>
          </p:cNvPr>
          <p:cNvSpPr/>
          <p:nvPr/>
        </p:nvSpPr>
        <p:spPr>
          <a:xfrm>
            <a:off x="2160104" y="3118984"/>
            <a:ext cx="970722" cy="310015"/>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Rectangle: Rounded Corners 24">
            <a:extLst>
              <a:ext uri="{FF2B5EF4-FFF2-40B4-BE49-F238E27FC236}">
                <a16:creationId xmlns:a16="http://schemas.microsoft.com/office/drawing/2014/main" id="{D4CE9201-2D78-71C1-6FF2-589DF6ABB875}"/>
              </a:ext>
              <a:ext uri="{C183D7F6-B498-43B3-948B-1728B52AA6E4}">
                <adec:decorative xmlns:adec="http://schemas.microsoft.com/office/drawing/2017/decorative" val="1"/>
              </a:ext>
            </a:extLst>
          </p:cNvPr>
          <p:cNvSpPr/>
          <p:nvPr/>
        </p:nvSpPr>
        <p:spPr>
          <a:xfrm>
            <a:off x="7578587" y="4316206"/>
            <a:ext cx="829917" cy="310015"/>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 name="Rectangle: Rounded Corners 25">
            <a:extLst>
              <a:ext uri="{FF2B5EF4-FFF2-40B4-BE49-F238E27FC236}">
                <a16:creationId xmlns:a16="http://schemas.microsoft.com/office/drawing/2014/main" id="{72551EFB-67AD-0A07-0607-83C2D37F22A9}"/>
              </a:ext>
              <a:ext uri="{C183D7F6-B498-43B3-948B-1728B52AA6E4}">
                <adec:decorative xmlns:adec="http://schemas.microsoft.com/office/drawing/2017/decorative" val="1"/>
              </a:ext>
            </a:extLst>
          </p:cNvPr>
          <p:cNvSpPr/>
          <p:nvPr/>
        </p:nvSpPr>
        <p:spPr>
          <a:xfrm>
            <a:off x="5958509" y="3721737"/>
            <a:ext cx="720587" cy="310015"/>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 name="Rectangle: Rounded Corners 26">
            <a:extLst>
              <a:ext uri="{FF2B5EF4-FFF2-40B4-BE49-F238E27FC236}">
                <a16:creationId xmlns:a16="http://schemas.microsoft.com/office/drawing/2014/main" id="{D42CF10C-9C96-BD87-341F-9561713AA8A5}"/>
              </a:ext>
              <a:ext uri="{C183D7F6-B498-43B3-948B-1728B52AA6E4}">
                <adec:decorative xmlns:adec="http://schemas.microsoft.com/office/drawing/2017/decorative" val="1"/>
              </a:ext>
            </a:extLst>
          </p:cNvPr>
          <p:cNvSpPr/>
          <p:nvPr/>
        </p:nvSpPr>
        <p:spPr>
          <a:xfrm>
            <a:off x="8905460" y="3704204"/>
            <a:ext cx="1028701" cy="310015"/>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Rectangle: Rounded Corners 27">
            <a:extLst>
              <a:ext uri="{FF2B5EF4-FFF2-40B4-BE49-F238E27FC236}">
                <a16:creationId xmlns:a16="http://schemas.microsoft.com/office/drawing/2014/main" id="{3B2BC0C9-3BA4-F47B-DE76-8B4D0A49A4D4}"/>
              </a:ext>
              <a:ext uri="{C183D7F6-B498-43B3-948B-1728B52AA6E4}">
                <adec:decorative xmlns:adec="http://schemas.microsoft.com/office/drawing/2017/decorative" val="1"/>
              </a:ext>
            </a:extLst>
          </p:cNvPr>
          <p:cNvSpPr/>
          <p:nvPr/>
        </p:nvSpPr>
        <p:spPr>
          <a:xfrm>
            <a:off x="258417" y="1393357"/>
            <a:ext cx="1277178" cy="310015"/>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Rectangle: Rounded Corners 28">
            <a:extLst>
              <a:ext uri="{FF2B5EF4-FFF2-40B4-BE49-F238E27FC236}">
                <a16:creationId xmlns:a16="http://schemas.microsoft.com/office/drawing/2014/main" id="{5D507730-22F8-7550-F212-0715D3D21757}"/>
              </a:ext>
              <a:ext uri="{C183D7F6-B498-43B3-948B-1728B52AA6E4}">
                <adec:decorative xmlns:adec="http://schemas.microsoft.com/office/drawing/2017/decorative" val="1"/>
              </a:ext>
            </a:extLst>
          </p:cNvPr>
          <p:cNvSpPr/>
          <p:nvPr/>
        </p:nvSpPr>
        <p:spPr>
          <a:xfrm>
            <a:off x="9008165" y="4316205"/>
            <a:ext cx="866361" cy="310015"/>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Rectangle: Rounded Corners 29">
            <a:extLst>
              <a:ext uri="{FF2B5EF4-FFF2-40B4-BE49-F238E27FC236}">
                <a16:creationId xmlns:a16="http://schemas.microsoft.com/office/drawing/2014/main" id="{785879D1-F1EF-9665-EF4A-E25797CA2D56}"/>
              </a:ext>
              <a:ext uri="{C183D7F6-B498-43B3-948B-1728B52AA6E4}">
                <adec:decorative xmlns:adec="http://schemas.microsoft.com/office/drawing/2017/decorative" val="1"/>
              </a:ext>
            </a:extLst>
          </p:cNvPr>
          <p:cNvSpPr/>
          <p:nvPr/>
        </p:nvSpPr>
        <p:spPr>
          <a:xfrm>
            <a:off x="8266871" y="4928206"/>
            <a:ext cx="1028701" cy="310015"/>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Rectangle: Rounded Corners 30">
            <a:extLst>
              <a:ext uri="{FF2B5EF4-FFF2-40B4-BE49-F238E27FC236}">
                <a16:creationId xmlns:a16="http://schemas.microsoft.com/office/drawing/2014/main" id="{62CD4297-DF3F-7A14-A02B-4FAAB6E0B96F}"/>
              </a:ext>
              <a:ext uri="{C183D7F6-B498-43B3-948B-1728B52AA6E4}">
                <adec:decorative xmlns:adec="http://schemas.microsoft.com/office/drawing/2017/decorative" val="1"/>
              </a:ext>
            </a:extLst>
          </p:cNvPr>
          <p:cNvSpPr/>
          <p:nvPr/>
        </p:nvSpPr>
        <p:spPr>
          <a:xfrm>
            <a:off x="9353449" y="4928205"/>
            <a:ext cx="958399" cy="310015"/>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Rectangle: Rounded Corners 31">
            <a:extLst>
              <a:ext uri="{FF2B5EF4-FFF2-40B4-BE49-F238E27FC236}">
                <a16:creationId xmlns:a16="http://schemas.microsoft.com/office/drawing/2014/main" id="{4BE9DAE0-4B8C-7A93-C2D9-C73BD0AA767F}"/>
              </a:ext>
              <a:ext uri="{C183D7F6-B498-43B3-948B-1728B52AA6E4}">
                <adec:decorative xmlns:adec="http://schemas.microsoft.com/office/drawing/2017/decorative" val="1"/>
              </a:ext>
            </a:extLst>
          </p:cNvPr>
          <p:cNvSpPr/>
          <p:nvPr/>
        </p:nvSpPr>
        <p:spPr>
          <a:xfrm>
            <a:off x="4514850" y="5375870"/>
            <a:ext cx="1056033" cy="310015"/>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Slide Number Placeholder 1">
            <a:extLst>
              <a:ext uri="{FF2B5EF4-FFF2-40B4-BE49-F238E27FC236}">
                <a16:creationId xmlns:a16="http://schemas.microsoft.com/office/drawing/2014/main" id="{3A169771-168E-98B6-70EC-7E304D5B011E}"/>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20</a:t>
            </a:fld>
            <a:endParaRPr lang="en-AU"/>
          </a:p>
        </p:txBody>
      </p:sp>
    </p:spTree>
    <p:extLst>
      <p:ext uri="{BB962C8B-B14F-4D97-AF65-F5344CB8AC3E}">
        <p14:creationId xmlns:p14="http://schemas.microsoft.com/office/powerpoint/2010/main" val="4135467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D567B-499E-45D3-D556-B2D8C69D6AF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6EAF687-F3BF-DEAA-9506-9580DBF5D67F}"/>
              </a:ext>
            </a:extLst>
          </p:cNvPr>
          <p:cNvSpPr>
            <a:spLocks noGrp="1"/>
          </p:cNvSpPr>
          <p:nvPr>
            <p:ph type="title" idx="4294967295"/>
          </p:nvPr>
        </p:nvSpPr>
        <p:spPr>
          <a:xfrm>
            <a:off x="354000" y="204992"/>
            <a:ext cx="11484000" cy="54560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AU" sz="20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Represent and store data to facilitate computation, including selecting appropriate data types (1)</a:t>
            </a:r>
          </a:p>
        </p:txBody>
      </p:sp>
      <p:sp>
        <p:nvSpPr>
          <p:cNvPr id="4" name="Text Placeholder 3">
            <a:extLst>
              <a:ext uri="{FF2B5EF4-FFF2-40B4-BE49-F238E27FC236}">
                <a16:creationId xmlns:a16="http://schemas.microsoft.com/office/drawing/2014/main" id="{5312F7CA-9016-6354-D9C7-0F6D3ABF9614}"/>
              </a:ext>
            </a:extLst>
          </p:cNvPr>
          <p:cNvSpPr>
            <a:spLocks noGrp="1"/>
          </p:cNvSpPr>
          <p:nvPr>
            <p:ph type="body" sz="quarter" idx="18"/>
          </p:nvPr>
        </p:nvSpPr>
        <p:spPr>
          <a:xfrm>
            <a:off x="280487" y="750593"/>
            <a:ext cx="4303644" cy="310015"/>
          </a:xfrm>
        </p:spPr>
        <p:txBody>
          <a:bodyPr/>
          <a:lstStyle/>
          <a:p>
            <a:r>
              <a:rPr lang="en-AU" dirty="0"/>
              <a:t>Open excel and add a tab called “roll”</a:t>
            </a:r>
          </a:p>
        </p:txBody>
      </p:sp>
      <p:pic>
        <p:nvPicPr>
          <p:cNvPr id="10" name="Picture 9" descr="A table showing attendance records for three students on 12/03/2026, with columns for Student Name, Student ID, Date, and Present (Y/N). Jessie and Mia are marked present with &quot;Y,&quot; while Sam is marked absent with &quot;N.&quot;">
            <a:extLst>
              <a:ext uri="{FF2B5EF4-FFF2-40B4-BE49-F238E27FC236}">
                <a16:creationId xmlns:a16="http://schemas.microsoft.com/office/drawing/2014/main" id="{19B9EBC8-1977-2BE3-E325-59CAFE04FFAF}"/>
              </a:ext>
            </a:extLst>
          </p:cNvPr>
          <p:cNvPicPr>
            <a:picLocks noChangeAspect="1"/>
          </p:cNvPicPr>
          <p:nvPr/>
        </p:nvPicPr>
        <p:blipFill>
          <a:blip r:embed="rId3"/>
          <a:srcRect l="1504" t="5950" r="3512"/>
          <a:stretch>
            <a:fillRect/>
          </a:stretch>
        </p:blipFill>
        <p:spPr>
          <a:xfrm>
            <a:off x="232787" y="4185565"/>
            <a:ext cx="5350030" cy="1528954"/>
          </a:xfrm>
          <a:prstGeom prst="rect">
            <a:avLst/>
          </a:prstGeom>
          <a:ln>
            <a:solidFill>
              <a:schemeClr val="tx1"/>
            </a:solidFill>
          </a:ln>
        </p:spPr>
      </p:pic>
      <p:sp>
        <p:nvSpPr>
          <p:cNvPr id="11" name="TextBox 10">
            <a:extLst>
              <a:ext uri="{FF2B5EF4-FFF2-40B4-BE49-F238E27FC236}">
                <a16:creationId xmlns:a16="http://schemas.microsoft.com/office/drawing/2014/main" id="{64EA8A9F-2A0E-35A0-02C1-1EE2EB2C1693}"/>
              </a:ext>
            </a:extLst>
          </p:cNvPr>
          <p:cNvSpPr txBox="1"/>
          <p:nvPr/>
        </p:nvSpPr>
        <p:spPr>
          <a:xfrm>
            <a:off x="5796111" y="824610"/>
            <a:ext cx="6266857" cy="487355"/>
          </a:xfrm>
          <a:prstGeom prst="rect">
            <a:avLst/>
          </a:prstGeom>
          <a:noFill/>
        </p:spPr>
        <p:txBody>
          <a:bodyPr wrap="none" lIns="0" tIns="0" rIns="0" bIns="0" rtlCol="0">
            <a:noAutofit/>
          </a:bodyPr>
          <a:lstStyle/>
          <a:p>
            <a:pPr>
              <a:lnSpc>
                <a:spcPct val="150000"/>
              </a:lnSpc>
            </a:pPr>
            <a:r>
              <a:rPr lang="en-AU" sz="1800" b="1" dirty="0"/>
              <a:t>Right click </a:t>
            </a:r>
            <a:r>
              <a:rPr lang="en-AU" sz="1800" dirty="0"/>
              <a:t>on each cell and select Format cells</a:t>
            </a:r>
          </a:p>
          <a:p>
            <a:pPr>
              <a:lnSpc>
                <a:spcPct val="150000"/>
              </a:lnSpc>
            </a:pPr>
            <a:r>
              <a:rPr lang="en-AU" sz="1800" dirty="0"/>
              <a:t> </a:t>
            </a:r>
          </a:p>
          <a:p>
            <a:pPr marL="342900" indent="-342900">
              <a:lnSpc>
                <a:spcPct val="150000"/>
              </a:lnSpc>
              <a:buAutoNum type="arabicPeriod"/>
            </a:pPr>
            <a:r>
              <a:rPr lang="en-AU" sz="1800" dirty="0"/>
              <a:t>What data type should be stored in each column?</a:t>
            </a:r>
          </a:p>
          <a:p>
            <a:pPr>
              <a:lnSpc>
                <a:spcPct val="150000"/>
              </a:lnSpc>
            </a:pPr>
            <a:endParaRPr lang="en-AU" sz="1800" dirty="0"/>
          </a:p>
          <a:p>
            <a:pPr>
              <a:lnSpc>
                <a:spcPct val="150000"/>
              </a:lnSpc>
            </a:pPr>
            <a:r>
              <a:rPr lang="en-AU" sz="1800" dirty="0"/>
              <a:t>2. Why is it important that "Student ID" is set as</a:t>
            </a:r>
          </a:p>
          <a:p>
            <a:pPr>
              <a:lnSpc>
                <a:spcPct val="150000"/>
              </a:lnSpc>
            </a:pPr>
            <a:r>
              <a:rPr lang="en-AU" sz="1800" dirty="0"/>
              <a:t>    a Number and not Text?</a:t>
            </a:r>
          </a:p>
          <a:p>
            <a:pPr>
              <a:lnSpc>
                <a:spcPct val="150000"/>
              </a:lnSpc>
            </a:pPr>
            <a:endParaRPr lang="en-AU" sz="1800" dirty="0"/>
          </a:p>
          <a:p>
            <a:pPr>
              <a:lnSpc>
                <a:spcPct val="150000"/>
              </a:lnSpc>
            </a:pPr>
            <a:r>
              <a:rPr lang="en-AU" sz="1800" dirty="0"/>
              <a:t>3. What issues might arise if "Date" is entered inconsistently</a:t>
            </a:r>
          </a:p>
          <a:p>
            <a:pPr>
              <a:lnSpc>
                <a:spcPct val="150000"/>
              </a:lnSpc>
            </a:pPr>
            <a:r>
              <a:rPr lang="en-AU" sz="1800" dirty="0"/>
              <a:t>    (e.g., 12/03/2026 versus March 12th, 2026)?</a:t>
            </a:r>
          </a:p>
          <a:p>
            <a:pPr>
              <a:lnSpc>
                <a:spcPct val="150000"/>
              </a:lnSpc>
            </a:pPr>
            <a:endParaRPr lang="en-AU" sz="1800" dirty="0"/>
          </a:p>
          <a:p>
            <a:pPr>
              <a:lnSpc>
                <a:spcPct val="150000"/>
              </a:lnSpc>
            </a:pPr>
            <a:r>
              <a:rPr lang="en-AU" sz="1800" dirty="0"/>
              <a:t>4. Extend the spreadsheet to keep the marks for 2</a:t>
            </a:r>
          </a:p>
          <a:p>
            <a:pPr>
              <a:lnSpc>
                <a:spcPct val="150000"/>
              </a:lnSpc>
            </a:pPr>
            <a:r>
              <a:rPr lang="en-AU" sz="1800" dirty="0"/>
              <a:t>   assessment tasks. </a:t>
            </a:r>
          </a:p>
          <a:p>
            <a:pPr>
              <a:lnSpc>
                <a:spcPct val="150000"/>
              </a:lnSpc>
            </a:pPr>
            <a:r>
              <a:rPr lang="en-AU" sz="1800" dirty="0"/>
              <a:t>	Which datatype should these be? </a:t>
            </a:r>
          </a:p>
          <a:p>
            <a:pPr>
              <a:lnSpc>
                <a:spcPct val="150000"/>
              </a:lnSpc>
            </a:pPr>
            <a:r>
              <a:rPr lang="en-AU" dirty="0"/>
              <a:t>		</a:t>
            </a:r>
            <a:r>
              <a:rPr lang="en-AU" sz="1800" dirty="0"/>
              <a:t>Why?</a:t>
            </a:r>
          </a:p>
        </p:txBody>
      </p:sp>
      <p:pic>
        <p:nvPicPr>
          <p:cNvPr id="24" name="Picture 23" descr="Screenshot of a spreadsheet software's Format Cells dialog box focused on Date category settings. It displays various date format options with a sample date of 12/03/2026, highlighting a format showing day, month, and year in different styles including full weekday name and numeric formats.">
            <a:extLst>
              <a:ext uri="{FF2B5EF4-FFF2-40B4-BE49-F238E27FC236}">
                <a16:creationId xmlns:a16="http://schemas.microsoft.com/office/drawing/2014/main" id="{D8042775-D18A-135E-818D-1087DAE9B106}"/>
              </a:ext>
            </a:extLst>
          </p:cNvPr>
          <p:cNvPicPr>
            <a:picLocks noChangeAspect="1"/>
          </p:cNvPicPr>
          <p:nvPr/>
        </p:nvPicPr>
        <p:blipFill>
          <a:blip r:embed="rId4"/>
          <a:stretch>
            <a:fillRect/>
          </a:stretch>
        </p:blipFill>
        <p:spPr>
          <a:xfrm>
            <a:off x="280487" y="1311965"/>
            <a:ext cx="5254630" cy="2541065"/>
          </a:xfrm>
          <a:prstGeom prst="rect">
            <a:avLst/>
          </a:prstGeom>
          <a:ln>
            <a:solidFill>
              <a:schemeClr val="tx1"/>
            </a:solidFill>
          </a:ln>
        </p:spPr>
      </p:pic>
      <p:sp>
        <p:nvSpPr>
          <p:cNvPr id="2" name="Slide Number Placeholder 1">
            <a:extLst>
              <a:ext uri="{FF2B5EF4-FFF2-40B4-BE49-F238E27FC236}">
                <a16:creationId xmlns:a16="http://schemas.microsoft.com/office/drawing/2014/main" id="{91FBFEA8-0740-C86F-F4D8-6725F37CB56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21</a:t>
            </a:fld>
            <a:endParaRPr lang="en-AU"/>
          </a:p>
        </p:txBody>
      </p:sp>
    </p:spTree>
    <p:extLst>
      <p:ext uri="{BB962C8B-B14F-4D97-AF65-F5344CB8AC3E}">
        <p14:creationId xmlns:p14="http://schemas.microsoft.com/office/powerpoint/2010/main" val="3544855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26C2B-F158-48B9-84A7-19FEBD0FB56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6931613-7F2A-5031-E48C-2AA5C26636E3}"/>
              </a:ext>
            </a:extLst>
          </p:cNvPr>
          <p:cNvSpPr>
            <a:spLocks noGrp="1"/>
          </p:cNvSpPr>
          <p:nvPr>
            <p:ph type="title"/>
          </p:nvPr>
        </p:nvSpPr>
        <p:spPr/>
        <p:txBody>
          <a:bodyPr/>
          <a:lstStyle/>
          <a:p>
            <a:r>
              <a:rPr lang="en-AU" sz="1800"/>
              <a:t>Represent and store data to facilitate computation</a:t>
            </a:r>
            <a:endParaRPr lang="en-AU" sz="1800" b="1"/>
          </a:p>
        </p:txBody>
      </p:sp>
      <p:sp>
        <p:nvSpPr>
          <p:cNvPr id="13" name="Text Placeholder 12">
            <a:extLst>
              <a:ext uri="{FF2B5EF4-FFF2-40B4-BE49-F238E27FC236}">
                <a16:creationId xmlns:a16="http://schemas.microsoft.com/office/drawing/2014/main" id="{3818A130-CD53-885D-D884-2FA4023A709A}"/>
              </a:ext>
            </a:extLst>
          </p:cNvPr>
          <p:cNvSpPr>
            <a:spLocks noGrp="1"/>
          </p:cNvSpPr>
          <p:nvPr>
            <p:ph type="body" sz="quarter" idx="18"/>
          </p:nvPr>
        </p:nvSpPr>
        <p:spPr>
          <a:xfrm>
            <a:off x="347638" y="874370"/>
            <a:ext cx="11483999" cy="310015"/>
          </a:xfrm>
        </p:spPr>
        <p:txBody>
          <a:bodyPr/>
          <a:lstStyle/>
          <a:p>
            <a:r>
              <a:rPr lang="en-AU"/>
              <a:t>data type </a:t>
            </a:r>
            <a:r>
              <a:rPr lang="en-AU" b="1"/>
              <a:t>limitations</a:t>
            </a:r>
            <a:endParaRPr lang="en-AU"/>
          </a:p>
        </p:txBody>
      </p:sp>
      <p:sp>
        <p:nvSpPr>
          <p:cNvPr id="21" name="Content Placeholder 20">
            <a:extLst>
              <a:ext uri="{FF2B5EF4-FFF2-40B4-BE49-F238E27FC236}">
                <a16:creationId xmlns:a16="http://schemas.microsoft.com/office/drawing/2014/main" id="{35146C0A-6EAA-94AE-2E97-4E42BA8B926D}"/>
              </a:ext>
            </a:extLst>
          </p:cNvPr>
          <p:cNvSpPr>
            <a:spLocks noGrp="1"/>
          </p:cNvSpPr>
          <p:nvPr>
            <p:ph sz="quarter" idx="19"/>
          </p:nvPr>
        </p:nvSpPr>
        <p:spPr>
          <a:xfrm>
            <a:off x="360363" y="1260576"/>
            <a:ext cx="5735637" cy="4149043"/>
          </a:xfrm>
        </p:spPr>
        <p:txBody>
          <a:bodyPr/>
          <a:lstStyle/>
          <a:p>
            <a:r>
              <a:rPr lang="en-AU" sz="1600" b="1"/>
              <a:t>Numbers: </a:t>
            </a:r>
            <a:r>
              <a:rPr lang="en-AU" sz="1600"/>
              <a:t>Excel can store very large and very small numbers, but with limits.  Precision errors can happen with extremely large decimals.</a:t>
            </a:r>
          </a:p>
          <a:p>
            <a:r>
              <a:rPr lang="en-AU" sz="1600" b="1"/>
              <a:t>Text: </a:t>
            </a:r>
            <a:r>
              <a:rPr lang="en-AU" sz="1600"/>
              <a:t>Cells can hold up to 32,767 characters, but not ideal for storing large blocks of text.</a:t>
            </a:r>
          </a:p>
          <a:p>
            <a:r>
              <a:rPr lang="en-AU" sz="1600" b="1"/>
              <a:t>Date/Time: </a:t>
            </a:r>
            <a:r>
              <a:rPr lang="en-AU" sz="1600"/>
              <a:t>Excel stores dates as serial numbers beginning from 1 January 1900. Dates outside this range may not be processed correctly.</a:t>
            </a:r>
          </a:p>
          <a:p>
            <a:r>
              <a:rPr lang="en-AU" sz="1600"/>
              <a:t>Mixing data types in a column can cause errors (e.g., numbers stored as text cannot be summed).</a:t>
            </a:r>
          </a:p>
          <a:p>
            <a:endParaRPr lang="en-AU"/>
          </a:p>
        </p:txBody>
      </p:sp>
      <p:pic>
        <p:nvPicPr>
          <p:cNvPr id="26" name="Picture Placeholder 25" descr="Screenshot of a Format Cells dialog box from spreadsheet software showing Date category selected under Number tab. Various date format options are displayed, including a highlighted format with an asterisk indicating regional setting responsiveness, and Locale set to English (Australia).">
            <a:extLst>
              <a:ext uri="{FF2B5EF4-FFF2-40B4-BE49-F238E27FC236}">
                <a16:creationId xmlns:a16="http://schemas.microsoft.com/office/drawing/2014/main" id="{66159987-9577-61B8-1B82-0E7B580527FA}"/>
              </a:ext>
            </a:extLst>
          </p:cNvPr>
          <p:cNvPicPr>
            <a:picLocks noGrp="1" noChangeAspect="1"/>
          </p:cNvPicPr>
          <p:nvPr>
            <p:ph type="pic" sz="quarter" idx="20"/>
          </p:nvPr>
        </p:nvPicPr>
        <p:blipFill>
          <a:blip r:embed="rId3"/>
          <a:srcRect l="2173" t="13956" b="13956"/>
          <a:stretch>
            <a:fillRect/>
          </a:stretch>
        </p:blipFill>
        <p:spPr>
          <a:xfrm>
            <a:off x="6393819" y="1021741"/>
            <a:ext cx="5387359" cy="4814518"/>
          </a:xfrm>
          <a:prstGeom prst="rect">
            <a:avLst/>
          </a:prstGeom>
          <a:ln>
            <a:solidFill>
              <a:schemeClr val="tx1"/>
            </a:solidFill>
          </a:ln>
        </p:spPr>
      </p:pic>
      <p:sp>
        <p:nvSpPr>
          <p:cNvPr id="2" name="Slide Number Placeholder 1">
            <a:extLst>
              <a:ext uri="{FF2B5EF4-FFF2-40B4-BE49-F238E27FC236}">
                <a16:creationId xmlns:a16="http://schemas.microsoft.com/office/drawing/2014/main" id="{15A0F371-19B5-4B77-2F0E-509CC1830C5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22</a:t>
            </a:fld>
            <a:endParaRPr lang="en-AU"/>
          </a:p>
        </p:txBody>
      </p:sp>
    </p:spTree>
    <p:extLst>
      <p:ext uri="{BB962C8B-B14F-4D97-AF65-F5344CB8AC3E}">
        <p14:creationId xmlns:p14="http://schemas.microsoft.com/office/powerpoint/2010/main" val="1995743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1ACDF-F84D-894E-A079-0B7C3FE7476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D1FF1BF-0923-03D6-3122-1300B5BC1A93}"/>
              </a:ext>
            </a:extLst>
          </p:cNvPr>
          <p:cNvSpPr>
            <a:spLocks noGrp="1"/>
          </p:cNvSpPr>
          <p:nvPr>
            <p:ph type="title"/>
          </p:nvPr>
        </p:nvSpPr>
        <p:spPr/>
        <p:txBody>
          <a:bodyPr/>
          <a:lstStyle/>
          <a:p>
            <a:r>
              <a:rPr lang="en-AU" sz="1800" dirty="0"/>
              <a:t>Represent and store data to facilitate computation, including</a:t>
            </a:r>
          </a:p>
        </p:txBody>
      </p:sp>
      <p:sp>
        <p:nvSpPr>
          <p:cNvPr id="4" name="Text Placeholder 3">
            <a:extLst>
              <a:ext uri="{FF2B5EF4-FFF2-40B4-BE49-F238E27FC236}">
                <a16:creationId xmlns:a16="http://schemas.microsoft.com/office/drawing/2014/main" id="{8435A6DB-C7BA-01B7-FF2E-12221238A8C8}"/>
              </a:ext>
            </a:extLst>
          </p:cNvPr>
          <p:cNvSpPr>
            <a:spLocks noGrp="1"/>
          </p:cNvSpPr>
          <p:nvPr>
            <p:ph type="body" sz="quarter" idx="18"/>
          </p:nvPr>
        </p:nvSpPr>
        <p:spPr>
          <a:xfrm>
            <a:off x="359999" y="982520"/>
            <a:ext cx="5736001" cy="310015"/>
          </a:xfrm>
        </p:spPr>
        <p:txBody>
          <a:bodyPr/>
          <a:lstStyle/>
          <a:p>
            <a:r>
              <a:rPr lang="en-AU" dirty="0"/>
              <a:t>				</a:t>
            </a:r>
          </a:p>
          <a:p>
            <a:r>
              <a:rPr lang="en-AU" dirty="0"/>
              <a:t>structuring data systematically</a:t>
            </a:r>
          </a:p>
        </p:txBody>
      </p:sp>
      <p:sp>
        <p:nvSpPr>
          <p:cNvPr id="9" name="TextBox 8">
            <a:extLst>
              <a:ext uri="{FF2B5EF4-FFF2-40B4-BE49-F238E27FC236}">
                <a16:creationId xmlns:a16="http://schemas.microsoft.com/office/drawing/2014/main" id="{EBEE6256-CCA3-EA7E-CC58-33723D352DFC}"/>
              </a:ext>
            </a:extLst>
          </p:cNvPr>
          <p:cNvSpPr txBox="1"/>
          <p:nvPr/>
        </p:nvSpPr>
        <p:spPr>
          <a:xfrm>
            <a:off x="249540" y="1457022"/>
            <a:ext cx="5488884" cy="2954655"/>
          </a:xfrm>
          <a:prstGeom prst="rect">
            <a:avLst/>
          </a:prstGeom>
          <a:noFill/>
        </p:spPr>
        <p:txBody>
          <a:bodyPr wrap="square">
            <a:spAutoFit/>
          </a:bodyPr>
          <a:lstStyle/>
          <a:p>
            <a:pPr algn="l" rtl="0">
              <a:lnSpc>
                <a:spcPct val="150000"/>
              </a:lnSpc>
            </a:pPr>
            <a:r>
              <a:rPr lang="en-AU" sz="1800" b="0" i="0" dirty="0">
                <a:solidFill>
                  <a:srgbClr val="000000"/>
                </a:solidFill>
                <a:effectLst/>
                <a:latin typeface="Roboto" panose="02000000000000000000" pitchFamily="2" charset="0"/>
              </a:rPr>
              <a:t>Use tables:</a:t>
            </a:r>
          </a:p>
          <a:p>
            <a:pPr algn="l" rtl="0">
              <a:lnSpc>
                <a:spcPct val="150000"/>
              </a:lnSpc>
            </a:pPr>
            <a:r>
              <a:rPr lang="en-AU" sz="1800" b="0" i="0" dirty="0">
                <a:solidFill>
                  <a:srgbClr val="000000"/>
                </a:solidFill>
                <a:effectLst/>
                <a:latin typeface="Roboto" panose="02000000000000000000" pitchFamily="2" charset="0"/>
              </a:rPr>
              <a:t>1. Insert Table ( </a:t>
            </a:r>
            <a:r>
              <a:rPr lang="en-AU" sz="1800" b="0" i="0" dirty="0" err="1">
                <a:solidFill>
                  <a:srgbClr val="000000"/>
                </a:solidFill>
                <a:effectLst/>
                <a:latin typeface="Roboto" panose="02000000000000000000" pitchFamily="2" charset="0"/>
              </a:rPr>
              <a:t>Crtl</a:t>
            </a:r>
            <a:r>
              <a:rPr lang="en-AU" sz="1800" b="0" i="0" dirty="0">
                <a:solidFill>
                  <a:srgbClr val="000000"/>
                </a:solidFill>
                <a:effectLst/>
                <a:latin typeface="Roboto" panose="02000000000000000000" pitchFamily="2" charset="0"/>
              </a:rPr>
              <a:t> + T ) feature in Excel automatically manages structuring and formatting</a:t>
            </a:r>
          </a:p>
          <a:p>
            <a:pPr algn="l" rtl="0">
              <a:lnSpc>
                <a:spcPct val="150000"/>
              </a:lnSpc>
            </a:pPr>
            <a:r>
              <a:rPr lang="en-AU" sz="1800" b="0" i="0" dirty="0">
                <a:solidFill>
                  <a:srgbClr val="000000"/>
                </a:solidFill>
                <a:effectLst/>
                <a:latin typeface="Roboto" panose="02000000000000000000" pitchFamily="2" charset="0"/>
              </a:rPr>
              <a:t>2. Use consistent column headers and data types</a:t>
            </a:r>
          </a:p>
          <a:p>
            <a:pPr algn="l" rtl="0">
              <a:lnSpc>
                <a:spcPct val="150000"/>
              </a:lnSpc>
            </a:pPr>
            <a:r>
              <a:rPr lang="en-AU" sz="1800" b="0" i="0" dirty="0">
                <a:solidFill>
                  <a:srgbClr val="000000"/>
                </a:solidFill>
                <a:effectLst/>
                <a:latin typeface="Roboto" panose="02000000000000000000" pitchFamily="2" charset="0"/>
              </a:rPr>
              <a:t>3. Avoid blank rows or columns within your data</a:t>
            </a:r>
          </a:p>
          <a:p>
            <a:pPr algn="l" rtl="0">
              <a:lnSpc>
                <a:spcPct val="150000"/>
              </a:lnSpc>
            </a:pPr>
            <a:r>
              <a:rPr lang="en-AU" sz="1800" b="0" i="0" dirty="0">
                <a:solidFill>
                  <a:srgbClr val="000000"/>
                </a:solidFill>
                <a:effectLst/>
                <a:latin typeface="Roboto" panose="02000000000000000000" pitchFamily="2" charset="0"/>
              </a:rPr>
              <a:t>4. Separate raw data from calculated formulas and summaries</a:t>
            </a:r>
          </a:p>
        </p:txBody>
      </p:sp>
      <p:pic>
        <p:nvPicPr>
          <p:cNvPr id="10" name="Picture 9" descr="Table displaying student attendance for December 3, 2026, with columns for Student Name, Student ID, Date, and Present (Y/N). It shows Jessie and Mia marked present (Y) while Sam is absent (N), with a blue header row and alternating white and gray data rows.">
            <a:extLst>
              <a:ext uri="{FF2B5EF4-FFF2-40B4-BE49-F238E27FC236}">
                <a16:creationId xmlns:a16="http://schemas.microsoft.com/office/drawing/2014/main" id="{FE408AB1-EF3A-7A37-A244-170229F17A70}"/>
              </a:ext>
            </a:extLst>
          </p:cNvPr>
          <p:cNvPicPr>
            <a:picLocks noChangeAspect="1"/>
          </p:cNvPicPr>
          <p:nvPr/>
        </p:nvPicPr>
        <p:blipFill>
          <a:blip r:embed="rId3"/>
          <a:srcRect l="1504" t="5950" r="3512"/>
          <a:stretch>
            <a:fillRect/>
          </a:stretch>
        </p:blipFill>
        <p:spPr>
          <a:xfrm>
            <a:off x="5738424" y="1457022"/>
            <a:ext cx="6266857" cy="1528954"/>
          </a:xfrm>
          <a:prstGeom prst="rect">
            <a:avLst/>
          </a:prstGeom>
          <a:ln>
            <a:solidFill>
              <a:schemeClr val="tx1"/>
            </a:solidFill>
          </a:ln>
        </p:spPr>
      </p:pic>
      <p:sp>
        <p:nvSpPr>
          <p:cNvPr id="2" name="Slide Number Placeholder 1">
            <a:extLst>
              <a:ext uri="{FF2B5EF4-FFF2-40B4-BE49-F238E27FC236}">
                <a16:creationId xmlns:a16="http://schemas.microsoft.com/office/drawing/2014/main" id="{39ED6C49-7DB7-14A7-38C9-1CF6002BFE8A}"/>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23</a:t>
            </a:fld>
            <a:endParaRPr lang="en-AU"/>
          </a:p>
        </p:txBody>
      </p:sp>
    </p:spTree>
    <p:extLst>
      <p:ext uri="{BB962C8B-B14F-4D97-AF65-F5344CB8AC3E}">
        <p14:creationId xmlns:p14="http://schemas.microsoft.com/office/powerpoint/2010/main" val="3779978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C4FE503-94BA-E414-2866-20C0010E26F8}"/>
              </a:ext>
            </a:extLst>
          </p:cNvPr>
          <p:cNvSpPr>
            <a:spLocks noGrp="1"/>
          </p:cNvSpPr>
          <p:nvPr>
            <p:ph type="title"/>
          </p:nvPr>
        </p:nvSpPr>
        <p:spPr/>
        <p:txBody>
          <a:bodyPr/>
          <a:lstStyle/>
          <a:p>
            <a:r>
              <a:rPr lang="en-AU" dirty="0"/>
              <a:t>Check for understanding (1)</a:t>
            </a:r>
          </a:p>
        </p:txBody>
      </p:sp>
      <p:sp>
        <p:nvSpPr>
          <p:cNvPr id="9" name="Text Placeholder 8">
            <a:extLst>
              <a:ext uri="{FF2B5EF4-FFF2-40B4-BE49-F238E27FC236}">
                <a16:creationId xmlns:a16="http://schemas.microsoft.com/office/drawing/2014/main" id="{27E2AAE2-782D-C3ED-CB4B-3BA8B704ABB5}"/>
              </a:ext>
            </a:extLst>
          </p:cNvPr>
          <p:cNvSpPr>
            <a:spLocks noGrp="1"/>
          </p:cNvSpPr>
          <p:nvPr>
            <p:ph type="body" sz="quarter" idx="18"/>
          </p:nvPr>
        </p:nvSpPr>
        <p:spPr/>
        <p:txBody>
          <a:bodyPr/>
          <a:lstStyle/>
          <a:p>
            <a:r>
              <a:rPr lang="en-AU" dirty="0"/>
              <a:t>Data types and formats</a:t>
            </a:r>
          </a:p>
        </p:txBody>
      </p:sp>
      <p:sp>
        <p:nvSpPr>
          <p:cNvPr id="8" name="Text Placeholder 7">
            <a:extLst>
              <a:ext uri="{FF2B5EF4-FFF2-40B4-BE49-F238E27FC236}">
                <a16:creationId xmlns:a16="http://schemas.microsoft.com/office/drawing/2014/main" id="{F66CF670-62A1-C412-867A-BB22142B8D3B}"/>
              </a:ext>
            </a:extLst>
          </p:cNvPr>
          <p:cNvSpPr>
            <a:spLocks noGrp="1"/>
          </p:cNvSpPr>
          <p:nvPr>
            <p:ph type="body" sz="quarter" idx="17"/>
          </p:nvPr>
        </p:nvSpPr>
        <p:spPr/>
        <p:txBody>
          <a:bodyPr/>
          <a:lstStyle/>
          <a:p>
            <a:r>
              <a:rPr lang="en-AU" dirty="0"/>
              <a:t>Look at the following date: </a:t>
            </a:r>
            <a:r>
              <a:rPr lang="en-AU" b="1" dirty="0"/>
              <a:t>04/07/2026</a:t>
            </a:r>
          </a:p>
          <a:p>
            <a:r>
              <a:rPr lang="en-AU" dirty="0"/>
              <a:t>If this date is written in the Australian format (DD/MM/YYYY), what day and month does it represent?</a:t>
            </a:r>
          </a:p>
          <a:p>
            <a:r>
              <a:rPr lang="en-AU" dirty="0"/>
              <a:t>If it is written in the US format (MM/DD/YYYY), what day and month does it represent?</a:t>
            </a:r>
          </a:p>
          <a:p>
            <a:r>
              <a:rPr lang="en-AU" dirty="0"/>
              <a:t>Why is it important to know the difference between these date formats?</a:t>
            </a:r>
          </a:p>
          <a:p>
            <a:endParaRPr lang="en-AU" dirty="0"/>
          </a:p>
        </p:txBody>
      </p:sp>
      <p:sp>
        <p:nvSpPr>
          <p:cNvPr id="2" name="Slide Number Placeholder 1">
            <a:extLst>
              <a:ext uri="{FF2B5EF4-FFF2-40B4-BE49-F238E27FC236}">
                <a16:creationId xmlns:a16="http://schemas.microsoft.com/office/drawing/2014/main" id="{AD218CA2-01A8-6C00-E016-6A68EF3593C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24</a:t>
            </a:fld>
            <a:endParaRPr lang="en-AU"/>
          </a:p>
        </p:txBody>
      </p:sp>
    </p:spTree>
    <p:extLst>
      <p:ext uri="{BB962C8B-B14F-4D97-AF65-F5344CB8AC3E}">
        <p14:creationId xmlns:p14="http://schemas.microsoft.com/office/powerpoint/2010/main" val="1827433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AD2AB-0785-5DDB-C6BB-9A877483EFC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9D64B4A-9907-C9E0-5375-84B4B977F84D}"/>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25</a:t>
            </a:fld>
            <a:endParaRPr lang="en-AU"/>
          </a:p>
        </p:txBody>
      </p:sp>
      <p:sp>
        <p:nvSpPr>
          <p:cNvPr id="5" name="Title 4">
            <a:extLst>
              <a:ext uri="{FF2B5EF4-FFF2-40B4-BE49-F238E27FC236}">
                <a16:creationId xmlns:a16="http://schemas.microsoft.com/office/drawing/2014/main" id="{2967AFB1-A698-A384-0721-D9CD8D5284F5}"/>
              </a:ext>
            </a:extLst>
          </p:cNvPr>
          <p:cNvSpPr>
            <a:spLocks noGrp="1"/>
          </p:cNvSpPr>
          <p:nvPr>
            <p:ph type="title"/>
          </p:nvPr>
        </p:nvSpPr>
        <p:spPr/>
        <p:txBody>
          <a:bodyPr>
            <a:normAutofit/>
          </a:bodyPr>
          <a:lstStyle/>
          <a:p>
            <a:r>
              <a:rPr lang="en-AU" dirty="0">
                <a:latin typeface="+mj-lt"/>
              </a:rPr>
              <a:t>Knowledge check – concluding the lesson (1)</a:t>
            </a:r>
          </a:p>
        </p:txBody>
      </p:sp>
      <p:sp>
        <p:nvSpPr>
          <p:cNvPr id="4" name="Text Placeholder 3">
            <a:extLst>
              <a:ext uri="{FF2B5EF4-FFF2-40B4-BE49-F238E27FC236}">
                <a16:creationId xmlns:a16="http://schemas.microsoft.com/office/drawing/2014/main" id="{9506A6FA-9D8E-F14E-2447-14B6D3EE7E33}"/>
              </a:ext>
            </a:extLst>
          </p:cNvPr>
          <p:cNvSpPr>
            <a:spLocks noGrp="1"/>
          </p:cNvSpPr>
          <p:nvPr>
            <p:ph type="body" sz="quarter" idx="18"/>
          </p:nvPr>
        </p:nvSpPr>
        <p:spPr>
          <a:xfrm>
            <a:off x="360000" y="982520"/>
            <a:ext cx="11484000" cy="310015"/>
          </a:xfrm>
        </p:spPr>
        <p:txBody>
          <a:bodyPr/>
          <a:lstStyle/>
          <a:p>
            <a:r>
              <a:rPr lang="en-AU" sz="1800" dirty="0">
                <a:effectLst/>
                <a:latin typeface="Arial" panose="020B0604020202020204" pitchFamily="34" charset="0"/>
                <a:ea typeface="Calibri" panose="020F0502020204030204" pitchFamily="34" charset="0"/>
              </a:rPr>
              <a:t>End of section student skills formative assessment checklist</a:t>
            </a:r>
            <a:endParaRPr lang="en-AU" dirty="0"/>
          </a:p>
        </p:txBody>
      </p:sp>
      <p:graphicFrame>
        <p:nvGraphicFramePr>
          <p:cNvPr id="6" name="Table 5">
            <a:extLst>
              <a:ext uri="{FF2B5EF4-FFF2-40B4-BE49-F238E27FC236}">
                <a16:creationId xmlns:a16="http://schemas.microsoft.com/office/drawing/2014/main" id="{7497AD80-DA07-A6F3-9BC3-04B005783754}"/>
              </a:ext>
            </a:extLst>
          </p:cNvPr>
          <p:cNvGraphicFramePr>
            <a:graphicFrameLocks noGrp="1"/>
          </p:cNvGraphicFramePr>
          <p:nvPr>
            <p:extLst>
              <p:ext uri="{D42A27DB-BD31-4B8C-83A1-F6EECF244321}">
                <p14:modId xmlns:p14="http://schemas.microsoft.com/office/powerpoint/2010/main" val="1537733964"/>
              </p:ext>
            </p:extLst>
          </p:nvPr>
        </p:nvGraphicFramePr>
        <p:xfrm>
          <a:off x="775187" y="2189865"/>
          <a:ext cx="10032697" cy="4129889"/>
        </p:xfrm>
        <a:graphic>
          <a:graphicData uri="http://schemas.openxmlformats.org/drawingml/2006/table">
            <a:tbl>
              <a:tblPr firstRow="1" firstCol="1" bandRow="1"/>
              <a:tblGrid>
                <a:gridCol w="8518529">
                  <a:extLst>
                    <a:ext uri="{9D8B030D-6E8A-4147-A177-3AD203B41FA5}">
                      <a16:colId xmlns:a16="http://schemas.microsoft.com/office/drawing/2014/main" val="1756315076"/>
                    </a:ext>
                  </a:extLst>
                </a:gridCol>
                <a:gridCol w="1514168">
                  <a:extLst>
                    <a:ext uri="{9D8B030D-6E8A-4147-A177-3AD203B41FA5}">
                      <a16:colId xmlns:a16="http://schemas.microsoft.com/office/drawing/2014/main" val="1386610414"/>
                    </a:ext>
                  </a:extLst>
                </a:gridCol>
              </a:tblGrid>
              <a:tr h="835456">
                <a:tc>
                  <a:txBody>
                    <a:bodyPr/>
                    <a:lstStyle/>
                    <a:p>
                      <a:pPr>
                        <a:lnSpc>
                          <a:spcPct val="150000"/>
                        </a:lnSpc>
                        <a:spcBef>
                          <a:spcPts val="1200"/>
                        </a:spcBef>
                        <a:spcAft>
                          <a:spcPts val="1200"/>
                        </a:spcAft>
                      </a:pPr>
                      <a:r>
                        <a:rPr lang="en-AU" sz="2000" b="1">
                          <a:solidFill>
                            <a:srgbClr val="FFFFFF"/>
                          </a:solidFill>
                          <a:effectLst/>
                          <a:latin typeface="Arial" panose="020B0604020202020204" pitchFamily="34" charset="0"/>
                          <a:ea typeface="Calibri" panose="020F0502020204030204" pitchFamily="34" charset="0"/>
                          <a:cs typeface="Arial" panose="020B0604020202020204" pitchFamily="34" charset="0"/>
                        </a:rPr>
                        <a:t>Students can:</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002664"/>
                    </a:solidFill>
                  </a:tcPr>
                </a:tc>
                <a:tc>
                  <a:txBody>
                    <a:bodyPr/>
                    <a:lstStyle/>
                    <a:p>
                      <a:pPr>
                        <a:lnSpc>
                          <a:spcPct val="150000"/>
                        </a:lnSpc>
                        <a:spcBef>
                          <a:spcPts val="1200"/>
                        </a:spcBef>
                        <a:spcAft>
                          <a:spcPts val="1200"/>
                        </a:spcAft>
                      </a:pPr>
                      <a:r>
                        <a:rPr lang="en-AU" sz="20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Checkbox</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2664"/>
                    </a:solidFill>
                  </a:tcPr>
                </a:tc>
                <a:extLst>
                  <a:ext uri="{0D108BD9-81ED-4DB2-BD59-A6C34878D82A}">
                    <a16:rowId xmlns:a16="http://schemas.microsoft.com/office/drawing/2014/main" val="2042670876"/>
                  </a:ext>
                </a:extLst>
              </a:tr>
              <a:tr h="3294433">
                <a:tc>
                  <a:txBody>
                    <a:bodyPr/>
                    <a:lstStyle/>
                    <a:p>
                      <a:pPr marL="342900" indent="-342900">
                        <a:lnSpc>
                          <a:spcPct val="150000"/>
                        </a:lnSpc>
                        <a:buFont typeface="Arial" panose="020B0604020202020204" pitchFamily="34" charset="0"/>
                        <a:buChar char="•"/>
                      </a:pPr>
                      <a:r>
                        <a:rPr lang="en-AU" sz="2000" dirty="0"/>
                        <a:t> represent and store data to facilitate computation</a:t>
                      </a:r>
                    </a:p>
                    <a:p>
                      <a:pPr marL="342900" indent="-342900">
                        <a:lnSpc>
                          <a:spcPct val="150000"/>
                        </a:lnSpc>
                        <a:buFont typeface="Arial" panose="020B0604020202020204" pitchFamily="34" charset="0"/>
                        <a:buChar char="•"/>
                      </a:pPr>
                      <a:r>
                        <a:rPr lang="en-AU" sz="2000" dirty="0"/>
                        <a:t> select appropriate data types with awareness of  their limitations to structure data systematically</a:t>
                      </a:r>
                    </a:p>
                    <a:p>
                      <a:pPr marL="342900" indent="-342900">
                        <a:lnSpc>
                          <a:spcPct val="150000"/>
                        </a:lnSpc>
                        <a:buFont typeface="Arial" panose="020B0604020202020204" pitchFamily="34" charset="0"/>
                        <a:buChar char="•"/>
                      </a:pPr>
                      <a:r>
                        <a:rPr lang="en-AU" sz="2000" dirty="0"/>
                        <a:t> use spreadsheets to select appropriate data types and facilitate computation.</a:t>
                      </a:r>
                    </a:p>
                    <a:p>
                      <a:pPr marL="342900" indent="-342900">
                        <a:lnSpc>
                          <a:spcPct val="150000"/>
                        </a:lnSpc>
                        <a:spcAft>
                          <a:spcPts val="600"/>
                        </a:spcAft>
                        <a:buFont typeface="Arial"/>
                        <a:buChar char="•"/>
                      </a:pPr>
                      <a:endParaRPr lang="en-AU" sz="2000" dirty="0">
                        <a:latin typeface="Arial" panose="020B0604020202020204" pitchFamily="34" charset="0"/>
                        <a:ea typeface="Calibri" panose="020F0502020204030204" pitchFamily="34" charset="0"/>
                      </a:endParaRPr>
                    </a:p>
                    <a:p>
                      <a:pPr marL="342900" indent="-342900">
                        <a:lnSpc>
                          <a:spcPct val="150000"/>
                        </a:lnSpc>
                        <a:spcAft>
                          <a:spcPts val="600"/>
                        </a:spcAft>
                        <a:buFont typeface="Arial"/>
                        <a:buChar char="•"/>
                      </a:pPr>
                      <a:endParaRPr lang="en-AU" sz="2000" dirty="0">
                        <a:latin typeface="Arial" panose="020B060402020202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50000"/>
                        </a:lnSpc>
                        <a:spcBef>
                          <a:spcPts val="1200"/>
                        </a:spcBef>
                        <a:spcAft>
                          <a:spcPts val="1200"/>
                        </a:spcAft>
                      </a:pPr>
                      <a:r>
                        <a:rPr lang="en-AU" sz="20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16351569"/>
                  </a:ext>
                </a:extLst>
              </a:tr>
            </a:tbl>
          </a:graphicData>
        </a:graphic>
      </p:graphicFrame>
      <p:pic>
        <p:nvPicPr>
          <p:cNvPr id="7" name="Picture 6">
            <a:extLst>
              <a:ext uri="{FF2B5EF4-FFF2-40B4-BE49-F238E27FC236}">
                <a16:creationId xmlns:a16="http://schemas.microsoft.com/office/drawing/2014/main" id="{4CF110BE-3C52-B07B-4D9E-5AFC470B37E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540437" y="3222343"/>
            <a:ext cx="914479" cy="914479"/>
          </a:xfrm>
          <a:prstGeom prst="rect">
            <a:avLst/>
          </a:prstGeom>
        </p:spPr>
      </p:pic>
    </p:spTree>
    <p:extLst>
      <p:ext uri="{BB962C8B-B14F-4D97-AF65-F5344CB8AC3E}">
        <p14:creationId xmlns:p14="http://schemas.microsoft.com/office/powerpoint/2010/main" val="31951832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dirty="0"/>
              <a:t>References </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r>
              <a:rPr lang="en-AU" dirty="0">
                <a:hlinkClick r:id="rId3"/>
              </a:rPr>
              <a:t>Computing Technology 7-10</a:t>
            </a:r>
            <a:r>
              <a:rPr lang="en-AU" dirty="0"/>
              <a:t> Syllabus © NSW Education Standards Authority (NESA) for and on behalf of the Crown in right of the State of New South Wales, 2024.</a:t>
            </a:r>
          </a:p>
          <a:p>
            <a:pPr lvl="0">
              <a:defRPr/>
            </a:pPr>
            <a:r>
              <a:rPr lang="en-AU" dirty="0">
                <a:solidFill>
                  <a:srgbClr val="22272B"/>
                </a:solidFill>
              </a:rPr>
              <a:t>NSW Department of Education (n.d.) </a:t>
            </a:r>
            <a:r>
              <a:rPr lang="en-AU" u="sng" dirty="0">
                <a:solidFill>
                  <a:srgbClr val="22272B"/>
                </a:solidFill>
                <a:hlinkClick r:id="rId4"/>
              </a:rPr>
              <a:t>Digital learning selector, Peer discussion and conferencing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5"/>
              </a:rPr>
              <a:t>Explicit teaching: Activating prior knowledge</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6"/>
              </a:rPr>
              <a:t>Explicit Teaching: Checking for understanding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7"/>
              </a:rPr>
              <a:t>Explicit teaching: Chunking and sequencing learning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8"/>
              </a:rPr>
              <a:t>Explicit teaching: Connecting learning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9"/>
              </a:rPr>
              <a:t>Explicit teaching: Modelling technique guide</a:t>
            </a:r>
            <a:r>
              <a:rPr lang="en-AU" dirty="0">
                <a:solidFill>
                  <a:srgbClr val="22272B"/>
                </a:solidFill>
              </a:rPr>
              <a:t>, accessed 21 April 2026. </a:t>
            </a:r>
          </a:p>
          <a:p>
            <a:pPr>
              <a:defRPr/>
            </a:pPr>
            <a:r>
              <a:rPr lang="en-AU" dirty="0">
                <a:solidFill>
                  <a:srgbClr val="22272B"/>
                </a:solidFill>
              </a:rPr>
              <a:t>NSW Department of Education (n.d.) </a:t>
            </a:r>
            <a:r>
              <a:rPr lang="en-AU" u="sng" dirty="0">
                <a:solidFill>
                  <a:srgbClr val="22272B"/>
                </a:solidFill>
                <a:hlinkClick r:id="rId10"/>
              </a:rPr>
              <a:t>Explicit teaching, Using effective questioning</a:t>
            </a:r>
            <a:r>
              <a:rPr lang="en-AU" dirty="0">
                <a:solidFill>
                  <a:srgbClr val="22272B"/>
                </a:solidFill>
              </a:rPr>
              <a:t>, accessed 24 September 2025. </a:t>
            </a:r>
          </a:p>
          <a:p>
            <a:pPr lvl="0">
              <a:defRPr/>
            </a:pPr>
            <a:endParaRPr lang="en-AU" dirty="0">
              <a:solidFill>
                <a:srgbClr val="22272B"/>
              </a:solidFill>
            </a:endParaRPr>
          </a:p>
          <a:p>
            <a:endParaRPr lang="en-AU" dirty="0"/>
          </a:p>
          <a:p>
            <a:endParaRPr lang="en-AU" dirty="0">
              <a:effectLst/>
              <a:latin typeface="Arial" panose="020B060402020202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Please refer to the NESA Copyright Disclaimer for more information </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https://educationstandards.nsw.edu.au/wps/portal/nesa/mini-footer/copyright</a:t>
            </a: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NESA holds the only official and up-to-date versions of the NSW Curriculum and syllabus documents. Please visit the NSW Education Standards Authority (NESA) website </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https://educationstandards.nsw.edu.au/wps/portal/nesa/home</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rPr>
              <a:t> </a:t>
            </a: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and the NSW Curriculum website </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https://curriculum.nsw.edu.au</a:t>
            </a: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a:t>
            </a: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26</a:t>
            </a:fld>
            <a:endParaRPr lang="en-AU" dirty="0"/>
          </a:p>
        </p:txBody>
      </p:sp>
    </p:spTree>
    <p:extLst>
      <p:ext uri="{BB962C8B-B14F-4D97-AF65-F5344CB8AC3E}">
        <p14:creationId xmlns:p14="http://schemas.microsoft.com/office/powerpoint/2010/main" val="1563938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47A7389-4D00-CB52-47ED-E9CDE71584C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9B3EE36-4C98-A0B3-E0EC-BDD7DB547296}"/>
              </a:ext>
            </a:extLst>
          </p:cNvPr>
          <p:cNvSpPr>
            <a:spLocks noGrp="1"/>
          </p:cNvSpPr>
          <p:nvPr>
            <p:ph type="title"/>
          </p:nvPr>
        </p:nvSpPr>
        <p:spPr/>
        <p:txBody>
          <a:bodyPr/>
          <a:lstStyle/>
          <a:p>
            <a:r>
              <a:rPr lang="en-AU" dirty="0"/>
              <a:t>References (1) </a:t>
            </a:r>
          </a:p>
        </p:txBody>
      </p:sp>
      <p:sp>
        <p:nvSpPr>
          <p:cNvPr id="4" name="Content Placeholder 3">
            <a:extLst>
              <a:ext uri="{FF2B5EF4-FFF2-40B4-BE49-F238E27FC236}">
                <a16:creationId xmlns:a16="http://schemas.microsoft.com/office/drawing/2014/main" id="{CF8FEB01-9CF0-6AE2-0FF0-C63903972A50}"/>
              </a:ext>
              <a:ext uri="{C183D7F6-B498-43B3-948B-1728B52AA6E4}">
                <adec:decorative xmlns:adec="http://schemas.microsoft.com/office/drawing/2017/decorative" val="1"/>
              </a:ext>
            </a:extLst>
          </p:cNvPr>
          <p:cNvSpPr>
            <a:spLocks noGrp="1"/>
          </p:cNvSpPr>
          <p:nvPr>
            <p:ph idx="1"/>
          </p:nvPr>
        </p:nvSpPr>
        <p:spPr/>
        <p:txBody>
          <a:bodyPr/>
          <a:lstStyle/>
          <a:p>
            <a:pPr lvl="0">
              <a:defRPr/>
            </a:pPr>
            <a:endParaRPr lang="en-AU" dirty="0">
              <a:solidFill>
                <a:srgbClr val="22272B"/>
              </a:solidFill>
            </a:endParaRPr>
          </a:p>
          <a:p>
            <a:endParaRPr lang="en-AU" dirty="0"/>
          </a:p>
          <a:p>
            <a:endParaRPr lang="en-AU" dirty="0">
              <a:effectLst/>
              <a:latin typeface="Arial" panose="020B0604020202020204" pitchFamily="34" charset="0"/>
              <a:ea typeface="Calibri" panose="020F0502020204030204" pitchFamily="34" charset="0"/>
            </a:endParaRPr>
          </a:p>
        </p:txBody>
      </p:sp>
      <p:sp>
        <p:nvSpPr>
          <p:cNvPr id="8" name="TextBox 7">
            <a:extLst>
              <a:ext uri="{FF2B5EF4-FFF2-40B4-BE49-F238E27FC236}">
                <a16:creationId xmlns:a16="http://schemas.microsoft.com/office/drawing/2014/main" id="{E013754E-F128-A2BB-92AE-09E6A7B41010}"/>
              </a:ext>
            </a:extLst>
          </p:cNvPr>
          <p:cNvSpPr txBox="1"/>
          <p:nvPr/>
        </p:nvSpPr>
        <p:spPr>
          <a:xfrm>
            <a:off x="360000" y="1823830"/>
            <a:ext cx="914400" cy="914400"/>
          </a:xfrm>
          <a:prstGeom prst="rect">
            <a:avLst/>
          </a:prstGeom>
          <a:noFill/>
        </p:spPr>
        <p:txBody>
          <a:bodyPr wrap="none" lIns="0" tIns="0" rIns="0" bIns="0" rtlCol="0">
            <a:noAutofit/>
          </a:bodyPr>
          <a:lstStyle/>
          <a:p>
            <a:r>
              <a:rPr lang="en-AU" sz="1800" dirty="0"/>
              <a:t>Australian Government  Department of Health (2020) </a:t>
            </a:r>
            <a:r>
              <a:rPr lang="en-AU" dirty="0">
                <a:hlinkClick r:id="rId3"/>
              </a:rPr>
              <a:t>Coronavirus (COVID-19) at a glance – 20 September 2020</a:t>
            </a:r>
            <a:r>
              <a:rPr lang="en-AU" dirty="0"/>
              <a:t> </a:t>
            </a:r>
          </a:p>
          <a:p>
            <a:r>
              <a:rPr lang="en-AU" dirty="0">
                <a:solidFill>
                  <a:srgbClr val="22272B"/>
                </a:solidFill>
              </a:rPr>
              <a:t>accessed 21 April 2026. </a:t>
            </a:r>
          </a:p>
          <a:p>
            <a:endParaRPr lang="en-AU" dirty="0">
              <a:solidFill>
                <a:srgbClr val="22272B"/>
              </a:solidFill>
            </a:endParaRPr>
          </a:p>
          <a:p>
            <a:endParaRPr lang="en-AU" dirty="0">
              <a:solidFill>
                <a:srgbClr val="22272B"/>
              </a:solidFill>
            </a:endParaRPr>
          </a:p>
          <a:p>
            <a:r>
              <a:rPr lang="en-AU" dirty="0">
                <a:solidFill>
                  <a:srgbClr val="22272B"/>
                </a:solidFill>
              </a:rPr>
              <a:t>PHD Comics Piled Higher and Deeper (2025)  </a:t>
            </a:r>
            <a:r>
              <a:rPr lang="en-AU" dirty="0">
                <a:hlinkClick r:id="rId4"/>
              </a:rPr>
              <a:t>Who owns your data? (Hint: It's not you)</a:t>
            </a:r>
            <a:r>
              <a:rPr lang="en-AU" dirty="0"/>
              <a:t> [ video] YouTube, accessed</a:t>
            </a:r>
          </a:p>
          <a:p>
            <a:r>
              <a:rPr lang="en-AU" dirty="0">
                <a:solidFill>
                  <a:srgbClr val="22272B"/>
                </a:solidFill>
              </a:rPr>
              <a:t>1 May 2026</a:t>
            </a:r>
          </a:p>
          <a:p>
            <a:endParaRPr lang="en-AU" dirty="0"/>
          </a:p>
          <a:p>
            <a:r>
              <a:rPr lang="en-AU" dirty="0"/>
              <a:t>State of New South Wales (Department of Education) (2023) </a:t>
            </a:r>
            <a:r>
              <a:rPr lang="en-AU" i="1" u="sng" dirty="0">
                <a:hlinkClick r:id="rId5"/>
              </a:rPr>
              <a:t>Digital Learning Selector</a:t>
            </a:r>
            <a:r>
              <a:rPr lang="en-AU" i="1" dirty="0"/>
              <a:t>, </a:t>
            </a:r>
          </a:p>
          <a:p>
            <a:r>
              <a:rPr lang="en-AU" dirty="0"/>
              <a:t>NSW Department of Education website, accessed 1 May 2026.</a:t>
            </a:r>
          </a:p>
          <a:p>
            <a:endParaRPr lang="en-AU" dirty="0">
              <a:solidFill>
                <a:srgbClr val="22272B"/>
              </a:solidFill>
            </a:endParaRPr>
          </a:p>
          <a:p>
            <a:endParaRPr lang="en-AU" dirty="0"/>
          </a:p>
          <a:p>
            <a:pPr algn="l"/>
            <a:endParaRPr lang="en-AU" sz="1800" dirty="0"/>
          </a:p>
        </p:txBody>
      </p:sp>
      <p:sp>
        <p:nvSpPr>
          <p:cNvPr id="2" name="Slide Number Placeholder 1">
            <a:extLst>
              <a:ext uri="{FF2B5EF4-FFF2-40B4-BE49-F238E27FC236}">
                <a16:creationId xmlns:a16="http://schemas.microsoft.com/office/drawing/2014/main" id="{103A8D0D-5034-320F-7133-9BCEF0D7B028}"/>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27</a:t>
            </a:fld>
            <a:endParaRPr lang="en-AU" dirty="0"/>
          </a:p>
        </p:txBody>
      </p:sp>
    </p:spTree>
    <p:extLst>
      <p:ext uri="{BB962C8B-B14F-4D97-AF65-F5344CB8AC3E}">
        <p14:creationId xmlns:p14="http://schemas.microsoft.com/office/powerpoint/2010/main" val="823278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p:txBody>
          <a:bodyPr/>
          <a:lstStyle/>
          <a:p>
            <a:r>
              <a:rPr lang="en-AU" dirty="0"/>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dirty="0">
                <a:latin typeface="Public Sans Light" pitchFamily="2" charset="0"/>
              </a:rPr>
              <a:t>© </a:t>
            </a:r>
            <a:r>
              <a:rPr lang="en-AU" dirty="0"/>
              <a:t>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dirty="0">
                <a:solidFill>
                  <a:schemeClr val="bg1"/>
                </a:solidFill>
              </a:rPr>
              <a:t>The copyright material published in this resource is subject to the </a:t>
            </a:r>
            <a:r>
              <a:rPr lang="en-AU" sz="1200" i="1" dirty="0">
                <a:solidFill>
                  <a:schemeClr val="bg1"/>
                </a:solidFill>
              </a:rPr>
              <a:t>Copyright Act 1968</a:t>
            </a:r>
            <a:r>
              <a:rPr lang="en-AU" sz="1200" dirty="0">
                <a:solidFill>
                  <a:schemeClr val="bg1"/>
                </a:solidFill>
              </a:rPr>
              <a:t> (Cth) and is owned by the NSW Department of Education or, where indicated, by a party other than the NSW Department of Education (third-party material).</a:t>
            </a:r>
          </a:p>
          <a:p>
            <a:pPr algn="l">
              <a:lnSpc>
                <a:spcPct val="150000"/>
              </a:lnSpc>
              <a:spcAft>
                <a:spcPts val="600"/>
              </a:spcAft>
            </a:pPr>
            <a:r>
              <a:rPr lang="en-AU" sz="1200" dirty="0">
                <a:solidFill>
                  <a:schemeClr val="bg1"/>
                </a:solidFill>
              </a:rPr>
              <a:t>Copyright material available in this resource and owned by the NSW Department of Education is licensed under a </a:t>
            </a:r>
            <a:r>
              <a:rPr lang="en-AU" sz="1200" dirty="0">
                <a:solidFill>
                  <a:schemeClr val="accent4"/>
                </a:solidFill>
                <a:hlinkClick r:id="rId2">
                  <a:extLst>
                    <a:ext uri="{A12FA001-AC4F-418D-AE19-62706E023703}">
                      <ahyp:hlinkClr xmlns:ahyp="http://schemas.microsoft.com/office/drawing/2018/hyperlinkcolor" val="tx"/>
                    </a:ext>
                  </a:extLst>
                </a:hlinkClick>
              </a:rPr>
              <a:t>Creative Commons Attribution 4.0 International (CC BY 4.0) licence</a:t>
            </a:r>
            <a:r>
              <a:rPr lang="en-AU" sz="1200" dirty="0">
                <a:solidFill>
                  <a:schemeClr val="bg1"/>
                </a:solidFill>
              </a:rPr>
              <a:t>.</a:t>
            </a:r>
          </a:p>
          <a:p>
            <a:pPr algn="l">
              <a:lnSpc>
                <a:spcPct val="150000"/>
              </a:lnSpc>
              <a:spcAft>
                <a:spcPts val="600"/>
              </a:spcAft>
            </a:pPr>
            <a:r>
              <a:rPr lang="en-AU" sz="1200" dirty="0">
                <a:solidFill>
                  <a:schemeClr val="bg1"/>
                </a:solidFill>
              </a:rPr>
              <a:t>This licence allows you to share and adapt the material for any purpose, even commercially.</a:t>
            </a:r>
          </a:p>
          <a:p>
            <a:pPr algn="l">
              <a:lnSpc>
                <a:spcPct val="150000"/>
              </a:lnSpc>
              <a:spcAft>
                <a:spcPts val="600"/>
              </a:spcAft>
            </a:pPr>
            <a:r>
              <a:rPr lang="en-AU" sz="1200" dirty="0">
                <a:solidFill>
                  <a:schemeClr val="bg1"/>
                </a:solidFill>
              </a:rPr>
              <a:t>Attribution should be given to </a:t>
            </a:r>
            <a:r>
              <a:rPr lang="en-AU" sz="1200" dirty="0">
                <a:solidFill>
                  <a:schemeClr val="bg1"/>
                </a:solidFill>
                <a:latin typeface="Public Sans Light" pitchFamily="2" charset="0"/>
              </a:rPr>
              <a:t>© </a:t>
            </a:r>
            <a:r>
              <a:rPr lang="en-AU" sz="1200" dirty="0">
                <a:solidFill>
                  <a:schemeClr val="bg1"/>
                </a:solidFill>
              </a:rPr>
              <a:t>State of New South Wales (Department of Education), 2026.</a:t>
            </a:r>
          </a:p>
          <a:p>
            <a:pPr algn="l">
              <a:lnSpc>
                <a:spcPct val="150000"/>
              </a:lnSpc>
            </a:pPr>
            <a:r>
              <a:rPr lang="en-AU" sz="1200" dirty="0">
                <a:solidFill>
                  <a:schemeClr val="bg1"/>
                </a:solidFill>
              </a:rPr>
              <a:t>Material in this resource not available under a Creative Commons licence:</a:t>
            </a:r>
          </a:p>
          <a:p>
            <a:pPr marL="171450" indent="-171450" algn="l">
              <a:lnSpc>
                <a:spcPct val="150000"/>
              </a:lnSpc>
              <a:buFont typeface="Arial" panose="020B0604020202020204" pitchFamily="34" charset="0"/>
              <a:buChar char="•"/>
            </a:pPr>
            <a:r>
              <a:rPr lang="en-AU" sz="1200" dirty="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dirty="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dirty="0">
                <a:solidFill>
                  <a:schemeClr val="bg1"/>
                </a:solidFill>
                <a:latin typeface="+mj-lt"/>
              </a:rPr>
              <a:t>Links to third-party material and websites</a:t>
            </a:r>
          </a:p>
          <a:p>
            <a:pPr marL="171450" indent="-171450" algn="l">
              <a:lnSpc>
                <a:spcPct val="150000"/>
              </a:lnSpc>
              <a:spcAft>
                <a:spcPts val="600"/>
              </a:spcAft>
              <a:buFont typeface="Arial" panose="020B0604020202020204" pitchFamily="34" charset="0"/>
              <a:buChar char="•"/>
            </a:pPr>
            <a:r>
              <a:rPr lang="en-AU" sz="1200" dirty="0">
                <a:solidFill>
                  <a:schemeClr val="bg1"/>
                </a:solidFill>
                <a:latin typeface="+mj-lt"/>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marL="171450" indent="-171450" algn="l">
              <a:lnSpc>
                <a:spcPct val="150000"/>
              </a:lnSpc>
              <a:spcAft>
                <a:spcPts val="600"/>
              </a:spcAft>
              <a:buFont typeface="Arial" panose="020B0604020202020204" pitchFamily="34" charset="0"/>
              <a:buChar char="•"/>
            </a:pPr>
            <a:r>
              <a:rPr lang="en-AU" sz="1200" dirty="0">
                <a:solidFill>
                  <a:schemeClr val="bg1"/>
                </a:solidFill>
                <a:latin typeface="+mj-lt"/>
              </a:rPr>
              <a:t>If you use the links provided in this document to access a third party’s website, you acknowledge that the terms of use, including licence terms set out on the third-party’s website apply to the use which may be made of the materials on that third-party website or where permitted by the Copyright Act 1968 (Cth).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346830-A0C7-9D95-31DC-A77B445F770B}"/>
              </a:ext>
            </a:extLst>
          </p:cNvPr>
          <p:cNvSpPr>
            <a:spLocks noGrp="1"/>
          </p:cNvSpPr>
          <p:nvPr>
            <p:ph type="title"/>
          </p:nvPr>
        </p:nvSpPr>
        <p:spPr/>
        <p:txBody>
          <a:bodyPr/>
          <a:lstStyle/>
          <a:p>
            <a:r>
              <a:rPr lang="en-GB" dirty="0"/>
              <a:t>Learning episodes</a:t>
            </a:r>
          </a:p>
        </p:txBody>
      </p:sp>
      <p:grpSp>
        <p:nvGrpSpPr>
          <p:cNvPr id="28" name="Group 27" descr="1. Identify and define">
            <a:extLst>
              <a:ext uri="{FF2B5EF4-FFF2-40B4-BE49-F238E27FC236}">
                <a16:creationId xmlns:a16="http://schemas.microsoft.com/office/drawing/2014/main" id="{5938EB81-1B19-0A1F-AE9E-BCDE1987338C}"/>
              </a:ext>
            </a:extLst>
          </p:cNvPr>
          <p:cNvGrpSpPr/>
          <p:nvPr/>
        </p:nvGrpSpPr>
        <p:grpSpPr>
          <a:xfrm>
            <a:off x="360000" y="1266959"/>
            <a:ext cx="4775638" cy="1045440"/>
            <a:chOff x="360000" y="1266959"/>
            <a:chExt cx="4775638" cy="1045440"/>
          </a:xfrm>
        </p:grpSpPr>
        <p:sp>
          <p:nvSpPr>
            <p:cNvPr id="6" name="Rectangle: Rounded Corners 5">
              <a:extLst>
                <a:ext uri="{FF2B5EF4-FFF2-40B4-BE49-F238E27FC236}">
                  <a16:creationId xmlns:a16="http://schemas.microsoft.com/office/drawing/2014/main" id="{4FE5E097-CB1A-ACBC-89BE-13303B39E8AE}"/>
                </a:ext>
                <a:ext uri="{C183D7F6-B498-43B3-948B-1728B52AA6E4}">
                  <adec:decorative xmlns:adec="http://schemas.microsoft.com/office/drawing/2017/decorative" val="1"/>
                </a:ext>
              </a:extLst>
            </p:cNvPr>
            <p:cNvSpPr/>
            <p:nvPr/>
          </p:nvSpPr>
          <p:spPr>
            <a:xfrm>
              <a:off x="1037782" y="13309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Identify and define</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mn-cs"/>
              </a:endParaRPr>
            </a:p>
          </p:txBody>
        </p:sp>
        <p:sp>
          <p:nvSpPr>
            <p:cNvPr id="8" name="Oval 7">
              <a:extLst>
                <a:ext uri="{FF2B5EF4-FFF2-40B4-BE49-F238E27FC236}">
                  <a16:creationId xmlns:a16="http://schemas.microsoft.com/office/drawing/2014/main" id="{7CD3C21D-BCDF-0FAB-C5C8-A24D1ADC23AB}"/>
                </a:ext>
              </a:extLst>
            </p:cNvPr>
            <p:cNvSpPr/>
            <p:nvPr/>
          </p:nvSpPr>
          <p:spPr>
            <a:xfrm>
              <a:off x="360000" y="12669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1</a:t>
              </a:r>
            </a:p>
          </p:txBody>
        </p:sp>
      </p:grpSp>
      <p:grpSp>
        <p:nvGrpSpPr>
          <p:cNvPr id="30" name="Group 29" descr="2. Data types">
            <a:extLst>
              <a:ext uri="{FF2B5EF4-FFF2-40B4-BE49-F238E27FC236}">
                <a16:creationId xmlns:a16="http://schemas.microsoft.com/office/drawing/2014/main" id="{E03E999D-BA7E-FF79-EEDB-7A4FC9E45784}"/>
              </a:ext>
            </a:extLst>
          </p:cNvPr>
          <p:cNvGrpSpPr/>
          <p:nvPr/>
        </p:nvGrpSpPr>
        <p:grpSpPr>
          <a:xfrm>
            <a:off x="379858" y="2381308"/>
            <a:ext cx="4775638" cy="1045440"/>
            <a:chOff x="360000" y="2362859"/>
            <a:chExt cx="4775638" cy="1045440"/>
          </a:xfrm>
        </p:grpSpPr>
        <p:sp>
          <p:nvSpPr>
            <p:cNvPr id="9" name="Rectangle: Rounded Corners 8">
              <a:extLst>
                <a:ext uri="{FF2B5EF4-FFF2-40B4-BE49-F238E27FC236}">
                  <a16:creationId xmlns:a16="http://schemas.microsoft.com/office/drawing/2014/main" id="{85E5506E-31D1-30EC-3CCC-3FBB3A47FE12}"/>
                </a:ext>
                <a:ext uri="{C183D7F6-B498-43B3-948B-1728B52AA6E4}">
                  <adec:decorative xmlns:adec="http://schemas.microsoft.com/office/drawing/2017/decorative" val="1"/>
                </a:ext>
              </a:extLst>
            </p:cNvPr>
            <p:cNvSpPr/>
            <p:nvPr/>
          </p:nvSpPr>
          <p:spPr>
            <a:xfrm>
              <a:off x="1037782" y="24268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AU" sz="2400" u="none" strike="noStrike" kern="1200" cap="none" spc="0" normalizeH="0" baseline="0" noProof="0">
                  <a:ln>
                    <a:noFill/>
                  </a:ln>
                  <a:solidFill>
                    <a:srgbClr val="002664"/>
                  </a:solidFill>
                  <a:effectLst/>
                  <a:uLnTx/>
                  <a:uFillTx/>
                  <a:latin typeface="Public Sans" pitchFamily="2" charset="77"/>
                  <a:ea typeface="+mn-ea"/>
                  <a:cs typeface="+mn-cs"/>
                </a:rPr>
                <a:t>Data types</a:t>
              </a:r>
            </a:p>
          </p:txBody>
        </p:sp>
        <p:sp>
          <p:nvSpPr>
            <p:cNvPr id="10" name="Oval 9">
              <a:extLst>
                <a:ext uri="{FF2B5EF4-FFF2-40B4-BE49-F238E27FC236}">
                  <a16:creationId xmlns:a16="http://schemas.microsoft.com/office/drawing/2014/main" id="{F07C6269-A950-7C0C-C9E0-A828C47C2034}"/>
                </a:ext>
              </a:extLst>
            </p:cNvPr>
            <p:cNvSpPr/>
            <p:nvPr/>
          </p:nvSpPr>
          <p:spPr>
            <a:xfrm>
              <a:off x="360000" y="23628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2</a:t>
              </a:r>
            </a:p>
          </p:txBody>
        </p:sp>
      </p:grpSp>
      <p:grpSp>
        <p:nvGrpSpPr>
          <p:cNvPr id="32" name="Group 31" descr="3. Purpose and people">
            <a:extLst>
              <a:ext uri="{FF2B5EF4-FFF2-40B4-BE49-F238E27FC236}">
                <a16:creationId xmlns:a16="http://schemas.microsoft.com/office/drawing/2014/main" id="{791DEF6D-2655-6DE4-0E3F-91C59E0EA0E5}"/>
              </a:ext>
            </a:extLst>
          </p:cNvPr>
          <p:cNvGrpSpPr/>
          <p:nvPr/>
        </p:nvGrpSpPr>
        <p:grpSpPr>
          <a:xfrm>
            <a:off x="360000" y="3458759"/>
            <a:ext cx="4775638" cy="1045440"/>
            <a:chOff x="360000" y="3458759"/>
            <a:chExt cx="4775638" cy="1045440"/>
          </a:xfrm>
        </p:grpSpPr>
        <p:sp>
          <p:nvSpPr>
            <p:cNvPr id="11" name="Rectangle: Rounded Corners 10">
              <a:extLst>
                <a:ext uri="{FF2B5EF4-FFF2-40B4-BE49-F238E27FC236}">
                  <a16:creationId xmlns:a16="http://schemas.microsoft.com/office/drawing/2014/main" id="{8E8992EF-EB46-DA5D-84D9-1D8183F0C870}"/>
                </a:ext>
                <a:ext uri="{C183D7F6-B498-43B3-948B-1728B52AA6E4}">
                  <adec:decorative xmlns:adec="http://schemas.microsoft.com/office/drawing/2017/decorative" val="1"/>
                </a:ext>
              </a:extLst>
            </p:cNvPr>
            <p:cNvSpPr/>
            <p:nvPr/>
          </p:nvSpPr>
          <p:spPr>
            <a:xfrm>
              <a:off x="1037782" y="35227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2" name="Oval 11">
              <a:extLst>
                <a:ext uri="{FF2B5EF4-FFF2-40B4-BE49-F238E27FC236}">
                  <a16:creationId xmlns:a16="http://schemas.microsoft.com/office/drawing/2014/main" id="{BF4CE5D3-CF86-83E5-AFB8-E16A6ADF7EB9}"/>
                </a:ext>
              </a:extLst>
            </p:cNvPr>
            <p:cNvSpPr/>
            <p:nvPr/>
          </p:nvSpPr>
          <p:spPr>
            <a:xfrm>
              <a:off x="360000" y="34587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3</a:t>
              </a:r>
            </a:p>
          </p:txBody>
        </p:sp>
        <p:sp>
          <p:nvSpPr>
            <p:cNvPr id="37" name="TextBox 36">
              <a:extLst>
                <a:ext uri="{FF2B5EF4-FFF2-40B4-BE49-F238E27FC236}">
                  <a16:creationId xmlns:a16="http://schemas.microsoft.com/office/drawing/2014/main" id="{14252B8F-F286-28A1-CAEB-9B7060CD8AF3}"/>
                </a:ext>
              </a:extLst>
            </p:cNvPr>
            <p:cNvSpPr txBox="1"/>
            <p:nvPr/>
          </p:nvSpPr>
          <p:spPr>
            <a:xfrm>
              <a:off x="1037782" y="3798857"/>
              <a:ext cx="3378575" cy="461665"/>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Purpose and people </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mn-cs"/>
              </a:endParaRPr>
            </a:p>
          </p:txBody>
        </p:sp>
      </p:grpSp>
      <p:grpSp>
        <p:nvGrpSpPr>
          <p:cNvPr id="34" name="Group 33" descr="4. Research and plan">
            <a:extLst>
              <a:ext uri="{FF2B5EF4-FFF2-40B4-BE49-F238E27FC236}">
                <a16:creationId xmlns:a16="http://schemas.microsoft.com/office/drawing/2014/main" id="{AAE88C4A-5989-92FD-3F7E-DFC5C4B734C7}"/>
              </a:ext>
            </a:extLst>
          </p:cNvPr>
          <p:cNvGrpSpPr/>
          <p:nvPr/>
        </p:nvGrpSpPr>
        <p:grpSpPr>
          <a:xfrm>
            <a:off x="360000" y="4545601"/>
            <a:ext cx="4775638" cy="1045440"/>
            <a:chOff x="360000" y="4545601"/>
            <a:chExt cx="4775638" cy="1045440"/>
          </a:xfrm>
        </p:grpSpPr>
        <p:sp>
          <p:nvSpPr>
            <p:cNvPr id="13" name="Rectangle: Rounded Corners 12">
              <a:extLst>
                <a:ext uri="{FF2B5EF4-FFF2-40B4-BE49-F238E27FC236}">
                  <a16:creationId xmlns:a16="http://schemas.microsoft.com/office/drawing/2014/main" id="{A6D457C5-A0C4-3545-45D0-1274F0BD9B28}"/>
                </a:ext>
                <a:ext uri="{C183D7F6-B498-43B3-948B-1728B52AA6E4}">
                  <adec:decorative xmlns:adec="http://schemas.microsoft.com/office/drawing/2017/decorative" val="1"/>
                </a:ext>
              </a:extLst>
            </p:cNvPr>
            <p:cNvSpPr/>
            <p:nvPr/>
          </p:nvSpPr>
          <p:spPr>
            <a:xfrm>
              <a:off x="1037782" y="4609624"/>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4" name="Oval 13">
              <a:extLst>
                <a:ext uri="{FF2B5EF4-FFF2-40B4-BE49-F238E27FC236}">
                  <a16:creationId xmlns:a16="http://schemas.microsoft.com/office/drawing/2014/main" id="{5E3BDA7D-774E-1AFE-D5E4-2D1C3D64D737}"/>
                </a:ext>
              </a:extLst>
            </p:cNvPr>
            <p:cNvSpPr/>
            <p:nvPr/>
          </p:nvSpPr>
          <p:spPr>
            <a:xfrm>
              <a:off x="360000" y="4545601"/>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4</a:t>
              </a:r>
            </a:p>
          </p:txBody>
        </p:sp>
        <p:sp>
          <p:nvSpPr>
            <p:cNvPr id="35" name="TextBox 34">
              <a:extLst>
                <a:ext uri="{FF2B5EF4-FFF2-40B4-BE49-F238E27FC236}">
                  <a16:creationId xmlns:a16="http://schemas.microsoft.com/office/drawing/2014/main" id="{2BE6D859-40FD-4663-3D3D-E8AB4BF0F5D2}"/>
                </a:ext>
              </a:extLst>
            </p:cNvPr>
            <p:cNvSpPr txBox="1"/>
            <p:nvPr/>
          </p:nvSpPr>
          <p:spPr>
            <a:xfrm>
              <a:off x="1037782" y="4873338"/>
              <a:ext cx="3222933" cy="461665"/>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Research and Plan</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grpSp>
      <p:grpSp>
        <p:nvGrpSpPr>
          <p:cNvPr id="36" name="Group 35" descr="4. Visualise and model">
            <a:extLst>
              <a:ext uri="{FF2B5EF4-FFF2-40B4-BE49-F238E27FC236}">
                <a16:creationId xmlns:a16="http://schemas.microsoft.com/office/drawing/2014/main" id="{9853123B-7F28-E9A1-FD36-DD4C3BBAA4D6}"/>
              </a:ext>
            </a:extLst>
          </p:cNvPr>
          <p:cNvGrpSpPr/>
          <p:nvPr/>
        </p:nvGrpSpPr>
        <p:grpSpPr>
          <a:xfrm>
            <a:off x="360000" y="5650560"/>
            <a:ext cx="4775638" cy="1122885"/>
            <a:chOff x="360000" y="5650560"/>
            <a:chExt cx="4775638" cy="1122885"/>
          </a:xfrm>
        </p:grpSpPr>
        <p:sp>
          <p:nvSpPr>
            <p:cNvPr id="15" name="Rectangle: Rounded Corners 14">
              <a:extLst>
                <a:ext uri="{FF2B5EF4-FFF2-40B4-BE49-F238E27FC236}">
                  <a16:creationId xmlns:a16="http://schemas.microsoft.com/office/drawing/2014/main" id="{3D239D31-CE36-0492-1240-FC402C7678F3}"/>
                </a:ext>
                <a:ext uri="{C183D7F6-B498-43B3-948B-1728B52AA6E4}">
                  <adec:decorative xmlns:adec="http://schemas.microsoft.com/office/drawing/2017/decorative" val="1"/>
                </a:ext>
              </a:extLst>
            </p:cNvPr>
            <p:cNvSpPr/>
            <p:nvPr/>
          </p:nvSpPr>
          <p:spPr>
            <a:xfrm>
              <a:off x="1037782" y="5714583"/>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6" name="Oval 15">
              <a:extLst>
                <a:ext uri="{FF2B5EF4-FFF2-40B4-BE49-F238E27FC236}">
                  <a16:creationId xmlns:a16="http://schemas.microsoft.com/office/drawing/2014/main" id="{4586D2B7-00F3-614C-54F5-BFD4956B3175}"/>
                </a:ext>
              </a:extLst>
            </p:cNvPr>
            <p:cNvSpPr/>
            <p:nvPr/>
          </p:nvSpPr>
          <p:spPr>
            <a:xfrm>
              <a:off x="360000" y="5650560"/>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5</a:t>
              </a:r>
            </a:p>
          </p:txBody>
        </p:sp>
        <p:sp>
          <p:nvSpPr>
            <p:cNvPr id="29" name="TextBox 28">
              <a:extLst>
                <a:ext uri="{FF2B5EF4-FFF2-40B4-BE49-F238E27FC236}">
                  <a16:creationId xmlns:a16="http://schemas.microsoft.com/office/drawing/2014/main" id="{D52F1BCF-FBF7-7D41-F66F-53F814C8EB94}"/>
                </a:ext>
              </a:extLst>
            </p:cNvPr>
            <p:cNvSpPr txBox="1"/>
            <p:nvPr/>
          </p:nvSpPr>
          <p:spPr>
            <a:xfrm>
              <a:off x="1118997" y="5942448"/>
              <a:ext cx="3297360" cy="830997"/>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err="1">
                  <a:ln>
                    <a:noFill/>
                  </a:ln>
                  <a:solidFill>
                    <a:srgbClr val="002664"/>
                  </a:solidFill>
                  <a:effectLst/>
                  <a:uLnTx/>
                  <a:uFillTx/>
                  <a:latin typeface="Public Sans" pitchFamily="2" charset="77"/>
                  <a:ea typeface="+mn-ea"/>
                  <a:cs typeface="+mn-cs"/>
                </a:rPr>
                <a:t>Visualise</a:t>
              </a: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 and model</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grpSp>
      <p:grpSp>
        <p:nvGrpSpPr>
          <p:cNvPr id="38" name="Group 37" descr="6. Real world scenarios">
            <a:extLst>
              <a:ext uri="{FF2B5EF4-FFF2-40B4-BE49-F238E27FC236}">
                <a16:creationId xmlns:a16="http://schemas.microsoft.com/office/drawing/2014/main" id="{FEB42D24-D697-D7A3-A268-FC940E70B226}"/>
              </a:ext>
            </a:extLst>
          </p:cNvPr>
          <p:cNvGrpSpPr/>
          <p:nvPr/>
        </p:nvGrpSpPr>
        <p:grpSpPr>
          <a:xfrm>
            <a:off x="6096000" y="1266959"/>
            <a:ext cx="4775638" cy="1045440"/>
            <a:chOff x="6096000" y="1266959"/>
            <a:chExt cx="4775638" cy="1045440"/>
          </a:xfrm>
        </p:grpSpPr>
        <p:sp>
          <p:nvSpPr>
            <p:cNvPr id="17" name="Rectangle: Rounded Corners 16">
              <a:extLst>
                <a:ext uri="{FF2B5EF4-FFF2-40B4-BE49-F238E27FC236}">
                  <a16:creationId xmlns:a16="http://schemas.microsoft.com/office/drawing/2014/main" id="{19748DAD-4AFC-E27C-5968-41EA58C96AB6}"/>
                </a:ext>
                <a:ext uri="{C183D7F6-B498-43B3-948B-1728B52AA6E4}">
                  <adec:decorative xmlns:adec="http://schemas.microsoft.com/office/drawing/2017/decorative" val="1"/>
                </a:ext>
              </a:extLst>
            </p:cNvPr>
            <p:cNvSpPr/>
            <p:nvPr/>
          </p:nvSpPr>
          <p:spPr>
            <a:xfrm>
              <a:off x="6773782" y="1330679"/>
              <a:ext cx="4097856" cy="918000"/>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8" name="Oval 17">
              <a:extLst>
                <a:ext uri="{FF2B5EF4-FFF2-40B4-BE49-F238E27FC236}">
                  <a16:creationId xmlns:a16="http://schemas.microsoft.com/office/drawing/2014/main" id="{AF3C6A53-EEBA-D284-1A97-EF81F80309D8}"/>
                </a:ext>
              </a:extLst>
            </p:cNvPr>
            <p:cNvSpPr/>
            <p:nvPr/>
          </p:nvSpPr>
          <p:spPr>
            <a:xfrm>
              <a:off x="6096000" y="12669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6</a:t>
              </a:r>
            </a:p>
          </p:txBody>
        </p:sp>
        <p:sp>
          <p:nvSpPr>
            <p:cNvPr id="31" name="TextBox 30">
              <a:extLst>
                <a:ext uri="{FF2B5EF4-FFF2-40B4-BE49-F238E27FC236}">
                  <a16:creationId xmlns:a16="http://schemas.microsoft.com/office/drawing/2014/main" id="{97FAA220-7077-6764-3727-B464A589FDC9}"/>
                </a:ext>
              </a:extLst>
            </p:cNvPr>
            <p:cNvSpPr txBox="1"/>
            <p:nvPr/>
          </p:nvSpPr>
          <p:spPr>
            <a:xfrm>
              <a:off x="7003161" y="1531199"/>
              <a:ext cx="3590816" cy="461665"/>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Real world scenarios</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mn-cs"/>
              </a:endParaRPr>
            </a:p>
          </p:txBody>
        </p:sp>
      </p:grpSp>
      <p:grpSp>
        <p:nvGrpSpPr>
          <p:cNvPr id="39" name="Group 38" descr="7. Spreadsheets and databases">
            <a:extLst>
              <a:ext uri="{FF2B5EF4-FFF2-40B4-BE49-F238E27FC236}">
                <a16:creationId xmlns:a16="http://schemas.microsoft.com/office/drawing/2014/main" id="{E1252B74-081B-32E8-ABAB-3D71543B6808}"/>
              </a:ext>
            </a:extLst>
          </p:cNvPr>
          <p:cNvGrpSpPr/>
          <p:nvPr/>
        </p:nvGrpSpPr>
        <p:grpSpPr>
          <a:xfrm>
            <a:off x="6096000" y="2362859"/>
            <a:ext cx="4775638" cy="1045440"/>
            <a:chOff x="6096000" y="2362859"/>
            <a:chExt cx="4775638" cy="1045440"/>
          </a:xfrm>
        </p:grpSpPr>
        <p:sp>
          <p:nvSpPr>
            <p:cNvPr id="19" name="Rectangle: Rounded Corners 18">
              <a:extLst>
                <a:ext uri="{FF2B5EF4-FFF2-40B4-BE49-F238E27FC236}">
                  <a16:creationId xmlns:a16="http://schemas.microsoft.com/office/drawing/2014/main" id="{23DF5B06-C771-DF8B-6E74-3ADA81269D37}"/>
                </a:ext>
                <a:ext uri="{C183D7F6-B498-43B3-948B-1728B52AA6E4}">
                  <adec:decorative xmlns:adec="http://schemas.microsoft.com/office/drawing/2017/decorative" val="1"/>
                </a:ext>
              </a:extLst>
            </p:cNvPr>
            <p:cNvSpPr/>
            <p:nvPr/>
          </p:nvSpPr>
          <p:spPr>
            <a:xfrm>
              <a:off x="6773782" y="24268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47" name="Oval 46">
              <a:hlinkClick r:id="rId3" action="ppaction://hlinksldjump"/>
              <a:extLst>
                <a:ext uri="{FF2B5EF4-FFF2-40B4-BE49-F238E27FC236}">
                  <a16:creationId xmlns:a16="http://schemas.microsoft.com/office/drawing/2014/main" id="{D496C7F7-D41B-BB14-E038-DBEED9278654}"/>
                </a:ext>
              </a:extLst>
            </p:cNvPr>
            <p:cNvSpPr/>
            <p:nvPr/>
          </p:nvSpPr>
          <p:spPr>
            <a:xfrm>
              <a:off x="6096000" y="23628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7</a:t>
              </a:r>
            </a:p>
          </p:txBody>
        </p:sp>
        <p:sp>
          <p:nvSpPr>
            <p:cNvPr id="33" name="TextBox 32">
              <a:extLst>
                <a:ext uri="{FF2B5EF4-FFF2-40B4-BE49-F238E27FC236}">
                  <a16:creationId xmlns:a16="http://schemas.microsoft.com/office/drawing/2014/main" id="{B2C0A535-D363-7AC2-A024-00E4C3314425}"/>
                </a:ext>
              </a:extLst>
            </p:cNvPr>
            <p:cNvSpPr txBox="1"/>
            <p:nvPr/>
          </p:nvSpPr>
          <p:spPr>
            <a:xfrm>
              <a:off x="6618721" y="2512919"/>
              <a:ext cx="3381314" cy="830997"/>
            </a:xfrm>
            <a:prstGeom prst="rect">
              <a:avLst/>
            </a:prstGeom>
            <a:noFill/>
          </p:spPr>
          <p:txBody>
            <a:bodyPr wrap="square">
              <a:spAutoFit/>
            </a:bodyPr>
            <a:lstStyle/>
            <a:p>
              <a:pPr marL="609585" marR="0" lvl="1" indent="0" algn="l" defTabSz="121917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Spreadsheets and databases</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Arial" panose="020B0604020202020204" pitchFamily="34" charset="0"/>
              </a:endParaRPr>
            </a:p>
          </p:txBody>
        </p:sp>
      </p:grpSp>
      <p:grpSp>
        <p:nvGrpSpPr>
          <p:cNvPr id="40" name="Group 39" descr="8. Digital solutions">
            <a:extLst>
              <a:ext uri="{FF2B5EF4-FFF2-40B4-BE49-F238E27FC236}">
                <a16:creationId xmlns:a16="http://schemas.microsoft.com/office/drawing/2014/main" id="{EC5810AF-3F7A-0A13-2E55-D8F77C68FDD7}"/>
              </a:ext>
            </a:extLst>
          </p:cNvPr>
          <p:cNvGrpSpPr/>
          <p:nvPr/>
        </p:nvGrpSpPr>
        <p:grpSpPr>
          <a:xfrm>
            <a:off x="6096000" y="3458759"/>
            <a:ext cx="4775638" cy="1045440"/>
            <a:chOff x="6096000" y="3458759"/>
            <a:chExt cx="4775638" cy="1045440"/>
          </a:xfrm>
        </p:grpSpPr>
        <p:sp>
          <p:nvSpPr>
            <p:cNvPr id="48" name="Rectangle: Rounded Corners 47">
              <a:extLst>
                <a:ext uri="{FF2B5EF4-FFF2-40B4-BE49-F238E27FC236}">
                  <a16:creationId xmlns:a16="http://schemas.microsoft.com/office/drawing/2014/main" id="{EFF69CFF-321D-80BB-8ED8-6DE30C3F17CF}"/>
                </a:ext>
                <a:ext uri="{C183D7F6-B498-43B3-948B-1728B52AA6E4}">
                  <adec:decorative xmlns:adec="http://schemas.microsoft.com/office/drawing/2017/decorative" val="1"/>
                </a:ext>
              </a:extLst>
            </p:cNvPr>
            <p:cNvSpPr/>
            <p:nvPr/>
          </p:nvSpPr>
          <p:spPr>
            <a:xfrm>
              <a:off x="6773782" y="35227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Digital solutions</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49" name="Oval 48">
              <a:extLst>
                <a:ext uri="{FF2B5EF4-FFF2-40B4-BE49-F238E27FC236}">
                  <a16:creationId xmlns:a16="http://schemas.microsoft.com/office/drawing/2014/main" id="{F1927FD1-4F0B-659D-6910-47AB39BE35DA}"/>
                </a:ext>
              </a:extLst>
            </p:cNvPr>
            <p:cNvSpPr/>
            <p:nvPr/>
          </p:nvSpPr>
          <p:spPr>
            <a:xfrm>
              <a:off x="6096000" y="34587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8</a:t>
              </a:r>
            </a:p>
          </p:txBody>
        </p:sp>
      </p:grpSp>
      <p:grpSp>
        <p:nvGrpSpPr>
          <p:cNvPr id="41" name="Group 40" descr="9. Test and evaluate">
            <a:extLst>
              <a:ext uri="{FF2B5EF4-FFF2-40B4-BE49-F238E27FC236}">
                <a16:creationId xmlns:a16="http://schemas.microsoft.com/office/drawing/2014/main" id="{757A024F-800B-CC87-9E80-4A350FEFDDCE}"/>
              </a:ext>
            </a:extLst>
          </p:cNvPr>
          <p:cNvGrpSpPr/>
          <p:nvPr/>
        </p:nvGrpSpPr>
        <p:grpSpPr>
          <a:xfrm>
            <a:off x="6096000" y="4554659"/>
            <a:ext cx="4775638" cy="1045440"/>
            <a:chOff x="6096000" y="4554659"/>
            <a:chExt cx="4775638" cy="1045440"/>
          </a:xfrm>
        </p:grpSpPr>
        <p:sp>
          <p:nvSpPr>
            <p:cNvPr id="50" name="Rectangle: Rounded Corners 49">
              <a:extLst>
                <a:ext uri="{FF2B5EF4-FFF2-40B4-BE49-F238E27FC236}">
                  <a16:creationId xmlns:a16="http://schemas.microsoft.com/office/drawing/2014/main" id="{A5577CCE-13E4-FEF0-71DB-46FA075C8079}"/>
                </a:ext>
                <a:ext uri="{C183D7F6-B498-43B3-948B-1728B52AA6E4}">
                  <adec:decorative xmlns:adec="http://schemas.microsoft.com/office/drawing/2017/decorative" val="1"/>
                </a:ext>
              </a:extLst>
            </p:cNvPr>
            <p:cNvSpPr/>
            <p:nvPr/>
          </p:nvSpPr>
          <p:spPr>
            <a:xfrm>
              <a:off x="6773782" y="46186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Test and evaluate</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51" name="Oval 50">
              <a:extLst>
                <a:ext uri="{FF2B5EF4-FFF2-40B4-BE49-F238E27FC236}">
                  <a16:creationId xmlns:a16="http://schemas.microsoft.com/office/drawing/2014/main" id="{046FB8FF-C717-7223-49FC-3B72E3005445}"/>
                </a:ext>
              </a:extLst>
            </p:cNvPr>
            <p:cNvSpPr/>
            <p:nvPr/>
          </p:nvSpPr>
          <p:spPr>
            <a:xfrm>
              <a:off x="6096000" y="45546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9</a:t>
              </a:r>
            </a:p>
          </p:txBody>
        </p:sp>
      </p:grpSp>
      <p:grpSp>
        <p:nvGrpSpPr>
          <p:cNvPr id="42" name="Group 41" descr="10. Exploring careers">
            <a:extLst>
              <a:ext uri="{FF2B5EF4-FFF2-40B4-BE49-F238E27FC236}">
                <a16:creationId xmlns:a16="http://schemas.microsoft.com/office/drawing/2014/main" id="{E96EA5AF-AB6E-D1BF-7B30-0A05FA1BA822}"/>
              </a:ext>
            </a:extLst>
          </p:cNvPr>
          <p:cNvGrpSpPr/>
          <p:nvPr/>
        </p:nvGrpSpPr>
        <p:grpSpPr>
          <a:xfrm>
            <a:off x="6096001" y="5650560"/>
            <a:ext cx="4775637" cy="1045440"/>
            <a:chOff x="6096001" y="5650560"/>
            <a:chExt cx="4775637" cy="1045440"/>
          </a:xfrm>
        </p:grpSpPr>
        <p:sp>
          <p:nvSpPr>
            <p:cNvPr id="52" name="Rectangle: Rounded Corners 51">
              <a:extLst>
                <a:ext uri="{FF2B5EF4-FFF2-40B4-BE49-F238E27FC236}">
                  <a16:creationId xmlns:a16="http://schemas.microsoft.com/office/drawing/2014/main" id="{A2C0CE3D-FA9B-452D-74A6-7D2661E77D6E}"/>
                </a:ext>
                <a:ext uri="{C183D7F6-B498-43B3-948B-1728B52AA6E4}">
                  <adec:decorative xmlns:adec="http://schemas.microsoft.com/office/drawing/2017/decorative" val="1"/>
                </a:ext>
              </a:extLst>
            </p:cNvPr>
            <p:cNvSpPr/>
            <p:nvPr/>
          </p:nvSpPr>
          <p:spPr>
            <a:xfrm>
              <a:off x="6773782" y="5714583"/>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Exploring careers</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53" name="Oval 52">
              <a:extLst>
                <a:ext uri="{FF2B5EF4-FFF2-40B4-BE49-F238E27FC236}">
                  <a16:creationId xmlns:a16="http://schemas.microsoft.com/office/drawing/2014/main" id="{3B0EF56E-8102-E17D-734C-0DC712C328FD}"/>
                </a:ext>
              </a:extLst>
            </p:cNvPr>
            <p:cNvSpPr/>
            <p:nvPr/>
          </p:nvSpPr>
          <p:spPr>
            <a:xfrm>
              <a:off x="6096001" y="5650560"/>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10</a:t>
              </a:r>
            </a:p>
          </p:txBody>
        </p:sp>
      </p:grpSp>
      <p:sp>
        <p:nvSpPr>
          <p:cNvPr id="27" name="Rectangle: Rounded Corners 26">
            <a:extLst>
              <a:ext uri="{FF2B5EF4-FFF2-40B4-BE49-F238E27FC236}">
                <a16:creationId xmlns:a16="http://schemas.microsoft.com/office/drawing/2014/main" id="{4E3E743F-C45B-0EDC-BE55-F3F9332862B2}"/>
              </a:ext>
              <a:ext uri="{C183D7F6-B498-43B3-948B-1728B52AA6E4}">
                <adec:decorative xmlns:adec="http://schemas.microsoft.com/office/drawing/2017/decorative" val="1"/>
              </a:ext>
            </a:extLst>
          </p:cNvPr>
          <p:cNvSpPr/>
          <p:nvPr/>
        </p:nvSpPr>
        <p:spPr>
          <a:xfrm>
            <a:off x="244483" y="5609372"/>
            <a:ext cx="5046388" cy="1187202"/>
          </a:xfrm>
          <a:prstGeom prst="roundRect">
            <a:avLst/>
          </a:prstGeom>
          <a:noFill/>
          <a:ln w="19050">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AU">
              <a:latin typeface="Public Sans" pitchFamily="2" charset="77"/>
            </a:endParaRPr>
          </a:p>
        </p:txBody>
      </p:sp>
      <p:sp>
        <p:nvSpPr>
          <p:cNvPr id="3" name="Slide Number Placeholder 2">
            <a:extLst>
              <a:ext uri="{FF2B5EF4-FFF2-40B4-BE49-F238E27FC236}">
                <a16:creationId xmlns:a16="http://schemas.microsoft.com/office/drawing/2014/main" id="{ECB95D0D-4DB2-95D7-03B3-689505E4E1BC}"/>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u="none" strike="noStrike" kern="1200" cap="none" spc="0" normalizeH="0" baseline="0" noProof="0" smtClean="0">
                <a:ln>
                  <a:noFill/>
                </a:ln>
                <a:solidFill>
                  <a:srgbClr val="22272B"/>
                </a:solidFill>
                <a:effectLst/>
                <a:uLnTx/>
                <a:uFillTx/>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a:t>
            </a:fld>
            <a:endParaRPr kumimoji="0" lang="en-AU" sz="1200" u="none" strike="noStrike" kern="1200" cap="none" spc="0" normalizeH="0" baseline="0" noProof="0">
              <a:ln>
                <a:noFill/>
              </a:ln>
              <a:solidFill>
                <a:srgbClr val="22272B"/>
              </a:solidFill>
              <a:effectLst/>
              <a:uLnTx/>
              <a:uFillTx/>
              <a:ea typeface="+mn-ea"/>
              <a:cs typeface="+mn-cs"/>
            </a:endParaRPr>
          </a:p>
        </p:txBody>
      </p:sp>
    </p:spTree>
    <p:extLst>
      <p:ext uri="{BB962C8B-B14F-4D97-AF65-F5344CB8AC3E}">
        <p14:creationId xmlns:p14="http://schemas.microsoft.com/office/powerpoint/2010/main" val="349523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D9F97-A8DC-7DFD-E326-16EF85D244B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7017053-44E5-A225-DE4E-BBE2C7DC706A}"/>
              </a:ext>
            </a:extLst>
          </p:cNvPr>
          <p:cNvSpPr>
            <a:spLocks noGrp="1"/>
          </p:cNvSpPr>
          <p:nvPr>
            <p:ph type="ctrTitle"/>
          </p:nvPr>
        </p:nvSpPr>
        <p:spPr/>
        <p:txBody>
          <a:bodyPr/>
          <a:lstStyle/>
          <a:p>
            <a:r>
              <a:rPr lang="en-AU" dirty="0">
                <a:latin typeface="+mj-lt"/>
              </a:rPr>
              <a:t>5. Visualise and model</a:t>
            </a:r>
          </a:p>
        </p:txBody>
      </p:sp>
    </p:spTree>
    <p:extLst>
      <p:ext uri="{BB962C8B-B14F-4D97-AF65-F5344CB8AC3E}">
        <p14:creationId xmlns:p14="http://schemas.microsoft.com/office/powerpoint/2010/main" val="1278718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F3B59-BB9F-08DD-A1BB-CEA97BE770D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C99F6ED-C49B-B2C5-2E2F-E8A915B37698}"/>
              </a:ext>
            </a:extLst>
          </p:cNvPr>
          <p:cNvSpPr>
            <a:spLocks noGrp="1"/>
          </p:cNvSpPr>
          <p:nvPr>
            <p:ph type="title"/>
          </p:nvPr>
        </p:nvSpPr>
        <p:spPr/>
        <p:txBody>
          <a:bodyPr/>
          <a:lstStyle/>
          <a:p>
            <a:r>
              <a:rPr lang="en-AU" dirty="0">
                <a:latin typeface="+mj-lt"/>
              </a:rPr>
              <a:t>Learning intentions and success criteria (1)</a:t>
            </a:r>
          </a:p>
        </p:txBody>
      </p:sp>
      <p:sp>
        <p:nvSpPr>
          <p:cNvPr id="3" name="TextBox 2">
            <a:extLst>
              <a:ext uri="{FF2B5EF4-FFF2-40B4-BE49-F238E27FC236}">
                <a16:creationId xmlns:a16="http://schemas.microsoft.com/office/drawing/2014/main" id="{04695140-D177-9731-699D-869E1BEAD239}"/>
              </a:ext>
            </a:extLst>
          </p:cNvPr>
          <p:cNvSpPr txBox="1"/>
          <p:nvPr/>
        </p:nvSpPr>
        <p:spPr>
          <a:xfrm>
            <a:off x="370416" y="1894417"/>
            <a:ext cx="11303000" cy="363631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are learning to</a:t>
            </a:r>
            <a:endParaRPr kumimoji="0" lang="en-AU" sz="2000" b="1" i="0" u="none" strike="noStrike" kern="1200" cap="none" spc="0" normalizeH="0" baseline="0" noProof="0" dirty="0">
              <a:ln>
                <a:noFill/>
              </a:ln>
              <a:solidFill>
                <a:srgbClr val="002664"/>
              </a:solidFill>
              <a:effectLst/>
              <a:uLnTx/>
              <a:uFillTx/>
              <a:latin typeface="Arial" panose="020B0604020202020204"/>
              <a:ea typeface="+mn-lt"/>
              <a:cs typeface="Arial" panose="020B0604020202020204" pitchFamily="34" charset="0"/>
            </a:endParaRPr>
          </a:p>
          <a:p>
            <a:pPr marL="342900" marR="0" lvl="0" indent="-342900" algn="l" defTabSz="609585" rtl="0" eaLnBrk="1" fontAlgn="auto" latinLnBrk="0" hangingPunct="1">
              <a:lnSpc>
                <a:spcPct val="150000"/>
              </a:lnSpc>
              <a:spcBef>
                <a:spcPts val="0"/>
              </a:spcBef>
              <a:spcAft>
                <a:spcPts val="600"/>
              </a:spcAft>
              <a:buClrTx/>
              <a:buSzTx/>
              <a:buFont typeface="Arial" panose="020B0604020202020204" pitchFamily="34" charset="0"/>
              <a:buChar char="•"/>
              <a:tabLst/>
              <a:defRPr/>
            </a:pPr>
            <a:r>
              <a:rPr lang="en-AU" sz="2000" dirty="0">
                <a:solidFill>
                  <a:srgbClr val="22272B"/>
                </a:solidFill>
                <a:latin typeface="Arial" panose="020B0604020202020204"/>
                <a:cs typeface="Arial" panose="020B0604020202020204" pitchFamily="34" charset="0"/>
              </a:rPr>
              <a:t>v</a:t>
            </a:r>
            <a:r>
              <a:rPr kumimoji="0" lang="en-AU" sz="2000" b="0" i="0" u="none" strike="noStrike" kern="1200" cap="none" spc="0" normalizeH="0" baseline="0" noProof="0" dirty="0" err="1">
                <a:ln>
                  <a:noFill/>
                </a:ln>
                <a:solidFill>
                  <a:srgbClr val="22272B"/>
                </a:solidFill>
                <a:effectLst/>
                <a:uLnTx/>
                <a:uFillTx/>
                <a:latin typeface="Arial" panose="020B0604020202020204"/>
                <a:ea typeface="+mn-ea"/>
                <a:cs typeface="Arial" panose="020B0604020202020204" pitchFamily="34" charset="0"/>
              </a:rPr>
              <a:t>isualise</a:t>
            </a: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rPr>
              <a:t> and model data</a:t>
            </a:r>
          </a:p>
          <a:p>
            <a:pPr marL="342900" marR="0" lvl="0" indent="-342900" algn="l" defTabSz="609585" rtl="0" eaLnBrk="1" fontAlgn="auto" latinLnBrk="0" hangingPunct="1">
              <a:lnSpc>
                <a:spcPct val="150000"/>
              </a:lnSpc>
              <a:spcBef>
                <a:spcPts val="0"/>
              </a:spcBef>
              <a:spcAft>
                <a:spcPts val="600"/>
              </a:spcAft>
              <a:buClrTx/>
              <a:buSzTx/>
              <a:buFont typeface="Arial" panose="020B0604020202020204" pitchFamily="34" charset="0"/>
              <a:buChar char="•"/>
              <a:tabLst/>
              <a:defRPr/>
            </a:pPr>
            <a:r>
              <a:rPr lang="en-AU" sz="2000" dirty="0">
                <a:solidFill>
                  <a:srgbClr val="22272B"/>
                </a:solidFill>
                <a:latin typeface="Arial" panose="020B0604020202020204"/>
                <a:cs typeface="Arial" panose="020B0604020202020204" pitchFamily="34" charset="0"/>
              </a:rPr>
              <a:t>identify issues relating to data analysis.</a:t>
            </a:r>
          </a:p>
          <a:p>
            <a:pPr marL="342900" marR="0" lvl="0" indent="-342900" algn="l" defTabSz="609585" rtl="0" eaLnBrk="1" fontAlgn="auto" latinLnBrk="0" hangingPunct="1">
              <a:lnSpc>
                <a:spcPct val="150000"/>
              </a:lnSpc>
              <a:spcBef>
                <a:spcPts val="0"/>
              </a:spcBef>
              <a:spcAft>
                <a:spcPts val="600"/>
              </a:spcAft>
              <a:buClrTx/>
              <a:buSzTx/>
              <a:buFont typeface="Arial" panose="020B0604020202020204" pitchFamily="34" charset="0"/>
              <a:buChar char="•"/>
              <a:tabLst/>
              <a:defRPr/>
            </a:pPr>
            <a:endParaRPr lang="en-AU" sz="2000" dirty="0">
              <a:solidFill>
                <a:srgbClr val="22272B"/>
              </a:solidFill>
              <a:latin typeface="Arial" panose="020B0604020202020204"/>
              <a:cs typeface="Arial" panose="020B0604020202020204" pitchFamily="34" charset="0"/>
            </a:endParaRP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can</a:t>
            </a:r>
            <a:endParaRPr kumimoji="0" lang="en-US" sz="2000" b="0"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endParaRP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rPr>
              <a:t> recognise and apply </a:t>
            </a:r>
            <a:r>
              <a:rPr lang="en-AU" sz="2000" dirty="0">
                <a:solidFill>
                  <a:srgbClr val="22272B"/>
                </a:solidFill>
                <a:latin typeface="Arial" panose="020B0604020202020204"/>
                <a:cs typeface="Arial" panose="020B0604020202020204" pitchFamily="34" charset="0"/>
              </a:rPr>
              <a:t>data visualisation principles</a:t>
            </a: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rPr>
              <a:t> </a:t>
            </a: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rPr>
              <a:t>Describe ownership of data</a:t>
            </a:r>
            <a:r>
              <a:rPr lang="en-AU" sz="2000" dirty="0">
                <a:solidFill>
                  <a:srgbClr val="22272B"/>
                </a:solidFill>
                <a:latin typeface="Arial" panose="020B0604020202020204"/>
                <a:cs typeface="Arial" panose="020B0604020202020204" pitchFamily="34" charset="0"/>
              </a:rPr>
              <a:t>, privacy and cybersecurity.</a:t>
            </a: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rPr>
              <a:t> </a:t>
            </a:r>
          </a:p>
        </p:txBody>
      </p:sp>
      <p:sp>
        <p:nvSpPr>
          <p:cNvPr id="2" name="Slide Number Placeholder 1">
            <a:extLst>
              <a:ext uri="{FF2B5EF4-FFF2-40B4-BE49-F238E27FC236}">
                <a16:creationId xmlns:a16="http://schemas.microsoft.com/office/drawing/2014/main" id="{DC824F46-7B2C-D3FD-DE08-F03CF2B9D65B}"/>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87100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2BCB398-97E5-399E-FEF6-C3833F7730C0}"/>
              </a:ext>
            </a:extLst>
          </p:cNvPr>
          <p:cNvSpPr>
            <a:spLocks noGrp="1"/>
          </p:cNvSpPr>
          <p:nvPr>
            <p:ph type="title"/>
          </p:nvPr>
        </p:nvSpPr>
        <p:spPr/>
        <p:txBody>
          <a:bodyPr/>
          <a:lstStyle/>
          <a:p>
            <a:r>
              <a:rPr lang="en-AU" dirty="0"/>
              <a:t>Data visualisation</a:t>
            </a:r>
          </a:p>
        </p:txBody>
      </p:sp>
      <p:sp>
        <p:nvSpPr>
          <p:cNvPr id="8" name="Text Placeholder 7">
            <a:extLst>
              <a:ext uri="{FF2B5EF4-FFF2-40B4-BE49-F238E27FC236}">
                <a16:creationId xmlns:a16="http://schemas.microsoft.com/office/drawing/2014/main" id="{6A5FF9C2-BC58-DC93-7F8C-4D4F47A4B8BD}"/>
              </a:ext>
            </a:extLst>
          </p:cNvPr>
          <p:cNvSpPr>
            <a:spLocks noGrp="1"/>
          </p:cNvSpPr>
          <p:nvPr>
            <p:ph type="body" sz="quarter" idx="18"/>
          </p:nvPr>
        </p:nvSpPr>
        <p:spPr/>
        <p:txBody>
          <a:bodyPr/>
          <a:lstStyle/>
          <a:p>
            <a:r>
              <a:rPr lang="en-AU"/>
              <a:t>Key data visualisation principles for effective and meaningful presentation of data</a:t>
            </a:r>
          </a:p>
        </p:txBody>
      </p:sp>
      <p:sp>
        <p:nvSpPr>
          <p:cNvPr id="7" name="Text Placeholder 6">
            <a:extLst>
              <a:ext uri="{FF2B5EF4-FFF2-40B4-BE49-F238E27FC236}">
                <a16:creationId xmlns:a16="http://schemas.microsoft.com/office/drawing/2014/main" id="{362CE4EB-846F-ECBE-6A30-67D5C386A11A}"/>
              </a:ext>
            </a:extLst>
          </p:cNvPr>
          <p:cNvSpPr>
            <a:spLocks noGrp="1"/>
          </p:cNvSpPr>
          <p:nvPr>
            <p:ph type="body" sz="quarter" idx="17"/>
          </p:nvPr>
        </p:nvSpPr>
        <p:spPr>
          <a:xfrm>
            <a:off x="360000" y="1567087"/>
            <a:ext cx="11483998" cy="3367881"/>
          </a:xfrm>
        </p:spPr>
        <p:txBody>
          <a:bodyPr numCol="2"/>
          <a:lstStyle/>
          <a:p>
            <a:r>
              <a:rPr lang="en-AU" sz="1800"/>
              <a:t>1. Clarity</a:t>
            </a:r>
          </a:p>
          <a:p>
            <a:r>
              <a:rPr lang="en-AU" sz="1800"/>
              <a:t>2. Accuracy </a:t>
            </a:r>
          </a:p>
          <a:p>
            <a:r>
              <a:rPr lang="en-AU" sz="1800"/>
              <a:t>3. Simplicity</a:t>
            </a:r>
          </a:p>
          <a:p>
            <a:r>
              <a:rPr lang="en-AU" sz="1800"/>
              <a:t>4. Appropriate Choice of Visualisation </a:t>
            </a:r>
          </a:p>
          <a:p>
            <a:r>
              <a:rPr lang="en-AU" sz="1800"/>
              <a:t>5. Effective Use of Colour</a:t>
            </a:r>
          </a:p>
          <a:p>
            <a:endParaRPr lang="en-AU" sz="1800"/>
          </a:p>
          <a:p>
            <a:r>
              <a:rPr lang="en-AU" sz="1800"/>
              <a:t>6. Consistency </a:t>
            </a:r>
          </a:p>
          <a:p>
            <a:r>
              <a:rPr lang="en-AU" sz="1800"/>
              <a:t>7. Context </a:t>
            </a:r>
          </a:p>
          <a:p>
            <a:r>
              <a:rPr lang="en-AU" sz="1800"/>
              <a:t>8. Focus</a:t>
            </a:r>
          </a:p>
          <a:p>
            <a:r>
              <a:rPr lang="en-AU" sz="1800"/>
              <a:t> 9. Readability </a:t>
            </a:r>
          </a:p>
          <a:p>
            <a:r>
              <a:rPr lang="en-AU" sz="1800"/>
              <a:t>10. Accessibility</a:t>
            </a:r>
          </a:p>
        </p:txBody>
      </p:sp>
      <p:sp>
        <p:nvSpPr>
          <p:cNvPr id="9" name="TextBox 8">
            <a:extLst>
              <a:ext uri="{FF2B5EF4-FFF2-40B4-BE49-F238E27FC236}">
                <a16:creationId xmlns:a16="http://schemas.microsoft.com/office/drawing/2014/main" id="{93305035-FF03-D867-3303-5C69B3AA063B}"/>
              </a:ext>
            </a:extLst>
          </p:cNvPr>
          <p:cNvSpPr txBox="1"/>
          <p:nvPr/>
        </p:nvSpPr>
        <p:spPr>
          <a:xfrm>
            <a:off x="359999" y="5290913"/>
            <a:ext cx="914400" cy="914400"/>
          </a:xfrm>
          <a:prstGeom prst="rect">
            <a:avLst/>
          </a:prstGeom>
          <a:noFill/>
        </p:spPr>
        <p:txBody>
          <a:bodyPr wrap="none" lIns="0" tIns="0" rIns="0" bIns="0" rtlCol="0">
            <a:noAutofit/>
          </a:bodyPr>
          <a:lstStyle/>
          <a:p>
            <a:pPr algn="l"/>
            <a:r>
              <a:rPr lang="en-AU" sz="1800"/>
              <a:t>Use these key principles as a checklist to evaluate the data visualisation on the following slide. </a:t>
            </a:r>
          </a:p>
        </p:txBody>
      </p:sp>
      <p:pic>
        <p:nvPicPr>
          <p:cNvPr id="10" name="Picture 9" descr="Dashboard-style infographic from Australian Government Department of Health showing COVID-19 statistics, including total cases (27,939), deaths (908), and recoveries (25,424), with charts for daily reported cases, cases by state, age, sex, and source of infection. Visual elements include color-coded boxes, bar graphs, a map with case numbers by region, and line graphs illustrating trends and public health response measures.">
            <a:extLst>
              <a:ext uri="{FF2B5EF4-FFF2-40B4-BE49-F238E27FC236}">
                <a16:creationId xmlns:a16="http://schemas.microsoft.com/office/drawing/2014/main" id="{B57C958B-59DA-3272-A477-C6F09BFC7130}"/>
              </a:ext>
            </a:extLst>
          </p:cNvPr>
          <p:cNvPicPr>
            <a:picLocks noChangeAspect="1"/>
          </p:cNvPicPr>
          <p:nvPr/>
        </p:nvPicPr>
        <p:blipFill>
          <a:blip r:embed="rId3"/>
          <a:stretch>
            <a:fillRect/>
          </a:stretch>
        </p:blipFill>
        <p:spPr>
          <a:xfrm>
            <a:off x="10153844" y="5016193"/>
            <a:ext cx="1503011" cy="1077930"/>
          </a:xfrm>
          <a:prstGeom prst="rect">
            <a:avLst/>
          </a:prstGeom>
        </p:spPr>
      </p:pic>
      <p:sp>
        <p:nvSpPr>
          <p:cNvPr id="2" name="Slide Number Placeholder 1">
            <a:extLst>
              <a:ext uri="{FF2B5EF4-FFF2-40B4-BE49-F238E27FC236}">
                <a16:creationId xmlns:a16="http://schemas.microsoft.com/office/drawing/2014/main" id="{F88B45B4-D602-5CA6-2791-5821AB289DDE}"/>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6</a:t>
            </a:fld>
            <a:endParaRPr lang="en-AU"/>
          </a:p>
        </p:txBody>
      </p:sp>
    </p:spTree>
    <p:extLst>
      <p:ext uri="{BB962C8B-B14F-4D97-AF65-F5344CB8AC3E}">
        <p14:creationId xmlns:p14="http://schemas.microsoft.com/office/powerpoint/2010/main" val="3540701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C2301E-CB7B-3903-DE21-886D43DD5A96}"/>
              </a:ext>
            </a:extLst>
          </p:cNvPr>
          <p:cNvSpPr>
            <a:spLocks noGrp="1"/>
          </p:cNvSpPr>
          <p:nvPr>
            <p:ph type="title"/>
          </p:nvPr>
        </p:nvSpPr>
        <p:spPr/>
        <p:txBody>
          <a:bodyPr/>
          <a:lstStyle/>
          <a:p>
            <a:r>
              <a:rPr lang="en-AU" sz="2000" dirty="0"/>
              <a:t>Explore design principles and issues relevant to analysing data, including visualisation principles</a:t>
            </a:r>
          </a:p>
        </p:txBody>
      </p:sp>
      <p:sp>
        <p:nvSpPr>
          <p:cNvPr id="4" name="Text Placeholder 3">
            <a:extLst>
              <a:ext uri="{FF2B5EF4-FFF2-40B4-BE49-F238E27FC236}">
                <a16:creationId xmlns:a16="http://schemas.microsoft.com/office/drawing/2014/main" id="{5B92C7B0-4E11-4FE2-58B3-A1C209B12371}"/>
              </a:ext>
            </a:extLst>
          </p:cNvPr>
          <p:cNvSpPr>
            <a:spLocks noGrp="1"/>
          </p:cNvSpPr>
          <p:nvPr>
            <p:ph type="body" sz="quarter" idx="18"/>
          </p:nvPr>
        </p:nvSpPr>
        <p:spPr/>
        <p:txBody>
          <a:bodyPr/>
          <a:lstStyle/>
          <a:p>
            <a:r>
              <a:rPr lang="en-AU"/>
              <a:t>What is data visualisation?</a:t>
            </a:r>
          </a:p>
        </p:txBody>
      </p:sp>
      <p:sp>
        <p:nvSpPr>
          <p:cNvPr id="5" name="Content Placeholder 4">
            <a:extLst>
              <a:ext uri="{FF2B5EF4-FFF2-40B4-BE49-F238E27FC236}">
                <a16:creationId xmlns:a16="http://schemas.microsoft.com/office/drawing/2014/main" id="{D2D4A992-1DDF-9445-5E1A-11772035062D}"/>
              </a:ext>
            </a:extLst>
          </p:cNvPr>
          <p:cNvSpPr>
            <a:spLocks noGrp="1"/>
          </p:cNvSpPr>
          <p:nvPr>
            <p:ph sz="quarter" idx="19"/>
          </p:nvPr>
        </p:nvSpPr>
        <p:spPr>
          <a:xfrm>
            <a:off x="360364" y="1528653"/>
            <a:ext cx="4334476" cy="4417839"/>
          </a:xfrm>
        </p:spPr>
        <p:txBody>
          <a:bodyPr/>
          <a:lstStyle/>
          <a:p>
            <a:r>
              <a:rPr lang="en-AU" sz="1800"/>
              <a:t>What is the main message or story that the graphics/charts are trying to convey?</a:t>
            </a:r>
          </a:p>
          <a:p>
            <a:r>
              <a:rPr lang="en-AU" sz="1800"/>
              <a:t>Describe how the data becomes information including the use of graphics, colours and charts.</a:t>
            </a:r>
          </a:p>
          <a:p>
            <a:endParaRPr lang="en-AU" sz="1800"/>
          </a:p>
          <a:p>
            <a:endParaRPr lang="en-AU" sz="1800"/>
          </a:p>
          <a:p>
            <a:endParaRPr lang="en-AU" sz="1800"/>
          </a:p>
          <a:p>
            <a:endParaRPr lang="en-AU"/>
          </a:p>
          <a:p>
            <a:endParaRPr lang="en-AU"/>
          </a:p>
          <a:p>
            <a:endParaRPr lang="en-AU"/>
          </a:p>
        </p:txBody>
      </p:sp>
      <p:pic>
        <p:nvPicPr>
          <p:cNvPr id="8" name="Picture 7" descr="Visual of a graphical user interface or timeline with 9 different data visualisations of coronavirus. &#10;">
            <a:extLst>
              <a:ext uri="{FF2B5EF4-FFF2-40B4-BE49-F238E27FC236}">
                <a16:creationId xmlns:a16="http://schemas.microsoft.com/office/drawing/2014/main" id="{16F8F691-EF9E-C606-B0F2-AB6D4E993F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0379" y="982520"/>
            <a:ext cx="6918080" cy="4963972"/>
          </a:xfrm>
          <a:prstGeom prst="rect">
            <a:avLst/>
          </a:prstGeom>
        </p:spPr>
      </p:pic>
      <p:sp>
        <p:nvSpPr>
          <p:cNvPr id="6" name="TextBox 5">
            <a:extLst>
              <a:ext uri="{FF2B5EF4-FFF2-40B4-BE49-F238E27FC236}">
                <a16:creationId xmlns:a16="http://schemas.microsoft.com/office/drawing/2014/main" id="{22AC9349-CBCB-B55B-5715-96E816234FF1}"/>
              </a:ext>
            </a:extLst>
          </p:cNvPr>
          <p:cNvSpPr txBox="1"/>
          <p:nvPr/>
        </p:nvSpPr>
        <p:spPr>
          <a:xfrm>
            <a:off x="8741465" y="6023411"/>
            <a:ext cx="914400" cy="283265"/>
          </a:xfrm>
          <a:prstGeom prst="rect">
            <a:avLst/>
          </a:prstGeom>
          <a:noFill/>
        </p:spPr>
        <p:txBody>
          <a:bodyPr wrap="none" lIns="0" tIns="0" rIns="0" bIns="0" rtlCol="0">
            <a:noAutofit/>
          </a:bodyPr>
          <a:lstStyle/>
          <a:p>
            <a:pPr algn="l"/>
            <a:r>
              <a:rPr lang="en-AU" sz="1100" i="1" dirty="0">
                <a:hlinkClick r:id="rId4"/>
              </a:rPr>
              <a:t>Australia Government Department of Health 2020</a:t>
            </a:r>
            <a:endParaRPr lang="en-AU" sz="1100" i="1" dirty="0"/>
          </a:p>
        </p:txBody>
      </p:sp>
      <p:sp>
        <p:nvSpPr>
          <p:cNvPr id="2" name="Slide Number Placeholder 1">
            <a:extLst>
              <a:ext uri="{FF2B5EF4-FFF2-40B4-BE49-F238E27FC236}">
                <a16:creationId xmlns:a16="http://schemas.microsoft.com/office/drawing/2014/main" id="{78D4CF6A-D5A2-C749-008F-9015E5F2C2CF}"/>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7</a:t>
            </a:fld>
            <a:endParaRPr lang="en-AU"/>
          </a:p>
        </p:txBody>
      </p:sp>
    </p:spTree>
    <p:extLst>
      <p:ext uri="{BB962C8B-B14F-4D97-AF65-F5344CB8AC3E}">
        <p14:creationId xmlns:p14="http://schemas.microsoft.com/office/powerpoint/2010/main" val="3330589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509B2-DA6A-715D-05D4-A0940898598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4B1A3D9-D7CC-E1FC-7CD3-C51E517ABD83}"/>
              </a:ext>
            </a:extLst>
          </p:cNvPr>
          <p:cNvSpPr>
            <a:spLocks noGrp="1"/>
          </p:cNvSpPr>
          <p:nvPr>
            <p:ph type="title"/>
          </p:nvPr>
        </p:nvSpPr>
        <p:spPr/>
        <p:txBody>
          <a:bodyPr/>
          <a:lstStyle/>
          <a:p>
            <a:r>
              <a:rPr lang="en-AU" sz="2400" dirty="0"/>
              <a:t>Explore design principles and issues relevant to analysing data, including data trails </a:t>
            </a:r>
          </a:p>
        </p:txBody>
      </p:sp>
      <p:sp>
        <p:nvSpPr>
          <p:cNvPr id="4" name="Text Placeholder 3">
            <a:extLst>
              <a:ext uri="{FF2B5EF4-FFF2-40B4-BE49-F238E27FC236}">
                <a16:creationId xmlns:a16="http://schemas.microsoft.com/office/drawing/2014/main" id="{1F776805-FE4C-AAFA-7F92-697DC965A035}"/>
              </a:ext>
            </a:extLst>
          </p:cNvPr>
          <p:cNvSpPr>
            <a:spLocks noGrp="1"/>
          </p:cNvSpPr>
          <p:nvPr>
            <p:ph type="body" sz="quarter" idx="18"/>
          </p:nvPr>
        </p:nvSpPr>
        <p:spPr/>
        <p:txBody>
          <a:bodyPr/>
          <a:lstStyle/>
          <a:p>
            <a:r>
              <a:rPr lang="en-AU" dirty="0"/>
              <a:t>Digital footprints					</a:t>
            </a:r>
          </a:p>
        </p:txBody>
      </p:sp>
      <p:sp>
        <p:nvSpPr>
          <p:cNvPr id="5" name="Content Placeholder 4">
            <a:extLst>
              <a:ext uri="{FF2B5EF4-FFF2-40B4-BE49-F238E27FC236}">
                <a16:creationId xmlns:a16="http://schemas.microsoft.com/office/drawing/2014/main" id="{BFB655B7-4C81-1AA5-4B22-23E0F6900B91}"/>
              </a:ext>
            </a:extLst>
          </p:cNvPr>
          <p:cNvSpPr>
            <a:spLocks noGrp="1"/>
          </p:cNvSpPr>
          <p:nvPr>
            <p:ph sz="quarter" idx="19"/>
          </p:nvPr>
        </p:nvSpPr>
        <p:spPr>
          <a:xfrm>
            <a:off x="360363" y="1562471"/>
            <a:ext cx="11483635" cy="4814518"/>
          </a:xfrm>
        </p:spPr>
        <p:txBody>
          <a:bodyPr/>
          <a:lstStyle/>
          <a:p>
            <a:r>
              <a:rPr lang="en-AU" sz="1800" i="1" dirty="0"/>
              <a:t>A </a:t>
            </a:r>
            <a:r>
              <a:rPr lang="en-AU" sz="1800" b="1" i="1" dirty="0"/>
              <a:t>Digital footprint </a:t>
            </a:r>
            <a:r>
              <a:rPr lang="en-AU" sz="1800" i="1" dirty="0"/>
              <a:t>is like the marks you leave when you walk on a sandy beach. </a:t>
            </a:r>
          </a:p>
          <a:p>
            <a:r>
              <a:rPr lang="en-AU" sz="1800" i="1" dirty="0"/>
              <a:t>Every time you do something online—like posting on social media, sending a message, or visiting a website—you leave behind information that shows where you've been and what you've done. </a:t>
            </a:r>
          </a:p>
          <a:p>
            <a:r>
              <a:rPr lang="en-AU" sz="1800" i="1" dirty="0"/>
              <a:t>This is your digital footprint. </a:t>
            </a:r>
          </a:p>
          <a:p>
            <a:r>
              <a:rPr lang="en-AU" sz="1800" i="1" dirty="0"/>
              <a:t>It stays there and can be seen or tracked by others, like friends, companies, or even hackers.</a:t>
            </a:r>
            <a:endParaRPr lang="en-AU" sz="1800" dirty="0"/>
          </a:p>
          <a:p>
            <a:endParaRPr lang="en-AU" dirty="0"/>
          </a:p>
        </p:txBody>
      </p:sp>
      <p:pic>
        <p:nvPicPr>
          <p:cNvPr id="8" name="Graphic 7" descr="Footprints with solid fill">
            <a:extLst>
              <a:ext uri="{FF2B5EF4-FFF2-40B4-BE49-F238E27FC236}">
                <a16:creationId xmlns:a16="http://schemas.microsoft.com/office/drawing/2014/main" id="{748181F5-9730-4DB2-CFE6-95996C9DB55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633281">
            <a:off x="9044609" y="4562538"/>
            <a:ext cx="1956352" cy="1956352"/>
          </a:xfrm>
          <a:prstGeom prst="rect">
            <a:avLst/>
          </a:prstGeom>
        </p:spPr>
      </p:pic>
      <p:sp>
        <p:nvSpPr>
          <p:cNvPr id="2" name="Slide Number Placeholder 1">
            <a:extLst>
              <a:ext uri="{FF2B5EF4-FFF2-40B4-BE49-F238E27FC236}">
                <a16:creationId xmlns:a16="http://schemas.microsoft.com/office/drawing/2014/main" id="{0B3986B7-73CA-2EA7-D71A-E0877EA1C51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8</a:t>
            </a:fld>
            <a:endParaRPr lang="en-AU"/>
          </a:p>
        </p:txBody>
      </p:sp>
    </p:spTree>
    <p:extLst>
      <p:ext uri="{BB962C8B-B14F-4D97-AF65-F5344CB8AC3E}">
        <p14:creationId xmlns:p14="http://schemas.microsoft.com/office/powerpoint/2010/main" val="3472761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020DB-2976-AD16-1950-6E4C9D41A00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19EBE00-C260-6F30-8A28-F06114706549}"/>
              </a:ext>
            </a:extLst>
          </p:cNvPr>
          <p:cNvSpPr>
            <a:spLocks noGrp="1"/>
          </p:cNvSpPr>
          <p:nvPr>
            <p:ph type="title"/>
          </p:nvPr>
        </p:nvSpPr>
        <p:spPr/>
        <p:txBody>
          <a:bodyPr/>
          <a:lstStyle/>
          <a:p>
            <a:r>
              <a:rPr lang="en-AU" sz="2400" dirty="0"/>
              <a:t>Explore design principles and issues relevant to analysing data, including data trails (1) </a:t>
            </a:r>
          </a:p>
        </p:txBody>
      </p:sp>
      <p:sp>
        <p:nvSpPr>
          <p:cNvPr id="4" name="Text Placeholder 3">
            <a:extLst>
              <a:ext uri="{FF2B5EF4-FFF2-40B4-BE49-F238E27FC236}">
                <a16:creationId xmlns:a16="http://schemas.microsoft.com/office/drawing/2014/main" id="{B88C6FF5-FA51-BFBE-83AB-D9E834FD239B}"/>
              </a:ext>
            </a:extLst>
          </p:cNvPr>
          <p:cNvSpPr>
            <a:spLocks noGrp="1"/>
          </p:cNvSpPr>
          <p:nvPr>
            <p:ph type="body" sz="quarter" idx="18"/>
          </p:nvPr>
        </p:nvSpPr>
        <p:spPr/>
        <p:txBody>
          <a:bodyPr/>
          <a:lstStyle/>
          <a:p>
            <a:r>
              <a:rPr lang="en-AU" dirty="0"/>
              <a:t>Data trails</a:t>
            </a:r>
          </a:p>
        </p:txBody>
      </p:sp>
      <p:sp>
        <p:nvSpPr>
          <p:cNvPr id="7" name="Content Placeholder 4">
            <a:extLst>
              <a:ext uri="{FF2B5EF4-FFF2-40B4-BE49-F238E27FC236}">
                <a16:creationId xmlns:a16="http://schemas.microsoft.com/office/drawing/2014/main" id="{CAD7A9E1-3A98-FFED-DF7A-33B34C65869A}"/>
              </a:ext>
            </a:extLst>
          </p:cNvPr>
          <p:cNvSpPr txBox="1">
            <a:spLocks/>
          </p:cNvSpPr>
          <p:nvPr/>
        </p:nvSpPr>
        <p:spPr>
          <a:xfrm>
            <a:off x="359999" y="1442645"/>
            <a:ext cx="11633067" cy="3685946"/>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800" b="1" i="1" dirty="0"/>
              <a:t>Data trails </a:t>
            </a:r>
            <a:r>
              <a:rPr lang="en-AU" sz="1800" i="1" dirty="0"/>
              <a:t>are</a:t>
            </a:r>
            <a:r>
              <a:rPr lang="en-AU" sz="1800" dirty="0"/>
              <a:t> </a:t>
            </a:r>
            <a:r>
              <a:rPr lang="en-AU" sz="1800" i="1" dirty="0"/>
              <a:t>similar but a bit more detailed. </a:t>
            </a:r>
          </a:p>
          <a:p>
            <a:r>
              <a:rPr lang="en-AU" sz="1800" i="1" dirty="0"/>
              <a:t>Imagine if, instead of just footprints, you also dropped little notes, receipts, and photos along your path on the beach. </a:t>
            </a:r>
          </a:p>
          <a:p>
            <a:r>
              <a:rPr lang="en-AU" sz="1800" i="1" dirty="0"/>
              <a:t>A data trail is all the specific pieces of information collected about your online activities—things like the times you accessed a site, the IP addresses, clicks you made, and data that websites or apps keep about you. </a:t>
            </a:r>
          </a:p>
          <a:p>
            <a:r>
              <a:rPr lang="en-AU" sz="1800" i="1" dirty="0"/>
              <a:t>It’s a trail of data that can be followed to learn exactly what you did and when.</a:t>
            </a:r>
            <a:endParaRPr lang="en-AU" sz="1800" dirty="0"/>
          </a:p>
          <a:p>
            <a:endParaRPr lang="en-AU" dirty="0"/>
          </a:p>
        </p:txBody>
      </p:sp>
      <p:pic>
        <p:nvPicPr>
          <p:cNvPr id="10" name="Graphic 9" descr="Road outline">
            <a:extLst>
              <a:ext uri="{FF2B5EF4-FFF2-40B4-BE49-F238E27FC236}">
                <a16:creationId xmlns:a16="http://schemas.microsoft.com/office/drawing/2014/main" id="{CEBC3454-5543-BAD0-32BC-C62FF5D2EC2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819861" y="4474450"/>
            <a:ext cx="1881809" cy="1881809"/>
          </a:xfrm>
          <a:prstGeom prst="rect">
            <a:avLst/>
          </a:prstGeom>
        </p:spPr>
      </p:pic>
      <p:sp>
        <p:nvSpPr>
          <p:cNvPr id="2" name="Slide Number Placeholder 1">
            <a:extLst>
              <a:ext uri="{FF2B5EF4-FFF2-40B4-BE49-F238E27FC236}">
                <a16:creationId xmlns:a16="http://schemas.microsoft.com/office/drawing/2014/main" id="{C74E1FAF-18A3-0703-02FF-E41FB1D2648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9</a:t>
            </a:fld>
            <a:endParaRPr lang="en-AU"/>
          </a:p>
        </p:txBody>
      </p:sp>
    </p:spTree>
    <p:extLst>
      <p:ext uri="{BB962C8B-B14F-4D97-AF65-F5344CB8AC3E}">
        <p14:creationId xmlns:p14="http://schemas.microsoft.com/office/powerpoint/2010/main" val="2480342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student-facing-secondary-template-2025-v2" id="{99F003DF-8232-8143-89A4-6040FEB636AB}" vid="{7C8CAE53-5C2F-0E42-AA60-E2459FA830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b81ee3dc-ac10-4a91-9494-d5b6174fb2e9" xsi:nil="true"/>
    <TaxCatchAll xmlns="a24b3302-c3c9-4b70-9a35-39308ee3781c" xsi:nil="true"/>
    <lcf76f155ced4ddcb4097134ff3c332f xmlns="b81ee3dc-ac10-4a91-9494-d5b6174fb2e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76120E3C9EBAC449F63196993DBF133" ma:contentTypeVersion="22" ma:contentTypeDescription="Create a new document." ma:contentTypeScope="" ma:versionID="51f788b60cef561cfb156c4253159c04">
  <xsd:schema xmlns:xsd="http://www.w3.org/2001/XMLSchema" xmlns:xs="http://www.w3.org/2001/XMLSchema" xmlns:p="http://schemas.microsoft.com/office/2006/metadata/properties" xmlns:ns1="http://schemas.microsoft.com/sharepoint/v3" xmlns:ns2="b81ee3dc-ac10-4a91-9494-d5b6174fb2e9" xmlns:ns3="a24b3302-c3c9-4b70-9a35-39308ee3781c" targetNamespace="http://schemas.microsoft.com/office/2006/metadata/properties" ma:root="true" ma:fieldsID="335eac44e955419e23c38b634953d1db" ns1:_="" ns2:_="" ns3:_="">
    <xsd:import namespace="http://schemas.microsoft.com/sharepoint/v3"/>
    <xsd:import namespace="b81ee3dc-ac10-4a91-9494-d5b6174fb2e9"/>
    <xsd:import namespace="a24b3302-c3c9-4b70-9a35-39308ee3781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_Flow_SignoffStatu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8" nillable="true" ma:displayName="Unified Compliance Policy Properties" ma:hidden="true" ma:internalName="_ip_UnifiedCompliancePolicyProperties">
      <xsd:simpleType>
        <xsd:restriction base="dms:Note"/>
      </xsd:simpleType>
    </xsd:element>
    <xsd:element name="_ip_UnifiedCompliancePolicyUIAction" ma:index="2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81ee3dc-ac10-4a91-9494-d5b6174fb2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_Flow_SignoffStatus" ma:index="26" nillable="true" ma:displayName="Sign-off status" ma:internalName="Sign_x002d_off_x0020_status">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24b3302-c3c9-4b70-9a35-39308ee3781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061634c-cbff-4695-96d5-6b57509e3925}" ma:internalName="TaxCatchAll" ma:showField="CatchAllData" ma:web="a24b3302-c3c9-4b70-9a35-39308ee3781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DA4C052-FA32-4D82-BD99-8F5B76034C2D}">
  <ds:schemaRefs>
    <ds:schemaRef ds:uri="http://schemas.microsoft.com/office/2006/documentManagement/types"/>
    <ds:schemaRef ds:uri="a24b3302-c3c9-4b70-9a35-39308ee3781c"/>
    <ds:schemaRef ds:uri="http://schemas.microsoft.com/office/2006/metadata/properties"/>
    <ds:schemaRef ds:uri="http://schemas.openxmlformats.org/package/2006/metadata/core-properties"/>
    <ds:schemaRef ds:uri="http://purl.org/dc/elements/1.1/"/>
    <ds:schemaRef ds:uri="http://purl.org/dc/terms/"/>
    <ds:schemaRef ds:uri="http://schemas.microsoft.com/office/infopath/2007/PartnerControls"/>
    <ds:schemaRef ds:uri="http://www.w3.org/XML/1998/namespace"/>
    <ds:schemaRef ds:uri="http://purl.org/dc/dcmitype/"/>
    <ds:schemaRef ds:uri="http://schemas.microsoft.com/sharepoint/v3"/>
    <ds:schemaRef ds:uri="b81ee3dc-ac10-4a91-9494-d5b6174fb2e9"/>
  </ds:schemaRefs>
</ds:datastoreItem>
</file>

<file path=customXml/itemProps2.xml><?xml version="1.0" encoding="utf-8"?>
<ds:datastoreItem xmlns:ds="http://schemas.openxmlformats.org/officeDocument/2006/customXml" ds:itemID="{8B23DCCB-60C4-4749-AB74-9AC9F57527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81ee3dc-ac10-4a91-9494-d5b6174fb2e9"/>
    <ds:schemaRef ds:uri="a24b3302-c3c9-4b70-9a35-39308ee378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2DDCEB1-0709-4267-8506-6B3E794AF278}">
  <ds:schemaRefs>
    <ds:schemaRef ds:uri="http://schemas.microsoft.com/sharepoint/v3/contenttype/forms"/>
  </ds:schemaRefs>
</ds:datastoreItem>
</file>

<file path=docMetadata/LabelInfo.xml><?xml version="1.0" encoding="utf-8"?>
<clbl:labelList xmlns:clbl="http://schemas.microsoft.com/office/2020/mipLabelMetadata">
  <clbl:label id="{b603dfd7-d93a-4381-a340-2995d8282205}" enabled="1" method="Standard" siteId="{05a0e69a-418a-47c1-9c25-9387261bf991}" removed="0"/>
</clbl:labelList>
</file>

<file path=docProps/app.xml><?xml version="1.0" encoding="utf-8"?>
<Properties xmlns="http://schemas.openxmlformats.org/officeDocument/2006/extended-properties" xmlns:vt="http://schemas.openxmlformats.org/officeDocument/2006/docPropsVTypes">
  <TotalTime>1747</TotalTime>
  <Words>4825</Words>
  <Application>Microsoft Office PowerPoint</Application>
  <PresentationFormat>Widescreen</PresentationFormat>
  <Paragraphs>443</Paragraphs>
  <Slides>28</Slides>
  <Notes>22</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Arial</vt:lpstr>
      <vt:lpstr>Times New Roman</vt:lpstr>
      <vt:lpstr>Roboto</vt:lpstr>
      <vt:lpstr>Public Sans Light</vt:lpstr>
      <vt:lpstr>Public Sans</vt:lpstr>
      <vt:lpstr>Calibri</vt:lpstr>
      <vt:lpstr>Aptos</vt:lpstr>
      <vt:lpstr>NSWG Corporate</vt:lpstr>
      <vt:lpstr>Instructions for use</vt:lpstr>
      <vt:lpstr>Enterprise systems – analysing data</vt:lpstr>
      <vt:lpstr>Learning episodes</vt:lpstr>
      <vt:lpstr>5. Visualise and model</vt:lpstr>
      <vt:lpstr>Learning intentions and success criteria (1)</vt:lpstr>
      <vt:lpstr>Data visualisation</vt:lpstr>
      <vt:lpstr>Explore design principles and issues relevant to analysing data, including visualisation principles</vt:lpstr>
      <vt:lpstr>Explore design principles and issues relevant to analysing data, including data trails </vt:lpstr>
      <vt:lpstr>Explore design principles and issues relevant to analysing data, including data trails (1) </vt:lpstr>
      <vt:lpstr>10</vt:lpstr>
      <vt:lpstr>Your data</vt:lpstr>
      <vt:lpstr>Explore design principles and issues relevant to analysing data, including ownership of data (1) </vt:lpstr>
      <vt:lpstr>Explore design principles and issues relevant to analysing data, including ownership of data (2)</vt:lpstr>
      <vt:lpstr>Connected learning</vt:lpstr>
      <vt:lpstr>Collect and interpret data adhering to privacy and cybersecurity principles</vt:lpstr>
      <vt:lpstr>Modelling systems </vt:lpstr>
      <vt:lpstr>Check for understanding</vt:lpstr>
      <vt:lpstr>Knowledge check – concluding the lesson</vt:lpstr>
      <vt:lpstr>Learning intentions and success criteria (2)</vt:lpstr>
      <vt:lpstr>Represent and store data to facilitate computation, including selecting appropriate data types</vt:lpstr>
      <vt:lpstr>Represent and store data to facilitate computation, including selecting appropriate data types (1)</vt:lpstr>
      <vt:lpstr>Represent and store data to facilitate computation</vt:lpstr>
      <vt:lpstr>Represent and store data to facilitate computation, including</vt:lpstr>
      <vt:lpstr>Check for understanding (1)</vt:lpstr>
      <vt:lpstr>Knowledge check – concluding the lesson (1)</vt:lpstr>
      <vt:lpstr>References </vt:lpstr>
      <vt:lpstr>References (1) </vt:lpstr>
      <vt:lpstr>Copyright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Analysing data, weeks 11-12 – Computing Technology, Stage 5</dc:title>
  <dc:creator>NSW Department of Education</dc:creator>
  <cp:lastModifiedBy>Liv Howard</cp:lastModifiedBy>
  <cp:revision>6</cp:revision>
  <dcterms:created xsi:type="dcterms:W3CDTF">2026-04-13T00:59:47Z</dcterms:created>
  <dcterms:modified xsi:type="dcterms:W3CDTF">2026-07-29T01:02:46Z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0x010100676120E3C9EBAC449F63196993DBF133</vt:lpwstr>
  </property>
  <property fmtid="{D5CDD505-2E9C-101B-9397-08002B2CF9AE}" pid="3" name="MediaServiceImageTags">
    <vt:lpwstr/>
  </property>
</Properties>
</file>