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28"/>
  </p:notesMasterIdLst>
  <p:sldIdLst>
    <p:sldId id="26698" r:id="rId5"/>
    <p:sldId id="26520" r:id="rId6"/>
    <p:sldId id="26702" r:id="rId7"/>
    <p:sldId id="26522" r:id="rId8"/>
    <p:sldId id="26542" r:id="rId9"/>
    <p:sldId id="26523" r:id="rId10"/>
    <p:sldId id="26536" r:id="rId11"/>
    <p:sldId id="26664" r:id="rId12"/>
    <p:sldId id="26699" r:id="rId13"/>
    <p:sldId id="26538" r:id="rId14"/>
    <p:sldId id="26665" r:id="rId15"/>
    <p:sldId id="26700" r:id="rId16"/>
    <p:sldId id="26539" r:id="rId17"/>
    <p:sldId id="26540" r:id="rId18"/>
    <p:sldId id="26541" r:id="rId19"/>
    <p:sldId id="26701" r:id="rId20"/>
    <p:sldId id="26524" r:id="rId21"/>
    <p:sldId id="26525" r:id="rId22"/>
    <p:sldId id="26545" r:id="rId23"/>
    <p:sldId id="26669" r:id="rId24"/>
    <p:sldId id="26562" r:id="rId25"/>
    <p:sldId id="26399" r:id="rId26"/>
    <p:sldId id="361" r:id="rId27"/>
  </p:sldIdLst>
  <p:sldSz cx="12192000" cy="6858000"/>
  <p:notesSz cx="6858000" cy="9144000"/>
  <p:embeddedFontLst>
    <p:embeddedFont>
      <p:font typeface="Public Sans" pitchFamily="2" charset="0"/>
      <p:regular r:id="rId29"/>
      <p:bold r:id="rId30"/>
      <p:italic r:id="rId31"/>
      <p:boldItalic r:id="rId32"/>
    </p:embeddedFont>
    <p:embeddedFont>
      <p:font typeface="Public Sans Light" pitchFamily="2" charset="0"/>
      <p:regular r:id="rId33"/>
      <p:italic r:id="rId34"/>
    </p:embeddedFont>
    <p:embeddedFont>
      <p:font typeface="Roboto" panose="02000000000000000000" pitchFamily="2" charset="0"/>
      <p:regular r:id="rId35"/>
      <p:bold r:id="rId36"/>
      <p:italic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D13E8F-D8B1-6D96-BE59-4816FE537E1F}" name="Liz Rose (Liz Rose)" initials="LR" userId="S::elizabeth.rose5@det.nsw.edu.au::946fcf64-9455-46a6-a7c4-821a8b0dbe98" providerId="AD"/>
  <p188:author id="{A791DBD0-FD9C-EBD1-6A1E-9F3F50890B06}" name="Susannah Upham" initials="SU" userId="S::susannah.williams4@det.nsw.edu.au::70e0ecd9-1b71-4426-b1d6-4d20cc71683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17F2E0-0724-476F-8995-D7370B76B94B}" v="3" dt="2026-07-28T06:07:51.4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82557" autoAdjust="0"/>
  </p:normalViewPr>
  <p:slideViewPr>
    <p:cSldViewPr snapToGrid="0">
      <p:cViewPr varScale="1">
        <p:scale>
          <a:sx n="81" d="100"/>
          <a:sy n="81" d="100"/>
        </p:scale>
        <p:origin x="10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6.fntdata"/><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1.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A18A9C-4275-4C71-A673-B7719E90FD83}"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AU"/>
        </a:p>
      </dgm:t>
    </dgm:pt>
    <dgm:pt modelId="{CE0573CA-AEE8-4617-AB49-91C26E5DD130}">
      <dgm:prSet phldrT="[Text]" custT="1"/>
      <dgm:spPr>
        <a:solidFill>
          <a:srgbClr val="FAE6C2">
            <a:alpha val="50000"/>
          </a:srgbClr>
        </a:solidFill>
      </dgm:spPr>
      <dgm:t>
        <a:bodyPr/>
        <a:lstStyle/>
        <a:p>
          <a:pPr>
            <a:buNone/>
          </a:pPr>
          <a:r>
            <a:rPr lang="en-AU" sz="1600" b="1" dirty="0"/>
            <a:t>Mathematics</a:t>
          </a:r>
          <a:endParaRPr lang="en-AU" sz="1600" dirty="0"/>
        </a:p>
      </dgm:t>
    </dgm:pt>
    <dgm:pt modelId="{CF1ECE11-6799-4285-8D59-FD9335CBAB16}" type="parTrans" cxnId="{E5754A7B-D1C8-4A34-A393-17C95330171E}">
      <dgm:prSet/>
      <dgm:spPr/>
      <dgm:t>
        <a:bodyPr/>
        <a:lstStyle/>
        <a:p>
          <a:endParaRPr lang="en-AU"/>
        </a:p>
      </dgm:t>
    </dgm:pt>
    <dgm:pt modelId="{BFB0E9AB-E94C-4163-9342-C0E3F9763F01}" type="sibTrans" cxnId="{E5754A7B-D1C8-4A34-A393-17C95330171E}">
      <dgm:prSet/>
      <dgm:spPr/>
      <dgm:t>
        <a:bodyPr/>
        <a:lstStyle/>
        <a:p>
          <a:endParaRPr lang="en-AU"/>
        </a:p>
      </dgm:t>
    </dgm:pt>
    <dgm:pt modelId="{503A75EC-7CA1-4848-A09E-9624D62727CD}">
      <dgm:prSet phldrT="[Text]" custT="1"/>
      <dgm:spPr>
        <a:solidFill>
          <a:schemeClr val="accent6">
            <a:alpha val="50000"/>
          </a:schemeClr>
        </a:solidFill>
      </dgm:spPr>
      <dgm:t>
        <a:bodyPr/>
        <a:lstStyle/>
        <a:p>
          <a:pPr>
            <a:buSzPts val="1000"/>
            <a:buFont typeface="Courier New" panose="02070309020205020404" pitchFamily="49" charset="0"/>
            <a:buChar char="o"/>
          </a:pPr>
          <a:r>
            <a:rPr lang="en-AU" sz="1600" b="1" dirty="0"/>
            <a:t>Science</a:t>
          </a:r>
          <a:r>
            <a:rPr lang="en-AU" sz="1700" dirty="0"/>
            <a:t> </a:t>
          </a:r>
        </a:p>
      </dgm:t>
    </dgm:pt>
    <dgm:pt modelId="{B4E34AFF-FE3E-437B-A543-8A43F33F28A7}" type="parTrans" cxnId="{E8C57768-7EAB-4109-8BF5-EC67FDB221AD}">
      <dgm:prSet/>
      <dgm:spPr/>
      <dgm:t>
        <a:bodyPr/>
        <a:lstStyle/>
        <a:p>
          <a:endParaRPr lang="en-AU"/>
        </a:p>
      </dgm:t>
    </dgm:pt>
    <dgm:pt modelId="{C1F99D98-5359-4F78-97B3-4CAFFD5009C9}" type="sibTrans" cxnId="{E8C57768-7EAB-4109-8BF5-EC67FDB221AD}">
      <dgm:prSet/>
      <dgm:spPr/>
      <dgm:t>
        <a:bodyPr/>
        <a:lstStyle/>
        <a:p>
          <a:endParaRPr lang="en-AU"/>
        </a:p>
      </dgm:t>
    </dgm:pt>
    <dgm:pt modelId="{64561406-8C40-474D-8D38-26352AAF4BE7}">
      <dgm:prSet phldrT="[Text]" custT="1"/>
      <dgm:spPr>
        <a:solidFill>
          <a:srgbClr val="E5F7FC">
            <a:alpha val="50000"/>
          </a:srgbClr>
        </a:solidFill>
      </dgm:spPr>
      <dgm:t>
        <a:bodyPr/>
        <a:lstStyle/>
        <a:p>
          <a:pPr>
            <a:buSzPts val="1000"/>
            <a:buFont typeface="Courier New" panose="02070309020205020404" pitchFamily="49" charset="0"/>
            <a:buChar char="o"/>
          </a:pPr>
          <a:r>
            <a:rPr lang="en-AU" sz="1600" b="1" dirty="0"/>
            <a:t>Computing Technology</a:t>
          </a:r>
          <a:r>
            <a:rPr lang="en-AU" sz="1600" dirty="0"/>
            <a:t> </a:t>
          </a:r>
        </a:p>
      </dgm:t>
    </dgm:pt>
    <dgm:pt modelId="{D41DA1A7-4E9D-4AE2-BBC0-AE54DEFB7901}" type="parTrans" cxnId="{00135F9B-582F-4242-A7E0-CD9E13F83378}">
      <dgm:prSet/>
      <dgm:spPr/>
      <dgm:t>
        <a:bodyPr/>
        <a:lstStyle/>
        <a:p>
          <a:endParaRPr lang="en-AU"/>
        </a:p>
      </dgm:t>
    </dgm:pt>
    <dgm:pt modelId="{B26CC99B-9916-4526-958C-D65B7B9860A2}" type="sibTrans" cxnId="{00135F9B-582F-4242-A7E0-CD9E13F83378}">
      <dgm:prSet/>
      <dgm:spPr/>
      <dgm:t>
        <a:bodyPr/>
        <a:lstStyle/>
        <a:p>
          <a:endParaRPr lang="en-AU"/>
        </a:p>
      </dgm:t>
    </dgm:pt>
    <dgm:pt modelId="{5599C237-1A0B-44B7-90E5-174647E630C6}">
      <dgm:prSet phldrT="[Text]" custT="1"/>
      <dgm:spPr>
        <a:solidFill>
          <a:srgbClr val="FAE6C2">
            <a:alpha val="50000"/>
          </a:srgbClr>
        </a:solidFill>
      </dgm:spPr>
      <dgm:t>
        <a:bodyPr/>
        <a:lstStyle/>
        <a:p>
          <a:pPr>
            <a:buSzPts val="1000"/>
            <a:buFont typeface="Wingdings" panose="05000000000000000000" pitchFamily="2" charset="2"/>
            <a:buChar char=""/>
          </a:pPr>
          <a:r>
            <a:rPr lang="en-AU" sz="1600" dirty="0"/>
            <a:t>Facts/units, numbers, datasets, tables, graphs </a:t>
          </a:r>
        </a:p>
      </dgm:t>
    </dgm:pt>
    <dgm:pt modelId="{EBC9B3CA-950B-43F9-AEE8-6DB0D4137FC4}" type="parTrans" cxnId="{A2CB17E5-9546-4363-84A9-9DF617F64652}">
      <dgm:prSet/>
      <dgm:spPr/>
      <dgm:t>
        <a:bodyPr/>
        <a:lstStyle/>
        <a:p>
          <a:endParaRPr lang="en-AU"/>
        </a:p>
      </dgm:t>
    </dgm:pt>
    <dgm:pt modelId="{0BDDA4BF-3CEF-4596-90E9-E92382016435}" type="sibTrans" cxnId="{A2CB17E5-9546-4363-84A9-9DF617F64652}">
      <dgm:prSet/>
      <dgm:spPr/>
      <dgm:t>
        <a:bodyPr/>
        <a:lstStyle/>
        <a:p>
          <a:endParaRPr lang="en-AU"/>
        </a:p>
      </dgm:t>
    </dgm:pt>
    <dgm:pt modelId="{FF6605BA-C09F-4A4C-99BD-0612D4C9EE31}">
      <dgm:prSet phldrT="[Text]" custT="1"/>
      <dgm:spPr>
        <a:solidFill>
          <a:schemeClr val="accent6">
            <a:alpha val="50000"/>
          </a:schemeClr>
        </a:solidFill>
      </dgm:spPr>
      <dgm:t>
        <a:bodyPr/>
        <a:lstStyle/>
        <a:p>
          <a:pPr>
            <a:buSzPts val="1000"/>
            <a:buFont typeface="Wingdings" panose="05000000000000000000" pitchFamily="2" charset="2"/>
            <a:buChar char=""/>
          </a:pPr>
          <a:r>
            <a:rPr lang="en-AU" sz="1600" dirty="0"/>
            <a:t>Collected/analysed information, text/images, experiments, data science </a:t>
          </a:r>
        </a:p>
      </dgm:t>
    </dgm:pt>
    <dgm:pt modelId="{E2F0F154-6D3F-44FA-9674-AA4C5C6861D8}" type="parTrans" cxnId="{E4A51734-2749-4CF0-8D97-4C6E3BAE0A45}">
      <dgm:prSet/>
      <dgm:spPr/>
      <dgm:t>
        <a:bodyPr/>
        <a:lstStyle/>
        <a:p>
          <a:endParaRPr lang="en-AU"/>
        </a:p>
      </dgm:t>
    </dgm:pt>
    <dgm:pt modelId="{1FD4A8AA-931C-4952-8153-689B790403A5}" type="sibTrans" cxnId="{E4A51734-2749-4CF0-8D97-4C6E3BAE0A45}">
      <dgm:prSet/>
      <dgm:spPr/>
      <dgm:t>
        <a:bodyPr/>
        <a:lstStyle/>
        <a:p>
          <a:endParaRPr lang="en-AU"/>
        </a:p>
      </dgm:t>
    </dgm:pt>
    <dgm:pt modelId="{B08D846D-8125-48BB-BD90-E4D18E343ACE}">
      <dgm:prSet phldrT="[Text]" custT="1"/>
      <dgm:spPr>
        <a:solidFill>
          <a:srgbClr val="E5F7FC">
            <a:alpha val="50000"/>
          </a:srgbClr>
        </a:solidFill>
      </dgm:spPr>
      <dgm:t>
        <a:bodyPr/>
        <a:lstStyle/>
        <a:p>
          <a:pPr>
            <a:buSzPts val="1000"/>
            <a:buFont typeface="Wingdings" panose="05000000000000000000" pitchFamily="2" charset="2"/>
            <a:buChar char=""/>
          </a:pPr>
          <a:r>
            <a:rPr lang="en-AU" sz="1600" dirty="0"/>
            <a:t>Number codes, ASCII, bitmaps, characters/images/sounds, digital manipulation </a:t>
          </a:r>
        </a:p>
      </dgm:t>
    </dgm:pt>
    <dgm:pt modelId="{8AC64E57-8A7B-408F-9BA0-2F1DC62D5C96}" type="parTrans" cxnId="{E0BE6D8A-9115-48C1-8C9C-F05C43B996E9}">
      <dgm:prSet/>
      <dgm:spPr/>
      <dgm:t>
        <a:bodyPr/>
        <a:lstStyle/>
        <a:p>
          <a:endParaRPr lang="en-AU"/>
        </a:p>
      </dgm:t>
    </dgm:pt>
    <dgm:pt modelId="{B9640AFC-B835-47F1-8FF6-6003568D83FC}" type="sibTrans" cxnId="{E0BE6D8A-9115-48C1-8C9C-F05C43B996E9}">
      <dgm:prSet/>
      <dgm:spPr/>
      <dgm:t>
        <a:bodyPr/>
        <a:lstStyle/>
        <a:p>
          <a:endParaRPr lang="en-AU"/>
        </a:p>
      </dgm:t>
    </dgm:pt>
    <dgm:pt modelId="{F0854A2D-ABB8-4FB0-96DF-C982A78D7658}" type="pres">
      <dgm:prSet presAssocID="{15A18A9C-4275-4C71-A673-B7719E90FD83}" presName="compositeShape" presStyleCnt="0">
        <dgm:presLayoutVars>
          <dgm:chMax val="7"/>
          <dgm:dir/>
          <dgm:resizeHandles val="exact"/>
        </dgm:presLayoutVars>
      </dgm:prSet>
      <dgm:spPr/>
    </dgm:pt>
    <dgm:pt modelId="{5CE2BE7B-CB1F-458D-B693-781E50AA7BBA}" type="pres">
      <dgm:prSet presAssocID="{503A75EC-7CA1-4848-A09E-9624D62727CD}" presName="circ1" presStyleLbl="vennNode1" presStyleIdx="0" presStyleCnt="3"/>
      <dgm:spPr/>
    </dgm:pt>
    <dgm:pt modelId="{BCE10293-E7F7-4054-A3EE-217F30E3FFD2}" type="pres">
      <dgm:prSet presAssocID="{503A75EC-7CA1-4848-A09E-9624D62727CD}" presName="circ1Tx" presStyleLbl="revTx" presStyleIdx="0" presStyleCnt="0">
        <dgm:presLayoutVars>
          <dgm:chMax val="0"/>
          <dgm:chPref val="0"/>
          <dgm:bulletEnabled val="1"/>
        </dgm:presLayoutVars>
      </dgm:prSet>
      <dgm:spPr/>
    </dgm:pt>
    <dgm:pt modelId="{D7441DF4-D4BD-4140-9553-A6E3765D2636}" type="pres">
      <dgm:prSet presAssocID="{CE0573CA-AEE8-4617-AB49-91C26E5DD130}" presName="circ2" presStyleLbl="vennNode1" presStyleIdx="1" presStyleCnt="3"/>
      <dgm:spPr/>
    </dgm:pt>
    <dgm:pt modelId="{F217481A-5872-4F78-8D42-547DEE14ADE1}" type="pres">
      <dgm:prSet presAssocID="{CE0573CA-AEE8-4617-AB49-91C26E5DD130}" presName="circ2Tx" presStyleLbl="revTx" presStyleIdx="0" presStyleCnt="0">
        <dgm:presLayoutVars>
          <dgm:chMax val="0"/>
          <dgm:chPref val="0"/>
          <dgm:bulletEnabled val="1"/>
        </dgm:presLayoutVars>
      </dgm:prSet>
      <dgm:spPr/>
    </dgm:pt>
    <dgm:pt modelId="{7F367AC5-6C0B-42DC-B7C4-18D371CFEC31}" type="pres">
      <dgm:prSet presAssocID="{64561406-8C40-474D-8D38-26352AAF4BE7}" presName="circ3" presStyleLbl="vennNode1" presStyleIdx="2" presStyleCnt="3" custLinFactNeighborX="255" custLinFactNeighborY="-383"/>
      <dgm:spPr/>
    </dgm:pt>
    <dgm:pt modelId="{FB91E447-1C5E-427B-94D3-A9E205C5935C}" type="pres">
      <dgm:prSet presAssocID="{64561406-8C40-474D-8D38-26352AAF4BE7}" presName="circ3Tx" presStyleLbl="revTx" presStyleIdx="0" presStyleCnt="0">
        <dgm:presLayoutVars>
          <dgm:chMax val="0"/>
          <dgm:chPref val="0"/>
          <dgm:bulletEnabled val="1"/>
        </dgm:presLayoutVars>
      </dgm:prSet>
      <dgm:spPr/>
    </dgm:pt>
  </dgm:ptLst>
  <dgm:cxnLst>
    <dgm:cxn modelId="{01DD7817-3619-408C-8C5F-715BB6B55C1A}" type="presOf" srcId="{CE0573CA-AEE8-4617-AB49-91C26E5DD130}" destId="{F217481A-5872-4F78-8D42-547DEE14ADE1}" srcOrd="1" destOrd="0" presId="urn:microsoft.com/office/officeart/2005/8/layout/venn1"/>
    <dgm:cxn modelId="{55EEFB27-D941-4DB3-9426-101249C016C1}" type="presOf" srcId="{B08D846D-8125-48BB-BD90-E4D18E343ACE}" destId="{7F367AC5-6C0B-42DC-B7C4-18D371CFEC31}" srcOrd="0" destOrd="1" presId="urn:microsoft.com/office/officeart/2005/8/layout/venn1"/>
    <dgm:cxn modelId="{E4A51734-2749-4CF0-8D97-4C6E3BAE0A45}" srcId="{503A75EC-7CA1-4848-A09E-9624D62727CD}" destId="{FF6605BA-C09F-4A4C-99BD-0612D4C9EE31}" srcOrd="0" destOrd="0" parTransId="{E2F0F154-6D3F-44FA-9674-AA4C5C6861D8}" sibTransId="{1FD4A8AA-931C-4952-8153-689B790403A5}"/>
    <dgm:cxn modelId="{59476535-146A-402B-B925-06336E3B8E88}" type="presOf" srcId="{FF6605BA-C09F-4A4C-99BD-0612D4C9EE31}" destId="{BCE10293-E7F7-4054-A3EE-217F30E3FFD2}" srcOrd="1" destOrd="1" presId="urn:microsoft.com/office/officeart/2005/8/layout/venn1"/>
    <dgm:cxn modelId="{2AF9C235-9821-4880-9BDE-2BD5AAD46C9A}" type="presOf" srcId="{CE0573CA-AEE8-4617-AB49-91C26E5DD130}" destId="{D7441DF4-D4BD-4140-9553-A6E3765D2636}" srcOrd="0" destOrd="0" presId="urn:microsoft.com/office/officeart/2005/8/layout/venn1"/>
    <dgm:cxn modelId="{D7B23237-4789-479C-A0AE-D463EAE5B7F5}" type="presOf" srcId="{5599C237-1A0B-44B7-90E5-174647E630C6}" destId="{F217481A-5872-4F78-8D42-547DEE14ADE1}" srcOrd="1" destOrd="1" presId="urn:microsoft.com/office/officeart/2005/8/layout/venn1"/>
    <dgm:cxn modelId="{F9E5F360-7EC1-46BA-A4E9-4D67B8274877}" type="presOf" srcId="{FF6605BA-C09F-4A4C-99BD-0612D4C9EE31}" destId="{5CE2BE7B-CB1F-458D-B693-781E50AA7BBA}" srcOrd="0" destOrd="1" presId="urn:microsoft.com/office/officeart/2005/8/layout/venn1"/>
    <dgm:cxn modelId="{CB533461-76A0-4C1D-9E73-8994ACEC5042}" type="presOf" srcId="{503A75EC-7CA1-4848-A09E-9624D62727CD}" destId="{BCE10293-E7F7-4054-A3EE-217F30E3FFD2}" srcOrd="1" destOrd="0" presId="urn:microsoft.com/office/officeart/2005/8/layout/venn1"/>
    <dgm:cxn modelId="{7D1F5268-F5D6-42C6-91B9-EC0958076A5D}" type="presOf" srcId="{5599C237-1A0B-44B7-90E5-174647E630C6}" destId="{D7441DF4-D4BD-4140-9553-A6E3765D2636}" srcOrd="0" destOrd="1" presId="urn:microsoft.com/office/officeart/2005/8/layout/venn1"/>
    <dgm:cxn modelId="{E8C57768-7EAB-4109-8BF5-EC67FDB221AD}" srcId="{15A18A9C-4275-4C71-A673-B7719E90FD83}" destId="{503A75EC-7CA1-4848-A09E-9624D62727CD}" srcOrd="0" destOrd="0" parTransId="{B4E34AFF-FE3E-437B-A543-8A43F33F28A7}" sibTransId="{C1F99D98-5359-4F78-97B3-4CAFFD5009C9}"/>
    <dgm:cxn modelId="{8D3EEE4A-CBD6-44B8-96C1-6090420F7AEB}" type="presOf" srcId="{64561406-8C40-474D-8D38-26352AAF4BE7}" destId="{FB91E447-1C5E-427B-94D3-A9E205C5935C}" srcOrd="1" destOrd="0" presId="urn:microsoft.com/office/officeart/2005/8/layout/venn1"/>
    <dgm:cxn modelId="{A089594F-75EB-4472-AF80-0FA28641CD88}" type="presOf" srcId="{B08D846D-8125-48BB-BD90-E4D18E343ACE}" destId="{FB91E447-1C5E-427B-94D3-A9E205C5935C}" srcOrd="1" destOrd="1" presId="urn:microsoft.com/office/officeart/2005/8/layout/venn1"/>
    <dgm:cxn modelId="{D7E98879-EA93-476D-971C-838AB88CE3EF}" type="presOf" srcId="{15A18A9C-4275-4C71-A673-B7719E90FD83}" destId="{F0854A2D-ABB8-4FB0-96DF-C982A78D7658}" srcOrd="0" destOrd="0" presId="urn:microsoft.com/office/officeart/2005/8/layout/venn1"/>
    <dgm:cxn modelId="{E5754A7B-D1C8-4A34-A393-17C95330171E}" srcId="{15A18A9C-4275-4C71-A673-B7719E90FD83}" destId="{CE0573CA-AEE8-4617-AB49-91C26E5DD130}" srcOrd="1" destOrd="0" parTransId="{CF1ECE11-6799-4285-8D59-FD9335CBAB16}" sibTransId="{BFB0E9AB-E94C-4163-9342-C0E3F9763F01}"/>
    <dgm:cxn modelId="{572EF692-E2B3-4703-8A16-6583DF106AB6}" type="presOf" srcId="{64561406-8C40-474D-8D38-26352AAF4BE7}" destId="{7F367AC5-6C0B-42DC-B7C4-18D371CFEC31}" srcOrd="0" destOrd="0" presId="urn:microsoft.com/office/officeart/2005/8/layout/venn1"/>
    <dgm:cxn modelId="{E0BE6D8A-9115-48C1-8C9C-F05C43B996E9}" srcId="{64561406-8C40-474D-8D38-26352AAF4BE7}" destId="{B08D846D-8125-48BB-BD90-E4D18E343ACE}" srcOrd="0" destOrd="0" parTransId="{8AC64E57-8A7B-408F-9BA0-2F1DC62D5C96}" sibTransId="{B9640AFC-B835-47F1-8FF6-6003568D83FC}"/>
    <dgm:cxn modelId="{00135F9B-582F-4242-A7E0-CD9E13F83378}" srcId="{15A18A9C-4275-4C71-A673-B7719E90FD83}" destId="{64561406-8C40-474D-8D38-26352AAF4BE7}" srcOrd="2" destOrd="0" parTransId="{D41DA1A7-4E9D-4AE2-BBC0-AE54DEFB7901}" sibTransId="{B26CC99B-9916-4526-958C-D65B7B9860A2}"/>
    <dgm:cxn modelId="{A2CB17E5-9546-4363-84A9-9DF617F64652}" srcId="{CE0573CA-AEE8-4617-AB49-91C26E5DD130}" destId="{5599C237-1A0B-44B7-90E5-174647E630C6}" srcOrd="0" destOrd="0" parTransId="{EBC9B3CA-950B-43F9-AEE8-6DB0D4137FC4}" sibTransId="{0BDDA4BF-3CEF-4596-90E9-E92382016435}"/>
    <dgm:cxn modelId="{00192EE7-1144-4373-89AC-ACC079B58A1D}" type="presOf" srcId="{503A75EC-7CA1-4848-A09E-9624D62727CD}" destId="{5CE2BE7B-CB1F-458D-B693-781E50AA7BBA}" srcOrd="0" destOrd="0" presId="urn:microsoft.com/office/officeart/2005/8/layout/venn1"/>
    <dgm:cxn modelId="{140341C7-C169-4F89-89D6-946D96793D4F}" type="presParOf" srcId="{F0854A2D-ABB8-4FB0-96DF-C982A78D7658}" destId="{5CE2BE7B-CB1F-458D-B693-781E50AA7BBA}" srcOrd="0" destOrd="0" presId="urn:microsoft.com/office/officeart/2005/8/layout/venn1"/>
    <dgm:cxn modelId="{2065C0A6-B3A1-4E73-9A9D-112FB4132E6B}" type="presParOf" srcId="{F0854A2D-ABB8-4FB0-96DF-C982A78D7658}" destId="{BCE10293-E7F7-4054-A3EE-217F30E3FFD2}" srcOrd="1" destOrd="0" presId="urn:microsoft.com/office/officeart/2005/8/layout/venn1"/>
    <dgm:cxn modelId="{C717303E-5898-4A30-AD55-2E7590BF5DAA}" type="presParOf" srcId="{F0854A2D-ABB8-4FB0-96DF-C982A78D7658}" destId="{D7441DF4-D4BD-4140-9553-A6E3765D2636}" srcOrd="2" destOrd="0" presId="urn:microsoft.com/office/officeart/2005/8/layout/venn1"/>
    <dgm:cxn modelId="{FF6ED849-34B2-48E9-92B3-1FBCF4280FED}" type="presParOf" srcId="{F0854A2D-ABB8-4FB0-96DF-C982A78D7658}" destId="{F217481A-5872-4F78-8D42-547DEE14ADE1}" srcOrd="3" destOrd="0" presId="urn:microsoft.com/office/officeart/2005/8/layout/venn1"/>
    <dgm:cxn modelId="{1DE56883-BF3E-44BA-98B1-250B7FA4FF26}" type="presParOf" srcId="{F0854A2D-ABB8-4FB0-96DF-C982A78D7658}" destId="{7F367AC5-6C0B-42DC-B7C4-18D371CFEC31}" srcOrd="4" destOrd="0" presId="urn:microsoft.com/office/officeart/2005/8/layout/venn1"/>
    <dgm:cxn modelId="{0BF6A12B-87DB-4A84-A8C9-AC54F08C9A34}" type="presParOf" srcId="{F0854A2D-ABB8-4FB0-96DF-C982A78D7658}" destId="{FB91E447-1C5E-427B-94D3-A9E205C5935C}"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E2BE7B-CB1F-458D-B693-781E50AA7BBA}">
      <dsp:nvSpPr>
        <dsp:cNvPr id="0" name=""/>
        <dsp:cNvSpPr/>
      </dsp:nvSpPr>
      <dsp:spPr>
        <a:xfrm>
          <a:off x="2541950" y="167510"/>
          <a:ext cx="3465738" cy="3465738"/>
        </a:xfrm>
        <a:prstGeom prst="ellipse">
          <a:avLst/>
        </a:prstGeom>
        <a:solidFill>
          <a:schemeClr val="accent6">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marL="0" lvl="0" indent="0" algn="l" defTabSz="711200">
            <a:lnSpc>
              <a:spcPct val="90000"/>
            </a:lnSpc>
            <a:spcBef>
              <a:spcPct val="0"/>
            </a:spcBef>
            <a:spcAft>
              <a:spcPct val="35000"/>
            </a:spcAft>
            <a:buSzPts val="1000"/>
            <a:buFont typeface="Courier New" panose="02070309020205020404" pitchFamily="49" charset="0"/>
            <a:buNone/>
          </a:pPr>
          <a:r>
            <a:rPr lang="en-AU" sz="1600" b="1" kern="1200" dirty="0"/>
            <a:t>Science</a:t>
          </a:r>
          <a:r>
            <a:rPr lang="en-AU" sz="1700" kern="1200" dirty="0"/>
            <a:t> </a:t>
          </a:r>
        </a:p>
        <a:p>
          <a:pPr marL="171450" lvl="1" indent="-171450" algn="l" defTabSz="711200">
            <a:lnSpc>
              <a:spcPct val="90000"/>
            </a:lnSpc>
            <a:spcBef>
              <a:spcPct val="0"/>
            </a:spcBef>
            <a:spcAft>
              <a:spcPct val="15000"/>
            </a:spcAft>
            <a:buSzPts val="1000"/>
            <a:buFont typeface="Wingdings" panose="05000000000000000000" pitchFamily="2" charset="2"/>
            <a:buChar char=""/>
          </a:pPr>
          <a:r>
            <a:rPr lang="en-AU" sz="1600" kern="1200" dirty="0"/>
            <a:t>Collected/analysed information, text/images, experiments, data science </a:t>
          </a:r>
        </a:p>
      </dsp:txBody>
      <dsp:txXfrm>
        <a:off x="3004049" y="774015"/>
        <a:ext cx="2541541" cy="1559582"/>
      </dsp:txXfrm>
    </dsp:sp>
    <dsp:sp modelId="{D7441DF4-D4BD-4140-9553-A6E3765D2636}">
      <dsp:nvSpPr>
        <dsp:cNvPr id="0" name=""/>
        <dsp:cNvSpPr/>
      </dsp:nvSpPr>
      <dsp:spPr>
        <a:xfrm>
          <a:off x="3792504" y="2333597"/>
          <a:ext cx="3465738" cy="3465738"/>
        </a:xfrm>
        <a:prstGeom prst="ellipse">
          <a:avLst/>
        </a:prstGeom>
        <a:solidFill>
          <a:srgbClr val="FAE6C2">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marL="0" lvl="0" indent="0" algn="l" defTabSz="711200">
            <a:lnSpc>
              <a:spcPct val="90000"/>
            </a:lnSpc>
            <a:spcBef>
              <a:spcPct val="0"/>
            </a:spcBef>
            <a:spcAft>
              <a:spcPct val="35000"/>
            </a:spcAft>
            <a:buNone/>
          </a:pPr>
          <a:r>
            <a:rPr lang="en-AU" sz="1600" b="1" kern="1200" dirty="0"/>
            <a:t>Mathematics</a:t>
          </a:r>
          <a:endParaRPr lang="en-AU" sz="1600" kern="1200" dirty="0"/>
        </a:p>
        <a:p>
          <a:pPr marL="171450" lvl="1" indent="-171450" algn="l" defTabSz="711200">
            <a:lnSpc>
              <a:spcPct val="90000"/>
            </a:lnSpc>
            <a:spcBef>
              <a:spcPct val="0"/>
            </a:spcBef>
            <a:spcAft>
              <a:spcPct val="15000"/>
            </a:spcAft>
            <a:buSzPts val="1000"/>
            <a:buFont typeface="Wingdings" panose="05000000000000000000" pitchFamily="2" charset="2"/>
            <a:buChar char=""/>
          </a:pPr>
          <a:r>
            <a:rPr lang="en-AU" sz="1600" kern="1200" dirty="0"/>
            <a:t>Facts/units, numbers, datasets, tables, graphs </a:t>
          </a:r>
        </a:p>
      </dsp:txBody>
      <dsp:txXfrm>
        <a:off x="4852443" y="3228913"/>
        <a:ext cx="2079443" cy="1906156"/>
      </dsp:txXfrm>
    </dsp:sp>
    <dsp:sp modelId="{7F367AC5-6C0B-42DC-B7C4-18D371CFEC31}">
      <dsp:nvSpPr>
        <dsp:cNvPr id="0" name=""/>
        <dsp:cNvSpPr/>
      </dsp:nvSpPr>
      <dsp:spPr>
        <a:xfrm>
          <a:off x="1300234" y="2320323"/>
          <a:ext cx="3465738" cy="3465738"/>
        </a:xfrm>
        <a:prstGeom prst="ellipse">
          <a:avLst/>
        </a:prstGeom>
        <a:solidFill>
          <a:srgbClr val="E5F7FC">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marL="0" lvl="0" indent="0" algn="l" defTabSz="711200">
            <a:lnSpc>
              <a:spcPct val="90000"/>
            </a:lnSpc>
            <a:spcBef>
              <a:spcPct val="0"/>
            </a:spcBef>
            <a:spcAft>
              <a:spcPct val="35000"/>
            </a:spcAft>
            <a:buSzPts val="1000"/>
            <a:buFont typeface="Courier New" panose="02070309020205020404" pitchFamily="49" charset="0"/>
            <a:buNone/>
          </a:pPr>
          <a:r>
            <a:rPr lang="en-AU" sz="1600" b="1" kern="1200" dirty="0"/>
            <a:t>Computing Technology</a:t>
          </a:r>
          <a:r>
            <a:rPr lang="en-AU" sz="1600" kern="1200" dirty="0"/>
            <a:t> </a:t>
          </a:r>
        </a:p>
        <a:p>
          <a:pPr marL="171450" lvl="1" indent="-171450" algn="l" defTabSz="711200">
            <a:lnSpc>
              <a:spcPct val="90000"/>
            </a:lnSpc>
            <a:spcBef>
              <a:spcPct val="0"/>
            </a:spcBef>
            <a:spcAft>
              <a:spcPct val="15000"/>
            </a:spcAft>
            <a:buSzPts val="1000"/>
            <a:buFont typeface="Wingdings" panose="05000000000000000000" pitchFamily="2" charset="2"/>
            <a:buChar char=""/>
          </a:pPr>
          <a:r>
            <a:rPr lang="en-AU" sz="1600" kern="1200" dirty="0"/>
            <a:t>Number codes, ASCII, bitmaps, characters/images/sounds, digital manipulation </a:t>
          </a:r>
        </a:p>
      </dsp:txBody>
      <dsp:txXfrm>
        <a:off x="1626591" y="3215639"/>
        <a:ext cx="2079443" cy="190615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E77C1A-45F8-41EA-B004-E0921C544FAB}" type="datetimeFigureOut">
              <a:rPr lang="en-AU" smtClean="0"/>
              <a:t>28/07/2026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F4106-45CC-4142-9871-89FE26886609}" type="slidenum">
              <a:rPr lang="en-AU" smtClean="0"/>
              <a:t>‹#›</a:t>
            </a:fld>
            <a:endParaRPr lang="en-AU"/>
          </a:p>
        </p:txBody>
      </p:sp>
    </p:spTree>
    <p:extLst>
      <p:ext uri="{BB962C8B-B14F-4D97-AF65-F5344CB8AC3E}">
        <p14:creationId xmlns:p14="http://schemas.microsoft.com/office/powerpoint/2010/main" val="420307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193358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84FFD-E225-A6AF-8E3D-1054C851C2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102672-04FD-A9B4-5E9F-55EDAC7A99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9F8C20-8532-3F90-2CE7-91EEEC1A2464}"/>
              </a:ext>
            </a:extLst>
          </p:cNvPr>
          <p:cNvSpPr>
            <a:spLocks noGrp="1"/>
          </p:cNvSpPr>
          <p:nvPr>
            <p:ph type="body" idx="1"/>
          </p:nvPr>
        </p:nvSpPr>
        <p:spPr/>
        <p:txBody>
          <a:bodyPr/>
          <a:lstStyle/>
          <a:p>
            <a:r>
              <a:rPr lang="en-AU" sz="1600" kern="1200">
                <a:solidFill>
                  <a:schemeClr val="tx1"/>
                </a:solidFill>
                <a:effectLst/>
                <a:latin typeface="Arial" panose="020B0604020202020204" pitchFamily="34" charset="0"/>
                <a:ea typeface="+mn-ea"/>
                <a:cs typeface="Arial" panose="020B0604020202020204" pitchFamily="34" charset="0"/>
              </a:rPr>
              <a:t>Definition of data in Science</a:t>
            </a:r>
          </a:p>
          <a:p>
            <a:r>
              <a:rPr lang="en-AU" sz="1600" b="1" kern="1200">
                <a:solidFill>
                  <a:schemeClr val="tx1"/>
                </a:solidFill>
                <a:effectLst/>
                <a:latin typeface="Arial" panose="020B0604020202020204" pitchFamily="34" charset="0"/>
                <a:ea typeface="+mn-ea"/>
                <a:cs typeface="Arial" panose="020B0604020202020204" pitchFamily="34" charset="0"/>
              </a:rPr>
              <a:t>Data:</a:t>
            </a:r>
            <a:r>
              <a:rPr lang="en-AU" sz="1600" kern="1200">
                <a:solidFill>
                  <a:schemeClr val="tx1"/>
                </a:solidFill>
                <a:effectLst/>
                <a:latin typeface="Arial" panose="020B0604020202020204" pitchFamily="34" charset="0"/>
                <a:ea typeface="+mn-ea"/>
                <a:cs typeface="Arial" panose="020B0604020202020204" pitchFamily="34" charset="0"/>
              </a:rPr>
              <a:t> Information that is collected, organised and analysed for various purposes. It can be in the form of numbers, text, images or any other format that can be processed. Data can be represented using techniques such as tables, graphs and textual explanations.</a:t>
            </a:r>
          </a:p>
          <a:p>
            <a:r>
              <a:rPr lang="en-AU" sz="1600" b="1" kern="1200">
                <a:solidFill>
                  <a:schemeClr val="tx1"/>
                </a:solidFill>
                <a:effectLst/>
                <a:latin typeface="Arial" panose="020B0604020202020204" pitchFamily="34" charset="0"/>
                <a:ea typeface="+mn-ea"/>
                <a:cs typeface="Arial" panose="020B0604020202020204" pitchFamily="34" charset="0"/>
              </a:rPr>
              <a:t>Dataset</a:t>
            </a:r>
            <a:r>
              <a:rPr lang="en-AU" sz="1600" kern="1200">
                <a:solidFill>
                  <a:schemeClr val="tx1"/>
                </a:solidFill>
                <a:effectLst/>
                <a:latin typeface="Arial" panose="020B0604020202020204" pitchFamily="34" charset="0"/>
                <a:ea typeface="+mn-ea"/>
                <a:cs typeface="Arial" panose="020B0604020202020204" pitchFamily="34" charset="0"/>
              </a:rPr>
              <a:t>: A collection of numbers or values relating to a particular subject. Datasets are normally presented in tables or represented by graphs. For example, the test scores of each student in a particular class.</a:t>
            </a:r>
          </a:p>
          <a:p>
            <a:r>
              <a:rPr lang="en-AU" sz="1600" kern="1200">
                <a:solidFill>
                  <a:schemeClr val="tx1"/>
                </a:solidFill>
                <a:effectLst/>
                <a:latin typeface="Arial" panose="020B0604020202020204" pitchFamily="34" charset="0"/>
                <a:ea typeface="+mn-ea"/>
                <a:cs typeface="Arial" panose="020B0604020202020204" pitchFamily="34" charset="0"/>
              </a:rPr>
              <a:t>Definition of data in Mathematics</a:t>
            </a:r>
          </a:p>
          <a:p>
            <a:r>
              <a:rPr lang="en-AU" sz="1600" b="1" kern="1200">
                <a:solidFill>
                  <a:schemeClr val="tx1"/>
                </a:solidFill>
                <a:effectLst/>
                <a:latin typeface="Arial" panose="020B0604020202020204" pitchFamily="34" charset="0"/>
                <a:ea typeface="+mn-ea"/>
                <a:cs typeface="Arial" panose="020B0604020202020204" pitchFamily="34" charset="0"/>
              </a:rPr>
              <a:t> Data: </a:t>
            </a:r>
            <a:r>
              <a:rPr lang="en-AU" sz="1600" kern="1200">
                <a:solidFill>
                  <a:schemeClr val="tx1"/>
                </a:solidFill>
                <a:effectLst/>
                <a:latin typeface="Arial" panose="020B0604020202020204" pitchFamily="34" charset="0"/>
                <a:ea typeface="+mn-ea"/>
                <a:cs typeface="Arial" panose="020B0604020202020204" pitchFamily="34" charset="0"/>
              </a:rPr>
              <a:t>Facts or units of information collected together.</a:t>
            </a:r>
          </a:p>
          <a:p>
            <a:r>
              <a:rPr lang="en-AU" sz="1600" b="1" kern="1200">
                <a:solidFill>
                  <a:schemeClr val="tx1"/>
                </a:solidFill>
                <a:effectLst/>
                <a:latin typeface="Arial" panose="020B0604020202020204" pitchFamily="34" charset="0"/>
                <a:ea typeface="+mn-ea"/>
                <a:cs typeface="Arial" panose="020B0604020202020204" pitchFamily="34" charset="0"/>
              </a:rPr>
              <a:t>Dataset: </a:t>
            </a:r>
            <a:r>
              <a:rPr lang="en-AU" sz="1600" kern="1200">
                <a:solidFill>
                  <a:schemeClr val="tx1"/>
                </a:solidFill>
                <a:effectLst/>
                <a:latin typeface="Arial" panose="020B0604020202020204" pitchFamily="34" charset="0"/>
                <a:ea typeface="+mn-ea"/>
                <a:cs typeface="Arial" panose="020B0604020202020204" pitchFamily="34" charset="0"/>
              </a:rPr>
              <a:t>A collection of numbers or values relating to a particular subject. Datasets are normally presented in tables or represented by graphs. For example, the test scores of each student in a particular class.</a:t>
            </a:r>
          </a:p>
          <a:p>
            <a:endParaRPr lang="en-AU"/>
          </a:p>
        </p:txBody>
      </p:sp>
      <p:sp>
        <p:nvSpPr>
          <p:cNvPr id="4" name="Slide Number Placeholder 3">
            <a:extLst>
              <a:ext uri="{FF2B5EF4-FFF2-40B4-BE49-F238E27FC236}">
                <a16:creationId xmlns:a16="http://schemas.microsoft.com/office/drawing/2014/main" id="{65405EE6-289D-B44A-108B-AE928C70D2A6}"/>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072413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2EB9E-D446-E89F-04D9-1582B6E221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123847-51B1-2112-292A-242800BC71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9D7D2A-1EDC-13FF-E9FE-AA850506796B}"/>
              </a:ext>
            </a:extLst>
          </p:cNvPr>
          <p:cNvSpPr>
            <a:spLocks noGrp="1"/>
          </p:cNvSpPr>
          <p:nvPr>
            <p:ph type="body" idx="1"/>
          </p:nvPr>
        </p:nvSpPr>
        <p:spPr/>
        <p:txBody>
          <a:bodyPr/>
          <a:lstStyle/>
          <a:p>
            <a:r>
              <a:rPr lang="en-AU" sz="1600" kern="1200">
                <a:solidFill>
                  <a:schemeClr val="tx1"/>
                </a:solidFill>
                <a:effectLst/>
                <a:latin typeface="Arial" panose="020B0604020202020204" pitchFamily="34" charset="0"/>
                <a:ea typeface="+mn-ea"/>
                <a:cs typeface="Arial" panose="020B0604020202020204" pitchFamily="34" charset="0"/>
              </a:rPr>
              <a:t>Definition of data in Science</a:t>
            </a:r>
          </a:p>
          <a:p>
            <a:r>
              <a:rPr lang="en-AU" sz="1600" b="1" kern="1200">
                <a:solidFill>
                  <a:schemeClr val="tx1"/>
                </a:solidFill>
                <a:effectLst/>
                <a:latin typeface="Arial" panose="020B0604020202020204" pitchFamily="34" charset="0"/>
                <a:ea typeface="+mn-ea"/>
                <a:cs typeface="Arial" panose="020B0604020202020204" pitchFamily="34" charset="0"/>
              </a:rPr>
              <a:t>Data:</a:t>
            </a:r>
            <a:r>
              <a:rPr lang="en-AU" sz="1600" kern="1200">
                <a:solidFill>
                  <a:schemeClr val="tx1"/>
                </a:solidFill>
                <a:effectLst/>
                <a:latin typeface="Arial" panose="020B0604020202020204" pitchFamily="34" charset="0"/>
                <a:ea typeface="+mn-ea"/>
                <a:cs typeface="Arial" panose="020B0604020202020204" pitchFamily="34" charset="0"/>
              </a:rPr>
              <a:t> Information that is collected, organised and analysed for various purposes. It can be in the form of numbers, text, images or any other format that can be processed. Data can be represented using techniques such as tables, graphs and textual explanations.</a:t>
            </a:r>
          </a:p>
          <a:p>
            <a:r>
              <a:rPr lang="en-AU" sz="1600" b="1" kern="1200">
                <a:solidFill>
                  <a:schemeClr val="tx1"/>
                </a:solidFill>
                <a:effectLst/>
                <a:latin typeface="Arial" panose="020B0604020202020204" pitchFamily="34" charset="0"/>
                <a:ea typeface="+mn-ea"/>
                <a:cs typeface="Arial" panose="020B0604020202020204" pitchFamily="34" charset="0"/>
              </a:rPr>
              <a:t>Dataset</a:t>
            </a:r>
            <a:r>
              <a:rPr lang="en-AU" sz="1600" kern="1200">
                <a:solidFill>
                  <a:schemeClr val="tx1"/>
                </a:solidFill>
                <a:effectLst/>
                <a:latin typeface="Arial" panose="020B0604020202020204" pitchFamily="34" charset="0"/>
                <a:ea typeface="+mn-ea"/>
                <a:cs typeface="Arial" panose="020B0604020202020204" pitchFamily="34" charset="0"/>
              </a:rPr>
              <a:t>: A collection of numbers or values relating to a particular subject. Datasets are normally presented in tables or represented by graphs. For example, the test scores of each student in a particular class.</a:t>
            </a:r>
          </a:p>
          <a:p>
            <a:r>
              <a:rPr lang="en-AU" sz="1600" kern="1200">
                <a:solidFill>
                  <a:schemeClr val="tx1"/>
                </a:solidFill>
                <a:effectLst/>
                <a:latin typeface="Arial" panose="020B0604020202020204" pitchFamily="34" charset="0"/>
                <a:ea typeface="+mn-ea"/>
                <a:cs typeface="Arial" panose="020B0604020202020204" pitchFamily="34" charset="0"/>
              </a:rPr>
              <a:t>Definition of data in Mathematics</a:t>
            </a:r>
          </a:p>
          <a:p>
            <a:r>
              <a:rPr lang="en-AU" sz="1600" b="1" kern="1200">
                <a:solidFill>
                  <a:schemeClr val="tx1"/>
                </a:solidFill>
                <a:effectLst/>
                <a:latin typeface="Arial" panose="020B0604020202020204" pitchFamily="34" charset="0"/>
                <a:ea typeface="+mn-ea"/>
                <a:cs typeface="Arial" panose="020B0604020202020204" pitchFamily="34" charset="0"/>
              </a:rPr>
              <a:t> Data: </a:t>
            </a:r>
            <a:r>
              <a:rPr lang="en-AU" sz="1600" kern="1200">
                <a:solidFill>
                  <a:schemeClr val="tx1"/>
                </a:solidFill>
                <a:effectLst/>
                <a:latin typeface="Arial" panose="020B0604020202020204" pitchFamily="34" charset="0"/>
                <a:ea typeface="+mn-ea"/>
                <a:cs typeface="Arial" panose="020B0604020202020204" pitchFamily="34" charset="0"/>
              </a:rPr>
              <a:t>Facts or units of information collected together.</a:t>
            </a:r>
          </a:p>
          <a:p>
            <a:r>
              <a:rPr lang="en-AU" sz="1600" b="1" kern="1200">
                <a:solidFill>
                  <a:schemeClr val="tx1"/>
                </a:solidFill>
                <a:effectLst/>
                <a:latin typeface="Arial" panose="020B0604020202020204" pitchFamily="34" charset="0"/>
                <a:ea typeface="+mn-ea"/>
                <a:cs typeface="Arial" panose="020B0604020202020204" pitchFamily="34" charset="0"/>
              </a:rPr>
              <a:t>Dataset: </a:t>
            </a:r>
            <a:r>
              <a:rPr lang="en-AU" sz="1600" kern="1200">
                <a:solidFill>
                  <a:schemeClr val="tx1"/>
                </a:solidFill>
                <a:effectLst/>
                <a:latin typeface="Arial" panose="020B0604020202020204" pitchFamily="34" charset="0"/>
                <a:ea typeface="+mn-ea"/>
                <a:cs typeface="Arial" panose="020B0604020202020204" pitchFamily="34" charset="0"/>
              </a:rPr>
              <a:t>A collection of numbers or values relating to a particular subject. Datasets are normally presented in tables or represented by graphs. For example, the test scores of each student in a particular class.</a:t>
            </a:r>
          </a:p>
          <a:p>
            <a:endParaRPr lang="en-AU"/>
          </a:p>
        </p:txBody>
      </p:sp>
      <p:sp>
        <p:nvSpPr>
          <p:cNvPr id="4" name="Slide Number Placeholder 3">
            <a:extLst>
              <a:ext uri="{FF2B5EF4-FFF2-40B4-BE49-F238E27FC236}">
                <a16:creationId xmlns:a16="http://schemas.microsoft.com/office/drawing/2014/main" id="{CCF38D6D-5AA0-F7A3-7CE6-1E6A9F1D7915}"/>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904343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C65C6-33E4-8DF2-11AA-6CB9C5C882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C6535E-7163-AF22-7C71-5FF025E636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802D78-7662-7988-DAF0-B4AE3A03C714}"/>
              </a:ext>
            </a:extLst>
          </p:cNvPr>
          <p:cNvSpPr>
            <a:spLocks noGrp="1"/>
          </p:cNvSpPr>
          <p:nvPr>
            <p:ph type="body" idx="1"/>
          </p:nvPr>
        </p:nvSpPr>
        <p:spPr/>
        <p:txBody>
          <a:bodyPr/>
          <a:lstStyle/>
          <a:p>
            <a:r>
              <a:rPr lang="en-AU" sz="1600" kern="1200">
                <a:solidFill>
                  <a:schemeClr val="tx1"/>
                </a:solidFill>
                <a:effectLst/>
                <a:latin typeface="Arial" panose="020B0604020202020204" pitchFamily="34" charset="0"/>
                <a:ea typeface="+mn-ea"/>
                <a:cs typeface="Arial" panose="020B0604020202020204" pitchFamily="34" charset="0"/>
              </a:rPr>
              <a:t>Definition of data in Science</a:t>
            </a:r>
          </a:p>
          <a:p>
            <a:r>
              <a:rPr lang="en-AU" sz="1600" b="1" kern="1200">
                <a:solidFill>
                  <a:schemeClr val="tx1"/>
                </a:solidFill>
                <a:effectLst/>
                <a:latin typeface="Arial" panose="020B0604020202020204" pitchFamily="34" charset="0"/>
                <a:ea typeface="+mn-ea"/>
                <a:cs typeface="Arial" panose="020B0604020202020204" pitchFamily="34" charset="0"/>
              </a:rPr>
              <a:t>Data:</a:t>
            </a:r>
            <a:r>
              <a:rPr lang="en-AU" sz="1600" kern="1200">
                <a:solidFill>
                  <a:schemeClr val="tx1"/>
                </a:solidFill>
                <a:effectLst/>
                <a:latin typeface="Arial" panose="020B0604020202020204" pitchFamily="34" charset="0"/>
                <a:ea typeface="+mn-ea"/>
                <a:cs typeface="Arial" panose="020B0604020202020204" pitchFamily="34" charset="0"/>
              </a:rPr>
              <a:t> Information that is collected, organised and analysed for various purposes. It can be in the form of numbers, text, images or any other format that can be processed. Data can be represented using techniques such as tables, graphs and textual explanations.</a:t>
            </a:r>
          </a:p>
          <a:p>
            <a:r>
              <a:rPr lang="en-AU" sz="1600" b="1" kern="1200">
                <a:solidFill>
                  <a:schemeClr val="tx1"/>
                </a:solidFill>
                <a:effectLst/>
                <a:latin typeface="Arial" panose="020B0604020202020204" pitchFamily="34" charset="0"/>
                <a:ea typeface="+mn-ea"/>
                <a:cs typeface="Arial" panose="020B0604020202020204" pitchFamily="34" charset="0"/>
              </a:rPr>
              <a:t>Dataset</a:t>
            </a:r>
            <a:r>
              <a:rPr lang="en-AU" sz="1600" kern="1200">
                <a:solidFill>
                  <a:schemeClr val="tx1"/>
                </a:solidFill>
                <a:effectLst/>
                <a:latin typeface="Arial" panose="020B0604020202020204" pitchFamily="34" charset="0"/>
                <a:ea typeface="+mn-ea"/>
                <a:cs typeface="Arial" panose="020B0604020202020204" pitchFamily="34" charset="0"/>
              </a:rPr>
              <a:t>: A collection of numbers or values relating to a particular subject. Datasets are normally presented in tables or represented by graphs. For example, the test scores of each student in a particular class.</a:t>
            </a:r>
          </a:p>
          <a:p>
            <a:r>
              <a:rPr lang="en-AU" sz="1600" kern="1200">
                <a:solidFill>
                  <a:schemeClr val="tx1"/>
                </a:solidFill>
                <a:effectLst/>
                <a:latin typeface="Arial" panose="020B0604020202020204" pitchFamily="34" charset="0"/>
                <a:ea typeface="+mn-ea"/>
                <a:cs typeface="Arial" panose="020B0604020202020204" pitchFamily="34" charset="0"/>
              </a:rPr>
              <a:t>Definition of data in Mathematics</a:t>
            </a:r>
          </a:p>
          <a:p>
            <a:r>
              <a:rPr lang="en-AU" sz="1600" b="1" kern="1200">
                <a:solidFill>
                  <a:schemeClr val="tx1"/>
                </a:solidFill>
                <a:effectLst/>
                <a:latin typeface="Arial" panose="020B0604020202020204" pitchFamily="34" charset="0"/>
                <a:ea typeface="+mn-ea"/>
                <a:cs typeface="Arial" panose="020B0604020202020204" pitchFamily="34" charset="0"/>
              </a:rPr>
              <a:t> Data: </a:t>
            </a:r>
            <a:r>
              <a:rPr lang="en-AU" sz="1600" kern="1200">
                <a:solidFill>
                  <a:schemeClr val="tx1"/>
                </a:solidFill>
                <a:effectLst/>
                <a:latin typeface="Arial" panose="020B0604020202020204" pitchFamily="34" charset="0"/>
                <a:ea typeface="+mn-ea"/>
                <a:cs typeface="Arial" panose="020B0604020202020204" pitchFamily="34" charset="0"/>
              </a:rPr>
              <a:t>Facts or units of information collected together.</a:t>
            </a:r>
          </a:p>
          <a:p>
            <a:r>
              <a:rPr lang="en-AU" sz="1600" b="1" kern="1200">
                <a:solidFill>
                  <a:schemeClr val="tx1"/>
                </a:solidFill>
                <a:effectLst/>
                <a:latin typeface="Arial" panose="020B0604020202020204" pitchFamily="34" charset="0"/>
                <a:ea typeface="+mn-ea"/>
                <a:cs typeface="Arial" panose="020B0604020202020204" pitchFamily="34" charset="0"/>
              </a:rPr>
              <a:t>Dataset: </a:t>
            </a:r>
            <a:r>
              <a:rPr lang="en-AU" sz="1600" kern="1200">
                <a:solidFill>
                  <a:schemeClr val="tx1"/>
                </a:solidFill>
                <a:effectLst/>
                <a:latin typeface="Arial" panose="020B0604020202020204" pitchFamily="34" charset="0"/>
                <a:ea typeface="+mn-ea"/>
                <a:cs typeface="Arial" panose="020B0604020202020204" pitchFamily="34" charset="0"/>
              </a:rPr>
              <a:t>A collection of numbers or values relating to a particular subject. Datasets are normally presented in tables or represented by graphs. For example, the test scores of each student in a particular class.</a:t>
            </a:r>
          </a:p>
          <a:p>
            <a:endParaRPr lang="en-AU"/>
          </a:p>
        </p:txBody>
      </p:sp>
      <p:sp>
        <p:nvSpPr>
          <p:cNvPr id="4" name="Slide Number Placeholder 3">
            <a:extLst>
              <a:ext uri="{FF2B5EF4-FFF2-40B4-BE49-F238E27FC236}">
                <a16:creationId xmlns:a16="http://schemas.microsoft.com/office/drawing/2014/main" id="{97651205-C2E5-75D2-185D-9CF06F536359}"/>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228097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20A6B-9DBE-B9DA-80BC-92FE88D924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C5CE82-A045-3D87-FAE3-409B4E5962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EA0887-00FD-845C-7DB1-91A4BAAB11EB}"/>
              </a:ext>
            </a:extLst>
          </p:cNvPr>
          <p:cNvSpPr>
            <a:spLocks noGrp="1"/>
          </p:cNvSpPr>
          <p:nvPr>
            <p:ph type="body" idx="1"/>
          </p:nvPr>
        </p:nvSpPr>
        <p:spPr/>
        <p:txBody>
          <a:bodyPr/>
          <a:lstStyle/>
          <a:p>
            <a:r>
              <a:rPr lang="en-AU" sz="1600" b="1" kern="1200">
                <a:solidFill>
                  <a:schemeClr val="tx1"/>
                </a:solidFill>
                <a:effectLst/>
                <a:latin typeface="Arial" panose="020B0604020202020204" pitchFamily="34" charset="0"/>
                <a:ea typeface="+mn-ea"/>
                <a:cs typeface="Arial" panose="020B0604020202020204" pitchFamily="34" charset="0"/>
              </a:rPr>
              <a:t>Data:</a:t>
            </a:r>
            <a:r>
              <a:rPr lang="en-AU" sz="1600" i="1" kern="1200">
                <a:solidFill>
                  <a:schemeClr val="tx1"/>
                </a:solidFill>
                <a:effectLst/>
                <a:latin typeface="Arial" panose="020B0604020202020204" pitchFamily="34" charset="0"/>
                <a:ea typeface="+mn-ea"/>
                <a:cs typeface="Arial" panose="020B0604020202020204" pitchFamily="34" charset="0"/>
              </a:rPr>
              <a:t> </a:t>
            </a:r>
            <a:r>
              <a:rPr lang="en-AU" sz="1600" kern="1200">
                <a:solidFill>
                  <a:schemeClr val="tx1"/>
                </a:solidFill>
                <a:effectLst/>
                <a:latin typeface="Arial" panose="020B0604020202020204" pitchFamily="34" charset="0"/>
                <a:ea typeface="+mn-ea"/>
                <a:cs typeface="Arial" panose="020B0604020202020204" pitchFamily="34" charset="0"/>
              </a:rPr>
              <a:t>A discrete representation of information using number codes. Data may include characters (e.g. alphabetic letters, numbers and symbols), images, sounds and/or instructions that, when represented by number codes, can be manipulated, stored and communicated by digital systems. For example, characters may be represented using ASCII code or images may be represented by a bitmap of numbers representing each ‘dot’ or pixel.</a:t>
            </a:r>
          </a:p>
          <a:p>
            <a:r>
              <a:rPr lang="en-AU" sz="1600" b="1" kern="1200">
                <a:solidFill>
                  <a:schemeClr val="tx1"/>
                </a:solidFill>
                <a:effectLst/>
                <a:latin typeface="Arial" panose="020B0604020202020204" pitchFamily="34" charset="0"/>
                <a:ea typeface="+mn-ea"/>
                <a:cs typeface="Arial" panose="020B0604020202020204" pitchFamily="34" charset="0"/>
              </a:rPr>
              <a:t>Dataset:</a:t>
            </a:r>
            <a:r>
              <a:rPr lang="en-AU" sz="1600" kern="1200">
                <a:solidFill>
                  <a:schemeClr val="tx1"/>
                </a:solidFill>
                <a:effectLst/>
                <a:latin typeface="Arial" panose="020B0604020202020204" pitchFamily="34" charset="0"/>
                <a:ea typeface="+mn-ea"/>
                <a:cs typeface="Arial" panose="020B0604020202020204" pitchFamily="34" charset="0"/>
              </a:rPr>
              <a:t> A collection of data combined for a specific purpose.</a:t>
            </a:r>
          </a:p>
          <a:p>
            <a:endParaRPr lang="en-AU"/>
          </a:p>
        </p:txBody>
      </p:sp>
      <p:sp>
        <p:nvSpPr>
          <p:cNvPr id="4" name="Slide Number Placeholder 3">
            <a:extLst>
              <a:ext uri="{FF2B5EF4-FFF2-40B4-BE49-F238E27FC236}">
                <a16:creationId xmlns:a16="http://schemas.microsoft.com/office/drawing/2014/main" id="{FDD3F1F1-B9CD-5CBB-3EB0-A4720009BCD6}"/>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2863653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600" b="0" i="0" kern="1200">
                <a:solidFill>
                  <a:schemeClr val="tx1"/>
                </a:solidFill>
                <a:effectLst/>
                <a:latin typeface="Arial" panose="020B0604020202020204" pitchFamily="34" charset="0"/>
                <a:ea typeface="+mn-ea"/>
                <a:cs typeface="Arial" panose="020B0604020202020204" pitchFamily="34" charset="0"/>
              </a:rPr>
              <a:t>“Discrete means separate or distinct pieces.”</a:t>
            </a:r>
          </a:p>
          <a:p>
            <a:pPr rtl="0"/>
            <a:r>
              <a:rPr lang="en-AU" sz="1600" b="0" i="0" kern="1200">
                <a:solidFill>
                  <a:schemeClr val="tx1"/>
                </a:solidFill>
                <a:effectLst/>
                <a:latin typeface="Arial" panose="020B0604020202020204" pitchFamily="34" charset="0"/>
                <a:ea typeface="+mn-ea"/>
                <a:cs typeface="Arial" panose="020B0604020202020204" pitchFamily="34" charset="0"/>
              </a:rPr>
              <a:t>“Number codes mean that all information is turned into numbers in computers.”</a:t>
            </a:r>
          </a:p>
          <a:p>
            <a:pPr rtl="0"/>
            <a:r>
              <a:rPr lang="en-AU" sz="1600" b="0" i="0" kern="1200">
                <a:solidFill>
                  <a:schemeClr val="tx1"/>
                </a:solidFill>
                <a:effectLst/>
                <a:latin typeface="Arial" panose="020B0604020202020204" pitchFamily="34" charset="0"/>
                <a:ea typeface="+mn-ea"/>
                <a:cs typeface="Arial" panose="020B0604020202020204" pitchFamily="34" charset="0"/>
              </a:rPr>
              <a:t>“Different types of information like letters, pictures, and sounds all become numbers.”</a:t>
            </a:r>
          </a:p>
          <a:p>
            <a:endParaRPr lang="en-AU"/>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802022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600" i="1" kern="1200" dirty="0">
                <a:solidFill>
                  <a:schemeClr val="tx1"/>
                </a:solidFill>
                <a:effectLst/>
                <a:latin typeface="Arial" panose="020B0604020202020204" pitchFamily="34" charset="0"/>
                <a:ea typeface="+mn-ea"/>
                <a:cs typeface="Arial" panose="020B0604020202020204" pitchFamily="34" charset="0"/>
              </a:rPr>
              <a:t>Misconceptions in maths:</a:t>
            </a:r>
            <a:r>
              <a:rPr lang="en-AU" sz="1600" kern="1200" dirty="0">
                <a:solidFill>
                  <a:schemeClr val="tx1"/>
                </a:solidFill>
                <a:effectLst/>
                <a:latin typeface="Arial" panose="020B0604020202020204" pitchFamily="34" charset="0"/>
                <a:ea typeface="+mn-ea"/>
                <a:cs typeface="Arial" panose="020B0604020202020204" pitchFamily="34" charset="0"/>
              </a:rPr>
              <a:t> Data is only numbers; data is graphs; only quantitative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i="1" dirty="0"/>
              <a:t>Misconceptions in </a:t>
            </a:r>
            <a:r>
              <a:rPr lang="en-AU" i="1" dirty="0" err="1"/>
              <a:t>Science</a:t>
            </a:r>
            <a:r>
              <a:rPr lang="en-AU" dirty="0" err="1"/>
              <a:t>:</a:t>
            </a:r>
            <a:r>
              <a:rPr lang="en-AU" sz="1600" i="1" kern="1200" dirty="0" err="1">
                <a:solidFill>
                  <a:schemeClr val="tx1"/>
                </a:solidFill>
                <a:effectLst/>
                <a:latin typeface="Arial" panose="020B0604020202020204" pitchFamily="34" charset="0"/>
                <a:ea typeface="+mn-ea"/>
                <a:cs typeface="Arial" panose="020B0604020202020204" pitchFamily="34" charset="0"/>
              </a:rPr>
              <a:t>Misconceptions</a:t>
            </a:r>
            <a:r>
              <a:rPr lang="en-AU" sz="1600" i="1" kern="1200" dirty="0">
                <a:solidFill>
                  <a:schemeClr val="tx1"/>
                </a:solidFill>
                <a:effectLst/>
                <a:latin typeface="Arial" panose="020B0604020202020204" pitchFamily="34" charset="0"/>
                <a:ea typeface="+mn-ea"/>
                <a:cs typeface="Arial" panose="020B0604020202020204" pitchFamily="34" charset="0"/>
              </a:rPr>
              <a:t>:</a:t>
            </a:r>
            <a:r>
              <a:rPr lang="en-AU" sz="1600" kern="1200" dirty="0">
                <a:solidFill>
                  <a:schemeClr val="tx1"/>
                </a:solidFill>
                <a:effectLst/>
                <a:latin typeface="Arial" panose="020B0604020202020204" pitchFamily="34" charset="0"/>
                <a:ea typeface="+mn-ea"/>
                <a:cs typeface="Arial" panose="020B0604020202020204" pitchFamily="34" charset="0"/>
              </a:rPr>
              <a:t> Data = info; only numeric; data must be perfect; data science = coding</a:t>
            </a:r>
          </a:p>
          <a:p>
            <a:r>
              <a:rPr lang="en-AU" sz="1600" i="1" kern="1200" dirty="0">
                <a:solidFill>
                  <a:schemeClr val="tx1"/>
                </a:solidFill>
                <a:effectLst/>
                <a:latin typeface="Arial" panose="020B0604020202020204" pitchFamily="34" charset="0"/>
                <a:ea typeface="+mn-ea"/>
                <a:cs typeface="Arial" panose="020B0604020202020204" pitchFamily="34" charset="0"/>
              </a:rPr>
              <a:t>Misconceptions:</a:t>
            </a:r>
            <a:r>
              <a:rPr lang="en-AU" sz="1600" kern="1200" dirty="0">
                <a:solidFill>
                  <a:schemeClr val="tx1"/>
                </a:solidFill>
                <a:effectLst/>
                <a:latin typeface="Arial" panose="020B0604020202020204" pitchFamily="34" charset="0"/>
                <a:ea typeface="+mn-ea"/>
                <a:cs typeface="Arial" panose="020B0604020202020204" pitchFamily="34" charset="0"/>
              </a:rPr>
              <a:t> Data is binary only; data equals files; images/sounds can't be numbers. </a:t>
            </a:r>
            <a:r>
              <a:rPr lang="en-AU" sz="1600" dirty="0"/>
              <a:t>Today we were learning to define data as its used in Computing.</a:t>
            </a:r>
          </a:p>
          <a:p>
            <a:r>
              <a:rPr lang="en-AU" sz="1600" dirty="0"/>
              <a:t>We recognised how data is used in different subjects.</a:t>
            </a:r>
          </a:p>
          <a:p>
            <a:r>
              <a:rPr lang="en-AU" sz="1600" dirty="0"/>
              <a:t>We categorised data and information.</a:t>
            </a:r>
          </a:p>
          <a:p>
            <a:pPr lvl="0"/>
            <a:r>
              <a:rPr lang="en-AU" sz="1600" dirty="0"/>
              <a:t>We organised and described data.</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AU" sz="1600" kern="1200" dirty="0">
              <a:solidFill>
                <a:schemeClr val="tx1"/>
              </a:solidFill>
              <a:effectLst/>
              <a:latin typeface="Arial" panose="020B0604020202020204" pitchFamily="34" charset="0"/>
              <a:ea typeface="+mn-ea"/>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510733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FA747-1F2F-634A-800D-94C6B06A8D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451FB1-1067-596E-C102-8136911E09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7C32F4-0AA6-55E5-01C0-CE559C671E7B}"/>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13E1430F-E75F-78B3-E93A-4505A1CF6C03}"/>
              </a:ext>
            </a:extLst>
          </p:cNvPr>
          <p:cNvSpPr>
            <a:spLocks noGrp="1"/>
          </p:cNvSpPr>
          <p:nvPr>
            <p:ph type="sldNum" sz="quarter" idx="5"/>
          </p:nvPr>
        </p:nvSpPr>
        <p:spPr/>
        <p:txBody>
          <a:bodyPr/>
          <a:lstStyle/>
          <a:p>
            <a:fld id="{D09C5488-DD16-4714-9519-7BE21BA11D4E}" type="slidenum">
              <a:rPr lang="en-AU" smtClean="0"/>
              <a:t>16</a:t>
            </a:fld>
            <a:endParaRPr lang="en-AU"/>
          </a:p>
        </p:txBody>
      </p:sp>
    </p:spTree>
    <p:extLst>
      <p:ext uri="{BB962C8B-B14F-4D97-AF65-F5344CB8AC3E}">
        <p14:creationId xmlns:p14="http://schemas.microsoft.com/office/powerpoint/2010/main" val="4217405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1915126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A discrete representation of information using number codes.</a:t>
            </a:r>
          </a:p>
          <a:p>
            <a:r>
              <a:rPr lang="en-AU" sz="12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Data may include characters (e.g. alphabetic letters, numbers and symbols), images, sounds and/or instructions that, when represented by number codes, can be manipulated, stored and communicated by digital systems.</a:t>
            </a:r>
          </a:p>
          <a:p>
            <a:r>
              <a:rPr lang="en-AU" sz="12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 For example, characters may be represented using ASCII code or images may be represented by a bitmap of numbers representing each ‘dot’ or pixel.</a:t>
            </a:r>
            <a:endParaRPr lang="en-AU" sz="1200" dirty="0">
              <a:solidFill>
                <a:srgbClr val="22272B"/>
              </a:solidFill>
              <a:latin typeface="Arial" panose="020B0604020202020204"/>
            </a:endParaRPr>
          </a:p>
          <a:p>
            <a:endParaRPr lang="en-AU" dirty="0"/>
          </a:p>
        </p:txBody>
      </p:sp>
      <p:sp>
        <p:nvSpPr>
          <p:cNvPr id="4" name="Slide Number Placeholder 3"/>
          <p:cNvSpPr>
            <a:spLocks noGrp="1"/>
          </p:cNvSpPr>
          <p:nvPr>
            <p:ph type="sldNum" sz="quarter" idx="5"/>
          </p:nvPr>
        </p:nvSpPr>
        <p:spPr/>
        <p:txBody>
          <a:bodyPr/>
          <a:lstStyle/>
          <a:p>
            <a:fld id="{A27F4106-45CC-4142-9871-89FE26886609}" type="slidenum">
              <a:rPr lang="en-AU" smtClean="0"/>
              <a:t>20</a:t>
            </a:fld>
            <a:endParaRPr lang="en-AU"/>
          </a:p>
        </p:txBody>
      </p:sp>
    </p:spTree>
    <p:extLst>
      <p:ext uri="{BB962C8B-B14F-4D97-AF65-F5344CB8AC3E}">
        <p14:creationId xmlns:p14="http://schemas.microsoft.com/office/powerpoint/2010/main" val="40191478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B33-2522-0A25-263E-DAE34B39F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A2B-8B8B-9BAD-C13A-ABE97DFCD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6E08-3565-40EA-CC36-05ACCBAAA8A8}"/>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9EBEBAF4-B29E-B74A-55B8-9F1EAAEC0074}"/>
              </a:ext>
            </a:extLst>
          </p:cNvPr>
          <p:cNvSpPr>
            <a:spLocks noGrp="1"/>
          </p:cNvSpPr>
          <p:nvPr>
            <p:ph type="sldNum" sz="quarter" idx="5"/>
          </p:nvPr>
        </p:nvSpPr>
        <p:spPr/>
        <p:txBody>
          <a:bodyPr/>
          <a:lstStyle/>
          <a:p>
            <a:fld id="{D09C5488-DD16-4714-9519-7BE21BA11D4E}" type="slidenum">
              <a:rPr lang="en-AU" smtClean="0"/>
              <a:t>21</a:t>
            </a:fld>
            <a:endParaRPr lang="en-AU"/>
          </a:p>
        </p:txBody>
      </p:sp>
    </p:spTree>
    <p:extLst>
      <p:ext uri="{BB962C8B-B14F-4D97-AF65-F5344CB8AC3E}">
        <p14:creationId xmlns:p14="http://schemas.microsoft.com/office/powerpoint/2010/main" val="4263733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slide deck complements the teacher support resource, assessment tasks and program of learning. Teachers are advised to issue the support resource either through their LMS or printed as a student workbook. The first lessons of this course should include introducing the analysing data focus area, the glossary and the assessment tasks. These are available in the teacher support resource.</a:t>
            </a: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0088131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22</a:t>
            </a:fld>
            <a:endParaRPr lang="en-AU" dirty="0"/>
          </a:p>
        </p:txBody>
      </p:sp>
    </p:spTree>
    <p:extLst>
      <p:ext uri="{BB962C8B-B14F-4D97-AF65-F5344CB8AC3E}">
        <p14:creationId xmlns:p14="http://schemas.microsoft.com/office/powerpoint/2010/main" val="2687978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ea typeface="+mn-ea"/>
                <a:cs typeface="+mn-cs"/>
              </a:rPr>
              <a:t>This slide indicates the plan for 10 learning episodes and the current slide deck 7 Spreadsheets and databases</a:t>
            </a:r>
            <a:endParaRPr lang="en-US">
              <a:cs typeface="Arial" panose="020B0604020202020204" pitchFamily="34" charset="0"/>
            </a:endParaRPr>
          </a:p>
          <a:p>
            <a:pPr marL="171450" indent="-171450">
              <a:buFont typeface="Arial"/>
              <a:buChar char="•"/>
            </a:pPr>
            <a:endParaRPr lang="en-US">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242764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480285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0AB0-DD89-3CA0-FE32-B607ECC29D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AC56AA-7023-8AFA-901D-79EFBB607E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A4C900-3F4D-BEAC-D506-B3DF48922628}"/>
              </a:ext>
            </a:extLst>
          </p:cNvPr>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a:extLst>
              <a:ext uri="{FF2B5EF4-FFF2-40B4-BE49-F238E27FC236}">
                <a16:creationId xmlns:a16="http://schemas.microsoft.com/office/drawing/2014/main" id="{F99D9D9E-F798-30B9-8233-07728B82EFC5}"/>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034627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Activating Prior Knowledge</a:t>
            </a: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191100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57E6C-4EA0-46DF-C544-E26BE15A23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8EFA0-590F-2406-9342-A763828A48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C8C2D2-92A1-760C-AE5F-CD38F7E31197}"/>
              </a:ext>
            </a:extLst>
          </p:cNvPr>
          <p:cNvSpPr>
            <a:spLocks noGrp="1"/>
          </p:cNvSpPr>
          <p:nvPr>
            <p:ph type="body" idx="1"/>
          </p:nvPr>
        </p:nvSpPr>
        <p:spPr/>
        <p:txBody>
          <a:bodyPr/>
          <a:lstStyle/>
          <a:p>
            <a:pPr rtl="0"/>
            <a:r>
              <a:rPr lang="en-AU" sz="1600" b="1" i="0" kern="1200" dirty="0">
                <a:solidFill>
                  <a:schemeClr val="tx1"/>
                </a:solidFill>
                <a:effectLst/>
                <a:latin typeface="Arial" panose="020B0604020202020204" pitchFamily="34" charset="0"/>
                <a:ea typeface="+mn-ea"/>
                <a:cs typeface="Arial" panose="020B0604020202020204" pitchFamily="34" charset="0"/>
              </a:rPr>
              <a:t>Typical correct understanding from Year 9 students might include:</a:t>
            </a:r>
            <a:endParaRPr lang="en-AU" sz="1600" b="0" i="0" kern="1200" dirty="0">
              <a:solidFill>
                <a:schemeClr val="tx1"/>
              </a:solidFill>
              <a:effectLst/>
              <a:latin typeface="Arial" panose="020B0604020202020204" pitchFamily="34" charset="0"/>
              <a:ea typeface="+mn-ea"/>
              <a:cs typeface="Arial" panose="020B0604020202020204" pitchFamily="34" charset="0"/>
            </a:endParaRPr>
          </a:p>
          <a:p>
            <a:pPr rtl="0"/>
            <a:r>
              <a:rPr lang="en-AU" sz="1600" b="0" i="0" kern="1200" dirty="0">
                <a:solidFill>
                  <a:schemeClr val="tx1"/>
                </a:solidFill>
                <a:effectLst/>
                <a:latin typeface="Arial" panose="020B0604020202020204" pitchFamily="34" charset="0"/>
                <a:ea typeface="+mn-ea"/>
                <a:cs typeface="Arial" panose="020B0604020202020204" pitchFamily="34" charset="0"/>
              </a:rPr>
              <a:t>Data is information or facts collected to be used for analysis.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Data can be numbers, measurements, observations, or descriptions.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Data is raw information that can be processed to help answer questions or make decisions.</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Common misconceptions Year 9 students might have:</a:t>
            </a:r>
            <a:endParaRPr lang="en-AU" sz="1600" b="0" i="0" kern="1200" dirty="0">
              <a:solidFill>
                <a:schemeClr val="tx1"/>
              </a:solidFill>
              <a:effectLst/>
              <a:latin typeface="Arial" panose="020B0604020202020204" pitchFamily="34" charset="0"/>
              <a:ea typeface="+mn-ea"/>
              <a:cs typeface="Arial" panose="020B0604020202020204" pitchFamily="34" charset="0"/>
            </a:endParaRPr>
          </a:p>
          <a:p>
            <a:pPr rtl="0"/>
            <a:r>
              <a:rPr lang="en-AU" sz="1600" b="0" i="0" kern="1200" dirty="0">
                <a:solidFill>
                  <a:schemeClr val="tx1"/>
                </a:solidFill>
                <a:effectLst/>
                <a:latin typeface="Arial" panose="020B0604020202020204" pitchFamily="34" charset="0"/>
                <a:ea typeface="+mn-ea"/>
                <a:cs typeface="Arial" panose="020B0604020202020204" pitchFamily="34" charset="0"/>
              </a:rPr>
              <a:t>Data is only numbers or statistics.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Data is the same as information (not distinguishing raw data from processed information).</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Data is something only scientists or adults use.</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Data means computer files or digital information exclusively.</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Example Year 9 student answers:</a:t>
            </a:r>
            <a:endParaRPr lang="en-AU" sz="1600" b="0" i="0" kern="1200" dirty="0">
              <a:solidFill>
                <a:schemeClr val="tx1"/>
              </a:solidFill>
              <a:effectLst/>
              <a:latin typeface="Arial" panose="020B0604020202020204" pitchFamily="34" charset="0"/>
              <a:ea typeface="+mn-ea"/>
              <a:cs typeface="Arial" panose="020B0604020202020204" pitchFamily="34" charset="0"/>
            </a:endParaRPr>
          </a:p>
          <a:p>
            <a:pPr rtl="0"/>
            <a:r>
              <a:rPr lang="en-AU" sz="1600" b="0" i="0" kern="1200" dirty="0">
                <a:solidFill>
                  <a:schemeClr val="tx1"/>
                </a:solidFill>
                <a:effectLst/>
                <a:latin typeface="Arial" panose="020B0604020202020204" pitchFamily="34" charset="0"/>
                <a:ea typeface="+mn-ea"/>
                <a:cs typeface="Arial" panose="020B0604020202020204" pitchFamily="34" charset="0"/>
              </a:rPr>
              <a:t>"Data is numbers we collect in science experiments."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"Data is any kind of information we write down."</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"Data is what computers use."</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"Data is facts and details we gather to learn about something."</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How to support clarification:</a:t>
            </a:r>
            <a:endParaRPr lang="en-AU" sz="1600" b="0" i="0" kern="1200" dirty="0">
              <a:solidFill>
                <a:schemeClr val="tx1"/>
              </a:solidFill>
              <a:effectLst/>
              <a:latin typeface="Arial" panose="020B0604020202020204" pitchFamily="34" charset="0"/>
              <a:ea typeface="+mn-ea"/>
              <a:cs typeface="Arial" panose="020B0604020202020204" pitchFamily="34" charset="0"/>
            </a:endParaRPr>
          </a:p>
          <a:p>
            <a:pPr rtl="0"/>
            <a:r>
              <a:rPr lang="en-AU" sz="1600" b="0" i="0" kern="1200" dirty="0">
                <a:solidFill>
                  <a:schemeClr val="tx1"/>
                </a:solidFill>
                <a:effectLst/>
                <a:latin typeface="Arial" panose="020B0604020202020204" pitchFamily="34" charset="0"/>
                <a:ea typeface="+mn-ea"/>
                <a:cs typeface="Arial" panose="020B0604020202020204" pitchFamily="34" charset="0"/>
              </a:rPr>
              <a:t>Emphasise that data includes both numbers and other types of facts.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Explain data as raw facts that need to be interpreted.</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Highlight that data is used by many people in different ways.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Use think </a:t>
            </a:r>
            <a:r>
              <a:rPr lang="en-AU" sz="1600" b="0" i="0" kern="1200" dirty="0" err="1">
                <a:solidFill>
                  <a:schemeClr val="tx1"/>
                </a:solidFill>
                <a:effectLst/>
                <a:latin typeface="Arial" panose="020B0604020202020204" pitchFamily="34" charset="0"/>
                <a:ea typeface="+mn-ea"/>
                <a:cs typeface="Arial" panose="020B0604020202020204" pitchFamily="34" charset="0"/>
              </a:rPr>
              <a:t>alouds</a:t>
            </a:r>
            <a:r>
              <a:rPr lang="en-AU" sz="1600" b="0" i="0" kern="1200" dirty="0">
                <a:solidFill>
                  <a:schemeClr val="tx1"/>
                </a:solidFill>
                <a:effectLst/>
                <a:latin typeface="Arial" panose="020B0604020202020204" pitchFamily="34" charset="0"/>
                <a:ea typeface="+mn-ea"/>
                <a:cs typeface="Arial" panose="020B0604020202020204" pitchFamily="34" charset="0"/>
              </a:rPr>
              <a:t> to categorise student responses.</a:t>
            </a:r>
          </a:p>
          <a:p>
            <a:endParaRPr lang="en-AU" dirty="0"/>
          </a:p>
        </p:txBody>
      </p:sp>
      <p:sp>
        <p:nvSpPr>
          <p:cNvPr id="4" name="Slide Number Placeholder 3">
            <a:extLst>
              <a:ext uri="{FF2B5EF4-FFF2-40B4-BE49-F238E27FC236}">
                <a16:creationId xmlns:a16="http://schemas.microsoft.com/office/drawing/2014/main" id="{E87C336B-B50D-4046-7B22-F4CD702E136F}"/>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02182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E31C7-D2AE-3F53-52A2-7FAE784AF4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A8D6E6-CE48-395D-51DB-DFF48F4490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B26D3F-D767-04E8-8274-EA5B2A685E40}"/>
              </a:ext>
            </a:extLst>
          </p:cNvPr>
          <p:cNvSpPr>
            <a:spLocks noGrp="1"/>
          </p:cNvSpPr>
          <p:nvPr>
            <p:ph type="body" idx="1"/>
          </p:nvPr>
        </p:nvSpPr>
        <p:spPr/>
        <p:txBody>
          <a:bodyPr/>
          <a:lstStyle/>
          <a:p>
            <a:pPr rtl="0"/>
            <a:r>
              <a:rPr lang="en-AU" sz="1600" b="1" i="0" kern="1200" dirty="0">
                <a:solidFill>
                  <a:schemeClr val="tx1"/>
                </a:solidFill>
                <a:effectLst/>
                <a:latin typeface="Arial" panose="020B0604020202020204" pitchFamily="34" charset="0"/>
                <a:ea typeface="+mn-ea"/>
                <a:cs typeface="Arial" panose="020B0604020202020204" pitchFamily="34" charset="0"/>
              </a:rPr>
              <a:t>Check for understanding:</a:t>
            </a:r>
          </a:p>
          <a:p>
            <a:pPr rtl="0"/>
            <a:endParaRPr lang="en-AU" sz="1600" b="1" i="0" kern="1200" dirty="0">
              <a:solidFill>
                <a:schemeClr val="tx1"/>
              </a:solidFill>
              <a:effectLst/>
              <a:latin typeface="Arial" panose="020B0604020202020204" pitchFamily="34" charset="0"/>
              <a:ea typeface="+mn-ea"/>
              <a:cs typeface="Arial" panose="020B0604020202020204" pitchFamily="34" charset="0"/>
            </a:endParaRP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What are 3 examples of data? Facts, numbers, observations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Is data the same as information? No</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i="0" kern="1200" dirty="0">
                <a:solidFill>
                  <a:schemeClr val="tx1"/>
                </a:solidFill>
                <a:effectLst/>
                <a:latin typeface="Arial" panose="020B0604020202020204" pitchFamily="34" charset="0"/>
                <a:ea typeface="+mn-ea"/>
                <a:cs typeface="Arial" panose="020B0604020202020204" pitchFamily="34" charset="0"/>
              </a:rPr>
              <a:t>How is data different from information? Data is information or facts collected to be used for analysis. Data are raw facts that need to be interpreted.</a:t>
            </a:r>
          </a:p>
          <a:p>
            <a:pPr rtl="0"/>
            <a:endParaRPr lang="en-AU" sz="1600" b="0" i="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F2635DA0-80EC-77EE-D122-B8802AD84702}"/>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11987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68BDD-5082-1309-B73C-1BDEA47AD6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6B47FA-0AA9-145B-2C63-7BB5491E1D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77D7EA-6D84-46BA-C798-2CC5EB011C7B}"/>
              </a:ext>
            </a:extLst>
          </p:cNvPr>
          <p:cNvSpPr>
            <a:spLocks noGrp="1"/>
          </p:cNvSpPr>
          <p:nvPr>
            <p:ph type="body" idx="1"/>
          </p:nvPr>
        </p:nvSpPr>
        <p:spPr/>
        <p:txBody>
          <a:bodyPr/>
          <a:lstStyle/>
          <a:p>
            <a:pPr rtl="0"/>
            <a:r>
              <a:rPr lang="en-AU" sz="1600" b="1" i="0" kern="1200" dirty="0">
                <a:solidFill>
                  <a:schemeClr val="tx1"/>
                </a:solidFill>
                <a:effectLst/>
                <a:latin typeface="Arial" panose="020B0604020202020204" pitchFamily="34" charset="0"/>
                <a:ea typeface="+mn-ea"/>
                <a:cs typeface="Arial" panose="020B0604020202020204" pitchFamily="34" charset="0"/>
              </a:rPr>
              <a:t>Check for understanding:</a:t>
            </a:r>
          </a:p>
          <a:p>
            <a:pPr rtl="0"/>
            <a:endParaRPr lang="en-AU" sz="1600" b="1" i="0" kern="1200" dirty="0">
              <a:solidFill>
                <a:schemeClr val="tx1"/>
              </a:solidFill>
              <a:effectLst/>
              <a:latin typeface="Arial" panose="020B0604020202020204" pitchFamily="34" charset="0"/>
              <a:ea typeface="+mn-ea"/>
              <a:cs typeface="Arial" panose="020B0604020202020204" pitchFamily="34" charset="0"/>
            </a:endParaRP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What are 3 examples of data? Facts, numbers, observations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Is data the same as information? No</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i="0" kern="1200" dirty="0">
                <a:solidFill>
                  <a:schemeClr val="tx1"/>
                </a:solidFill>
                <a:effectLst/>
                <a:latin typeface="Arial" panose="020B0604020202020204" pitchFamily="34" charset="0"/>
                <a:ea typeface="+mn-ea"/>
                <a:cs typeface="Arial" panose="020B0604020202020204" pitchFamily="34" charset="0"/>
              </a:rPr>
              <a:t>How is data different from information? Data is information or facts collected to be used for analysis. Data are raw facts that need to be interpreted.</a:t>
            </a:r>
          </a:p>
          <a:p>
            <a:pPr rtl="0"/>
            <a:endParaRPr lang="en-AU" sz="1600" b="0" i="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88804AFF-ECE7-3631-B9F8-55402B33A3A0}"/>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1995265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GB"/>
              <a:t>Click icon to add picture</a:t>
            </a:r>
            <a:endParaRPr lang="en-AU"/>
          </a:p>
        </p:txBody>
      </p:sp>
    </p:spTree>
    <p:extLst>
      <p:ext uri="{BB962C8B-B14F-4D97-AF65-F5344CB8AC3E}">
        <p14:creationId xmlns:p14="http://schemas.microsoft.com/office/powerpoint/2010/main" val="65591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799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34009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59999" y="360000"/>
            <a:ext cx="11483999"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3998"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032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8847-7D32-95DD-B918-27835CD4550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653795A-9C88-F62A-9D8F-53F0D00FA6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8503E20-1D9C-C4F9-9A35-E0A74AA179C5}"/>
              </a:ext>
            </a:extLst>
          </p:cNvPr>
          <p:cNvSpPr>
            <a:spLocks noGrp="1"/>
          </p:cNvSpPr>
          <p:nvPr>
            <p:ph type="dt" sz="half" idx="10"/>
          </p:nvPr>
        </p:nvSpPr>
        <p:spPr/>
        <p:txBody>
          <a:bodyPr/>
          <a:lstStyle/>
          <a:p>
            <a:fld id="{81E50AB0-E144-448E-A768-A3D093173DC2}" type="datetime1">
              <a:rPr lang="en-AU" smtClean="0"/>
              <a:t>28/07/2026</a:t>
            </a:fld>
            <a:endParaRPr lang="en-AU"/>
          </a:p>
        </p:txBody>
      </p:sp>
      <p:sp>
        <p:nvSpPr>
          <p:cNvPr id="5" name="Footer Placeholder 4">
            <a:extLst>
              <a:ext uri="{FF2B5EF4-FFF2-40B4-BE49-F238E27FC236}">
                <a16:creationId xmlns:a16="http://schemas.microsoft.com/office/drawing/2014/main" id="{2A86B76D-B275-C74B-CF31-72F95030BC9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07C51D-AD91-5337-ECAD-03DAF15B3428}"/>
              </a:ext>
            </a:extLst>
          </p:cNvPr>
          <p:cNvSpPr>
            <a:spLocks noGrp="1"/>
          </p:cNvSpPr>
          <p:nvPr>
            <p:ph type="sldNum" sz="quarter" idx="12"/>
          </p:nvPr>
        </p:nvSpPr>
        <p:spPr/>
        <p:txBody>
          <a:bodyPr/>
          <a:lstStyle/>
          <a:p>
            <a:fld id="{FB2F756C-56C8-4681-A904-6044D2B82F1E}" type="slidenum">
              <a:rPr lang="en-AU" smtClean="0"/>
              <a:t>‹#›</a:t>
            </a:fld>
            <a:endParaRPr lang="en-AU"/>
          </a:p>
        </p:txBody>
      </p:sp>
    </p:spTree>
    <p:extLst>
      <p:ext uri="{BB962C8B-B14F-4D97-AF65-F5344CB8AC3E}">
        <p14:creationId xmlns:p14="http://schemas.microsoft.com/office/powerpoint/2010/main" val="13852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90782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GB"/>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GB"/>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27440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810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GB"/>
              <a:t>Click icon to add picture</a:t>
            </a:r>
            <a:endParaRPr lang="en-AU"/>
          </a:p>
        </p:txBody>
      </p:sp>
    </p:spTree>
    <p:extLst>
      <p:ext uri="{BB962C8B-B14F-4D97-AF65-F5344CB8AC3E}">
        <p14:creationId xmlns:p14="http://schemas.microsoft.com/office/powerpoint/2010/main" val="181974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GB"/>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42383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GB"/>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180342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61420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10090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120457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8.svg"/><Relationship Id="rId4" Type="http://schemas.openxmlformats.org/officeDocument/2006/relationships/diagramLayout" Target="../diagrams/layout1.xml"/><Relationship Id="rId9" Type="http://schemas.openxmlformats.org/officeDocument/2006/relationships/image" Target="../media/image7.sv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slideLayout" Target="../slideLayouts/slideLayout5.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hyperlink" Target="https://education.nsw.gov.au/teaching-and-learning/curriculum/explicit-teaching/explicit-teaching-strategies/connecting-learning" TargetMode="External"/><Relationship Id="rId13" Type="http://schemas.openxmlformats.org/officeDocument/2006/relationships/hyperlink" Target="https://curriculum.nsw.edu.au/" TargetMode="External"/><Relationship Id="rId3" Type="http://schemas.openxmlformats.org/officeDocument/2006/relationships/hyperlink" Target="https://curriculum.nsw.edu.au/learning-areas/tas/computing-technology-7-10-2022/" TargetMode="External"/><Relationship Id="rId7" Type="http://schemas.openxmlformats.org/officeDocument/2006/relationships/hyperlink" Target="https://education.nsw.gov.au/teaching-and-learning/curriculum/explicit-teaching/explicit-teaching-strategies/chunking-and-sequencing-learning" TargetMode="External"/><Relationship Id="rId12" Type="http://schemas.openxmlformats.org/officeDocument/2006/relationships/hyperlink" Target="https://educationstandards.nsw.edu.au/wps/portal/nesa/home" TargetMode="External"/><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hyperlink" Target="https://education.nsw.gov.au/teaching-and-learning/curriculum/explicit-teaching/explicit-teaching-strategies/checking-for-understanding" TargetMode="External"/><Relationship Id="rId11" Type="http://schemas.openxmlformats.org/officeDocument/2006/relationships/hyperlink" Target="https://educationstandards.nsw.edu.au/wps/portal/nesa/mini-footer/copyright" TargetMode="External"/><Relationship Id="rId5" Type="http://schemas.openxmlformats.org/officeDocument/2006/relationships/hyperlink" Target="https://education.nsw.gov.au/content/dam/main-education/documents/teaching-and-learning/curriculum/explicit-teaching/explicit-teaching-activating-prior-knowledge-tg.pdf" TargetMode="External"/><Relationship Id="rId10" Type="http://schemas.openxmlformats.org/officeDocument/2006/relationships/hyperlink" Target="https://app.education.nsw.gov.au/digital-learning-selector/LearningActivity/Card/546" TargetMode="External"/><Relationship Id="rId4" Type="http://schemas.openxmlformats.org/officeDocument/2006/relationships/hyperlink" Target="https://app.pre.education.nsw.gov.au/learning-tools-selector/LearningActivity/Card/547?clearCache=e16458-e20f-33c7-e489-91e37392c68c" TargetMode="External"/><Relationship Id="rId9" Type="http://schemas.openxmlformats.org/officeDocument/2006/relationships/hyperlink" Target="https://www.bing.com/ck/a?!&amp;&amp;p=e9d51ff889a4f5afb2262f25b2d5f9f6c5832cedc4862d5e27b4410c5a90e217JmltdHM9MTc0NTM2NjQwMA&amp;ptn=3&amp;ver=2&amp;hsh=4&amp;fclid=22190934-b32d-65ce-0779-1d23b2bc6400&amp;psq=think+aloud+strategy+NSW+Department+of+education&amp;u=a1aHR0cHM6Ly9lZHVjYXRpb24ubnN3Lmdvdi5hdS9jb250ZW50L2RhbS9tYWluLWVkdWNhdGlvbi9kb2N1bWVudHMvdGVhY2hpbmctYW5kLWxlYXJuaW5nL2N1cnJpY3VsdW0vZXhwbGljaXQtdGVhY2hpbmcvZXhwbGljaXQtdGVhY2hpbmctbW9kZWxsaW5nLXRlY2huaXF1ZS1ndWlkZS5wZGY&amp;ntb=1"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https://creativecommons.org/licenses/by/4.0/"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998069-8808-F7B7-147A-0D45AF051C4E}"/>
              </a:ext>
            </a:extLst>
          </p:cNvPr>
          <p:cNvSpPr>
            <a:spLocks noGrp="1"/>
          </p:cNvSpPr>
          <p:nvPr>
            <p:ph type="title"/>
          </p:nvPr>
        </p:nvSpPr>
        <p:spPr/>
        <p:txBody>
          <a:bodyPr/>
          <a:lstStyle/>
          <a:p>
            <a:r>
              <a:rPr lang="en-AU" dirty="0">
                <a:latin typeface="+mj-lt"/>
              </a:rPr>
              <a:t>Instructions for use</a:t>
            </a:r>
          </a:p>
        </p:txBody>
      </p:sp>
      <p:sp>
        <p:nvSpPr>
          <p:cNvPr id="6" name="Text Placeholder 5">
            <a:extLst>
              <a:ext uri="{FF2B5EF4-FFF2-40B4-BE49-F238E27FC236}">
                <a16:creationId xmlns:a16="http://schemas.microsoft.com/office/drawing/2014/main" id="{8DD841B6-17E3-7C1D-D90A-3B640A08136D}"/>
              </a:ext>
            </a:extLst>
          </p:cNvPr>
          <p:cNvSpPr>
            <a:spLocks noGrp="1"/>
          </p:cNvSpPr>
          <p:nvPr>
            <p:ph type="body" sz="quarter" idx="18"/>
          </p:nvPr>
        </p:nvSpPr>
        <p:spPr/>
        <p:txBody>
          <a:bodyPr/>
          <a:lstStyle/>
          <a:p>
            <a:r>
              <a:rPr lang="en-AU" dirty="0">
                <a:latin typeface="+mj-lt"/>
              </a:rPr>
              <a:t>Learning episode 1</a:t>
            </a:r>
          </a:p>
        </p:txBody>
      </p:sp>
      <p:sp>
        <p:nvSpPr>
          <p:cNvPr id="7" name="Picture Placeholder 6">
            <a:extLst>
              <a:ext uri="{FF2B5EF4-FFF2-40B4-BE49-F238E27FC236}">
                <a16:creationId xmlns:a16="http://schemas.microsoft.com/office/drawing/2014/main" id="{41E659CE-3503-CAAB-868D-643BC7328B29}"/>
              </a:ext>
            </a:extLst>
          </p:cNvPr>
          <p:cNvSpPr>
            <a:spLocks noGrp="1"/>
          </p:cNvSpPr>
          <p:nvPr>
            <p:ph type="pic" sz="quarter" idx="13"/>
          </p:nvPr>
        </p:nvSpPr>
        <p:spPr>
          <a:xfrm>
            <a:off x="354000" y="1931625"/>
            <a:ext cx="11483999" cy="4498641"/>
          </a:xfrm>
        </p:spPr>
        <p:txBody>
          <a:bodyPr/>
          <a:lstStyle/>
          <a:p>
            <a:pPr marL="342900" indent="-342900">
              <a:lnSpc>
                <a:spcPct val="150000"/>
              </a:lnSpc>
              <a:buFont typeface="Arial"/>
              <a:buChar char="•"/>
            </a:pPr>
            <a:r>
              <a:rPr lang="en-AU" sz="1800" dirty="0">
                <a:latin typeface="+mn-lt"/>
                <a:ea typeface="+mn-lt"/>
                <a:cs typeface="+mn-lt"/>
              </a:rPr>
              <a:t>This resource is not a teaching and learning program. It should be used in conjunction with Computing Technology 7-10 – Analysing data.</a:t>
            </a:r>
            <a:endParaRPr lang="en-AU" sz="1800" dirty="0">
              <a:solidFill>
                <a:srgbClr val="22272B"/>
              </a:solidFill>
              <a:latin typeface="+mn-lt"/>
            </a:endParaRPr>
          </a:p>
          <a:p>
            <a:pPr marL="342900" indent="-342900">
              <a:lnSpc>
                <a:spcPct val="150000"/>
              </a:lnSpc>
              <a:buFont typeface="Arial"/>
              <a:buChar char="•"/>
            </a:pPr>
            <a:r>
              <a:rPr lang="en-AU" sz="1800" dirty="0">
                <a:solidFill>
                  <a:srgbClr val="22272B"/>
                </a:solidFill>
                <a:latin typeface="+mn-lt"/>
              </a:rPr>
              <a:t>Classroom teachers are encouraged to </a:t>
            </a:r>
            <a:r>
              <a:rPr lang="en-AU" sz="1800" b="1" dirty="0">
                <a:solidFill>
                  <a:srgbClr val="22272B"/>
                </a:solidFill>
                <a:latin typeface="+mn-lt"/>
              </a:rPr>
              <a:t>add and adapt</a:t>
            </a:r>
            <a:r>
              <a:rPr lang="en-AU" sz="1800" dirty="0">
                <a:solidFill>
                  <a:srgbClr val="22272B"/>
                </a:solidFill>
                <a:latin typeface="+mn-lt"/>
              </a:rPr>
              <a:t> slides as required to meet the needs of their students.</a:t>
            </a:r>
          </a:p>
          <a:p>
            <a:pPr marL="342900" indent="-342900">
              <a:lnSpc>
                <a:spcPct val="150000"/>
              </a:lnSpc>
              <a:buFont typeface="Arial"/>
              <a:buChar char="•"/>
            </a:pPr>
            <a:r>
              <a:rPr lang="en-AU" sz="1800" dirty="0">
                <a:solidFill>
                  <a:srgbClr val="22272B"/>
                </a:solidFill>
                <a:latin typeface="+mn-lt"/>
              </a:rPr>
              <a:t>Save a copy of the file to make changes to the slide deck. Go to File &gt; Download a Copy (this downloads a copy to the computer to edit in the PowerPoint app).</a:t>
            </a:r>
          </a:p>
          <a:p>
            <a:pPr marL="342900" indent="-342900">
              <a:lnSpc>
                <a:spcPct val="150000"/>
              </a:lnSpc>
              <a:buFont typeface="Arial"/>
              <a:buChar char="•"/>
            </a:pPr>
            <a:r>
              <a:rPr lang="en-AU" sz="1800" dirty="0">
                <a:solidFill>
                  <a:srgbClr val="22272B"/>
                </a:solidFill>
                <a:latin typeface="+mn-lt"/>
              </a:rPr>
              <a:t>To convert the PowerPoint to Google Slides:</a:t>
            </a:r>
          </a:p>
          <a:p>
            <a:pPr marL="913765" lvl="1" indent="-457200">
              <a:lnSpc>
                <a:spcPct val="150000"/>
              </a:lnSpc>
              <a:buFont typeface="+mj-lt"/>
              <a:buAutoNum type="arabicPeriod"/>
            </a:pPr>
            <a:r>
              <a:rPr lang="en-AU" dirty="0">
                <a:solidFill>
                  <a:srgbClr val="22272B"/>
                </a:solidFill>
                <a:latin typeface="+mn-lt"/>
              </a:rPr>
              <a:t>Upload the file into Google Drive and open it.</a:t>
            </a:r>
          </a:p>
          <a:p>
            <a:pPr marL="913765" lvl="1" indent="-457200">
              <a:lnSpc>
                <a:spcPct val="150000"/>
              </a:lnSpc>
              <a:buFont typeface="+mj-lt"/>
              <a:buAutoNum type="arabicPeriod"/>
            </a:pPr>
            <a:r>
              <a:rPr lang="en-AU" dirty="0">
                <a:solidFill>
                  <a:srgbClr val="22272B"/>
                </a:solidFill>
                <a:latin typeface="+mn-lt"/>
              </a:rPr>
              <a:t>Go to File &gt; Save as Google Slides.</a:t>
            </a:r>
          </a:p>
          <a:p>
            <a:pPr marL="456565" lvl="1">
              <a:lnSpc>
                <a:spcPct val="150000"/>
              </a:lnSpc>
            </a:pPr>
            <a:r>
              <a:rPr lang="en-AU" dirty="0">
                <a:solidFill>
                  <a:srgbClr val="22272B"/>
                </a:solidFill>
                <a:latin typeface="+mn-lt"/>
              </a:rPr>
              <a:t>(Note – conversion may cause formatting changes in the slides.)</a:t>
            </a:r>
          </a:p>
        </p:txBody>
      </p:sp>
      <p:sp>
        <p:nvSpPr>
          <p:cNvPr id="2" name="Slide Number Placeholder 1">
            <a:extLst>
              <a:ext uri="{FF2B5EF4-FFF2-40B4-BE49-F238E27FC236}">
                <a16:creationId xmlns:a16="http://schemas.microsoft.com/office/drawing/2014/main" id="{CD087911-6789-4356-F538-4C4ABF1219E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a:t>
            </a:fld>
            <a:endParaRPr lang="en-AU"/>
          </a:p>
        </p:txBody>
      </p:sp>
    </p:spTree>
    <p:extLst>
      <p:ext uri="{BB962C8B-B14F-4D97-AF65-F5344CB8AC3E}">
        <p14:creationId xmlns:p14="http://schemas.microsoft.com/office/powerpoint/2010/main" val="153272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674D5-20DC-4AC3-445E-D918D9F0B6F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C46E674-CA64-535E-58E3-91DD0616517C}"/>
              </a:ext>
            </a:extLst>
          </p:cNvPr>
          <p:cNvSpPr>
            <a:spLocks noGrp="1"/>
          </p:cNvSpPr>
          <p:nvPr>
            <p:ph type="title"/>
          </p:nvPr>
        </p:nvSpPr>
        <p:spPr/>
        <p:txBody>
          <a:bodyPr/>
          <a:lstStyle/>
          <a:p>
            <a:r>
              <a:rPr lang="en-AU" sz="3200"/>
              <a:t>How have you used data in subjects like Science and Maths? </a:t>
            </a:r>
          </a:p>
        </p:txBody>
      </p:sp>
      <p:sp>
        <p:nvSpPr>
          <p:cNvPr id="5" name="Google Shape;179;p19" descr="Topic">
            <a:extLst>
              <a:ext uri="{FF2B5EF4-FFF2-40B4-BE49-F238E27FC236}">
                <a16:creationId xmlns:a16="http://schemas.microsoft.com/office/drawing/2014/main" id="{D4F373CF-BB45-800E-94C6-C4081C119C86}"/>
              </a:ext>
            </a:extLst>
          </p:cNvPr>
          <p:cNvSpPr/>
          <p:nvPr/>
        </p:nvSpPr>
        <p:spPr>
          <a:xfrm>
            <a:off x="5132073" y="2946142"/>
            <a:ext cx="1845292" cy="1043540"/>
          </a:xfrm>
          <a:prstGeom prst="roundRect">
            <a:avLst>
              <a:gd name="adj" fmla="val 16667"/>
            </a:avLst>
          </a:prstGeom>
          <a:solidFill>
            <a:schemeClr val="bg1"/>
          </a:solidFill>
          <a:ln w="38100" cap="flat" cmpd="sng">
            <a:solidFill>
              <a:schemeClr val="tx1"/>
            </a:solidFill>
            <a:prstDash val="solid"/>
            <a:miter lim="800000"/>
            <a:headEnd type="none" w="sm" len="sm"/>
            <a:tailEnd type="none" w="sm" len="sm"/>
          </a:ln>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1200" cap="none" spc="0" normalizeH="0" baseline="0" noProof="0">
                <a:ln>
                  <a:noFill/>
                </a:ln>
                <a:solidFill>
                  <a:srgbClr val="22272B"/>
                </a:solidFill>
                <a:effectLst/>
                <a:uLnTx/>
                <a:uFillTx/>
                <a:latin typeface="Arial" panose="020B0604020202020204"/>
                <a:ea typeface="Rockwell"/>
                <a:cs typeface="Arial" panose="020B0604020202020204" pitchFamily="34" charset="0"/>
                <a:sym typeface="Montserrat"/>
              </a:rPr>
              <a:t>data</a:t>
            </a:r>
            <a:endParaRPr kumimoji="0" sz="2000" b="0" i="0" u="none" strike="noStrike" kern="1200" cap="none" spc="0" normalizeH="0" baseline="0" noProof="0">
              <a:ln>
                <a:noFill/>
              </a:ln>
              <a:solidFill>
                <a:srgbClr val="22272B"/>
              </a:solidFill>
              <a:effectLst/>
              <a:uLnTx/>
              <a:uFillTx/>
              <a:latin typeface="Arial" panose="020B0604020202020204"/>
              <a:ea typeface="Rockwell"/>
              <a:cs typeface="Arial" panose="020B0604020202020204" pitchFamily="34" charset="0"/>
              <a:sym typeface="Rockwell"/>
            </a:endParaRPr>
          </a:p>
        </p:txBody>
      </p:sp>
      <p:grpSp>
        <p:nvGrpSpPr>
          <p:cNvPr id="107" name="Group 106" descr="examples of data">
            <a:extLst>
              <a:ext uri="{FF2B5EF4-FFF2-40B4-BE49-F238E27FC236}">
                <a16:creationId xmlns:a16="http://schemas.microsoft.com/office/drawing/2014/main" id="{8E63113A-CE63-6CD4-AC90-47F8B7017354}"/>
              </a:ext>
            </a:extLst>
          </p:cNvPr>
          <p:cNvGrpSpPr/>
          <p:nvPr/>
        </p:nvGrpSpPr>
        <p:grpSpPr>
          <a:xfrm>
            <a:off x="1289029" y="1076129"/>
            <a:ext cx="3458743" cy="2554364"/>
            <a:chOff x="1114074" y="1280321"/>
            <a:chExt cx="3458743" cy="2554364"/>
          </a:xfrm>
        </p:grpSpPr>
        <p:sp>
          <p:nvSpPr>
            <p:cNvPr id="108" name="Google Shape;181;p19">
              <a:extLst>
                <a:ext uri="{FF2B5EF4-FFF2-40B4-BE49-F238E27FC236}">
                  <a16:creationId xmlns:a16="http://schemas.microsoft.com/office/drawing/2014/main" id="{C033BB4B-A246-B8F6-78BB-50FACAFF8031}"/>
                </a:ext>
              </a:extLst>
            </p:cNvPr>
            <p:cNvSpPr/>
            <p:nvPr/>
          </p:nvSpPr>
          <p:spPr>
            <a:xfrm>
              <a:off x="3086626" y="2372196"/>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22272B"/>
                  </a:solidFill>
                  <a:effectLst/>
                  <a:uLnTx/>
                  <a:uFillTx/>
                  <a:latin typeface="Arial" panose="020B0604020202020204"/>
                  <a:ea typeface="Montserrat"/>
                  <a:cs typeface="Arial" panose="020B0604020202020204" pitchFamily="34" charset="0"/>
                  <a:sym typeface="Montserrat"/>
                </a:rPr>
                <a:t>definition</a:t>
              </a:r>
              <a:endParaRPr kumimoji="0" sz="1400" b="0" i="0" u="none" strike="noStrike" kern="1200" cap="none" spc="0" normalizeH="0" baseline="0" noProof="0">
                <a:ln>
                  <a:noFill/>
                </a:ln>
                <a:solidFill>
                  <a:srgbClr val="22272B"/>
                </a:solidFill>
                <a:effectLst/>
                <a:uLnTx/>
                <a:uFillTx/>
                <a:latin typeface="Arial" panose="020B0604020202020204"/>
                <a:ea typeface="Montserrat"/>
                <a:cs typeface="Arial" panose="020B0604020202020204" pitchFamily="34" charset="0"/>
                <a:sym typeface="Montserrat"/>
              </a:endParaRPr>
            </a:p>
          </p:txBody>
        </p:sp>
        <p:sp>
          <p:nvSpPr>
            <p:cNvPr id="109" name="Google Shape;186;p19">
              <a:extLst>
                <a:ext uri="{FF2B5EF4-FFF2-40B4-BE49-F238E27FC236}">
                  <a16:creationId xmlns:a16="http://schemas.microsoft.com/office/drawing/2014/main" id="{42F9F289-791C-BC45-E42E-178A55118D96}"/>
                </a:ext>
              </a:extLst>
            </p:cNvPr>
            <p:cNvSpPr/>
            <p:nvPr/>
          </p:nvSpPr>
          <p:spPr>
            <a:xfrm>
              <a:off x="2791485" y="1280321"/>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facts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110" name="Google Shape;185;p19">
              <a:extLst>
                <a:ext uri="{FF2B5EF4-FFF2-40B4-BE49-F238E27FC236}">
                  <a16:creationId xmlns:a16="http://schemas.microsoft.com/office/drawing/2014/main" id="{64D3F49F-AE91-8516-36EC-6C40631689A8}"/>
                </a:ext>
              </a:extLst>
            </p:cNvPr>
            <p:cNvSpPr/>
            <p:nvPr/>
          </p:nvSpPr>
          <p:spPr>
            <a:xfrm>
              <a:off x="1114074" y="2047951"/>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numbers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111" name="Google Shape;185;p19">
              <a:extLst>
                <a:ext uri="{FF2B5EF4-FFF2-40B4-BE49-F238E27FC236}">
                  <a16:creationId xmlns:a16="http://schemas.microsoft.com/office/drawing/2014/main" id="{997701B2-FFDE-0AA7-75F2-FE3AAF0524F8}"/>
                </a:ext>
              </a:extLst>
            </p:cNvPr>
            <p:cNvSpPr/>
            <p:nvPr/>
          </p:nvSpPr>
          <p:spPr>
            <a:xfrm>
              <a:off x="1447903" y="3260738"/>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observations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grpSp>
      <p:grpSp>
        <p:nvGrpSpPr>
          <p:cNvPr id="4" name="Group 3" descr="data in science">
            <a:extLst>
              <a:ext uri="{FF2B5EF4-FFF2-40B4-BE49-F238E27FC236}">
                <a16:creationId xmlns:a16="http://schemas.microsoft.com/office/drawing/2014/main" id="{14E1EFFA-ECA8-1FD0-CDD7-54E10FC2B3AD}"/>
              </a:ext>
            </a:extLst>
          </p:cNvPr>
          <p:cNvGrpSpPr/>
          <p:nvPr/>
        </p:nvGrpSpPr>
        <p:grpSpPr>
          <a:xfrm>
            <a:off x="7347790" y="936993"/>
            <a:ext cx="4637873" cy="2393974"/>
            <a:chOff x="7347790" y="936993"/>
            <a:chExt cx="4637873" cy="2393974"/>
          </a:xfrm>
        </p:grpSpPr>
        <p:sp>
          <p:nvSpPr>
            <p:cNvPr id="9" name="Google Shape;183;p19">
              <a:extLst>
                <a:ext uri="{FF2B5EF4-FFF2-40B4-BE49-F238E27FC236}">
                  <a16:creationId xmlns:a16="http://schemas.microsoft.com/office/drawing/2014/main" id="{922C0381-C083-F077-5247-A7E29827FD2A}"/>
                </a:ext>
              </a:extLst>
            </p:cNvPr>
            <p:cNvSpPr/>
            <p:nvPr/>
          </p:nvSpPr>
          <p:spPr>
            <a:xfrm>
              <a:off x="7347790" y="2407944"/>
              <a:ext cx="1432025" cy="663742"/>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1"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Science</a:t>
              </a:r>
              <a:endParaRPr kumimoji="0" sz="1400" b="1"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14" name="Google Shape;188;p19">
              <a:extLst>
                <a:ext uri="{FF2B5EF4-FFF2-40B4-BE49-F238E27FC236}">
                  <a16:creationId xmlns:a16="http://schemas.microsoft.com/office/drawing/2014/main" id="{61137822-24F8-5F19-469A-A14AF8203785}"/>
                </a:ext>
              </a:extLst>
            </p:cNvPr>
            <p:cNvSpPr/>
            <p:nvPr/>
          </p:nvSpPr>
          <p:spPr>
            <a:xfrm>
              <a:off x="9151221" y="1781656"/>
              <a:ext cx="157469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1"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rPr>
                <a:t>investigations</a:t>
              </a:r>
              <a:r>
                <a:rPr kumimoji="0" lang="en-AU"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rPr>
                <a:t> </a:t>
              </a:r>
              <a:endParaRPr kumimoji="0"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endParaRPr>
            </a:p>
          </p:txBody>
        </p:sp>
        <p:sp>
          <p:nvSpPr>
            <p:cNvPr id="13" name="Google Shape;187;p19">
              <a:extLst>
                <a:ext uri="{FF2B5EF4-FFF2-40B4-BE49-F238E27FC236}">
                  <a16:creationId xmlns:a16="http://schemas.microsoft.com/office/drawing/2014/main" id="{E736B4F6-47E7-C85E-7392-5CC80907AFDB}"/>
                </a:ext>
              </a:extLst>
            </p:cNvPr>
            <p:cNvSpPr/>
            <p:nvPr/>
          </p:nvSpPr>
          <p:spPr>
            <a:xfrm>
              <a:off x="7388574" y="936993"/>
              <a:ext cx="148619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plant growth</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34" name="Google Shape;188;p19">
              <a:extLst>
                <a:ext uri="{FF2B5EF4-FFF2-40B4-BE49-F238E27FC236}">
                  <a16:creationId xmlns:a16="http://schemas.microsoft.com/office/drawing/2014/main" id="{419BD094-F393-A3A5-8C31-06C25686F1AA}"/>
                </a:ext>
              </a:extLst>
            </p:cNvPr>
            <p:cNvSpPr/>
            <p:nvPr/>
          </p:nvSpPr>
          <p:spPr>
            <a:xfrm>
              <a:off x="10034219" y="952918"/>
              <a:ext cx="1951444"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rPr>
                <a:t>chemical reactions/temperature</a:t>
              </a:r>
              <a:endParaRPr kumimoji="0"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endParaRPr>
            </a:p>
          </p:txBody>
        </p:sp>
        <p:sp>
          <p:nvSpPr>
            <p:cNvPr id="44" name="Google Shape;188;p19">
              <a:extLst>
                <a:ext uri="{FF2B5EF4-FFF2-40B4-BE49-F238E27FC236}">
                  <a16:creationId xmlns:a16="http://schemas.microsoft.com/office/drawing/2014/main" id="{1BA67142-B683-086C-B2AC-AA11803196BB}"/>
                </a:ext>
              </a:extLst>
            </p:cNvPr>
            <p:cNvSpPr/>
            <p:nvPr/>
          </p:nvSpPr>
          <p:spPr>
            <a:xfrm>
              <a:off x="9894317" y="2757020"/>
              <a:ext cx="166047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rPr>
                <a:t>forces and timing</a:t>
              </a:r>
              <a:endParaRPr kumimoji="0"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endParaRPr>
            </a:p>
          </p:txBody>
        </p:sp>
        <p:cxnSp>
          <p:nvCxnSpPr>
            <p:cNvPr id="29" name="Google Shape;203;p19">
              <a:extLst>
                <a:ext uri="{FF2B5EF4-FFF2-40B4-BE49-F238E27FC236}">
                  <a16:creationId xmlns:a16="http://schemas.microsoft.com/office/drawing/2014/main" id="{D2F72355-2CE0-1C71-64DE-15C42D54C872}"/>
                </a:ext>
                <a:ext uri="{C183D7F6-B498-43B3-948B-1728B52AA6E4}">
                  <adec:decorative xmlns:adec="http://schemas.microsoft.com/office/drawing/2017/decorative" val="1"/>
                </a:ext>
              </a:extLst>
            </p:cNvPr>
            <p:cNvCxnSpPr>
              <a:cxnSpLocks/>
            </p:cNvCxnSpPr>
            <p:nvPr/>
          </p:nvCxnSpPr>
          <p:spPr>
            <a:xfrm flipV="1">
              <a:off x="8779532" y="2270976"/>
              <a:ext cx="370708" cy="164671"/>
            </a:xfrm>
            <a:prstGeom prst="straightConnector1">
              <a:avLst/>
            </a:prstGeom>
            <a:noFill/>
            <a:ln w="19050" cap="flat" cmpd="sng">
              <a:solidFill>
                <a:srgbClr val="B51458"/>
              </a:solidFill>
              <a:prstDash val="solid"/>
              <a:round/>
              <a:headEnd type="none" w="med" len="med"/>
              <a:tailEnd type="none" w="med" len="med"/>
            </a:ln>
          </p:spPr>
        </p:cxnSp>
        <p:cxnSp>
          <p:nvCxnSpPr>
            <p:cNvPr id="45" name="Google Shape;203;p19">
              <a:extLst>
                <a:ext uri="{FF2B5EF4-FFF2-40B4-BE49-F238E27FC236}">
                  <a16:creationId xmlns:a16="http://schemas.microsoft.com/office/drawing/2014/main" id="{3E2133DE-E1EE-531E-B9FD-BCA21AB8D411}"/>
                </a:ext>
                <a:ext uri="{C183D7F6-B498-43B3-948B-1728B52AA6E4}">
                  <adec:decorative xmlns:adec="http://schemas.microsoft.com/office/drawing/2017/decorative" val="1"/>
                </a:ext>
              </a:extLst>
            </p:cNvPr>
            <p:cNvCxnSpPr>
              <a:cxnSpLocks/>
              <a:stCxn id="14" idx="0"/>
            </p:cNvCxnSpPr>
            <p:nvPr/>
          </p:nvCxnSpPr>
          <p:spPr>
            <a:xfrm flipV="1">
              <a:off x="9938567" y="1522313"/>
              <a:ext cx="163376" cy="259343"/>
            </a:xfrm>
            <a:prstGeom prst="straightConnector1">
              <a:avLst/>
            </a:prstGeom>
            <a:noFill/>
            <a:ln w="19050" cap="flat" cmpd="sng">
              <a:solidFill>
                <a:srgbClr val="B51458"/>
              </a:solidFill>
              <a:prstDash val="solid"/>
              <a:round/>
              <a:headEnd type="none" w="med" len="med"/>
              <a:tailEnd type="none" w="med" len="med"/>
            </a:ln>
          </p:spPr>
        </p:cxnSp>
        <p:cxnSp>
          <p:nvCxnSpPr>
            <p:cNvPr id="48" name="Google Shape;203;p19">
              <a:extLst>
                <a:ext uri="{FF2B5EF4-FFF2-40B4-BE49-F238E27FC236}">
                  <a16:creationId xmlns:a16="http://schemas.microsoft.com/office/drawing/2014/main" id="{64386B75-9F67-8D7E-C6AA-3BB414DC9336}"/>
                </a:ext>
                <a:ext uri="{C183D7F6-B498-43B3-948B-1728B52AA6E4}">
                  <adec:decorative xmlns:adec="http://schemas.microsoft.com/office/drawing/2017/decorative" val="1"/>
                </a:ext>
              </a:extLst>
            </p:cNvPr>
            <p:cNvCxnSpPr>
              <a:cxnSpLocks/>
              <a:endCxn id="14" idx="2"/>
            </p:cNvCxnSpPr>
            <p:nvPr/>
          </p:nvCxnSpPr>
          <p:spPr>
            <a:xfrm flipH="1" flipV="1">
              <a:off x="9938567" y="2355603"/>
              <a:ext cx="327156" cy="401417"/>
            </a:xfrm>
            <a:prstGeom prst="straightConnector1">
              <a:avLst/>
            </a:prstGeom>
            <a:noFill/>
            <a:ln w="19050" cap="flat" cmpd="sng">
              <a:solidFill>
                <a:srgbClr val="B51458"/>
              </a:solidFill>
              <a:prstDash val="solid"/>
              <a:round/>
              <a:headEnd type="none" w="med" len="med"/>
              <a:tailEnd type="none" w="med" len="med"/>
            </a:ln>
          </p:spPr>
        </p:cxnSp>
        <p:cxnSp>
          <p:nvCxnSpPr>
            <p:cNvPr id="60" name="Google Shape;203;p19">
              <a:extLst>
                <a:ext uri="{FF2B5EF4-FFF2-40B4-BE49-F238E27FC236}">
                  <a16:creationId xmlns:a16="http://schemas.microsoft.com/office/drawing/2014/main" id="{A16FD985-8C72-D7D3-C15C-C87CAA954EE7}"/>
                </a:ext>
                <a:ext uri="{C183D7F6-B498-43B3-948B-1728B52AA6E4}">
                  <adec:decorative xmlns:adec="http://schemas.microsoft.com/office/drawing/2017/decorative" val="1"/>
                </a:ext>
              </a:extLst>
            </p:cNvPr>
            <p:cNvCxnSpPr>
              <a:cxnSpLocks/>
            </p:cNvCxnSpPr>
            <p:nvPr/>
          </p:nvCxnSpPr>
          <p:spPr>
            <a:xfrm flipH="1" flipV="1">
              <a:off x="8779532" y="1526865"/>
              <a:ext cx="371689" cy="303443"/>
            </a:xfrm>
            <a:prstGeom prst="straightConnector1">
              <a:avLst/>
            </a:prstGeom>
            <a:noFill/>
            <a:ln w="19050" cap="flat" cmpd="sng">
              <a:solidFill>
                <a:srgbClr val="B51458"/>
              </a:solidFill>
              <a:prstDash val="solid"/>
              <a:round/>
              <a:headEnd type="none" w="med" len="med"/>
              <a:tailEnd type="none" w="med" len="med"/>
            </a:ln>
          </p:spPr>
        </p:cxnSp>
      </p:grpSp>
      <p:grpSp>
        <p:nvGrpSpPr>
          <p:cNvPr id="12" name="Group 11" descr="data in maths">
            <a:extLst>
              <a:ext uri="{FF2B5EF4-FFF2-40B4-BE49-F238E27FC236}">
                <a16:creationId xmlns:a16="http://schemas.microsoft.com/office/drawing/2014/main" id="{D5AE67C5-D124-BFDE-9BE2-2991745DC123}"/>
              </a:ext>
            </a:extLst>
          </p:cNvPr>
          <p:cNvGrpSpPr/>
          <p:nvPr/>
        </p:nvGrpSpPr>
        <p:grpSpPr>
          <a:xfrm>
            <a:off x="6939138" y="3851192"/>
            <a:ext cx="4627073" cy="2618369"/>
            <a:chOff x="6939138" y="3851192"/>
            <a:chExt cx="4627073" cy="2618369"/>
          </a:xfrm>
        </p:grpSpPr>
        <p:sp>
          <p:nvSpPr>
            <p:cNvPr id="10" name="Google Shape;184;p19">
              <a:extLst>
                <a:ext uri="{FF2B5EF4-FFF2-40B4-BE49-F238E27FC236}">
                  <a16:creationId xmlns:a16="http://schemas.microsoft.com/office/drawing/2014/main" id="{E2FA32EB-8FDB-CAD7-6A85-F3ADF11606F0}"/>
                </a:ext>
              </a:extLst>
            </p:cNvPr>
            <p:cNvSpPr/>
            <p:nvPr/>
          </p:nvSpPr>
          <p:spPr>
            <a:xfrm>
              <a:off x="6942876" y="4266145"/>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1"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Mathematics</a:t>
              </a:r>
              <a:endParaRPr kumimoji="0" sz="1400" b="1"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16" name="Google Shape;190;p19">
              <a:extLst>
                <a:ext uri="{FF2B5EF4-FFF2-40B4-BE49-F238E27FC236}">
                  <a16:creationId xmlns:a16="http://schemas.microsoft.com/office/drawing/2014/main" id="{93F491A3-0954-73DC-30B8-071DFB60A598}"/>
                </a:ext>
              </a:extLst>
            </p:cNvPr>
            <p:cNvSpPr/>
            <p:nvPr/>
          </p:nvSpPr>
          <p:spPr>
            <a:xfrm>
              <a:off x="8911253" y="4873403"/>
              <a:ext cx="1705356"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1"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 objects to analyse</a:t>
              </a:r>
              <a:endParaRPr kumimoji="0" sz="1400" b="1"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15" name="Google Shape;189;p19">
              <a:extLst>
                <a:ext uri="{FF2B5EF4-FFF2-40B4-BE49-F238E27FC236}">
                  <a16:creationId xmlns:a16="http://schemas.microsoft.com/office/drawing/2014/main" id="{21624546-F772-C810-501A-F3E82127A351}"/>
                </a:ext>
              </a:extLst>
            </p:cNvPr>
            <p:cNvSpPr/>
            <p:nvPr/>
          </p:nvSpPr>
          <p:spPr>
            <a:xfrm>
              <a:off x="9445234" y="3851192"/>
              <a:ext cx="166047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dirty="0">
                  <a:ln>
                    <a:noFill/>
                  </a:ln>
                  <a:solidFill>
                    <a:srgbClr val="000000"/>
                  </a:solidFill>
                  <a:effectLst/>
                  <a:uLnTx/>
                  <a:uFillTx/>
                  <a:latin typeface="Arial"/>
                  <a:cs typeface="Arial"/>
                  <a:sym typeface="Arial"/>
                </a:rPr>
                <a:t>number patterns</a:t>
              </a:r>
              <a:endParaRPr kumimoji="0" lang="en-AU"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endParaRPr>
            </a:p>
          </p:txBody>
        </p:sp>
        <p:sp>
          <p:nvSpPr>
            <p:cNvPr id="17" name="Google Shape;191;p19">
              <a:extLst>
                <a:ext uri="{FF2B5EF4-FFF2-40B4-BE49-F238E27FC236}">
                  <a16:creationId xmlns:a16="http://schemas.microsoft.com/office/drawing/2014/main" id="{E6837125-E0E1-89F5-A6EF-7578C41BAACD}"/>
                </a:ext>
              </a:extLst>
            </p:cNvPr>
            <p:cNvSpPr/>
            <p:nvPr/>
          </p:nvSpPr>
          <p:spPr>
            <a:xfrm>
              <a:off x="7959043" y="5895614"/>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a:cs typeface="Arial"/>
                  <a:sym typeface="Arial"/>
                </a:rPr>
                <a:t>statistics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98" name="Google Shape;191;p19">
              <a:extLst>
                <a:ext uri="{FF2B5EF4-FFF2-40B4-BE49-F238E27FC236}">
                  <a16:creationId xmlns:a16="http://schemas.microsoft.com/office/drawing/2014/main" id="{2E8509C4-2CDB-B01F-C30C-F823890E3F33}"/>
                </a:ext>
              </a:extLst>
            </p:cNvPr>
            <p:cNvSpPr/>
            <p:nvPr/>
          </p:nvSpPr>
          <p:spPr>
            <a:xfrm>
              <a:off x="10080020" y="5848767"/>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a:cs typeface="Arial"/>
                  <a:sym typeface="Arial"/>
                </a:rPr>
                <a:t>probability</a:t>
              </a:r>
              <a:endPar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cxnSp>
          <p:nvCxnSpPr>
            <p:cNvPr id="20" name="Google Shape;194;p19">
              <a:extLst>
                <a:ext uri="{FF2B5EF4-FFF2-40B4-BE49-F238E27FC236}">
                  <a16:creationId xmlns:a16="http://schemas.microsoft.com/office/drawing/2014/main" id="{4B1A577E-E570-E187-958F-9FAF4E9ECA78}"/>
                </a:ext>
                <a:ext uri="{C183D7F6-B498-43B3-948B-1728B52AA6E4}">
                  <adec:decorative xmlns:adec="http://schemas.microsoft.com/office/drawing/2017/decorative" val="1"/>
                </a:ext>
              </a:extLst>
            </p:cNvPr>
            <p:cNvCxnSpPr>
              <a:cxnSpLocks/>
            </p:cNvCxnSpPr>
            <p:nvPr/>
          </p:nvCxnSpPr>
          <p:spPr>
            <a:xfrm flipH="1" flipV="1">
              <a:off x="6939138" y="3954083"/>
              <a:ext cx="356924" cy="296515"/>
            </a:xfrm>
            <a:prstGeom prst="straightConnector1">
              <a:avLst/>
            </a:prstGeom>
            <a:noFill/>
            <a:ln w="19050" cap="flat" cmpd="sng">
              <a:solidFill>
                <a:srgbClr val="9B6808"/>
              </a:solidFill>
              <a:prstDash val="solid"/>
              <a:round/>
              <a:headEnd type="none" w="med" len="med"/>
              <a:tailEnd type="none" w="med" len="med"/>
            </a:ln>
          </p:spPr>
        </p:cxnSp>
        <p:cxnSp>
          <p:nvCxnSpPr>
            <p:cNvPr id="30" name="Google Shape;204;p19">
              <a:extLst>
                <a:ext uri="{FF2B5EF4-FFF2-40B4-BE49-F238E27FC236}">
                  <a16:creationId xmlns:a16="http://schemas.microsoft.com/office/drawing/2014/main" id="{EDC8B9B2-1977-0BED-0763-BE3FFCDE4BE9}"/>
                </a:ext>
                <a:ext uri="{C183D7F6-B498-43B3-948B-1728B52AA6E4}">
                  <adec:decorative xmlns:adec="http://schemas.microsoft.com/office/drawing/2017/decorative" val="1"/>
                </a:ext>
              </a:extLst>
            </p:cNvPr>
            <p:cNvCxnSpPr>
              <a:cxnSpLocks/>
              <a:stCxn id="16" idx="0"/>
            </p:cNvCxnSpPr>
            <p:nvPr/>
          </p:nvCxnSpPr>
          <p:spPr>
            <a:xfrm flipV="1">
              <a:off x="9763931" y="4425139"/>
              <a:ext cx="270288" cy="448264"/>
            </a:xfrm>
            <a:prstGeom prst="straightConnector1">
              <a:avLst/>
            </a:prstGeom>
            <a:noFill/>
            <a:ln w="19050" cap="flat" cmpd="sng">
              <a:solidFill>
                <a:srgbClr val="9B6808"/>
              </a:solidFill>
              <a:prstDash val="solid"/>
              <a:round/>
              <a:headEnd type="none" w="med" len="med"/>
              <a:tailEnd type="none" w="med" len="med"/>
            </a:ln>
          </p:spPr>
        </p:cxnSp>
        <p:cxnSp>
          <p:nvCxnSpPr>
            <p:cNvPr id="31" name="Google Shape;205;p19">
              <a:extLst>
                <a:ext uri="{FF2B5EF4-FFF2-40B4-BE49-F238E27FC236}">
                  <a16:creationId xmlns:a16="http://schemas.microsoft.com/office/drawing/2014/main" id="{0B50DB8A-B02E-A525-AE13-54126EB8C0A1}"/>
                </a:ext>
                <a:ext uri="{C183D7F6-B498-43B3-948B-1728B52AA6E4}">
                  <adec:decorative xmlns:adec="http://schemas.microsoft.com/office/drawing/2017/decorative" val="1"/>
                </a:ext>
              </a:extLst>
            </p:cNvPr>
            <p:cNvCxnSpPr>
              <a:cxnSpLocks/>
            </p:cNvCxnSpPr>
            <p:nvPr/>
          </p:nvCxnSpPr>
          <p:spPr>
            <a:xfrm>
              <a:off x="8369425" y="4806275"/>
              <a:ext cx="534090" cy="297059"/>
            </a:xfrm>
            <a:prstGeom prst="straightConnector1">
              <a:avLst/>
            </a:prstGeom>
            <a:noFill/>
            <a:ln w="19050" cap="flat" cmpd="sng">
              <a:solidFill>
                <a:srgbClr val="9B6808"/>
              </a:solidFill>
              <a:prstDash val="solid"/>
              <a:round/>
              <a:headEnd type="none" w="med" len="med"/>
              <a:tailEnd type="none" w="med" len="med"/>
            </a:ln>
          </p:spPr>
        </p:cxnSp>
        <p:cxnSp>
          <p:nvCxnSpPr>
            <p:cNvPr id="32" name="Google Shape;206;p19">
              <a:extLst>
                <a:ext uri="{FF2B5EF4-FFF2-40B4-BE49-F238E27FC236}">
                  <a16:creationId xmlns:a16="http://schemas.microsoft.com/office/drawing/2014/main" id="{2E0FB625-9219-A76F-8D35-372D28EA4B19}"/>
                </a:ext>
                <a:ext uri="{C183D7F6-B498-43B3-948B-1728B52AA6E4}">
                  <adec:decorative xmlns:adec="http://schemas.microsoft.com/office/drawing/2017/decorative" val="1"/>
                </a:ext>
              </a:extLst>
            </p:cNvPr>
            <p:cNvCxnSpPr>
              <a:cxnSpLocks/>
              <a:endCxn id="17" idx="0"/>
            </p:cNvCxnSpPr>
            <p:nvPr/>
          </p:nvCxnSpPr>
          <p:spPr>
            <a:xfrm flipH="1">
              <a:off x="8702139" y="5447350"/>
              <a:ext cx="254033" cy="448264"/>
            </a:xfrm>
            <a:prstGeom prst="straightConnector1">
              <a:avLst/>
            </a:prstGeom>
            <a:noFill/>
            <a:ln w="19050" cap="flat" cmpd="sng">
              <a:solidFill>
                <a:srgbClr val="9B6808"/>
              </a:solidFill>
              <a:prstDash val="solid"/>
              <a:round/>
              <a:headEnd type="none" w="med" len="med"/>
              <a:tailEnd type="none" w="med" len="med"/>
            </a:ln>
          </p:spPr>
        </p:cxnSp>
        <p:cxnSp>
          <p:nvCxnSpPr>
            <p:cNvPr id="102" name="Google Shape;206;p19">
              <a:extLst>
                <a:ext uri="{FF2B5EF4-FFF2-40B4-BE49-F238E27FC236}">
                  <a16:creationId xmlns:a16="http://schemas.microsoft.com/office/drawing/2014/main" id="{56BEE3F5-1F0F-4441-A3FD-115161B5E02C}"/>
                </a:ext>
                <a:ext uri="{C183D7F6-B498-43B3-948B-1728B52AA6E4}">
                  <adec:decorative xmlns:adec="http://schemas.microsoft.com/office/drawing/2017/decorative" val="1"/>
                </a:ext>
              </a:extLst>
            </p:cNvPr>
            <p:cNvCxnSpPr>
              <a:cxnSpLocks/>
              <a:stCxn id="16" idx="2"/>
              <a:endCxn id="98" idx="0"/>
            </p:cNvCxnSpPr>
            <p:nvPr/>
          </p:nvCxnSpPr>
          <p:spPr>
            <a:xfrm>
              <a:off x="9763931" y="5447350"/>
              <a:ext cx="1059185" cy="401417"/>
            </a:xfrm>
            <a:prstGeom prst="straightConnector1">
              <a:avLst/>
            </a:prstGeom>
            <a:noFill/>
            <a:ln w="19050" cap="flat" cmpd="sng">
              <a:solidFill>
                <a:srgbClr val="9B6808"/>
              </a:solidFill>
              <a:prstDash val="solid"/>
              <a:round/>
              <a:headEnd type="none" w="med" len="med"/>
              <a:tailEnd type="none" w="med" len="med"/>
            </a:ln>
          </p:spPr>
        </p:cxnSp>
      </p:grpSp>
      <p:cxnSp>
        <p:nvCxnSpPr>
          <p:cNvPr id="22" name="Google Shape;196;p19">
            <a:extLst>
              <a:ext uri="{FF2B5EF4-FFF2-40B4-BE49-F238E27FC236}">
                <a16:creationId xmlns:a16="http://schemas.microsoft.com/office/drawing/2014/main" id="{A13C2A3D-2406-926F-39BE-9B3559674F9D}"/>
              </a:ext>
              <a:ext uri="{C183D7F6-B498-43B3-948B-1728B52AA6E4}">
                <adec:decorative xmlns:adec="http://schemas.microsoft.com/office/drawing/2017/decorative" val="1"/>
              </a:ext>
            </a:extLst>
          </p:cNvPr>
          <p:cNvCxnSpPr>
            <a:cxnSpLocks/>
          </p:cNvCxnSpPr>
          <p:nvPr/>
        </p:nvCxnSpPr>
        <p:spPr>
          <a:xfrm flipH="1">
            <a:off x="6977365" y="2871053"/>
            <a:ext cx="370425" cy="216180"/>
          </a:xfrm>
          <a:prstGeom prst="straightConnector1">
            <a:avLst/>
          </a:prstGeom>
          <a:noFill/>
          <a:ln w="19050" cap="flat" cmpd="sng">
            <a:solidFill>
              <a:srgbClr val="B51458"/>
            </a:solidFill>
            <a:prstDash val="solid"/>
            <a:round/>
            <a:headEnd type="none" w="med" len="med"/>
            <a:tailEnd type="none" w="med" len="med"/>
          </a:ln>
        </p:spPr>
      </p:cxnSp>
      <p:cxnSp>
        <p:nvCxnSpPr>
          <p:cNvPr id="112" name="Google Shape;198;p19">
            <a:extLst>
              <a:ext uri="{FF2B5EF4-FFF2-40B4-BE49-F238E27FC236}">
                <a16:creationId xmlns:a16="http://schemas.microsoft.com/office/drawing/2014/main" id="{C34D7CFE-173C-BDE0-AD21-0E55D7209238}"/>
              </a:ext>
              <a:ext uri="{C183D7F6-B498-43B3-948B-1728B52AA6E4}">
                <adec:decorative xmlns:adec="http://schemas.microsoft.com/office/drawing/2017/decorative" val="1"/>
              </a:ext>
            </a:extLst>
          </p:cNvPr>
          <p:cNvCxnSpPr>
            <a:cxnSpLocks/>
          </p:cNvCxnSpPr>
          <p:nvPr/>
        </p:nvCxnSpPr>
        <p:spPr>
          <a:xfrm flipH="1" flipV="1">
            <a:off x="3690822" y="1650076"/>
            <a:ext cx="295141" cy="517928"/>
          </a:xfrm>
          <a:prstGeom prst="straightConnector1">
            <a:avLst/>
          </a:prstGeom>
          <a:noFill/>
          <a:ln w="19050" cap="flat" cmpd="sng">
            <a:solidFill>
              <a:srgbClr val="427B2D"/>
            </a:solidFill>
            <a:prstDash val="solid"/>
            <a:round/>
            <a:headEnd type="none" w="med" len="med"/>
            <a:tailEnd type="none" w="med" len="med"/>
          </a:ln>
        </p:spPr>
      </p:cxnSp>
      <p:cxnSp>
        <p:nvCxnSpPr>
          <p:cNvPr id="113" name="Google Shape;199;p19">
            <a:extLst>
              <a:ext uri="{FF2B5EF4-FFF2-40B4-BE49-F238E27FC236}">
                <a16:creationId xmlns:a16="http://schemas.microsoft.com/office/drawing/2014/main" id="{50F14D94-E6C0-9F65-9DD5-0A06859DD60D}"/>
              </a:ext>
              <a:ext uri="{C183D7F6-B498-43B3-948B-1728B52AA6E4}">
                <adec:decorative xmlns:adec="http://schemas.microsoft.com/office/drawing/2017/decorative" val="1"/>
              </a:ext>
            </a:extLst>
          </p:cNvPr>
          <p:cNvCxnSpPr>
            <a:cxnSpLocks/>
          </p:cNvCxnSpPr>
          <p:nvPr/>
        </p:nvCxnSpPr>
        <p:spPr>
          <a:xfrm flipH="1" flipV="1">
            <a:off x="2756506" y="2130733"/>
            <a:ext cx="486361" cy="324245"/>
          </a:xfrm>
          <a:prstGeom prst="straightConnector1">
            <a:avLst/>
          </a:prstGeom>
          <a:noFill/>
          <a:ln w="19050" cap="flat" cmpd="sng">
            <a:solidFill>
              <a:srgbClr val="427B2D"/>
            </a:solidFill>
            <a:prstDash val="solid"/>
            <a:round/>
            <a:headEnd type="none" w="med" len="med"/>
            <a:tailEnd type="none" w="med" len="med"/>
          </a:ln>
        </p:spPr>
      </p:cxnSp>
      <p:cxnSp>
        <p:nvCxnSpPr>
          <p:cNvPr id="114" name="Google Shape;199;p19">
            <a:extLst>
              <a:ext uri="{FF2B5EF4-FFF2-40B4-BE49-F238E27FC236}">
                <a16:creationId xmlns:a16="http://schemas.microsoft.com/office/drawing/2014/main" id="{BAFE60E4-9FFD-BF1A-05E0-F16BFB99480D}"/>
              </a:ext>
              <a:ext uri="{C183D7F6-B498-43B3-948B-1728B52AA6E4}">
                <adec:decorative xmlns:adec="http://schemas.microsoft.com/office/drawing/2017/decorative" val="1"/>
              </a:ext>
            </a:extLst>
          </p:cNvPr>
          <p:cNvCxnSpPr>
            <a:cxnSpLocks/>
          </p:cNvCxnSpPr>
          <p:nvPr/>
        </p:nvCxnSpPr>
        <p:spPr>
          <a:xfrm flipH="1">
            <a:off x="3107999" y="2741951"/>
            <a:ext cx="877964" cy="578585"/>
          </a:xfrm>
          <a:prstGeom prst="straightConnector1">
            <a:avLst/>
          </a:prstGeom>
          <a:noFill/>
          <a:ln w="19050" cap="flat" cmpd="sng">
            <a:solidFill>
              <a:srgbClr val="427B2D"/>
            </a:solidFill>
            <a:prstDash val="solid"/>
            <a:round/>
            <a:headEnd type="none" w="med" len="med"/>
            <a:tailEnd type="none" w="med" len="med"/>
          </a:ln>
        </p:spPr>
      </p:cxnSp>
      <p:cxnSp>
        <p:nvCxnSpPr>
          <p:cNvPr id="118" name="Google Shape;195;p19">
            <a:extLst>
              <a:ext uri="{FF2B5EF4-FFF2-40B4-BE49-F238E27FC236}">
                <a16:creationId xmlns:a16="http://schemas.microsoft.com/office/drawing/2014/main" id="{83390900-4794-8E34-B848-0FEA89D0700A}"/>
              </a:ext>
              <a:ext uri="{C183D7F6-B498-43B3-948B-1728B52AA6E4}">
                <adec:decorative xmlns:adec="http://schemas.microsoft.com/office/drawing/2017/decorative" val="1"/>
              </a:ext>
            </a:extLst>
          </p:cNvPr>
          <p:cNvCxnSpPr>
            <a:cxnSpLocks/>
          </p:cNvCxnSpPr>
          <p:nvPr/>
        </p:nvCxnSpPr>
        <p:spPr>
          <a:xfrm flipH="1" flipV="1">
            <a:off x="4763474" y="2685226"/>
            <a:ext cx="368599" cy="327722"/>
          </a:xfrm>
          <a:prstGeom prst="straightConnector1">
            <a:avLst/>
          </a:prstGeom>
          <a:noFill/>
          <a:ln w="19050" cap="flat" cmpd="sng">
            <a:solidFill>
              <a:srgbClr val="427B2D"/>
            </a:solidFill>
            <a:prstDash val="solid"/>
            <a:round/>
            <a:headEnd type="none" w="med" len="med"/>
            <a:tailEnd type="none" w="med" len="med"/>
          </a:ln>
        </p:spPr>
      </p:cxnSp>
      <p:sp>
        <p:nvSpPr>
          <p:cNvPr id="2" name="Slide Number Placeholder 1">
            <a:extLst>
              <a:ext uri="{FF2B5EF4-FFF2-40B4-BE49-F238E27FC236}">
                <a16:creationId xmlns:a16="http://schemas.microsoft.com/office/drawing/2014/main" id="{E00B5561-BD23-CD11-75E7-0BCB78AA84D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70920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6964C-51B7-41DF-5CF2-2146AFA3A9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272D486-85BC-C196-8AA3-56962C8926BC}"/>
              </a:ext>
            </a:extLst>
          </p:cNvPr>
          <p:cNvSpPr>
            <a:spLocks noGrp="1"/>
          </p:cNvSpPr>
          <p:nvPr>
            <p:ph type="title"/>
          </p:nvPr>
        </p:nvSpPr>
        <p:spPr/>
        <p:txBody>
          <a:bodyPr/>
          <a:lstStyle/>
          <a:p>
            <a:r>
              <a:rPr lang="en-AU" sz="3200" dirty="0"/>
              <a:t>Check for understanding</a:t>
            </a:r>
          </a:p>
        </p:txBody>
      </p:sp>
      <p:sp>
        <p:nvSpPr>
          <p:cNvPr id="18" name="Rectangle: Rounded Corners 17">
            <a:extLst>
              <a:ext uri="{FF2B5EF4-FFF2-40B4-BE49-F238E27FC236}">
                <a16:creationId xmlns:a16="http://schemas.microsoft.com/office/drawing/2014/main" id="{9512111B-7CAC-B74D-8711-60EE92638AC8}"/>
              </a:ext>
            </a:extLst>
          </p:cNvPr>
          <p:cNvSpPr/>
          <p:nvPr/>
        </p:nvSpPr>
        <p:spPr>
          <a:xfrm>
            <a:off x="3196054" y="1342176"/>
            <a:ext cx="5488414" cy="77559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a:ln>
                  <a:noFill/>
                </a:ln>
                <a:solidFill>
                  <a:srgbClr val="22272B"/>
                </a:solidFill>
                <a:effectLst/>
                <a:uLnTx/>
                <a:uFillTx/>
                <a:latin typeface="Arial" panose="020B0604020202020204" pitchFamily="34" charset="0"/>
                <a:ea typeface="+mn-ea"/>
                <a:cs typeface="Arial" panose="020B0604020202020204" pitchFamily="34" charset="0"/>
              </a:rPr>
              <a:t>Which one is a data set?</a:t>
            </a:r>
            <a:endParaRPr kumimoji="0" lang="en-AU" sz="2400" b="0" i="0" u="none" strike="noStrike" kern="1200" cap="none" spc="0" normalizeH="0" baseline="0" noProof="0">
              <a:ln>
                <a:noFill/>
              </a:ln>
              <a:solidFill>
                <a:srgbClr val="22272B"/>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9E5364E9-F13E-33C4-E688-010A8CE39D49}"/>
              </a:ext>
            </a:extLst>
          </p:cNvPr>
          <p:cNvSpPr txBox="1"/>
          <p:nvPr/>
        </p:nvSpPr>
        <p:spPr>
          <a:xfrm>
            <a:off x="1369958" y="3572872"/>
            <a:ext cx="1478566" cy="2295832"/>
          </a:xfrm>
          <a:prstGeom prst="rect">
            <a:avLst/>
          </a:prstGeom>
          <a:solidFill>
            <a:schemeClr val="accent2">
              <a:lumMod val="40000"/>
              <a:lumOff val="60000"/>
            </a:schemeClr>
          </a:solidFill>
        </p:spPr>
        <p:txBody>
          <a:bodyPr wrap="square" lIns="0" tIns="0" rIns="0" bIns="0" rtlCol="0">
            <a:noAutofit/>
          </a:bodyPr>
          <a:lstStyle/>
          <a:p>
            <a:pPr marL="0" marR="0" lvl="0" indent="0" algn="l" defTabSz="914400" rtl="0" eaLnBrk="0" fontAlgn="base" latinLnBrk="0" hangingPunct="0">
              <a:lnSpc>
                <a:spcPct val="150000"/>
              </a:lnSpc>
              <a:spcBef>
                <a:spcPct val="0"/>
              </a:spcBef>
              <a:spcAft>
                <a:spcPct val="0"/>
              </a:spcAft>
              <a:buClrTx/>
              <a:buSzTx/>
              <a:buFontTx/>
              <a:buChar char="•"/>
              <a:tabLst/>
              <a:defRPr/>
            </a:pPr>
            <a:r>
              <a:rPr kumimoji="0" lang="en-US" altLang="en-US" sz="1800" b="0" i="0" u="none" strike="noStrike" kern="1200" cap="none" spc="0" normalizeH="0" baseline="0" noProof="0" dirty="0">
                <a:ln>
                  <a:noFill/>
                </a:ln>
                <a:solidFill>
                  <a:srgbClr val="22272B"/>
                </a:solidFill>
                <a:effectLst/>
                <a:uLnTx/>
                <a:uFillTx/>
                <a:latin typeface="Arial" panose="020B0604020202020204" pitchFamily="34" charset="0"/>
                <a:ea typeface="+mn-ea"/>
                <a:cs typeface="+mn-cs"/>
              </a:rPr>
              <a:t>15°C </a:t>
            </a:r>
          </a:p>
          <a:p>
            <a:pPr marL="0" marR="0" lvl="0" indent="0" algn="l" defTabSz="914400" rtl="0" eaLnBrk="0" fontAlgn="base" latinLnBrk="0" hangingPunct="0">
              <a:lnSpc>
                <a:spcPct val="150000"/>
              </a:lnSpc>
              <a:spcBef>
                <a:spcPct val="0"/>
              </a:spcBef>
              <a:spcAft>
                <a:spcPct val="0"/>
              </a:spcAft>
              <a:buClrTx/>
              <a:buSzTx/>
              <a:buFontTx/>
              <a:buChar char="•"/>
              <a:tabLst/>
              <a:defRPr/>
            </a:pPr>
            <a:r>
              <a:rPr kumimoji="0" lang="en-US" altLang="en-US" sz="1800" b="0" i="0" u="none" strike="noStrike" kern="1200" cap="none" spc="0" normalizeH="0" baseline="0" noProof="0" dirty="0">
                <a:ln>
                  <a:noFill/>
                </a:ln>
                <a:solidFill>
                  <a:srgbClr val="22272B"/>
                </a:solidFill>
                <a:effectLst/>
                <a:uLnTx/>
                <a:uFillTx/>
                <a:latin typeface="Arial" panose="020B0604020202020204" pitchFamily="34" charset="0"/>
                <a:ea typeface="+mn-ea"/>
                <a:cs typeface="+mn-cs"/>
              </a:rPr>
              <a:t>22°C </a:t>
            </a:r>
          </a:p>
          <a:p>
            <a:pPr marL="0" marR="0" lvl="0" indent="0" algn="l" defTabSz="914400" rtl="0" eaLnBrk="0" fontAlgn="base" latinLnBrk="0" hangingPunct="0">
              <a:lnSpc>
                <a:spcPct val="150000"/>
              </a:lnSpc>
              <a:spcBef>
                <a:spcPct val="0"/>
              </a:spcBef>
              <a:spcAft>
                <a:spcPct val="0"/>
              </a:spcAft>
              <a:buClrTx/>
              <a:buSzTx/>
              <a:buFontTx/>
              <a:buChar char="•"/>
              <a:tabLst/>
              <a:defRPr/>
            </a:pPr>
            <a:r>
              <a:rPr kumimoji="0" lang="en-US" altLang="en-US" sz="1800" b="0" i="0" u="none" strike="noStrike" kern="1200" cap="none" spc="0" normalizeH="0" baseline="0" noProof="0" dirty="0">
                <a:ln>
                  <a:noFill/>
                </a:ln>
                <a:solidFill>
                  <a:srgbClr val="22272B"/>
                </a:solidFill>
                <a:effectLst/>
                <a:uLnTx/>
                <a:uFillTx/>
                <a:latin typeface="Arial" panose="020B0604020202020204" pitchFamily="34" charset="0"/>
                <a:ea typeface="+mn-ea"/>
                <a:cs typeface="+mn-cs"/>
              </a:rPr>
              <a:t>18°C </a:t>
            </a:r>
          </a:p>
          <a:p>
            <a:pPr marL="0" marR="0" lvl="0" indent="0" algn="l" defTabSz="914400" rtl="0" eaLnBrk="0" fontAlgn="base" latinLnBrk="0" hangingPunct="0">
              <a:lnSpc>
                <a:spcPct val="150000"/>
              </a:lnSpc>
              <a:spcBef>
                <a:spcPct val="0"/>
              </a:spcBef>
              <a:spcAft>
                <a:spcPct val="0"/>
              </a:spcAft>
              <a:buClrTx/>
              <a:buSzTx/>
              <a:buFontTx/>
              <a:buChar char="•"/>
              <a:tabLst/>
              <a:defRPr/>
            </a:pPr>
            <a:r>
              <a:rPr kumimoji="0" lang="en-US" altLang="en-US" sz="1800" b="0" i="0" u="none" strike="noStrike" kern="1200" cap="none" spc="0" normalizeH="0" baseline="0" noProof="0" dirty="0">
                <a:ln>
                  <a:noFill/>
                </a:ln>
                <a:solidFill>
                  <a:srgbClr val="22272B"/>
                </a:solidFill>
                <a:effectLst/>
                <a:uLnTx/>
                <a:uFillTx/>
                <a:latin typeface="Arial" panose="020B0604020202020204" pitchFamily="34" charset="0"/>
                <a:ea typeface="+mn-ea"/>
                <a:cs typeface="+mn-cs"/>
              </a:rPr>
              <a:t>20°C</a:t>
            </a:r>
            <a:endPar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graphicFrame>
        <p:nvGraphicFramePr>
          <p:cNvPr id="12" name="Table 11">
            <a:extLst>
              <a:ext uri="{FF2B5EF4-FFF2-40B4-BE49-F238E27FC236}">
                <a16:creationId xmlns:a16="http://schemas.microsoft.com/office/drawing/2014/main" id="{23DD666D-7F16-D488-A9B1-1BBAAD3073C9}"/>
              </a:ext>
            </a:extLst>
          </p:cNvPr>
          <p:cNvGraphicFramePr>
            <a:graphicFrameLocks noGrp="1"/>
          </p:cNvGraphicFramePr>
          <p:nvPr>
            <p:extLst>
              <p:ext uri="{D42A27DB-BD31-4B8C-83A1-F6EECF244321}">
                <p14:modId xmlns:p14="http://schemas.microsoft.com/office/powerpoint/2010/main" val="67889092"/>
              </p:ext>
            </p:extLst>
          </p:nvPr>
        </p:nvGraphicFramePr>
        <p:xfrm>
          <a:off x="4851285" y="3572871"/>
          <a:ext cx="6590684" cy="2754996"/>
        </p:xfrm>
        <a:graphic>
          <a:graphicData uri="http://schemas.openxmlformats.org/drawingml/2006/table">
            <a:tbl>
              <a:tblPr firstRow="1">
                <a:tableStyleId>{284E427A-3D55-4303-BF80-6455036E1DE7}</a:tableStyleId>
              </a:tblPr>
              <a:tblGrid>
                <a:gridCol w="3727623">
                  <a:extLst>
                    <a:ext uri="{9D8B030D-6E8A-4147-A177-3AD203B41FA5}">
                      <a16:colId xmlns:a16="http://schemas.microsoft.com/office/drawing/2014/main" val="145653328"/>
                    </a:ext>
                  </a:extLst>
                </a:gridCol>
                <a:gridCol w="2863061">
                  <a:extLst>
                    <a:ext uri="{9D8B030D-6E8A-4147-A177-3AD203B41FA5}">
                      <a16:colId xmlns:a16="http://schemas.microsoft.com/office/drawing/2014/main" val="3141335197"/>
                    </a:ext>
                  </a:extLst>
                </a:gridCol>
              </a:tblGrid>
              <a:tr h="459166">
                <a:tc>
                  <a:txBody>
                    <a:bodyPr/>
                    <a:lstStyle/>
                    <a:p>
                      <a:pPr>
                        <a:buNone/>
                      </a:pPr>
                      <a:endParaRPr lang="en-AU" sz="1800" b="1" dirty="0"/>
                    </a:p>
                  </a:txBody>
                  <a:tcPr anchor="ctr"/>
                </a:tc>
                <a:tc>
                  <a:txBody>
                    <a:bodyPr/>
                    <a:lstStyle/>
                    <a:p>
                      <a:pPr>
                        <a:buNone/>
                      </a:pPr>
                      <a:endParaRPr lang="en-AU" sz="1800" b="1" dirty="0"/>
                    </a:p>
                  </a:txBody>
                  <a:tcPr anchor="ctr"/>
                </a:tc>
                <a:extLst>
                  <a:ext uri="{0D108BD9-81ED-4DB2-BD59-A6C34878D82A}">
                    <a16:rowId xmlns:a16="http://schemas.microsoft.com/office/drawing/2014/main" val="3205940322"/>
                  </a:ext>
                </a:extLst>
              </a:tr>
              <a:tr h="459166">
                <a:tc>
                  <a:txBody>
                    <a:bodyPr/>
                    <a:lstStyle/>
                    <a:p>
                      <a:pPr>
                        <a:buNone/>
                      </a:pPr>
                      <a:r>
                        <a:rPr lang="en-AU" sz="1800" b="1" dirty="0"/>
                        <a:t>Day</a:t>
                      </a:r>
                    </a:p>
                  </a:txBody>
                  <a:tcPr anchor="ctr"/>
                </a:tc>
                <a:tc>
                  <a:txBody>
                    <a:bodyPr/>
                    <a:lstStyle/>
                    <a:p>
                      <a:pPr>
                        <a:buNone/>
                      </a:pPr>
                      <a:r>
                        <a:rPr lang="en-AU" sz="1800" b="1"/>
                        <a:t>Temperature</a:t>
                      </a:r>
                    </a:p>
                  </a:txBody>
                  <a:tcPr anchor="ctr"/>
                </a:tc>
                <a:extLst>
                  <a:ext uri="{0D108BD9-81ED-4DB2-BD59-A6C34878D82A}">
                    <a16:rowId xmlns:a16="http://schemas.microsoft.com/office/drawing/2014/main" val="3536773600"/>
                  </a:ext>
                </a:extLst>
              </a:tr>
              <a:tr h="459166">
                <a:tc>
                  <a:txBody>
                    <a:bodyPr/>
                    <a:lstStyle/>
                    <a:p>
                      <a:pPr>
                        <a:buNone/>
                      </a:pPr>
                      <a:r>
                        <a:rPr lang="en-AU" sz="1800" dirty="0"/>
                        <a:t>Monday</a:t>
                      </a:r>
                    </a:p>
                  </a:txBody>
                  <a:tcPr anchor="ctr"/>
                </a:tc>
                <a:tc>
                  <a:txBody>
                    <a:bodyPr/>
                    <a:lstStyle/>
                    <a:p>
                      <a:pPr>
                        <a:buNone/>
                      </a:pPr>
                      <a:r>
                        <a:rPr lang="en-AU" sz="1800"/>
                        <a:t>15°C</a:t>
                      </a:r>
                    </a:p>
                  </a:txBody>
                  <a:tcPr anchor="ctr"/>
                </a:tc>
                <a:extLst>
                  <a:ext uri="{0D108BD9-81ED-4DB2-BD59-A6C34878D82A}">
                    <a16:rowId xmlns:a16="http://schemas.microsoft.com/office/drawing/2014/main" val="828655876"/>
                  </a:ext>
                </a:extLst>
              </a:tr>
              <a:tr h="459166">
                <a:tc>
                  <a:txBody>
                    <a:bodyPr/>
                    <a:lstStyle/>
                    <a:p>
                      <a:pPr>
                        <a:buNone/>
                      </a:pPr>
                      <a:r>
                        <a:rPr lang="en-AU" sz="1800"/>
                        <a:t>Tuesday</a:t>
                      </a:r>
                    </a:p>
                  </a:txBody>
                  <a:tcPr anchor="ctr"/>
                </a:tc>
                <a:tc>
                  <a:txBody>
                    <a:bodyPr/>
                    <a:lstStyle/>
                    <a:p>
                      <a:pPr>
                        <a:buNone/>
                      </a:pPr>
                      <a:r>
                        <a:rPr lang="en-AU" sz="1800"/>
                        <a:t>22°C</a:t>
                      </a:r>
                    </a:p>
                  </a:txBody>
                  <a:tcPr anchor="ctr"/>
                </a:tc>
                <a:extLst>
                  <a:ext uri="{0D108BD9-81ED-4DB2-BD59-A6C34878D82A}">
                    <a16:rowId xmlns:a16="http://schemas.microsoft.com/office/drawing/2014/main" val="4215828743"/>
                  </a:ext>
                </a:extLst>
              </a:tr>
              <a:tr h="459166">
                <a:tc>
                  <a:txBody>
                    <a:bodyPr/>
                    <a:lstStyle/>
                    <a:p>
                      <a:pPr>
                        <a:buNone/>
                      </a:pPr>
                      <a:r>
                        <a:rPr lang="en-AU" sz="1800"/>
                        <a:t>Wednesday</a:t>
                      </a:r>
                    </a:p>
                  </a:txBody>
                  <a:tcPr anchor="ctr"/>
                </a:tc>
                <a:tc>
                  <a:txBody>
                    <a:bodyPr/>
                    <a:lstStyle/>
                    <a:p>
                      <a:pPr>
                        <a:buNone/>
                      </a:pPr>
                      <a:r>
                        <a:rPr lang="en-AU" sz="1800"/>
                        <a:t>18°C</a:t>
                      </a:r>
                    </a:p>
                  </a:txBody>
                  <a:tcPr anchor="ctr"/>
                </a:tc>
                <a:extLst>
                  <a:ext uri="{0D108BD9-81ED-4DB2-BD59-A6C34878D82A}">
                    <a16:rowId xmlns:a16="http://schemas.microsoft.com/office/drawing/2014/main" val="591585188"/>
                  </a:ext>
                </a:extLst>
              </a:tr>
              <a:tr h="459166">
                <a:tc>
                  <a:txBody>
                    <a:bodyPr/>
                    <a:lstStyle/>
                    <a:p>
                      <a:pPr>
                        <a:buNone/>
                      </a:pPr>
                      <a:r>
                        <a:rPr lang="en-AU" sz="1800" dirty="0"/>
                        <a:t>Thursday</a:t>
                      </a:r>
                    </a:p>
                  </a:txBody>
                  <a:tcPr anchor="ctr"/>
                </a:tc>
                <a:tc>
                  <a:txBody>
                    <a:bodyPr/>
                    <a:lstStyle/>
                    <a:p>
                      <a:pPr>
                        <a:buNone/>
                      </a:pPr>
                      <a:r>
                        <a:rPr lang="en-AU" sz="1800" dirty="0"/>
                        <a:t>20°C</a:t>
                      </a:r>
                    </a:p>
                  </a:txBody>
                  <a:tcPr anchor="ctr"/>
                </a:tc>
                <a:extLst>
                  <a:ext uri="{0D108BD9-81ED-4DB2-BD59-A6C34878D82A}">
                    <a16:rowId xmlns:a16="http://schemas.microsoft.com/office/drawing/2014/main" val="841871461"/>
                  </a:ext>
                </a:extLst>
              </a:tr>
            </a:tbl>
          </a:graphicData>
        </a:graphic>
      </p:graphicFrame>
      <p:sp>
        <p:nvSpPr>
          <p:cNvPr id="7" name="Rectangle 1">
            <a:extLst>
              <a:ext uri="{FF2B5EF4-FFF2-40B4-BE49-F238E27FC236}">
                <a16:creationId xmlns:a16="http://schemas.microsoft.com/office/drawing/2014/main" id="{FA733278-DF36-6EFD-CEDD-DB95DFE2F98E}"/>
              </a:ext>
              <a:ext uri="{C183D7F6-B498-43B3-948B-1728B52AA6E4}">
                <adec:decorative xmlns:adec="http://schemas.microsoft.com/office/drawing/2017/decorative" val="1"/>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22272B"/>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endParaRPr kumimoji="0" lang="en-US" altLang="en-US" sz="1800" b="0" i="0" u="none" strike="noStrike" kern="1200" cap="none" spc="0" normalizeH="0" baseline="0" noProof="0">
              <a:ln>
                <a:noFill/>
              </a:ln>
              <a:solidFill>
                <a:srgbClr val="22272B"/>
              </a:solidFill>
              <a:effectLst/>
              <a:uLnTx/>
              <a:uFillTx/>
              <a:latin typeface="Arial" panose="020B0604020202020204" pitchFamily="34" charset="0"/>
              <a:ea typeface="+mn-ea"/>
              <a:cs typeface="+mn-cs"/>
            </a:endParaRPr>
          </a:p>
        </p:txBody>
      </p:sp>
      <p:sp>
        <p:nvSpPr>
          <p:cNvPr id="2" name="Slide Number Placeholder 1">
            <a:extLst>
              <a:ext uri="{FF2B5EF4-FFF2-40B4-BE49-F238E27FC236}">
                <a16:creationId xmlns:a16="http://schemas.microsoft.com/office/drawing/2014/main" id="{B3456657-F6FB-9A2E-C82D-ECDE570AAB43}"/>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16506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3EA7E-F74A-EED7-BA5A-8EC2238C524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FB4F780-3AB4-D353-76E3-8C5F4E6BB14E}"/>
              </a:ext>
            </a:extLst>
          </p:cNvPr>
          <p:cNvSpPr>
            <a:spLocks noGrp="1"/>
          </p:cNvSpPr>
          <p:nvPr>
            <p:ph type="title"/>
          </p:nvPr>
        </p:nvSpPr>
        <p:spPr/>
        <p:txBody>
          <a:bodyPr/>
          <a:lstStyle/>
          <a:p>
            <a:r>
              <a:rPr lang="en-AU" sz="3200" dirty="0"/>
              <a:t>Check for understanding (1)</a:t>
            </a:r>
          </a:p>
        </p:txBody>
      </p:sp>
      <p:sp>
        <p:nvSpPr>
          <p:cNvPr id="19" name="Rectangle: Rounded Corners 18">
            <a:extLst>
              <a:ext uri="{FF2B5EF4-FFF2-40B4-BE49-F238E27FC236}">
                <a16:creationId xmlns:a16="http://schemas.microsoft.com/office/drawing/2014/main" id="{A9E459B7-CEBC-B57F-6391-49B1D25CDFA3}"/>
              </a:ext>
            </a:extLst>
          </p:cNvPr>
          <p:cNvSpPr/>
          <p:nvPr/>
        </p:nvSpPr>
        <p:spPr>
          <a:xfrm>
            <a:off x="4685777" y="1838075"/>
            <a:ext cx="6737042" cy="13934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a:ln>
                  <a:noFill/>
                </a:ln>
                <a:solidFill>
                  <a:srgbClr val="22272B"/>
                </a:solidFill>
                <a:effectLst/>
                <a:uLnTx/>
                <a:uFillTx/>
                <a:latin typeface="Arial" panose="020B0604020202020204" pitchFamily="34" charset="0"/>
                <a:ea typeface="+mn-ea"/>
                <a:cs typeface="Arial" panose="020B0604020202020204" pitchFamily="34" charset="0"/>
              </a:rPr>
              <a:t>data set</a:t>
            </a:r>
            <a:endParaRPr kumimoji="0" lang="en-AU" sz="2400" b="0" i="0" u="none" strike="noStrike" kern="1200" cap="none" spc="0" normalizeH="0" baseline="0" noProof="0">
              <a:ln>
                <a:noFill/>
              </a:ln>
              <a:solidFill>
                <a:srgbClr val="22272B"/>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4AF5E7CF-D7CC-DB8F-1455-BEC8A7B966F5}"/>
              </a:ext>
            </a:extLst>
          </p:cNvPr>
          <p:cNvSpPr txBox="1"/>
          <p:nvPr/>
        </p:nvSpPr>
        <p:spPr>
          <a:xfrm>
            <a:off x="1154524" y="3491486"/>
            <a:ext cx="1555164" cy="2382696"/>
          </a:xfrm>
          <a:prstGeom prst="rect">
            <a:avLst/>
          </a:prstGeom>
          <a:solidFill>
            <a:schemeClr val="accent2">
              <a:lumMod val="40000"/>
              <a:lumOff val="60000"/>
            </a:schemeClr>
          </a:solidFill>
        </p:spPr>
        <p:txBody>
          <a:bodyPr wrap="square" lIns="0" tIns="0" rIns="0" bIns="0" rtlCol="0">
            <a:noAutofit/>
          </a:bodyPr>
          <a:lstStyle/>
          <a:p>
            <a:pPr marL="0" marR="0" lvl="0" indent="0" algn="l" defTabSz="914400" rtl="0" eaLnBrk="0" fontAlgn="base" latinLnBrk="0" hangingPunct="0">
              <a:lnSpc>
                <a:spcPct val="150000"/>
              </a:lnSpc>
              <a:spcBef>
                <a:spcPct val="0"/>
              </a:spcBef>
              <a:spcAft>
                <a:spcPct val="0"/>
              </a:spcAft>
              <a:buClrTx/>
              <a:buSzTx/>
              <a:buFontTx/>
              <a:buChar char="•"/>
              <a:tabLst/>
              <a:defRPr/>
            </a:pPr>
            <a:r>
              <a:rPr kumimoji="0" lang="en-US" altLang="en-US" sz="1800" b="0" i="0" u="none" strike="noStrike" kern="1200" cap="none" spc="0" normalizeH="0" baseline="0" noProof="0" dirty="0">
                <a:ln>
                  <a:noFill/>
                </a:ln>
                <a:solidFill>
                  <a:srgbClr val="22272B"/>
                </a:solidFill>
                <a:effectLst/>
                <a:uLnTx/>
                <a:uFillTx/>
                <a:latin typeface="Arial" panose="020B0604020202020204" pitchFamily="34" charset="0"/>
                <a:ea typeface="+mn-ea"/>
                <a:cs typeface="+mn-cs"/>
              </a:rPr>
              <a:t>15°C </a:t>
            </a:r>
          </a:p>
          <a:p>
            <a:pPr marL="0" marR="0" lvl="0" indent="0" algn="l" defTabSz="914400" rtl="0" eaLnBrk="0" fontAlgn="base" latinLnBrk="0" hangingPunct="0">
              <a:lnSpc>
                <a:spcPct val="150000"/>
              </a:lnSpc>
              <a:spcBef>
                <a:spcPct val="0"/>
              </a:spcBef>
              <a:spcAft>
                <a:spcPct val="0"/>
              </a:spcAft>
              <a:buClrTx/>
              <a:buSzTx/>
              <a:buFontTx/>
              <a:buChar char="•"/>
              <a:tabLst/>
              <a:defRPr/>
            </a:pPr>
            <a:r>
              <a:rPr kumimoji="0" lang="en-US" altLang="en-US" sz="1800" b="0" i="0" u="none" strike="noStrike" kern="1200" cap="none" spc="0" normalizeH="0" baseline="0" noProof="0" dirty="0">
                <a:ln>
                  <a:noFill/>
                </a:ln>
                <a:solidFill>
                  <a:srgbClr val="22272B"/>
                </a:solidFill>
                <a:effectLst/>
                <a:uLnTx/>
                <a:uFillTx/>
                <a:latin typeface="Arial" panose="020B0604020202020204" pitchFamily="34" charset="0"/>
                <a:ea typeface="+mn-ea"/>
                <a:cs typeface="+mn-cs"/>
              </a:rPr>
              <a:t>22°C </a:t>
            </a:r>
          </a:p>
          <a:p>
            <a:pPr marL="0" marR="0" lvl="0" indent="0" algn="l" defTabSz="914400" rtl="0" eaLnBrk="0" fontAlgn="base" latinLnBrk="0" hangingPunct="0">
              <a:lnSpc>
                <a:spcPct val="150000"/>
              </a:lnSpc>
              <a:spcBef>
                <a:spcPct val="0"/>
              </a:spcBef>
              <a:spcAft>
                <a:spcPct val="0"/>
              </a:spcAft>
              <a:buClrTx/>
              <a:buSzTx/>
              <a:buFontTx/>
              <a:buChar char="•"/>
              <a:tabLst/>
              <a:defRPr/>
            </a:pPr>
            <a:r>
              <a:rPr kumimoji="0" lang="en-US" altLang="en-US" sz="1800" b="0" i="0" u="none" strike="noStrike" kern="1200" cap="none" spc="0" normalizeH="0" baseline="0" noProof="0" dirty="0">
                <a:ln>
                  <a:noFill/>
                </a:ln>
                <a:solidFill>
                  <a:srgbClr val="22272B"/>
                </a:solidFill>
                <a:effectLst/>
                <a:uLnTx/>
                <a:uFillTx/>
                <a:latin typeface="Arial" panose="020B0604020202020204" pitchFamily="34" charset="0"/>
                <a:ea typeface="+mn-ea"/>
                <a:cs typeface="+mn-cs"/>
              </a:rPr>
              <a:t>18°C </a:t>
            </a:r>
          </a:p>
          <a:p>
            <a:pPr marL="0" marR="0" lvl="0" indent="0" algn="l" defTabSz="914400" rtl="0" eaLnBrk="0" fontAlgn="base" latinLnBrk="0" hangingPunct="0">
              <a:lnSpc>
                <a:spcPct val="150000"/>
              </a:lnSpc>
              <a:spcBef>
                <a:spcPct val="0"/>
              </a:spcBef>
              <a:spcAft>
                <a:spcPct val="0"/>
              </a:spcAft>
              <a:buClrTx/>
              <a:buSzTx/>
              <a:buFontTx/>
              <a:buChar char="•"/>
              <a:tabLst/>
              <a:defRPr/>
            </a:pPr>
            <a:r>
              <a:rPr kumimoji="0" lang="en-US" altLang="en-US" sz="1800" b="0" i="0" u="none" strike="noStrike" kern="1200" cap="none" spc="0" normalizeH="0" baseline="0" noProof="0" dirty="0">
                <a:ln>
                  <a:noFill/>
                </a:ln>
                <a:solidFill>
                  <a:srgbClr val="22272B"/>
                </a:solidFill>
                <a:effectLst/>
                <a:uLnTx/>
                <a:uFillTx/>
                <a:latin typeface="Arial" panose="020B0604020202020204" pitchFamily="34" charset="0"/>
                <a:ea typeface="+mn-ea"/>
                <a:cs typeface="+mn-cs"/>
              </a:rPr>
              <a:t>20°C</a:t>
            </a:r>
            <a:endPar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graphicFrame>
        <p:nvGraphicFramePr>
          <p:cNvPr id="12" name="Table 11">
            <a:extLst>
              <a:ext uri="{FF2B5EF4-FFF2-40B4-BE49-F238E27FC236}">
                <a16:creationId xmlns:a16="http://schemas.microsoft.com/office/drawing/2014/main" id="{885BBFC8-C5D8-1ADE-EE6B-E2575464CF3E}"/>
              </a:ext>
            </a:extLst>
          </p:cNvPr>
          <p:cNvGraphicFramePr>
            <a:graphicFrameLocks noGrp="1"/>
          </p:cNvGraphicFramePr>
          <p:nvPr>
            <p:extLst>
              <p:ext uri="{D42A27DB-BD31-4B8C-83A1-F6EECF244321}">
                <p14:modId xmlns:p14="http://schemas.microsoft.com/office/powerpoint/2010/main" val="3973538967"/>
              </p:ext>
            </p:extLst>
          </p:nvPr>
        </p:nvGraphicFramePr>
        <p:xfrm>
          <a:off x="4650212" y="3491486"/>
          <a:ext cx="6901868" cy="2449720"/>
        </p:xfrm>
        <a:graphic>
          <a:graphicData uri="http://schemas.openxmlformats.org/drawingml/2006/table">
            <a:tbl>
              <a:tblPr firstRow="1">
                <a:tableStyleId>{284E427A-3D55-4303-BF80-6455036E1DE7}</a:tableStyleId>
              </a:tblPr>
              <a:tblGrid>
                <a:gridCol w="3903625">
                  <a:extLst>
                    <a:ext uri="{9D8B030D-6E8A-4147-A177-3AD203B41FA5}">
                      <a16:colId xmlns:a16="http://schemas.microsoft.com/office/drawing/2014/main" val="145653328"/>
                    </a:ext>
                  </a:extLst>
                </a:gridCol>
                <a:gridCol w="2998243">
                  <a:extLst>
                    <a:ext uri="{9D8B030D-6E8A-4147-A177-3AD203B41FA5}">
                      <a16:colId xmlns:a16="http://schemas.microsoft.com/office/drawing/2014/main" val="3141335197"/>
                    </a:ext>
                  </a:extLst>
                </a:gridCol>
              </a:tblGrid>
              <a:tr h="489944">
                <a:tc>
                  <a:txBody>
                    <a:bodyPr/>
                    <a:lstStyle/>
                    <a:p>
                      <a:pPr>
                        <a:buNone/>
                      </a:pPr>
                      <a:r>
                        <a:rPr lang="en-AU" sz="1800" b="1" dirty="0"/>
                        <a:t>Day</a:t>
                      </a:r>
                    </a:p>
                  </a:txBody>
                  <a:tcPr anchor="ctr"/>
                </a:tc>
                <a:tc>
                  <a:txBody>
                    <a:bodyPr/>
                    <a:lstStyle/>
                    <a:p>
                      <a:pPr>
                        <a:buNone/>
                      </a:pPr>
                      <a:r>
                        <a:rPr lang="en-AU" sz="1800" b="1"/>
                        <a:t>Temperature</a:t>
                      </a:r>
                    </a:p>
                  </a:txBody>
                  <a:tcPr anchor="ctr"/>
                </a:tc>
                <a:extLst>
                  <a:ext uri="{0D108BD9-81ED-4DB2-BD59-A6C34878D82A}">
                    <a16:rowId xmlns:a16="http://schemas.microsoft.com/office/drawing/2014/main" val="3536773600"/>
                  </a:ext>
                </a:extLst>
              </a:tr>
              <a:tr h="489944">
                <a:tc>
                  <a:txBody>
                    <a:bodyPr/>
                    <a:lstStyle/>
                    <a:p>
                      <a:pPr>
                        <a:buNone/>
                      </a:pPr>
                      <a:r>
                        <a:rPr lang="en-AU" sz="1800"/>
                        <a:t>Monday</a:t>
                      </a:r>
                    </a:p>
                  </a:txBody>
                  <a:tcPr anchor="ctr"/>
                </a:tc>
                <a:tc>
                  <a:txBody>
                    <a:bodyPr/>
                    <a:lstStyle/>
                    <a:p>
                      <a:pPr>
                        <a:buNone/>
                      </a:pPr>
                      <a:r>
                        <a:rPr lang="en-AU" sz="1800"/>
                        <a:t>15°C</a:t>
                      </a:r>
                    </a:p>
                  </a:txBody>
                  <a:tcPr anchor="ctr"/>
                </a:tc>
                <a:extLst>
                  <a:ext uri="{0D108BD9-81ED-4DB2-BD59-A6C34878D82A}">
                    <a16:rowId xmlns:a16="http://schemas.microsoft.com/office/drawing/2014/main" val="828655876"/>
                  </a:ext>
                </a:extLst>
              </a:tr>
              <a:tr h="489944">
                <a:tc>
                  <a:txBody>
                    <a:bodyPr/>
                    <a:lstStyle/>
                    <a:p>
                      <a:pPr>
                        <a:buNone/>
                      </a:pPr>
                      <a:r>
                        <a:rPr lang="en-AU" sz="1800" dirty="0"/>
                        <a:t>Tuesday</a:t>
                      </a:r>
                    </a:p>
                  </a:txBody>
                  <a:tcPr anchor="ctr"/>
                </a:tc>
                <a:tc>
                  <a:txBody>
                    <a:bodyPr/>
                    <a:lstStyle/>
                    <a:p>
                      <a:pPr>
                        <a:buNone/>
                      </a:pPr>
                      <a:r>
                        <a:rPr lang="en-AU" sz="1800"/>
                        <a:t>22°C</a:t>
                      </a:r>
                    </a:p>
                  </a:txBody>
                  <a:tcPr anchor="ctr"/>
                </a:tc>
                <a:extLst>
                  <a:ext uri="{0D108BD9-81ED-4DB2-BD59-A6C34878D82A}">
                    <a16:rowId xmlns:a16="http://schemas.microsoft.com/office/drawing/2014/main" val="4215828743"/>
                  </a:ext>
                </a:extLst>
              </a:tr>
              <a:tr h="489944">
                <a:tc>
                  <a:txBody>
                    <a:bodyPr/>
                    <a:lstStyle/>
                    <a:p>
                      <a:pPr>
                        <a:buNone/>
                      </a:pPr>
                      <a:r>
                        <a:rPr lang="en-AU" sz="1800"/>
                        <a:t>Wednesday</a:t>
                      </a:r>
                    </a:p>
                  </a:txBody>
                  <a:tcPr anchor="ctr"/>
                </a:tc>
                <a:tc>
                  <a:txBody>
                    <a:bodyPr/>
                    <a:lstStyle/>
                    <a:p>
                      <a:pPr>
                        <a:buNone/>
                      </a:pPr>
                      <a:r>
                        <a:rPr lang="en-AU" sz="1800"/>
                        <a:t>18°C</a:t>
                      </a:r>
                    </a:p>
                  </a:txBody>
                  <a:tcPr anchor="ctr"/>
                </a:tc>
                <a:extLst>
                  <a:ext uri="{0D108BD9-81ED-4DB2-BD59-A6C34878D82A}">
                    <a16:rowId xmlns:a16="http://schemas.microsoft.com/office/drawing/2014/main" val="591585188"/>
                  </a:ext>
                </a:extLst>
              </a:tr>
              <a:tr h="489944">
                <a:tc>
                  <a:txBody>
                    <a:bodyPr/>
                    <a:lstStyle/>
                    <a:p>
                      <a:pPr>
                        <a:buNone/>
                      </a:pPr>
                      <a:r>
                        <a:rPr lang="en-AU" sz="1800" dirty="0"/>
                        <a:t>Thursday</a:t>
                      </a:r>
                    </a:p>
                  </a:txBody>
                  <a:tcPr anchor="ctr"/>
                </a:tc>
                <a:tc>
                  <a:txBody>
                    <a:bodyPr/>
                    <a:lstStyle/>
                    <a:p>
                      <a:pPr>
                        <a:buNone/>
                      </a:pPr>
                      <a:r>
                        <a:rPr lang="en-AU" sz="1800" dirty="0"/>
                        <a:t>20°C</a:t>
                      </a:r>
                    </a:p>
                  </a:txBody>
                  <a:tcPr anchor="ctr"/>
                </a:tc>
                <a:extLst>
                  <a:ext uri="{0D108BD9-81ED-4DB2-BD59-A6C34878D82A}">
                    <a16:rowId xmlns:a16="http://schemas.microsoft.com/office/drawing/2014/main" val="841871461"/>
                  </a:ext>
                </a:extLst>
              </a:tr>
            </a:tbl>
          </a:graphicData>
        </a:graphic>
      </p:graphicFrame>
      <p:sp>
        <p:nvSpPr>
          <p:cNvPr id="7" name="Rectangle 1">
            <a:extLst>
              <a:ext uri="{FF2B5EF4-FFF2-40B4-BE49-F238E27FC236}">
                <a16:creationId xmlns:a16="http://schemas.microsoft.com/office/drawing/2014/main" id="{92F186B6-B47C-7C30-4992-391FDB6F2414}"/>
              </a:ext>
              <a:ext uri="{C183D7F6-B498-43B3-948B-1728B52AA6E4}">
                <adec:decorative xmlns:adec="http://schemas.microsoft.com/office/drawing/2017/decorative" val="1"/>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22272B"/>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endParaRPr kumimoji="0" lang="en-US" altLang="en-US" sz="1800" b="0" i="0" u="none" strike="noStrike" kern="1200" cap="none" spc="0" normalizeH="0" baseline="0" noProof="0">
              <a:ln>
                <a:noFill/>
              </a:ln>
              <a:solidFill>
                <a:srgbClr val="22272B"/>
              </a:solidFill>
              <a:effectLst/>
              <a:uLnTx/>
              <a:uFillTx/>
              <a:latin typeface="Arial" panose="020B0604020202020204" pitchFamily="34" charset="0"/>
              <a:ea typeface="+mn-ea"/>
              <a:cs typeface="+mn-cs"/>
            </a:endParaRPr>
          </a:p>
        </p:txBody>
      </p:sp>
      <p:sp>
        <p:nvSpPr>
          <p:cNvPr id="2" name="Slide Number Placeholder 1">
            <a:extLst>
              <a:ext uri="{FF2B5EF4-FFF2-40B4-BE49-F238E27FC236}">
                <a16:creationId xmlns:a16="http://schemas.microsoft.com/office/drawing/2014/main" id="{4D791FCC-D305-CD45-E1B2-95511501FAD9}"/>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95206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C0667-7CD7-B461-318F-E958C5E0655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352868D-639E-1E97-E349-F3690F943886}"/>
              </a:ext>
            </a:extLst>
          </p:cNvPr>
          <p:cNvSpPr>
            <a:spLocks noGrp="1"/>
          </p:cNvSpPr>
          <p:nvPr>
            <p:ph type="title"/>
          </p:nvPr>
        </p:nvSpPr>
        <p:spPr/>
        <p:txBody>
          <a:bodyPr/>
          <a:lstStyle/>
          <a:p>
            <a:r>
              <a:rPr lang="en-AU" sz="3200"/>
              <a:t>How have you used data in Computing? </a:t>
            </a:r>
          </a:p>
        </p:txBody>
      </p:sp>
      <p:sp>
        <p:nvSpPr>
          <p:cNvPr id="5" name="Google Shape;179;p19" descr="Topic">
            <a:extLst>
              <a:ext uri="{FF2B5EF4-FFF2-40B4-BE49-F238E27FC236}">
                <a16:creationId xmlns:a16="http://schemas.microsoft.com/office/drawing/2014/main" id="{8CAF816D-A7A5-1AEC-A12D-622836DD89B7}"/>
              </a:ext>
            </a:extLst>
          </p:cNvPr>
          <p:cNvSpPr/>
          <p:nvPr/>
        </p:nvSpPr>
        <p:spPr>
          <a:xfrm>
            <a:off x="5132073" y="2946142"/>
            <a:ext cx="1845292" cy="1043540"/>
          </a:xfrm>
          <a:prstGeom prst="roundRect">
            <a:avLst>
              <a:gd name="adj" fmla="val 16667"/>
            </a:avLst>
          </a:prstGeom>
          <a:solidFill>
            <a:schemeClr val="bg1"/>
          </a:solidFill>
          <a:ln w="38100" cap="flat" cmpd="sng">
            <a:solidFill>
              <a:schemeClr val="tx1"/>
            </a:solidFill>
            <a:prstDash val="solid"/>
            <a:miter lim="800000"/>
            <a:headEnd type="none" w="sm" len="sm"/>
            <a:tailEnd type="none" w="sm" len="sm"/>
          </a:ln>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1200" cap="none" spc="0" normalizeH="0" baseline="0" noProof="0">
                <a:ln>
                  <a:noFill/>
                </a:ln>
                <a:solidFill>
                  <a:srgbClr val="22272B"/>
                </a:solidFill>
                <a:effectLst/>
                <a:uLnTx/>
                <a:uFillTx/>
                <a:latin typeface="Arial" panose="020B0604020202020204"/>
                <a:ea typeface="Rockwell"/>
                <a:cs typeface="Arial" panose="020B0604020202020204" pitchFamily="34" charset="0"/>
                <a:sym typeface="Montserrat"/>
              </a:rPr>
              <a:t>data</a:t>
            </a:r>
            <a:endParaRPr kumimoji="0" sz="2000" b="0" i="0" u="none" strike="noStrike" kern="1200" cap="none" spc="0" normalizeH="0" baseline="0" noProof="0">
              <a:ln>
                <a:noFill/>
              </a:ln>
              <a:solidFill>
                <a:srgbClr val="22272B"/>
              </a:solidFill>
              <a:effectLst/>
              <a:uLnTx/>
              <a:uFillTx/>
              <a:latin typeface="Arial" panose="020B0604020202020204"/>
              <a:ea typeface="Rockwell"/>
              <a:cs typeface="Arial" panose="020B0604020202020204" pitchFamily="34" charset="0"/>
              <a:sym typeface="Rockwell"/>
            </a:endParaRPr>
          </a:p>
        </p:txBody>
      </p:sp>
      <p:grpSp>
        <p:nvGrpSpPr>
          <p:cNvPr id="4" name="Group 3" descr="examples of data">
            <a:extLst>
              <a:ext uri="{FF2B5EF4-FFF2-40B4-BE49-F238E27FC236}">
                <a16:creationId xmlns:a16="http://schemas.microsoft.com/office/drawing/2014/main" id="{6D3ABCD2-CF72-048C-C2D7-69D0C53ED694}"/>
              </a:ext>
            </a:extLst>
          </p:cNvPr>
          <p:cNvGrpSpPr/>
          <p:nvPr/>
        </p:nvGrpSpPr>
        <p:grpSpPr>
          <a:xfrm>
            <a:off x="1114074" y="1280321"/>
            <a:ext cx="3458743" cy="2554364"/>
            <a:chOff x="1114074" y="1280321"/>
            <a:chExt cx="3458743" cy="2554364"/>
          </a:xfrm>
        </p:grpSpPr>
        <p:sp>
          <p:nvSpPr>
            <p:cNvPr id="6" name="Google Shape;181;p19">
              <a:extLst>
                <a:ext uri="{FF2B5EF4-FFF2-40B4-BE49-F238E27FC236}">
                  <a16:creationId xmlns:a16="http://schemas.microsoft.com/office/drawing/2014/main" id="{EABC4797-5C26-0688-7752-033ABB01C326}"/>
                </a:ext>
              </a:extLst>
            </p:cNvPr>
            <p:cNvSpPr/>
            <p:nvPr/>
          </p:nvSpPr>
          <p:spPr>
            <a:xfrm>
              <a:off x="3086626" y="2372196"/>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22272B"/>
                  </a:solidFill>
                  <a:effectLst/>
                  <a:uLnTx/>
                  <a:uFillTx/>
                  <a:latin typeface="Arial" panose="020B0604020202020204"/>
                  <a:ea typeface="Montserrat"/>
                  <a:cs typeface="Arial" panose="020B0604020202020204" pitchFamily="34" charset="0"/>
                  <a:sym typeface="Montserrat"/>
                </a:rPr>
                <a:t>definition</a:t>
              </a:r>
              <a:endParaRPr kumimoji="0" sz="1400" b="0" i="0" u="none" strike="noStrike" kern="1200" cap="none" spc="0" normalizeH="0" baseline="0" noProof="0">
                <a:ln>
                  <a:noFill/>
                </a:ln>
                <a:solidFill>
                  <a:srgbClr val="22272B"/>
                </a:solidFill>
                <a:effectLst/>
                <a:uLnTx/>
                <a:uFillTx/>
                <a:latin typeface="Arial" panose="020B0604020202020204"/>
                <a:ea typeface="Montserrat"/>
                <a:cs typeface="Arial" panose="020B0604020202020204" pitchFamily="34" charset="0"/>
                <a:sym typeface="Montserrat"/>
              </a:endParaRPr>
            </a:p>
          </p:txBody>
        </p:sp>
        <p:sp>
          <p:nvSpPr>
            <p:cNvPr id="28" name="Google Shape;186;p19">
              <a:extLst>
                <a:ext uri="{FF2B5EF4-FFF2-40B4-BE49-F238E27FC236}">
                  <a16:creationId xmlns:a16="http://schemas.microsoft.com/office/drawing/2014/main" id="{4A6CC354-9F74-03E5-FC60-37BAC16B5E6F}"/>
                </a:ext>
              </a:extLst>
            </p:cNvPr>
            <p:cNvSpPr/>
            <p:nvPr/>
          </p:nvSpPr>
          <p:spPr>
            <a:xfrm>
              <a:off x="2791485" y="1280321"/>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facts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33" name="Google Shape;185;p19">
              <a:extLst>
                <a:ext uri="{FF2B5EF4-FFF2-40B4-BE49-F238E27FC236}">
                  <a16:creationId xmlns:a16="http://schemas.microsoft.com/office/drawing/2014/main" id="{B8D16531-1A62-9335-CEDC-352523E877A5}"/>
                </a:ext>
              </a:extLst>
            </p:cNvPr>
            <p:cNvSpPr/>
            <p:nvPr/>
          </p:nvSpPr>
          <p:spPr>
            <a:xfrm>
              <a:off x="1114074" y="2047951"/>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numbers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35" name="Google Shape;185;p19">
              <a:extLst>
                <a:ext uri="{FF2B5EF4-FFF2-40B4-BE49-F238E27FC236}">
                  <a16:creationId xmlns:a16="http://schemas.microsoft.com/office/drawing/2014/main" id="{061EF9DC-4F4C-6A61-E17A-1618C5896A02}"/>
                </a:ext>
              </a:extLst>
            </p:cNvPr>
            <p:cNvSpPr/>
            <p:nvPr/>
          </p:nvSpPr>
          <p:spPr>
            <a:xfrm>
              <a:off x="1447903" y="3260738"/>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observations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grpSp>
      <p:grpSp>
        <p:nvGrpSpPr>
          <p:cNvPr id="7" name="Group 6" descr="data used for experiments in science concept map">
            <a:extLst>
              <a:ext uri="{FF2B5EF4-FFF2-40B4-BE49-F238E27FC236}">
                <a16:creationId xmlns:a16="http://schemas.microsoft.com/office/drawing/2014/main" id="{C7F6B668-6C13-68C3-C269-8F48AC219138}"/>
              </a:ext>
            </a:extLst>
          </p:cNvPr>
          <p:cNvGrpSpPr/>
          <p:nvPr/>
        </p:nvGrpSpPr>
        <p:grpSpPr>
          <a:xfrm>
            <a:off x="7347790" y="936993"/>
            <a:ext cx="4637873" cy="2393974"/>
            <a:chOff x="7347790" y="936993"/>
            <a:chExt cx="4637873" cy="2393974"/>
          </a:xfrm>
        </p:grpSpPr>
        <p:sp>
          <p:nvSpPr>
            <p:cNvPr id="9" name="Google Shape;183;p19">
              <a:extLst>
                <a:ext uri="{FF2B5EF4-FFF2-40B4-BE49-F238E27FC236}">
                  <a16:creationId xmlns:a16="http://schemas.microsoft.com/office/drawing/2014/main" id="{C8845D44-4CF3-1F1A-8A32-01AD4B1FD7E7}"/>
                </a:ext>
              </a:extLst>
            </p:cNvPr>
            <p:cNvSpPr/>
            <p:nvPr/>
          </p:nvSpPr>
          <p:spPr>
            <a:xfrm>
              <a:off x="7347790" y="2407944"/>
              <a:ext cx="1432025" cy="663742"/>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1"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Science</a:t>
              </a:r>
              <a:endParaRPr kumimoji="0" sz="1400" b="0" i="1"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13" name="Google Shape;187;p19">
              <a:extLst>
                <a:ext uri="{FF2B5EF4-FFF2-40B4-BE49-F238E27FC236}">
                  <a16:creationId xmlns:a16="http://schemas.microsoft.com/office/drawing/2014/main" id="{69238BB2-D819-C796-C4B4-54A024290810}"/>
                </a:ext>
              </a:extLst>
            </p:cNvPr>
            <p:cNvSpPr/>
            <p:nvPr/>
          </p:nvSpPr>
          <p:spPr>
            <a:xfrm>
              <a:off x="7388574" y="936993"/>
              <a:ext cx="148619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plant growth</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14" name="Google Shape;188;p19">
              <a:extLst>
                <a:ext uri="{FF2B5EF4-FFF2-40B4-BE49-F238E27FC236}">
                  <a16:creationId xmlns:a16="http://schemas.microsoft.com/office/drawing/2014/main" id="{76C25C1D-D803-4FE3-2259-D185AF07FB87}"/>
                </a:ext>
              </a:extLst>
            </p:cNvPr>
            <p:cNvSpPr/>
            <p:nvPr/>
          </p:nvSpPr>
          <p:spPr>
            <a:xfrm>
              <a:off x="9151221" y="1781656"/>
              <a:ext cx="148619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1"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rPr>
                <a:t>experiments</a:t>
              </a:r>
              <a:r>
                <a:rPr kumimoji="0" lang="en-AU"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rPr>
                <a:t> </a:t>
              </a:r>
              <a:endParaRPr kumimoji="0"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endParaRPr>
            </a:p>
          </p:txBody>
        </p:sp>
        <p:sp>
          <p:nvSpPr>
            <p:cNvPr id="34" name="Google Shape;188;p19">
              <a:extLst>
                <a:ext uri="{FF2B5EF4-FFF2-40B4-BE49-F238E27FC236}">
                  <a16:creationId xmlns:a16="http://schemas.microsoft.com/office/drawing/2014/main" id="{BD589F0F-A7FC-6F63-099B-7CDBDDF2474A}"/>
                </a:ext>
              </a:extLst>
            </p:cNvPr>
            <p:cNvSpPr/>
            <p:nvPr/>
          </p:nvSpPr>
          <p:spPr>
            <a:xfrm>
              <a:off x="10034219" y="952918"/>
              <a:ext cx="1951444"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chemical reactions/temperature</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44" name="Google Shape;188;p19">
              <a:extLst>
                <a:ext uri="{FF2B5EF4-FFF2-40B4-BE49-F238E27FC236}">
                  <a16:creationId xmlns:a16="http://schemas.microsoft.com/office/drawing/2014/main" id="{98CFE7F5-320C-6167-FD53-2A7D874EEFCD}"/>
                </a:ext>
              </a:extLst>
            </p:cNvPr>
            <p:cNvSpPr/>
            <p:nvPr/>
          </p:nvSpPr>
          <p:spPr>
            <a:xfrm>
              <a:off x="9894317" y="2757020"/>
              <a:ext cx="166047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forces and timing</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grpSp>
      <p:grpSp>
        <p:nvGrpSpPr>
          <p:cNvPr id="11" name="Group 10" descr="data used in mathematics concept map">
            <a:extLst>
              <a:ext uri="{FF2B5EF4-FFF2-40B4-BE49-F238E27FC236}">
                <a16:creationId xmlns:a16="http://schemas.microsoft.com/office/drawing/2014/main" id="{6D913592-8C89-354D-2380-1EBB67544497}"/>
              </a:ext>
            </a:extLst>
          </p:cNvPr>
          <p:cNvGrpSpPr/>
          <p:nvPr/>
        </p:nvGrpSpPr>
        <p:grpSpPr>
          <a:xfrm>
            <a:off x="6942876" y="3851192"/>
            <a:ext cx="4623335" cy="2618369"/>
            <a:chOff x="6942876" y="3851192"/>
            <a:chExt cx="4623335" cy="2618369"/>
          </a:xfrm>
        </p:grpSpPr>
        <p:sp>
          <p:nvSpPr>
            <p:cNvPr id="10" name="Google Shape;184;p19">
              <a:extLst>
                <a:ext uri="{FF2B5EF4-FFF2-40B4-BE49-F238E27FC236}">
                  <a16:creationId xmlns:a16="http://schemas.microsoft.com/office/drawing/2014/main" id="{B25D128E-396D-26E0-F9E5-9C9CC2E52F7E}"/>
                </a:ext>
              </a:extLst>
            </p:cNvPr>
            <p:cNvSpPr/>
            <p:nvPr/>
          </p:nvSpPr>
          <p:spPr>
            <a:xfrm>
              <a:off x="6942876" y="4266145"/>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1"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rPr>
                <a:t>Mathematics</a:t>
              </a:r>
              <a:endParaRPr kumimoji="0" sz="1400" b="0" i="1"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endParaRPr>
            </a:p>
          </p:txBody>
        </p:sp>
        <p:sp>
          <p:nvSpPr>
            <p:cNvPr id="15" name="Google Shape;189;p19">
              <a:extLst>
                <a:ext uri="{FF2B5EF4-FFF2-40B4-BE49-F238E27FC236}">
                  <a16:creationId xmlns:a16="http://schemas.microsoft.com/office/drawing/2014/main" id="{B5EB78B7-7DEC-AA7D-297B-D883B5C125BD}"/>
                </a:ext>
              </a:extLst>
            </p:cNvPr>
            <p:cNvSpPr/>
            <p:nvPr/>
          </p:nvSpPr>
          <p:spPr>
            <a:xfrm>
              <a:off x="9445234" y="3851192"/>
              <a:ext cx="166047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dirty="0">
                  <a:ln>
                    <a:noFill/>
                  </a:ln>
                  <a:solidFill>
                    <a:srgbClr val="000000"/>
                  </a:solidFill>
                  <a:effectLst/>
                  <a:uLnTx/>
                  <a:uFillTx/>
                  <a:latin typeface="Arial"/>
                  <a:cs typeface="Arial"/>
                  <a:sym typeface="Arial"/>
                </a:rPr>
                <a:t>number patterns</a:t>
              </a:r>
              <a:endParaRPr kumimoji="0" lang="en-AU"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endParaRPr>
            </a:p>
          </p:txBody>
        </p:sp>
        <p:sp>
          <p:nvSpPr>
            <p:cNvPr id="16" name="Google Shape;190;p19">
              <a:extLst>
                <a:ext uri="{FF2B5EF4-FFF2-40B4-BE49-F238E27FC236}">
                  <a16:creationId xmlns:a16="http://schemas.microsoft.com/office/drawing/2014/main" id="{D0DE068A-B385-B728-F8A6-DC05B1806913}"/>
                </a:ext>
              </a:extLst>
            </p:cNvPr>
            <p:cNvSpPr/>
            <p:nvPr/>
          </p:nvSpPr>
          <p:spPr>
            <a:xfrm>
              <a:off x="8911253" y="4873403"/>
              <a:ext cx="1705356"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1"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rPr>
                <a:t>abstract objects to analyse</a:t>
              </a:r>
              <a:endParaRPr kumimoji="0" sz="1400" b="1"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endParaRPr>
            </a:p>
          </p:txBody>
        </p:sp>
        <p:sp>
          <p:nvSpPr>
            <p:cNvPr id="17" name="Google Shape;191;p19">
              <a:extLst>
                <a:ext uri="{FF2B5EF4-FFF2-40B4-BE49-F238E27FC236}">
                  <a16:creationId xmlns:a16="http://schemas.microsoft.com/office/drawing/2014/main" id="{C03662AB-1787-DB17-3D91-D85C7EC872D7}"/>
                </a:ext>
              </a:extLst>
            </p:cNvPr>
            <p:cNvSpPr/>
            <p:nvPr/>
          </p:nvSpPr>
          <p:spPr>
            <a:xfrm>
              <a:off x="7959043" y="5895614"/>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a:cs typeface="Arial"/>
                  <a:sym typeface="Arial"/>
                </a:rPr>
                <a:t>statistics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98" name="Google Shape;191;p19">
              <a:extLst>
                <a:ext uri="{FF2B5EF4-FFF2-40B4-BE49-F238E27FC236}">
                  <a16:creationId xmlns:a16="http://schemas.microsoft.com/office/drawing/2014/main" id="{61552029-F537-5380-F73C-F4A670748DE2}"/>
                </a:ext>
              </a:extLst>
            </p:cNvPr>
            <p:cNvSpPr/>
            <p:nvPr/>
          </p:nvSpPr>
          <p:spPr>
            <a:xfrm>
              <a:off x="10080020" y="5848767"/>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a:cs typeface="Arial"/>
                  <a:sym typeface="Arial"/>
                </a:rPr>
                <a:t>probability</a:t>
              </a:r>
              <a:endPar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grpSp>
      <p:grpSp>
        <p:nvGrpSpPr>
          <p:cNvPr id="43" name="Group 42" descr="data used in computing concept map">
            <a:extLst>
              <a:ext uri="{FF2B5EF4-FFF2-40B4-BE49-F238E27FC236}">
                <a16:creationId xmlns:a16="http://schemas.microsoft.com/office/drawing/2014/main" id="{941082DF-36BE-07BD-9C44-91BB0EDEAAFE}"/>
              </a:ext>
            </a:extLst>
          </p:cNvPr>
          <p:cNvGrpSpPr/>
          <p:nvPr/>
        </p:nvGrpSpPr>
        <p:grpSpPr>
          <a:xfrm>
            <a:off x="195807" y="4236103"/>
            <a:ext cx="5092798" cy="2424965"/>
            <a:chOff x="195807" y="4236103"/>
            <a:chExt cx="5092798" cy="2424965"/>
          </a:xfrm>
        </p:grpSpPr>
        <p:sp>
          <p:nvSpPr>
            <p:cNvPr id="21" name="Google Shape;182;p19">
              <a:extLst>
                <a:ext uri="{FF2B5EF4-FFF2-40B4-BE49-F238E27FC236}">
                  <a16:creationId xmlns:a16="http://schemas.microsoft.com/office/drawing/2014/main" id="{C33B8B8C-B103-C069-D1CA-999660F6F266}"/>
                </a:ext>
              </a:extLst>
            </p:cNvPr>
            <p:cNvSpPr/>
            <p:nvPr/>
          </p:nvSpPr>
          <p:spPr>
            <a:xfrm>
              <a:off x="3100988" y="4236103"/>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1"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Computing</a:t>
              </a:r>
              <a:endParaRPr kumimoji="0" sz="1400" b="0" i="1"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24" name="Google Shape;192;p19">
              <a:extLst>
                <a:ext uri="{FF2B5EF4-FFF2-40B4-BE49-F238E27FC236}">
                  <a16:creationId xmlns:a16="http://schemas.microsoft.com/office/drawing/2014/main" id="{F3457B37-25C6-F042-E692-717339D3F0B4}"/>
                </a:ext>
              </a:extLst>
            </p:cNvPr>
            <p:cNvSpPr/>
            <p:nvPr/>
          </p:nvSpPr>
          <p:spPr>
            <a:xfrm>
              <a:off x="289431" y="4380264"/>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a:cs typeface="Arial"/>
                  <a:sym typeface="Arial"/>
                </a:rPr>
                <a:t>encoding</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25" name="Google Shape;193;p19">
              <a:extLst>
                <a:ext uri="{FF2B5EF4-FFF2-40B4-BE49-F238E27FC236}">
                  <a16:creationId xmlns:a16="http://schemas.microsoft.com/office/drawing/2014/main" id="{6B6DC93B-858D-7C56-6B3F-FA85559A8E34}"/>
                </a:ext>
              </a:extLst>
            </p:cNvPr>
            <p:cNvSpPr/>
            <p:nvPr/>
          </p:nvSpPr>
          <p:spPr>
            <a:xfrm>
              <a:off x="1971881" y="5018083"/>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1"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digital processing</a:t>
              </a:r>
              <a:endParaRPr kumimoji="0" sz="1400" b="1"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40" name="Google Shape;192;p19">
              <a:extLst>
                <a:ext uri="{FF2B5EF4-FFF2-40B4-BE49-F238E27FC236}">
                  <a16:creationId xmlns:a16="http://schemas.microsoft.com/office/drawing/2014/main" id="{3D7D2F81-C0E5-B60B-FBD7-23C655AD1084}"/>
                </a:ext>
              </a:extLst>
            </p:cNvPr>
            <p:cNvSpPr/>
            <p:nvPr/>
          </p:nvSpPr>
          <p:spPr>
            <a:xfrm>
              <a:off x="195807" y="5723122"/>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storing</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41" name="Google Shape;192;p19">
              <a:extLst>
                <a:ext uri="{FF2B5EF4-FFF2-40B4-BE49-F238E27FC236}">
                  <a16:creationId xmlns:a16="http://schemas.microsoft.com/office/drawing/2014/main" id="{698EAF83-DD5E-5790-9BB3-CB2D11089755}"/>
                </a:ext>
              </a:extLst>
            </p:cNvPr>
            <p:cNvSpPr/>
            <p:nvPr/>
          </p:nvSpPr>
          <p:spPr>
            <a:xfrm>
              <a:off x="2144052" y="6087121"/>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transmitting</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42" name="Google Shape;192;p19">
              <a:extLst>
                <a:ext uri="{FF2B5EF4-FFF2-40B4-BE49-F238E27FC236}">
                  <a16:creationId xmlns:a16="http://schemas.microsoft.com/office/drawing/2014/main" id="{04E367F6-AA86-125D-E50A-A269A985E229}"/>
                </a:ext>
              </a:extLst>
            </p:cNvPr>
            <p:cNvSpPr/>
            <p:nvPr/>
          </p:nvSpPr>
          <p:spPr>
            <a:xfrm>
              <a:off x="3802414" y="5521424"/>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algorithms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grpSp>
      <p:grpSp>
        <p:nvGrpSpPr>
          <p:cNvPr id="55" name="Group 54" descr="data in computing">
            <a:extLst>
              <a:ext uri="{FF2B5EF4-FFF2-40B4-BE49-F238E27FC236}">
                <a16:creationId xmlns:a16="http://schemas.microsoft.com/office/drawing/2014/main" id="{55F3790E-0700-1DE8-5C31-56A6E88AD3EC}"/>
              </a:ext>
            </a:extLst>
          </p:cNvPr>
          <p:cNvGrpSpPr/>
          <p:nvPr/>
        </p:nvGrpSpPr>
        <p:grpSpPr>
          <a:xfrm>
            <a:off x="195807" y="4236103"/>
            <a:ext cx="5092798" cy="2424965"/>
            <a:chOff x="195807" y="4236103"/>
            <a:chExt cx="5092798" cy="2424965"/>
          </a:xfrm>
        </p:grpSpPr>
        <p:cxnSp>
          <p:nvCxnSpPr>
            <p:cNvPr id="26" name="Google Shape;200;p19">
              <a:extLst>
                <a:ext uri="{FF2B5EF4-FFF2-40B4-BE49-F238E27FC236}">
                  <a16:creationId xmlns:a16="http://schemas.microsoft.com/office/drawing/2014/main" id="{2BDF215B-3C70-44EB-99C9-0D9A51000763}"/>
                </a:ext>
                <a:ext uri="{C183D7F6-B498-43B3-948B-1728B52AA6E4}">
                  <adec:decorative xmlns:adec="http://schemas.microsoft.com/office/drawing/2017/decorative" val="1"/>
                </a:ext>
              </a:extLst>
            </p:cNvPr>
            <p:cNvCxnSpPr>
              <a:cxnSpLocks/>
              <a:stCxn id="19" idx="1"/>
            </p:cNvCxnSpPr>
            <p:nvPr/>
          </p:nvCxnSpPr>
          <p:spPr>
            <a:xfrm flipH="1" flipV="1">
              <a:off x="1555126" y="4977035"/>
              <a:ext cx="416755" cy="328021"/>
            </a:xfrm>
            <a:prstGeom prst="straightConnector1">
              <a:avLst/>
            </a:prstGeom>
            <a:noFill/>
            <a:ln w="19050" cap="flat" cmpd="sng">
              <a:solidFill>
                <a:srgbClr val="007A8A"/>
              </a:solidFill>
              <a:prstDash val="solid"/>
              <a:round/>
              <a:headEnd type="none" w="med" len="med"/>
              <a:tailEnd type="none" w="med" len="med"/>
            </a:ln>
          </p:spPr>
        </p:cxnSp>
        <p:cxnSp>
          <p:nvCxnSpPr>
            <p:cNvPr id="27" name="Google Shape;201;p19">
              <a:extLst>
                <a:ext uri="{FF2B5EF4-FFF2-40B4-BE49-F238E27FC236}">
                  <a16:creationId xmlns:a16="http://schemas.microsoft.com/office/drawing/2014/main" id="{07E9C03D-FE53-2A4A-FD26-C6D8E04E8719}"/>
                </a:ext>
                <a:ext uri="{C183D7F6-B498-43B3-948B-1728B52AA6E4}">
                  <adec:decorative xmlns:adec="http://schemas.microsoft.com/office/drawing/2017/decorative" val="1"/>
                </a:ext>
              </a:extLst>
            </p:cNvPr>
            <p:cNvCxnSpPr>
              <a:cxnSpLocks/>
            </p:cNvCxnSpPr>
            <p:nvPr/>
          </p:nvCxnSpPr>
          <p:spPr>
            <a:xfrm flipH="1">
              <a:off x="2841915" y="4814687"/>
              <a:ext cx="244711" cy="203395"/>
            </a:xfrm>
            <a:prstGeom prst="straightConnector1">
              <a:avLst/>
            </a:prstGeom>
            <a:noFill/>
            <a:ln w="19050" cap="flat" cmpd="sng">
              <a:solidFill>
                <a:srgbClr val="007A8A"/>
              </a:solidFill>
              <a:prstDash val="solid"/>
              <a:round/>
              <a:headEnd type="none" w="med" len="med"/>
              <a:tailEnd type="none" w="med" len="med"/>
            </a:ln>
          </p:spPr>
        </p:cxnSp>
        <p:cxnSp>
          <p:nvCxnSpPr>
            <p:cNvPr id="85" name="Google Shape;200;p19">
              <a:extLst>
                <a:ext uri="{FF2B5EF4-FFF2-40B4-BE49-F238E27FC236}">
                  <a16:creationId xmlns:a16="http://schemas.microsoft.com/office/drawing/2014/main" id="{CFAD418A-C443-D80C-D617-A6DC1C3A887A}"/>
                </a:ext>
                <a:ext uri="{C183D7F6-B498-43B3-948B-1728B52AA6E4}">
                  <adec:decorative xmlns:adec="http://schemas.microsoft.com/office/drawing/2017/decorative" val="1"/>
                </a:ext>
              </a:extLst>
            </p:cNvPr>
            <p:cNvCxnSpPr>
              <a:cxnSpLocks/>
            </p:cNvCxnSpPr>
            <p:nvPr/>
          </p:nvCxnSpPr>
          <p:spPr>
            <a:xfrm flipH="1">
              <a:off x="1509429" y="5510912"/>
              <a:ext cx="448090" cy="200333"/>
            </a:xfrm>
            <a:prstGeom prst="straightConnector1">
              <a:avLst/>
            </a:prstGeom>
            <a:noFill/>
            <a:ln w="19050" cap="flat" cmpd="sng">
              <a:solidFill>
                <a:srgbClr val="007A8A"/>
              </a:solidFill>
              <a:prstDash val="solid"/>
              <a:round/>
              <a:headEnd type="none" w="med" len="med"/>
              <a:tailEnd type="none" w="med" len="med"/>
            </a:ln>
          </p:spPr>
        </p:cxnSp>
        <p:sp>
          <p:nvSpPr>
            <p:cNvPr id="46" name="Google Shape;182;p19">
              <a:extLst>
                <a:ext uri="{FF2B5EF4-FFF2-40B4-BE49-F238E27FC236}">
                  <a16:creationId xmlns:a16="http://schemas.microsoft.com/office/drawing/2014/main" id="{018150E1-1EDE-3B70-92A7-329361C816F7}"/>
                </a:ext>
                <a:ext uri="{C183D7F6-B498-43B3-948B-1728B52AA6E4}">
                  <adec:decorative xmlns:adec="http://schemas.microsoft.com/office/drawing/2017/decorative" val="1"/>
                </a:ext>
              </a:extLst>
            </p:cNvPr>
            <p:cNvSpPr/>
            <p:nvPr/>
          </p:nvSpPr>
          <p:spPr>
            <a:xfrm>
              <a:off x="3100988" y="4236103"/>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1"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Computing</a:t>
              </a:r>
              <a:endParaRPr kumimoji="0" sz="1400" b="0" i="1"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47" name="Google Shape;192;p19">
              <a:extLst>
                <a:ext uri="{FF2B5EF4-FFF2-40B4-BE49-F238E27FC236}">
                  <a16:creationId xmlns:a16="http://schemas.microsoft.com/office/drawing/2014/main" id="{18441D4A-609F-2A7B-6BC1-6432E50E9B05}"/>
                </a:ext>
                <a:ext uri="{C183D7F6-B498-43B3-948B-1728B52AA6E4}">
                  <adec:decorative xmlns:adec="http://schemas.microsoft.com/office/drawing/2017/decorative" val="1"/>
                </a:ext>
              </a:extLst>
            </p:cNvPr>
            <p:cNvSpPr/>
            <p:nvPr/>
          </p:nvSpPr>
          <p:spPr>
            <a:xfrm>
              <a:off x="289431" y="4380264"/>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a:cs typeface="Arial"/>
                  <a:sym typeface="Arial"/>
                </a:rPr>
                <a:t>encoding</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49" name="Google Shape;193;p19">
              <a:extLst>
                <a:ext uri="{FF2B5EF4-FFF2-40B4-BE49-F238E27FC236}">
                  <a16:creationId xmlns:a16="http://schemas.microsoft.com/office/drawing/2014/main" id="{7AD93C79-CE71-5BD0-7A97-1DCBA81EB636}"/>
                </a:ext>
                <a:ext uri="{C183D7F6-B498-43B3-948B-1728B52AA6E4}">
                  <adec:decorative xmlns:adec="http://schemas.microsoft.com/office/drawing/2017/decorative" val="1"/>
                </a:ext>
              </a:extLst>
            </p:cNvPr>
            <p:cNvSpPr/>
            <p:nvPr/>
          </p:nvSpPr>
          <p:spPr>
            <a:xfrm>
              <a:off x="1986243" y="5018083"/>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1"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rPr>
                <a:t>digital processing</a:t>
              </a:r>
              <a:endParaRPr kumimoji="0" sz="1400" b="1"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endParaRPr>
            </a:p>
          </p:txBody>
        </p:sp>
        <p:sp>
          <p:nvSpPr>
            <p:cNvPr id="50" name="Google Shape;192;p19">
              <a:extLst>
                <a:ext uri="{FF2B5EF4-FFF2-40B4-BE49-F238E27FC236}">
                  <a16:creationId xmlns:a16="http://schemas.microsoft.com/office/drawing/2014/main" id="{236B79AA-C580-B131-DEE5-D9AD8CFDC65E}"/>
                </a:ext>
                <a:ext uri="{C183D7F6-B498-43B3-948B-1728B52AA6E4}">
                  <adec:decorative xmlns:adec="http://schemas.microsoft.com/office/drawing/2017/decorative" val="1"/>
                </a:ext>
              </a:extLst>
            </p:cNvPr>
            <p:cNvSpPr/>
            <p:nvPr/>
          </p:nvSpPr>
          <p:spPr>
            <a:xfrm>
              <a:off x="195807" y="5723122"/>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storing</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51" name="Google Shape;192;p19">
              <a:extLst>
                <a:ext uri="{FF2B5EF4-FFF2-40B4-BE49-F238E27FC236}">
                  <a16:creationId xmlns:a16="http://schemas.microsoft.com/office/drawing/2014/main" id="{08F3BC0D-1002-7E7F-A7CD-5786959BB2CF}"/>
                </a:ext>
                <a:ext uri="{C183D7F6-B498-43B3-948B-1728B52AA6E4}">
                  <adec:decorative xmlns:adec="http://schemas.microsoft.com/office/drawing/2017/decorative" val="1"/>
                </a:ext>
              </a:extLst>
            </p:cNvPr>
            <p:cNvSpPr/>
            <p:nvPr/>
          </p:nvSpPr>
          <p:spPr>
            <a:xfrm>
              <a:off x="2144052" y="6087121"/>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transmitting</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cxnSp>
          <p:nvCxnSpPr>
            <p:cNvPr id="52" name="Google Shape;200;p19">
              <a:extLst>
                <a:ext uri="{FF2B5EF4-FFF2-40B4-BE49-F238E27FC236}">
                  <a16:creationId xmlns:a16="http://schemas.microsoft.com/office/drawing/2014/main" id="{073E2F6A-7D27-4607-DECF-38413958C292}"/>
                </a:ext>
                <a:ext uri="{C183D7F6-B498-43B3-948B-1728B52AA6E4}">
                  <adec:decorative xmlns:adec="http://schemas.microsoft.com/office/drawing/2017/decorative" val="1"/>
                </a:ext>
              </a:extLst>
            </p:cNvPr>
            <p:cNvCxnSpPr>
              <a:cxnSpLocks/>
              <a:stCxn id="51" idx="0"/>
              <a:endCxn id="49" idx="2"/>
            </p:cNvCxnSpPr>
            <p:nvPr/>
          </p:nvCxnSpPr>
          <p:spPr>
            <a:xfrm flipH="1" flipV="1">
              <a:off x="2729339" y="5592030"/>
              <a:ext cx="157809" cy="495091"/>
            </a:xfrm>
            <a:prstGeom prst="straightConnector1">
              <a:avLst/>
            </a:prstGeom>
            <a:noFill/>
            <a:ln w="19050" cap="flat" cmpd="sng">
              <a:solidFill>
                <a:srgbClr val="007A8A"/>
              </a:solidFill>
              <a:prstDash val="solid"/>
              <a:round/>
              <a:headEnd type="none" w="med" len="med"/>
              <a:tailEnd type="none" w="med" len="med"/>
            </a:ln>
          </p:spPr>
        </p:cxnSp>
        <p:sp>
          <p:nvSpPr>
            <p:cNvPr id="53" name="Google Shape;192;p19">
              <a:extLst>
                <a:ext uri="{FF2B5EF4-FFF2-40B4-BE49-F238E27FC236}">
                  <a16:creationId xmlns:a16="http://schemas.microsoft.com/office/drawing/2014/main" id="{F5923B8A-C869-1299-E956-CC714DD85734}"/>
                </a:ext>
                <a:ext uri="{C183D7F6-B498-43B3-948B-1728B52AA6E4}">
                  <adec:decorative xmlns:adec="http://schemas.microsoft.com/office/drawing/2017/decorative" val="1"/>
                </a:ext>
              </a:extLst>
            </p:cNvPr>
            <p:cNvSpPr/>
            <p:nvPr/>
          </p:nvSpPr>
          <p:spPr>
            <a:xfrm>
              <a:off x="3802414" y="5521424"/>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algorithms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cxnSp>
          <p:nvCxnSpPr>
            <p:cNvPr id="54" name="Google Shape;200;p19">
              <a:extLst>
                <a:ext uri="{FF2B5EF4-FFF2-40B4-BE49-F238E27FC236}">
                  <a16:creationId xmlns:a16="http://schemas.microsoft.com/office/drawing/2014/main" id="{0E250D90-EDCF-89DB-FEAF-899E9961C218}"/>
                </a:ext>
                <a:ext uri="{C183D7F6-B498-43B3-948B-1728B52AA6E4}">
                  <adec:decorative xmlns:adec="http://schemas.microsoft.com/office/drawing/2017/decorative" val="1"/>
                </a:ext>
              </a:extLst>
            </p:cNvPr>
            <p:cNvCxnSpPr>
              <a:cxnSpLocks/>
              <a:stCxn id="53" idx="1"/>
            </p:cNvCxnSpPr>
            <p:nvPr/>
          </p:nvCxnSpPr>
          <p:spPr>
            <a:xfrm flipH="1" flipV="1">
              <a:off x="3374798" y="5592030"/>
              <a:ext cx="427616" cy="216368"/>
            </a:xfrm>
            <a:prstGeom prst="straightConnector1">
              <a:avLst/>
            </a:prstGeom>
            <a:noFill/>
            <a:ln w="19050" cap="flat" cmpd="sng">
              <a:solidFill>
                <a:srgbClr val="007A8A"/>
              </a:solidFill>
              <a:prstDash val="solid"/>
              <a:round/>
              <a:headEnd type="none" w="med" len="med"/>
              <a:tailEnd type="none" w="med" len="med"/>
            </a:ln>
          </p:spPr>
        </p:cxnSp>
      </p:grpSp>
      <p:cxnSp>
        <p:nvCxnSpPr>
          <p:cNvPr id="20" name="Google Shape;194;p19">
            <a:extLst>
              <a:ext uri="{FF2B5EF4-FFF2-40B4-BE49-F238E27FC236}">
                <a16:creationId xmlns:a16="http://schemas.microsoft.com/office/drawing/2014/main" id="{134F0E3F-35A8-8C05-6D30-B0D3ECD7425C}"/>
              </a:ext>
              <a:ext uri="{C183D7F6-B498-43B3-948B-1728B52AA6E4}">
                <adec:decorative xmlns:adec="http://schemas.microsoft.com/office/drawing/2017/decorative" val="1"/>
              </a:ext>
            </a:extLst>
          </p:cNvPr>
          <p:cNvCxnSpPr>
            <a:cxnSpLocks/>
          </p:cNvCxnSpPr>
          <p:nvPr/>
        </p:nvCxnSpPr>
        <p:spPr>
          <a:xfrm flipH="1" flipV="1">
            <a:off x="6914830" y="3952920"/>
            <a:ext cx="180148" cy="283182"/>
          </a:xfrm>
          <a:prstGeom prst="straightConnector1">
            <a:avLst/>
          </a:prstGeom>
          <a:noFill/>
          <a:ln w="19050" cap="flat" cmpd="sng">
            <a:solidFill>
              <a:srgbClr val="9B6808"/>
            </a:solidFill>
            <a:prstDash val="solid"/>
            <a:round/>
            <a:headEnd type="none" w="med" len="med"/>
            <a:tailEnd type="none" w="med" len="med"/>
          </a:ln>
        </p:spPr>
      </p:cxnSp>
      <p:cxnSp>
        <p:nvCxnSpPr>
          <p:cNvPr id="22" name="Google Shape;196;p19">
            <a:extLst>
              <a:ext uri="{FF2B5EF4-FFF2-40B4-BE49-F238E27FC236}">
                <a16:creationId xmlns:a16="http://schemas.microsoft.com/office/drawing/2014/main" id="{17A05E7C-3E3C-B8F3-A182-16A5338643C7}"/>
              </a:ext>
              <a:ext uri="{C183D7F6-B498-43B3-948B-1728B52AA6E4}">
                <adec:decorative xmlns:adec="http://schemas.microsoft.com/office/drawing/2017/decorative" val="1"/>
              </a:ext>
            </a:extLst>
          </p:cNvPr>
          <p:cNvCxnSpPr>
            <a:cxnSpLocks/>
          </p:cNvCxnSpPr>
          <p:nvPr/>
        </p:nvCxnSpPr>
        <p:spPr>
          <a:xfrm flipH="1">
            <a:off x="6977365" y="2871053"/>
            <a:ext cx="370425" cy="240779"/>
          </a:xfrm>
          <a:prstGeom prst="straightConnector1">
            <a:avLst/>
          </a:prstGeom>
          <a:noFill/>
          <a:ln w="19050" cap="flat" cmpd="sng">
            <a:solidFill>
              <a:srgbClr val="B51458"/>
            </a:solidFill>
            <a:prstDash val="solid"/>
            <a:round/>
            <a:headEnd type="none" w="med" len="med"/>
            <a:tailEnd type="none" w="med" len="med"/>
          </a:ln>
        </p:spPr>
      </p:cxnSp>
      <p:cxnSp>
        <p:nvCxnSpPr>
          <p:cNvPr id="23" name="Google Shape;197;p19">
            <a:extLst>
              <a:ext uri="{FF2B5EF4-FFF2-40B4-BE49-F238E27FC236}">
                <a16:creationId xmlns:a16="http://schemas.microsoft.com/office/drawing/2014/main" id="{3C5E4332-9213-C25A-A967-28CA60BBE0DD}"/>
              </a:ext>
              <a:ext uri="{C183D7F6-B498-43B3-948B-1728B52AA6E4}">
                <adec:decorative xmlns:adec="http://schemas.microsoft.com/office/drawing/2017/decorative" val="1"/>
              </a:ext>
            </a:extLst>
          </p:cNvPr>
          <p:cNvCxnSpPr>
            <a:cxnSpLocks/>
          </p:cNvCxnSpPr>
          <p:nvPr/>
        </p:nvCxnSpPr>
        <p:spPr>
          <a:xfrm flipH="1">
            <a:off x="4603842" y="3980830"/>
            <a:ext cx="528231" cy="285315"/>
          </a:xfrm>
          <a:prstGeom prst="straightConnector1">
            <a:avLst/>
          </a:prstGeom>
          <a:noFill/>
          <a:ln w="19050" cap="flat" cmpd="sng">
            <a:solidFill>
              <a:srgbClr val="007A8A"/>
            </a:solidFill>
            <a:prstDash val="solid"/>
            <a:round/>
            <a:headEnd type="none" w="med" len="med"/>
            <a:tailEnd type="none" w="med" len="med"/>
          </a:ln>
        </p:spPr>
      </p:cxnSp>
      <p:cxnSp>
        <p:nvCxnSpPr>
          <p:cNvPr id="29" name="Google Shape;203;p19">
            <a:extLst>
              <a:ext uri="{FF2B5EF4-FFF2-40B4-BE49-F238E27FC236}">
                <a16:creationId xmlns:a16="http://schemas.microsoft.com/office/drawing/2014/main" id="{CE4D6113-5F45-E391-94CD-0DA038E3EFFE}"/>
              </a:ext>
              <a:ext uri="{C183D7F6-B498-43B3-948B-1728B52AA6E4}">
                <adec:decorative xmlns:adec="http://schemas.microsoft.com/office/drawing/2017/decorative" val="1"/>
              </a:ext>
            </a:extLst>
          </p:cNvPr>
          <p:cNvCxnSpPr>
            <a:cxnSpLocks/>
          </p:cNvCxnSpPr>
          <p:nvPr/>
        </p:nvCxnSpPr>
        <p:spPr>
          <a:xfrm flipV="1">
            <a:off x="8779532" y="2270976"/>
            <a:ext cx="370708" cy="164671"/>
          </a:xfrm>
          <a:prstGeom prst="straightConnector1">
            <a:avLst/>
          </a:prstGeom>
          <a:noFill/>
          <a:ln w="19050" cap="flat" cmpd="sng">
            <a:solidFill>
              <a:srgbClr val="B51458"/>
            </a:solidFill>
            <a:prstDash val="solid"/>
            <a:round/>
            <a:headEnd type="none" w="med" len="med"/>
            <a:tailEnd type="none" w="med" len="med"/>
          </a:ln>
        </p:spPr>
      </p:cxnSp>
      <p:cxnSp>
        <p:nvCxnSpPr>
          <p:cNvPr id="30" name="Google Shape;204;p19">
            <a:extLst>
              <a:ext uri="{FF2B5EF4-FFF2-40B4-BE49-F238E27FC236}">
                <a16:creationId xmlns:a16="http://schemas.microsoft.com/office/drawing/2014/main" id="{AC212769-09E8-E97B-5AE4-43BEED3CEBDA}"/>
              </a:ext>
              <a:ext uri="{C183D7F6-B498-43B3-948B-1728B52AA6E4}">
                <adec:decorative xmlns:adec="http://schemas.microsoft.com/office/drawing/2017/decorative" val="1"/>
              </a:ext>
            </a:extLst>
          </p:cNvPr>
          <p:cNvCxnSpPr>
            <a:cxnSpLocks/>
            <a:endCxn id="15" idx="2"/>
          </p:cNvCxnSpPr>
          <p:nvPr/>
        </p:nvCxnSpPr>
        <p:spPr>
          <a:xfrm flipV="1">
            <a:off x="9844898" y="4425139"/>
            <a:ext cx="430572" cy="474165"/>
          </a:xfrm>
          <a:prstGeom prst="straightConnector1">
            <a:avLst/>
          </a:prstGeom>
          <a:noFill/>
          <a:ln w="19050" cap="flat" cmpd="sng">
            <a:solidFill>
              <a:srgbClr val="9B6808"/>
            </a:solidFill>
            <a:prstDash val="solid"/>
            <a:round/>
            <a:headEnd type="none" w="med" len="med"/>
            <a:tailEnd type="none" w="med" len="med"/>
          </a:ln>
        </p:spPr>
      </p:cxnSp>
      <p:cxnSp>
        <p:nvCxnSpPr>
          <p:cNvPr id="31" name="Google Shape;205;p19">
            <a:extLst>
              <a:ext uri="{FF2B5EF4-FFF2-40B4-BE49-F238E27FC236}">
                <a16:creationId xmlns:a16="http://schemas.microsoft.com/office/drawing/2014/main" id="{8773D4C6-CC69-3B2F-0112-ABDD76E1F73A}"/>
              </a:ext>
              <a:ext uri="{C183D7F6-B498-43B3-948B-1728B52AA6E4}">
                <adec:decorative xmlns:adec="http://schemas.microsoft.com/office/drawing/2017/decorative" val="1"/>
              </a:ext>
            </a:extLst>
          </p:cNvPr>
          <p:cNvCxnSpPr>
            <a:cxnSpLocks/>
          </p:cNvCxnSpPr>
          <p:nvPr/>
        </p:nvCxnSpPr>
        <p:spPr>
          <a:xfrm>
            <a:off x="8369425" y="4806275"/>
            <a:ext cx="534090" cy="297059"/>
          </a:xfrm>
          <a:prstGeom prst="straightConnector1">
            <a:avLst/>
          </a:prstGeom>
          <a:noFill/>
          <a:ln w="19050" cap="flat" cmpd="sng">
            <a:solidFill>
              <a:srgbClr val="9B6808"/>
            </a:solidFill>
            <a:prstDash val="solid"/>
            <a:round/>
            <a:headEnd type="none" w="med" len="med"/>
            <a:tailEnd type="none" w="med" len="med"/>
          </a:ln>
        </p:spPr>
      </p:cxnSp>
      <p:cxnSp>
        <p:nvCxnSpPr>
          <p:cNvPr id="32" name="Google Shape;206;p19">
            <a:extLst>
              <a:ext uri="{FF2B5EF4-FFF2-40B4-BE49-F238E27FC236}">
                <a16:creationId xmlns:a16="http://schemas.microsoft.com/office/drawing/2014/main" id="{BB69D489-562F-0D99-4F5F-48ABC9EF3C09}"/>
              </a:ext>
              <a:ext uri="{C183D7F6-B498-43B3-948B-1728B52AA6E4}">
                <adec:decorative xmlns:adec="http://schemas.microsoft.com/office/drawing/2017/decorative" val="1"/>
              </a:ext>
            </a:extLst>
          </p:cNvPr>
          <p:cNvCxnSpPr>
            <a:cxnSpLocks/>
            <a:endCxn id="17" idx="0"/>
          </p:cNvCxnSpPr>
          <p:nvPr/>
        </p:nvCxnSpPr>
        <p:spPr>
          <a:xfrm flipH="1">
            <a:off x="8702139" y="5442314"/>
            <a:ext cx="661317" cy="453300"/>
          </a:xfrm>
          <a:prstGeom prst="straightConnector1">
            <a:avLst/>
          </a:prstGeom>
          <a:noFill/>
          <a:ln w="19050" cap="flat" cmpd="sng">
            <a:solidFill>
              <a:srgbClr val="9B6808"/>
            </a:solidFill>
            <a:prstDash val="solid"/>
            <a:round/>
            <a:headEnd type="none" w="med" len="med"/>
            <a:tailEnd type="none" w="med" len="med"/>
          </a:ln>
        </p:spPr>
      </p:cxnSp>
      <p:sp>
        <p:nvSpPr>
          <p:cNvPr id="8" name="Google Shape;182;p19">
            <a:extLst>
              <a:ext uri="{FF2B5EF4-FFF2-40B4-BE49-F238E27FC236}">
                <a16:creationId xmlns:a16="http://schemas.microsoft.com/office/drawing/2014/main" id="{3F855DA6-F43C-2CD0-732F-D074E7FBB7A3}"/>
              </a:ext>
              <a:ext uri="{C183D7F6-B498-43B3-948B-1728B52AA6E4}">
                <adec:decorative xmlns:adec="http://schemas.microsoft.com/office/drawing/2017/decorative" val="1"/>
              </a:ext>
            </a:extLst>
          </p:cNvPr>
          <p:cNvSpPr/>
          <p:nvPr/>
        </p:nvSpPr>
        <p:spPr>
          <a:xfrm>
            <a:off x="3086626" y="4236102"/>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1"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Computing</a:t>
            </a:r>
            <a:endParaRPr kumimoji="0" sz="1400" b="0" i="1"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18" name="Google Shape;192;p19">
            <a:extLst>
              <a:ext uri="{FF2B5EF4-FFF2-40B4-BE49-F238E27FC236}">
                <a16:creationId xmlns:a16="http://schemas.microsoft.com/office/drawing/2014/main" id="{26990873-22FA-1A7F-324F-DDB0AD85D5E3}"/>
              </a:ext>
              <a:ext uri="{C183D7F6-B498-43B3-948B-1728B52AA6E4}">
                <adec:decorative xmlns:adec="http://schemas.microsoft.com/office/drawing/2017/decorative" val="1"/>
              </a:ext>
            </a:extLst>
          </p:cNvPr>
          <p:cNvSpPr/>
          <p:nvPr/>
        </p:nvSpPr>
        <p:spPr>
          <a:xfrm>
            <a:off x="275069" y="4380263"/>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a:cs typeface="Arial"/>
                <a:sym typeface="Arial"/>
              </a:rPr>
              <a:t>encoding</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19" name="Google Shape;193;p19">
            <a:extLst>
              <a:ext uri="{FF2B5EF4-FFF2-40B4-BE49-F238E27FC236}">
                <a16:creationId xmlns:a16="http://schemas.microsoft.com/office/drawing/2014/main" id="{C029C783-8FC7-7723-BD05-C3985F14F372}"/>
              </a:ext>
              <a:ext uri="{C183D7F6-B498-43B3-948B-1728B52AA6E4}">
                <adec:decorative xmlns:adec="http://schemas.microsoft.com/office/drawing/2017/decorative" val="1"/>
              </a:ext>
            </a:extLst>
          </p:cNvPr>
          <p:cNvSpPr/>
          <p:nvPr/>
        </p:nvSpPr>
        <p:spPr>
          <a:xfrm>
            <a:off x="1971881" y="5018082"/>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1"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rPr>
              <a:t>digital processing</a:t>
            </a:r>
            <a:endParaRPr kumimoji="0" sz="1400" b="1"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sym typeface="Montserrat"/>
            </a:endParaRPr>
          </a:p>
        </p:txBody>
      </p:sp>
      <p:cxnSp>
        <p:nvCxnSpPr>
          <p:cNvPr id="45" name="Google Shape;203;p19">
            <a:extLst>
              <a:ext uri="{FF2B5EF4-FFF2-40B4-BE49-F238E27FC236}">
                <a16:creationId xmlns:a16="http://schemas.microsoft.com/office/drawing/2014/main" id="{AEAF6807-C51D-55FC-61E1-B2E710B8FF31}"/>
              </a:ext>
              <a:ext uri="{C183D7F6-B498-43B3-948B-1728B52AA6E4}">
                <adec:decorative xmlns:adec="http://schemas.microsoft.com/office/drawing/2017/decorative" val="1"/>
              </a:ext>
            </a:extLst>
          </p:cNvPr>
          <p:cNvCxnSpPr>
            <a:cxnSpLocks/>
            <a:stCxn id="14" idx="0"/>
          </p:cNvCxnSpPr>
          <p:nvPr/>
        </p:nvCxnSpPr>
        <p:spPr>
          <a:xfrm flipV="1">
            <a:off x="9894317" y="1522313"/>
            <a:ext cx="207626" cy="259343"/>
          </a:xfrm>
          <a:prstGeom prst="straightConnector1">
            <a:avLst/>
          </a:prstGeom>
          <a:noFill/>
          <a:ln w="19050" cap="flat" cmpd="sng">
            <a:solidFill>
              <a:srgbClr val="B51458"/>
            </a:solidFill>
            <a:prstDash val="solid"/>
            <a:round/>
            <a:headEnd type="none" w="med" len="med"/>
            <a:tailEnd type="none" w="med" len="med"/>
          </a:ln>
        </p:spPr>
      </p:cxnSp>
      <p:cxnSp>
        <p:nvCxnSpPr>
          <p:cNvPr id="48" name="Google Shape;203;p19">
            <a:extLst>
              <a:ext uri="{FF2B5EF4-FFF2-40B4-BE49-F238E27FC236}">
                <a16:creationId xmlns:a16="http://schemas.microsoft.com/office/drawing/2014/main" id="{6FB97766-46AA-2506-4E01-8BBC95964F13}"/>
              </a:ext>
              <a:ext uri="{C183D7F6-B498-43B3-948B-1728B52AA6E4}">
                <adec:decorative xmlns:adec="http://schemas.microsoft.com/office/drawing/2017/decorative" val="1"/>
              </a:ext>
            </a:extLst>
          </p:cNvPr>
          <p:cNvCxnSpPr>
            <a:cxnSpLocks/>
            <a:endCxn id="14" idx="2"/>
          </p:cNvCxnSpPr>
          <p:nvPr/>
        </p:nvCxnSpPr>
        <p:spPr>
          <a:xfrm flipH="1" flipV="1">
            <a:off x="9894317" y="2355603"/>
            <a:ext cx="371406" cy="401417"/>
          </a:xfrm>
          <a:prstGeom prst="straightConnector1">
            <a:avLst/>
          </a:prstGeom>
          <a:noFill/>
          <a:ln w="19050" cap="flat" cmpd="sng">
            <a:solidFill>
              <a:srgbClr val="B51458"/>
            </a:solidFill>
            <a:prstDash val="solid"/>
            <a:round/>
            <a:headEnd type="none" w="med" len="med"/>
            <a:tailEnd type="none" w="med" len="med"/>
          </a:ln>
        </p:spPr>
      </p:cxnSp>
      <p:cxnSp>
        <p:nvCxnSpPr>
          <p:cNvPr id="60" name="Google Shape;203;p19">
            <a:extLst>
              <a:ext uri="{FF2B5EF4-FFF2-40B4-BE49-F238E27FC236}">
                <a16:creationId xmlns:a16="http://schemas.microsoft.com/office/drawing/2014/main" id="{6420ADDC-F3E6-151A-B2F1-6328437E7847}"/>
              </a:ext>
              <a:ext uri="{C183D7F6-B498-43B3-948B-1728B52AA6E4}">
                <adec:decorative xmlns:adec="http://schemas.microsoft.com/office/drawing/2017/decorative" val="1"/>
              </a:ext>
            </a:extLst>
          </p:cNvPr>
          <p:cNvCxnSpPr>
            <a:cxnSpLocks/>
          </p:cNvCxnSpPr>
          <p:nvPr/>
        </p:nvCxnSpPr>
        <p:spPr>
          <a:xfrm flipH="1" flipV="1">
            <a:off x="8779532" y="1526865"/>
            <a:ext cx="371689" cy="303443"/>
          </a:xfrm>
          <a:prstGeom prst="straightConnector1">
            <a:avLst/>
          </a:prstGeom>
          <a:noFill/>
          <a:ln w="19050" cap="flat" cmpd="sng">
            <a:solidFill>
              <a:srgbClr val="B51458"/>
            </a:solidFill>
            <a:prstDash val="solid"/>
            <a:round/>
            <a:headEnd type="none" w="med" len="med"/>
            <a:tailEnd type="none" w="med" len="med"/>
          </a:ln>
        </p:spPr>
      </p:cxnSp>
      <p:cxnSp>
        <p:nvCxnSpPr>
          <p:cNvPr id="102" name="Google Shape;206;p19">
            <a:extLst>
              <a:ext uri="{FF2B5EF4-FFF2-40B4-BE49-F238E27FC236}">
                <a16:creationId xmlns:a16="http://schemas.microsoft.com/office/drawing/2014/main" id="{D9C5F8CF-2CA8-2696-5D83-46975E9F181F}"/>
              </a:ext>
              <a:ext uri="{C183D7F6-B498-43B3-948B-1728B52AA6E4}">
                <adec:decorative xmlns:adec="http://schemas.microsoft.com/office/drawing/2017/decorative" val="1"/>
              </a:ext>
            </a:extLst>
          </p:cNvPr>
          <p:cNvCxnSpPr>
            <a:cxnSpLocks/>
            <a:endCxn id="98" idx="0"/>
          </p:cNvCxnSpPr>
          <p:nvPr/>
        </p:nvCxnSpPr>
        <p:spPr>
          <a:xfrm>
            <a:off x="10158984" y="5470773"/>
            <a:ext cx="664132" cy="377994"/>
          </a:xfrm>
          <a:prstGeom prst="straightConnector1">
            <a:avLst/>
          </a:prstGeom>
          <a:noFill/>
          <a:ln w="19050" cap="flat" cmpd="sng">
            <a:solidFill>
              <a:srgbClr val="9B6808"/>
            </a:solidFill>
            <a:prstDash val="solid"/>
            <a:round/>
            <a:headEnd type="none" w="med" len="med"/>
            <a:tailEnd type="none" w="med" len="med"/>
          </a:ln>
        </p:spPr>
      </p:cxnSp>
      <p:cxnSp>
        <p:nvCxnSpPr>
          <p:cNvPr id="36" name="Google Shape;198;p19">
            <a:extLst>
              <a:ext uri="{FF2B5EF4-FFF2-40B4-BE49-F238E27FC236}">
                <a16:creationId xmlns:a16="http://schemas.microsoft.com/office/drawing/2014/main" id="{34C49020-CF14-567A-9EEC-1E02253AB647}"/>
              </a:ext>
              <a:ext uri="{C183D7F6-B498-43B3-948B-1728B52AA6E4}">
                <adec:decorative xmlns:adec="http://schemas.microsoft.com/office/drawing/2017/decorative" val="1"/>
              </a:ext>
            </a:extLst>
          </p:cNvPr>
          <p:cNvCxnSpPr>
            <a:cxnSpLocks/>
          </p:cNvCxnSpPr>
          <p:nvPr/>
        </p:nvCxnSpPr>
        <p:spPr>
          <a:xfrm flipH="1" flipV="1">
            <a:off x="3504277" y="1854268"/>
            <a:ext cx="325445" cy="479078"/>
          </a:xfrm>
          <a:prstGeom prst="straightConnector1">
            <a:avLst/>
          </a:prstGeom>
          <a:noFill/>
          <a:ln w="19050" cap="flat" cmpd="sng">
            <a:solidFill>
              <a:srgbClr val="427B2D"/>
            </a:solidFill>
            <a:prstDash val="solid"/>
            <a:round/>
            <a:headEnd type="none" w="med" len="med"/>
            <a:tailEnd type="none" w="med" len="med"/>
          </a:ln>
        </p:spPr>
      </p:cxnSp>
      <p:cxnSp>
        <p:nvCxnSpPr>
          <p:cNvPr id="37" name="Google Shape;199;p19">
            <a:extLst>
              <a:ext uri="{FF2B5EF4-FFF2-40B4-BE49-F238E27FC236}">
                <a16:creationId xmlns:a16="http://schemas.microsoft.com/office/drawing/2014/main" id="{8878686A-A0E1-F4C6-45D2-401E3A768836}"/>
              </a:ext>
              <a:ext uri="{C183D7F6-B498-43B3-948B-1728B52AA6E4}">
                <adec:decorative xmlns:adec="http://schemas.microsoft.com/office/drawing/2017/decorative" val="1"/>
              </a:ext>
            </a:extLst>
          </p:cNvPr>
          <p:cNvCxnSpPr>
            <a:cxnSpLocks/>
          </p:cNvCxnSpPr>
          <p:nvPr/>
        </p:nvCxnSpPr>
        <p:spPr>
          <a:xfrm flipH="1" flipV="1">
            <a:off x="2664204" y="2372196"/>
            <a:ext cx="422422" cy="110337"/>
          </a:xfrm>
          <a:prstGeom prst="straightConnector1">
            <a:avLst/>
          </a:prstGeom>
          <a:noFill/>
          <a:ln w="19050" cap="flat" cmpd="sng">
            <a:solidFill>
              <a:srgbClr val="427B2D"/>
            </a:solidFill>
            <a:prstDash val="solid"/>
            <a:round/>
            <a:headEnd type="none" w="med" len="med"/>
            <a:tailEnd type="none" w="med" len="med"/>
          </a:ln>
        </p:spPr>
      </p:cxnSp>
      <p:cxnSp>
        <p:nvCxnSpPr>
          <p:cNvPr id="38" name="Google Shape;199;p19">
            <a:extLst>
              <a:ext uri="{FF2B5EF4-FFF2-40B4-BE49-F238E27FC236}">
                <a16:creationId xmlns:a16="http://schemas.microsoft.com/office/drawing/2014/main" id="{04B454FE-265A-6890-478A-7611BD1613FD}"/>
              </a:ext>
              <a:ext uri="{C183D7F6-B498-43B3-948B-1728B52AA6E4}">
                <adec:decorative xmlns:adec="http://schemas.microsoft.com/office/drawing/2017/decorative" val="1"/>
              </a:ext>
            </a:extLst>
          </p:cNvPr>
          <p:cNvCxnSpPr>
            <a:cxnSpLocks/>
          </p:cNvCxnSpPr>
          <p:nvPr/>
        </p:nvCxnSpPr>
        <p:spPr>
          <a:xfrm flipH="1">
            <a:off x="2921454" y="2946143"/>
            <a:ext cx="877964" cy="578585"/>
          </a:xfrm>
          <a:prstGeom prst="straightConnector1">
            <a:avLst/>
          </a:prstGeom>
          <a:noFill/>
          <a:ln w="19050" cap="flat" cmpd="sng">
            <a:solidFill>
              <a:srgbClr val="427B2D"/>
            </a:solidFill>
            <a:prstDash val="solid"/>
            <a:round/>
            <a:headEnd type="none" w="med" len="med"/>
            <a:tailEnd type="none" w="med" len="med"/>
          </a:ln>
        </p:spPr>
      </p:cxnSp>
      <p:cxnSp>
        <p:nvCxnSpPr>
          <p:cNvPr id="39" name="Google Shape;195;p19">
            <a:extLst>
              <a:ext uri="{FF2B5EF4-FFF2-40B4-BE49-F238E27FC236}">
                <a16:creationId xmlns:a16="http://schemas.microsoft.com/office/drawing/2014/main" id="{A4E02632-7D4B-FA83-F890-E43B0FDAB13E}"/>
              </a:ext>
              <a:ext uri="{C183D7F6-B498-43B3-948B-1728B52AA6E4}">
                <adec:decorative xmlns:adec="http://schemas.microsoft.com/office/drawing/2017/decorative" val="1"/>
              </a:ext>
            </a:extLst>
          </p:cNvPr>
          <p:cNvCxnSpPr>
            <a:cxnSpLocks/>
          </p:cNvCxnSpPr>
          <p:nvPr/>
        </p:nvCxnSpPr>
        <p:spPr>
          <a:xfrm flipH="1" flipV="1">
            <a:off x="4572817" y="2924331"/>
            <a:ext cx="531331" cy="336406"/>
          </a:xfrm>
          <a:prstGeom prst="straightConnector1">
            <a:avLst/>
          </a:prstGeom>
          <a:noFill/>
          <a:ln w="19050" cap="flat" cmpd="sng">
            <a:solidFill>
              <a:srgbClr val="427B2D"/>
            </a:solidFill>
            <a:prstDash val="solid"/>
            <a:round/>
            <a:headEnd type="none" w="med" len="med"/>
            <a:tailEnd type="none" w="med" len="med"/>
          </a:ln>
        </p:spPr>
      </p:cxnSp>
      <p:sp>
        <p:nvSpPr>
          <p:cNvPr id="76" name="Google Shape;192;p19">
            <a:extLst>
              <a:ext uri="{FF2B5EF4-FFF2-40B4-BE49-F238E27FC236}">
                <a16:creationId xmlns:a16="http://schemas.microsoft.com/office/drawing/2014/main" id="{E591F32D-8EBC-9015-7800-4A5DAD52DC0B}"/>
              </a:ext>
              <a:ext uri="{C183D7F6-B498-43B3-948B-1728B52AA6E4}">
                <adec:decorative xmlns:adec="http://schemas.microsoft.com/office/drawing/2017/decorative" val="1"/>
              </a:ext>
            </a:extLst>
          </p:cNvPr>
          <p:cNvSpPr/>
          <p:nvPr/>
        </p:nvSpPr>
        <p:spPr>
          <a:xfrm>
            <a:off x="181445" y="5723121"/>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storing</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80" name="Google Shape;192;p19">
            <a:extLst>
              <a:ext uri="{FF2B5EF4-FFF2-40B4-BE49-F238E27FC236}">
                <a16:creationId xmlns:a16="http://schemas.microsoft.com/office/drawing/2014/main" id="{123EC31F-5360-3EAF-3ADD-B1F0D243E0C7}"/>
              </a:ext>
              <a:ext uri="{C183D7F6-B498-43B3-948B-1728B52AA6E4}">
                <adec:decorative xmlns:adec="http://schemas.microsoft.com/office/drawing/2017/decorative" val="1"/>
              </a:ext>
            </a:extLst>
          </p:cNvPr>
          <p:cNvSpPr/>
          <p:nvPr/>
        </p:nvSpPr>
        <p:spPr>
          <a:xfrm>
            <a:off x="2129690" y="6087120"/>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transmitting</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cxnSp>
        <p:nvCxnSpPr>
          <p:cNvPr id="88" name="Google Shape;200;p19">
            <a:extLst>
              <a:ext uri="{FF2B5EF4-FFF2-40B4-BE49-F238E27FC236}">
                <a16:creationId xmlns:a16="http://schemas.microsoft.com/office/drawing/2014/main" id="{EC7E7C5B-8C08-1455-6A71-3BAE4910BCC9}"/>
              </a:ext>
              <a:ext uri="{C183D7F6-B498-43B3-948B-1728B52AA6E4}">
                <adec:decorative xmlns:adec="http://schemas.microsoft.com/office/drawing/2017/decorative" val="1"/>
              </a:ext>
            </a:extLst>
          </p:cNvPr>
          <p:cNvCxnSpPr>
            <a:cxnSpLocks/>
            <a:stCxn id="80" idx="0"/>
            <a:endCxn id="19" idx="2"/>
          </p:cNvCxnSpPr>
          <p:nvPr/>
        </p:nvCxnSpPr>
        <p:spPr>
          <a:xfrm flipH="1" flipV="1">
            <a:off x="2714977" y="5592029"/>
            <a:ext cx="157809" cy="495091"/>
          </a:xfrm>
          <a:prstGeom prst="straightConnector1">
            <a:avLst/>
          </a:prstGeom>
          <a:noFill/>
          <a:ln w="19050" cap="flat" cmpd="sng">
            <a:solidFill>
              <a:srgbClr val="007A8A"/>
            </a:solidFill>
            <a:prstDash val="solid"/>
            <a:round/>
            <a:headEnd type="none" w="med" len="med"/>
            <a:tailEnd type="none" w="med" len="med"/>
          </a:ln>
        </p:spPr>
      </p:cxnSp>
      <p:sp>
        <p:nvSpPr>
          <p:cNvPr id="92" name="Google Shape;192;p19">
            <a:extLst>
              <a:ext uri="{FF2B5EF4-FFF2-40B4-BE49-F238E27FC236}">
                <a16:creationId xmlns:a16="http://schemas.microsoft.com/office/drawing/2014/main" id="{5D485542-1AD9-DFFB-576F-6DB22301C87F}"/>
              </a:ext>
              <a:ext uri="{C183D7F6-B498-43B3-948B-1728B52AA6E4}">
                <adec:decorative xmlns:adec="http://schemas.microsoft.com/office/drawing/2017/decorative" val="1"/>
              </a:ext>
            </a:extLst>
          </p:cNvPr>
          <p:cNvSpPr/>
          <p:nvPr/>
        </p:nvSpPr>
        <p:spPr>
          <a:xfrm>
            <a:off x="3788052" y="5521423"/>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algorithms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cxnSp>
        <p:nvCxnSpPr>
          <p:cNvPr id="100" name="Google Shape;200;p19">
            <a:extLst>
              <a:ext uri="{FF2B5EF4-FFF2-40B4-BE49-F238E27FC236}">
                <a16:creationId xmlns:a16="http://schemas.microsoft.com/office/drawing/2014/main" id="{6B97A760-63F3-857A-A9D7-25B2AFDFEC9B}"/>
              </a:ext>
              <a:ext uri="{C183D7F6-B498-43B3-948B-1728B52AA6E4}">
                <adec:decorative xmlns:adec="http://schemas.microsoft.com/office/drawing/2017/decorative" val="1"/>
              </a:ext>
            </a:extLst>
          </p:cNvPr>
          <p:cNvCxnSpPr>
            <a:cxnSpLocks/>
            <a:stCxn id="92" idx="1"/>
          </p:cNvCxnSpPr>
          <p:nvPr/>
        </p:nvCxnSpPr>
        <p:spPr>
          <a:xfrm flipH="1" flipV="1">
            <a:off x="3360436" y="5592029"/>
            <a:ext cx="427616" cy="216368"/>
          </a:xfrm>
          <a:prstGeom prst="straightConnector1">
            <a:avLst/>
          </a:prstGeom>
          <a:noFill/>
          <a:ln w="19050" cap="flat" cmpd="sng">
            <a:solidFill>
              <a:srgbClr val="007A8A"/>
            </a:solidFill>
            <a:prstDash val="solid"/>
            <a:round/>
            <a:headEnd type="none" w="med" len="med"/>
            <a:tailEnd type="none" w="med" len="med"/>
          </a:ln>
        </p:spPr>
      </p:cxnSp>
      <p:sp>
        <p:nvSpPr>
          <p:cNvPr id="2" name="Slide Number Placeholder 1">
            <a:extLst>
              <a:ext uri="{FF2B5EF4-FFF2-40B4-BE49-F238E27FC236}">
                <a16:creationId xmlns:a16="http://schemas.microsoft.com/office/drawing/2014/main" id="{227A4F81-5D85-9081-6810-2BE97FF0E7C6}"/>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971076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D8FD23-6A9F-945C-D440-C09B5CE3D9BE}"/>
              </a:ext>
            </a:extLst>
          </p:cNvPr>
          <p:cNvSpPr>
            <a:spLocks noGrp="1"/>
          </p:cNvSpPr>
          <p:nvPr>
            <p:ph type="title"/>
          </p:nvPr>
        </p:nvSpPr>
        <p:spPr/>
        <p:txBody>
          <a:bodyPr/>
          <a:lstStyle/>
          <a:p>
            <a:r>
              <a:rPr lang="en-AU" dirty="0"/>
              <a:t>Computing Technology (Glossary)</a:t>
            </a:r>
          </a:p>
        </p:txBody>
      </p:sp>
      <p:sp>
        <p:nvSpPr>
          <p:cNvPr id="4" name="Text Placeholder 3">
            <a:extLst>
              <a:ext uri="{FF2B5EF4-FFF2-40B4-BE49-F238E27FC236}">
                <a16:creationId xmlns:a16="http://schemas.microsoft.com/office/drawing/2014/main" id="{9FF1BC94-B768-6FA0-14DD-53B855D5C985}"/>
              </a:ext>
            </a:extLst>
          </p:cNvPr>
          <p:cNvSpPr>
            <a:spLocks noGrp="1"/>
          </p:cNvSpPr>
          <p:nvPr>
            <p:ph type="body" sz="quarter" idx="18"/>
          </p:nvPr>
        </p:nvSpPr>
        <p:spPr/>
        <p:txBody>
          <a:bodyPr/>
          <a:lstStyle/>
          <a:p>
            <a:r>
              <a:rPr lang="en-AU" dirty="0"/>
              <a:t>Definition of data</a:t>
            </a:r>
          </a:p>
        </p:txBody>
      </p:sp>
      <p:sp>
        <p:nvSpPr>
          <p:cNvPr id="6" name="TextBox 5">
            <a:extLst>
              <a:ext uri="{FF2B5EF4-FFF2-40B4-BE49-F238E27FC236}">
                <a16:creationId xmlns:a16="http://schemas.microsoft.com/office/drawing/2014/main" id="{173C81DD-D84F-E63F-F744-67CF2C403E38}"/>
              </a:ext>
            </a:extLst>
          </p:cNvPr>
          <p:cNvSpPr txBox="1"/>
          <p:nvPr/>
        </p:nvSpPr>
        <p:spPr>
          <a:xfrm>
            <a:off x="256032" y="1351508"/>
            <a:ext cx="11530583" cy="3347840"/>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0"/>
              </a:spcAft>
              <a:buClrTx/>
              <a:buSzTx/>
              <a:buFontTx/>
              <a:buNone/>
              <a:tabLst/>
              <a:defRPr/>
            </a:pPr>
            <a:r>
              <a:rPr kumimoji="0" lang="en-AU" sz="2400" b="0" i="1" u="none" strike="noStrike" kern="1200" cap="none" spc="0" normalizeH="0" baseline="0" noProof="0" dirty="0">
                <a:ln>
                  <a:noFill/>
                </a:ln>
                <a:solidFill>
                  <a:srgbClr val="22272B"/>
                </a:solidFill>
                <a:effectLst/>
                <a:uLnTx/>
                <a:uFillTx/>
                <a:latin typeface="Arial" panose="020B0604020202020204"/>
                <a:ea typeface="+mn-ea"/>
                <a:cs typeface="+mn-cs"/>
              </a:rPr>
              <a:t>“A </a:t>
            </a:r>
            <a:r>
              <a:rPr kumimoji="0" lang="en-AU" sz="2400" b="1" i="1" u="none" strike="noStrike" kern="1200" cap="none" spc="0" normalizeH="0" baseline="0" noProof="0" dirty="0">
                <a:ln>
                  <a:noFill/>
                </a:ln>
                <a:solidFill>
                  <a:srgbClr val="22272B"/>
                </a:solidFill>
                <a:effectLst/>
                <a:uLnTx/>
                <a:uFillTx/>
                <a:latin typeface="Arial" panose="020B0604020202020204"/>
                <a:ea typeface="+mn-ea"/>
                <a:cs typeface="+mn-cs"/>
              </a:rPr>
              <a:t>discrete</a:t>
            </a:r>
            <a:r>
              <a:rPr kumimoji="0" lang="en-AU" sz="2400" b="0" i="1" u="none" strike="noStrike" kern="1200" cap="none" spc="0" normalizeH="0" baseline="0" noProof="0" dirty="0">
                <a:ln>
                  <a:noFill/>
                </a:ln>
                <a:solidFill>
                  <a:srgbClr val="D7153A"/>
                </a:solidFill>
                <a:effectLst/>
                <a:uLnTx/>
                <a:uFillTx/>
                <a:latin typeface="Arial" panose="020B0604020202020204"/>
                <a:ea typeface="+mn-ea"/>
                <a:cs typeface="+mn-cs"/>
              </a:rPr>
              <a:t>*</a:t>
            </a:r>
            <a:r>
              <a:rPr kumimoji="0" lang="en-AU" sz="2400" b="1" i="1" u="none" strike="noStrike" kern="1200" cap="none" spc="0" normalizeH="0" baseline="0" noProof="0" dirty="0">
                <a:ln>
                  <a:noFill/>
                </a:ln>
                <a:solidFill>
                  <a:srgbClr val="D7153A"/>
                </a:solidFill>
                <a:effectLst/>
                <a:uLnTx/>
                <a:uFillTx/>
                <a:latin typeface="Arial" panose="020B0604020202020204"/>
                <a:ea typeface="+mn-ea"/>
                <a:cs typeface="+mn-cs"/>
              </a:rPr>
              <a:t> </a:t>
            </a:r>
            <a:r>
              <a:rPr kumimoji="0" lang="en-AU" sz="2400" b="0" i="1" u="none" strike="noStrike" kern="1200" cap="none" spc="0" normalizeH="0" baseline="0" noProof="0" dirty="0">
                <a:ln>
                  <a:noFill/>
                </a:ln>
                <a:solidFill>
                  <a:srgbClr val="22272B"/>
                </a:solidFill>
                <a:effectLst/>
                <a:uLnTx/>
                <a:uFillTx/>
                <a:latin typeface="Arial" panose="020B0604020202020204"/>
                <a:ea typeface="+mn-ea"/>
                <a:cs typeface="+mn-cs"/>
              </a:rPr>
              <a:t>representation of information using </a:t>
            </a:r>
            <a:r>
              <a:rPr kumimoji="0" lang="en-AU" sz="2400" b="1" i="1" u="none" strike="noStrike" kern="1200" cap="none" spc="0" normalizeH="0" baseline="0" noProof="0" dirty="0">
                <a:ln>
                  <a:noFill/>
                </a:ln>
                <a:solidFill>
                  <a:srgbClr val="22272B"/>
                </a:solidFill>
                <a:effectLst/>
                <a:uLnTx/>
                <a:uFillTx/>
                <a:latin typeface="Arial" panose="020B0604020202020204"/>
                <a:ea typeface="+mn-ea"/>
                <a:cs typeface="+mn-cs"/>
              </a:rPr>
              <a:t>number codes</a:t>
            </a:r>
            <a:r>
              <a:rPr kumimoji="0" lang="en-AU" sz="2400" b="0" i="1" u="none" strike="noStrike" kern="1200" cap="none" spc="0" normalizeH="0" baseline="0" noProof="0" dirty="0">
                <a:ln>
                  <a:noFill/>
                </a:ln>
                <a:solidFill>
                  <a:srgbClr val="22272B"/>
                </a:solidFill>
                <a:effectLst/>
                <a:uLnTx/>
                <a:uFillTx/>
                <a:latin typeface="Arial" panose="020B0604020202020204"/>
                <a:ea typeface="+mn-ea"/>
                <a:cs typeface="+mn-cs"/>
              </a:rPr>
              <a:t>. </a:t>
            </a:r>
          </a:p>
          <a:p>
            <a:pPr marL="0" marR="0" lvl="0" indent="0" algn="l" defTabSz="609585" rtl="0" eaLnBrk="1" fontAlgn="auto" latinLnBrk="0" hangingPunct="1">
              <a:lnSpc>
                <a:spcPct val="150000"/>
              </a:lnSpc>
              <a:spcBef>
                <a:spcPts val="0"/>
              </a:spcBef>
              <a:spcAft>
                <a:spcPts val="0"/>
              </a:spcAft>
              <a:buClrTx/>
              <a:buSzTx/>
              <a:buFontTx/>
              <a:buNone/>
              <a:tabLst/>
              <a:defRPr/>
            </a:pPr>
            <a:r>
              <a:rPr kumimoji="0" lang="en-AU" sz="2400" b="0" i="1" u="none" strike="noStrike" kern="1200" cap="none" spc="0" normalizeH="0" baseline="0" noProof="0" dirty="0">
                <a:ln>
                  <a:noFill/>
                </a:ln>
                <a:solidFill>
                  <a:srgbClr val="22272B"/>
                </a:solidFill>
                <a:effectLst/>
                <a:uLnTx/>
                <a:uFillTx/>
                <a:latin typeface="Arial" panose="020B0604020202020204"/>
                <a:ea typeface="+mn-ea"/>
                <a:cs typeface="+mn-cs"/>
              </a:rPr>
              <a:t>Data may include characters (e.g. alphabetic letters, numbers and symbols), images, sounds and/or instructions that, when represented by </a:t>
            </a:r>
            <a:r>
              <a:rPr kumimoji="0" lang="en-AU" sz="2400" b="1" i="1" u="none" strike="noStrike" kern="1200" cap="none" spc="0" normalizeH="0" baseline="0" noProof="0" dirty="0">
                <a:ln>
                  <a:noFill/>
                </a:ln>
                <a:solidFill>
                  <a:srgbClr val="22272B"/>
                </a:solidFill>
                <a:effectLst/>
                <a:uLnTx/>
                <a:uFillTx/>
                <a:latin typeface="Arial" panose="020B0604020202020204"/>
                <a:ea typeface="+mn-ea"/>
                <a:cs typeface="+mn-cs"/>
              </a:rPr>
              <a:t>number codes</a:t>
            </a:r>
            <a:r>
              <a:rPr kumimoji="0" lang="en-AU" sz="2400" b="0" i="1" u="none" strike="noStrike" kern="1200" cap="none" spc="0" normalizeH="0" baseline="0" noProof="0" dirty="0">
                <a:ln>
                  <a:noFill/>
                </a:ln>
                <a:solidFill>
                  <a:srgbClr val="D7153A"/>
                </a:solidFill>
                <a:effectLst/>
                <a:uLnTx/>
                <a:uFillTx/>
                <a:latin typeface="Arial" panose="020B0604020202020204"/>
                <a:ea typeface="+mn-ea"/>
                <a:cs typeface="+mn-cs"/>
              </a:rPr>
              <a:t>*</a:t>
            </a:r>
            <a:r>
              <a:rPr kumimoji="0" lang="en-AU" sz="2400" b="0" i="1" u="none" strike="noStrike" kern="1200" cap="none" spc="0" normalizeH="0" baseline="0" noProof="0" dirty="0">
                <a:ln>
                  <a:noFill/>
                </a:ln>
                <a:solidFill>
                  <a:srgbClr val="22272B"/>
                </a:solidFill>
                <a:effectLst/>
                <a:uLnTx/>
                <a:uFillTx/>
                <a:latin typeface="Arial" panose="020B0604020202020204"/>
                <a:ea typeface="+mn-ea"/>
                <a:cs typeface="+mn-cs"/>
              </a:rPr>
              <a:t>, can be manipulated, stored and communicated by digital systems. </a:t>
            </a:r>
          </a:p>
          <a:p>
            <a:pPr marL="0" marR="0" lvl="0" indent="0" algn="l" defTabSz="609585" rtl="0" eaLnBrk="1" fontAlgn="auto" latinLnBrk="0" hangingPunct="1">
              <a:lnSpc>
                <a:spcPct val="150000"/>
              </a:lnSpc>
              <a:spcBef>
                <a:spcPts val="0"/>
              </a:spcBef>
              <a:spcAft>
                <a:spcPts val="0"/>
              </a:spcAft>
              <a:buClrTx/>
              <a:buSzTx/>
              <a:buFontTx/>
              <a:buNone/>
              <a:tabLst/>
              <a:defRPr/>
            </a:pPr>
            <a:r>
              <a:rPr kumimoji="0" lang="en-AU" sz="2400" b="0" i="1" u="none" strike="noStrike" kern="1200" cap="none" spc="0" normalizeH="0" baseline="0" noProof="0" dirty="0">
                <a:ln>
                  <a:noFill/>
                </a:ln>
                <a:solidFill>
                  <a:srgbClr val="22272B"/>
                </a:solidFill>
                <a:effectLst/>
                <a:uLnTx/>
                <a:uFillTx/>
                <a:latin typeface="Arial" panose="020B0604020202020204"/>
                <a:ea typeface="+mn-ea"/>
                <a:cs typeface="+mn-cs"/>
              </a:rPr>
              <a:t>For example, characters may be represented using ASCII code or images may be represented by a bitmap of numbers representing each ‘dot’ or pixel.”</a:t>
            </a:r>
            <a:r>
              <a:rPr kumimoji="0" lang="en-AU" sz="2400" b="0" i="1" u="none" strike="noStrike" kern="1200" cap="none" spc="0" normalizeH="0" baseline="0" noProof="0" dirty="0">
                <a:ln>
                  <a:noFill/>
                </a:ln>
                <a:solidFill>
                  <a:srgbClr val="D7153A"/>
                </a:solidFill>
                <a:effectLst/>
                <a:uLnTx/>
                <a:uFillTx/>
                <a:latin typeface="Arial" panose="020B0604020202020204"/>
                <a:ea typeface="+mn-ea"/>
                <a:cs typeface="+mn-cs"/>
              </a:rPr>
              <a:t> *</a:t>
            </a:r>
            <a:endParaRPr kumimoji="0" lang="en-AU" sz="24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661EAC4E-2B8B-28CE-54A0-C1BC885FA3BE}"/>
              </a:ext>
            </a:extLst>
          </p:cNvPr>
          <p:cNvSpPr txBox="1"/>
          <p:nvPr/>
        </p:nvSpPr>
        <p:spPr>
          <a:xfrm>
            <a:off x="360000" y="4973550"/>
            <a:ext cx="11339703" cy="1426031"/>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0"/>
              </a:spcAft>
              <a:buClrTx/>
              <a:buSzTx/>
              <a:buFontTx/>
              <a:buNone/>
              <a:tabLst/>
              <a:defRPr/>
            </a:pPr>
            <a:r>
              <a:rPr kumimoji="0" lang="en-AU" sz="2000" b="0" i="1" u="none" strike="noStrike" kern="1200" cap="none" spc="0" normalizeH="0" baseline="0" noProof="0" dirty="0">
                <a:ln>
                  <a:noFill/>
                </a:ln>
                <a:solidFill>
                  <a:srgbClr val="D7153A"/>
                </a:solidFill>
                <a:effectLst/>
                <a:uLnTx/>
                <a:uFillTx/>
                <a:latin typeface="Roboto" panose="02000000000000000000" pitchFamily="2" charset="0"/>
                <a:ea typeface="+mn-ea"/>
                <a:cs typeface="+mn-cs"/>
              </a:rPr>
              <a:t>“Discrete” means separate or distinct pieces.</a:t>
            </a:r>
          </a:p>
          <a:p>
            <a:pPr marL="0" marR="0" lvl="0" indent="0" algn="l" defTabSz="609585" rtl="0" eaLnBrk="1" fontAlgn="auto" latinLnBrk="0" hangingPunct="1">
              <a:lnSpc>
                <a:spcPct val="150000"/>
              </a:lnSpc>
              <a:spcBef>
                <a:spcPts val="0"/>
              </a:spcBef>
              <a:spcAft>
                <a:spcPts val="0"/>
              </a:spcAft>
              <a:buClrTx/>
              <a:buSzTx/>
              <a:buFontTx/>
              <a:buNone/>
              <a:tabLst/>
              <a:defRPr/>
            </a:pPr>
            <a:r>
              <a:rPr kumimoji="0" lang="en-AU" sz="2000" b="0" i="1" u="none" strike="noStrike" kern="1200" cap="none" spc="0" normalizeH="0" baseline="0" noProof="0" dirty="0">
                <a:ln>
                  <a:noFill/>
                </a:ln>
                <a:solidFill>
                  <a:srgbClr val="D7153A"/>
                </a:solidFill>
                <a:effectLst/>
                <a:uLnTx/>
                <a:uFillTx/>
                <a:latin typeface="Roboto" panose="02000000000000000000" pitchFamily="2" charset="0"/>
                <a:ea typeface="+mn-ea"/>
                <a:cs typeface="+mn-cs"/>
              </a:rPr>
              <a:t>“Number codes” mean that all information is turned into numbers in computers.</a:t>
            </a:r>
          </a:p>
          <a:p>
            <a:pPr marL="0" marR="0" lvl="0" indent="0" algn="l" defTabSz="609585" rtl="0" eaLnBrk="1" fontAlgn="auto" latinLnBrk="0" hangingPunct="1">
              <a:lnSpc>
                <a:spcPct val="150000"/>
              </a:lnSpc>
              <a:spcBef>
                <a:spcPts val="0"/>
              </a:spcBef>
              <a:spcAft>
                <a:spcPts val="0"/>
              </a:spcAft>
              <a:buClrTx/>
              <a:buSzTx/>
              <a:buFontTx/>
              <a:buNone/>
              <a:tabLst/>
              <a:defRPr/>
            </a:pPr>
            <a:r>
              <a:rPr kumimoji="0" lang="en-AU" sz="2000" b="0" i="1" u="none" strike="noStrike" kern="1200" cap="none" spc="0" normalizeH="0" baseline="0" noProof="0" dirty="0">
                <a:ln>
                  <a:noFill/>
                </a:ln>
                <a:solidFill>
                  <a:srgbClr val="D7153A"/>
                </a:solidFill>
                <a:effectLst/>
                <a:uLnTx/>
                <a:uFillTx/>
                <a:latin typeface="Roboto" panose="02000000000000000000" pitchFamily="2" charset="0"/>
                <a:ea typeface="+mn-ea"/>
                <a:cs typeface="+mn-cs"/>
              </a:rPr>
              <a:t>Different types of information like letters, pictures, and sounds all become numbers.</a:t>
            </a:r>
          </a:p>
        </p:txBody>
      </p:sp>
      <p:sp>
        <p:nvSpPr>
          <p:cNvPr id="2" name="Slide Number Placeholder 1">
            <a:extLst>
              <a:ext uri="{FF2B5EF4-FFF2-40B4-BE49-F238E27FC236}">
                <a16:creationId xmlns:a16="http://schemas.microsoft.com/office/drawing/2014/main" id="{EEA18157-E740-207E-4AF9-B62CEA5B322F}"/>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737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BF1344-0D06-4B9E-5465-4899B79E1CE5}"/>
              </a:ext>
            </a:extLst>
          </p:cNvPr>
          <p:cNvSpPr>
            <a:spLocks noGrp="1"/>
          </p:cNvSpPr>
          <p:nvPr>
            <p:ph type="title"/>
          </p:nvPr>
        </p:nvSpPr>
        <p:spPr>
          <a:xfrm>
            <a:off x="360000" y="360000"/>
            <a:ext cx="4910500" cy="545601"/>
          </a:xfrm>
        </p:spPr>
        <p:txBody>
          <a:bodyPr/>
          <a:lstStyle/>
          <a:p>
            <a:r>
              <a:rPr lang="en-AU" dirty="0"/>
              <a:t>Concluding the lesson</a:t>
            </a:r>
          </a:p>
        </p:txBody>
      </p:sp>
      <p:sp>
        <p:nvSpPr>
          <p:cNvPr id="4" name="Text Placeholder 3">
            <a:extLst>
              <a:ext uri="{FF2B5EF4-FFF2-40B4-BE49-F238E27FC236}">
                <a16:creationId xmlns:a16="http://schemas.microsoft.com/office/drawing/2014/main" id="{2D50E72C-E89E-A407-1CB6-39253860C7FC}"/>
              </a:ext>
            </a:extLst>
          </p:cNvPr>
          <p:cNvSpPr>
            <a:spLocks noGrp="1"/>
          </p:cNvSpPr>
          <p:nvPr>
            <p:ph type="body" sz="quarter" idx="18"/>
          </p:nvPr>
        </p:nvSpPr>
        <p:spPr>
          <a:xfrm>
            <a:off x="360000" y="982520"/>
            <a:ext cx="4225716" cy="310015"/>
          </a:xfrm>
        </p:spPr>
        <p:txBody>
          <a:bodyPr/>
          <a:lstStyle/>
          <a:p>
            <a:r>
              <a:rPr lang="en-AU" dirty="0"/>
              <a:t>What is common to all subjects?</a:t>
            </a:r>
          </a:p>
        </p:txBody>
      </p:sp>
      <p:graphicFrame>
        <p:nvGraphicFramePr>
          <p:cNvPr id="5" name="Diagram 4" descr="venn diagram of data as used in science ,maths and computing">
            <a:extLst>
              <a:ext uri="{FF2B5EF4-FFF2-40B4-BE49-F238E27FC236}">
                <a16:creationId xmlns:a16="http://schemas.microsoft.com/office/drawing/2014/main" id="{5CC4C5A1-DC63-C91D-7849-9F1782DA70A2}"/>
              </a:ext>
            </a:extLst>
          </p:cNvPr>
          <p:cNvGraphicFramePr/>
          <p:nvPr>
            <p:extLst>
              <p:ext uri="{D42A27DB-BD31-4B8C-83A1-F6EECF244321}">
                <p14:modId xmlns:p14="http://schemas.microsoft.com/office/powerpoint/2010/main" val="1295419023"/>
              </p:ext>
            </p:extLst>
          </p:nvPr>
        </p:nvGraphicFramePr>
        <p:xfrm>
          <a:off x="3182112" y="456813"/>
          <a:ext cx="8549640" cy="59668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5647EEB5-1044-EFE0-7561-965375D49D42}"/>
              </a:ext>
            </a:extLst>
          </p:cNvPr>
          <p:cNvSpPr txBox="1"/>
          <p:nvPr/>
        </p:nvSpPr>
        <p:spPr>
          <a:xfrm>
            <a:off x="360000" y="1642556"/>
            <a:ext cx="5304200" cy="2828860"/>
          </a:xfrm>
          <a:prstGeom prst="rect">
            <a:avLst/>
          </a:prstGeom>
          <a:noFill/>
        </p:spPr>
        <p:txBody>
          <a:bodyPr wrap="none" lIns="0" tIns="0" rIns="0" bIns="0" rtlCol="0">
            <a:noAutofit/>
          </a:bodyPr>
          <a:lstStyle/>
          <a:p>
            <a:pPr marL="609585" marR="0" lvl="1" indent="0" algn="l" defTabSz="609585"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Data is </a:t>
            </a:r>
            <a:r>
              <a:rPr kumimoji="0" lang="en-AU" sz="1800" b="1" i="0" u="none" strike="noStrike" kern="1200" cap="none" spc="0" normalizeH="0" baseline="0" noProof="0" dirty="0">
                <a:ln>
                  <a:noFill/>
                </a:ln>
                <a:solidFill>
                  <a:srgbClr val="22272B"/>
                </a:solidFill>
                <a:effectLst/>
                <a:uLnTx/>
                <a:uFillTx/>
                <a:latin typeface="Arial" panose="020B0604020202020204"/>
                <a:ea typeface="+mn-ea"/>
                <a:cs typeface="+mn-cs"/>
              </a:rPr>
              <a:t>collected</a:t>
            </a: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 and can be </a:t>
            </a:r>
            <a:r>
              <a:rPr kumimoji="0" lang="en-AU" sz="1800" b="1" i="0" u="none" strike="noStrike" kern="1200" cap="none" spc="0" normalizeH="0" baseline="0" noProof="0" dirty="0">
                <a:ln>
                  <a:noFill/>
                </a:ln>
                <a:solidFill>
                  <a:srgbClr val="22272B"/>
                </a:solidFill>
                <a:effectLst/>
                <a:uLnTx/>
                <a:uFillTx/>
                <a:latin typeface="Arial" panose="020B0604020202020204"/>
                <a:ea typeface="+mn-ea"/>
                <a:cs typeface="+mn-cs"/>
              </a:rPr>
              <a:t>organised</a:t>
            </a: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a:t>
            </a:r>
          </a:p>
          <a:p>
            <a:pPr marL="609585" marR="0" lvl="1" indent="0" algn="l" defTabSz="609585" rtl="0" eaLnBrk="1" fontAlgn="auto" latinLnBrk="0" hangingPunct="1">
              <a:lnSpc>
                <a:spcPct val="15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22272B"/>
                </a:solidFill>
                <a:effectLst/>
                <a:uLnTx/>
                <a:uFillTx/>
                <a:latin typeface="Arial" panose="020B0604020202020204"/>
                <a:ea typeface="+mn-ea"/>
                <a:cs typeface="+mn-cs"/>
              </a:rPr>
              <a:t>represented</a:t>
            </a: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 and </a:t>
            </a:r>
            <a:r>
              <a:rPr kumimoji="0" lang="en-AU" sz="1800" b="1" i="0" u="none" strike="noStrike" kern="1200" cap="none" spc="0" normalizeH="0" baseline="0" noProof="0" dirty="0">
                <a:ln>
                  <a:noFill/>
                </a:ln>
                <a:solidFill>
                  <a:srgbClr val="22272B"/>
                </a:solidFill>
                <a:effectLst/>
                <a:uLnTx/>
                <a:uFillTx/>
                <a:latin typeface="Arial" panose="020B0604020202020204"/>
                <a:ea typeface="+mn-ea"/>
                <a:cs typeface="+mn-cs"/>
              </a:rPr>
              <a:t>analysed</a:t>
            </a: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 to have</a:t>
            </a:r>
          </a:p>
          <a:p>
            <a:pPr marL="609585" marR="0" lvl="1" indent="0" algn="l" defTabSz="609585"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meaning and become information.</a:t>
            </a:r>
          </a:p>
          <a:p>
            <a:pPr marL="609585" marR="0" lvl="1" indent="0" algn="l" defTabSz="609585"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Data can be </a:t>
            </a:r>
            <a:r>
              <a:rPr kumimoji="0" lang="en-AU" sz="1800" b="1" i="0" u="none" strike="noStrike" kern="1200" cap="none" spc="0" normalizeH="0" baseline="0" noProof="0" dirty="0">
                <a:ln>
                  <a:noFill/>
                </a:ln>
                <a:solidFill>
                  <a:srgbClr val="22272B"/>
                </a:solidFill>
                <a:effectLst/>
                <a:uLnTx/>
                <a:uFillTx/>
                <a:latin typeface="Arial" panose="020B0604020202020204"/>
                <a:ea typeface="+mn-ea"/>
                <a:cs typeface="+mn-cs"/>
              </a:rPr>
              <a:t>stored</a:t>
            </a: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 </a:t>
            </a:r>
            <a:r>
              <a:rPr kumimoji="0" lang="en-AU" sz="1800" b="1" i="0" u="none" strike="noStrike" kern="1200" cap="none" spc="0" normalizeH="0" baseline="0" noProof="0" dirty="0">
                <a:ln>
                  <a:noFill/>
                </a:ln>
                <a:solidFill>
                  <a:srgbClr val="22272B"/>
                </a:solidFill>
                <a:effectLst/>
                <a:uLnTx/>
                <a:uFillTx/>
                <a:latin typeface="Arial" panose="020B0604020202020204"/>
                <a:ea typeface="+mn-ea"/>
                <a:cs typeface="+mn-cs"/>
              </a:rPr>
              <a:t>manipulated</a:t>
            </a: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a:t>
            </a:r>
          </a:p>
          <a:p>
            <a:pPr marL="609585" marR="0" lvl="1" indent="0" algn="l" defTabSz="609585" rtl="0" eaLnBrk="1" fontAlgn="auto" latinLnBrk="0" hangingPunct="1">
              <a:lnSpc>
                <a:spcPct val="15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22272B"/>
                </a:solidFill>
                <a:effectLst/>
                <a:uLnTx/>
                <a:uFillTx/>
                <a:latin typeface="Arial" panose="020B0604020202020204"/>
                <a:ea typeface="+mn-ea"/>
                <a:cs typeface="+mn-cs"/>
              </a:rPr>
              <a:t>transmitted</a:t>
            </a: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 or </a:t>
            </a:r>
            <a:r>
              <a:rPr kumimoji="0" lang="en-AU" sz="1800" b="1" i="0" u="none" strike="noStrike" kern="1200" cap="none" spc="0" normalizeH="0" baseline="0" noProof="0" dirty="0">
                <a:ln>
                  <a:noFill/>
                </a:ln>
                <a:solidFill>
                  <a:srgbClr val="22272B"/>
                </a:solidFill>
                <a:effectLst/>
                <a:uLnTx/>
                <a:uFillTx/>
                <a:latin typeface="Arial" panose="020B0604020202020204"/>
                <a:ea typeface="+mn-ea"/>
                <a:cs typeface="+mn-cs"/>
              </a:rPr>
              <a:t>visualised</a:t>
            </a: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a:t>
            </a:r>
          </a:p>
        </p:txBody>
      </p:sp>
      <p:pic>
        <p:nvPicPr>
          <p:cNvPr id="8" name="Graphic 7" descr="Microscope outline">
            <a:extLst>
              <a:ext uri="{FF2B5EF4-FFF2-40B4-BE49-F238E27FC236}">
                <a16:creationId xmlns:a16="http://schemas.microsoft.com/office/drawing/2014/main" id="{C01BA642-326F-A9F2-B6BC-07A477A6B20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892286" y="618150"/>
            <a:ext cx="914400" cy="914400"/>
          </a:xfrm>
          <a:prstGeom prst="rect">
            <a:avLst/>
          </a:prstGeom>
        </p:spPr>
      </p:pic>
      <p:pic>
        <p:nvPicPr>
          <p:cNvPr id="10" name="Graphic 9" descr="Binary outline">
            <a:extLst>
              <a:ext uri="{FF2B5EF4-FFF2-40B4-BE49-F238E27FC236}">
                <a16:creationId xmlns:a16="http://schemas.microsoft.com/office/drawing/2014/main" id="{629B259C-D5BB-8753-EC2F-82BDA06E0BE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444240" y="5063490"/>
            <a:ext cx="914400" cy="914400"/>
          </a:xfrm>
          <a:prstGeom prst="rect">
            <a:avLst/>
          </a:prstGeom>
        </p:spPr>
      </p:pic>
      <p:pic>
        <p:nvPicPr>
          <p:cNvPr id="12" name="Graphic 11" descr="Abacus outline">
            <a:extLst>
              <a:ext uri="{FF2B5EF4-FFF2-40B4-BE49-F238E27FC236}">
                <a16:creationId xmlns:a16="http://schemas.microsoft.com/office/drawing/2014/main" id="{899F8591-FA9D-3D9C-06E6-4E5F134598B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569600" y="3959098"/>
            <a:ext cx="914400" cy="914400"/>
          </a:xfrm>
          <a:prstGeom prst="rect">
            <a:avLst/>
          </a:prstGeom>
        </p:spPr>
      </p:pic>
      <p:sp>
        <p:nvSpPr>
          <p:cNvPr id="14" name="Arrow: Striped Right 13" descr="where science,maths and computing overlap in using daata">
            <a:extLst>
              <a:ext uri="{FF2B5EF4-FFF2-40B4-BE49-F238E27FC236}">
                <a16:creationId xmlns:a16="http://schemas.microsoft.com/office/drawing/2014/main" id="{5790AFAF-7D72-131E-C82D-BAA05BCEEB06}"/>
              </a:ext>
              <a:ext uri="{C183D7F6-B498-43B3-948B-1728B52AA6E4}">
                <adec:decorative xmlns:adec="http://schemas.microsoft.com/office/drawing/2017/decorative" val="0"/>
              </a:ext>
            </a:extLst>
          </p:cNvPr>
          <p:cNvSpPr/>
          <p:nvPr/>
        </p:nvSpPr>
        <p:spPr>
          <a:xfrm rot="1068670">
            <a:off x="4520313" y="3186683"/>
            <a:ext cx="2788414" cy="484632"/>
          </a:xfrm>
          <a:prstGeom prst="stripedRightArrow">
            <a:avLst/>
          </a:prstGeom>
          <a:solidFill>
            <a:srgbClr val="EDF9E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Slide Number Placeholder 1">
            <a:extLst>
              <a:ext uri="{FF2B5EF4-FFF2-40B4-BE49-F238E27FC236}">
                <a16:creationId xmlns:a16="http://schemas.microsoft.com/office/drawing/2014/main" id="{43B79CCD-F959-7EF3-186C-978795A8D689}"/>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190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71B02-E9BF-7068-0C0A-1383F98981D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1E5E8ED-24AE-6FF9-0DDD-AC8E1AC1394B}"/>
              </a:ext>
            </a:extLst>
          </p:cNvPr>
          <p:cNvSpPr>
            <a:spLocks noGrp="1"/>
          </p:cNvSpPr>
          <p:nvPr>
            <p:ph type="title"/>
          </p:nvPr>
        </p:nvSpPr>
        <p:spPr/>
        <p:txBody>
          <a:bodyPr/>
          <a:lstStyle/>
          <a:p>
            <a:r>
              <a:rPr lang="en-AU" dirty="0">
                <a:latin typeface="+mj-lt"/>
              </a:rPr>
              <a:t>Knowledge check – concluding the lesson</a:t>
            </a:r>
          </a:p>
        </p:txBody>
      </p:sp>
      <p:sp>
        <p:nvSpPr>
          <p:cNvPr id="4" name="Text Placeholder 3">
            <a:extLst>
              <a:ext uri="{FF2B5EF4-FFF2-40B4-BE49-F238E27FC236}">
                <a16:creationId xmlns:a16="http://schemas.microsoft.com/office/drawing/2014/main" id="{3B012867-7B08-0FE9-2B8D-76D845A3CB4F}"/>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E226699B-5EB6-C1EA-8CCB-556EE295088C}"/>
              </a:ext>
            </a:extLst>
          </p:cNvPr>
          <p:cNvGraphicFramePr>
            <a:graphicFrameLocks noGrp="1"/>
          </p:cNvGraphicFramePr>
          <p:nvPr>
            <p:extLst>
              <p:ext uri="{D42A27DB-BD31-4B8C-83A1-F6EECF244321}">
                <p14:modId xmlns:p14="http://schemas.microsoft.com/office/powerpoint/2010/main" val="2076534615"/>
              </p:ext>
            </p:extLst>
          </p:nvPr>
        </p:nvGraphicFramePr>
        <p:xfrm>
          <a:off x="775187" y="2189865"/>
          <a:ext cx="10032697" cy="4436605"/>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0" indent="0">
                        <a:lnSpc>
                          <a:spcPct val="150000"/>
                        </a:lnSpc>
                        <a:spcAft>
                          <a:spcPts val="600"/>
                        </a:spcAft>
                        <a:buFont typeface="Arial"/>
                        <a:buNone/>
                      </a:pPr>
                      <a:endParaRPr lang="en-AU" sz="2000" dirty="0"/>
                    </a:p>
                    <a:p>
                      <a:pPr marL="342900" indent="-342900">
                        <a:lnSpc>
                          <a:spcPct val="150000"/>
                        </a:lnSpc>
                        <a:spcAft>
                          <a:spcPts val="600"/>
                        </a:spcAft>
                        <a:buFont typeface="Arial"/>
                        <a:buChar char="•"/>
                      </a:pPr>
                      <a:r>
                        <a:rPr lang="en-AU" sz="2000" dirty="0"/>
                        <a:t>define data as used in Computing</a:t>
                      </a:r>
                    </a:p>
                    <a:p>
                      <a:pPr marL="342900" indent="-342900">
                        <a:lnSpc>
                          <a:spcPct val="150000"/>
                        </a:lnSpc>
                        <a:spcAft>
                          <a:spcPts val="600"/>
                        </a:spcAft>
                        <a:buFont typeface="Arial"/>
                        <a:buChar char="•"/>
                      </a:pPr>
                      <a:r>
                        <a:rPr lang="en-AU" sz="2000" dirty="0"/>
                        <a:t>recognise how data is used in different subjects</a:t>
                      </a:r>
                    </a:p>
                    <a:p>
                      <a:pPr marL="342900" indent="-342900">
                        <a:lnSpc>
                          <a:spcPct val="150000"/>
                        </a:lnSpc>
                        <a:spcAft>
                          <a:spcPts val="600"/>
                        </a:spcAft>
                        <a:buFont typeface="Arial"/>
                        <a:buChar char="•"/>
                      </a:pPr>
                      <a:r>
                        <a:rPr lang="en-AU" sz="2000" dirty="0"/>
                        <a:t>correctly categorise data and information</a:t>
                      </a:r>
                    </a:p>
                    <a:p>
                      <a:pPr marL="342900" indent="-342900">
                        <a:lnSpc>
                          <a:spcPct val="150000"/>
                        </a:lnSpc>
                        <a:spcAft>
                          <a:spcPts val="600"/>
                        </a:spcAft>
                        <a:buFont typeface="Arial"/>
                        <a:buChar char="•"/>
                      </a:pPr>
                      <a:r>
                        <a:rPr lang="en-AU" sz="2000" dirty="0"/>
                        <a:t>organise and describe data.</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6DEC9630-81CB-A3CF-2E9D-A24883D5FAE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
        <p:nvSpPr>
          <p:cNvPr id="2" name="Slide Number Placeholder 1">
            <a:extLst>
              <a:ext uri="{FF2B5EF4-FFF2-40B4-BE49-F238E27FC236}">
                <a16:creationId xmlns:a16="http://schemas.microsoft.com/office/drawing/2014/main" id="{D58AC848-36A6-E005-F286-50A01F1AEAD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16</a:t>
            </a:fld>
            <a:endParaRPr lang="en-AU"/>
          </a:p>
        </p:txBody>
      </p:sp>
    </p:spTree>
    <p:extLst>
      <p:ext uri="{BB962C8B-B14F-4D97-AF65-F5344CB8AC3E}">
        <p14:creationId xmlns:p14="http://schemas.microsoft.com/office/powerpoint/2010/main" val="3668222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intentions and success criteria (1)</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363631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to</a:t>
            </a:r>
            <a:endParaRPr kumimoji="0" lang="en-AU" sz="2000" b="1" i="0" u="none" strike="noStrike" kern="1200" cap="none" spc="0" normalizeH="0" baseline="0" noProof="0" dirty="0">
              <a:ln>
                <a:noFill/>
              </a:ln>
              <a:solidFill>
                <a:srgbClr val="002664"/>
              </a:solidFill>
              <a:effectLst/>
              <a:uLnTx/>
              <a:uFillTx/>
              <a:latin typeface="Arial" panose="020B0604020202020204"/>
              <a:ea typeface="+mn-lt"/>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turn data into information.</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I can enter data into a spreadsheet</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I can recognise how to make data into information</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I can correctly categorise data and information</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I can organise and describe data.</a:t>
            </a: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46525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B34B2-0E23-8192-B9B8-6AC052FD19F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3E757BC-E125-4638-F5DF-562224EBD36A}"/>
              </a:ext>
            </a:extLst>
          </p:cNvPr>
          <p:cNvSpPr>
            <a:spLocks noGrp="1"/>
          </p:cNvSpPr>
          <p:nvPr>
            <p:ph type="title"/>
          </p:nvPr>
        </p:nvSpPr>
        <p:spPr/>
        <p:txBody>
          <a:bodyPr/>
          <a:lstStyle/>
          <a:p>
            <a:r>
              <a:rPr lang="en-AU"/>
              <a:t>Defining data </a:t>
            </a:r>
          </a:p>
        </p:txBody>
      </p:sp>
      <p:pic>
        <p:nvPicPr>
          <p:cNvPr id="16" name="Graphic 15" descr="Badge 1 outline">
            <a:extLst>
              <a:ext uri="{FF2B5EF4-FFF2-40B4-BE49-F238E27FC236}">
                <a16:creationId xmlns:a16="http://schemas.microsoft.com/office/drawing/2014/main" id="{DC788C88-6250-8439-06C7-C1801687584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1984" y="941832"/>
            <a:ext cx="914400" cy="914400"/>
          </a:xfrm>
          <a:prstGeom prst="rect">
            <a:avLst/>
          </a:prstGeom>
        </p:spPr>
      </p:pic>
      <p:sp>
        <p:nvSpPr>
          <p:cNvPr id="17" name="TextBox 16">
            <a:extLst>
              <a:ext uri="{FF2B5EF4-FFF2-40B4-BE49-F238E27FC236}">
                <a16:creationId xmlns:a16="http://schemas.microsoft.com/office/drawing/2014/main" id="{F9E6AB31-E573-0A7C-1153-964B93D75F30}"/>
              </a:ext>
            </a:extLst>
          </p:cNvPr>
          <p:cNvSpPr txBox="1"/>
          <p:nvPr/>
        </p:nvSpPr>
        <p:spPr>
          <a:xfrm>
            <a:off x="1244228" y="1294740"/>
            <a:ext cx="914400" cy="914400"/>
          </a:xfrm>
          <a:prstGeom prst="rect">
            <a:avLst/>
          </a:prstGeom>
          <a:noFill/>
        </p:spPr>
        <p:txBody>
          <a:bodyPr wrap="none" lIns="0" tIns="0" rIns="0" bIns="0" rtlCol="0">
            <a:no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Open an excel spreadsheet</a:t>
            </a:r>
          </a:p>
        </p:txBody>
      </p:sp>
      <p:pic>
        <p:nvPicPr>
          <p:cNvPr id="19" name="Graphic 18" descr="Badge outline">
            <a:extLst>
              <a:ext uri="{FF2B5EF4-FFF2-40B4-BE49-F238E27FC236}">
                <a16:creationId xmlns:a16="http://schemas.microsoft.com/office/drawing/2014/main" id="{64ED8A1B-8C60-13BC-6CB8-954B0A4A3C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1984" y="2487761"/>
            <a:ext cx="914400" cy="914400"/>
          </a:xfrm>
          <a:prstGeom prst="rect">
            <a:avLst/>
          </a:prstGeom>
        </p:spPr>
      </p:pic>
      <p:sp>
        <p:nvSpPr>
          <p:cNvPr id="20" name="TextBox 19">
            <a:extLst>
              <a:ext uri="{FF2B5EF4-FFF2-40B4-BE49-F238E27FC236}">
                <a16:creationId xmlns:a16="http://schemas.microsoft.com/office/drawing/2014/main" id="{C54AF22F-5779-E539-9C88-ED652B01180C}"/>
              </a:ext>
            </a:extLst>
          </p:cNvPr>
          <p:cNvSpPr txBox="1"/>
          <p:nvPr/>
        </p:nvSpPr>
        <p:spPr>
          <a:xfrm>
            <a:off x="1244228" y="2796400"/>
            <a:ext cx="914400" cy="914400"/>
          </a:xfrm>
          <a:prstGeom prst="rect">
            <a:avLst/>
          </a:prstGeom>
          <a:noFill/>
        </p:spPr>
        <p:txBody>
          <a:bodyPr wrap="none" lIns="0" tIns="0" rIns="0" bIns="0" rtlCol="0">
            <a:no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In cell A1 type: Defining data</a:t>
            </a:r>
          </a:p>
        </p:txBody>
      </p:sp>
      <p:pic>
        <p:nvPicPr>
          <p:cNvPr id="14" name="Picture 13" descr="cell A! in a spreadsheet">
            <a:extLst>
              <a:ext uri="{FF2B5EF4-FFF2-40B4-BE49-F238E27FC236}">
                <a16:creationId xmlns:a16="http://schemas.microsoft.com/office/drawing/2014/main" id="{F742D72C-E90E-755A-B7FC-A22E0D078E29}"/>
              </a:ext>
            </a:extLst>
          </p:cNvPr>
          <p:cNvPicPr>
            <a:picLocks noChangeAspect="1"/>
          </p:cNvPicPr>
          <p:nvPr/>
        </p:nvPicPr>
        <p:blipFill>
          <a:blip r:embed="rId4"/>
          <a:stretch>
            <a:fillRect/>
          </a:stretch>
        </p:blipFill>
        <p:spPr>
          <a:xfrm>
            <a:off x="1070492" y="3483865"/>
            <a:ext cx="3264068" cy="1301817"/>
          </a:xfrm>
          <a:prstGeom prst="rect">
            <a:avLst/>
          </a:prstGeom>
          <a:ln w="9525">
            <a:solidFill>
              <a:schemeClr val="tx1"/>
            </a:solidFill>
          </a:ln>
        </p:spPr>
      </p:pic>
      <p:pic>
        <p:nvPicPr>
          <p:cNvPr id="25" name="Graphic 24" descr="Badge 4 outline">
            <a:extLst>
              <a:ext uri="{FF2B5EF4-FFF2-40B4-BE49-F238E27FC236}">
                <a16:creationId xmlns:a16="http://schemas.microsoft.com/office/drawing/2014/main" id="{4728DB6B-3D5F-1A76-7FC3-0A6CF464CAE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9828" y="5473147"/>
            <a:ext cx="914400" cy="914400"/>
          </a:xfrm>
          <a:prstGeom prst="rect">
            <a:avLst/>
          </a:prstGeom>
        </p:spPr>
      </p:pic>
      <p:sp>
        <p:nvSpPr>
          <p:cNvPr id="28" name="TextBox 27">
            <a:extLst>
              <a:ext uri="{FF2B5EF4-FFF2-40B4-BE49-F238E27FC236}">
                <a16:creationId xmlns:a16="http://schemas.microsoft.com/office/drawing/2014/main" id="{EABBD172-8637-F6E5-909E-BB63A5A14CD5}"/>
              </a:ext>
            </a:extLst>
          </p:cNvPr>
          <p:cNvSpPr txBox="1"/>
          <p:nvPr/>
        </p:nvSpPr>
        <p:spPr>
          <a:xfrm>
            <a:off x="1299400" y="5636616"/>
            <a:ext cx="914400" cy="914400"/>
          </a:xfrm>
          <a:prstGeom prst="rect">
            <a:avLst/>
          </a:prstGeom>
          <a:noFill/>
        </p:spPr>
        <p:txBody>
          <a:bodyPr wrap="none" lIns="0" tIns="0" rIns="0" bIns="0" rtlCol="0">
            <a:no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From the Home tab select merge and centre</a:t>
            </a:r>
          </a:p>
        </p:txBody>
      </p:sp>
      <p:pic>
        <p:nvPicPr>
          <p:cNvPr id="22" name="Graphic 21" descr="Badge 3 outline">
            <a:extLst>
              <a:ext uri="{FF2B5EF4-FFF2-40B4-BE49-F238E27FC236}">
                <a16:creationId xmlns:a16="http://schemas.microsoft.com/office/drawing/2014/main" id="{CE8F5240-40C4-8C16-1FD2-7A0FCCE8509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45708" y="782281"/>
            <a:ext cx="914400" cy="914400"/>
          </a:xfrm>
          <a:prstGeom prst="rect">
            <a:avLst/>
          </a:prstGeom>
        </p:spPr>
      </p:pic>
      <p:sp>
        <p:nvSpPr>
          <p:cNvPr id="23" name="TextBox 22">
            <a:extLst>
              <a:ext uri="{FF2B5EF4-FFF2-40B4-BE49-F238E27FC236}">
                <a16:creationId xmlns:a16="http://schemas.microsoft.com/office/drawing/2014/main" id="{FA02D9DD-6D87-1AEC-A016-117141D8796E}"/>
              </a:ext>
            </a:extLst>
          </p:cNvPr>
          <p:cNvSpPr txBox="1"/>
          <p:nvPr/>
        </p:nvSpPr>
        <p:spPr>
          <a:xfrm>
            <a:off x="6948868" y="1058520"/>
            <a:ext cx="914400" cy="914400"/>
          </a:xfrm>
          <a:prstGeom prst="rect">
            <a:avLst/>
          </a:prstGeom>
          <a:noFill/>
        </p:spPr>
        <p:txBody>
          <a:bodyPr wrap="none" lIns="0" tIns="0" rIns="0" bIns="0" rtlCol="0">
            <a:no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Hold the left mouse button down </a:t>
            </a: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and drag to select cells A1: AH</a:t>
            </a:r>
          </a:p>
        </p:txBody>
      </p:sp>
      <p:pic>
        <p:nvPicPr>
          <p:cNvPr id="6" name="Content Placeholder 5" descr="excel spreadsheet cells A1:AH and merge">
            <a:extLst>
              <a:ext uri="{FF2B5EF4-FFF2-40B4-BE49-F238E27FC236}">
                <a16:creationId xmlns:a16="http://schemas.microsoft.com/office/drawing/2014/main" id="{AF888C91-4D92-2DBF-F7F6-16A40F004CB4}"/>
              </a:ext>
            </a:extLst>
          </p:cNvPr>
          <p:cNvPicPr>
            <a:picLocks noGrp="1" noChangeAspect="1"/>
          </p:cNvPicPr>
          <p:nvPr>
            <p:ph sz="quarter" idx="19"/>
          </p:nvPr>
        </p:nvPicPr>
        <p:blipFill>
          <a:blip r:embed="rId7"/>
          <a:srcRect r="24086"/>
          <a:stretch>
            <a:fillRect/>
          </a:stretch>
        </p:blipFill>
        <p:spPr>
          <a:xfrm>
            <a:off x="6379464" y="1916523"/>
            <a:ext cx="4844020" cy="2674153"/>
          </a:xfrm>
          <a:prstGeom prst="rect">
            <a:avLst/>
          </a:prstGeom>
          <a:ln w="6350">
            <a:solidFill>
              <a:schemeClr val="tx1"/>
            </a:solidFill>
          </a:ln>
        </p:spPr>
      </p:pic>
      <p:pic>
        <p:nvPicPr>
          <p:cNvPr id="27" name="Picture 26" descr="merge and centre icon in excel">
            <a:extLst>
              <a:ext uri="{FF2B5EF4-FFF2-40B4-BE49-F238E27FC236}">
                <a16:creationId xmlns:a16="http://schemas.microsoft.com/office/drawing/2014/main" id="{39857A9F-E0A8-8F17-091A-C273A052345C}"/>
              </a:ext>
            </a:extLst>
          </p:cNvPr>
          <p:cNvPicPr>
            <a:picLocks noChangeAspect="1"/>
          </p:cNvPicPr>
          <p:nvPr/>
        </p:nvPicPr>
        <p:blipFill>
          <a:blip r:embed="rId8"/>
          <a:srcRect l="-611" t="-1866" r="611" b="36561"/>
          <a:stretch>
            <a:fillRect/>
          </a:stretch>
        </p:blipFill>
        <p:spPr>
          <a:xfrm>
            <a:off x="6136139" y="5190246"/>
            <a:ext cx="3773498" cy="1042578"/>
          </a:xfrm>
          <a:prstGeom prst="rect">
            <a:avLst/>
          </a:prstGeom>
        </p:spPr>
      </p:pic>
      <p:sp>
        <p:nvSpPr>
          <p:cNvPr id="2" name="Slide Number Placeholder 1">
            <a:extLst>
              <a:ext uri="{FF2B5EF4-FFF2-40B4-BE49-F238E27FC236}">
                <a16:creationId xmlns:a16="http://schemas.microsoft.com/office/drawing/2014/main" id="{3D96E86C-12DD-C101-7141-CE5A18C950E8}"/>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93939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A91D6-3EFB-1C22-DBEF-DF964E82800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11AC6D2-1F99-6D5E-0F42-1364B81B711D}"/>
              </a:ext>
            </a:extLst>
          </p:cNvPr>
          <p:cNvSpPr>
            <a:spLocks noGrp="1"/>
          </p:cNvSpPr>
          <p:nvPr>
            <p:ph type="title"/>
          </p:nvPr>
        </p:nvSpPr>
        <p:spPr>
          <a:xfrm>
            <a:off x="360000" y="360000"/>
            <a:ext cx="5736000" cy="545601"/>
          </a:xfrm>
        </p:spPr>
        <p:txBody>
          <a:bodyPr/>
          <a:lstStyle/>
          <a:p>
            <a:r>
              <a:rPr lang="en-AU" dirty="0"/>
              <a:t>Defining data (1) </a:t>
            </a:r>
          </a:p>
        </p:txBody>
      </p:sp>
      <p:grpSp>
        <p:nvGrpSpPr>
          <p:cNvPr id="4" name="Group 3" descr="insewrt comment">
            <a:extLst>
              <a:ext uri="{FF2B5EF4-FFF2-40B4-BE49-F238E27FC236}">
                <a16:creationId xmlns:a16="http://schemas.microsoft.com/office/drawing/2014/main" id="{00754195-571A-7E30-4E02-92D356603EE5}"/>
              </a:ext>
            </a:extLst>
          </p:cNvPr>
          <p:cNvGrpSpPr/>
          <p:nvPr/>
        </p:nvGrpSpPr>
        <p:grpSpPr>
          <a:xfrm>
            <a:off x="425993" y="1158089"/>
            <a:ext cx="4680687" cy="1016052"/>
            <a:chOff x="425993" y="1158089"/>
            <a:chExt cx="4680687" cy="1016052"/>
          </a:xfrm>
        </p:grpSpPr>
        <p:pic>
          <p:nvPicPr>
            <p:cNvPr id="9" name="Graphic 8" descr="Badge 5 outline">
              <a:extLst>
                <a:ext uri="{FF2B5EF4-FFF2-40B4-BE49-F238E27FC236}">
                  <a16:creationId xmlns:a16="http://schemas.microsoft.com/office/drawing/2014/main" id="{4A36367B-FAB1-055C-F4AA-153A3C3F2C0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25993" y="1205343"/>
              <a:ext cx="914400" cy="914400"/>
            </a:xfrm>
            <a:prstGeom prst="rect">
              <a:avLst/>
            </a:prstGeom>
          </p:spPr>
        </p:pic>
        <p:sp>
          <p:nvSpPr>
            <p:cNvPr id="20" name="TextBox 19">
              <a:extLst>
                <a:ext uri="{FF2B5EF4-FFF2-40B4-BE49-F238E27FC236}">
                  <a16:creationId xmlns:a16="http://schemas.microsoft.com/office/drawing/2014/main" id="{FF4743DA-C8BC-15B1-1F0B-85F64B8446A3}"/>
                </a:ext>
              </a:extLst>
            </p:cNvPr>
            <p:cNvSpPr txBox="1"/>
            <p:nvPr/>
          </p:nvSpPr>
          <p:spPr>
            <a:xfrm>
              <a:off x="1381357" y="1259741"/>
              <a:ext cx="914400" cy="914400"/>
            </a:xfrm>
            <a:prstGeom prst="rect">
              <a:avLst/>
            </a:prstGeom>
            <a:noFill/>
          </p:spPr>
          <p:txBody>
            <a:bodyPr wrap="none" lIns="0" tIns="0" rIns="0" bIns="0" rtlCol="0">
              <a:noAutofit/>
            </a:bodyPr>
            <a:lstStyle/>
            <a:p>
              <a:pPr marL="0" marR="0" lvl="0" indent="0" algn="l" defTabSz="609585"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From the Insert tab choose</a:t>
              </a:r>
            </a:p>
            <a:p>
              <a:pPr marL="0" marR="0" lvl="0" indent="0" algn="l" defTabSz="609585"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2272B"/>
                  </a:solidFill>
                  <a:effectLst/>
                  <a:uLnTx/>
                  <a:uFillTx/>
                  <a:latin typeface="Arial" panose="020B0604020202020204"/>
                  <a:ea typeface="+mn-ea"/>
                  <a:cs typeface="+mn-cs"/>
                </a:rPr>
                <a:t> Comment</a:t>
              </a:r>
            </a:p>
          </p:txBody>
        </p:sp>
        <p:pic>
          <p:nvPicPr>
            <p:cNvPr id="12" name="Picture 11" descr="comment icon in excel">
              <a:extLst>
                <a:ext uri="{FF2B5EF4-FFF2-40B4-BE49-F238E27FC236}">
                  <a16:creationId xmlns:a16="http://schemas.microsoft.com/office/drawing/2014/main" id="{FD2A1294-6D52-AF64-160A-FECA38DFF39F}"/>
                </a:ext>
              </a:extLst>
            </p:cNvPr>
            <p:cNvPicPr>
              <a:picLocks noChangeAspect="1"/>
            </p:cNvPicPr>
            <p:nvPr/>
          </p:nvPicPr>
          <p:blipFill>
            <a:blip r:embed="rId3"/>
            <a:stretch>
              <a:fillRect/>
            </a:stretch>
          </p:blipFill>
          <p:spPr>
            <a:xfrm>
              <a:off x="4414494" y="1158089"/>
              <a:ext cx="692186" cy="1016052"/>
            </a:xfrm>
            <a:prstGeom prst="rect">
              <a:avLst/>
            </a:prstGeom>
            <a:ln w="6350">
              <a:solidFill>
                <a:schemeClr val="tx1"/>
              </a:solidFill>
            </a:ln>
          </p:spPr>
        </p:pic>
      </p:grpSp>
      <p:grpSp>
        <p:nvGrpSpPr>
          <p:cNvPr id="5" name="Group 4" descr="definition of data">
            <a:extLst>
              <a:ext uri="{FF2B5EF4-FFF2-40B4-BE49-F238E27FC236}">
                <a16:creationId xmlns:a16="http://schemas.microsoft.com/office/drawing/2014/main" id="{8E359F9D-2248-571E-5BDC-93E11E50F07A}"/>
              </a:ext>
            </a:extLst>
          </p:cNvPr>
          <p:cNvGrpSpPr/>
          <p:nvPr/>
        </p:nvGrpSpPr>
        <p:grpSpPr>
          <a:xfrm>
            <a:off x="585829" y="2429849"/>
            <a:ext cx="10538171" cy="4216774"/>
            <a:chOff x="585829" y="2429849"/>
            <a:chExt cx="10538171" cy="4216774"/>
          </a:xfrm>
        </p:grpSpPr>
        <p:pic>
          <p:nvPicPr>
            <p:cNvPr id="11" name="Graphic 10" descr="Badge 6 outline">
              <a:extLst>
                <a:ext uri="{FF2B5EF4-FFF2-40B4-BE49-F238E27FC236}">
                  <a16:creationId xmlns:a16="http://schemas.microsoft.com/office/drawing/2014/main" id="{A90073AB-4038-26B8-7A2E-CF920B8855E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5829" y="2429849"/>
              <a:ext cx="914400" cy="914400"/>
            </a:xfrm>
            <a:prstGeom prst="rect">
              <a:avLst/>
            </a:prstGeom>
          </p:spPr>
        </p:pic>
        <p:sp>
          <p:nvSpPr>
            <p:cNvPr id="21" name="TextBox 20">
              <a:extLst>
                <a:ext uri="{FF2B5EF4-FFF2-40B4-BE49-F238E27FC236}">
                  <a16:creationId xmlns:a16="http://schemas.microsoft.com/office/drawing/2014/main" id="{F6E5AFDF-613D-B21C-ABC4-AFAAC290A512}"/>
                </a:ext>
              </a:extLst>
            </p:cNvPr>
            <p:cNvSpPr txBox="1"/>
            <p:nvPr/>
          </p:nvSpPr>
          <p:spPr>
            <a:xfrm>
              <a:off x="1425320" y="2692636"/>
              <a:ext cx="6096762" cy="461665"/>
            </a:xfrm>
            <a:prstGeom prst="rect">
              <a:avLst/>
            </a:prstGeom>
            <a:noFill/>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22272B"/>
                  </a:solidFill>
                  <a:effectLst/>
                  <a:uLnTx/>
                  <a:uFillTx/>
                  <a:latin typeface="Arial" panose="020B0604020202020204"/>
                  <a:ea typeface="+mn-ea"/>
                  <a:cs typeface="+mn-cs"/>
                </a:rPr>
                <a:t>In the comment type:</a:t>
              </a:r>
            </a:p>
          </p:txBody>
        </p:sp>
        <p:sp>
          <p:nvSpPr>
            <p:cNvPr id="15" name="TextBox 14">
              <a:extLst>
                <a:ext uri="{FF2B5EF4-FFF2-40B4-BE49-F238E27FC236}">
                  <a16:creationId xmlns:a16="http://schemas.microsoft.com/office/drawing/2014/main" id="{962CA2BA-9E68-F725-BD63-1E8E6F4F0917}"/>
                </a:ext>
              </a:extLst>
            </p:cNvPr>
            <p:cNvSpPr txBox="1"/>
            <p:nvPr/>
          </p:nvSpPr>
          <p:spPr>
            <a:xfrm>
              <a:off x="1494331" y="3289935"/>
              <a:ext cx="9629669" cy="3356688"/>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0"/>
                </a:spcAft>
                <a:buClrTx/>
                <a:buSzTx/>
                <a:buFontTx/>
                <a:buNone/>
                <a:tabLst/>
                <a:defRPr/>
              </a:pPr>
              <a:r>
                <a:rPr kumimoji="0" lang="en-AU" sz="2400" b="0" i="1" u="none" strike="noStrike" kern="1200" cap="none" spc="0" normalizeH="0" baseline="0" noProof="0" dirty="0">
                  <a:ln>
                    <a:noFill/>
                  </a:ln>
                  <a:solidFill>
                    <a:srgbClr val="22272B"/>
                  </a:solidFill>
                  <a:effectLst/>
                  <a:uLnTx/>
                  <a:uFillTx/>
                  <a:latin typeface="Calibri" panose="020F0502020204030204" pitchFamily="34" charset="0"/>
                  <a:ea typeface="Calibri" panose="020F0502020204030204" pitchFamily="34" charset="0"/>
                  <a:cs typeface="Times New Roman" panose="02020603050405020304" pitchFamily="18" charset="0"/>
                </a:rPr>
                <a:t>A discrete representation of information using number codes. Data may include characters (e.g. alphabetic letters, numbers and symbols), images, sounds and/or instructions that, when represented by number codes, can be manipulated, stored and communicated by digital systems. For example, characters may be represented using ASCII code or images may be represented by a bitmap of numbers representing each ‘dot’ or pixel</a:t>
              </a:r>
              <a:endParaRPr kumimoji="0" lang="en-AU" sz="24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grpSp>
      <p:pic>
        <p:nvPicPr>
          <p:cNvPr id="8" name="Picture 7" descr="commenting in excel spreadsheet">
            <a:extLst>
              <a:ext uri="{FF2B5EF4-FFF2-40B4-BE49-F238E27FC236}">
                <a16:creationId xmlns:a16="http://schemas.microsoft.com/office/drawing/2014/main" id="{A0CD1792-3A70-92DE-54D4-A427C0F9F841}"/>
              </a:ext>
            </a:extLst>
          </p:cNvPr>
          <p:cNvPicPr>
            <a:picLocks noChangeAspect="1"/>
          </p:cNvPicPr>
          <p:nvPr/>
        </p:nvPicPr>
        <p:blipFill>
          <a:blip r:embed="rId5"/>
          <a:stretch>
            <a:fillRect/>
          </a:stretch>
        </p:blipFill>
        <p:spPr>
          <a:xfrm>
            <a:off x="6177928" y="268647"/>
            <a:ext cx="5105662" cy="2787793"/>
          </a:xfrm>
          <a:prstGeom prst="rect">
            <a:avLst/>
          </a:prstGeom>
          <a:ln w="6350">
            <a:solidFill>
              <a:schemeClr val="tx1"/>
            </a:solidFill>
          </a:ln>
        </p:spPr>
      </p:pic>
      <p:sp>
        <p:nvSpPr>
          <p:cNvPr id="2" name="Slide Number Placeholder 1">
            <a:extLst>
              <a:ext uri="{FF2B5EF4-FFF2-40B4-BE49-F238E27FC236}">
                <a16:creationId xmlns:a16="http://schemas.microsoft.com/office/drawing/2014/main" id="{CE0405DA-1DCC-3627-E983-0A6FB117C357}"/>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7167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a:t>Enterprise systems – analysing data</a:t>
            </a:r>
            <a:endParaRPr lang="en-AU">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Computing Technology – Stage 5</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Identify and define</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40000" y="5474717"/>
            <a:ext cx="6255975" cy="360000"/>
          </a:xfrm>
        </p:spPr>
        <p:txBody>
          <a:bodyPr/>
          <a:lstStyle/>
          <a:p>
            <a:r>
              <a:rPr lang="en-AU" dirty="0">
                <a:latin typeface="+mj-lt"/>
              </a:rPr>
              <a:t>Weeks 1 </a:t>
            </a:r>
            <a:r>
              <a:rPr lang="en-AU" sz="1600" dirty="0"/>
              <a:t>–</a:t>
            </a:r>
            <a:r>
              <a:rPr lang="en-AU" dirty="0">
                <a:latin typeface="+mj-lt"/>
              </a:rPr>
              <a:t> 2</a:t>
            </a:r>
          </a:p>
        </p:txBody>
      </p:sp>
      <p:pic>
        <p:nvPicPr>
          <p:cNvPr id="7" name="Picture Placeholder 6">
            <a:extLst>
              <a:ext uri="{FF2B5EF4-FFF2-40B4-BE49-F238E27FC236}">
                <a16:creationId xmlns:a16="http://schemas.microsoft.com/office/drawing/2014/main" id="{711BD172-13DA-8163-032F-E291A205974A}"/>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8936" r="28936"/>
          <a:stretch>
            <a:fillRect/>
          </a:stretch>
        </p:blipFill>
        <p:spPr/>
      </p:pic>
    </p:spTree>
    <p:extLst>
      <p:ext uri="{BB962C8B-B14F-4D97-AF65-F5344CB8AC3E}">
        <p14:creationId xmlns:p14="http://schemas.microsoft.com/office/powerpoint/2010/main" val="206882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1FEEDD1-3326-A1FC-CC12-1AB8BD480341}"/>
              </a:ext>
            </a:extLst>
          </p:cNvPr>
          <p:cNvSpPr>
            <a:spLocks noGrp="1"/>
          </p:cNvSpPr>
          <p:nvPr>
            <p:ph type="title"/>
          </p:nvPr>
        </p:nvSpPr>
        <p:spPr/>
        <p:txBody>
          <a:bodyPr/>
          <a:lstStyle/>
          <a:p>
            <a:r>
              <a:rPr lang="en-AU" dirty="0"/>
              <a:t>Check for understanding (2)</a:t>
            </a:r>
          </a:p>
        </p:txBody>
      </p:sp>
      <p:sp>
        <p:nvSpPr>
          <p:cNvPr id="9" name="Text Placeholder 8">
            <a:extLst>
              <a:ext uri="{FF2B5EF4-FFF2-40B4-BE49-F238E27FC236}">
                <a16:creationId xmlns:a16="http://schemas.microsoft.com/office/drawing/2014/main" id="{94EDECDD-A511-D017-8E75-9407BAF5BEEB}"/>
              </a:ext>
            </a:extLst>
          </p:cNvPr>
          <p:cNvSpPr>
            <a:spLocks noGrp="1"/>
          </p:cNvSpPr>
          <p:nvPr>
            <p:ph type="body" sz="quarter" idx="18"/>
          </p:nvPr>
        </p:nvSpPr>
        <p:spPr/>
        <p:txBody>
          <a:bodyPr/>
          <a:lstStyle/>
          <a:p>
            <a:r>
              <a:rPr lang="en-AU" dirty="0"/>
              <a:t>Add the missing words to complete the definition.</a:t>
            </a:r>
          </a:p>
        </p:txBody>
      </p:sp>
      <p:sp>
        <p:nvSpPr>
          <p:cNvPr id="8" name="Text Placeholder 7">
            <a:extLst>
              <a:ext uri="{FF2B5EF4-FFF2-40B4-BE49-F238E27FC236}">
                <a16:creationId xmlns:a16="http://schemas.microsoft.com/office/drawing/2014/main" id="{10D5510D-D342-C748-936F-CCD8C5579B4A}"/>
              </a:ext>
            </a:extLst>
          </p:cNvPr>
          <p:cNvSpPr>
            <a:spLocks noGrp="1"/>
          </p:cNvSpPr>
          <p:nvPr>
            <p:ph type="body" sz="quarter" idx="17"/>
          </p:nvPr>
        </p:nvSpPr>
        <p:spPr>
          <a:xfrm>
            <a:off x="359999" y="1547936"/>
            <a:ext cx="11484000" cy="4807835"/>
          </a:xfrm>
        </p:spPr>
        <p:txBody>
          <a:bodyPr/>
          <a:lstStyle/>
          <a:p>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A d</a:t>
            </a:r>
            <a:r>
              <a:rPr lang="en-AU" sz="28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iscrete</a:t>
            </a:r>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 representation of information using n</a:t>
            </a:r>
            <a:r>
              <a:rPr lang="en-AU" sz="28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umber</a:t>
            </a:r>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 c</a:t>
            </a:r>
            <a:r>
              <a:rPr lang="en-AU" sz="28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odes</a:t>
            </a:r>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a:t>
            </a:r>
          </a:p>
          <a:p>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Data may include c</a:t>
            </a:r>
            <a:r>
              <a:rPr lang="en-AU" sz="28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haracters</a:t>
            </a:r>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 (e.g. alphabetic letters, numbers and symbols), i</a:t>
            </a:r>
            <a:r>
              <a:rPr lang="en-AU" sz="28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mages</a:t>
            </a:r>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 s</a:t>
            </a:r>
            <a:r>
              <a:rPr lang="en-AU" sz="28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ounds</a:t>
            </a:r>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 and/or i</a:t>
            </a:r>
            <a:r>
              <a:rPr lang="en-AU" sz="28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nstructions</a:t>
            </a:r>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 that, when represented by number codes, can be manipulated, stored and communicated by d</a:t>
            </a:r>
            <a:r>
              <a:rPr lang="en-AU" sz="28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igital </a:t>
            </a:r>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s</a:t>
            </a:r>
            <a:r>
              <a:rPr lang="en-AU" sz="28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ystems</a:t>
            </a:r>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a:t>
            </a:r>
          </a:p>
          <a:p>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 For example, characters may be represented using A</a:t>
            </a:r>
            <a:r>
              <a:rPr lang="en-AU" sz="28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SCII </a:t>
            </a:r>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code or images may be represented by a b</a:t>
            </a:r>
            <a:r>
              <a:rPr lang="en-AU" sz="28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itmap</a:t>
            </a:r>
            <a:r>
              <a:rPr lang="en-AU" sz="2800" i="1" dirty="0">
                <a:solidFill>
                  <a:srgbClr val="22272B"/>
                </a:solidFill>
                <a:latin typeface="Calibri" panose="020F0502020204030204" pitchFamily="34" charset="0"/>
                <a:ea typeface="Calibri" panose="020F0502020204030204" pitchFamily="34" charset="0"/>
                <a:cs typeface="Times New Roman" panose="02020603050405020304" pitchFamily="18" charset="0"/>
              </a:rPr>
              <a:t> of numbers representing each ‘dot’ or </a:t>
            </a:r>
            <a:r>
              <a:rPr lang="en-AU" sz="2800" i="1" dirty="0">
                <a:latin typeface="Calibri" panose="020F0502020204030204" pitchFamily="34" charset="0"/>
                <a:ea typeface="Calibri" panose="020F0502020204030204" pitchFamily="34" charset="0"/>
                <a:cs typeface="Times New Roman" panose="02020603050405020304" pitchFamily="18" charset="0"/>
              </a:rPr>
              <a:t>pi         .</a:t>
            </a:r>
            <a:r>
              <a:rPr lang="en-AU" sz="28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el.</a:t>
            </a:r>
            <a:endParaRPr lang="en-AU" sz="2800" dirty="0">
              <a:solidFill>
                <a:schemeClr val="bg1"/>
              </a:solidFill>
              <a:latin typeface="Arial" panose="020B0604020202020204"/>
            </a:endParaRPr>
          </a:p>
          <a:p>
            <a:endParaRPr lang="en-AU" dirty="0"/>
          </a:p>
        </p:txBody>
      </p:sp>
      <p:sp>
        <p:nvSpPr>
          <p:cNvPr id="3" name="Rectangle 2">
            <a:extLst>
              <a:ext uri="{FF2B5EF4-FFF2-40B4-BE49-F238E27FC236}">
                <a16:creationId xmlns:a16="http://schemas.microsoft.com/office/drawing/2014/main" id="{6C440CFD-970A-28E0-ECA9-3A2614365D35}"/>
              </a:ext>
              <a:ext uri="{C183D7F6-B498-43B3-948B-1728B52AA6E4}">
                <adec:decorative xmlns:adec="http://schemas.microsoft.com/office/drawing/2017/decorative" val="1"/>
              </a:ext>
            </a:extLst>
          </p:cNvPr>
          <p:cNvSpPr/>
          <p:nvPr/>
        </p:nvSpPr>
        <p:spPr>
          <a:xfrm>
            <a:off x="598429" y="1752201"/>
            <a:ext cx="1140207" cy="363845"/>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FE1EA5B3-8CCD-8B99-2FEB-132B5EEE8F49}"/>
              </a:ext>
              <a:ext uri="{C183D7F6-B498-43B3-948B-1728B52AA6E4}">
                <adec:decorative xmlns:adec="http://schemas.microsoft.com/office/drawing/2017/decorative" val="1"/>
              </a:ext>
            </a:extLst>
          </p:cNvPr>
          <p:cNvSpPr/>
          <p:nvPr/>
        </p:nvSpPr>
        <p:spPr>
          <a:xfrm>
            <a:off x="7003219" y="1772097"/>
            <a:ext cx="1140207" cy="363845"/>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A8ACB169-593E-8FC4-1B0D-1CCDC88B3D70}"/>
              </a:ext>
              <a:ext uri="{C183D7F6-B498-43B3-948B-1728B52AA6E4}">
                <adec:decorative xmlns:adec="http://schemas.microsoft.com/office/drawing/2017/decorative" val="1"/>
              </a:ext>
            </a:extLst>
          </p:cNvPr>
          <p:cNvSpPr/>
          <p:nvPr/>
        </p:nvSpPr>
        <p:spPr>
          <a:xfrm>
            <a:off x="8257527" y="1752200"/>
            <a:ext cx="795512" cy="363845"/>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36A2D39A-8556-ABA5-4C1C-3722105DD391}"/>
              </a:ext>
              <a:ext uri="{C183D7F6-B498-43B3-948B-1728B52AA6E4}">
                <adec:decorative xmlns:adec="http://schemas.microsoft.com/office/drawing/2017/decorative" val="1"/>
              </a:ext>
            </a:extLst>
          </p:cNvPr>
          <p:cNvSpPr/>
          <p:nvPr/>
        </p:nvSpPr>
        <p:spPr>
          <a:xfrm>
            <a:off x="2925122" y="2537340"/>
            <a:ext cx="1584641" cy="363845"/>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00223044-D73A-F7A6-9295-ABA64DAFBBC2}"/>
              </a:ext>
              <a:ext uri="{C183D7F6-B498-43B3-948B-1728B52AA6E4}">
                <adec:decorative xmlns:adec="http://schemas.microsoft.com/office/drawing/2017/decorative" val="1"/>
              </a:ext>
            </a:extLst>
          </p:cNvPr>
          <p:cNvSpPr/>
          <p:nvPr/>
        </p:nvSpPr>
        <p:spPr>
          <a:xfrm>
            <a:off x="301609" y="3159706"/>
            <a:ext cx="1034086" cy="363845"/>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a:extLst>
              <a:ext uri="{FF2B5EF4-FFF2-40B4-BE49-F238E27FC236}">
                <a16:creationId xmlns:a16="http://schemas.microsoft.com/office/drawing/2014/main" id="{0ECBBA23-7F25-08FE-F422-2DE204EEA76C}"/>
              </a:ext>
              <a:ext uri="{C183D7F6-B498-43B3-948B-1728B52AA6E4}">
                <adec:decorative xmlns:adec="http://schemas.microsoft.com/office/drawing/2017/decorative" val="1"/>
              </a:ext>
            </a:extLst>
          </p:cNvPr>
          <p:cNvSpPr/>
          <p:nvPr/>
        </p:nvSpPr>
        <p:spPr>
          <a:xfrm>
            <a:off x="1484105" y="3154918"/>
            <a:ext cx="1140207" cy="363845"/>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5054DBEF-B9DC-1A98-B4E2-6A39AAFD2B9E}"/>
              </a:ext>
              <a:ext uri="{C183D7F6-B498-43B3-948B-1728B52AA6E4}">
                <adec:decorative xmlns:adec="http://schemas.microsoft.com/office/drawing/2017/decorative" val="1"/>
              </a:ext>
            </a:extLst>
          </p:cNvPr>
          <p:cNvSpPr/>
          <p:nvPr/>
        </p:nvSpPr>
        <p:spPr>
          <a:xfrm>
            <a:off x="3662387" y="3189249"/>
            <a:ext cx="1675603" cy="363845"/>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E67D4603-ECFF-5564-29B5-262CBE11AAF9}"/>
              </a:ext>
              <a:ext uri="{C183D7F6-B498-43B3-948B-1728B52AA6E4}">
                <adec:decorative xmlns:adec="http://schemas.microsoft.com/office/drawing/2017/decorative" val="1"/>
              </a:ext>
            </a:extLst>
          </p:cNvPr>
          <p:cNvSpPr/>
          <p:nvPr/>
        </p:nvSpPr>
        <p:spPr>
          <a:xfrm>
            <a:off x="7573322" y="3769930"/>
            <a:ext cx="953099" cy="363845"/>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079CB563-EA1B-A3D2-857A-B3CC4CDCE453}"/>
              </a:ext>
              <a:ext uri="{C183D7F6-B498-43B3-948B-1728B52AA6E4}">
                <adec:decorative xmlns:adec="http://schemas.microsoft.com/office/drawing/2017/decorative" val="1"/>
              </a:ext>
            </a:extLst>
          </p:cNvPr>
          <p:cNvSpPr/>
          <p:nvPr/>
        </p:nvSpPr>
        <p:spPr>
          <a:xfrm>
            <a:off x="8584811" y="3774716"/>
            <a:ext cx="1162405" cy="363845"/>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a:extLst>
              <a:ext uri="{FF2B5EF4-FFF2-40B4-BE49-F238E27FC236}">
                <a16:creationId xmlns:a16="http://schemas.microsoft.com/office/drawing/2014/main" id="{6DA4A6D9-741B-6836-066E-B90BE1693FCC}"/>
              </a:ext>
              <a:ext uri="{C183D7F6-B498-43B3-948B-1728B52AA6E4}">
                <adec:decorative xmlns:adec="http://schemas.microsoft.com/office/drawing/2017/decorative" val="1"/>
              </a:ext>
            </a:extLst>
          </p:cNvPr>
          <p:cNvSpPr/>
          <p:nvPr/>
        </p:nvSpPr>
        <p:spPr>
          <a:xfrm>
            <a:off x="7687424" y="4594187"/>
            <a:ext cx="838998" cy="363845"/>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DBF7FC59-9897-9BBE-D85C-E3BF7E0AD8C5}"/>
              </a:ext>
              <a:ext uri="{C183D7F6-B498-43B3-948B-1728B52AA6E4}">
                <adec:decorative xmlns:adec="http://schemas.microsoft.com/office/drawing/2017/decorative" val="1"/>
              </a:ext>
            </a:extLst>
          </p:cNvPr>
          <p:cNvSpPr/>
          <p:nvPr/>
        </p:nvSpPr>
        <p:spPr>
          <a:xfrm>
            <a:off x="3221146" y="5255805"/>
            <a:ext cx="1140207" cy="363845"/>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27671940-5819-A4F8-B624-4A4F9879D069}"/>
              </a:ext>
              <a:ext uri="{C183D7F6-B498-43B3-948B-1728B52AA6E4}">
                <adec:decorative xmlns:adec="http://schemas.microsoft.com/office/drawing/2017/decorative" val="1"/>
              </a:ext>
            </a:extLst>
          </p:cNvPr>
          <p:cNvSpPr/>
          <p:nvPr/>
        </p:nvSpPr>
        <p:spPr>
          <a:xfrm>
            <a:off x="9881265" y="5255804"/>
            <a:ext cx="1029298" cy="363845"/>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Slide Number Placeholder 1">
            <a:extLst>
              <a:ext uri="{FF2B5EF4-FFF2-40B4-BE49-F238E27FC236}">
                <a16:creationId xmlns:a16="http://schemas.microsoft.com/office/drawing/2014/main" id="{AC3B6B4C-2B1D-9C1C-97A3-1B2F7154CE2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20</a:t>
            </a:fld>
            <a:endParaRPr lang="en-AU"/>
          </a:p>
        </p:txBody>
      </p:sp>
    </p:spTree>
    <p:extLst>
      <p:ext uri="{BB962C8B-B14F-4D97-AF65-F5344CB8AC3E}">
        <p14:creationId xmlns:p14="http://schemas.microsoft.com/office/powerpoint/2010/main" val="218867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FAD7-EBBB-C13C-5632-4A80B65258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6D8256-0598-DF8F-BAFD-596CDDE5E37E}"/>
              </a:ext>
            </a:extLst>
          </p:cNvPr>
          <p:cNvSpPr>
            <a:spLocks noGrp="1"/>
          </p:cNvSpPr>
          <p:nvPr>
            <p:ph type="title"/>
          </p:nvPr>
        </p:nvSpPr>
        <p:spPr/>
        <p:txBody>
          <a:bodyPr/>
          <a:lstStyle/>
          <a:p>
            <a:r>
              <a:rPr lang="en-AU" dirty="0">
                <a:latin typeface="+mj-lt"/>
              </a:rPr>
              <a:t>Knowledge check – concluding the lesson (1)</a:t>
            </a:r>
          </a:p>
        </p:txBody>
      </p:sp>
      <p:sp>
        <p:nvSpPr>
          <p:cNvPr id="4" name="Text Placeholder 3">
            <a:extLst>
              <a:ext uri="{FF2B5EF4-FFF2-40B4-BE49-F238E27FC236}">
                <a16:creationId xmlns:a16="http://schemas.microsoft.com/office/drawing/2014/main" id="{A0C2BB76-EA9A-044D-7361-42D26B8D143B}"/>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948AD2A5-F076-2D04-8453-F9838737D914}"/>
              </a:ext>
            </a:extLst>
          </p:cNvPr>
          <p:cNvGraphicFramePr>
            <a:graphicFrameLocks noGrp="1"/>
          </p:cNvGraphicFramePr>
          <p:nvPr>
            <p:extLst>
              <p:ext uri="{D42A27DB-BD31-4B8C-83A1-F6EECF244321}">
                <p14:modId xmlns:p14="http://schemas.microsoft.com/office/powerpoint/2010/main" val="1733032982"/>
              </p:ext>
            </p:extLst>
          </p:nvPr>
        </p:nvGraphicFramePr>
        <p:xfrm>
          <a:off x="775187" y="2189865"/>
          <a:ext cx="10032697" cy="4436605"/>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342900" indent="-342900">
                        <a:lnSpc>
                          <a:spcPct val="150000"/>
                        </a:lnSpc>
                        <a:spcAft>
                          <a:spcPts val="600"/>
                        </a:spcAft>
                        <a:buFont typeface="Arial"/>
                        <a:buChar char="•"/>
                      </a:pPr>
                      <a:r>
                        <a:rPr lang="en-AU" sz="2000" dirty="0"/>
                        <a:t>turn data into information.</a:t>
                      </a:r>
                    </a:p>
                    <a:p>
                      <a:pPr marL="342900" indent="-342900" algn="l" defTabSz="914377" rtl="0" eaLnBrk="1" latinLnBrk="0" hangingPunct="1">
                        <a:lnSpc>
                          <a:spcPct val="150000"/>
                        </a:lnSpc>
                        <a:spcAft>
                          <a:spcPts val="600"/>
                        </a:spcAft>
                        <a:buFont typeface="Arial"/>
                        <a:buChar char="•"/>
                      </a:pPr>
                      <a:r>
                        <a:rPr lang="en-AU" sz="2000" kern="1200" dirty="0">
                          <a:solidFill>
                            <a:schemeClr val="tx1"/>
                          </a:solidFill>
                          <a:latin typeface="+mn-lt"/>
                          <a:ea typeface="+mn-ea"/>
                          <a:cs typeface="+mn-cs"/>
                        </a:rPr>
                        <a:t>enter data into a spreadsheet.</a:t>
                      </a:r>
                    </a:p>
                    <a:p>
                      <a:pPr marL="342900" indent="-342900" algn="l" defTabSz="914377" rtl="0" eaLnBrk="1" latinLnBrk="0" hangingPunct="1">
                        <a:lnSpc>
                          <a:spcPct val="150000"/>
                        </a:lnSpc>
                        <a:spcAft>
                          <a:spcPts val="600"/>
                        </a:spcAft>
                        <a:buFont typeface="Arial"/>
                        <a:buChar char="•"/>
                      </a:pPr>
                      <a:r>
                        <a:rPr lang="en-AU" sz="2000" kern="1200" dirty="0">
                          <a:solidFill>
                            <a:schemeClr val="tx1"/>
                          </a:solidFill>
                          <a:latin typeface="+mn-lt"/>
                          <a:ea typeface="+mn-ea"/>
                          <a:cs typeface="+mn-cs"/>
                        </a:rPr>
                        <a:t>recognise how to make data into information.</a:t>
                      </a:r>
                    </a:p>
                    <a:p>
                      <a:pPr marL="342900" lvl="0" indent="-342900" algn="l" defTabSz="914377" rtl="0" eaLnBrk="1" latinLnBrk="0" hangingPunct="1">
                        <a:lnSpc>
                          <a:spcPct val="150000"/>
                        </a:lnSpc>
                        <a:spcAft>
                          <a:spcPts val="600"/>
                        </a:spcAft>
                        <a:buFont typeface="Arial"/>
                        <a:buChar char="•"/>
                      </a:pPr>
                      <a:r>
                        <a:rPr lang="en-AU" sz="2000" kern="1200" dirty="0">
                          <a:solidFill>
                            <a:schemeClr val="tx1"/>
                          </a:solidFill>
                          <a:latin typeface="+mn-lt"/>
                          <a:ea typeface="+mn-ea"/>
                          <a:cs typeface="+mn-cs"/>
                        </a:rPr>
                        <a:t>categorise data and information.</a:t>
                      </a:r>
                    </a:p>
                    <a:p>
                      <a:pPr marL="342900" indent="-342900" algn="l" defTabSz="914377" rtl="0" eaLnBrk="1" latinLnBrk="0" hangingPunct="1">
                        <a:lnSpc>
                          <a:spcPct val="150000"/>
                        </a:lnSpc>
                        <a:spcAft>
                          <a:spcPts val="600"/>
                        </a:spcAft>
                        <a:buFont typeface="Arial"/>
                        <a:buChar char="•"/>
                      </a:pPr>
                      <a:r>
                        <a:rPr lang="en-AU" sz="2000" kern="1200" dirty="0">
                          <a:solidFill>
                            <a:schemeClr val="tx1"/>
                          </a:solidFill>
                          <a:latin typeface="+mn-lt"/>
                          <a:ea typeface="+mn-ea"/>
                          <a:cs typeface="+mn-cs"/>
                        </a:rPr>
                        <a:t>organise and describe data.</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7987A3A1-9CAF-CBCE-824B-7FD681C17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
        <p:nvSpPr>
          <p:cNvPr id="2" name="Slide Number Placeholder 1">
            <a:extLst>
              <a:ext uri="{FF2B5EF4-FFF2-40B4-BE49-F238E27FC236}">
                <a16:creationId xmlns:a16="http://schemas.microsoft.com/office/drawing/2014/main" id="{D155CECF-53E7-9652-716B-6AE3689C8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21</a:t>
            </a:fld>
            <a:endParaRPr lang="en-AU"/>
          </a:p>
        </p:txBody>
      </p:sp>
    </p:spTree>
    <p:extLst>
      <p:ext uri="{BB962C8B-B14F-4D97-AF65-F5344CB8AC3E}">
        <p14:creationId xmlns:p14="http://schemas.microsoft.com/office/powerpoint/2010/main" val="2273346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t>References </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r>
              <a:rPr lang="en-AU" dirty="0">
                <a:hlinkClick r:id="rId3"/>
              </a:rPr>
              <a:t>Computing Technology 7-10</a:t>
            </a:r>
            <a:r>
              <a:rPr lang="en-AU" dirty="0"/>
              <a:t> Syllabus © NSW Education Standards Authority (NESA) for and on behalf of the Crown in right of the State of New South Wales, 2024.</a:t>
            </a:r>
          </a:p>
          <a:p>
            <a:pPr lvl="0">
              <a:defRPr/>
            </a:pPr>
            <a:r>
              <a:rPr lang="en-AU" dirty="0">
                <a:solidFill>
                  <a:srgbClr val="22272B"/>
                </a:solidFill>
              </a:rPr>
              <a:t>NSW Department of Education (n.d.) </a:t>
            </a:r>
            <a:r>
              <a:rPr lang="en-AU" u="sng" dirty="0">
                <a:solidFill>
                  <a:srgbClr val="22272B"/>
                </a:solidFill>
                <a:hlinkClick r:id="rId4"/>
              </a:rPr>
              <a:t>Digital learning selector, Peer discussion and conferencing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5"/>
              </a:rPr>
              <a:t>Explicit teaching: Activating prior knowledge</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6"/>
              </a:rPr>
              <a:t>Explicit Teaching: Checking for understanding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7"/>
              </a:rPr>
              <a:t>Explicit teaching: Chunking and sequencing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8"/>
              </a:rPr>
              <a:t>Explicit teaching: Connecting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9"/>
              </a:rPr>
              <a:t>Explicit teaching: Modelling technique guide</a:t>
            </a:r>
            <a:r>
              <a:rPr lang="en-AU" dirty="0">
                <a:solidFill>
                  <a:srgbClr val="22272B"/>
                </a:solidFill>
              </a:rPr>
              <a:t>, accessed 21 April 2026. </a:t>
            </a:r>
          </a:p>
          <a:p>
            <a:pPr>
              <a:defRPr/>
            </a:pPr>
            <a:r>
              <a:rPr lang="en-AU" dirty="0">
                <a:solidFill>
                  <a:srgbClr val="22272B"/>
                </a:solidFill>
              </a:rPr>
              <a:t>NSW Department of Education (n.d.) </a:t>
            </a:r>
            <a:r>
              <a:rPr lang="en-AU" u="sng" dirty="0">
                <a:solidFill>
                  <a:srgbClr val="22272B"/>
                </a:solidFill>
                <a:hlinkClick r:id="rId10"/>
              </a:rPr>
              <a:t>Explicit teaching, Using effective questioning</a:t>
            </a:r>
            <a:r>
              <a:rPr lang="en-AU" dirty="0">
                <a:solidFill>
                  <a:srgbClr val="22272B"/>
                </a:solidFill>
              </a:rPr>
              <a:t>, accessed 24 September 2025. </a:t>
            </a:r>
          </a:p>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rPr>
              <a:t> </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and the NSW Curriculum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22</a:t>
            </a:fld>
            <a:endParaRPr lang="en-AU" dirty="0"/>
          </a:p>
        </p:txBody>
      </p:sp>
    </p:spTree>
    <p:extLst>
      <p:ext uri="{BB962C8B-B14F-4D97-AF65-F5344CB8AC3E}">
        <p14:creationId xmlns:p14="http://schemas.microsoft.com/office/powerpoint/2010/main" val="156393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p:txBody>
          <a:bodyPr/>
          <a:lstStyle/>
          <a:p>
            <a:r>
              <a:rPr lang="en-AU" dirty="0"/>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Public Sans Light" pitchFamily="2" charset="0"/>
              </a:rPr>
              <a:t>© </a:t>
            </a:r>
            <a:r>
              <a:rPr lang="en-AU" dirty="0"/>
              <a:t>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2">
                  <a:extLst>
                    <a:ext uri="{A12FA001-AC4F-418D-AE19-62706E023703}">
                      <ahyp:hlinkClr xmlns:ahyp="http://schemas.microsoft.com/office/drawing/2018/hyperlinkcolor" val="tx"/>
                    </a:ext>
                  </a:extLst>
                </a:hlinkClick>
              </a:rPr>
              <a:t>Creative Commons Attribution 4.0 International (CC BY 4.0) licence</a:t>
            </a:r>
            <a:r>
              <a:rPr lang="en-AU" sz="1200" dirty="0">
                <a:solidFill>
                  <a:schemeClr val="bg1"/>
                </a:solidFill>
              </a:rPr>
              <a:t>.</a:t>
            </a:r>
          </a:p>
          <a:p>
            <a:pPr algn="l">
              <a:lnSpc>
                <a:spcPct val="150000"/>
              </a:lnSpc>
              <a:spcAft>
                <a:spcPts val="600"/>
              </a:spcAft>
            </a:pPr>
            <a:r>
              <a:rPr lang="en-AU" sz="1200" dirty="0">
                <a:solidFill>
                  <a:schemeClr val="bg1"/>
                </a:solidFill>
              </a:rPr>
              <a:t>This licence allows you to share and adapt the material for any purpose, even commercially.</a:t>
            </a:r>
          </a:p>
          <a:p>
            <a:pPr algn="l">
              <a:lnSpc>
                <a:spcPct val="150000"/>
              </a:lnSpc>
              <a:spcAft>
                <a:spcPts val="600"/>
              </a:spcAft>
            </a:pPr>
            <a:r>
              <a:rPr lang="en-AU" sz="1200" dirty="0">
                <a:solidFill>
                  <a:schemeClr val="bg1"/>
                </a:solidFill>
              </a:rPr>
              <a:t>Attribution should be given to </a:t>
            </a:r>
            <a:r>
              <a:rPr lang="en-AU" sz="1200" dirty="0">
                <a:solidFill>
                  <a:schemeClr val="bg1"/>
                </a:solidFill>
                <a:latin typeface="Public Sans Light" pitchFamily="2" charset="0"/>
              </a:rPr>
              <a:t>© </a:t>
            </a:r>
            <a:r>
              <a:rPr lang="en-AU" sz="1200" dirty="0">
                <a:solidFill>
                  <a:schemeClr val="bg1"/>
                </a:solidFill>
              </a:rPr>
              <a:t>State of New South Wales (Department of Education), 2026.</a:t>
            </a:r>
          </a:p>
          <a:p>
            <a:pPr algn="l">
              <a:lnSpc>
                <a:spcPct val="150000"/>
              </a:lnSpc>
            </a:pPr>
            <a:r>
              <a:rPr lang="en-AU" sz="1200" dirty="0">
                <a:solidFill>
                  <a:schemeClr val="bg1"/>
                </a:solidFill>
              </a:rPr>
              <a:t>Material in this resource not available under a Creative Commons licence: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If you use the links provided in this document to access a third party’s website, you acknowledge that the terms of use, including licence terms set out on the third-party’s website apply to the use which may be made of the materials on that third-party website or where permitted by the Copyright Act 1968 (Cth).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346830-A0C7-9D95-31DC-A77B445F770B}"/>
              </a:ext>
            </a:extLst>
          </p:cNvPr>
          <p:cNvSpPr>
            <a:spLocks noGrp="1"/>
          </p:cNvSpPr>
          <p:nvPr>
            <p:ph type="title"/>
          </p:nvPr>
        </p:nvSpPr>
        <p:spPr/>
        <p:txBody>
          <a:bodyPr/>
          <a:lstStyle/>
          <a:p>
            <a:r>
              <a:rPr lang="en-GB" dirty="0"/>
              <a:t>Learning episodes</a:t>
            </a:r>
          </a:p>
        </p:txBody>
      </p:sp>
      <p:grpSp>
        <p:nvGrpSpPr>
          <p:cNvPr id="28" name="Group 27" descr="1. Identify and define">
            <a:extLst>
              <a:ext uri="{FF2B5EF4-FFF2-40B4-BE49-F238E27FC236}">
                <a16:creationId xmlns:a16="http://schemas.microsoft.com/office/drawing/2014/main" id="{5938EB81-1B19-0A1F-AE9E-BCDE1987338C}"/>
              </a:ext>
            </a:extLst>
          </p:cNvPr>
          <p:cNvGrpSpPr/>
          <p:nvPr/>
        </p:nvGrpSpPr>
        <p:grpSpPr>
          <a:xfrm>
            <a:off x="360000" y="1266959"/>
            <a:ext cx="4775638" cy="1045440"/>
            <a:chOff x="360000" y="1266959"/>
            <a:chExt cx="4775638" cy="1045440"/>
          </a:xfrm>
        </p:grpSpPr>
        <p:sp>
          <p:nvSpPr>
            <p:cNvPr id="6" name="Rectangle: Rounded Corners 5">
              <a:extLst>
                <a:ext uri="{FF2B5EF4-FFF2-40B4-BE49-F238E27FC236}">
                  <a16:creationId xmlns:a16="http://schemas.microsoft.com/office/drawing/2014/main" id="{4FE5E097-CB1A-ACBC-89BE-13303B39E8AE}"/>
                </a:ext>
                <a:ext uri="{C183D7F6-B498-43B3-948B-1728B52AA6E4}">
                  <adec:decorative xmlns:adec="http://schemas.microsoft.com/office/drawing/2017/decorative" val="1"/>
                </a:ext>
              </a:extLst>
            </p:cNvPr>
            <p:cNvSpPr/>
            <p:nvPr/>
          </p:nvSpPr>
          <p:spPr>
            <a:xfrm>
              <a:off x="1037782" y="13309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Identify and define</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sp>
          <p:nvSpPr>
            <p:cNvPr id="8" name="Oval 7">
              <a:extLst>
                <a:ext uri="{FF2B5EF4-FFF2-40B4-BE49-F238E27FC236}">
                  <a16:creationId xmlns:a16="http://schemas.microsoft.com/office/drawing/2014/main" id="{7CD3C21D-BCDF-0FAB-C5C8-A24D1ADC23AB}"/>
                </a:ext>
              </a:extLst>
            </p:cNvPr>
            <p:cNvSpPr/>
            <p:nvPr/>
          </p:nvSpPr>
          <p:spPr>
            <a:xfrm>
              <a:off x="360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a:t>
              </a:r>
            </a:p>
          </p:txBody>
        </p:sp>
      </p:grpSp>
      <p:grpSp>
        <p:nvGrpSpPr>
          <p:cNvPr id="30" name="Group 29" descr="2. Data types">
            <a:extLst>
              <a:ext uri="{FF2B5EF4-FFF2-40B4-BE49-F238E27FC236}">
                <a16:creationId xmlns:a16="http://schemas.microsoft.com/office/drawing/2014/main" id="{E03E999D-BA7E-FF79-EEDB-7A4FC9E45784}"/>
              </a:ext>
            </a:extLst>
          </p:cNvPr>
          <p:cNvGrpSpPr/>
          <p:nvPr/>
        </p:nvGrpSpPr>
        <p:grpSpPr>
          <a:xfrm>
            <a:off x="379858" y="2362859"/>
            <a:ext cx="4775638" cy="1045440"/>
            <a:chOff x="360000" y="2362859"/>
            <a:chExt cx="4775638" cy="1045440"/>
          </a:xfrm>
        </p:grpSpPr>
        <p:sp>
          <p:nvSpPr>
            <p:cNvPr id="9" name="Rectangle: Rounded Corners 8">
              <a:extLst>
                <a:ext uri="{FF2B5EF4-FFF2-40B4-BE49-F238E27FC236}">
                  <a16:creationId xmlns:a16="http://schemas.microsoft.com/office/drawing/2014/main" id="{85E5506E-31D1-30EC-3CCC-3FBB3A47FE12}"/>
                </a:ext>
                <a:ext uri="{C183D7F6-B498-43B3-948B-1728B52AA6E4}">
                  <adec:decorative xmlns:adec="http://schemas.microsoft.com/office/drawing/2017/decorative" val="1"/>
                </a:ext>
              </a:extLst>
            </p:cNvPr>
            <p:cNvSpPr/>
            <p:nvPr/>
          </p:nvSpPr>
          <p:spPr>
            <a:xfrm>
              <a:off x="1037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AU" sz="2400" u="none" strike="noStrike" kern="1200" cap="none" spc="0" normalizeH="0" baseline="0" noProof="0">
                  <a:ln>
                    <a:noFill/>
                  </a:ln>
                  <a:solidFill>
                    <a:srgbClr val="002664"/>
                  </a:solidFill>
                  <a:effectLst/>
                  <a:uLnTx/>
                  <a:uFillTx/>
                  <a:latin typeface="Public Sans" pitchFamily="2" charset="77"/>
                  <a:ea typeface="+mn-ea"/>
                  <a:cs typeface="+mn-cs"/>
                </a:rPr>
                <a:t>Data types</a:t>
              </a:r>
            </a:p>
          </p:txBody>
        </p:sp>
        <p:sp>
          <p:nvSpPr>
            <p:cNvPr id="10" name="Oval 9">
              <a:extLst>
                <a:ext uri="{FF2B5EF4-FFF2-40B4-BE49-F238E27FC236}">
                  <a16:creationId xmlns:a16="http://schemas.microsoft.com/office/drawing/2014/main" id="{F07C6269-A950-7C0C-C9E0-A828C47C2034}"/>
                </a:ext>
              </a:extLst>
            </p:cNvPr>
            <p:cNvSpPr/>
            <p:nvPr/>
          </p:nvSpPr>
          <p:spPr>
            <a:xfrm>
              <a:off x="360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2</a:t>
              </a:r>
            </a:p>
          </p:txBody>
        </p:sp>
      </p:grpSp>
      <p:grpSp>
        <p:nvGrpSpPr>
          <p:cNvPr id="32" name="Group 31" descr="3. Purpose and people">
            <a:extLst>
              <a:ext uri="{FF2B5EF4-FFF2-40B4-BE49-F238E27FC236}">
                <a16:creationId xmlns:a16="http://schemas.microsoft.com/office/drawing/2014/main" id="{791DEF6D-2655-6DE4-0E3F-91C59E0EA0E5}"/>
              </a:ext>
            </a:extLst>
          </p:cNvPr>
          <p:cNvGrpSpPr/>
          <p:nvPr/>
        </p:nvGrpSpPr>
        <p:grpSpPr>
          <a:xfrm>
            <a:off x="360000" y="3458759"/>
            <a:ext cx="4775638" cy="1045440"/>
            <a:chOff x="360000" y="3458759"/>
            <a:chExt cx="4775638" cy="1045440"/>
          </a:xfrm>
        </p:grpSpPr>
        <p:sp>
          <p:nvSpPr>
            <p:cNvPr id="11" name="Rectangle: Rounded Corners 10">
              <a:extLst>
                <a:ext uri="{FF2B5EF4-FFF2-40B4-BE49-F238E27FC236}">
                  <a16:creationId xmlns:a16="http://schemas.microsoft.com/office/drawing/2014/main" id="{8E8992EF-EB46-DA5D-84D9-1D8183F0C870}"/>
                </a:ext>
                <a:ext uri="{C183D7F6-B498-43B3-948B-1728B52AA6E4}">
                  <adec:decorative xmlns:adec="http://schemas.microsoft.com/office/drawing/2017/decorative" val="1"/>
                </a:ext>
              </a:extLst>
            </p:cNvPr>
            <p:cNvSpPr/>
            <p:nvPr/>
          </p:nvSpPr>
          <p:spPr>
            <a:xfrm>
              <a:off x="1037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2" name="Oval 11">
              <a:extLst>
                <a:ext uri="{FF2B5EF4-FFF2-40B4-BE49-F238E27FC236}">
                  <a16:creationId xmlns:a16="http://schemas.microsoft.com/office/drawing/2014/main" id="{BF4CE5D3-CF86-83E5-AFB8-E16A6ADF7EB9}"/>
                </a:ext>
              </a:extLst>
            </p:cNvPr>
            <p:cNvSpPr/>
            <p:nvPr/>
          </p:nvSpPr>
          <p:spPr>
            <a:xfrm>
              <a:off x="360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3</a:t>
              </a:r>
            </a:p>
          </p:txBody>
        </p:sp>
        <p:sp>
          <p:nvSpPr>
            <p:cNvPr id="37" name="TextBox 36">
              <a:extLst>
                <a:ext uri="{FF2B5EF4-FFF2-40B4-BE49-F238E27FC236}">
                  <a16:creationId xmlns:a16="http://schemas.microsoft.com/office/drawing/2014/main" id="{14252B8F-F286-28A1-CAEB-9B7060CD8AF3}"/>
                </a:ext>
              </a:extLst>
            </p:cNvPr>
            <p:cNvSpPr txBox="1"/>
            <p:nvPr/>
          </p:nvSpPr>
          <p:spPr>
            <a:xfrm>
              <a:off x="1037782" y="3798857"/>
              <a:ext cx="3378575"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Purpose and people </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4" name="Group 33" descr="4. Research and plan">
            <a:extLst>
              <a:ext uri="{FF2B5EF4-FFF2-40B4-BE49-F238E27FC236}">
                <a16:creationId xmlns:a16="http://schemas.microsoft.com/office/drawing/2014/main" id="{AAE88C4A-5989-92FD-3F7E-DFC5C4B734C7}"/>
              </a:ext>
            </a:extLst>
          </p:cNvPr>
          <p:cNvGrpSpPr/>
          <p:nvPr/>
        </p:nvGrpSpPr>
        <p:grpSpPr>
          <a:xfrm>
            <a:off x="360000" y="4545601"/>
            <a:ext cx="4775638" cy="1045440"/>
            <a:chOff x="360000" y="4545601"/>
            <a:chExt cx="4775638" cy="1045440"/>
          </a:xfrm>
        </p:grpSpPr>
        <p:sp>
          <p:nvSpPr>
            <p:cNvPr id="13" name="Rectangle: Rounded Corners 12">
              <a:extLst>
                <a:ext uri="{FF2B5EF4-FFF2-40B4-BE49-F238E27FC236}">
                  <a16:creationId xmlns:a16="http://schemas.microsoft.com/office/drawing/2014/main" id="{A6D457C5-A0C4-3545-45D0-1274F0BD9B28}"/>
                </a:ext>
                <a:ext uri="{C183D7F6-B498-43B3-948B-1728B52AA6E4}">
                  <adec:decorative xmlns:adec="http://schemas.microsoft.com/office/drawing/2017/decorative" val="1"/>
                </a:ext>
              </a:extLst>
            </p:cNvPr>
            <p:cNvSpPr/>
            <p:nvPr/>
          </p:nvSpPr>
          <p:spPr>
            <a:xfrm>
              <a:off x="1037782" y="4609624"/>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4" name="Oval 13">
              <a:extLst>
                <a:ext uri="{FF2B5EF4-FFF2-40B4-BE49-F238E27FC236}">
                  <a16:creationId xmlns:a16="http://schemas.microsoft.com/office/drawing/2014/main" id="{5E3BDA7D-774E-1AFE-D5E4-2D1C3D64D737}"/>
                </a:ext>
              </a:extLst>
            </p:cNvPr>
            <p:cNvSpPr/>
            <p:nvPr/>
          </p:nvSpPr>
          <p:spPr>
            <a:xfrm>
              <a:off x="360000" y="4545601"/>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4</a:t>
              </a:r>
            </a:p>
          </p:txBody>
        </p:sp>
        <p:sp>
          <p:nvSpPr>
            <p:cNvPr id="35" name="TextBox 34">
              <a:extLst>
                <a:ext uri="{FF2B5EF4-FFF2-40B4-BE49-F238E27FC236}">
                  <a16:creationId xmlns:a16="http://schemas.microsoft.com/office/drawing/2014/main" id="{2BE6D859-40FD-4663-3D3D-E8AB4BF0F5D2}"/>
                </a:ext>
              </a:extLst>
            </p:cNvPr>
            <p:cNvSpPr txBox="1"/>
            <p:nvPr/>
          </p:nvSpPr>
          <p:spPr>
            <a:xfrm>
              <a:off x="1037782" y="4873338"/>
              <a:ext cx="3222933"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Research and Plan</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6" name="Group 35" descr="4. Visualise and model">
            <a:extLst>
              <a:ext uri="{FF2B5EF4-FFF2-40B4-BE49-F238E27FC236}">
                <a16:creationId xmlns:a16="http://schemas.microsoft.com/office/drawing/2014/main" id="{9853123B-7F28-E9A1-FD36-DD4C3BBAA4D6}"/>
              </a:ext>
            </a:extLst>
          </p:cNvPr>
          <p:cNvGrpSpPr/>
          <p:nvPr/>
        </p:nvGrpSpPr>
        <p:grpSpPr>
          <a:xfrm>
            <a:off x="360000" y="5650560"/>
            <a:ext cx="4775638" cy="1122885"/>
            <a:chOff x="360000" y="5650560"/>
            <a:chExt cx="4775638" cy="1122885"/>
          </a:xfrm>
        </p:grpSpPr>
        <p:sp>
          <p:nvSpPr>
            <p:cNvPr id="15" name="Rectangle: Rounded Corners 14">
              <a:extLst>
                <a:ext uri="{FF2B5EF4-FFF2-40B4-BE49-F238E27FC236}">
                  <a16:creationId xmlns:a16="http://schemas.microsoft.com/office/drawing/2014/main" id="{3D239D31-CE36-0492-1240-FC402C7678F3}"/>
                </a:ext>
                <a:ext uri="{C183D7F6-B498-43B3-948B-1728B52AA6E4}">
                  <adec:decorative xmlns:adec="http://schemas.microsoft.com/office/drawing/2017/decorative" val="1"/>
                </a:ext>
              </a:extLst>
            </p:cNvPr>
            <p:cNvSpPr/>
            <p:nvPr/>
          </p:nvSpPr>
          <p:spPr>
            <a:xfrm>
              <a:off x="1037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6" name="Oval 15">
              <a:extLst>
                <a:ext uri="{FF2B5EF4-FFF2-40B4-BE49-F238E27FC236}">
                  <a16:creationId xmlns:a16="http://schemas.microsoft.com/office/drawing/2014/main" id="{4586D2B7-00F3-614C-54F5-BFD4956B3175}"/>
                </a:ext>
              </a:extLst>
            </p:cNvPr>
            <p:cNvSpPr/>
            <p:nvPr/>
          </p:nvSpPr>
          <p:spPr>
            <a:xfrm>
              <a:off x="360000"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5</a:t>
              </a:r>
            </a:p>
          </p:txBody>
        </p:sp>
        <p:sp>
          <p:nvSpPr>
            <p:cNvPr id="29" name="TextBox 28">
              <a:extLst>
                <a:ext uri="{FF2B5EF4-FFF2-40B4-BE49-F238E27FC236}">
                  <a16:creationId xmlns:a16="http://schemas.microsoft.com/office/drawing/2014/main" id="{D52F1BCF-FBF7-7D41-F66F-53F814C8EB94}"/>
                </a:ext>
              </a:extLst>
            </p:cNvPr>
            <p:cNvSpPr txBox="1"/>
            <p:nvPr/>
          </p:nvSpPr>
          <p:spPr>
            <a:xfrm>
              <a:off x="1118997" y="5942448"/>
              <a:ext cx="3297360" cy="830997"/>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err="1">
                  <a:ln>
                    <a:noFill/>
                  </a:ln>
                  <a:solidFill>
                    <a:srgbClr val="002664"/>
                  </a:solidFill>
                  <a:effectLst/>
                  <a:uLnTx/>
                  <a:uFillTx/>
                  <a:latin typeface="Public Sans" pitchFamily="2" charset="77"/>
                  <a:ea typeface="+mn-ea"/>
                  <a:cs typeface="+mn-cs"/>
                </a:rPr>
                <a:t>Visualise</a:t>
              </a: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 and model</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8" name="Group 37" descr="6. Real world scenarios">
            <a:extLst>
              <a:ext uri="{FF2B5EF4-FFF2-40B4-BE49-F238E27FC236}">
                <a16:creationId xmlns:a16="http://schemas.microsoft.com/office/drawing/2014/main" id="{FEB42D24-D697-D7A3-A268-FC940E70B226}"/>
              </a:ext>
            </a:extLst>
          </p:cNvPr>
          <p:cNvGrpSpPr/>
          <p:nvPr/>
        </p:nvGrpSpPr>
        <p:grpSpPr>
          <a:xfrm>
            <a:off x="6096000" y="1266959"/>
            <a:ext cx="4775638" cy="1045440"/>
            <a:chOff x="6096000" y="1266959"/>
            <a:chExt cx="4775638" cy="1045440"/>
          </a:xfrm>
        </p:grpSpPr>
        <p:sp>
          <p:nvSpPr>
            <p:cNvPr id="17" name="Rectangle: Rounded Corners 16">
              <a:extLst>
                <a:ext uri="{FF2B5EF4-FFF2-40B4-BE49-F238E27FC236}">
                  <a16:creationId xmlns:a16="http://schemas.microsoft.com/office/drawing/2014/main" id="{19748DAD-4AFC-E27C-5968-41EA58C96AB6}"/>
                </a:ext>
                <a:ext uri="{C183D7F6-B498-43B3-948B-1728B52AA6E4}">
                  <adec:decorative xmlns:adec="http://schemas.microsoft.com/office/drawing/2017/decorative" val="1"/>
                </a:ext>
              </a:extLst>
            </p:cNvPr>
            <p:cNvSpPr/>
            <p:nvPr/>
          </p:nvSpPr>
          <p:spPr>
            <a:xfrm>
              <a:off x="6773782" y="1330679"/>
              <a:ext cx="4097856" cy="918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8" name="Oval 17">
              <a:extLst>
                <a:ext uri="{FF2B5EF4-FFF2-40B4-BE49-F238E27FC236}">
                  <a16:creationId xmlns:a16="http://schemas.microsoft.com/office/drawing/2014/main" id="{AF3C6A53-EEBA-D284-1A97-EF81F80309D8}"/>
                </a:ext>
              </a:extLst>
            </p:cNvPr>
            <p:cNvSpPr/>
            <p:nvPr/>
          </p:nvSpPr>
          <p:spPr>
            <a:xfrm>
              <a:off x="6096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6</a:t>
              </a:r>
            </a:p>
          </p:txBody>
        </p:sp>
        <p:sp>
          <p:nvSpPr>
            <p:cNvPr id="31" name="TextBox 30">
              <a:extLst>
                <a:ext uri="{FF2B5EF4-FFF2-40B4-BE49-F238E27FC236}">
                  <a16:creationId xmlns:a16="http://schemas.microsoft.com/office/drawing/2014/main" id="{97FAA220-7077-6764-3727-B464A589FDC9}"/>
                </a:ext>
              </a:extLst>
            </p:cNvPr>
            <p:cNvSpPr txBox="1"/>
            <p:nvPr/>
          </p:nvSpPr>
          <p:spPr>
            <a:xfrm>
              <a:off x="7003161" y="1531199"/>
              <a:ext cx="3590816"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Real world scenarios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9" name="Group 38" descr="7. Spreadsheets and databases">
            <a:extLst>
              <a:ext uri="{FF2B5EF4-FFF2-40B4-BE49-F238E27FC236}">
                <a16:creationId xmlns:a16="http://schemas.microsoft.com/office/drawing/2014/main" id="{E1252B74-081B-32E8-ABAB-3D71543B6808}"/>
              </a:ext>
            </a:extLst>
          </p:cNvPr>
          <p:cNvGrpSpPr/>
          <p:nvPr/>
        </p:nvGrpSpPr>
        <p:grpSpPr>
          <a:xfrm>
            <a:off x="6096000" y="2362859"/>
            <a:ext cx="4775638" cy="1045440"/>
            <a:chOff x="6096000" y="2362859"/>
            <a:chExt cx="4775638" cy="1045440"/>
          </a:xfrm>
        </p:grpSpPr>
        <p:sp>
          <p:nvSpPr>
            <p:cNvPr id="19" name="Rectangle: Rounded Corners 18">
              <a:extLst>
                <a:ext uri="{FF2B5EF4-FFF2-40B4-BE49-F238E27FC236}">
                  <a16:creationId xmlns:a16="http://schemas.microsoft.com/office/drawing/2014/main" id="{23DF5B06-C771-DF8B-6E74-3ADA81269D37}"/>
                </a:ext>
                <a:ext uri="{C183D7F6-B498-43B3-948B-1728B52AA6E4}">
                  <adec:decorative xmlns:adec="http://schemas.microsoft.com/office/drawing/2017/decorative" val="1"/>
                </a:ext>
              </a:extLst>
            </p:cNvPr>
            <p:cNvSpPr/>
            <p:nvPr/>
          </p:nvSpPr>
          <p:spPr>
            <a:xfrm>
              <a:off x="6773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7" name="Oval 46">
              <a:hlinkClick r:id="rId3" action="ppaction://hlinksldjump"/>
              <a:extLst>
                <a:ext uri="{FF2B5EF4-FFF2-40B4-BE49-F238E27FC236}">
                  <a16:creationId xmlns:a16="http://schemas.microsoft.com/office/drawing/2014/main" id="{D496C7F7-D41B-BB14-E038-DBEED9278654}"/>
                </a:ext>
              </a:extLst>
            </p:cNvPr>
            <p:cNvSpPr/>
            <p:nvPr/>
          </p:nvSpPr>
          <p:spPr>
            <a:xfrm>
              <a:off x="6096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7</a:t>
              </a:r>
            </a:p>
          </p:txBody>
        </p:sp>
        <p:sp>
          <p:nvSpPr>
            <p:cNvPr id="33" name="TextBox 32">
              <a:extLst>
                <a:ext uri="{FF2B5EF4-FFF2-40B4-BE49-F238E27FC236}">
                  <a16:creationId xmlns:a16="http://schemas.microsoft.com/office/drawing/2014/main" id="{B2C0A535-D363-7AC2-A024-00E4C3314425}"/>
                </a:ext>
              </a:extLst>
            </p:cNvPr>
            <p:cNvSpPr txBox="1"/>
            <p:nvPr/>
          </p:nvSpPr>
          <p:spPr>
            <a:xfrm>
              <a:off x="6618721" y="2512919"/>
              <a:ext cx="3381314" cy="830997"/>
            </a:xfrm>
            <a:prstGeom prst="rect">
              <a:avLst/>
            </a:prstGeom>
            <a:noFill/>
          </p:spPr>
          <p:txBody>
            <a:bodyPr wrap="square">
              <a:spAutoFit/>
            </a:bodyPr>
            <a:lstStyle/>
            <a:p>
              <a:pPr marL="609585" marR="0" lvl="1" indent="0" algn="l" defTabSz="121917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Spreadsheets and databases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Arial" panose="020B0604020202020204" pitchFamily="34" charset="0"/>
              </a:endParaRPr>
            </a:p>
          </p:txBody>
        </p:sp>
      </p:grpSp>
      <p:grpSp>
        <p:nvGrpSpPr>
          <p:cNvPr id="40" name="Group 39" descr="8. Digital solutions">
            <a:extLst>
              <a:ext uri="{FF2B5EF4-FFF2-40B4-BE49-F238E27FC236}">
                <a16:creationId xmlns:a16="http://schemas.microsoft.com/office/drawing/2014/main" id="{EC5810AF-3F7A-0A13-2E55-D8F77C68FDD7}"/>
              </a:ext>
            </a:extLst>
          </p:cNvPr>
          <p:cNvGrpSpPr/>
          <p:nvPr/>
        </p:nvGrpSpPr>
        <p:grpSpPr>
          <a:xfrm>
            <a:off x="6096000" y="3458759"/>
            <a:ext cx="4775638" cy="1045440"/>
            <a:chOff x="6096000" y="3458759"/>
            <a:chExt cx="4775638" cy="1045440"/>
          </a:xfrm>
        </p:grpSpPr>
        <p:sp>
          <p:nvSpPr>
            <p:cNvPr id="48" name="Rectangle: Rounded Corners 47">
              <a:extLst>
                <a:ext uri="{FF2B5EF4-FFF2-40B4-BE49-F238E27FC236}">
                  <a16:creationId xmlns:a16="http://schemas.microsoft.com/office/drawing/2014/main" id="{EFF69CFF-321D-80BB-8ED8-6DE30C3F17CF}"/>
                </a:ext>
                <a:ext uri="{C183D7F6-B498-43B3-948B-1728B52AA6E4}">
                  <adec:decorative xmlns:adec="http://schemas.microsoft.com/office/drawing/2017/decorative" val="1"/>
                </a:ext>
              </a:extLst>
            </p:cNvPr>
            <p:cNvSpPr/>
            <p:nvPr/>
          </p:nvSpPr>
          <p:spPr>
            <a:xfrm>
              <a:off x="6773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Digital solutions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9" name="Oval 48">
              <a:extLst>
                <a:ext uri="{FF2B5EF4-FFF2-40B4-BE49-F238E27FC236}">
                  <a16:creationId xmlns:a16="http://schemas.microsoft.com/office/drawing/2014/main" id="{F1927FD1-4F0B-659D-6910-47AB39BE35DA}"/>
                </a:ext>
              </a:extLst>
            </p:cNvPr>
            <p:cNvSpPr/>
            <p:nvPr/>
          </p:nvSpPr>
          <p:spPr>
            <a:xfrm>
              <a:off x="6096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8</a:t>
              </a:r>
            </a:p>
          </p:txBody>
        </p:sp>
      </p:grpSp>
      <p:grpSp>
        <p:nvGrpSpPr>
          <p:cNvPr id="41" name="Group 40" descr="9. Test and evaluate">
            <a:extLst>
              <a:ext uri="{FF2B5EF4-FFF2-40B4-BE49-F238E27FC236}">
                <a16:creationId xmlns:a16="http://schemas.microsoft.com/office/drawing/2014/main" id="{757A024F-800B-CC87-9E80-4A350FEFDDCE}"/>
              </a:ext>
            </a:extLst>
          </p:cNvPr>
          <p:cNvGrpSpPr/>
          <p:nvPr/>
        </p:nvGrpSpPr>
        <p:grpSpPr>
          <a:xfrm>
            <a:off x="6096000" y="4554659"/>
            <a:ext cx="4775638" cy="1045440"/>
            <a:chOff x="6096000" y="4554659"/>
            <a:chExt cx="4775638" cy="1045440"/>
          </a:xfrm>
        </p:grpSpPr>
        <p:sp>
          <p:nvSpPr>
            <p:cNvPr id="50" name="Rectangle: Rounded Corners 49">
              <a:extLst>
                <a:ext uri="{FF2B5EF4-FFF2-40B4-BE49-F238E27FC236}">
                  <a16:creationId xmlns:a16="http://schemas.microsoft.com/office/drawing/2014/main" id="{A5577CCE-13E4-FEF0-71DB-46FA075C8079}"/>
                </a:ext>
                <a:ext uri="{C183D7F6-B498-43B3-948B-1728B52AA6E4}">
                  <adec:decorative xmlns:adec="http://schemas.microsoft.com/office/drawing/2017/decorative" val="1"/>
                </a:ext>
              </a:extLst>
            </p:cNvPr>
            <p:cNvSpPr/>
            <p:nvPr/>
          </p:nvSpPr>
          <p:spPr>
            <a:xfrm>
              <a:off x="6773782" y="46186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Test and evaluate</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1" name="Oval 50">
              <a:extLst>
                <a:ext uri="{FF2B5EF4-FFF2-40B4-BE49-F238E27FC236}">
                  <a16:creationId xmlns:a16="http://schemas.microsoft.com/office/drawing/2014/main" id="{046FB8FF-C717-7223-49FC-3B72E3005445}"/>
                </a:ext>
              </a:extLst>
            </p:cNvPr>
            <p:cNvSpPr/>
            <p:nvPr/>
          </p:nvSpPr>
          <p:spPr>
            <a:xfrm>
              <a:off x="6096000" y="45546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9</a:t>
              </a:r>
            </a:p>
          </p:txBody>
        </p:sp>
      </p:grpSp>
      <p:grpSp>
        <p:nvGrpSpPr>
          <p:cNvPr id="42" name="Group 41" descr="10. Exploring careers">
            <a:extLst>
              <a:ext uri="{FF2B5EF4-FFF2-40B4-BE49-F238E27FC236}">
                <a16:creationId xmlns:a16="http://schemas.microsoft.com/office/drawing/2014/main" id="{E96EA5AF-AB6E-D1BF-7B30-0A05FA1BA822}"/>
              </a:ext>
            </a:extLst>
          </p:cNvPr>
          <p:cNvGrpSpPr/>
          <p:nvPr/>
        </p:nvGrpSpPr>
        <p:grpSpPr>
          <a:xfrm>
            <a:off x="6096001" y="5650560"/>
            <a:ext cx="4775637" cy="1045440"/>
            <a:chOff x="6096001" y="5650560"/>
            <a:chExt cx="4775637" cy="1045440"/>
          </a:xfrm>
        </p:grpSpPr>
        <p:sp>
          <p:nvSpPr>
            <p:cNvPr id="52" name="Rectangle: Rounded Corners 51">
              <a:extLst>
                <a:ext uri="{FF2B5EF4-FFF2-40B4-BE49-F238E27FC236}">
                  <a16:creationId xmlns:a16="http://schemas.microsoft.com/office/drawing/2014/main" id="{A2C0CE3D-FA9B-452D-74A6-7D2661E77D6E}"/>
                </a:ext>
                <a:ext uri="{C183D7F6-B498-43B3-948B-1728B52AA6E4}">
                  <adec:decorative xmlns:adec="http://schemas.microsoft.com/office/drawing/2017/decorative" val="1"/>
                </a:ext>
              </a:extLst>
            </p:cNvPr>
            <p:cNvSpPr/>
            <p:nvPr/>
          </p:nvSpPr>
          <p:spPr>
            <a:xfrm>
              <a:off x="6773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Exploring careers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3" name="Oval 52">
              <a:extLst>
                <a:ext uri="{FF2B5EF4-FFF2-40B4-BE49-F238E27FC236}">
                  <a16:creationId xmlns:a16="http://schemas.microsoft.com/office/drawing/2014/main" id="{3B0EF56E-8102-E17D-734C-0DC712C328FD}"/>
                </a:ext>
              </a:extLst>
            </p:cNvPr>
            <p:cNvSpPr/>
            <p:nvPr/>
          </p:nvSpPr>
          <p:spPr>
            <a:xfrm>
              <a:off x="6096001"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10</a:t>
              </a:r>
            </a:p>
          </p:txBody>
        </p:sp>
      </p:grpSp>
      <p:sp>
        <p:nvSpPr>
          <p:cNvPr id="27" name="Rectangle: Rounded Corners 26">
            <a:extLst>
              <a:ext uri="{FF2B5EF4-FFF2-40B4-BE49-F238E27FC236}">
                <a16:creationId xmlns:a16="http://schemas.microsoft.com/office/drawing/2014/main" id="{4E3E743F-C45B-0EDC-BE55-F3F9332862B2}"/>
              </a:ext>
              <a:ext uri="{C183D7F6-B498-43B3-948B-1728B52AA6E4}">
                <adec:decorative xmlns:adec="http://schemas.microsoft.com/office/drawing/2017/decorative" val="1"/>
              </a:ext>
            </a:extLst>
          </p:cNvPr>
          <p:cNvSpPr/>
          <p:nvPr/>
        </p:nvSpPr>
        <p:spPr>
          <a:xfrm>
            <a:off x="289604" y="1186968"/>
            <a:ext cx="5046388" cy="1187202"/>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latin typeface="Public Sans" pitchFamily="2" charset="77"/>
            </a:endParaRPr>
          </a:p>
        </p:txBody>
      </p:sp>
      <p:sp>
        <p:nvSpPr>
          <p:cNvPr id="3" name="Slide Number Placeholder 2">
            <a:extLst>
              <a:ext uri="{FF2B5EF4-FFF2-40B4-BE49-F238E27FC236}">
                <a16:creationId xmlns:a16="http://schemas.microsoft.com/office/drawing/2014/main" id="{ECB95D0D-4DB2-95D7-03B3-689505E4E1B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u="none" strike="noStrike" kern="1200" cap="none" spc="0" normalizeH="0" baseline="0" noProof="0" smtClean="0">
                <a:ln>
                  <a:noFill/>
                </a:ln>
                <a:solidFill>
                  <a:srgbClr val="22272B"/>
                </a:solidFill>
                <a:effectLst/>
                <a:uLnTx/>
                <a:uFillTx/>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u="none" strike="noStrike" kern="1200" cap="none" spc="0" normalizeH="0" baseline="0" noProof="0">
              <a:ln>
                <a:noFill/>
              </a:ln>
              <a:solidFill>
                <a:srgbClr val="22272B"/>
              </a:solidFill>
              <a:effectLst/>
              <a:uLnTx/>
              <a:uFillTx/>
              <a:ea typeface="+mn-ea"/>
              <a:cs typeface="+mn-cs"/>
            </a:endParaRPr>
          </a:p>
        </p:txBody>
      </p:sp>
    </p:spTree>
    <p:extLst>
      <p:ext uri="{BB962C8B-B14F-4D97-AF65-F5344CB8AC3E}">
        <p14:creationId xmlns:p14="http://schemas.microsoft.com/office/powerpoint/2010/main" val="34952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dirty="0">
                <a:latin typeface="+mj-lt"/>
              </a:rPr>
              <a:t>1.Identify and define</a:t>
            </a:r>
          </a:p>
        </p:txBody>
      </p:sp>
    </p:spTree>
    <p:extLst>
      <p:ext uri="{BB962C8B-B14F-4D97-AF65-F5344CB8AC3E}">
        <p14:creationId xmlns:p14="http://schemas.microsoft.com/office/powerpoint/2010/main" val="2906813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82E22-F8FE-9A21-F451-689CC67342A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4140227-2031-5E15-DC2F-C65EE19A6348}"/>
              </a:ext>
            </a:extLst>
          </p:cNvPr>
          <p:cNvSpPr>
            <a:spLocks noGrp="1"/>
          </p:cNvSpPr>
          <p:nvPr>
            <p:ph type="title"/>
          </p:nvPr>
        </p:nvSpPr>
        <p:spPr/>
        <p:txBody>
          <a:bodyPr/>
          <a:lstStyle/>
          <a:p>
            <a:r>
              <a:rPr lang="en-AU">
                <a:latin typeface="+mj-lt"/>
              </a:rPr>
              <a:t>Learning intentions and success criteria</a:t>
            </a:r>
          </a:p>
        </p:txBody>
      </p:sp>
      <p:sp>
        <p:nvSpPr>
          <p:cNvPr id="3" name="TextBox 2">
            <a:extLst>
              <a:ext uri="{FF2B5EF4-FFF2-40B4-BE49-F238E27FC236}">
                <a16:creationId xmlns:a16="http://schemas.microsoft.com/office/drawing/2014/main" id="{6F224616-9524-1980-F3A6-2B0E86901510}"/>
              </a:ext>
            </a:extLst>
          </p:cNvPr>
          <p:cNvSpPr txBox="1"/>
          <p:nvPr/>
        </p:nvSpPr>
        <p:spPr>
          <a:xfrm>
            <a:off x="370416" y="1894417"/>
            <a:ext cx="11303000" cy="417492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to</a:t>
            </a:r>
            <a:endParaRPr kumimoji="0" lang="en-AU" sz="2000" b="1" i="0" u="none" strike="noStrike" kern="1200" cap="none" spc="0" normalizeH="0" baseline="0" noProof="0" dirty="0">
              <a:ln>
                <a:noFill/>
              </a:ln>
              <a:solidFill>
                <a:srgbClr val="002664"/>
              </a:solidFill>
              <a:effectLst/>
              <a:uLnTx/>
              <a:uFillTx/>
              <a:latin typeface="Arial" panose="020B0604020202020204"/>
              <a:ea typeface="+mn-lt"/>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define data as used in Computing.</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endParaRP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endParaRPr kumimoji="0" lang="en-US" sz="200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a:rPr>
              <a:t>recognise how data is used in different subjects</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a:rPr>
              <a:t>correctly categorise data and information</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a:rPr>
              <a:t>organise and describe data.</a:t>
            </a:r>
          </a:p>
          <a:p>
            <a:pPr marR="0" lvl="0" algn="l" defTabSz="609585" rtl="0" eaLnBrk="1" fontAlgn="auto" latinLnBrk="0" hangingPunct="1">
              <a:lnSpc>
                <a:spcPct val="150000"/>
              </a:lnSpc>
              <a:spcBef>
                <a:spcPts val="0"/>
              </a:spcBef>
              <a:spcAft>
                <a:spcPts val="600"/>
              </a:spcAft>
              <a:buClrTx/>
              <a:buSzTx/>
              <a:tabLst/>
              <a:defRPr/>
            </a:pPr>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a:endParaRPr>
          </a:p>
        </p:txBody>
      </p:sp>
      <p:sp>
        <p:nvSpPr>
          <p:cNvPr id="2" name="Slide Number Placeholder 1">
            <a:extLst>
              <a:ext uri="{FF2B5EF4-FFF2-40B4-BE49-F238E27FC236}">
                <a16:creationId xmlns:a16="http://schemas.microsoft.com/office/drawing/2014/main" id="{C60890C8-13A2-0DD0-0E90-F3861C30FA70}"/>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92859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C2745-17FF-F744-1B85-BA911772E7F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335D211-35FA-EBDE-B52F-87ADB6AA928B}"/>
              </a:ext>
            </a:extLst>
          </p:cNvPr>
          <p:cNvSpPr>
            <a:spLocks noGrp="1"/>
          </p:cNvSpPr>
          <p:nvPr>
            <p:ph type="title"/>
          </p:nvPr>
        </p:nvSpPr>
        <p:spPr/>
        <p:txBody>
          <a:bodyPr/>
          <a:lstStyle/>
          <a:p>
            <a:r>
              <a:rPr lang="en-AU"/>
              <a:t>Beginning the lesson</a:t>
            </a:r>
          </a:p>
        </p:txBody>
      </p:sp>
      <p:sp>
        <p:nvSpPr>
          <p:cNvPr id="5" name="Content Placeholder 4">
            <a:extLst>
              <a:ext uri="{FF2B5EF4-FFF2-40B4-BE49-F238E27FC236}">
                <a16:creationId xmlns:a16="http://schemas.microsoft.com/office/drawing/2014/main" id="{B7CD6479-81B3-43F8-56CC-5EA09345507E}"/>
              </a:ext>
            </a:extLst>
          </p:cNvPr>
          <p:cNvSpPr>
            <a:spLocks noGrp="1"/>
          </p:cNvSpPr>
          <p:nvPr>
            <p:ph sz="quarter" idx="19"/>
          </p:nvPr>
        </p:nvSpPr>
        <p:spPr>
          <a:xfrm>
            <a:off x="360363" y="1562471"/>
            <a:ext cx="9397412" cy="4814518"/>
          </a:xfrm>
        </p:spPr>
        <p:txBody>
          <a:bodyPr/>
          <a:lstStyle/>
          <a:p>
            <a:r>
              <a:rPr lang="en-AU" dirty="0"/>
              <a:t>What does the word  </a:t>
            </a:r>
            <a:r>
              <a:rPr lang="en-AU" b="1" dirty="0"/>
              <a:t>data</a:t>
            </a:r>
            <a:r>
              <a:rPr lang="en-AU" dirty="0"/>
              <a:t>  mean?</a:t>
            </a:r>
          </a:p>
          <a:p>
            <a:r>
              <a:rPr lang="en-AU" dirty="0"/>
              <a:t> </a:t>
            </a:r>
          </a:p>
        </p:txBody>
      </p:sp>
      <p:sp>
        <p:nvSpPr>
          <p:cNvPr id="2" name="Slide Number Placeholder 1">
            <a:extLst>
              <a:ext uri="{FF2B5EF4-FFF2-40B4-BE49-F238E27FC236}">
                <a16:creationId xmlns:a16="http://schemas.microsoft.com/office/drawing/2014/main" id="{856DA9B1-6083-55D0-8312-2F1A6CEBECE0}"/>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41965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CDB47-2F62-B050-E3FF-ABFB0D1CDFC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EBB7F2B-F0AF-7235-DE15-27D19EF7395A}"/>
              </a:ext>
            </a:extLst>
          </p:cNvPr>
          <p:cNvSpPr>
            <a:spLocks noGrp="1"/>
          </p:cNvSpPr>
          <p:nvPr>
            <p:ph type="title"/>
          </p:nvPr>
        </p:nvSpPr>
        <p:spPr/>
        <p:txBody>
          <a:bodyPr/>
          <a:lstStyle/>
          <a:p>
            <a:r>
              <a:rPr lang="en-AU" dirty="0"/>
              <a:t>What does the word </a:t>
            </a:r>
            <a:r>
              <a:rPr lang="en-AU" b="1" dirty="0"/>
              <a:t>data</a:t>
            </a:r>
            <a:r>
              <a:rPr lang="en-AU" dirty="0"/>
              <a:t> mean?</a:t>
            </a:r>
          </a:p>
        </p:txBody>
      </p:sp>
      <p:sp>
        <p:nvSpPr>
          <p:cNvPr id="5" name="Google Shape;179;p19" descr="Topic">
            <a:extLst>
              <a:ext uri="{FF2B5EF4-FFF2-40B4-BE49-F238E27FC236}">
                <a16:creationId xmlns:a16="http://schemas.microsoft.com/office/drawing/2014/main" id="{B7DACDE3-EA5F-CE85-2833-D45CB7658700}"/>
              </a:ext>
              <a:ext uri="{C183D7F6-B498-43B3-948B-1728B52AA6E4}">
                <adec:decorative xmlns:adec="http://schemas.microsoft.com/office/drawing/2017/decorative" val="0"/>
              </a:ext>
            </a:extLst>
          </p:cNvPr>
          <p:cNvSpPr/>
          <p:nvPr/>
        </p:nvSpPr>
        <p:spPr>
          <a:xfrm>
            <a:off x="5132073" y="2946142"/>
            <a:ext cx="1845292" cy="1043540"/>
          </a:xfrm>
          <a:prstGeom prst="roundRect">
            <a:avLst>
              <a:gd name="adj" fmla="val 16667"/>
            </a:avLst>
          </a:prstGeom>
          <a:solidFill>
            <a:schemeClr val="bg1"/>
          </a:solidFill>
          <a:ln w="38100" cap="flat" cmpd="sng">
            <a:solidFill>
              <a:schemeClr val="tx1"/>
            </a:solidFill>
            <a:prstDash val="solid"/>
            <a:miter lim="800000"/>
            <a:headEnd type="none" w="sm" len="sm"/>
            <a:tailEnd type="none" w="sm" len="sm"/>
          </a:ln>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1200" cap="none" spc="0" normalizeH="0" baseline="0" noProof="0">
                <a:ln>
                  <a:noFill/>
                </a:ln>
                <a:solidFill>
                  <a:srgbClr val="22272B"/>
                </a:solidFill>
                <a:effectLst/>
                <a:uLnTx/>
                <a:uFillTx/>
                <a:latin typeface="Arial" panose="020B0604020202020204"/>
                <a:ea typeface="Rockwell"/>
                <a:cs typeface="Arial" panose="020B0604020202020204" pitchFamily="34" charset="0"/>
                <a:sym typeface="Montserrat"/>
              </a:rPr>
              <a:t>data</a:t>
            </a:r>
            <a:endParaRPr kumimoji="0" sz="2000" b="0" i="0" u="none" strike="noStrike" kern="1200" cap="none" spc="0" normalizeH="0" baseline="0" noProof="0">
              <a:ln>
                <a:noFill/>
              </a:ln>
              <a:solidFill>
                <a:srgbClr val="22272B"/>
              </a:solidFill>
              <a:effectLst/>
              <a:uLnTx/>
              <a:uFillTx/>
              <a:latin typeface="Arial" panose="020B0604020202020204"/>
              <a:ea typeface="Rockwell"/>
              <a:cs typeface="Arial" panose="020B0604020202020204" pitchFamily="34" charset="0"/>
              <a:sym typeface="Rockwell"/>
            </a:endParaRPr>
          </a:p>
        </p:txBody>
      </p:sp>
      <p:cxnSp>
        <p:nvCxnSpPr>
          <p:cNvPr id="21" name="Google Shape;195;p19">
            <a:extLst>
              <a:ext uri="{FF2B5EF4-FFF2-40B4-BE49-F238E27FC236}">
                <a16:creationId xmlns:a16="http://schemas.microsoft.com/office/drawing/2014/main" id="{22E2EE91-5D89-8930-49AC-6D60FF918BA1}"/>
              </a:ext>
              <a:ext uri="{C183D7F6-B498-43B3-948B-1728B52AA6E4}">
                <adec:decorative xmlns:adec="http://schemas.microsoft.com/office/drawing/2017/decorative" val="1"/>
              </a:ext>
            </a:extLst>
          </p:cNvPr>
          <p:cNvCxnSpPr>
            <a:cxnSpLocks/>
          </p:cNvCxnSpPr>
          <p:nvPr/>
        </p:nvCxnSpPr>
        <p:spPr>
          <a:xfrm rot="10800000">
            <a:off x="4572860" y="2870008"/>
            <a:ext cx="541549" cy="223372"/>
          </a:xfrm>
          <a:prstGeom prst="straightConnector1">
            <a:avLst/>
          </a:prstGeom>
          <a:noFill/>
          <a:ln w="19050" cap="flat" cmpd="sng">
            <a:solidFill>
              <a:srgbClr val="427B2D"/>
            </a:solidFill>
            <a:prstDash val="solid"/>
            <a:round/>
            <a:headEnd type="none" w="med" len="med"/>
            <a:tailEnd type="none" w="med" len="med"/>
          </a:ln>
        </p:spPr>
      </p:cxnSp>
      <p:grpSp>
        <p:nvGrpSpPr>
          <p:cNvPr id="35" name="Group 34" descr="examples of data: facts, numbers, observations">
            <a:extLst>
              <a:ext uri="{FF2B5EF4-FFF2-40B4-BE49-F238E27FC236}">
                <a16:creationId xmlns:a16="http://schemas.microsoft.com/office/drawing/2014/main" id="{6ED9CAB8-C676-55AF-FFAD-AB67826E9D44}"/>
              </a:ext>
              <a:ext uri="{C183D7F6-B498-43B3-948B-1728B52AA6E4}">
                <adec:decorative xmlns:adec="http://schemas.microsoft.com/office/drawing/2017/decorative" val="0"/>
              </a:ext>
            </a:extLst>
          </p:cNvPr>
          <p:cNvGrpSpPr/>
          <p:nvPr/>
        </p:nvGrpSpPr>
        <p:grpSpPr>
          <a:xfrm>
            <a:off x="1222428" y="1210256"/>
            <a:ext cx="3458743" cy="2554364"/>
            <a:chOff x="1114074" y="1280321"/>
            <a:chExt cx="3458743" cy="2554364"/>
          </a:xfrm>
          <a:solidFill>
            <a:srgbClr val="EDF9E0"/>
          </a:solidFill>
        </p:grpSpPr>
        <p:sp>
          <p:nvSpPr>
            <p:cNvPr id="7" name="Google Shape;181;p19">
              <a:extLst>
                <a:ext uri="{FF2B5EF4-FFF2-40B4-BE49-F238E27FC236}">
                  <a16:creationId xmlns:a16="http://schemas.microsoft.com/office/drawing/2014/main" id="{EF120829-2D3B-3DF2-BF34-E1858A672B63}"/>
                </a:ext>
              </a:extLst>
            </p:cNvPr>
            <p:cNvSpPr/>
            <p:nvPr/>
          </p:nvSpPr>
          <p:spPr>
            <a:xfrm>
              <a:off x="3086626" y="2372196"/>
              <a:ext cx="1486191" cy="573947"/>
            </a:xfrm>
            <a:prstGeom prst="roundRect">
              <a:avLst>
                <a:gd name="adj" fmla="val 16667"/>
              </a:avLst>
            </a:prstGeom>
            <a:grp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22272B"/>
                  </a:solidFill>
                  <a:effectLst/>
                  <a:uLnTx/>
                  <a:uFillTx/>
                  <a:latin typeface="Arial" panose="020B0604020202020204"/>
                  <a:ea typeface="Montserrat"/>
                  <a:cs typeface="Arial" panose="020B0604020202020204" pitchFamily="34" charset="0"/>
                  <a:sym typeface="Montserrat"/>
                </a:rPr>
                <a:t>examples</a:t>
              </a:r>
              <a:endParaRPr kumimoji="0" sz="1400" b="0" i="0" u="none" strike="noStrike" kern="1200" cap="none" spc="0" normalizeH="0" baseline="0" noProof="0">
                <a:ln>
                  <a:noFill/>
                </a:ln>
                <a:solidFill>
                  <a:srgbClr val="22272B"/>
                </a:solidFill>
                <a:effectLst/>
                <a:uLnTx/>
                <a:uFillTx/>
                <a:latin typeface="Arial" panose="020B0604020202020204"/>
                <a:ea typeface="Montserrat"/>
                <a:cs typeface="Arial" panose="020B0604020202020204" pitchFamily="34" charset="0"/>
                <a:sym typeface="Montserrat"/>
              </a:endParaRPr>
            </a:p>
          </p:txBody>
        </p:sp>
        <p:sp>
          <p:nvSpPr>
            <p:cNvPr id="12" name="Google Shape;186;p19">
              <a:extLst>
                <a:ext uri="{FF2B5EF4-FFF2-40B4-BE49-F238E27FC236}">
                  <a16:creationId xmlns:a16="http://schemas.microsoft.com/office/drawing/2014/main" id="{6380CBD4-522A-2FF9-34A4-050C6926E0D6}"/>
                </a:ext>
              </a:extLst>
            </p:cNvPr>
            <p:cNvSpPr/>
            <p:nvPr/>
          </p:nvSpPr>
          <p:spPr>
            <a:xfrm>
              <a:off x="2791485" y="1280321"/>
              <a:ext cx="1486191" cy="573947"/>
            </a:xfrm>
            <a:prstGeom prst="roundRect">
              <a:avLst>
                <a:gd name="adj" fmla="val 16667"/>
              </a:avLst>
            </a:prstGeom>
            <a:grp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facts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11" name="Google Shape;185;p19">
              <a:extLst>
                <a:ext uri="{FF2B5EF4-FFF2-40B4-BE49-F238E27FC236}">
                  <a16:creationId xmlns:a16="http://schemas.microsoft.com/office/drawing/2014/main" id="{2C0F1479-03C5-465E-94DC-8DF55952DD73}"/>
                </a:ext>
              </a:extLst>
            </p:cNvPr>
            <p:cNvSpPr/>
            <p:nvPr/>
          </p:nvSpPr>
          <p:spPr>
            <a:xfrm>
              <a:off x="1114074" y="2047951"/>
              <a:ext cx="1486191" cy="573947"/>
            </a:xfrm>
            <a:prstGeom prst="roundRect">
              <a:avLst>
                <a:gd name="adj" fmla="val 16667"/>
              </a:avLst>
            </a:prstGeom>
            <a:grp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numbers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sp>
          <p:nvSpPr>
            <p:cNvPr id="6" name="Google Shape;185;p19">
              <a:extLst>
                <a:ext uri="{FF2B5EF4-FFF2-40B4-BE49-F238E27FC236}">
                  <a16:creationId xmlns:a16="http://schemas.microsoft.com/office/drawing/2014/main" id="{64C9B575-3BE1-6873-B074-399B7A4FBD90}"/>
                </a:ext>
              </a:extLst>
            </p:cNvPr>
            <p:cNvSpPr/>
            <p:nvPr/>
          </p:nvSpPr>
          <p:spPr>
            <a:xfrm>
              <a:off x="1447903" y="3260738"/>
              <a:ext cx="1486191" cy="573947"/>
            </a:xfrm>
            <a:prstGeom prst="roundRect">
              <a:avLst>
                <a:gd name="adj" fmla="val 16667"/>
              </a:avLst>
            </a:prstGeom>
            <a:grp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AU"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rPr>
                <a:t>observations</a:t>
              </a: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pitchFamily="34" charset="0"/>
                <a:sym typeface="Montserrat"/>
              </a:endParaRPr>
            </a:p>
          </p:txBody>
        </p:sp>
      </p:grpSp>
      <p:cxnSp>
        <p:nvCxnSpPr>
          <p:cNvPr id="24" name="Google Shape;198;p19">
            <a:extLst>
              <a:ext uri="{FF2B5EF4-FFF2-40B4-BE49-F238E27FC236}">
                <a16:creationId xmlns:a16="http://schemas.microsoft.com/office/drawing/2014/main" id="{97506B43-D6C9-3BFD-5019-ABD81B3328D5}"/>
              </a:ext>
              <a:ext uri="{C183D7F6-B498-43B3-948B-1728B52AA6E4}">
                <adec:decorative xmlns:adec="http://schemas.microsoft.com/office/drawing/2017/decorative" val="1"/>
              </a:ext>
            </a:extLst>
          </p:cNvPr>
          <p:cNvCxnSpPr>
            <a:stCxn id="7" idx="0"/>
            <a:endCxn id="12" idx="2"/>
          </p:cNvCxnSpPr>
          <p:nvPr/>
        </p:nvCxnSpPr>
        <p:spPr>
          <a:xfrm flipH="1" flipV="1">
            <a:off x="3642935" y="1784203"/>
            <a:ext cx="295141" cy="517928"/>
          </a:xfrm>
          <a:prstGeom prst="straightConnector1">
            <a:avLst/>
          </a:prstGeom>
          <a:noFill/>
          <a:ln w="19050" cap="flat" cmpd="sng">
            <a:solidFill>
              <a:srgbClr val="427B2D"/>
            </a:solidFill>
            <a:prstDash val="solid"/>
            <a:round/>
            <a:headEnd type="none" w="med" len="med"/>
            <a:tailEnd type="none" w="med" len="med"/>
          </a:ln>
        </p:spPr>
      </p:cxnSp>
      <p:cxnSp>
        <p:nvCxnSpPr>
          <p:cNvPr id="25" name="Google Shape;199;p19">
            <a:extLst>
              <a:ext uri="{FF2B5EF4-FFF2-40B4-BE49-F238E27FC236}">
                <a16:creationId xmlns:a16="http://schemas.microsoft.com/office/drawing/2014/main" id="{5FEF434B-012D-2E84-237C-5D56EE296126}"/>
              </a:ext>
              <a:ext uri="{C183D7F6-B498-43B3-948B-1728B52AA6E4}">
                <adec:decorative xmlns:adec="http://schemas.microsoft.com/office/drawing/2017/decorative" val="1"/>
              </a:ext>
            </a:extLst>
          </p:cNvPr>
          <p:cNvCxnSpPr>
            <a:cxnSpLocks/>
          </p:cNvCxnSpPr>
          <p:nvPr/>
        </p:nvCxnSpPr>
        <p:spPr>
          <a:xfrm flipH="1" flipV="1">
            <a:off x="2708620" y="2303552"/>
            <a:ext cx="486361" cy="324245"/>
          </a:xfrm>
          <a:prstGeom prst="straightConnector1">
            <a:avLst/>
          </a:prstGeom>
          <a:noFill/>
          <a:ln w="19050" cap="flat" cmpd="sng">
            <a:solidFill>
              <a:srgbClr val="427B2D"/>
            </a:solidFill>
            <a:prstDash val="solid"/>
            <a:round/>
            <a:headEnd type="none" w="med" len="med"/>
            <a:tailEnd type="none" w="med" len="med"/>
          </a:ln>
        </p:spPr>
      </p:cxnSp>
      <p:cxnSp>
        <p:nvCxnSpPr>
          <p:cNvPr id="33" name="Google Shape;199;p19">
            <a:extLst>
              <a:ext uri="{FF2B5EF4-FFF2-40B4-BE49-F238E27FC236}">
                <a16:creationId xmlns:a16="http://schemas.microsoft.com/office/drawing/2014/main" id="{2EBE0BC1-6A44-703A-15F0-0885A23D0518}"/>
              </a:ext>
              <a:ext uri="{C183D7F6-B498-43B3-948B-1728B52AA6E4}">
                <adec:decorative xmlns:adec="http://schemas.microsoft.com/office/drawing/2017/decorative" val="1"/>
              </a:ext>
            </a:extLst>
          </p:cNvPr>
          <p:cNvCxnSpPr>
            <a:cxnSpLocks/>
            <a:stCxn id="7" idx="2"/>
          </p:cNvCxnSpPr>
          <p:nvPr/>
        </p:nvCxnSpPr>
        <p:spPr>
          <a:xfrm flipH="1">
            <a:off x="3060112" y="2876078"/>
            <a:ext cx="877964" cy="578585"/>
          </a:xfrm>
          <a:prstGeom prst="straightConnector1">
            <a:avLst/>
          </a:prstGeom>
          <a:noFill/>
          <a:ln w="19050" cap="flat" cmpd="sng">
            <a:solidFill>
              <a:srgbClr val="427B2D"/>
            </a:solidFill>
            <a:prstDash val="solid"/>
            <a:round/>
            <a:headEnd type="none" w="med" len="med"/>
            <a:tailEnd type="none" w="med" len="med"/>
          </a:ln>
        </p:spPr>
      </p:cxnSp>
      <p:sp>
        <p:nvSpPr>
          <p:cNvPr id="2" name="Slide Number Placeholder 1">
            <a:extLst>
              <a:ext uri="{FF2B5EF4-FFF2-40B4-BE49-F238E27FC236}">
                <a16:creationId xmlns:a16="http://schemas.microsoft.com/office/drawing/2014/main" id="{493C44A4-94B4-E4FA-6ED2-76FAF18C0936}"/>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67583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26947-458C-3F1F-0788-85E98535CB4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85EE1C-A43E-0445-3444-08BFB7311370}"/>
              </a:ext>
            </a:extLst>
          </p:cNvPr>
          <p:cNvSpPr>
            <a:spLocks noGrp="1"/>
          </p:cNvSpPr>
          <p:nvPr>
            <p:ph type="title"/>
          </p:nvPr>
        </p:nvSpPr>
        <p:spPr>
          <a:xfrm>
            <a:off x="261222" y="360000"/>
            <a:ext cx="11484000" cy="545601"/>
          </a:xfrm>
        </p:spPr>
        <p:txBody>
          <a:bodyPr/>
          <a:lstStyle/>
          <a:p>
            <a:r>
              <a:rPr lang="en-AU" dirty="0">
                <a:latin typeface="Arial"/>
                <a:cs typeface="Arial"/>
              </a:rPr>
              <a:t>Check for understanding: What does the word  </a:t>
            </a:r>
            <a:r>
              <a:rPr lang="en-AU" b="1" dirty="0">
                <a:latin typeface="Arial"/>
                <a:cs typeface="Arial"/>
              </a:rPr>
              <a:t>data </a:t>
            </a:r>
            <a:r>
              <a:rPr lang="en-AU" dirty="0">
                <a:latin typeface="Arial"/>
                <a:cs typeface="Arial"/>
              </a:rPr>
              <a:t> mean?</a:t>
            </a:r>
          </a:p>
        </p:txBody>
      </p:sp>
      <p:sp>
        <p:nvSpPr>
          <p:cNvPr id="4" name="Rectangle: Rounded Corners 3">
            <a:extLst>
              <a:ext uri="{FF2B5EF4-FFF2-40B4-BE49-F238E27FC236}">
                <a16:creationId xmlns:a16="http://schemas.microsoft.com/office/drawing/2014/main" id="{9C4451D9-7429-BA5B-0F12-9ACD9BC8AB8D}"/>
              </a:ext>
            </a:extLst>
          </p:cNvPr>
          <p:cNvSpPr/>
          <p:nvPr/>
        </p:nvSpPr>
        <p:spPr>
          <a:xfrm>
            <a:off x="261223" y="2133015"/>
            <a:ext cx="6034251" cy="105185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22272B"/>
                </a:solidFill>
                <a:effectLst/>
                <a:uLnTx/>
                <a:uFillTx/>
                <a:latin typeface="Arial" panose="020B0604020202020204" pitchFamily="34" charset="0"/>
                <a:ea typeface="+mn-ea"/>
                <a:cs typeface="Arial" panose="020B0604020202020204" pitchFamily="34" charset="0"/>
              </a:rPr>
              <a:t>What are 3 examples of data?</a:t>
            </a:r>
            <a:endParaRPr kumimoji="0" lang="en-AU" sz="24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
        <p:nvSpPr>
          <p:cNvPr id="14" name="Rectangle: Rounded Corners 13">
            <a:extLst>
              <a:ext uri="{FF2B5EF4-FFF2-40B4-BE49-F238E27FC236}">
                <a16:creationId xmlns:a16="http://schemas.microsoft.com/office/drawing/2014/main" id="{7EE06497-56A1-44DE-37D9-6C03BAE51B70}"/>
              </a:ext>
            </a:extLst>
          </p:cNvPr>
          <p:cNvSpPr/>
          <p:nvPr/>
        </p:nvSpPr>
        <p:spPr>
          <a:xfrm>
            <a:off x="261222" y="3429000"/>
            <a:ext cx="6034252" cy="121810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a:ln>
                  <a:noFill/>
                </a:ln>
                <a:solidFill>
                  <a:srgbClr val="22272B"/>
                </a:solidFill>
                <a:effectLst/>
                <a:uLnTx/>
                <a:uFillTx/>
                <a:latin typeface="Arial" panose="020B0604020202020204" pitchFamily="34" charset="0"/>
                <a:ea typeface="+mn-ea"/>
                <a:cs typeface="Arial" panose="020B0604020202020204" pitchFamily="34" charset="0"/>
              </a:rPr>
              <a:t>Is data the same as information?</a:t>
            </a:r>
            <a:endParaRPr kumimoji="0" lang="en-AU" sz="2400" b="0" i="0" u="none" strike="noStrike" kern="1200" cap="none" spc="0" normalizeH="0" baseline="0" noProof="0">
              <a:ln>
                <a:noFill/>
              </a:ln>
              <a:solidFill>
                <a:srgbClr val="22272B"/>
              </a:solidFill>
              <a:effectLst/>
              <a:uLnTx/>
              <a:uFillTx/>
              <a:latin typeface="Arial" panose="020B0604020202020204"/>
              <a:ea typeface="+mn-ea"/>
              <a:cs typeface="+mn-cs"/>
            </a:endParaRPr>
          </a:p>
        </p:txBody>
      </p:sp>
      <p:sp>
        <p:nvSpPr>
          <p:cNvPr id="13" name="Rectangle: Rounded Corners 12">
            <a:extLst>
              <a:ext uri="{FF2B5EF4-FFF2-40B4-BE49-F238E27FC236}">
                <a16:creationId xmlns:a16="http://schemas.microsoft.com/office/drawing/2014/main" id="{1B46AA6E-FE65-F462-81D2-595DBCC9DB24}"/>
              </a:ext>
            </a:extLst>
          </p:cNvPr>
          <p:cNvSpPr/>
          <p:nvPr/>
        </p:nvSpPr>
        <p:spPr>
          <a:xfrm>
            <a:off x="261222" y="4818469"/>
            <a:ext cx="6034253" cy="145785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a:ln>
                  <a:noFill/>
                </a:ln>
                <a:solidFill>
                  <a:srgbClr val="22272B"/>
                </a:solidFill>
                <a:effectLst/>
                <a:uLnTx/>
                <a:uFillTx/>
                <a:latin typeface="Arial" panose="020B0604020202020204" pitchFamily="34" charset="0"/>
                <a:ea typeface="+mn-ea"/>
                <a:cs typeface="Arial" panose="020B0604020202020204" pitchFamily="34" charset="0"/>
              </a:rPr>
              <a:t>How is data different from information? </a:t>
            </a:r>
            <a:endParaRPr kumimoji="0" lang="en-AU" sz="2400" b="0" i="0" u="none" strike="noStrike" kern="1200" cap="none" spc="0" normalizeH="0" baseline="0" noProof="0">
              <a:ln>
                <a:noFill/>
              </a:ln>
              <a:solidFill>
                <a:srgbClr val="22272B"/>
              </a:solidFill>
              <a:effectLst/>
              <a:uLnTx/>
              <a:uFillTx/>
              <a:latin typeface="Arial" panose="020B0604020202020204"/>
              <a:ea typeface="+mn-ea"/>
              <a:cs typeface="+mn-cs"/>
            </a:endParaRPr>
          </a:p>
        </p:txBody>
      </p:sp>
      <p:sp>
        <p:nvSpPr>
          <p:cNvPr id="2" name="Slide Number Placeholder 1">
            <a:extLst>
              <a:ext uri="{FF2B5EF4-FFF2-40B4-BE49-F238E27FC236}">
                <a16:creationId xmlns:a16="http://schemas.microsoft.com/office/drawing/2014/main" id="{80584540-3523-FC61-E965-6673DB8F6137}"/>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66605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867C7-2DBF-7BF1-695C-69291DDBEDA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B1CD0AC-CB25-A2A3-CD28-F6F8EE7D2FE4}"/>
              </a:ext>
            </a:extLst>
          </p:cNvPr>
          <p:cNvSpPr>
            <a:spLocks noGrp="1"/>
          </p:cNvSpPr>
          <p:nvPr>
            <p:ph type="title"/>
          </p:nvPr>
        </p:nvSpPr>
        <p:spPr>
          <a:xfrm>
            <a:off x="261222" y="360000"/>
            <a:ext cx="11484000" cy="545601"/>
          </a:xfrm>
        </p:spPr>
        <p:txBody>
          <a:bodyPr/>
          <a:lstStyle/>
          <a:p>
            <a:r>
              <a:rPr lang="en-AU" dirty="0">
                <a:latin typeface="Arial"/>
                <a:cs typeface="Arial"/>
              </a:rPr>
              <a:t>Check for understanding: What does the word  </a:t>
            </a:r>
            <a:r>
              <a:rPr lang="en-AU" b="1" dirty="0">
                <a:latin typeface="Arial"/>
                <a:cs typeface="Arial"/>
              </a:rPr>
              <a:t>data </a:t>
            </a:r>
            <a:r>
              <a:rPr lang="en-AU" dirty="0">
                <a:latin typeface="Arial"/>
                <a:cs typeface="Arial"/>
              </a:rPr>
              <a:t> mean?(1)</a:t>
            </a:r>
          </a:p>
        </p:txBody>
      </p:sp>
      <p:grpSp>
        <p:nvGrpSpPr>
          <p:cNvPr id="5" name="Group 4" descr="questions about data">
            <a:extLst>
              <a:ext uri="{FF2B5EF4-FFF2-40B4-BE49-F238E27FC236}">
                <a16:creationId xmlns:a16="http://schemas.microsoft.com/office/drawing/2014/main" id="{A39EEFEE-A439-5D66-4CA2-E8EF5401D953}"/>
              </a:ext>
            </a:extLst>
          </p:cNvPr>
          <p:cNvGrpSpPr/>
          <p:nvPr/>
        </p:nvGrpSpPr>
        <p:grpSpPr>
          <a:xfrm>
            <a:off x="194199" y="1824660"/>
            <a:ext cx="5488414" cy="3481240"/>
            <a:chOff x="194199" y="1824660"/>
            <a:chExt cx="5488414" cy="3481240"/>
          </a:xfrm>
        </p:grpSpPr>
        <p:sp>
          <p:nvSpPr>
            <p:cNvPr id="4" name="Rectangle: Rounded Corners 3">
              <a:extLst>
                <a:ext uri="{FF2B5EF4-FFF2-40B4-BE49-F238E27FC236}">
                  <a16:creationId xmlns:a16="http://schemas.microsoft.com/office/drawing/2014/main" id="{348CE144-C8A0-C236-5771-6F75F61D6976}"/>
                </a:ext>
              </a:extLst>
            </p:cNvPr>
            <p:cNvSpPr/>
            <p:nvPr/>
          </p:nvSpPr>
          <p:spPr>
            <a:xfrm>
              <a:off x="194199" y="1824660"/>
              <a:ext cx="5488414" cy="77559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22272B"/>
                  </a:solidFill>
                  <a:effectLst/>
                  <a:uLnTx/>
                  <a:uFillTx/>
                  <a:latin typeface="Arial" panose="020B0604020202020204" pitchFamily="34" charset="0"/>
                  <a:ea typeface="+mn-ea"/>
                  <a:cs typeface="Arial" panose="020B0604020202020204" pitchFamily="34" charset="0"/>
                </a:rPr>
                <a:t>What are 3 examples of data?</a:t>
              </a:r>
              <a:endParaRPr kumimoji="0" lang="en-AU" sz="24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
          <p:nvSpPr>
            <p:cNvPr id="13" name="Rectangle: Rounded Corners 12">
              <a:extLst>
                <a:ext uri="{FF2B5EF4-FFF2-40B4-BE49-F238E27FC236}">
                  <a16:creationId xmlns:a16="http://schemas.microsoft.com/office/drawing/2014/main" id="{C1E68E13-7827-0CC1-5294-A0EEF91A83C9}"/>
                </a:ext>
              </a:extLst>
            </p:cNvPr>
            <p:cNvSpPr/>
            <p:nvPr/>
          </p:nvSpPr>
          <p:spPr>
            <a:xfrm>
              <a:off x="194199" y="4530305"/>
              <a:ext cx="5488414" cy="77559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a:ln>
                    <a:noFill/>
                  </a:ln>
                  <a:solidFill>
                    <a:srgbClr val="22272B"/>
                  </a:solidFill>
                  <a:effectLst/>
                  <a:uLnTx/>
                  <a:uFillTx/>
                  <a:latin typeface="Arial" panose="020B0604020202020204" pitchFamily="34" charset="0"/>
                  <a:ea typeface="+mn-ea"/>
                  <a:cs typeface="Arial" panose="020B0604020202020204" pitchFamily="34" charset="0"/>
                </a:rPr>
                <a:t>How is data different from information? </a:t>
              </a:r>
              <a:endParaRPr kumimoji="0" lang="en-AU" sz="2400" b="0" i="0" u="none" strike="noStrike" kern="1200" cap="none" spc="0" normalizeH="0" baseline="0" noProof="0">
                <a:ln>
                  <a:noFill/>
                </a:ln>
                <a:solidFill>
                  <a:srgbClr val="22272B"/>
                </a:solidFill>
                <a:effectLst/>
                <a:uLnTx/>
                <a:uFillTx/>
                <a:latin typeface="Arial" panose="020B0604020202020204"/>
                <a:ea typeface="+mn-ea"/>
                <a:cs typeface="+mn-cs"/>
              </a:endParaRPr>
            </a:p>
          </p:txBody>
        </p:sp>
        <p:sp>
          <p:nvSpPr>
            <p:cNvPr id="14" name="Rectangle: Rounded Corners 13">
              <a:extLst>
                <a:ext uri="{FF2B5EF4-FFF2-40B4-BE49-F238E27FC236}">
                  <a16:creationId xmlns:a16="http://schemas.microsoft.com/office/drawing/2014/main" id="{91BEF0BB-FC2F-25D9-58D8-9DD4FFA7A53F}"/>
                </a:ext>
              </a:extLst>
            </p:cNvPr>
            <p:cNvSpPr/>
            <p:nvPr/>
          </p:nvSpPr>
          <p:spPr>
            <a:xfrm>
              <a:off x="194199" y="3155470"/>
              <a:ext cx="5488414" cy="77559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a:ln>
                    <a:noFill/>
                  </a:ln>
                  <a:solidFill>
                    <a:srgbClr val="22272B"/>
                  </a:solidFill>
                  <a:effectLst/>
                  <a:uLnTx/>
                  <a:uFillTx/>
                  <a:latin typeface="Arial" panose="020B0604020202020204" pitchFamily="34" charset="0"/>
                  <a:ea typeface="+mn-ea"/>
                  <a:cs typeface="Arial" panose="020B0604020202020204" pitchFamily="34" charset="0"/>
                </a:rPr>
                <a:t>Is data the same as information?</a:t>
              </a:r>
              <a:endParaRPr kumimoji="0" lang="en-AU" sz="2400" b="0" i="0" u="none" strike="noStrike" kern="1200" cap="none" spc="0" normalizeH="0" baseline="0" noProof="0">
                <a:ln>
                  <a:noFill/>
                </a:ln>
                <a:solidFill>
                  <a:srgbClr val="22272B"/>
                </a:solidFill>
                <a:effectLst/>
                <a:uLnTx/>
                <a:uFillTx/>
                <a:latin typeface="Arial" panose="020B0604020202020204"/>
                <a:ea typeface="+mn-ea"/>
                <a:cs typeface="+mn-cs"/>
              </a:endParaRPr>
            </a:p>
          </p:txBody>
        </p:sp>
      </p:grpSp>
      <p:grpSp>
        <p:nvGrpSpPr>
          <p:cNvPr id="6" name="Group 5" descr="answers to data questions">
            <a:extLst>
              <a:ext uri="{FF2B5EF4-FFF2-40B4-BE49-F238E27FC236}">
                <a16:creationId xmlns:a16="http://schemas.microsoft.com/office/drawing/2014/main" id="{7954A7F1-04C8-31A5-670B-982B8A802C9A}"/>
              </a:ext>
            </a:extLst>
          </p:cNvPr>
          <p:cNvGrpSpPr/>
          <p:nvPr/>
        </p:nvGrpSpPr>
        <p:grpSpPr>
          <a:xfrm>
            <a:off x="6145543" y="1787496"/>
            <a:ext cx="5560224" cy="3511543"/>
            <a:chOff x="6145543" y="1787496"/>
            <a:chExt cx="5560224" cy="3511543"/>
          </a:xfrm>
        </p:grpSpPr>
        <p:sp>
          <p:nvSpPr>
            <p:cNvPr id="8" name="Rectangle: Rounded Corners 7">
              <a:extLst>
                <a:ext uri="{FF2B5EF4-FFF2-40B4-BE49-F238E27FC236}">
                  <a16:creationId xmlns:a16="http://schemas.microsoft.com/office/drawing/2014/main" id="{D761A812-400E-36C8-0005-249B96C51244}"/>
                </a:ext>
              </a:extLst>
            </p:cNvPr>
            <p:cNvSpPr/>
            <p:nvPr/>
          </p:nvSpPr>
          <p:spPr>
            <a:xfrm>
              <a:off x="6145543" y="1787496"/>
              <a:ext cx="5488414" cy="77559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a:ln>
                    <a:noFill/>
                  </a:ln>
                  <a:solidFill>
                    <a:srgbClr val="22272B"/>
                  </a:solidFill>
                  <a:effectLst/>
                  <a:uLnTx/>
                  <a:uFillTx/>
                  <a:latin typeface="Arial" panose="020B0604020202020204" pitchFamily="34" charset="0"/>
                  <a:ea typeface="+mn-ea"/>
                  <a:cs typeface="Arial" panose="020B0604020202020204" pitchFamily="34" charset="0"/>
                </a:rPr>
                <a:t>Facts, numbers, observations</a:t>
              </a:r>
            </a:p>
          </p:txBody>
        </p:sp>
        <p:sp>
          <p:nvSpPr>
            <p:cNvPr id="10" name="Rectangle: Rounded Corners 9">
              <a:extLst>
                <a:ext uri="{FF2B5EF4-FFF2-40B4-BE49-F238E27FC236}">
                  <a16:creationId xmlns:a16="http://schemas.microsoft.com/office/drawing/2014/main" id="{98C2ACF5-BDA7-0781-1CED-F26CF9713DEB}"/>
                </a:ext>
              </a:extLst>
            </p:cNvPr>
            <p:cNvSpPr/>
            <p:nvPr/>
          </p:nvSpPr>
          <p:spPr>
            <a:xfrm>
              <a:off x="6145543" y="3155470"/>
              <a:ext cx="5488414" cy="77559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a:ln>
                    <a:noFill/>
                  </a:ln>
                  <a:solidFill>
                    <a:srgbClr val="22272B"/>
                  </a:solidFill>
                  <a:effectLst/>
                  <a:uLnTx/>
                  <a:uFillTx/>
                  <a:latin typeface="Arial" panose="020B0604020202020204" pitchFamily="34" charset="0"/>
                  <a:ea typeface="+mn-ea"/>
                  <a:cs typeface="Arial" panose="020B0604020202020204" pitchFamily="34" charset="0"/>
                </a:rPr>
                <a:t>No</a:t>
              </a:r>
              <a:endParaRPr kumimoji="0" lang="en-AU" sz="2400" b="0" i="0" u="none" strike="noStrike" kern="1200" cap="none" spc="0" normalizeH="0" baseline="0" noProof="0">
                <a:ln>
                  <a:noFill/>
                </a:ln>
                <a:solidFill>
                  <a:srgbClr val="22272B"/>
                </a:solidFill>
                <a:effectLst/>
                <a:uLnTx/>
                <a:uFillTx/>
                <a:latin typeface="Arial" panose="020B0604020202020204"/>
                <a:ea typeface="+mn-ea"/>
                <a:cs typeface="+mn-cs"/>
              </a:endParaRPr>
            </a:p>
          </p:txBody>
        </p:sp>
        <p:sp>
          <p:nvSpPr>
            <p:cNvPr id="9" name="Rectangle: Rounded Corners 8">
              <a:extLst>
                <a:ext uri="{FF2B5EF4-FFF2-40B4-BE49-F238E27FC236}">
                  <a16:creationId xmlns:a16="http://schemas.microsoft.com/office/drawing/2014/main" id="{AFAD1083-5E88-CBDC-55B7-BA8758C2A8A5}"/>
                </a:ext>
              </a:extLst>
            </p:cNvPr>
            <p:cNvSpPr/>
            <p:nvPr/>
          </p:nvSpPr>
          <p:spPr>
            <a:xfrm>
              <a:off x="6217353" y="4523444"/>
              <a:ext cx="5488414" cy="77559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a:ln>
                    <a:noFill/>
                  </a:ln>
                  <a:solidFill>
                    <a:srgbClr val="22272B"/>
                  </a:solidFill>
                  <a:effectLst/>
                  <a:uLnTx/>
                  <a:uFillTx/>
                  <a:latin typeface="Arial" panose="020B0604020202020204" pitchFamily="34" charset="0"/>
                  <a:ea typeface="+mn-ea"/>
                  <a:cs typeface="Arial" panose="020B0604020202020204" pitchFamily="34" charset="0"/>
                </a:rPr>
                <a:t>Data are raw facts that need to be interpreted to be information</a:t>
              </a:r>
            </a:p>
          </p:txBody>
        </p:sp>
      </p:grpSp>
      <p:sp>
        <p:nvSpPr>
          <p:cNvPr id="2" name="Slide Number Placeholder 1">
            <a:extLst>
              <a:ext uri="{FF2B5EF4-FFF2-40B4-BE49-F238E27FC236}">
                <a16:creationId xmlns:a16="http://schemas.microsoft.com/office/drawing/2014/main" id="{A8BB373D-701A-1EAA-E0DB-0A9F2EC8BAC9}"/>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42422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student-facing-secondary-template-2025-v2" id="{99F003DF-8232-8143-89A4-6040FEB636AB}" vid="{7C8CAE53-5C2F-0E42-AA60-E2459FA830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b81ee3dc-ac10-4a91-9494-d5b6174fb2e9" xsi:nil="true"/>
    <TaxCatchAll xmlns="a24b3302-c3c9-4b70-9a35-39308ee3781c" xsi:nil="true"/>
    <lcf76f155ced4ddcb4097134ff3c332f xmlns="b81ee3dc-ac10-4a91-9494-d5b6174fb2e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6120E3C9EBAC449F63196993DBF133" ma:contentTypeVersion="22" ma:contentTypeDescription="Create a new document." ma:contentTypeScope="" ma:versionID="51f788b60cef561cfb156c4253159c04">
  <xsd:schema xmlns:xsd="http://www.w3.org/2001/XMLSchema" xmlns:xs="http://www.w3.org/2001/XMLSchema" xmlns:p="http://schemas.microsoft.com/office/2006/metadata/properties" xmlns:ns1="http://schemas.microsoft.com/sharepoint/v3" xmlns:ns2="b81ee3dc-ac10-4a91-9494-d5b6174fb2e9" xmlns:ns3="a24b3302-c3c9-4b70-9a35-39308ee3781c" targetNamespace="http://schemas.microsoft.com/office/2006/metadata/properties" ma:root="true" ma:fieldsID="335eac44e955419e23c38b634953d1db" ns1:_="" ns2:_="" ns3:_="">
    <xsd:import namespace="http://schemas.microsoft.com/sharepoint/v3"/>
    <xsd:import namespace="b81ee3dc-ac10-4a91-9494-d5b6174fb2e9"/>
    <xsd:import namespace="a24b3302-c3c9-4b70-9a35-39308ee3781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ee3dc-ac10-4a91-9494-d5b6174fb2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4b3302-c3c9-4b70-9a35-39308ee3781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061634c-cbff-4695-96d5-6b57509e3925}" ma:internalName="TaxCatchAll" ma:showField="CatchAllData" ma:web="a24b3302-c3c9-4b70-9a35-39308ee378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F0BDCF-C4E1-40A6-BAE6-44CAC421847E}">
  <ds:schemaRefs>
    <ds:schemaRef ds:uri="http://schemas.microsoft.com/office/2006/metadata/properties"/>
    <ds:schemaRef ds:uri="http://schemas.microsoft.com/office/infopath/2007/PartnerControls"/>
    <ds:schemaRef ds:uri="http://schemas.microsoft.com/office/2006/documentManagement/types"/>
    <ds:schemaRef ds:uri="http://www.w3.org/XML/1998/namespace"/>
    <ds:schemaRef ds:uri="http://purl.org/dc/dcmitype/"/>
    <ds:schemaRef ds:uri="http://schemas.openxmlformats.org/package/2006/metadata/core-properties"/>
    <ds:schemaRef ds:uri="b81ee3dc-ac10-4a91-9494-d5b6174fb2e9"/>
    <ds:schemaRef ds:uri="a24b3302-c3c9-4b70-9a35-39308ee3781c"/>
    <ds:schemaRef ds:uri="http://schemas.microsoft.com/sharepoint/v3"/>
    <ds:schemaRef ds:uri="http://purl.org/dc/terms/"/>
    <ds:schemaRef ds:uri="http://purl.org/dc/elements/1.1/"/>
  </ds:schemaRefs>
</ds:datastoreItem>
</file>

<file path=customXml/itemProps2.xml><?xml version="1.0" encoding="utf-8"?>
<ds:datastoreItem xmlns:ds="http://schemas.openxmlformats.org/officeDocument/2006/customXml" ds:itemID="{90C86CE9-3C9C-48DD-A892-BBC68F22C1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81ee3dc-ac10-4a91-9494-d5b6174fb2e9"/>
    <ds:schemaRef ds:uri="a24b3302-c3c9-4b70-9a35-39308ee37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0DB3C23-0B73-48FD-9B0D-94B7FF85006C}">
  <ds:schemaRefs>
    <ds:schemaRef ds:uri="http://schemas.microsoft.com/sharepoint/v3/contenttype/forms"/>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otalTime>166</TotalTime>
  <Words>3076</Words>
  <Application>Microsoft Office PowerPoint</Application>
  <PresentationFormat>Widescreen</PresentationFormat>
  <Paragraphs>349</Paragraphs>
  <Slides>23</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Roboto</vt:lpstr>
      <vt:lpstr>Public Sans Light</vt:lpstr>
      <vt:lpstr>Courier New</vt:lpstr>
      <vt:lpstr>Arial</vt:lpstr>
      <vt:lpstr>Times New Roman</vt:lpstr>
      <vt:lpstr>Public Sans</vt:lpstr>
      <vt:lpstr>Wingdings</vt:lpstr>
      <vt:lpstr>Calibri</vt:lpstr>
      <vt:lpstr>Aptos</vt:lpstr>
      <vt:lpstr>NSWG Corporate</vt:lpstr>
      <vt:lpstr>Instructions for use</vt:lpstr>
      <vt:lpstr>Enterprise systems – analysing data</vt:lpstr>
      <vt:lpstr>Learning episodes</vt:lpstr>
      <vt:lpstr>1.Identify and define</vt:lpstr>
      <vt:lpstr>Learning intentions and success criteria</vt:lpstr>
      <vt:lpstr>Beginning the lesson</vt:lpstr>
      <vt:lpstr>What does the word data mean?</vt:lpstr>
      <vt:lpstr>Check for understanding: What does the word  data  mean?</vt:lpstr>
      <vt:lpstr>Check for understanding: What does the word  data  mean?(1)</vt:lpstr>
      <vt:lpstr>How have you used data in subjects like Science and Maths? </vt:lpstr>
      <vt:lpstr>Check for understanding</vt:lpstr>
      <vt:lpstr>Check for understanding (1)</vt:lpstr>
      <vt:lpstr>How have you used data in Computing? </vt:lpstr>
      <vt:lpstr>Computing Technology (Glossary)</vt:lpstr>
      <vt:lpstr>Concluding the lesson</vt:lpstr>
      <vt:lpstr>Knowledge check – concluding the lesson</vt:lpstr>
      <vt:lpstr>Learning intentions and success criteria (1)</vt:lpstr>
      <vt:lpstr>Defining data </vt:lpstr>
      <vt:lpstr>Defining data (1) </vt:lpstr>
      <vt:lpstr>Check for understanding (2)</vt:lpstr>
      <vt:lpstr>Knowledge check – concluding the lesson (1)</vt:lpstr>
      <vt:lpstr>References </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Analysing data, weeks 1-2 – Computing Technology, Stage 5</dc:title>
  <dc:creator>NSW Department of Education</dc:creator>
  <cp:lastModifiedBy>Liv Howard</cp:lastModifiedBy>
  <cp:revision>2</cp:revision>
  <dcterms:created xsi:type="dcterms:W3CDTF">2026-04-13T00:59:47Z</dcterms:created>
  <dcterms:modified xsi:type="dcterms:W3CDTF">2026-07-28T06:08:14Z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0x010100676120E3C9EBAC449F63196993DBF133</vt:lpwstr>
  </property>
  <property fmtid="{D5CDD505-2E9C-101B-9397-08002B2CF9AE}" pid="3" name="MediaServiceImageTags">
    <vt:lpwstr/>
  </property>
</Properties>
</file>