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8" r:id="rId1"/>
  </p:sldMasterIdLst>
  <p:notesMasterIdLst>
    <p:notesMasterId r:id="rId58"/>
  </p:notesMasterIdLst>
  <p:handoutMasterIdLst>
    <p:handoutMasterId r:id="rId59"/>
  </p:handoutMasterIdLst>
  <p:sldIdLst>
    <p:sldId id="365" r:id="rId2"/>
    <p:sldId id="266" r:id="rId3"/>
    <p:sldId id="271" r:id="rId4"/>
    <p:sldId id="26336" r:id="rId5"/>
    <p:sldId id="358" r:id="rId6"/>
    <p:sldId id="26362" r:id="rId7"/>
    <p:sldId id="26363" r:id="rId8"/>
    <p:sldId id="26364" r:id="rId9"/>
    <p:sldId id="26365" r:id="rId10"/>
    <p:sldId id="26366" r:id="rId11"/>
    <p:sldId id="26361" r:id="rId12"/>
    <p:sldId id="26400" r:id="rId13"/>
    <p:sldId id="26401" r:id="rId14"/>
    <p:sldId id="26404" r:id="rId15"/>
    <p:sldId id="26405" r:id="rId16"/>
    <p:sldId id="26403" r:id="rId17"/>
    <p:sldId id="26368" r:id="rId18"/>
    <p:sldId id="26369" r:id="rId19"/>
    <p:sldId id="26367" r:id="rId20"/>
    <p:sldId id="26370" r:id="rId21"/>
    <p:sldId id="26371" r:id="rId22"/>
    <p:sldId id="26406" r:id="rId23"/>
    <p:sldId id="26372" r:id="rId24"/>
    <p:sldId id="26373" r:id="rId25"/>
    <p:sldId id="26402" r:id="rId26"/>
    <p:sldId id="26374" r:id="rId27"/>
    <p:sldId id="26375" r:id="rId28"/>
    <p:sldId id="26376" r:id="rId29"/>
    <p:sldId id="26377" r:id="rId30"/>
    <p:sldId id="26378" r:id="rId31"/>
    <p:sldId id="26407" r:id="rId32"/>
    <p:sldId id="26379" r:id="rId33"/>
    <p:sldId id="26380" r:id="rId34"/>
    <p:sldId id="26381" r:id="rId35"/>
    <p:sldId id="26382" r:id="rId36"/>
    <p:sldId id="26383" r:id="rId37"/>
    <p:sldId id="26384" r:id="rId38"/>
    <p:sldId id="26385" r:id="rId39"/>
    <p:sldId id="26386" r:id="rId40"/>
    <p:sldId id="26387" r:id="rId41"/>
    <p:sldId id="26388" r:id="rId42"/>
    <p:sldId id="26389" r:id="rId43"/>
    <p:sldId id="26408" r:id="rId44"/>
    <p:sldId id="26390" r:id="rId45"/>
    <p:sldId id="26391" r:id="rId46"/>
    <p:sldId id="26392" r:id="rId47"/>
    <p:sldId id="26393" r:id="rId48"/>
    <p:sldId id="26409" r:id="rId49"/>
    <p:sldId id="26395" r:id="rId50"/>
    <p:sldId id="26396" r:id="rId51"/>
    <p:sldId id="26397" r:id="rId52"/>
    <p:sldId id="26410" r:id="rId53"/>
    <p:sldId id="26398" r:id="rId54"/>
    <p:sldId id="26399" r:id="rId55"/>
    <p:sldId id="360" r:id="rId56"/>
    <p:sldId id="361" r:id="rId57"/>
  </p:sldIdLst>
  <p:sldSz cx="12192000" cy="6858000"/>
  <p:notesSz cx="6858000" cy="9144000"/>
  <p:embeddedFontLst>
    <p:embeddedFont>
      <p:font typeface="Cambria Math" panose="02040503050406030204" pitchFamily="18" charset="0"/>
      <p:regular r:id="rId60"/>
    </p:embeddedFont>
    <p:embeddedFont>
      <p:font typeface="Malgun Gothic" panose="020B0503020000020004" pitchFamily="34" charset="-127"/>
      <p:regular r:id="rId61"/>
      <p:bold r:id="rId62"/>
    </p:embeddedFont>
    <p:embeddedFont>
      <p:font typeface="Public Sans" pitchFamily="2" charset="0"/>
      <p:regular r:id="rId63"/>
      <p:bold r:id="rId64"/>
      <p:italic r:id="rId65"/>
      <p:boldItalic r:id="rId66"/>
    </p:embeddedFont>
    <p:embeddedFont>
      <p:font typeface="Public Sans Black" pitchFamily="2" charset="0"/>
      <p:bold r:id="rId67"/>
      <p:boldItalic r:id="rId68"/>
    </p:embeddedFont>
    <p:embeddedFont>
      <p:font typeface="Public Sans Light" pitchFamily="2" charset="0"/>
      <p:regular r:id="rId69"/>
      <p:italic r:id="rId70"/>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365"/>
          </p14:sldIdLst>
        </p14:section>
        <p14:section name="Content" id="{D5A8010D-981F-43AA-A0D6-182EC53CAA84}">
          <p14:sldIdLst>
            <p14:sldId id="266"/>
            <p14:sldId id="271"/>
            <p14:sldId id="26336"/>
            <p14:sldId id="358"/>
            <p14:sldId id="26362"/>
            <p14:sldId id="26363"/>
            <p14:sldId id="26364"/>
            <p14:sldId id="26365"/>
            <p14:sldId id="26366"/>
            <p14:sldId id="26361"/>
            <p14:sldId id="26400"/>
            <p14:sldId id="26401"/>
            <p14:sldId id="26404"/>
            <p14:sldId id="26405"/>
            <p14:sldId id="26403"/>
            <p14:sldId id="26368"/>
            <p14:sldId id="26369"/>
            <p14:sldId id="26367"/>
            <p14:sldId id="26370"/>
            <p14:sldId id="26371"/>
            <p14:sldId id="26406"/>
            <p14:sldId id="26372"/>
            <p14:sldId id="26373"/>
            <p14:sldId id="26402"/>
            <p14:sldId id="26374"/>
            <p14:sldId id="26375"/>
            <p14:sldId id="26376"/>
            <p14:sldId id="26377"/>
            <p14:sldId id="26378"/>
            <p14:sldId id="26407"/>
            <p14:sldId id="26379"/>
            <p14:sldId id="26380"/>
            <p14:sldId id="26381"/>
            <p14:sldId id="26382"/>
            <p14:sldId id="26383"/>
            <p14:sldId id="26384"/>
            <p14:sldId id="26385"/>
            <p14:sldId id="26386"/>
            <p14:sldId id="26387"/>
            <p14:sldId id="26388"/>
            <p14:sldId id="26389"/>
            <p14:sldId id="26408"/>
            <p14:sldId id="26390"/>
            <p14:sldId id="26391"/>
            <p14:sldId id="26392"/>
            <p14:sldId id="26393"/>
            <p14:sldId id="26409"/>
            <p14:sldId id="26395"/>
            <p14:sldId id="26396"/>
            <p14:sldId id="26397"/>
            <p14:sldId id="26410"/>
            <p14:sldId id="26398"/>
          </p14:sldIdLst>
        </p14:section>
        <p14:section name="References &amp; copyright" id="{DBC31484-F5F8-4CB1-8DB4-A562A9780899}">
          <p14:sldIdLst>
            <p14:sldId id="26399"/>
            <p14:sldId id="360"/>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6C"/>
    <a:srgbClr val="FFFFFF"/>
    <a:srgbClr val="CBEDFD"/>
    <a:srgbClr val="F6ACB6"/>
    <a:srgbClr val="0046B8"/>
    <a:srgbClr val="146CFD"/>
    <a:srgbClr val="CDD3D6"/>
    <a:srgbClr val="EBEBEB"/>
    <a:srgbClr val="0070C0"/>
    <a:srgbClr val="0026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156A12-E7A3-4725-980D-103733B01CEE}" v="4" dt="2024-08-01T00:37:06.962"/>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1" autoAdjust="0"/>
    <p:restoredTop sz="92462" autoAdjust="0"/>
  </p:normalViewPr>
  <p:slideViewPr>
    <p:cSldViewPr snapToGrid="0">
      <p:cViewPr varScale="1">
        <p:scale>
          <a:sx n="93" d="100"/>
          <a:sy n="93" d="100"/>
        </p:scale>
        <p:origin x="1287" y="72"/>
      </p:cViewPr>
      <p:guideLst>
        <p:guide orient="horz" pos="2160"/>
        <p:guide pos="3863"/>
      </p:guideLst>
    </p:cSldViewPr>
  </p:slideViewPr>
  <p:outlineViewPr>
    <p:cViewPr>
      <p:scale>
        <a:sx n="33" d="100"/>
        <a:sy n="33" d="100"/>
      </p:scale>
      <p:origin x="0" y="-183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7.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8/10/relationships/authors" Target="authors.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1/08/2024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1/08/2024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Public Sans"/>
              <a:buChar char="•"/>
            </a:pPr>
            <a:r>
              <a:rPr lang="en-AU" dirty="0"/>
              <a:t>Learning intentions and success criteria are best co-constructed with students. Adapt the learning intention as required and add co-constructed success criteria.</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Public Sans"/>
              <a:buChar char="•"/>
            </a:pPr>
            <a:r>
              <a:rPr lang="en-AU" dirty="0"/>
              <a:t>Learning intentions and success criteria are best co-constructed with students. Adapt the learning intention as required and add co-constructed success criteria.</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24</a:t>
            </a:fld>
            <a:endParaRPr lang="en-AU"/>
          </a:p>
        </p:txBody>
      </p:sp>
    </p:spTree>
    <p:extLst>
      <p:ext uri="{BB962C8B-B14F-4D97-AF65-F5344CB8AC3E}">
        <p14:creationId xmlns:p14="http://schemas.microsoft.com/office/powerpoint/2010/main" val="3503931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Public Sans"/>
              <a:buChar char="•"/>
            </a:pPr>
            <a:r>
              <a:rPr lang="en-AU" dirty="0"/>
              <a:t>Learning intentions and success criteria are best co-constructed with students. Adapt the learning intention as required and add co-constructed success criteria.</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29</a:t>
            </a:fld>
            <a:endParaRPr lang="en-AU"/>
          </a:p>
        </p:txBody>
      </p:sp>
    </p:spTree>
    <p:extLst>
      <p:ext uri="{BB962C8B-B14F-4D97-AF65-F5344CB8AC3E}">
        <p14:creationId xmlns:p14="http://schemas.microsoft.com/office/powerpoint/2010/main" val="1862904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770864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1151773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Public Sans"/>
              <a:buChar char="•"/>
            </a:pPr>
            <a:r>
              <a:rPr lang="en-AU" dirty="0"/>
              <a:t>Learning intentions and success criteria are best co-constructed with students. Adapt the learning intention as required and add co-constructed success criteria.</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33</a:t>
            </a:fld>
            <a:endParaRPr lang="en-AU"/>
          </a:p>
        </p:txBody>
      </p:sp>
    </p:spTree>
    <p:extLst>
      <p:ext uri="{BB962C8B-B14F-4D97-AF65-F5344CB8AC3E}">
        <p14:creationId xmlns:p14="http://schemas.microsoft.com/office/powerpoint/2010/main" val="2880304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Public Sans"/>
              <a:buChar char="•"/>
            </a:pPr>
            <a:r>
              <a:rPr lang="en-AU" dirty="0"/>
              <a:t>Learning intentions and success criteria are best co-constructed with students. Adapt the learning intention as required and add co-constructed success criteria.</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34</a:t>
            </a:fld>
            <a:endParaRPr lang="en-AU"/>
          </a:p>
        </p:txBody>
      </p:sp>
    </p:spTree>
    <p:extLst>
      <p:ext uri="{BB962C8B-B14F-4D97-AF65-F5344CB8AC3E}">
        <p14:creationId xmlns:p14="http://schemas.microsoft.com/office/powerpoint/2010/main" val="2277193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Public Sans"/>
              <a:buChar char="•"/>
            </a:pPr>
            <a:r>
              <a:rPr lang="en-AU" dirty="0"/>
              <a:t>Learning intentions and success criteria are best co-constructed with students. Adapt the learning intention as required and add co-constructed success criteria.</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37</a:t>
            </a:fld>
            <a:endParaRPr lang="en-AU"/>
          </a:p>
        </p:txBody>
      </p:sp>
    </p:spTree>
    <p:extLst>
      <p:ext uri="{BB962C8B-B14F-4D97-AF65-F5344CB8AC3E}">
        <p14:creationId xmlns:p14="http://schemas.microsoft.com/office/powerpoint/2010/main" val="1070509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Public Sans"/>
              <a:buChar char="•"/>
            </a:pPr>
            <a:r>
              <a:rPr lang="en-AU" dirty="0"/>
              <a:t>Learning intentions and success criteria are best co-constructed with students. Adapt the learning intention as required and add co-constructed success criteria.</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39</a:t>
            </a:fld>
            <a:endParaRPr lang="en-AU"/>
          </a:p>
        </p:txBody>
      </p:sp>
    </p:spTree>
    <p:extLst>
      <p:ext uri="{BB962C8B-B14F-4D97-AF65-F5344CB8AC3E}">
        <p14:creationId xmlns:p14="http://schemas.microsoft.com/office/powerpoint/2010/main" val="989510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Public Sans"/>
              <a:buChar char="•"/>
            </a:pPr>
            <a:r>
              <a:rPr lang="en-AU" dirty="0"/>
              <a:t>Learning intentions and success criteria are best co-constructed with students. Adapt the learning intention as required and add co-constructed success criteria.</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40</a:t>
            </a:fld>
            <a:endParaRPr lang="en-AU"/>
          </a:p>
        </p:txBody>
      </p:sp>
    </p:spTree>
    <p:extLst>
      <p:ext uri="{BB962C8B-B14F-4D97-AF65-F5344CB8AC3E}">
        <p14:creationId xmlns:p14="http://schemas.microsoft.com/office/powerpoint/2010/main" val="2160716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Public Sans"/>
              <a:buChar char="•"/>
            </a:pPr>
            <a:r>
              <a:rPr lang="en-AU" dirty="0"/>
              <a:t>Learning intentions and success criteria are best co-constructed with students. Adapt the learning intention as required and add co-constructed success criteria.</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46</a:t>
            </a:fld>
            <a:endParaRPr lang="en-AU"/>
          </a:p>
        </p:txBody>
      </p:sp>
    </p:spTree>
    <p:extLst>
      <p:ext uri="{BB962C8B-B14F-4D97-AF65-F5344CB8AC3E}">
        <p14:creationId xmlns:p14="http://schemas.microsoft.com/office/powerpoint/2010/main" val="2858758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293865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Public Sans"/>
              <a:buChar char="•"/>
            </a:pPr>
            <a:r>
              <a:rPr lang="en-AU" dirty="0"/>
              <a:t>Learning intentions and success criteria are best co-constructed with students. Adapt the learning intention as required and add co-constructed success criteria.</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47</a:t>
            </a:fld>
            <a:endParaRPr lang="en-AU"/>
          </a:p>
        </p:txBody>
      </p:sp>
    </p:spTree>
    <p:extLst>
      <p:ext uri="{BB962C8B-B14F-4D97-AF65-F5344CB8AC3E}">
        <p14:creationId xmlns:p14="http://schemas.microsoft.com/office/powerpoint/2010/main" val="2396400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Public Sans"/>
              <a:buChar char="•"/>
            </a:pPr>
            <a:r>
              <a:rPr lang="en-AU" dirty="0"/>
              <a:t>Learning intentions and success criteria are best co-constructed with students. Adapt the learning intention as required and add co-constructed success criteria.</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50</a:t>
            </a:fld>
            <a:endParaRPr lang="en-AU"/>
          </a:p>
        </p:txBody>
      </p:sp>
    </p:spTree>
    <p:extLst>
      <p:ext uri="{BB962C8B-B14F-4D97-AF65-F5344CB8AC3E}">
        <p14:creationId xmlns:p14="http://schemas.microsoft.com/office/powerpoint/2010/main" val="2007033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Public Sans"/>
              <a:buChar char="•"/>
            </a:pPr>
            <a:r>
              <a:rPr lang="en-AU" dirty="0"/>
              <a:t>Learning intentions and success criteria are best co-constructed with students. Adapt the learning intention as required and add co-constructed success criteria.</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53</a:t>
            </a:fld>
            <a:endParaRPr lang="en-AU"/>
          </a:p>
        </p:txBody>
      </p:sp>
    </p:spTree>
    <p:extLst>
      <p:ext uri="{BB962C8B-B14F-4D97-AF65-F5344CB8AC3E}">
        <p14:creationId xmlns:p14="http://schemas.microsoft.com/office/powerpoint/2010/main" val="487913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Public Sans"/>
              <a:buChar char="•"/>
            </a:pPr>
            <a:r>
              <a:rPr lang="en-AU" dirty="0"/>
              <a:t>Learning intentions and success criteria are best co-constructed with students. Adapt the learning intention as required and add co-constructed success criteria.</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10</a:t>
            </a:fld>
            <a:endParaRPr lang="en-AU"/>
          </a:p>
        </p:txBody>
      </p:sp>
    </p:spTree>
    <p:extLst>
      <p:ext uri="{BB962C8B-B14F-4D97-AF65-F5344CB8AC3E}">
        <p14:creationId xmlns:p14="http://schemas.microsoft.com/office/powerpoint/2010/main" val="184028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Public Sans"/>
              <a:buChar char="•"/>
            </a:pPr>
            <a:r>
              <a:rPr lang="en-AU" dirty="0"/>
              <a:t>Learning intentions and success criteria are best co-constructed with students. Adapt the learning intention as required and add co-constructed success criteria.</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11</a:t>
            </a:fld>
            <a:endParaRPr lang="en-AU"/>
          </a:p>
        </p:txBody>
      </p:sp>
    </p:spTree>
    <p:extLst>
      <p:ext uri="{BB962C8B-B14F-4D97-AF65-F5344CB8AC3E}">
        <p14:creationId xmlns:p14="http://schemas.microsoft.com/office/powerpoint/2010/main" val="2109725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4013272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Public Sans"/>
              <a:buChar char="•"/>
            </a:pPr>
            <a:r>
              <a:rPr lang="en-AU" dirty="0"/>
              <a:t>Learning intentions and success criteria are best co-constructed with students. Adapt the learning intention as required and add co-constructed success criteria.</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16</a:t>
            </a:fld>
            <a:endParaRPr lang="en-AU"/>
          </a:p>
        </p:txBody>
      </p:sp>
    </p:spTree>
    <p:extLst>
      <p:ext uri="{BB962C8B-B14F-4D97-AF65-F5344CB8AC3E}">
        <p14:creationId xmlns:p14="http://schemas.microsoft.com/office/powerpoint/2010/main" val="1902825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Public Sans"/>
              <a:buChar char="•"/>
            </a:pPr>
            <a:r>
              <a:rPr lang="en-AU" dirty="0"/>
              <a:t>Learning intentions and success criteria are best co-constructed with students. Adapt the learning intention as required and add co-constructed success criteria.</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19</a:t>
            </a:fld>
            <a:endParaRPr lang="en-AU"/>
          </a:p>
        </p:txBody>
      </p:sp>
    </p:spTree>
    <p:extLst>
      <p:ext uri="{BB962C8B-B14F-4D97-AF65-F5344CB8AC3E}">
        <p14:creationId xmlns:p14="http://schemas.microsoft.com/office/powerpoint/2010/main" val="3811589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94264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39477318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36206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99285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133309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410326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363894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2217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383255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287629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55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323722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134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82364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684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81777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00151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49175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95670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19015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74388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14374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62286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983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394256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37181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329801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90685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73888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55430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68159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341132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137959952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education.nsw.gov.au/teaching-and-learning/curriculum/tas/planning-programming-and-assessing-tas-7-10/technology-7-8" TargetMode="Externa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Z51bWG17m-Q" TargetMode="External"/><Relationship Id="rId1" Type="http://schemas.openxmlformats.org/officeDocument/2006/relationships/slideLayout" Target="../slideLayouts/slideLayout26.xml"/><Relationship Id="rId6" Type="http://schemas.openxmlformats.org/officeDocument/2006/relationships/image" Target="../media/image39.jpeg"/><Relationship Id="rId5" Type="http://schemas.openxmlformats.org/officeDocument/2006/relationships/hyperlink" Target="https://youtu.be/Z51bWG17m-Q" TargetMode="External"/><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eatforhealth.gov.au/guidelines/australian-guide-healthy-eating" TargetMode="External"/><Relationship Id="rId1" Type="http://schemas.openxmlformats.org/officeDocument/2006/relationships/slideLayout" Target="../slideLayouts/slideLayout25.xml"/><Relationship Id="rId5" Type="http://schemas.openxmlformats.org/officeDocument/2006/relationships/hyperlink" Target="https://creativecommons.org/licenses/by/4.0/" TargetMode="External"/><Relationship Id="rId4" Type="http://schemas.openxmlformats.org/officeDocument/2006/relationships/hyperlink" Target="https://www.eatforhealth.gov.au/"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5.png"/><Relationship Id="rId7" Type="http://schemas.openxmlformats.org/officeDocument/2006/relationships/hyperlink" Target="https://youtu.be/kdzxcYq8jdU" TargetMode="External"/><Relationship Id="rId2" Type="http://schemas.openxmlformats.org/officeDocument/2006/relationships/hyperlink" Target="https://nutritionaustralia.org/fact-sheets/healthy-eating-pyramid/#The-layers-of-the-Healthy-Eating-Pyramid" TargetMode="External"/><Relationship Id="rId1" Type="http://schemas.openxmlformats.org/officeDocument/2006/relationships/slideLayout" Target="../slideLayouts/slideLayout25.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hyperlink" Target="https://nutritionaustralia.org/" TargetMode="External"/><Relationship Id="rId4" Type="http://schemas.openxmlformats.org/officeDocument/2006/relationships/hyperlink" Target="https://www.youtube.com/watch?v=kdzxcYq8jdU" TargetMode="External"/><Relationship Id="rId9" Type="http://schemas.openxmlformats.org/officeDocument/2006/relationships/hyperlink" Target="https://nutritionaustralia.org/fact-sheets/healthy-eating-pyramid/"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shorts/UJlxFIMrI_I" TargetMode="External"/><Relationship Id="rId1" Type="http://schemas.openxmlformats.org/officeDocument/2006/relationships/slideLayout" Target="../slideLayouts/slideLayout26.xml"/><Relationship Id="rId6" Type="http://schemas.openxmlformats.org/officeDocument/2006/relationships/image" Target="../media/image51.jpeg"/><Relationship Id="rId5" Type="http://schemas.openxmlformats.org/officeDocument/2006/relationships/hyperlink" Target="https://www.youtube.com/shorts/UJlxFIMrI_I?feature=share" TargetMode="External"/><Relationship Id="rId4" Type="http://schemas.openxmlformats.org/officeDocument/2006/relationships/image" Target="../media/image17.jpe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QdZxLetJSZg" TargetMode="External"/><Relationship Id="rId1" Type="http://schemas.openxmlformats.org/officeDocument/2006/relationships/slideLayout" Target="../slideLayouts/slideLayout26.xml"/><Relationship Id="rId6" Type="http://schemas.openxmlformats.org/officeDocument/2006/relationships/image" Target="../media/image54.jpeg"/><Relationship Id="rId5" Type="http://schemas.openxmlformats.org/officeDocument/2006/relationships/hyperlink" Target="https://youtu.be/QdZxLetJSZg" TargetMode="External"/><Relationship Id="rId4" Type="http://schemas.openxmlformats.org/officeDocument/2006/relationships/image" Target="../media/image11.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AUBGRjnL_vQ" TargetMode="External"/><Relationship Id="rId1" Type="http://schemas.openxmlformats.org/officeDocument/2006/relationships/slideLayout" Target="../slideLayouts/slideLayout26.xml"/><Relationship Id="rId6" Type="http://schemas.openxmlformats.org/officeDocument/2006/relationships/image" Target="../media/image12.jpeg"/><Relationship Id="rId5" Type="http://schemas.openxmlformats.org/officeDocument/2006/relationships/hyperlink" Target="https://youtu.be/AUBGRjnL_vQ" TargetMode="External"/><Relationship Id="rId4" Type="http://schemas.openxmlformats.org/officeDocument/2006/relationships/image" Target="../media/image11.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8" Type="http://schemas.openxmlformats.org/officeDocument/2006/relationships/hyperlink" Target="https://www.youtube.com/watch?v=Z51bWG17m-Q" TargetMode="External"/><Relationship Id="rId3" Type="http://schemas.openxmlformats.org/officeDocument/2006/relationships/hyperlink" Target="https://educationstandards.nsw.edu.au/wps/portal/nesa/home" TargetMode="External"/><Relationship Id="rId7" Type="http://schemas.openxmlformats.org/officeDocument/2006/relationships/hyperlink" Target="https://www.youtube.com/watch?v=AUBGRjnL_vQ"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29.xml"/><Relationship Id="rId6" Type="http://schemas.openxmlformats.org/officeDocument/2006/relationships/hyperlink" Target="https://www.youtube.com/watch?v=kdzxcYq8jdU" TargetMode="External"/><Relationship Id="rId5" Type="http://schemas.openxmlformats.org/officeDocument/2006/relationships/hyperlink" Target="https://curriculum.nsw.edu.au/learning-areas/tas/technology-7-8-2023/overview" TargetMode="External"/><Relationship Id="rId10" Type="http://schemas.openxmlformats.org/officeDocument/2006/relationships/hyperlink" Target="https://www.eatforhealth.gov.au/guidelines/australian-guide-healthy-eating#mm-0" TargetMode="External"/><Relationship Id="rId4" Type="http://schemas.openxmlformats.org/officeDocument/2006/relationships/hyperlink" Target="https://curriculum.nsw.edu.au/" TargetMode="External"/><Relationship Id="rId9" Type="http://schemas.openxmlformats.org/officeDocument/2006/relationships/hyperlink" Target="https://www.youtube.com/watch?v=QdZxLetJSZg"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nutritionaustralia.org/app/uploads/2022/03/Healthy-eating-pyramid.pdf" TargetMode="External"/><Relationship Id="rId2" Type="http://schemas.openxmlformats.org/officeDocument/2006/relationships/hyperlink" Target="https://www.foodauthority.nsw.gov.au/sites/default/files/_Documents/retailfactsheets/hand_washing.pdf" TargetMode="External"/><Relationship Id="rId1" Type="http://schemas.openxmlformats.org/officeDocument/2006/relationships/slideLayout" Target="../slideLayouts/slideLayout27.xml"/><Relationship Id="rId5" Type="http://schemas.openxmlformats.org/officeDocument/2006/relationships/hyperlink" Target="https://www.youtube.com/shorts/UJlxFIMrI_I" TargetMode="External"/><Relationship Id="rId4" Type="http://schemas.openxmlformats.org/officeDocument/2006/relationships/hyperlink" Target="https://www.youtube.com/watch?v=a0A-JbP9T0I" TargetMode="External"/></Relationships>
</file>

<file path=ppt/slides/_rels/slide56.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6.xml"/><Relationship Id="rId5" Type="http://schemas.openxmlformats.org/officeDocument/2006/relationships/image" Target="../media/image15.jpeg"/><Relationship Id="rId4" Type="http://schemas.openxmlformats.org/officeDocument/2006/relationships/hyperlink" Target="https://youtu.be/a0A-JbP9T0I"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16.png"/><Relationship Id="rId7" Type="http://schemas.openxmlformats.org/officeDocument/2006/relationships/hyperlink" Target="https://www.health.nsw.gov.au/" TargetMode="External"/><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8.jpeg"/><Relationship Id="rId11" Type="http://schemas.openxmlformats.org/officeDocument/2006/relationships/hyperlink" Target="https://www.foodauthority.nsw.gov.au/" TargetMode="External"/><Relationship Id="rId5" Type="http://schemas.openxmlformats.org/officeDocument/2006/relationships/hyperlink" Target="https://www.health.nsw.gov.au/pandemic/Pages/hand-wash-community.aspx" TargetMode="External"/><Relationship Id="rId10" Type="http://schemas.openxmlformats.org/officeDocument/2006/relationships/image" Target="../media/image19.png"/><Relationship Id="rId4" Type="http://schemas.openxmlformats.org/officeDocument/2006/relationships/image" Target="../media/image17.jpeg"/><Relationship Id="rId9" Type="http://schemas.openxmlformats.org/officeDocument/2006/relationships/hyperlink" Target="https://www.foodauthority.nsw.gov.au/sites/default/files/_Documents/retailfactsheets/hand_washing.pd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a:xfrm>
            <a:off x="360000" y="360001"/>
            <a:ext cx="10080000" cy="548704"/>
          </a:xfrm>
        </p:spPr>
        <p:txBody>
          <a:bodyPr/>
          <a:lstStyle/>
          <a:p>
            <a:r>
              <a:rPr lang="en-AU" dirty="0"/>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4294967295"/>
          </p:nvPr>
        </p:nvSpPr>
        <p:spPr>
          <a:xfrm>
            <a:off x="360000" y="1909763"/>
            <a:ext cx="11483975" cy="4210050"/>
          </a:xfrm>
        </p:spPr>
        <p:txBody>
          <a:bodyPr/>
          <a:lstStyle/>
          <a:p>
            <a:pPr marL="342900" indent="-342900">
              <a:lnSpc>
                <a:spcPct val="150000"/>
              </a:lnSpc>
              <a:buFont typeface="Arial"/>
              <a:buChar char="•"/>
            </a:pPr>
            <a:r>
              <a:rPr lang="en-AU" sz="1800" dirty="0"/>
              <a:t>This resource is not a teaching and learning program. It should be used in conjunction with the program and teacher resource </a:t>
            </a:r>
            <a:r>
              <a:rPr lang="en-AU" sz="1800" dirty="0">
                <a:hlinkClick r:id="rId2"/>
              </a:rPr>
              <a:t>More than just a sandwich</a:t>
            </a:r>
            <a:r>
              <a:rPr lang="en-AU" sz="1800" dirty="0"/>
              <a:t>.</a:t>
            </a:r>
          </a:p>
          <a:p>
            <a:pPr marL="342900" indent="-342900">
              <a:lnSpc>
                <a:spcPct val="150000"/>
              </a:lnSpc>
              <a:buFont typeface="Arial"/>
              <a:buChar char="•"/>
            </a:pPr>
            <a:r>
              <a:rPr lang="en-AU" sz="1800" dirty="0">
                <a:solidFill>
                  <a:srgbClr val="22272B"/>
                </a:solidFill>
              </a:rPr>
              <a:t>Classroom teachers are encouraged to </a:t>
            </a:r>
            <a:r>
              <a:rPr lang="en-AU" sz="1800" b="1" dirty="0">
                <a:solidFill>
                  <a:srgbClr val="22272B"/>
                </a:solidFill>
              </a:rPr>
              <a:t>add and adapt</a:t>
            </a:r>
            <a:r>
              <a:rPr lang="en-AU" sz="1800" dirty="0">
                <a:solidFill>
                  <a:srgbClr val="22272B"/>
                </a:solidFill>
              </a:rPr>
              <a:t> slides as required to meet the needs of their students.</a:t>
            </a:r>
          </a:p>
          <a:p>
            <a:pPr marL="342900" indent="-342900">
              <a:lnSpc>
                <a:spcPct val="150000"/>
              </a:lnSpc>
              <a:buFont typeface="Arial"/>
              <a:buChar char="•"/>
            </a:pPr>
            <a:r>
              <a:rPr lang="en-AU" sz="1800" dirty="0">
                <a:solidFill>
                  <a:srgbClr val="22272B"/>
                </a:solidFill>
              </a:rPr>
              <a:t>Save a copy of the file to make changes to the slide deck – go to </a:t>
            </a:r>
            <a:r>
              <a:rPr lang="en-AU" sz="1800" b="1" dirty="0">
                <a:solidFill>
                  <a:srgbClr val="22272B"/>
                </a:solidFill>
              </a:rPr>
              <a:t>File</a:t>
            </a:r>
            <a:r>
              <a:rPr lang="en-AU" sz="1800" dirty="0">
                <a:solidFill>
                  <a:srgbClr val="22272B"/>
                </a:solidFill>
              </a:rPr>
              <a:t> &gt; </a:t>
            </a:r>
            <a:r>
              <a:rPr lang="en-AU" sz="1800" b="1" dirty="0">
                <a:solidFill>
                  <a:srgbClr val="22272B"/>
                </a:solidFill>
              </a:rPr>
              <a:t>Download a Copy </a:t>
            </a:r>
            <a:r>
              <a:rPr lang="en-AU" sz="1800" dirty="0">
                <a:solidFill>
                  <a:srgbClr val="22272B"/>
                </a:solidFill>
              </a:rPr>
              <a:t>(this downloads a copy to the computer to edit in the PowerPoint app).</a:t>
            </a:r>
          </a:p>
          <a:p>
            <a:pPr marL="342900" indent="-342900">
              <a:lnSpc>
                <a:spcPct val="150000"/>
              </a:lnSpc>
              <a:buFont typeface="Arial"/>
              <a:buChar char="•"/>
            </a:pPr>
            <a:r>
              <a:rPr lang="en-AU" sz="1800" dirty="0">
                <a:solidFill>
                  <a:srgbClr val="22272B"/>
                </a:solidFill>
              </a:rPr>
              <a:t>To convert the PowerPoint to Google Slides:</a:t>
            </a:r>
          </a:p>
          <a:p>
            <a:pPr marL="913765" lvl="1" indent="-457200">
              <a:lnSpc>
                <a:spcPct val="150000"/>
              </a:lnSpc>
              <a:buFont typeface="+mj-lt"/>
              <a:buAutoNum type="arabicPeriod"/>
            </a:pPr>
            <a:r>
              <a:rPr lang="en-AU" dirty="0">
                <a:solidFill>
                  <a:srgbClr val="22272B"/>
                </a:solidFill>
              </a:rPr>
              <a:t>Upload the file into Google Drive and open it.</a:t>
            </a:r>
          </a:p>
          <a:p>
            <a:pPr marL="913765" lvl="1" indent="-457200">
              <a:lnSpc>
                <a:spcPct val="150000"/>
              </a:lnSpc>
              <a:buFont typeface="+mj-lt"/>
              <a:buAutoNum type="arabicPeriod"/>
            </a:pPr>
            <a:r>
              <a:rPr lang="en-AU" dirty="0">
                <a:solidFill>
                  <a:srgbClr val="22272B"/>
                </a:solidFill>
              </a:rPr>
              <a:t>Go to </a:t>
            </a:r>
            <a:r>
              <a:rPr lang="en-AU" b="1" dirty="0">
                <a:solidFill>
                  <a:srgbClr val="22272B"/>
                </a:solidFill>
              </a:rPr>
              <a:t>File</a:t>
            </a:r>
            <a:r>
              <a:rPr lang="en-AU" dirty="0">
                <a:solidFill>
                  <a:srgbClr val="22272B"/>
                </a:solidFill>
              </a:rPr>
              <a:t> &gt; </a:t>
            </a:r>
            <a:r>
              <a:rPr lang="en-AU" b="1" dirty="0">
                <a:solidFill>
                  <a:srgbClr val="22272B"/>
                </a:solidFill>
              </a:rPr>
              <a:t>Save as</a:t>
            </a:r>
            <a:r>
              <a:rPr lang="en-AU" dirty="0">
                <a:solidFill>
                  <a:srgbClr val="22272B"/>
                </a:solidFill>
              </a:rPr>
              <a:t> Google Slides.</a:t>
            </a:r>
            <a:endParaRPr lang="en-AU" b="1" dirty="0">
              <a:solidFill>
                <a:srgbClr val="22272B"/>
              </a:solidFill>
            </a:endParaRP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202856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(2)</a:t>
            </a:r>
          </a:p>
        </p:txBody>
      </p:sp>
      <p:sp>
        <p:nvSpPr>
          <p:cNvPr id="6" name="Text Placeholder 5">
            <a:extLst>
              <a:ext uri="{FF2B5EF4-FFF2-40B4-BE49-F238E27FC236}">
                <a16:creationId xmlns:a16="http://schemas.microsoft.com/office/drawing/2014/main" id="{0830458E-ECE3-56A5-BE8C-DDEE3D054B56}"/>
              </a:ext>
            </a:extLst>
          </p:cNvPr>
          <p:cNvSpPr>
            <a:spLocks noGrp="1"/>
          </p:cNvSpPr>
          <p:nvPr>
            <p:ph type="body" sz="quarter" idx="19"/>
          </p:nvPr>
        </p:nvSpPr>
        <p:spPr/>
        <p:txBody>
          <a:bodyPr/>
          <a:lstStyle/>
          <a:p>
            <a:pPr>
              <a:lnSpc>
                <a:spcPct val="150000"/>
              </a:lnSpc>
            </a:pPr>
            <a:r>
              <a:rPr lang="en-AU" sz="2000" b="1" dirty="0">
                <a:solidFill>
                  <a:srgbClr val="002664"/>
                </a:solidFill>
                <a:latin typeface="+mj-lt"/>
                <a:cs typeface="Arial" panose="020B0604020202020204" pitchFamily="34" charset="0"/>
              </a:rPr>
              <a:t>We are learning to</a:t>
            </a:r>
            <a:r>
              <a:rPr lang="en-AU" sz="2000" b="1" dirty="0">
                <a:solidFill>
                  <a:srgbClr val="22272B"/>
                </a:solidFill>
                <a:latin typeface="+mj-lt"/>
                <a:ea typeface="+mn-lt"/>
                <a:cs typeface="Arial" panose="020B0604020202020204" pitchFamily="34" charset="0"/>
              </a:rPr>
              <a:t>:</a:t>
            </a:r>
          </a:p>
          <a:p>
            <a:pPr>
              <a:lnSpc>
                <a:spcPct val="150000"/>
              </a:lnSpc>
            </a:pPr>
            <a:r>
              <a:rPr lang="en-AU" sz="2000" dirty="0">
                <a:solidFill>
                  <a:srgbClr val="002664"/>
                </a:solidFill>
                <a:cs typeface="Arial" panose="020B0604020202020204" pitchFamily="34" charset="0"/>
              </a:rPr>
              <a:t>use tools and equipment in the kitchen.</a:t>
            </a:r>
          </a:p>
          <a:p>
            <a:pPr>
              <a:lnSpc>
                <a:spcPct val="150000"/>
              </a:lnSpc>
            </a:pPr>
            <a:r>
              <a:rPr lang="en-AU" sz="2000" b="1" dirty="0">
                <a:solidFill>
                  <a:srgbClr val="002664"/>
                </a:solidFill>
                <a:latin typeface="+mj-lt"/>
                <a:cs typeface="Arial" panose="020B0604020202020204" pitchFamily="34" charset="0"/>
              </a:rPr>
              <a:t>We can:</a:t>
            </a:r>
            <a:endParaRPr lang="en-US" sz="2000" dirty="0">
              <a:solidFill>
                <a:srgbClr val="002664"/>
              </a:solidFill>
              <a:latin typeface="+mj-lt"/>
              <a:cs typeface="Arial" panose="020B0604020202020204" pitchFamily="34" charset="0"/>
            </a:endParaRPr>
          </a:p>
          <a:p>
            <a:pPr marL="342900" indent="-342900">
              <a:lnSpc>
                <a:spcPct val="150000"/>
              </a:lnSpc>
              <a:buFont typeface="Public Sans"/>
              <a:buChar char="•"/>
            </a:pPr>
            <a:r>
              <a:rPr lang="en-AU" sz="2000" dirty="0">
                <a:solidFill>
                  <a:srgbClr val="002664"/>
                </a:solidFill>
                <a:cs typeface="Arial" panose="020B0604020202020204" pitchFamily="34" charset="0"/>
              </a:rPr>
              <a:t>identify and select tools and equipment required for food preparation</a:t>
            </a:r>
            <a:endParaRPr lang="en-US" sz="2000" dirty="0">
              <a:solidFill>
                <a:srgbClr val="002664"/>
              </a:solidFill>
              <a:cs typeface="Arial" panose="020B0604020202020204" pitchFamily="34" charset="0"/>
            </a:endParaRPr>
          </a:p>
          <a:p>
            <a:pPr marL="342900" indent="-342900">
              <a:lnSpc>
                <a:spcPct val="150000"/>
              </a:lnSpc>
              <a:buFont typeface="Public Sans"/>
              <a:buChar char="•"/>
            </a:pPr>
            <a:r>
              <a:rPr lang="en-AU" sz="2000" dirty="0">
                <a:solidFill>
                  <a:srgbClr val="002664"/>
                </a:solidFill>
                <a:ea typeface="+mn-lt"/>
                <a:cs typeface="Arial" panose="020B0604020202020204" pitchFamily="34" charset="0"/>
              </a:rPr>
              <a:t>safely use tools and equipment for food preparation.</a:t>
            </a:r>
            <a:endParaRPr lang="en-US" sz="2000" dirty="0">
              <a:solidFill>
                <a:srgbClr val="002664"/>
              </a:solidFill>
              <a:ea typeface="+mn-lt"/>
              <a:cs typeface="Arial" panose="020B0604020202020204" pitchFamily="34" charset="0"/>
            </a:endParaRPr>
          </a:p>
          <a:p>
            <a:pPr>
              <a:lnSpc>
                <a:spcPct val="150000"/>
              </a:lnSpc>
            </a:pPr>
            <a:endParaRPr lang="en-AU" dirty="0">
              <a:latin typeface="Arial" panose="020B0604020202020204" pitchFamily="34" charset="0"/>
              <a:cs typeface="Arial" panose="020B0604020202020204" pitchFamily="34" charset="0"/>
            </a:endParaRPr>
          </a:p>
          <a:p>
            <a:endParaRPr lang="en-AU"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330251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(3)</a:t>
            </a:r>
          </a:p>
        </p:txBody>
      </p:sp>
      <p:sp>
        <p:nvSpPr>
          <p:cNvPr id="6" name="Text Placeholder 5">
            <a:extLst>
              <a:ext uri="{FF2B5EF4-FFF2-40B4-BE49-F238E27FC236}">
                <a16:creationId xmlns:a16="http://schemas.microsoft.com/office/drawing/2014/main" id="{9B132689-5AB6-7CD2-BECF-588CB3282D9C}"/>
              </a:ext>
            </a:extLst>
          </p:cNvPr>
          <p:cNvSpPr>
            <a:spLocks noGrp="1"/>
          </p:cNvSpPr>
          <p:nvPr>
            <p:ph type="body" sz="quarter" idx="19"/>
          </p:nvPr>
        </p:nvSpPr>
        <p:spPr/>
        <p:txBody>
          <a:bodyPr/>
          <a:lstStyle/>
          <a:p>
            <a:pPr>
              <a:lnSpc>
                <a:spcPct val="150000"/>
              </a:lnSpc>
            </a:pPr>
            <a:r>
              <a:rPr lang="en-AU" sz="2000" b="1" dirty="0">
                <a:solidFill>
                  <a:srgbClr val="002664"/>
                </a:solidFill>
                <a:latin typeface="+mj-lt"/>
                <a:cs typeface="Arial" panose="020B0604020202020204" pitchFamily="34" charset="0"/>
              </a:rPr>
              <a:t>We are learning to</a:t>
            </a:r>
            <a:r>
              <a:rPr lang="en-AU" sz="2000" b="1" dirty="0">
                <a:solidFill>
                  <a:srgbClr val="22272B"/>
                </a:solidFill>
                <a:latin typeface="+mj-lt"/>
                <a:ea typeface="+mn-lt"/>
                <a:cs typeface="Arial" panose="020B0604020202020204" pitchFamily="34" charset="0"/>
              </a:rPr>
              <a:t>:</a:t>
            </a:r>
          </a:p>
          <a:p>
            <a:pPr>
              <a:lnSpc>
                <a:spcPct val="150000"/>
              </a:lnSpc>
            </a:pPr>
            <a:r>
              <a:rPr lang="en-AU" sz="2000" dirty="0">
                <a:solidFill>
                  <a:srgbClr val="002664"/>
                </a:solidFill>
                <a:cs typeface="Arial" panose="020B0604020202020204" pitchFamily="34" charset="0"/>
              </a:rPr>
              <a:t>identify the characteristics and properties of foods.</a:t>
            </a:r>
          </a:p>
          <a:p>
            <a:pPr>
              <a:lnSpc>
                <a:spcPct val="150000"/>
              </a:lnSpc>
            </a:pPr>
            <a:r>
              <a:rPr lang="en-AU" sz="2000" b="1" dirty="0">
                <a:solidFill>
                  <a:srgbClr val="002664"/>
                </a:solidFill>
                <a:latin typeface="+mj-lt"/>
                <a:cs typeface="Arial" panose="020B0604020202020204" pitchFamily="34" charset="0"/>
              </a:rPr>
              <a:t>We can:</a:t>
            </a:r>
            <a:endParaRPr lang="en-US" sz="2000" dirty="0">
              <a:solidFill>
                <a:srgbClr val="002664"/>
              </a:solidFill>
              <a:latin typeface="+mj-lt"/>
              <a:cs typeface="Arial" panose="020B0604020202020204" pitchFamily="34" charset="0"/>
            </a:endParaRPr>
          </a:p>
          <a:p>
            <a:pPr marL="342900" indent="-342900">
              <a:lnSpc>
                <a:spcPct val="150000"/>
              </a:lnSpc>
              <a:buFont typeface="Public Sans"/>
              <a:buChar char="•"/>
            </a:pPr>
            <a:r>
              <a:rPr lang="en-AU" sz="2000" dirty="0">
                <a:solidFill>
                  <a:srgbClr val="002664"/>
                </a:solidFill>
                <a:cs typeface="Arial" panose="020B0604020202020204" pitchFamily="34" charset="0"/>
              </a:rPr>
              <a:t>identify our senses that are used to evaluate food items</a:t>
            </a:r>
          </a:p>
          <a:p>
            <a:pPr marL="342900" indent="-342900">
              <a:lnSpc>
                <a:spcPct val="150000"/>
              </a:lnSpc>
              <a:buFont typeface="Public Sans"/>
              <a:buChar char="•"/>
            </a:pPr>
            <a:r>
              <a:rPr lang="en-AU" sz="2000" dirty="0">
                <a:solidFill>
                  <a:srgbClr val="002664"/>
                </a:solidFill>
                <a:cs typeface="Arial" panose="020B0604020202020204" pitchFamily="34" charset="0"/>
              </a:rPr>
              <a:t>use descriptive language to describe food items.</a:t>
            </a:r>
            <a:endParaRPr lang="en-AU" dirty="0">
              <a:cs typeface="Arial" panose="020B0604020202020204" pitchFamily="34" charset="0"/>
            </a:endParaRPr>
          </a:p>
          <a:p>
            <a:endParaRPr lang="en-AU"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66900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D38E24-C168-381E-327B-09BD148B125D}"/>
              </a:ext>
            </a:extLst>
          </p:cNvPr>
          <p:cNvSpPr>
            <a:spLocks noGrp="1"/>
          </p:cNvSpPr>
          <p:nvPr>
            <p:ph type="title"/>
          </p:nvPr>
        </p:nvSpPr>
        <p:spPr/>
        <p:txBody>
          <a:bodyPr/>
          <a:lstStyle/>
          <a:p>
            <a:r>
              <a:rPr lang="en-AU" dirty="0"/>
              <a:t>Characteristics and properties</a:t>
            </a:r>
          </a:p>
        </p:txBody>
      </p:sp>
      <p:sp>
        <p:nvSpPr>
          <p:cNvPr id="5" name="Text Placeholder 4">
            <a:extLst>
              <a:ext uri="{FF2B5EF4-FFF2-40B4-BE49-F238E27FC236}">
                <a16:creationId xmlns:a16="http://schemas.microsoft.com/office/drawing/2014/main" id="{03241DB4-2EFD-2189-7034-2B5E9D6A5C42}"/>
              </a:ext>
            </a:extLst>
          </p:cNvPr>
          <p:cNvSpPr>
            <a:spLocks noGrp="1"/>
          </p:cNvSpPr>
          <p:nvPr>
            <p:ph type="body" sz="quarter" idx="18"/>
          </p:nvPr>
        </p:nvSpPr>
        <p:spPr/>
        <p:txBody>
          <a:bodyPr/>
          <a:lstStyle/>
          <a:p>
            <a:r>
              <a:rPr lang="en-AU" dirty="0"/>
              <a:t>What is the difference?</a:t>
            </a:r>
          </a:p>
        </p:txBody>
      </p:sp>
      <p:sp>
        <p:nvSpPr>
          <p:cNvPr id="7" name="Text Placeholder 6">
            <a:extLst>
              <a:ext uri="{FF2B5EF4-FFF2-40B4-BE49-F238E27FC236}">
                <a16:creationId xmlns:a16="http://schemas.microsoft.com/office/drawing/2014/main" id="{C4FBF9D9-A050-7B9A-39F9-BBF844B196C7}"/>
              </a:ext>
            </a:extLst>
          </p:cNvPr>
          <p:cNvSpPr>
            <a:spLocks noGrp="1"/>
          </p:cNvSpPr>
          <p:nvPr>
            <p:ph type="body" sz="quarter" idx="4294967295"/>
          </p:nvPr>
        </p:nvSpPr>
        <p:spPr>
          <a:xfrm>
            <a:off x="360962" y="1775476"/>
            <a:ext cx="10079038" cy="918809"/>
          </a:xfrm>
        </p:spPr>
        <p:txBody>
          <a:bodyPr/>
          <a:lstStyle/>
          <a:p>
            <a:r>
              <a:rPr lang="en-AU" dirty="0"/>
              <a:t>The terms characteristics and properties are often used interchangeably, but they have subtle differences.</a:t>
            </a:r>
          </a:p>
        </p:txBody>
      </p:sp>
      <p:graphicFrame>
        <p:nvGraphicFramePr>
          <p:cNvPr id="6" name="Table 5" descr="Characteristics and properties table.">
            <a:extLst>
              <a:ext uri="{FF2B5EF4-FFF2-40B4-BE49-F238E27FC236}">
                <a16:creationId xmlns:a16="http://schemas.microsoft.com/office/drawing/2014/main" id="{DC2E2837-45F6-EED5-F391-9C977DC7547A}"/>
              </a:ext>
            </a:extLst>
          </p:cNvPr>
          <p:cNvGraphicFramePr>
            <a:graphicFrameLocks noGrp="1"/>
          </p:cNvGraphicFramePr>
          <p:nvPr>
            <p:extLst>
              <p:ext uri="{D42A27DB-BD31-4B8C-83A1-F6EECF244321}">
                <p14:modId xmlns:p14="http://schemas.microsoft.com/office/powerpoint/2010/main" val="808601663"/>
              </p:ext>
            </p:extLst>
          </p:nvPr>
        </p:nvGraphicFramePr>
        <p:xfrm>
          <a:off x="360000" y="3177226"/>
          <a:ext cx="11484000" cy="2717737"/>
        </p:xfrm>
        <a:graphic>
          <a:graphicData uri="http://schemas.openxmlformats.org/drawingml/2006/table">
            <a:tbl>
              <a:tblPr firstRow="1" bandRow="1">
                <a:tableStyleId>{69012ECD-51FC-41F1-AA8D-1B2483CD663E}</a:tableStyleId>
              </a:tblPr>
              <a:tblGrid>
                <a:gridCol w="5478092">
                  <a:extLst>
                    <a:ext uri="{9D8B030D-6E8A-4147-A177-3AD203B41FA5}">
                      <a16:colId xmlns:a16="http://schemas.microsoft.com/office/drawing/2014/main" val="1279029465"/>
                    </a:ext>
                  </a:extLst>
                </a:gridCol>
                <a:gridCol w="6005908">
                  <a:extLst>
                    <a:ext uri="{9D8B030D-6E8A-4147-A177-3AD203B41FA5}">
                      <a16:colId xmlns:a16="http://schemas.microsoft.com/office/drawing/2014/main" val="3081801231"/>
                    </a:ext>
                  </a:extLst>
                </a:gridCol>
              </a:tblGrid>
              <a:tr h="305033">
                <a:tc>
                  <a:txBody>
                    <a:bodyPr/>
                    <a:lstStyle/>
                    <a:p>
                      <a:r>
                        <a:rPr lang="en-AU" sz="2000" dirty="0">
                          <a:latin typeface="+mj-lt"/>
                        </a:rPr>
                        <a:t>Characteristics</a:t>
                      </a:r>
                    </a:p>
                  </a:txBody>
                  <a:tcPr/>
                </a:tc>
                <a:tc>
                  <a:txBody>
                    <a:bodyPr/>
                    <a:lstStyle/>
                    <a:p>
                      <a:r>
                        <a:rPr lang="en-AU" sz="2000" dirty="0">
                          <a:latin typeface="+mj-lt"/>
                        </a:rPr>
                        <a:t>Properties</a:t>
                      </a:r>
                    </a:p>
                  </a:txBody>
                  <a:tcPr/>
                </a:tc>
                <a:extLst>
                  <a:ext uri="{0D108BD9-81ED-4DB2-BD59-A6C34878D82A}">
                    <a16:rowId xmlns:a16="http://schemas.microsoft.com/office/drawing/2014/main" val="1242945883"/>
                  </a:ext>
                </a:extLst>
              </a:tr>
              <a:tr h="2064560">
                <a:tc>
                  <a:txBody>
                    <a:bodyPr/>
                    <a:lstStyle/>
                    <a:p>
                      <a:pPr>
                        <a:lnSpc>
                          <a:spcPct val="150000"/>
                        </a:lnSpc>
                      </a:pPr>
                      <a:r>
                        <a:rPr lang="en-AU" sz="2000" dirty="0"/>
                        <a:t>Refer to the distinguishing features that help to identify, describe or differentiate something. For example, sensory characteristics such as the taste and smell of a food item.</a:t>
                      </a:r>
                    </a:p>
                  </a:txBody>
                  <a:tcPr/>
                </a:tc>
                <a:tc>
                  <a:txBody>
                    <a:bodyPr/>
                    <a:lstStyle/>
                    <a:p>
                      <a:pPr>
                        <a:lnSpc>
                          <a:spcPct val="150000"/>
                        </a:lnSpc>
                      </a:pPr>
                      <a:r>
                        <a:rPr lang="en-AU" sz="2000" dirty="0"/>
                        <a:t>Are specific attributes or features that the food possesses, which are often able to be measured. For example, nutrient composition such as protein or carbohydrate levels in food items.</a:t>
                      </a:r>
                    </a:p>
                  </a:txBody>
                  <a:tcPr/>
                </a:tc>
                <a:extLst>
                  <a:ext uri="{0D108BD9-81ED-4DB2-BD59-A6C34878D82A}">
                    <a16:rowId xmlns:a16="http://schemas.microsoft.com/office/drawing/2014/main" val="1248914929"/>
                  </a:ext>
                </a:extLst>
              </a:tr>
            </a:tbl>
          </a:graphicData>
        </a:graphic>
      </p:graphicFrame>
      <p:sp>
        <p:nvSpPr>
          <p:cNvPr id="3" name="Slide Number Placeholder 2">
            <a:extLst>
              <a:ext uri="{FF2B5EF4-FFF2-40B4-BE49-F238E27FC236}">
                <a16:creationId xmlns:a16="http://schemas.microsoft.com/office/drawing/2014/main" id="{22660FEC-216B-AD5D-072A-3D95375156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3676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6CD882-26B7-ECFF-1EDC-6BB6A095D273}"/>
              </a:ext>
            </a:extLst>
          </p:cNvPr>
          <p:cNvSpPr>
            <a:spLocks noGrp="1"/>
          </p:cNvSpPr>
          <p:nvPr>
            <p:ph type="title"/>
          </p:nvPr>
        </p:nvSpPr>
        <p:spPr/>
        <p:txBody>
          <a:bodyPr/>
          <a:lstStyle/>
          <a:p>
            <a:r>
              <a:rPr lang="en-AU" dirty="0"/>
              <a:t>Do now activity</a:t>
            </a:r>
          </a:p>
        </p:txBody>
      </p:sp>
      <p:sp>
        <p:nvSpPr>
          <p:cNvPr id="5" name="Text Placeholder 4">
            <a:extLst>
              <a:ext uri="{FF2B5EF4-FFF2-40B4-BE49-F238E27FC236}">
                <a16:creationId xmlns:a16="http://schemas.microsoft.com/office/drawing/2014/main" id="{F2924968-ED1E-874E-6A83-37E2CFC165E0}"/>
              </a:ext>
            </a:extLst>
          </p:cNvPr>
          <p:cNvSpPr>
            <a:spLocks noGrp="1"/>
          </p:cNvSpPr>
          <p:nvPr>
            <p:ph type="body" sz="quarter" idx="18"/>
          </p:nvPr>
        </p:nvSpPr>
        <p:spPr/>
        <p:txBody>
          <a:bodyPr/>
          <a:lstStyle/>
          <a:p>
            <a:r>
              <a:rPr lang="en-AU" dirty="0"/>
              <a:t>Describe that food product</a:t>
            </a:r>
          </a:p>
        </p:txBody>
      </p:sp>
      <p:pic>
        <p:nvPicPr>
          <p:cNvPr id="15" name="Picture 14" descr="Rows of toasted bread of various colour.">
            <a:extLst>
              <a:ext uri="{FF2B5EF4-FFF2-40B4-BE49-F238E27FC236}">
                <a16:creationId xmlns:a16="http://schemas.microsoft.com/office/drawing/2014/main" id="{ED1771A5-2CDA-0234-7CFF-0C8CA9D6C3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000" y="1393920"/>
            <a:ext cx="4937760" cy="5212080"/>
          </a:xfrm>
          <a:prstGeom prst="rect">
            <a:avLst/>
          </a:prstGeom>
        </p:spPr>
      </p:pic>
      <p:sp>
        <p:nvSpPr>
          <p:cNvPr id="6" name="Text Placeholder 5">
            <a:extLst>
              <a:ext uri="{FF2B5EF4-FFF2-40B4-BE49-F238E27FC236}">
                <a16:creationId xmlns:a16="http://schemas.microsoft.com/office/drawing/2014/main" id="{12C63A6F-49BA-DA63-88BA-480082B0F0DC}"/>
              </a:ext>
            </a:extLst>
          </p:cNvPr>
          <p:cNvSpPr>
            <a:spLocks noGrp="1"/>
          </p:cNvSpPr>
          <p:nvPr>
            <p:ph type="body" sz="quarter" idx="4294967295"/>
          </p:nvPr>
        </p:nvSpPr>
        <p:spPr>
          <a:xfrm>
            <a:off x="5513180" y="1397371"/>
            <a:ext cx="5399087" cy="3629530"/>
          </a:xfrm>
        </p:spPr>
        <p:txBody>
          <a:bodyPr/>
          <a:lstStyle/>
          <a:p>
            <a:pPr marL="457200" indent="-457200">
              <a:buAutoNum type="arabicPeriod"/>
            </a:pPr>
            <a:r>
              <a:rPr lang="en-AU" dirty="0"/>
              <a:t>What food product is this?</a:t>
            </a:r>
          </a:p>
          <a:p>
            <a:pPr marL="457200" indent="-457200">
              <a:buAutoNum type="arabicPeriod"/>
            </a:pPr>
            <a:r>
              <a:rPr lang="en-AU" dirty="0"/>
              <a:t>When would this food product be eaten?</a:t>
            </a:r>
          </a:p>
          <a:p>
            <a:pPr marL="457200" indent="-457200">
              <a:buAutoNum type="arabicPeriod"/>
            </a:pPr>
            <a:r>
              <a:rPr lang="en-AU" dirty="0"/>
              <a:t>Why would this food product be eaten?</a:t>
            </a:r>
          </a:p>
          <a:p>
            <a:pPr marL="457200" indent="-457200">
              <a:buAutoNum type="arabicPeriod"/>
            </a:pPr>
            <a:r>
              <a:rPr lang="en-AU" dirty="0"/>
              <a:t>What nutrient is this food product high in?</a:t>
            </a:r>
          </a:p>
          <a:p>
            <a:pPr marL="457200" indent="-457200">
              <a:buAutoNum type="arabicPeriod"/>
            </a:pPr>
            <a:r>
              <a:rPr lang="en-AU" dirty="0"/>
              <a:t>What does this food product smell like?</a:t>
            </a:r>
          </a:p>
          <a:p>
            <a:pPr marL="457200" indent="-457200">
              <a:buAutoNum type="arabicPeriod"/>
            </a:pPr>
            <a:r>
              <a:rPr lang="en-AU" dirty="0"/>
              <a:t>What does this food product taste like?</a:t>
            </a:r>
          </a:p>
        </p:txBody>
      </p:sp>
      <p:sp>
        <p:nvSpPr>
          <p:cNvPr id="17" name="Rectangle 16">
            <a:extLst>
              <a:ext uri="{FF2B5EF4-FFF2-40B4-BE49-F238E27FC236}">
                <a16:creationId xmlns:a16="http://schemas.microsoft.com/office/drawing/2014/main" id="{7B0ED0A7-B09F-DB9A-000D-67981F47881D}"/>
              </a:ext>
              <a:ext uri="{C183D7F6-B498-43B3-948B-1728B52AA6E4}">
                <adec:decorative xmlns:adec="http://schemas.microsoft.com/office/drawing/2017/decorative" val="1"/>
              </a:ext>
            </a:extLst>
          </p:cNvPr>
          <p:cNvSpPr/>
          <p:nvPr/>
        </p:nvSpPr>
        <p:spPr>
          <a:xfrm>
            <a:off x="5513180" y="5701921"/>
            <a:ext cx="6182139" cy="489539"/>
          </a:xfrm>
          <a:prstGeom prst="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9DE27FF1-6077-BBA9-07A5-37DFB8433E3B}"/>
              </a:ext>
              <a:ext uri="{C183D7F6-B498-43B3-948B-1728B52AA6E4}">
                <adec:decorative xmlns:adec="http://schemas.microsoft.com/office/drawing/2017/decorative" val="1"/>
              </a:ext>
            </a:extLst>
          </p:cNvPr>
          <p:cNvSpPr/>
          <p:nvPr/>
        </p:nvSpPr>
        <p:spPr>
          <a:xfrm>
            <a:off x="5513180" y="5701921"/>
            <a:ext cx="6182139" cy="489539"/>
          </a:xfrm>
          <a:prstGeom prst="rect">
            <a:avLst/>
          </a:prstGeom>
          <a:solidFill>
            <a:schemeClr val="accent6">
              <a:lumMod val="9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TextBox 18">
            <a:extLst>
              <a:ext uri="{FF2B5EF4-FFF2-40B4-BE49-F238E27FC236}">
                <a16:creationId xmlns:a16="http://schemas.microsoft.com/office/drawing/2014/main" id="{9DA7EB69-151F-5FEC-068C-DF1131C9E8FE}"/>
              </a:ext>
            </a:extLst>
          </p:cNvPr>
          <p:cNvSpPr txBox="1"/>
          <p:nvPr/>
        </p:nvSpPr>
        <p:spPr>
          <a:xfrm>
            <a:off x="7776062" y="6264000"/>
            <a:ext cx="1656374" cy="342000"/>
          </a:xfrm>
          <a:prstGeom prst="rect">
            <a:avLst/>
          </a:prstGeom>
          <a:noFill/>
        </p:spPr>
        <p:txBody>
          <a:bodyPr wrap="none" lIns="0" tIns="0" rIns="0" bIns="0" rtlCol="0">
            <a:noAutofit/>
          </a:bodyPr>
          <a:lstStyle/>
          <a:p>
            <a:pPr algn="l"/>
            <a:r>
              <a:rPr lang="en-AU" sz="1800" b="1" dirty="0">
                <a:cs typeface="Arial" panose="020B0604020202020204" pitchFamily="34" charset="0"/>
              </a:rPr>
              <a:t>5-minute timer</a:t>
            </a:r>
          </a:p>
        </p:txBody>
      </p:sp>
      <p:sp>
        <p:nvSpPr>
          <p:cNvPr id="4" name="Slide Number Placeholder 3">
            <a:extLst>
              <a:ext uri="{FF2B5EF4-FFF2-40B4-BE49-F238E27FC236}">
                <a16:creationId xmlns:a16="http://schemas.microsoft.com/office/drawing/2014/main" id="{0D49BAFB-E348-021F-0347-D284902895B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a:t>
            </a:fld>
            <a:endParaRPr lang="en-AU"/>
          </a:p>
        </p:txBody>
      </p:sp>
    </p:spTree>
    <p:extLst>
      <p:ext uri="{BB962C8B-B14F-4D97-AF65-F5344CB8AC3E}">
        <p14:creationId xmlns:p14="http://schemas.microsoft.com/office/powerpoint/2010/main" val="320707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300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2D4423-BD24-D1CC-D858-8A6A0CD291DD}"/>
              </a:ext>
            </a:extLst>
          </p:cNvPr>
          <p:cNvSpPr>
            <a:spLocks noGrp="1"/>
          </p:cNvSpPr>
          <p:nvPr>
            <p:ph type="title"/>
          </p:nvPr>
        </p:nvSpPr>
        <p:spPr/>
        <p:txBody>
          <a:bodyPr/>
          <a:lstStyle/>
          <a:p>
            <a:r>
              <a:rPr lang="en-AU" dirty="0"/>
              <a:t>Sensory characteristics of food (1)</a:t>
            </a:r>
          </a:p>
        </p:txBody>
      </p:sp>
      <p:sp>
        <p:nvSpPr>
          <p:cNvPr id="8" name="Text Placeholder 7">
            <a:extLst>
              <a:ext uri="{FF2B5EF4-FFF2-40B4-BE49-F238E27FC236}">
                <a16:creationId xmlns:a16="http://schemas.microsoft.com/office/drawing/2014/main" id="{52FB0D5E-3EF7-68EB-BB4A-3BF986C445AD}"/>
              </a:ext>
            </a:extLst>
          </p:cNvPr>
          <p:cNvSpPr>
            <a:spLocks noGrp="1"/>
          </p:cNvSpPr>
          <p:nvPr>
            <p:ph type="body" sz="quarter" idx="18"/>
          </p:nvPr>
        </p:nvSpPr>
        <p:spPr>
          <a:xfrm>
            <a:off x="360000" y="1066713"/>
            <a:ext cx="10080000" cy="692820"/>
          </a:xfrm>
        </p:spPr>
        <p:txBody>
          <a:bodyPr/>
          <a:lstStyle/>
          <a:p>
            <a:r>
              <a:rPr lang="en-AU" dirty="0"/>
              <a:t>Our 5 senses are taste, touch, sight, smell, sound. When using these to describe the characteristics of food we use taste, texture, appearance and aroma (smell).</a:t>
            </a:r>
          </a:p>
        </p:txBody>
      </p:sp>
      <p:sp>
        <p:nvSpPr>
          <p:cNvPr id="20" name="TextBox 19">
            <a:extLst>
              <a:ext uri="{FF2B5EF4-FFF2-40B4-BE49-F238E27FC236}">
                <a16:creationId xmlns:a16="http://schemas.microsoft.com/office/drawing/2014/main" id="{FAA1AA1A-1A0F-CF86-50B8-33E2402650C3}"/>
              </a:ext>
            </a:extLst>
          </p:cNvPr>
          <p:cNvSpPr txBox="1"/>
          <p:nvPr/>
        </p:nvSpPr>
        <p:spPr>
          <a:xfrm>
            <a:off x="360000" y="2012619"/>
            <a:ext cx="11105169" cy="1753041"/>
          </a:xfrm>
          <a:prstGeom prst="rect">
            <a:avLst/>
          </a:prstGeom>
          <a:noFill/>
        </p:spPr>
        <p:txBody>
          <a:bodyPr wrap="none" lIns="0" tIns="0" rIns="0" bIns="0" rtlCol="0">
            <a:noAutofit/>
          </a:bodyPr>
          <a:lstStyle/>
          <a:p>
            <a:pPr algn="l">
              <a:lnSpc>
                <a:spcPct val="150000"/>
              </a:lnSpc>
            </a:pPr>
            <a:r>
              <a:rPr lang="en-AU" sz="1800" b="1" dirty="0"/>
              <a:t>Taste</a:t>
            </a:r>
            <a:r>
              <a:rPr lang="en-AU" sz="1800" dirty="0"/>
              <a:t> – how the food item tastes. What flavours can you recognise? Sour, salty, bland, sweet, and so on.</a:t>
            </a:r>
          </a:p>
          <a:p>
            <a:pPr algn="l">
              <a:lnSpc>
                <a:spcPct val="150000"/>
              </a:lnSpc>
            </a:pPr>
            <a:r>
              <a:rPr lang="en-AU" sz="1800" b="1" dirty="0"/>
              <a:t>Texture</a:t>
            </a:r>
            <a:r>
              <a:rPr lang="en-AU" sz="1800" dirty="0"/>
              <a:t> – how the food feels in your mouth. Smooth, crunchy, cold, juicy, chewy, and so on.</a:t>
            </a:r>
          </a:p>
          <a:p>
            <a:pPr algn="l">
              <a:lnSpc>
                <a:spcPct val="150000"/>
              </a:lnSpc>
            </a:pPr>
            <a:r>
              <a:rPr lang="en-AU" sz="1800" b="1" dirty="0"/>
              <a:t>Appearance</a:t>
            </a:r>
            <a:r>
              <a:rPr lang="en-AU" sz="1800" dirty="0"/>
              <a:t> – how the food item looks. Bright, dull, colourful, and so on.</a:t>
            </a:r>
          </a:p>
          <a:p>
            <a:pPr algn="l">
              <a:lnSpc>
                <a:spcPct val="150000"/>
              </a:lnSpc>
            </a:pPr>
            <a:r>
              <a:rPr lang="en-AU" sz="1800" b="1" dirty="0"/>
              <a:t>Aroma</a:t>
            </a:r>
            <a:r>
              <a:rPr lang="en-AU" sz="1800" dirty="0"/>
              <a:t> – how the food item smells. Savoury, fishy, fruity, and so on.</a:t>
            </a:r>
          </a:p>
        </p:txBody>
      </p:sp>
      <p:pic>
        <p:nvPicPr>
          <p:cNvPr id="10" name="Graphic 9" descr="Mouth with tongue to represent taste.">
            <a:extLst>
              <a:ext uri="{FF2B5EF4-FFF2-40B4-BE49-F238E27FC236}">
                <a16:creationId xmlns:a16="http://schemas.microsoft.com/office/drawing/2014/main" id="{1E7489DB-5B4A-AE71-4F4A-97BB58CFC1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000" y="3885504"/>
            <a:ext cx="2327094" cy="2327096"/>
          </a:xfrm>
          <a:prstGeom prst="rect">
            <a:avLst/>
          </a:prstGeom>
        </p:spPr>
      </p:pic>
      <p:pic>
        <p:nvPicPr>
          <p:cNvPr id="18" name="Graphic 17" descr="Finger pointing to represent touch.">
            <a:extLst>
              <a:ext uri="{FF2B5EF4-FFF2-40B4-BE49-F238E27FC236}">
                <a16:creationId xmlns:a16="http://schemas.microsoft.com/office/drawing/2014/main" id="{444C3FDC-0079-B0ED-7003-CD8B272E76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12800" y="3885506"/>
            <a:ext cx="2327094" cy="2327096"/>
          </a:xfrm>
          <a:prstGeom prst="rect">
            <a:avLst/>
          </a:prstGeom>
        </p:spPr>
      </p:pic>
      <p:pic>
        <p:nvPicPr>
          <p:cNvPr id="12" name="Graphic 11" descr="Eye to represent appearance.">
            <a:extLst>
              <a:ext uri="{FF2B5EF4-FFF2-40B4-BE49-F238E27FC236}">
                <a16:creationId xmlns:a16="http://schemas.microsoft.com/office/drawing/2014/main" id="{C30AF9CE-4E26-DB53-6DAC-8AE69C9B75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65600" y="3885506"/>
            <a:ext cx="2327094" cy="2327096"/>
          </a:xfrm>
          <a:prstGeom prst="rect">
            <a:avLst/>
          </a:prstGeom>
        </p:spPr>
      </p:pic>
      <p:pic>
        <p:nvPicPr>
          <p:cNvPr id="14" name="Graphic 13" descr="Nose to represent smell.">
            <a:extLst>
              <a:ext uri="{FF2B5EF4-FFF2-40B4-BE49-F238E27FC236}">
                <a16:creationId xmlns:a16="http://schemas.microsoft.com/office/drawing/2014/main" id="{8FED6F75-C3A9-B7BD-3987-8A490BDE9D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18400" y="3885506"/>
            <a:ext cx="2327094" cy="2327094"/>
          </a:xfrm>
          <a:prstGeom prst="rect">
            <a:avLst/>
          </a:prstGeom>
        </p:spPr>
      </p:pic>
      <p:pic>
        <p:nvPicPr>
          <p:cNvPr id="16" name="Graphic 15" descr="Ear to represent sound.">
            <a:extLst>
              <a:ext uri="{FF2B5EF4-FFF2-40B4-BE49-F238E27FC236}">
                <a16:creationId xmlns:a16="http://schemas.microsoft.com/office/drawing/2014/main" id="{1317066E-A532-3387-D2DF-A7D55626C1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71200" y="3885506"/>
            <a:ext cx="2327094" cy="2327094"/>
          </a:xfrm>
          <a:prstGeom prst="rect">
            <a:avLst/>
          </a:prstGeom>
        </p:spPr>
      </p:pic>
      <p:sp>
        <p:nvSpPr>
          <p:cNvPr id="4" name="Slide Number Placeholder 3">
            <a:extLst>
              <a:ext uri="{FF2B5EF4-FFF2-40B4-BE49-F238E27FC236}">
                <a16:creationId xmlns:a16="http://schemas.microsoft.com/office/drawing/2014/main" id="{23657BF1-E0BC-7FE6-3F2B-31F9F03FE98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111004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C8650A-C955-6EB5-D6AC-D7BDC1BCDD2E}"/>
              </a:ext>
            </a:extLst>
          </p:cNvPr>
          <p:cNvSpPr>
            <a:spLocks noGrp="1"/>
          </p:cNvSpPr>
          <p:nvPr>
            <p:ph type="title"/>
          </p:nvPr>
        </p:nvSpPr>
        <p:spPr/>
        <p:txBody>
          <a:bodyPr/>
          <a:lstStyle/>
          <a:p>
            <a:r>
              <a:rPr lang="en-US" dirty="0"/>
              <a:t>Sensory characteristics of food (2)</a:t>
            </a:r>
            <a:endParaRPr lang="en-AU" dirty="0"/>
          </a:p>
        </p:txBody>
      </p:sp>
      <p:sp>
        <p:nvSpPr>
          <p:cNvPr id="7" name="Text Placeholder 6">
            <a:extLst>
              <a:ext uri="{FF2B5EF4-FFF2-40B4-BE49-F238E27FC236}">
                <a16:creationId xmlns:a16="http://schemas.microsoft.com/office/drawing/2014/main" id="{DDCF0C82-30D3-8604-AC05-318A72ED36FA}"/>
              </a:ext>
            </a:extLst>
          </p:cNvPr>
          <p:cNvSpPr>
            <a:spLocks noGrp="1"/>
          </p:cNvSpPr>
          <p:nvPr>
            <p:ph type="body" sz="quarter" idx="18"/>
          </p:nvPr>
        </p:nvSpPr>
        <p:spPr/>
        <p:txBody>
          <a:bodyPr/>
          <a:lstStyle/>
          <a:p>
            <a:r>
              <a:rPr lang="en-US" dirty="0"/>
              <a:t>Describe the sensory characteristics of the food items below</a:t>
            </a:r>
            <a:endParaRPr lang="en-AU" dirty="0"/>
          </a:p>
        </p:txBody>
      </p:sp>
      <p:pic>
        <p:nvPicPr>
          <p:cNvPr id="18" name="Picture 17" descr="Open-faced sandwich on wood board, topped with slices of avocado, tomato, bacon, and fried egg.">
            <a:extLst>
              <a:ext uri="{FF2B5EF4-FFF2-40B4-BE49-F238E27FC236}">
                <a16:creationId xmlns:a16="http://schemas.microsoft.com/office/drawing/2014/main" id="{27C29B37-CBA9-899C-756A-4846B6423D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5260" y="2078494"/>
            <a:ext cx="2551680" cy="1701120"/>
          </a:xfrm>
          <a:prstGeom prst="rect">
            <a:avLst/>
          </a:prstGeom>
        </p:spPr>
      </p:pic>
      <p:pic>
        <p:nvPicPr>
          <p:cNvPr id="8" name="Picture 7" descr="A pile of peas.">
            <a:extLst>
              <a:ext uri="{FF2B5EF4-FFF2-40B4-BE49-F238E27FC236}">
                <a16:creationId xmlns:a16="http://schemas.microsoft.com/office/drawing/2014/main" id="{2C991430-460A-4374-D146-959BC9FA88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3209" y="2078494"/>
            <a:ext cx="2551680" cy="1701120"/>
          </a:xfrm>
          <a:prstGeom prst="rect">
            <a:avLst/>
          </a:prstGeom>
        </p:spPr>
      </p:pic>
      <p:pic>
        <p:nvPicPr>
          <p:cNvPr id="10" name="Picture 9" descr="Group of hot dogs with lots of toppings.">
            <a:extLst>
              <a:ext uri="{FF2B5EF4-FFF2-40B4-BE49-F238E27FC236}">
                <a16:creationId xmlns:a16="http://schemas.microsoft.com/office/drawing/2014/main" id="{F900DFF6-30E6-B99C-EFB7-5EAA3BB989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1158" y="2078494"/>
            <a:ext cx="2705104" cy="1701120"/>
          </a:xfrm>
          <a:prstGeom prst="rect">
            <a:avLst/>
          </a:prstGeom>
        </p:spPr>
      </p:pic>
      <p:pic>
        <p:nvPicPr>
          <p:cNvPr id="16" name="Picture 15" descr="Rainbow cake with cherry toppings.">
            <a:extLst>
              <a:ext uri="{FF2B5EF4-FFF2-40B4-BE49-F238E27FC236}">
                <a16:creationId xmlns:a16="http://schemas.microsoft.com/office/drawing/2014/main" id="{D3F22337-E4D6-E6FF-943D-57308E8D5D5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12531" y="2078495"/>
            <a:ext cx="2724209" cy="1701119"/>
          </a:xfrm>
          <a:prstGeom prst="rect">
            <a:avLst/>
          </a:prstGeom>
        </p:spPr>
      </p:pic>
      <p:pic>
        <p:nvPicPr>
          <p:cNvPr id="14" name="Picture 13" descr="Top view of watermelon on sticks with mint leaves.">
            <a:extLst>
              <a:ext uri="{FF2B5EF4-FFF2-40B4-BE49-F238E27FC236}">
                <a16:creationId xmlns:a16="http://schemas.microsoft.com/office/drawing/2014/main" id="{69D383B9-F9D0-5EC2-D150-6AB86B8CF0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42991" y="4247004"/>
            <a:ext cx="2551680" cy="1701120"/>
          </a:xfrm>
          <a:prstGeom prst="rect">
            <a:avLst/>
          </a:prstGeom>
        </p:spPr>
      </p:pic>
      <p:pic>
        <p:nvPicPr>
          <p:cNvPr id="6" name="Picture 5" descr="Close-up of a S'more.">
            <a:extLst>
              <a:ext uri="{FF2B5EF4-FFF2-40B4-BE49-F238E27FC236}">
                <a16:creationId xmlns:a16="http://schemas.microsoft.com/office/drawing/2014/main" id="{164DA872-E872-7ABB-4695-5A9B05AC4AC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10940" y="4247004"/>
            <a:ext cx="2551680" cy="1701120"/>
          </a:xfrm>
          <a:prstGeom prst="rect">
            <a:avLst/>
          </a:prstGeom>
        </p:spPr>
      </p:pic>
      <p:pic>
        <p:nvPicPr>
          <p:cNvPr id="12" name="Picture 11" descr="Plate of spaghetti sprinkled with cheese.">
            <a:extLst>
              <a:ext uri="{FF2B5EF4-FFF2-40B4-BE49-F238E27FC236}">
                <a16:creationId xmlns:a16="http://schemas.microsoft.com/office/drawing/2014/main" id="{6697994A-DC77-6C3A-EB24-D0E0DD41B1B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393422" y="4247004"/>
            <a:ext cx="2755588" cy="1701120"/>
          </a:xfrm>
          <a:prstGeom prst="rect">
            <a:avLst/>
          </a:prstGeom>
        </p:spPr>
      </p:pic>
      <p:sp>
        <p:nvSpPr>
          <p:cNvPr id="2" name="Slide Number Placeholder 1">
            <a:extLst>
              <a:ext uri="{FF2B5EF4-FFF2-40B4-BE49-F238E27FC236}">
                <a16:creationId xmlns:a16="http://schemas.microsoft.com/office/drawing/2014/main" id="{10DD20C6-9C5B-A62D-94C4-7EEBBCE0E54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118757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(4)</a:t>
            </a:r>
          </a:p>
        </p:txBody>
      </p:sp>
      <p:sp>
        <p:nvSpPr>
          <p:cNvPr id="6" name="Text Placeholder 5">
            <a:extLst>
              <a:ext uri="{FF2B5EF4-FFF2-40B4-BE49-F238E27FC236}">
                <a16:creationId xmlns:a16="http://schemas.microsoft.com/office/drawing/2014/main" id="{6AA68739-AC69-BED2-8D73-FCAE6695FC05}"/>
              </a:ext>
            </a:extLst>
          </p:cNvPr>
          <p:cNvSpPr>
            <a:spLocks noGrp="1"/>
          </p:cNvSpPr>
          <p:nvPr>
            <p:ph type="body" sz="quarter" idx="19"/>
          </p:nvPr>
        </p:nvSpPr>
        <p:spPr/>
        <p:txBody>
          <a:bodyPr/>
          <a:lstStyle/>
          <a:p>
            <a:pPr>
              <a:lnSpc>
                <a:spcPct val="150000"/>
              </a:lnSpc>
            </a:pPr>
            <a:r>
              <a:rPr lang="en-AU" sz="2000" b="1" dirty="0">
                <a:solidFill>
                  <a:srgbClr val="002664"/>
                </a:solidFill>
                <a:latin typeface="+mj-lt"/>
                <a:cs typeface="Arial" panose="020B0604020202020204" pitchFamily="34" charset="0"/>
              </a:rPr>
              <a:t>We are learning to</a:t>
            </a:r>
            <a:r>
              <a:rPr lang="en-AU" sz="2000" b="1" dirty="0">
                <a:solidFill>
                  <a:srgbClr val="22272B"/>
                </a:solidFill>
                <a:latin typeface="+mj-lt"/>
                <a:ea typeface="+mn-lt"/>
                <a:cs typeface="Arial" panose="020B0604020202020204" pitchFamily="34" charset="0"/>
              </a:rPr>
              <a:t>:</a:t>
            </a:r>
          </a:p>
          <a:p>
            <a:pPr>
              <a:lnSpc>
                <a:spcPct val="150000"/>
              </a:lnSpc>
            </a:pPr>
            <a:r>
              <a:rPr lang="en-AU" sz="2000" dirty="0">
                <a:solidFill>
                  <a:srgbClr val="002664"/>
                </a:solidFill>
                <a:cs typeface="Arial" panose="020B0604020202020204" pitchFamily="34" charset="0"/>
              </a:rPr>
              <a:t>identify the characteristics and properties of foods.</a:t>
            </a:r>
          </a:p>
          <a:p>
            <a:pPr>
              <a:lnSpc>
                <a:spcPct val="150000"/>
              </a:lnSpc>
            </a:pPr>
            <a:r>
              <a:rPr lang="en-AU" sz="2000" b="1" dirty="0">
                <a:solidFill>
                  <a:srgbClr val="002664"/>
                </a:solidFill>
                <a:latin typeface="+mj-lt"/>
                <a:cs typeface="Arial" panose="020B0604020202020204" pitchFamily="34" charset="0"/>
              </a:rPr>
              <a:t>We can:</a:t>
            </a:r>
            <a:endParaRPr lang="en-US" sz="2000" dirty="0">
              <a:solidFill>
                <a:srgbClr val="002664"/>
              </a:solidFill>
              <a:latin typeface="+mj-lt"/>
              <a:cs typeface="Arial" panose="020B0604020202020204" pitchFamily="34" charset="0"/>
            </a:endParaRPr>
          </a:p>
          <a:p>
            <a:pPr marL="342900" indent="-342900">
              <a:lnSpc>
                <a:spcPct val="150000"/>
              </a:lnSpc>
              <a:buFont typeface="Public Sans"/>
              <a:buChar char="•"/>
            </a:pPr>
            <a:r>
              <a:rPr lang="en-AU" sz="2000" dirty="0">
                <a:solidFill>
                  <a:srgbClr val="002664"/>
                </a:solidFill>
                <a:cs typeface="Arial" panose="020B0604020202020204" pitchFamily="34" charset="0"/>
              </a:rPr>
              <a:t>identify the nutrients required by the body</a:t>
            </a:r>
          </a:p>
          <a:p>
            <a:pPr marL="342900" indent="-342900">
              <a:lnSpc>
                <a:spcPct val="150000"/>
              </a:lnSpc>
              <a:buFont typeface="Public Sans"/>
              <a:buChar char="•"/>
            </a:pPr>
            <a:r>
              <a:rPr lang="en-AU" sz="2000" dirty="0">
                <a:solidFill>
                  <a:srgbClr val="002664"/>
                </a:solidFill>
                <a:cs typeface="Arial" panose="020B0604020202020204" pitchFamily="34" charset="0"/>
              </a:rPr>
              <a:t>describe how nutrients help to sustain the body</a:t>
            </a:r>
          </a:p>
          <a:p>
            <a:pPr marL="342900" indent="-342900">
              <a:lnSpc>
                <a:spcPct val="150000"/>
              </a:lnSpc>
              <a:buFont typeface="Public Sans"/>
              <a:buChar char="•"/>
            </a:pPr>
            <a:r>
              <a:rPr lang="en-AU" sz="2000" dirty="0">
                <a:solidFill>
                  <a:srgbClr val="002664"/>
                </a:solidFill>
                <a:cs typeface="Arial" panose="020B0604020202020204" pitchFamily="34" charset="0"/>
              </a:rPr>
              <a:t>provide food examples containing these nutrients.</a:t>
            </a:r>
            <a:endParaRPr lang="en-AU" dirty="0">
              <a:cs typeface="Arial" panose="020B0604020202020204" pitchFamily="34" charset="0"/>
            </a:endParaRPr>
          </a:p>
          <a:p>
            <a:endParaRPr lang="en-AU"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415108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5BC4B9-20DD-A5CB-20ED-50F505ABFC53}"/>
              </a:ext>
            </a:extLst>
          </p:cNvPr>
          <p:cNvSpPr>
            <a:spLocks noGrp="1"/>
          </p:cNvSpPr>
          <p:nvPr>
            <p:ph type="title"/>
          </p:nvPr>
        </p:nvSpPr>
        <p:spPr/>
        <p:txBody>
          <a:bodyPr/>
          <a:lstStyle/>
          <a:p>
            <a:r>
              <a:rPr lang="en-AU" dirty="0"/>
              <a:t>Food groups and nutrition</a:t>
            </a:r>
          </a:p>
        </p:txBody>
      </p:sp>
      <p:sp>
        <p:nvSpPr>
          <p:cNvPr id="4" name="Text Placeholder 3">
            <a:extLst>
              <a:ext uri="{FF2B5EF4-FFF2-40B4-BE49-F238E27FC236}">
                <a16:creationId xmlns:a16="http://schemas.microsoft.com/office/drawing/2014/main" id="{537995A0-15F6-D82C-4F7F-298EAD53223F}"/>
              </a:ext>
            </a:extLst>
          </p:cNvPr>
          <p:cNvSpPr>
            <a:spLocks noGrp="1"/>
          </p:cNvSpPr>
          <p:nvPr>
            <p:ph type="body" sz="quarter" idx="18"/>
          </p:nvPr>
        </p:nvSpPr>
        <p:spPr/>
        <p:txBody>
          <a:bodyPr/>
          <a:lstStyle/>
          <a:p>
            <a:r>
              <a:rPr lang="en-AU" dirty="0"/>
              <a:t>Watch </a:t>
            </a:r>
            <a:r>
              <a:rPr lang="en-AU" dirty="0">
                <a:hlinkClick r:id="rId2"/>
              </a:rPr>
              <a:t>Food Groups And Nutrition (5:06)</a:t>
            </a:r>
            <a:endParaRPr lang="en-AU" dirty="0"/>
          </a:p>
        </p:txBody>
      </p:sp>
      <p:grpSp>
        <p:nvGrpSpPr>
          <p:cNvPr id="10" name="Group 9" descr="Link to Food Groups And Nutrition (5:06) video.">
            <a:extLst>
              <a:ext uri="{FF2B5EF4-FFF2-40B4-BE49-F238E27FC236}">
                <a16:creationId xmlns:a16="http://schemas.microsoft.com/office/drawing/2014/main" id="{BE2CDB62-02B3-0342-10DB-76DAC1BE30BF}"/>
              </a:ext>
            </a:extLst>
          </p:cNvPr>
          <p:cNvGrpSpPr/>
          <p:nvPr/>
        </p:nvGrpSpPr>
        <p:grpSpPr>
          <a:xfrm>
            <a:off x="3684495" y="1604682"/>
            <a:ext cx="4823010" cy="4661647"/>
            <a:chOff x="3684495" y="1604682"/>
            <a:chExt cx="4823010" cy="4661647"/>
          </a:xfrm>
        </p:grpSpPr>
        <p:pic>
          <p:nvPicPr>
            <p:cNvPr id="6" name="Graphic 5" descr="Presentation with media with solid fill">
              <a:extLst>
                <a:ext uri="{FF2B5EF4-FFF2-40B4-BE49-F238E27FC236}">
                  <a16:creationId xmlns:a16="http://schemas.microsoft.com/office/drawing/2014/main" id="{CFA5525A-493E-F976-F0CA-E0C6BE222F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4495" y="1604682"/>
              <a:ext cx="4823010" cy="4661647"/>
            </a:xfrm>
            <a:prstGeom prst="rect">
              <a:avLst/>
            </a:prstGeom>
          </p:spPr>
        </p:pic>
        <p:pic>
          <p:nvPicPr>
            <p:cNvPr id="9" name="Picture 8" descr="A group of kids jumping and eating food">
              <a:hlinkClick r:id="rId5"/>
              <a:extLst>
                <a:ext uri="{FF2B5EF4-FFF2-40B4-BE49-F238E27FC236}">
                  <a16:creationId xmlns:a16="http://schemas.microsoft.com/office/drawing/2014/main" id="{87B6AA45-F0E2-94D7-A914-10658E9DB7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80965" y="2599764"/>
              <a:ext cx="3037799" cy="1909483"/>
            </a:xfrm>
            <a:prstGeom prst="rect">
              <a:avLst/>
            </a:prstGeom>
          </p:spPr>
        </p:pic>
      </p:grpSp>
      <p:sp>
        <p:nvSpPr>
          <p:cNvPr id="2" name="Slide Number Placeholder 1">
            <a:extLst>
              <a:ext uri="{FF2B5EF4-FFF2-40B4-BE49-F238E27FC236}">
                <a16:creationId xmlns:a16="http://schemas.microsoft.com/office/drawing/2014/main" id="{A6F2032C-AF09-E375-11C2-EB52ACC8974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505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DBB924-785F-D3F1-A69B-7DBE89AABF4F}"/>
              </a:ext>
            </a:extLst>
          </p:cNvPr>
          <p:cNvSpPr>
            <a:spLocks noGrp="1"/>
          </p:cNvSpPr>
          <p:nvPr>
            <p:ph type="title"/>
          </p:nvPr>
        </p:nvSpPr>
        <p:spPr>
          <a:xfrm>
            <a:off x="360000" y="360000"/>
            <a:ext cx="10080000" cy="545601"/>
          </a:xfrm>
        </p:spPr>
        <p:txBody>
          <a:bodyPr/>
          <a:lstStyle/>
          <a:p>
            <a:r>
              <a:rPr lang="en-AU" dirty="0"/>
              <a:t>Balanced meal</a:t>
            </a:r>
          </a:p>
        </p:txBody>
      </p:sp>
      <p:sp>
        <p:nvSpPr>
          <p:cNvPr id="4" name="Text Placeholder 3">
            <a:extLst>
              <a:ext uri="{FF2B5EF4-FFF2-40B4-BE49-F238E27FC236}">
                <a16:creationId xmlns:a16="http://schemas.microsoft.com/office/drawing/2014/main" id="{96DDDCCF-7C32-1DC1-3970-1A5AEC4E182C}"/>
              </a:ext>
            </a:extLst>
          </p:cNvPr>
          <p:cNvSpPr>
            <a:spLocks noGrp="1"/>
          </p:cNvSpPr>
          <p:nvPr>
            <p:ph type="body" sz="quarter" idx="18"/>
          </p:nvPr>
        </p:nvSpPr>
        <p:spPr>
          <a:xfrm>
            <a:off x="360000" y="862215"/>
            <a:ext cx="10200818" cy="619778"/>
          </a:xfrm>
        </p:spPr>
        <p:txBody>
          <a:bodyPr/>
          <a:lstStyle/>
          <a:p>
            <a:pPr>
              <a:lnSpc>
                <a:spcPct val="114000"/>
              </a:lnSpc>
            </a:pPr>
            <a:r>
              <a:rPr lang="en-AU" dirty="0"/>
              <a:t>Drag and drop the ingredients, nutrients and functions below to correctly identify the components of the meal.</a:t>
            </a:r>
          </a:p>
        </p:txBody>
      </p:sp>
      <p:sp>
        <p:nvSpPr>
          <p:cNvPr id="19" name="TextBox 18">
            <a:extLst>
              <a:ext uri="{FF2B5EF4-FFF2-40B4-BE49-F238E27FC236}">
                <a16:creationId xmlns:a16="http://schemas.microsoft.com/office/drawing/2014/main" id="{602CAD13-B63A-463A-F97B-5AAA9A6CEE72}"/>
              </a:ext>
            </a:extLst>
          </p:cNvPr>
          <p:cNvSpPr txBox="1"/>
          <p:nvPr/>
        </p:nvSpPr>
        <p:spPr>
          <a:xfrm>
            <a:off x="195505" y="1611119"/>
            <a:ext cx="4112089" cy="603521"/>
          </a:xfrm>
          <a:prstGeom prst="rect">
            <a:avLst/>
          </a:prstGeom>
          <a:solidFill>
            <a:schemeClr val="bg2"/>
          </a:solidFill>
          <a:ln w="19050">
            <a:noFill/>
          </a:ln>
        </p:spPr>
        <p:txBody>
          <a:bodyPr wrap="none" lIns="0" tIns="0" rIns="0" bIns="0" rtlCol="0">
            <a:noAutofit/>
          </a:bodyPr>
          <a:lstStyle/>
          <a:p>
            <a:pPr marL="108000">
              <a:lnSpc>
                <a:spcPct val="114000"/>
              </a:lnSpc>
            </a:pPr>
            <a:r>
              <a:rPr lang="en-AU" sz="1600" dirty="0">
                <a:effectLst/>
                <a:cs typeface="Arial" panose="020B0604020202020204" pitchFamily="34" charset="0"/>
              </a:rPr>
              <a:t>Support body function and the immune</a:t>
            </a:r>
          </a:p>
          <a:p>
            <a:pPr marL="108000">
              <a:lnSpc>
                <a:spcPct val="114000"/>
              </a:lnSpc>
            </a:pPr>
            <a:r>
              <a:rPr lang="en-AU" sz="1600" dirty="0">
                <a:effectLst/>
                <a:cs typeface="Arial" panose="020B0604020202020204" pitchFamily="34" charset="0"/>
              </a:rPr>
              <a:t>system</a:t>
            </a:r>
            <a:endParaRPr lang="en-AU" sz="1200" dirty="0">
              <a:effectLst/>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1395F3E-08D0-94EF-C121-BDE84677AC93}"/>
              </a:ext>
            </a:extLst>
          </p:cNvPr>
          <p:cNvSpPr txBox="1"/>
          <p:nvPr/>
        </p:nvSpPr>
        <p:spPr>
          <a:xfrm>
            <a:off x="195506" y="2320795"/>
            <a:ext cx="4112088" cy="366252"/>
          </a:xfrm>
          <a:prstGeom prst="rect">
            <a:avLst/>
          </a:prstGeom>
          <a:solidFill>
            <a:schemeClr val="bg2"/>
          </a:solidFill>
          <a:ln w="19050">
            <a:noFill/>
          </a:ln>
        </p:spPr>
        <p:txBody>
          <a:bodyPr wrap="none" lIns="0" tIns="0" rIns="0" bIns="0" rtlCol="0">
            <a:noAutofit/>
          </a:bodyPr>
          <a:lstStyle/>
          <a:p>
            <a:pPr marL="108000">
              <a:lnSpc>
                <a:spcPct val="150000"/>
              </a:lnSpc>
              <a:spcBef>
                <a:spcPts val="1200"/>
              </a:spcBef>
              <a:spcAft>
                <a:spcPts val="600"/>
              </a:spcAft>
            </a:pPr>
            <a:r>
              <a:rPr lang="en-AU" sz="1600" dirty="0">
                <a:effectLst/>
                <a:cs typeface="Arial" panose="020B0604020202020204" pitchFamily="34" charset="0"/>
              </a:rPr>
              <a:t>Provide energy</a:t>
            </a:r>
            <a:endParaRPr lang="en-AU" sz="1200" dirty="0">
              <a:effectLst/>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0E30A7B-64D8-FC31-D29D-A4ABBEE80FDA}"/>
              </a:ext>
            </a:extLst>
          </p:cNvPr>
          <p:cNvSpPr txBox="1"/>
          <p:nvPr/>
        </p:nvSpPr>
        <p:spPr>
          <a:xfrm>
            <a:off x="195506" y="2768094"/>
            <a:ext cx="4112088" cy="593255"/>
          </a:xfrm>
          <a:prstGeom prst="rect">
            <a:avLst/>
          </a:prstGeom>
          <a:solidFill>
            <a:schemeClr val="bg2"/>
          </a:solidFill>
          <a:ln w="19050">
            <a:noFill/>
          </a:ln>
        </p:spPr>
        <p:txBody>
          <a:bodyPr wrap="none" lIns="0" tIns="0" rIns="0" bIns="0" rtlCol="0">
            <a:noAutofit/>
          </a:bodyPr>
          <a:lstStyle/>
          <a:p>
            <a:pPr marL="108000">
              <a:lnSpc>
                <a:spcPct val="114000"/>
              </a:lnSpc>
            </a:pPr>
            <a:r>
              <a:rPr lang="en-AU" sz="1600" dirty="0">
                <a:ea typeface="Calibri" panose="020F0502020204030204" pitchFamily="34" charset="0"/>
                <a:cs typeface="Arial" panose="020B0604020202020204" pitchFamily="34" charset="0"/>
              </a:rPr>
              <a:t>Promote growth and repair of muscles</a:t>
            </a:r>
          </a:p>
          <a:p>
            <a:pPr marL="108000">
              <a:lnSpc>
                <a:spcPct val="114000"/>
              </a:lnSpc>
            </a:pPr>
            <a:r>
              <a:rPr lang="en-AU" sz="1600" dirty="0">
                <a:ea typeface="Calibri" panose="020F0502020204030204" pitchFamily="34" charset="0"/>
                <a:cs typeface="Arial" panose="020B0604020202020204" pitchFamily="34" charset="0"/>
              </a:rPr>
              <a:t>and </a:t>
            </a:r>
            <a:r>
              <a:rPr lang="en-AU" sz="1600" dirty="0">
                <a:effectLst/>
                <a:ea typeface="Calibri" panose="020F0502020204030204" pitchFamily="34" charset="0"/>
                <a:cs typeface="Arial" panose="020B0604020202020204" pitchFamily="34" charset="0"/>
              </a:rPr>
              <a:t>cells in the body</a:t>
            </a:r>
            <a:endParaRPr lang="en-AU" sz="1200" dirty="0">
              <a:effectLst/>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6207EC9-14C9-5E52-EA30-09E94F016B4D}"/>
              </a:ext>
            </a:extLst>
          </p:cNvPr>
          <p:cNvSpPr txBox="1"/>
          <p:nvPr/>
        </p:nvSpPr>
        <p:spPr>
          <a:xfrm>
            <a:off x="195505" y="3442396"/>
            <a:ext cx="4112089" cy="366252"/>
          </a:xfrm>
          <a:prstGeom prst="rect">
            <a:avLst/>
          </a:prstGeom>
          <a:solidFill>
            <a:schemeClr val="bg2"/>
          </a:solidFill>
          <a:ln w="19050">
            <a:noFill/>
          </a:ln>
        </p:spPr>
        <p:txBody>
          <a:bodyPr wrap="none" lIns="0" tIns="0" rIns="0" bIns="0" rtlCol="0">
            <a:noAutofit/>
          </a:bodyPr>
          <a:lstStyle/>
          <a:p>
            <a:pPr marL="108000">
              <a:lnSpc>
                <a:spcPct val="150000"/>
              </a:lnSpc>
              <a:spcBef>
                <a:spcPts val="1200"/>
              </a:spcBef>
              <a:spcAft>
                <a:spcPts val="600"/>
              </a:spcAft>
            </a:pPr>
            <a:r>
              <a:rPr lang="en-AU" sz="1600" dirty="0">
                <a:ea typeface="Calibri" panose="020F0502020204030204" pitchFamily="34" charset="0"/>
                <a:cs typeface="Arial" panose="020B0604020202020204" pitchFamily="34" charset="0"/>
              </a:rPr>
              <a:t>Maintain nerve and muscle function</a:t>
            </a:r>
            <a:endParaRPr lang="en-AU" sz="1600" dirty="0">
              <a:effectLst/>
              <a:ea typeface="Calibri" panose="020F050202020403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A191496-B720-A9E3-6D20-28FBED3789D0}"/>
              </a:ext>
            </a:extLst>
          </p:cNvPr>
          <p:cNvSpPr txBox="1"/>
          <p:nvPr/>
        </p:nvSpPr>
        <p:spPr>
          <a:xfrm>
            <a:off x="195505" y="3894354"/>
            <a:ext cx="4112089" cy="861956"/>
          </a:xfrm>
          <a:prstGeom prst="rect">
            <a:avLst/>
          </a:prstGeom>
          <a:solidFill>
            <a:schemeClr val="bg2"/>
          </a:solidFill>
          <a:ln w="19050">
            <a:noFill/>
          </a:ln>
        </p:spPr>
        <p:txBody>
          <a:bodyPr wrap="none" lIns="0" tIns="0" rIns="0" bIns="0" rtlCol="0">
            <a:noAutofit/>
          </a:bodyPr>
          <a:lstStyle/>
          <a:p>
            <a:pPr marL="108000">
              <a:lnSpc>
                <a:spcPct val="114000"/>
              </a:lnSpc>
            </a:pPr>
            <a:r>
              <a:rPr lang="en-AU" sz="1600" dirty="0">
                <a:effectLst/>
                <a:cs typeface="Arial" panose="020B0604020202020204" pitchFamily="34" charset="0"/>
              </a:rPr>
              <a:t>Protects internal organs, move some</a:t>
            </a:r>
          </a:p>
          <a:p>
            <a:pPr marL="108000">
              <a:lnSpc>
                <a:spcPct val="114000"/>
              </a:lnSpc>
            </a:pPr>
            <a:r>
              <a:rPr lang="en-AU" sz="1600" dirty="0">
                <a:ea typeface="Calibri" panose="020F0502020204030204" pitchFamily="34" charset="0"/>
                <a:cs typeface="Arial" panose="020B0604020202020204" pitchFamily="34" charset="0"/>
              </a:rPr>
              <a:t>vitamins around the body and helps to</a:t>
            </a:r>
          </a:p>
          <a:p>
            <a:pPr marL="108000">
              <a:lnSpc>
                <a:spcPct val="114000"/>
              </a:lnSpc>
            </a:pPr>
            <a:r>
              <a:rPr lang="en-AU" sz="1600" dirty="0">
                <a:ea typeface="Calibri" panose="020F0502020204030204" pitchFamily="34" charset="0"/>
                <a:cs typeface="Arial" panose="020B0604020202020204" pitchFamily="34" charset="0"/>
              </a:rPr>
              <a:t>r</a:t>
            </a:r>
            <a:r>
              <a:rPr lang="en-AU" sz="1600" dirty="0">
                <a:effectLst/>
                <a:ea typeface="Calibri" panose="020F0502020204030204" pitchFamily="34" charset="0"/>
                <a:cs typeface="Arial" panose="020B0604020202020204" pitchFamily="34" charset="0"/>
              </a:rPr>
              <a:t>egulate body heat</a:t>
            </a:r>
            <a:endParaRPr lang="en-AU" sz="1200" dirty="0">
              <a:effectLst/>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4C3DEEA-CC80-4DCF-EE73-AD666B257FFC}"/>
              </a:ext>
            </a:extLst>
          </p:cNvPr>
          <p:cNvSpPr txBox="1"/>
          <p:nvPr/>
        </p:nvSpPr>
        <p:spPr>
          <a:xfrm>
            <a:off x="195505" y="4841408"/>
            <a:ext cx="4112090" cy="366252"/>
          </a:xfrm>
          <a:prstGeom prst="rect">
            <a:avLst/>
          </a:prstGeom>
          <a:solidFill>
            <a:schemeClr val="bg2"/>
          </a:solidFill>
          <a:ln w="19050">
            <a:noFill/>
          </a:ln>
        </p:spPr>
        <p:txBody>
          <a:bodyPr wrap="none" lIns="0" tIns="0" rIns="0" bIns="0" rtlCol="0">
            <a:noAutofit/>
          </a:bodyPr>
          <a:lstStyle/>
          <a:p>
            <a:pPr marL="108000">
              <a:lnSpc>
                <a:spcPct val="150000"/>
              </a:lnSpc>
              <a:spcBef>
                <a:spcPts val="1200"/>
              </a:spcBef>
              <a:spcAft>
                <a:spcPts val="600"/>
              </a:spcAft>
            </a:pPr>
            <a:r>
              <a:rPr lang="en-AU" sz="1600" dirty="0">
                <a:ea typeface="Calibri" panose="020F0502020204030204" pitchFamily="34" charset="0"/>
                <a:cs typeface="Arial" panose="020B0604020202020204" pitchFamily="34" charset="0"/>
              </a:rPr>
              <a:t>Supports healthy cell growth and function</a:t>
            </a:r>
            <a:endParaRPr lang="en-AU" sz="1200" dirty="0">
              <a:effectLst/>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82193C3C-1F95-57BA-39F8-4CD44780A14C}"/>
              </a:ext>
            </a:extLst>
          </p:cNvPr>
          <p:cNvSpPr txBox="1"/>
          <p:nvPr/>
        </p:nvSpPr>
        <p:spPr>
          <a:xfrm>
            <a:off x="195505" y="5285125"/>
            <a:ext cx="1630165" cy="366252"/>
          </a:xfrm>
          <a:prstGeom prst="rect">
            <a:avLst/>
          </a:prstGeom>
          <a:solidFill>
            <a:schemeClr val="accent4"/>
          </a:solidFill>
          <a:ln w="19050">
            <a:noFill/>
          </a:ln>
        </p:spPr>
        <p:txBody>
          <a:bodyPr wrap="none" lIns="0" tIns="0" rIns="0" bIns="0" rtlCol="0">
            <a:noAutofit/>
          </a:bodyPr>
          <a:lstStyle/>
          <a:p>
            <a:pPr marL="108000">
              <a:lnSpc>
                <a:spcPct val="150000"/>
              </a:lnSpc>
              <a:spcBef>
                <a:spcPts val="1200"/>
              </a:spcBef>
              <a:spcAft>
                <a:spcPts val="600"/>
              </a:spcAft>
            </a:pPr>
            <a:r>
              <a:rPr lang="en-AU" sz="1600" dirty="0">
                <a:effectLst/>
                <a:cs typeface="Arial" panose="020B0604020202020204" pitchFamily="34" charset="0"/>
              </a:rPr>
              <a:t>Rocket leaves</a:t>
            </a:r>
            <a:endParaRPr lang="en-AU" sz="1200" dirty="0">
              <a:effectLst/>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C306114B-413D-39E7-5E25-D7D43A5AB0ED}"/>
              </a:ext>
            </a:extLst>
          </p:cNvPr>
          <p:cNvSpPr txBox="1"/>
          <p:nvPr/>
        </p:nvSpPr>
        <p:spPr>
          <a:xfrm>
            <a:off x="195505" y="5734093"/>
            <a:ext cx="1630165" cy="366252"/>
          </a:xfrm>
          <a:prstGeom prst="rect">
            <a:avLst/>
          </a:prstGeom>
          <a:solidFill>
            <a:schemeClr val="accent4"/>
          </a:solidFill>
          <a:ln w="19050">
            <a:noFill/>
          </a:ln>
        </p:spPr>
        <p:txBody>
          <a:bodyPr wrap="none" lIns="0" tIns="0" rIns="0" bIns="0" rtlCol="0">
            <a:noAutofit/>
          </a:bodyPr>
          <a:lstStyle/>
          <a:p>
            <a:pPr marL="108000">
              <a:lnSpc>
                <a:spcPct val="150000"/>
              </a:lnSpc>
              <a:spcBef>
                <a:spcPts val="1200"/>
              </a:spcBef>
              <a:spcAft>
                <a:spcPts val="600"/>
              </a:spcAft>
            </a:pPr>
            <a:r>
              <a:rPr lang="en-AU" sz="1600" dirty="0">
                <a:effectLst/>
                <a:cs typeface="Arial" panose="020B0604020202020204" pitchFamily="34" charset="0"/>
              </a:rPr>
              <a:t>Alfalfa sprouts</a:t>
            </a:r>
            <a:endParaRPr lang="en-AU" sz="1200" dirty="0">
              <a:effectLst/>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DAA76589-06C4-E8B8-20F9-88E5A4342FC6}"/>
              </a:ext>
            </a:extLst>
          </p:cNvPr>
          <p:cNvSpPr txBox="1"/>
          <p:nvPr/>
        </p:nvSpPr>
        <p:spPr>
          <a:xfrm>
            <a:off x="195504" y="6185551"/>
            <a:ext cx="1630165" cy="366252"/>
          </a:xfrm>
          <a:prstGeom prst="rect">
            <a:avLst/>
          </a:prstGeom>
          <a:solidFill>
            <a:schemeClr val="accent4"/>
          </a:solidFill>
          <a:ln w="19050">
            <a:noFill/>
          </a:ln>
        </p:spPr>
        <p:txBody>
          <a:bodyPr wrap="none" lIns="0" tIns="0" rIns="0" bIns="0" rtlCol="0">
            <a:noAutofit/>
          </a:bodyPr>
          <a:lstStyle/>
          <a:p>
            <a:pPr marL="108000">
              <a:lnSpc>
                <a:spcPct val="150000"/>
              </a:lnSpc>
              <a:spcBef>
                <a:spcPts val="1200"/>
              </a:spcBef>
              <a:spcAft>
                <a:spcPts val="600"/>
              </a:spcAft>
            </a:pPr>
            <a:r>
              <a:rPr lang="en-AU" sz="1600" dirty="0">
                <a:effectLst/>
                <a:cs typeface="Arial" panose="020B0604020202020204" pitchFamily="34" charset="0"/>
              </a:rPr>
              <a:t>Avocado</a:t>
            </a:r>
            <a:endParaRPr lang="en-AU" sz="1200" dirty="0">
              <a:effectLst/>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A740D4B-2215-A891-0DD7-7A76C690E53D}"/>
              </a:ext>
            </a:extLst>
          </p:cNvPr>
          <p:cNvSpPr txBox="1"/>
          <p:nvPr/>
        </p:nvSpPr>
        <p:spPr>
          <a:xfrm>
            <a:off x="1955717" y="5287750"/>
            <a:ext cx="1630165" cy="366252"/>
          </a:xfrm>
          <a:prstGeom prst="rect">
            <a:avLst/>
          </a:prstGeom>
          <a:solidFill>
            <a:schemeClr val="accent4"/>
          </a:solidFill>
          <a:ln w="19050">
            <a:noFill/>
          </a:ln>
        </p:spPr>
        <p:txBody>
          <a:bodyPr wrap="none" lIns="0" tIns="0" rIns="0" bIns="0" rtlCol="0">
            <a:noAutofit/>
          </a:bodyPr>
          <a:lstStyle/>
          <a:p>
            <a:pPr marL="108000">
              <a:lnSpc>
                <a:spcPct val="150000"/>
              </a:lnSpc>
              <a:spcBef>
                <a:spcPts val="1200"/>
              </a:spcBef>
              <a:spcAft>
                <a:spcPts val="600"/>
              </a:spcAft>
            </a:pPr>
            <a:r>
              <a:rPr lang="en-AU" sz="1600" dirty="0">
                <a:effectLst/>
                <a:cs typeface="Arial" panose="020B0604020202020204" pitchFamily="34" charset="0"/>
              </a:rPr>
              <a:t>Chicken breast</a:t>
            </a:r>
            <a:endParaRPr lang="en-AU" sz="1200" dirty="0">
              <a:effectLst/>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D04F43F-3A8D-DCB3-8B45-FF40C9C2583A}"/>
              </a:ext>
            </a:extLst>
          </p:cNvPr>
          <p:cNvSpPr txBox="1"/>
          <p:nvPr/>
        </p:nvSpPr>
        <p:spPr>
          <a:xfrm>
            <a:off x="1955717" y="5734093"/>
            <a:ext cx="1630165" cy="366252"/>
          </a:xfrm>
          <a:prstGeom prst="rect">
            <a:avLst/>
          </a:prstGeom>
          <a:solidFill>
            <a:schemeClr val="accent4"/>
          </a:solidFill>
          <a:ln w="19050">
            <a:noFill/>
          </a:ln>
        </p:spPr>
        <p:txBody>
          <a:bodyPr wrap="none" lIns="0" tIns="0" rIns="0" bIns="0" rtlCol="0">
            <a:noAutofit/>
          </a:bodyPr>
          <a:lstStyle/>
          <a:p>
            <a:pPr marL="108000">
              <a:lnSpc>
                <a:spcPct val="150000"/>
              </a:lnSpc>
              <a:spcBef>
                <a:spcPts val="1200"/>
              </a:spcBef>
              <a:spcAft>
                <a:spcPts val="600"/>
              </a:spcAft>
            </a:pPr>
            <a:r>
              <a:rPr lang="en-AU" sz="1600" dirty="0">
                <a:effectLst/>
                <a:cs typeface="Arial" panose="020B0604020202020204" pitchFamily="34" charset="0"/>
              </a:rPr>
              <a:t>Quinoa</a:t>
            </a:r>
            <a:endParaRPr lang="en-AU" sz="1200" dirty="0">
              <a:effectLst/>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47D08353-A3E8-CC65-7C8B-9A853C41F31F}"/>
              </a:ext>
            </a:extLst>
          </p:cNvPr>
          <p:cNvSpPr txBox="1"/>
          <p:nvPr/>
        </p:nvSpPr>
        <p:spPr>
          <a:xfrm>
            <a:off x="1955717" y="6180436"/>
            <a:ext cx="1755671" cy="366252"/>
          </a:xfrm>
          <a:prstGeom prst="rect">
            <a:avLst/>
          </a:prstGeom>
          <a:solidFill>
            <a:schemeClr val="accent4"/>
          </a:solidFill>
          <a:ln w="19050">
            <a:noFill/>
          </a:ln>
        </p:spPr>
        <p:txBody>
          <a:bodyPr wrap="none" lIns="0" tIns="0" rIns="0" bIns="0" rtlCol="0">
            <a:noAutofit/>
          </a:bodyPr>
          <a:lstStyle/>
          <a:p>
            <a:pPr marL="108000">
              <a:lnSpc>
                <a:spcPct val="150000"/>
              </a:lnSpc>
              <a:spcBef>
                <a:spcPts val="1200"/>
              </a:spcBef>
              <a:spcAft>
                <a:spcPts val="600"/>
              </a:spcAft>
            </a:pPr>
            <a:r>
              <a:rPr lang="en-AU" sz="1600" dirty="0">
                <a:effectLst/>
                <a:cs typeface="Arial" panose="020B0604020202020204" pitchFamily="34" charset="0"/>
              </a:rPr>
              <a:t>Cherry tomatoes</a:t>
            </a:r>
            <a:endParaRPr lang="en-AU" sz="1200" dirty="0">
              <a:effectLst/>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9AA8A4D-F878-21F8-2FE8-72FFF668C587}"/>
              </a:ext>
            </a:extLst>
          </p:cNvPr>
          <p:cNvSpPr txBox="1"/>
          <p:nvPr/>
        </p:nvSpPr>
        <p:spPr>
          <a:xfrm>
            <a:off x="3841434" y="5292562"/>
            <a:ext cx="1630165" cy="366252"/>
          </a:xfrm>
          <a:prstGeom prst="rect">
            <a:avLst/>
          </a:prstGeom>
          <a:solidFill>
            <a:schemeClr val="accent6"/>
          </a:solidFill>
          <a:ln w="19050">
            <a:noFill/>
          </a:ln>
        </p:spPr>
        <p:txBody>
          <a:bodyPr wrap="none" lIns="0" tIns="0" rIns="0" bIns="0" rtlCol="0">
            <a:noAutofit/>
          </a:bodyPr>
          <a:lstStyle/>
          <a:p>
            <a:pPr marL="108000">
              <a:lnSpc>
                <a:spcPct val="150000"/>
              </a:lnSpc>
              <a:spcBef>
                <a:spcPts val="1200"/>
              </a:spcBef>
              <a:spcAft>
                <a:spcPts val="600"/>
              </a:spcAft>
            </a:pPr>
            <a:r>
              <a:rPr lang="en-AU" sz="1600" dirty="0">
                <a:effectLst/>
                <a:cs typeface="Arial" panose="020B0604020202020204" pitchFamily="34" charset="0"/>
              </a:rPr>
              <a:t>Fats</a:t>
            </a:r>
            <a:endParaRPr lang="en-AU" sz="1200" dirty="0">
              <a:effectLst/>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B413015-D732-65AD-63DB-0C1C4F54E23A}"/>
              </a:ext>
            </a:extLst>
          </p:cNvPr>
          <p:cNvSpPr txBox="1"/>
          <p:nvPr/>
        </p:nvSpPr>
        <p:spPr>
          <a:xfrm>
            <a:off x="3841435" y="5730080"/>
            <a:ext cx="1630165" cy="366252"/>
          </a:xfrm>
          <a:prstGeom prst="rect">
            <a:avLst/>
          </a:prstGeom>
          <a:solidFill>
            <a:schemeClr val="accent6"/>
          </a:solidFill>
          <a:ln w="19050">
            <a:noFill/>
          </a:ln>
        </p:spPr>
        <p:txBody>
          <a:bodyPr wrap="none" lIns="0" tIns="0" rIns="0" bIns="0" rtlCol="0">
            <a:noAutofit/>
          </a:bodyPr>
          <a:lstStyle/>
          <a:p>
            <a:pPr marL="108000">
              <a:lnSpc>
                <a:spcPct val="150000"/>
              </a:lnSpc>
              <a:spcBef>
                <a:spcPts val="1200"/>
              </a:spcBef>
              <a:spcAft>
                <a:spcPts val="600"/>
              </a:spcAft>
            </a:pPr>
            <a:r>
              <a:rPr lang="en-AU" sz="1600" dirty="0">
                <a:ea typeface="Calibri" panose="020F0502020204030204" pitchFamily="34" charset="0"/>
                <a:cs typeface="Arial" panose="020B0604020202020204" pitchFamily="34" charset="0"/>
              </a:rPr>
              <a:t>Protein</a:t>
            </a:r>
            <a:endParaRPr lang="en-AU" sz="1200" dirty="0">
              <a:effectLst/>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A0F23B3-9D8B-6783-F8DB-834E1ED8B97E}"/>
              </a:ext>
            </a:extLst>
          </p:cNvPr>
          <p:cNvSpPr txBox="1"/>
          <p:nvPr/>
        </p:nvSpPr>
        <p:spPr>
          <a:xfrm>
            <a:off x="3841436" y="6173512"/>
            <a:ext cx="1630165" cy="366252"/>
          </a:xfrm>
          <a:prstGeom prst="rect">
            <a:avLst/>
          </a:prstGeom>
          <a:solidFill>
            <a:schemeClr val="accent6"/>
          </a:solidFill>
          <a:ln w="19050">
            <a:noFill/>
          </a:ln>
        </p:spPr>
        <p:txBody>
          <a:bodyPr wrap="none" lIns="0" tIns="0" rIns="0" bIns="0" rtlCol="0">
            <a:noAutofit/>
          </a:bodyPr>
          <a:lstStyle/>
          <a:p>
            <a:pPr marL="108000">
              <a:lnSpc>
                <a:spcPct val="150000"/>
              </a:lnSpc>
              <a:spcBef>
                <a:spcPts val="1200"/>
              </a:spcBef>
              <a:spcAft>
                <a:spcPts val="600"/>
              </a:spcAft>
            </a:pPr>
            <a:r>
              <a:rPr lang="en-AU" sz="1600" dirty="0">
                <a:effectLst/>
                <a:cs typeface="Arial" panose="020B0604020202020204" pitchFamily="34" charset="0"/>
              </a:rPr>
              <a:t>Carbohydrates</a:t>
            </a:r>
            <a:endParaRPr lang="en-AU" sz="1200" dirty="0">
              <a:effectLst/>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E93ED1D-4C98-FED4-66AE-3E9A32F89BFC}"/>
              </a:ext>
            </a:extLst>
          </p:cNvPr>
          <p:cNvSpPr txBox="1"/>
          <p:nvPr/>
        </p:nvSpPr>
        <p:spPr>
          <a:xfrm>
            <a:off x="5557757" y="5285125"/>
            <a:ext cx="1630165" cy="366252"/>
          </a:xfrm>
          <a:prstGeom prst="rect">
            <a:avLst/>
          </a:prstGeom>
          <a:solidFill>
            <a:schemeClr val="accent6"/>
          </a:solidFill>
          <a:ln w="19050">
            <a:noFill/>
          </a:ln>
        </p:spPr>
        <p:txBody>
          <a:bodyPr wrap="none" lIns="0" tIns="0" rIns="0" bIns="0" rtlCol="0">
            <a:noAutofit/>
          </a:bodyPr>
          <a:lstStyle/>
          <a:p>
            <a:pPr marL="108000">
              <a:lnSpc>
                <a:spcPct val="150000"/>
              </a:lnSpc>
              <a:spcBef>
                <a:spcPts val="1200"/>
              </a:spcBef>
              <a:spcAft>
                <a:spcPts val="600"/>
              </a:spcAft>
            </a:pPr>
            <a:r>
              <a:rPr lang="en-AU" sz="1600" dirty="0">
                <a:effectLst/>
                <a:cs typeface="Arial" panose="020B0604020202020204" pitchFamily="34" charset="0"/>
              </a:rPr>
              <a:t>Vitamin C</a:t>
            </a:r>
            <a:endParaRPr lang="en-AU" sz="1200" dirty="0">
              <a:effectLst/>
              <a:ea typeface="Calibri" panose="020F050202020403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FDE800D-4EAA-C0B9-F9BB-E628940B3AB6}"/>
              </a:ext>
            </a:extLst>
          </p:cNvPr>
          <p:cNvSpPr txBox="1"/>
          <p:nvPr/>
        </p:nvSpPr>
        <p:spPr>
          <a:xfrm>
            <a:off x="5557757" y="5730080"/>
            <a:ext cx="1952948" cy="366252"/>
          </a:xfrm>
          <a:prstGeom prst="rect">
            <a:avLst/>
          </a:prstGeom>
          <a:solidFill>
            <a:schemeClr val="accent6"/>
          </a:solidFill>
          <a:ln w="19050">
            <a:noFill/>
          </a:ln>
        </p:spPr>
        <p:txBody>
          <a:bodyPr wrap="none" lIns="0" tIns="0" rIns="0" bIns="0" rtlCol="0">
            <a:noAutofit/>
          </a:bodyPr>
          <a:lstStyle/>
          <a:p>
            <a:pPr marL="108000">
              <a:lnSpc>
                <a:spcPct val="150000"/>
              </a:lnSpc>
              <a:spcBef>
                <a:spcPts val="1200"/>
              </a:spcBef>
              <a:spcAft>
                <a:spcPts val="600"/>
              </a:spcAft>
            </a:pPr>
            <a:r>
              <a:rPr lang="en-AU" sz="1600" dirty="0">
                <a:effectLst/>
                <a:cs typeface="Arial" panose="020B0604020202020204" pitchFamily="34" charset="0"/>
              </a:rPr>
              <a:t>Minerals – folate</a:t>
            </a:r>
            <a:endParaRPr lang="en-AU" sz="1200" dirty="0">
              <a:effectLst/>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0C135DF-719A-03C5-C1FC-6A284AAB2996}"/>
              </a:ext>
            </a:extLst>
          </p:cNvPr>
          <p:cNvSpPr txBox="1"/>
          <p:nvPr/>
        </p:nvSpPr>
        <p:spPr>
          <a:xfrm>
            <a:off x="5557757" y="6173512"/>
            <a:ext cx="2356360" cy="366252"/>
          </a:xfrm>
          <a:prstGeom prst="rect">
            <a:avLst/>
          </a:prstGeom>
          <a:solidFill>
            <a:schemeClr val="accent6"/>
          </a:solidFill>
          <a:ln w="19050">
            <a:noFill/>
          </a:ln>
        </p:spPr>
        <p:txBody>
          <a:bodyPr wrap="none" lIns="0" tIns="0" rIns="0" bIns="0" rtlCol="0">
            <a:noAutofit/>
          </a:bodyPr>
          <a:lstStyle/>
          <a:p>
            <a:pPr marL="108000">
              <a:lnSpc>
                <a:spcPct val="150000"/>
              </a:lnSpc>
              <a:spcBef>
                <a:spcPts val="1200"/>
              </a:spcBef>
              <a:spcAft>
                <a:spcPts val="600"/>
              </a:spcAft>
            </a:pPr>
            <a:r>
              <a:rPr lang="en-AU" sz="1600" dirty="0">
                <a:effectLst/>
                <a:cs typeface="Arial" panose="020B0604020202020204" pitchFamily="34" charset="0"/>
              </a:rPr>
              <a:t>Minerals – magnesium</a:t>
            </a:r>
            <a:endParaRPr lang="en-AU" sz="1200" dirty="0">
              <a:effectLst/>
              <a:ea typeface="Calibri" panose="020F0502020204030204" pitchFamily="34" charset="0"/>
              <a:cs typeface="Arial" panose="020B0604020202020204" pitchFamily="34" charset="0"/>
            </a:endParaRPr>
          </a:p>
        </p:txBody>
      </p:sp>
      <p:pic>
        <p:nvPicPr>
          <p:cNvPr id="5" name="Picture 4" descr="Image of a meal including cooked chicken breast, avocado, quinoa, rocket, bean sprouts and cherry tomatoes, topped with fresh basil leaves. There are arrows coming off each ingredient.">
            <a:extLst>
              <a:ext uri="{FF2B5EF4-FFF2-40B4-BE49-F238E27FC236}">
                <a16:creationId xmlns:a16="http://schemas.microsoft.com/office/drawing/2014/main" id="{D8B2364D-C438-0EFB-8EB2-715D136B74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187921" y="1378495"/>
            <a:ext cx="3936079" cy="3848346"/>
          </a:xfrm>
          <a:prstGeom prst="rect">
            <a:avLst/>
          </a:prstGeom>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A794A21A-A47E-97E4-673E-63C50C9E0E2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142693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(5)</a:t>
            </a:r>
          </a:p>
        </p:txBody>
      </p:sp>
      <p:sp>
        <p:nvSpPr>
          <p:cNvPr id="6" name="Text Placeholder 5">
            <a:extLst>
              <a:ext uri="{FF2B5EF4-FFF2-40B4-BE49-F238E27FC236}">
                <a16:creationId xmlns:a16="http://schemas.microsoft.com/office/drawing/2014/main" id="{056910A4-63AF-247F-1575-6C0FA6830509}"/>
              </a:ext>
            </a:extLst>
          </p:cNvPr>
          <p:cNvSpPr>
            <a:spLocks noGrp="1"/>
          </p:cNvSpPr>
          <p:nvPr>
            <p:ph type="body" sz="quarter" idx="19"/>
          </p:nvPr>
        </p:nvSpPr>
        <p:spPr/>
        <p:txBody>
          <a:bodyPr/>
          <a:lstStyle/>
          <a:p>
            <a:pPr>
              <a:lnSpc>
                <a:spcPct val="150000"/>
              </a:lnSpc>
            </a:pPr>
            <a:r>
              <a:rPr lang="en-AU" sz="2000" b="1" dirty="0">
                <a:solidFill>
                  <a:srgbClr val="002664"/>
                </a:solidFill>
                <a:latin typeface="+mj-lt"/>
                <a:cs typeface="Arial" panose="020B0604020202020204" pitchFamily="34" charset="0"/>
              </a:rPr>
              <a:t>We are learning to</a:t>
            </a:r>
            <a:r>
              <a:rPr lang="en-AU" sz="2000" b="1" dirty="0">
                <a:solidFill>
                  <a:srgbClr val="22272B"/>
                </a:solidFill>
                <a:latin typeface="+mj-lt"/>
                <a:ea typeface="+mn-lt"/>
                <a:cs typeface="Arial" panose="020B0604020202020204" pitchFamily="34" charset="0"/>
              </a:rPr>
              <a:t>:</a:t>
            </a:r>
          </a:p>
          <a:p>
            <a:pPr>
              <a:lnSpc>
                <a:spcPct val="150000"/>
              </a:lnSpc>
            </a:pPr>
            <a:r>
              <a:rPr lang="en-AU" sz="2000" dirty="0">
                <a:solidFill>
                  <a:srgbClr val="002664"/>
                </a:solidFill>
                <a:cs typeface="Arial" panose="020B0604020202020204" pitchFamily="34" charset="0"/>
              </a:rPr>
              <a:t>use correct techniques and practices to produce food products.</a:t>
            </a:r>
          </a:p>
          <a:p>
            <a:pPr>
              <a:lnSpc>
                <a:spcPct val="150000"/>
              </a:lnSpc>
            </a:pPr>
            <a:r>
              <a:rPr lang="en-AU" sz="2000" b="1" dirty="0">
                <a:solidFill>
                  <a:srgbClr val="002664"/>
                </a:solidFill>
                <a:latin typeface="+mj-lt"/>
                <a:cs typeface="Arial" panose="020B0604020202020204" pitchFamily="34" charset="0"/>
              </a:rPr>
              <a:t>We can:</a:t>
            </a:r>
            <a:endParaRPr lang="en-US" sz="2000" dirty="0">
              <a:solidFill>
                <a:srgbClr val="002664"/>
              </a:solidFill>
              <a:latin typeface="+mj-lt"/>
              <a:cs typeface="Arial" panose="020B0604020202020204" pitchFamily="34" charset="0"/>
            </a:endParaRPr>
          </a:p>
          <a:p>
            <a:pPr marL="342900" indent="-342900">
              <a:lnSpc>
                <a:spcPct val="150000"/>
              </a:lnSpc>
              <a:buFont typeface="Public Sans"/>
              <a:buChar char="•"/>
            </a:pPr>
            <a:r>
              <a:rPr lang="en-AU" sz="2000" dirty="0">
                <a:solidFill>
                  <a:srgbClr val="002664"/>
                </a:solidFill>
                <a:cs typeface="Arial" panose="020B0604020202020204" pitchFamily="34" charset="0"/>
              </a:rPr>
              <a:t>document additional techniques to create food items</a:t>
            </a:r>
          </a:p>
          <a:p>
            <a:pPr marL="342900" indent="-342900">
              <a:lnSpc>
                <a:spcPct val="150000"/>
              </a:lnSpc>
              <a:buFont typeface="Public Sans"/>
              <a:buChar char="•"/>
            </a:pPr>
            <a:r>
              <a:rPr lang="en-AU" sz="2000" dirty="0">
                <a:solidFill>
                  <a:srgbClr val="002664"/>
                </a:solidFill>
                <a:cs typeface="Arial" panose="020B0604020202020204" pitchFamily="34" charset="0"/>
              </a:rPr>
              <a:t>follow a recipe and use preparation techniques and equipment to produce food items</a:t>
            </a:r>
          </a:p>
          <a:p>
            <a:pPr marL="342900" indent="-342900">
              <a:lnSpc>
                <a:spcPct val="150000"/>
              </a:lnSpc>
              <a:buFont typeface="Public Sans"/>
              <a:buChar char="•"/>
            </a:pPr>
            <a:r>
              <a:rPr lang="en-AU" sz="2000" dirty="0">
                <a:solidFill>
                  <a:srgbClr val="002664"/>
                </a:solidFill>
                <a:cs typeface="Arial" panose="020B0604020202020204" pitchFamily="34" charset="0"/>
              </a:rPr>
              <a:t>describe and implement the safe practices to follow when using knives and the sandwich</a:t>
            </a:r>
            <a:br>
              <a:rPr lang="en-AU" sz="2000" dirty="0">
                <a:solidFill>
                  <a:srgbClr val="002664"/>
                </a:solidFill>
                <a:cs typeface="Arial" panose="020B0604020202020204" pitchFamily="34" charset="0"/>
              </a:rPr>
            </a:br>
            <a:r>
              <a:rPr lang="en-AU" sz="2000" dirty="0">
                <a:solidFill>
                  <a:srgbClr val="002664"/>
                </a:solidFill>
                <a:cs typeface="Arial" panose="020B0604020202020204" pitchFamily="34" charset="0"/>
              </a:rPr>
              <a:t>press or stove.</a:t>
            </a:r>
            <a:endParaRPr lang="en-AU" dirty="0">
              <a:cs typeface="Arial" panose="020B0604020202020204" pitchFamily="34" charset="0"/>
            </a:endParaRPr>
          </a:p>
          <a:p>
            <a:endParaRPr lang="en-AU"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19</a:t>
            </a:fld>
            <a:endParaRPr lang="en-AU"/>
          </a:p>
        </p:txBody>
      </p:sp>
    </p:spTree>
    <p:extLst>
      <p:ext uri="{BB962C8B-B14F-4D97-AF65-F5344CB8AC3E}">
        <p14:creationId xmlns:p14="http://schemas.microsoft.com/office/powerpoint/2010/main" val="143391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t>More than just a sandwich</a:t>
            </a:r>
          </a:p>
        </p:txBody>
      </p:sp>
      <p:sp>
        <p:nvSpPr>
          <p:cNvPr id="2" name="Text Placeholder 1">
            <a:extLst>
              <a:ext uri="{FF2B5EF4-FFF2-40B4-BE49-F238E27FC236}">
                <a16:creationId xmlns:a16="http://schemas.microsoft.com/office/drawing/2014/main" id="{63824C87-445F-70EC-95F0-0460E2FAF3A3}"/>
              </a:ext>
            </a:extLst>
          </p:cNvPr>
          <p:cNvSpPr>
            <a:spLocks noGrp="1"/>
          </p:cNvSpPr>
          <p:nvPr>
            <p:ph type="body" sz="quarter" idx="14"/>
          </p:nvPr>
        </p:nvSpPr>
        <p:spPr/>
        <p:txBody>
          <a:bodyPr/>
          <a:lstStyle/>
          <a:p>
            <a:r>
              <a:rPr lang="en-AU" dirty="0"/>
              <a:t>Technology 7–8</a:t>
            </a: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2"/>
          </p:nvPr>
        </p:nvSpPr>
        <p:spPr/>
        <p:txBody>
          <a:bodyPr/>
          <a:lstStyle/>
          <a:p>
            <a:r>
              <a:rPr lang="en-AU" dirty="0"/>
              <a:t>Food and agricultural practices focus area</a:t>
            </a:r>
          </a:p>
        </p:txBody>
      </p:sp>
      <p:sp>
        <p:nvSpPr>
          <p:cNvPr id="5" name="Text Placeholder 4">
            <a:extLst>
              <a:ext uri="{FF2B5EF4-FFF2-40B4-BE49-F238E27FC236}">
                <a16:creationId xmlns:a16="http://schemas.microsoft.com/office/drawing/2014/main" id="{18DEC1ED-1755-2241-818F-FBA45E2FFE56}"/>
              </a:ext>
            </a:extLst>
          </p:cNvPr>
          <p:cNvSpPr>
            <a:spLocks noGrp="1"/>
          </p:cNvSpPr>
          <p:nvPr>
            <p:ph type="body" sz="quarter" idx="13"/>
          </p:nvPr>
        </p:nvSpPr>
        <p:spPr/>
        <p:txBody>
          <a:bodyPr/>
          <a:lstStyle/>
          <a:p>
            <a:r>
              <a:rPr lang="en-AU" dirty="0"/>
              <a:t>Stage 4</a:t>
            </a:r>
          </a:p>
        </p:txBody>
      </p:sp>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471EAE-19F4-F318-521C-AC316EE05E40}"/>
              </a:ext>
            </a:extLst>
          </p:cNvPr>
          <p:cNvSpPr>
            <a:spLocks noGrp="1"/>
          </p:cNvSpPr>
          <p:nvPr>
            <p:ph type="title"/>
          </p:nvPr>
        </p:nvSpPr>
        <p:spPr>
          <a:xfrm>
            <a:off x="5737608" y="360000"/>
            <a:ext cx="5062391" cy="554400"/>
          </a:xfrm>
        </p:spPr>
        <p:txBody>
          <a:bodyPr/>
          <a:lstStyle/>
          <a:p>
            <a:r>
              <a:rPr lang="en-AU" dirty="0"/>
              <a:t>Structure of a recipe</a:t>
            </a:r>
          </a:p>
        </p:txBody>
      </p:sp>
      <p:pic>
        <p:nvPicPr>
          <p:cNvPr id="5" name="Picture 4" descr="A recipe for Apple Crumble with arrows to indicate the structure of a recipe including a title, number of serves, ingredients list and numbered method.">
            <a:extLst>
              <a:ext uri="{FF2B5EF4-FFF2-40B4-BE49-F238E27FC236}">
                <a16:creationId xmlns:a16="http://schemas.microsoft.com/office/drawing/2014/main" id="{6B6D5A43-7D50-D610-BF5C-468478557F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016"/>
            <a:ext cx="5331044" cy="6842984"/>
          </a:xfrm>
          <a:prstGeom prst="rect">
            <a:avLst/>
          </a:prstGeom>
          <a:ln>
            <a:solidFill>
              <a:schemeClr val="tx1"/>
            </a:solidFill>
          </a:ln>
        </p:spPr>
      </p:pic>
      <p:sp>
        <p:nvSpPr>
          <p:cNvPr id="2" name="Slide Number Placeholder 1">
            <a:extLst>
              <a:ext uri="{FF2B5EF4-FFF2-40B4-BE49-F238E27FC236}">
                <a16:creationId xmlns:a16="http://schemas.microsoft.com/office/drawing/2014/main" id="{7C72060C-A82F-9C87-5F8B-4F1FAECBA436}"/>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166626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3476F5-B3FC-5EE5-A05C-0BB694DF6CF6}"/>
              </a:ext>
            </a:extLst>
          </p:cNvPr>
          <p:cNvSpPr>
            <a:spLocks noGrp="1"/>
          </p:cNvSpPr>
          <p:nvPr>
            <p:ph type="title"/>
          </p:nvPr>
        </p:nvSpPr>
        <p:spPr/>
        <p:txBody>
          <a:bodyPr/>
          <a:lstStyle/>
          <a:p>
            <a:r>
              <a:rPr lang="en-AU" dirty="0"/>
              <a:t>Tortilla wrap</a:t>
            </a:r>
          </a:p>
        </p:txBody>
      </p:sp>
      <p:sp>
        <p:nvSpPr>
          <p:cNvPr id="4" name="Text Placeholder 3">
            <a:extLst>
              <a:ext uri="{FF2B5EF4-FFF2-40B4-BE49-F238E27FC236}">
                <a16:creationId xmlns:a16="http://schemas.microsoft.com/office/drawing/2014/main" id="{D4B04C83-EBA1-8DB6-C01E-D6EE51C67AA4}"/>
              </a:ext>
            </a:extLst>
          </p:cNvPr>
          <p:cNvSpPr>
            <a:spLocks noGrp="1"/>
          </p:cNvSpPr>
          <p:nvPr>
            <p:ph type="body" sz="quarter" idx="18"/>
          </p:nvPr>
        </p:nvSpPr>
        <p:spPr/>
        <p:txBody>
          <a:bodyPr/>
          <a:lstStyle/>
          <a:p>
            <a:r>
              <a:rPr lang="en-AU" dirty="0"/>
              <a:t>Serves 2</a:t>
            </a:r>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E8083117-1DA7-29A6-80EF-82CB2056E52A}"/>
                  </a:ext>
                </a:extLst>
              </p:cNvPr>
              <p:cNvGraphicFramePr>
                <a:graphicFrameLocks noGrp="1"/>
              </p:cNvGraphicFramePr>
              <p:nvPr>
                <p:extLst>
                  <p:ext uri="{D42A27DB-BD31-4B8C-83A1-F6EECF244321}">
                    <p14:modId xmlns:p14="http://schemas.microsoft.com/office/powerpoint/2010/main" val="3737902428"/>
                  </p:ext>
                </p:extLst>
              </p:nvPr>
            </p:nvGraphicFramePr>
            <p:xfrm>
              <a:off x="360000" y="1519923"/>
              <a:ext cx="4776660" cy="4927860"/>
            </p:xfrm>
            <a:graphic>
              <a:graphicData uri="http://schemas.openxmlformats.org/drawingml/2006/table">
                <a:tbl>
                  <a:tblPr firstRow="1" bandRow="1">
                    <a:tableStyleId>{B301B821-A1FF-4177-AEE7-76D212191A09}</a:tableStyleId>
                  </a:tblPr>
                  <a:tblGrid>
                    <a:gridCol w="4776660">
                      <a:extLst>
                        <a:ext uri="{9D8B030D-6E8A-4147-A177-3AD203B41FA5}">
                          <a16:colId xmlns:a16="http://schemas.microsoft.com/office/drawing/2014/main" val="2623353660"/>
                        </a:ext>
                      </a:extLst>
                    </a:gridCol>
                  </a:tblGrid>
                  <a:tr h="613284">
                    <a:tc>
                      <a:txBody>
                        <a:bodyPr/>
                        <a:lstStyle/>
                        <a:p>
                          <a:r>
                            <a:rPr lang="en-AU" sz="1800" dirty="0">
                              <a:latin typeface="+mj-lt"/>
                              <a:cs typeface="Arial" panose="020B0604020202020204" pitchFamily="34" charset="0"/>
                            </a:rPr>
                            <a:t>Ingredients</a:t>
                          </a:r>
                        </a:p>
                      </a:txBody>
                      <a:tcPr/>
                    </a:tc>
                    <a:extLst>
                      <a:ext uri="{0D108BD9-81ED-4DB2-BD59-A6C34878D82A}">
                        <a16:rowId xmlns:a16="http://schemas.microsoft.com/office/drawing/2014/main" val="2121654627"/>
                      </a:ext>
                    </a:extLst>
                  </a:tr>
                  <a:tr h="613284">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Tortilla flat breads</a:t>
                          </a:r>
                        </a:p>
                      </a:txBody>
                      <a:tcPr anchor="ctr"/>
                    </a:tc>
                    <a:extLst>
                      <a:ext uri="{0D108BD9-81ED-4DB2-BD59-A6C34878D82A}">
                        <a16:rowId xmlns:a16="http://schemas.microsoft.com/office/drawing/2014/main" val="807565178"/>
                      </a:ext>
                    </a:extLst>
                  </a:tr>
                  <a:tr h="613284">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TBS refried beans</a:t>
                          </a:r>
                        </a:p>
                      </a:txBody>
                      <a:tcPr anchor="ctr"/>
                    </a:tc>
                    <a:extLst>
                      <a:ext uri="{0D108BD9-81ED-4DB2-BD59-A6C34878D82A}">
                        <a16:rowId xmlns:a16="http://schemas.microsoft.com/office/drawing/2014/main" val="2300896439"/>
                      </a:ext>
                    </a:extLst>
                  </a:tr>
                  <a:tr h="613284">
                    <a:tc>
                      <a:txBody>
                        <a:bodyPr/>
                        <a:lstStyle/>
                        <a:p>
                          <a:pPr marL="0" indent="0">
                            <a:lnSpc>
                              <a:spcPct val="150000"/>
                            </a:lnSpc>
                            <a:spcBef>
                              <a:spcPts val="1200"/>
                            </a:spcBef>
                            <a:spcAft>
                              <a:spcPts val="1200"/>
                            </a:spcAft>
                            <a:buFont typeface="Arial" panose="020B0604020202020204" pitchFamily="34" charset="0"/>
                            <a:buNone/>
                          </a:pPr>
                          <a14:m>
                            <m:oMath xmlns:m="http://schemas.openxmlformats.org/officeDocument/2006/math">
                              <m:f>
                                <m:fPr>
                                  <m:ctrlPr>
                                    <a:rPr lang="en-AU" sz="1800" i="1" smtClean="0">
                                      <a:effectLst/>
                                      <a:latin typeface="Cambria Math" panose="02040503050406030204" pitchFamily="18" charset="0"/>
                                      <a:ea typeface="Calibri" panose="020F0502020204030204" pitchFamily="34" charset="0"/>
                                      <a:cs typeface="Arial" panose="020B0604020202020204" pitchFamily="34" charset="0"/>
                                    </a:rPr>
                                  </m:ctrlPr>
                                </m:fPr>
                                <m:num>
                                  <m:r>
                                    <a:rPr lang="en-AU" sz="1800" b="0" i="1" smtClean="0">
                                      <a:effectLst/>
                                      <a:latin typeface="Cambria Math" panose="02040503050406030204" pitchFamily="18" charset="0"/>
                                      <a:ea typeface="Calibri" panose="020F0502020204030204" pitchFamily="34" charset="0"/>
                                      <a:cs typeface="Arial" panose="020B0604020202020204" pitchFamily="34" charset="0"/>
                                    </a:rPr>
                                    <m:t>1</m:t>
                                  </m:r>
                                </m:num>
                                <m:den>
                                  <m:r>
                                    <a:rPr lang="en-AU" sz="1800" b="0" i="1" smtClean="0">
                                      <a:effectLst/>
                                      <a:latin typeface="Cambria Math" panose="02040503050406030204" pitchFamily="18" charset="0"/>
                                      <a:ea typeface="Calibri" panose="020F0502020204030204" pitchFamily="34" charset="0"/>
                                      <a:cs typeface="Arial" panose="020B0604020202020204" pitchFamily="34" charset="0"/>
                                    </a:rPr>
                                    <m:t>2</m:t>
                                  </m:r>
                                </m:den>
                              </m:f>
                            </m:oMath>
                          </a14:m>
                          <a:r>
                            <a:rPr lang="en-AU" sz="1800" dirty="0">
                              <a:effectLst/>
                              <a:latin typeface="+mn-lt"/>
                              <a:ea typeface="Calibri" panose="020F0502020204030204" pitchFamily="34" charset="0"/>
                              <a:cs typeface="Arial" panose="020B0604020202020204" pitchFamily="34" charset="0"/>
                            </a:rPr>
                            <a:t> cup shredded or BBQ chicken</a:t>
                          </a:r>
                        </a:p>
                      </a:txBody>
                      <a:tcPr anchor="ctr"/>
                    </a:tc>
                    <a:extLst>
                      <a:ext uri="{0D108BD9-81ED-4DB2-BD59-A6C34878D82A}">
                        <a16:rowId xmlns:a16="http://schemas.microsoft.com/office/drawing/2014/main" val="2517639823"/>
                      </a:ext>
                    </a:extLst>
                  </a:tr>
                  <a:tr h="613284">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TBS Mexican cheese or similar</a:t>
                          </a:r>
                        </a:p>
                      </a:txBody>
                      <a:tcPr anchor="ctr"/>
                    </a:tc>
                    <a:extLst>
                      <a:ext uri="{0D108BD9-81ED-4DB2-BD59-A6C34878D82A}">
                        <a16:rowId xmlns:a16="http://schemas.microsoft.com/office/drawing/2014/main" val="616996356"/>
                      </a:ext>
                    </a:extLst>
                  </a:tr>
                  <a:tr h="613284">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TBS guacamole, homemade or purchased</a:t>
                          </a:r>
                        </a:p>
                      </a:txBody>
                      <a:tcPr anchor="ctr"/>
                    </a:tc>
                    <a:extLst>
                      <a:ext uri="{0D108BD9-81ED-4DB2-BD59-A6C34878D82A}">
                        <a16:rowId xmlns:a16="http://schemas.microsoft.com/office/drawing/2014/main" val="3719650672"/>
                      </a:ext>
                    </a:extLst>
                  </a:tr>
                  <a:tr h="613284">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TBS salsa</a:t>
                          </a:r>
                        </a:p>
                      </a:txBody>
                      <a:tcPr anchor="ctr"/>
                    </a:tc>
                    <a:extLst>
                      <a:ext uri="{0D108BD9-81ED-4DB2-BD59-A6C34878D82A}">
                        <a16:rowId xmlns:a16="http://schemas.microsoft.com/office/drawing/2014/main" val="3093469408"/>
                      </a:ext>
                    </a:extLst>
                  </a:tr>
                  <a:tr h="613284">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14:m>
                            <m:oMath xmlns:m="http://schemas.openxmlformats.org/officeDocument/2006/math">
                              <m:f>
                                <m:fPr>
                                  <m:ctrlPr>
                                    <a:rPr lang="en-AU" sz="1800" i="1" smtClean="0">
                                      <a:effectLst/>
                                      <a:latin typeface="Cambria Math" panose="02040503050406030204" pitchFamily="18" charset="0"/>
                                      <a:ea typeface="Calibri" panose="020F0502020204030204" pitchFamily="34" charset="0"/>
                                      <a:cs typeface="Arial" panose="020B0604020202020204" pitchFamily="34" charset="0"/>
                                    </a:rPr>
                                  </m:ctrlPr>
                                </m:fPr>
                                <m:num>
                                  <m:r>
                                    <a:rPr lang="en-AU" sz="1800" b="0" i="1" smtClean="0">
                                      <a:effectLst/>
                                      <a:latin typeface="Cambria Math" panose="02040503050406030204" pitchFamily="18" charset="0"/>
                                      <a:ea typeface="Calibri" panose="020F0502020204030204" pitchFamily="34" charset="0"/>
                                      <a:cs typeface="Arial" panose="020B0604020202020204" pitchFamily="34" charset="0"/>
                                    </a:rPr>
                                    <m:t>1</m:t>
                                  </m:r>
                                </m:num>
                                <m:den>
                                  <m:r>
                                    <a:rPr lang="en-AU" sz="1800" b="0" i="1" smtClean="0">
                                      <a:effectLst/>
                                      <a:latin typeface="Cambria Math" panose="02040503050406030204" pitchFamily="18" charset="0"/>
                                      <a:ea typeface="Calibri" panose="020F0502020204030204" pitchFamily="34" charset="0"/>
                                      <a:cs typeface="Arial" panose="020B0604020202020204" pitchFamily="34" charset="0"/>
                                    </a:rPr>
                                    <m:t>2</m:t>
                                  </m:r>
                                </m:den>
                              </m:f>
                            </m:oMath>
                          </a14:m>
                          <a:r>
                            <a:rPr lang="en-AU" sz="1800" dirty="0">
                              <a:effectLst/>
                              <a:latin typeface="+mn-lt"/>
                              <a:ea typeface="Calibri" panose="020F0502020204030204" pitchFamily="34" charset="0"/>
                              <a:cs typeface="Arial" panose="020B0604020202020204" pitchFamily="34" charset="0"/>
                            </a:rPr>
                            <a:t> tsp olive oil</a:t>
                          </a:r>
                        </a:p>
                      </a:txBody>
                      <a:tcPr anchor="ctr"/>
                    </a:tc>
                    <a:extLst>
                      <a:ext uri="{0D108BD9-81ED-4DB2-BD59-A6C34878D82A}">
                        <a16:rowId xmlns:a16="http://schemas.microsoft.com/office/drawing/2014/main" val="1774205493"/>
                      </a:ext>
                    </a:extLst>
                  </a:tr>
                </a:tbl>
              </a:graphicData>
            </a:graphic>
          </p:graphicFrame>
        </mc:Choice>
        <mc:Fallback xmlns="">
          <p:graphicFrame>
            <p:nvGraphicFramePr>
              <p:cNvPr id="7" name="Table 6">
                <a:extLst>
                  <a:ext uri="{FF2B5EF4-FFF2-40B4-BE49-F238E27FC236}">
                    <a16:creationId xmlns:a16="http://schemas.microsoft.com/office/drawing/2014/main" id="{E8083117-1DA7-29A6-80EF-82CB2056E52A}"/>
                  </a:ext>
                </a:extLst>
              </p:cNvPr>
              <p:cNvGraphicFramePr>
                <a:graphicFrameLocks noGrp="1"/>
              </p:cNvGraphicFramePr>
              <p:nvPr>
                <p:extLst>
                  <p:ext uri="{D42A27DB-BD31-4B8C-83A1-F6EECF244321}">
                    <p14:modId xmlns:p14="http://schemas.microsoft.com/office/powerpoint/2010/main" val="3737902428"/>
                  </p:ext>
                </p:extLst>
              </p:nvPr>
            </p:nvGraphicFramePr>
            <p:xfrm>
              <a:off x="360000" y="1519923"/>
              <a:ext cx="4776660" cy="4948688"/>
            </p:xfrm>
            <a:graphic>
              <a:graphicData uri="http://schemas.openxmlformats.org/drawingml/2006/table">
                <a:tbl>
                  <a:tblPr firstRow="1" bandRow="1">
                    <a:tableStyleId>{B301B821-A1FF-4177-AEE7-76D212191A09}</a:tableStyleId>
                  </a:tblPr>
                  <a:tblGrid>
                    <a:gridCol w="4776660">
                      <a:extLst>
                        <a:ext uri="{9D8B030D-6E8A-4147-A177-3AD203B41FA5}">
                          <a16:colId xmlns:a16="http://schemas.microsoft.com/office/drawing/2014/main" val="2623353660"/>
                        </a:ext>
                      </a:extLst>
                    </a:gridCol>
                  </a:tblGrid>
                  <a:tr h="613284">
                    <a:tc>
                      <a:txBody>
                        <a:bodyPr/>
                        <a:lstStyle/>
                        <a:p>
                          <a:r>
                            <a:rPr lang="en-AU" sz="1800" dirty="0">
                              <a:latin typeface="+mj-lt"/>
                              <a:cs typeface="Arial" panose="020B0604020202020204" pitchFamily="34" charset="0"/>
                            </a:rPr>
                            <a:t>Ingredients</a:t>
                          </a:r>
                        </a:p>
                      </a:txBody>
                      <a:tcPr/>
                    </a:tc>
                    <a:extLst>
                      <a:ext uri="{0D108BD9-81ED-4DB2-BD59-A6C34878D82A}">
                        <a16:rowId xmlns:a16="http://schemas.microsoft.com/office/drawing/2014/main" val="2121654627"/>
                      </a:ext>
                    </a:extLst>
                  </a:tr>
                  <a:tr h="613284">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Tortilla flat breads</a:t>
                          </a:r>
                        </a:p>
                      </a:txBody>
                      <a:tcPr anchor="ctr"/>
                    </a:tc>
                    <a:extLst>
                      <a:ext uri="{0D108BD9-81ED-4DB2-BD59-A6C34878D82A}">
                        <a16:rowId xmlns:a16="http://schemas.microsoft.com/office/drawing/2014/main" val="807565178"/>
                      </a:ext>
                    </a:extLst>
                  </a:tr>
                  <a:tr h="613284">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TBS refried beans</a:t>
                          </a:r>
                        </a:p>
                      </a:txBody>
                      <a:tcPr anchor="ctr"/>
                    </a:tc>
                    <a:extLst>
                      <a:ext uri="{0D108BD9-81ED-4DB2-BD59-A6C34878D82A}">
                        <a16:rowId xmlns:a16="http://schemas.microsoft.com/office/drawing/2014/main" val="2300896439"/>
                      </a:ext>
                    </a:extLst>
                  </a:tr>
                  <a:tr h="634492">
                    <a:tc>
                      <a:txBody>
                        <a:bodyPr/>
                        <a:lstStyle/>
                        <a:p>
                          <a:endParaRPr lang="en-US"/>
                        </a:p>
                      </a:txBody>
                      <a:tcPr anchor="ctr">
                        <a:blipFill>
                          <a:blip r:embed="rId2"/>
                          <a:stretch>
                            <a:fillRect l="-128" t="-292381" r="-255" b="-391429"/>
                          </a:stretch>
                        </a:blipFill>
                      </a:tcPr>
                    </a:tc>
                    <a:extLst>
                      <a:ext uri="{0D108BD9-81ED-4DB2-BD59-A6C34878D82A}">
                        <a16:rowId xmlns:a16="http://schemas.microsoft.com/office/drawing/2014/main" val="2517639823"/>
                      </a:ext>
                    </a:extLst>
                  </a:tr>
                  <a:tr h="613284">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TBS Mexican cheese or similar</a:t>
                          </a:r>
                        </a:p>
                      </a:txBody>
                      <a:tcPr anchor="ctr"/>
                    </a:tc>
                    <a:extLst>
                      <a:ext uri="{0D108BD9-81ED-4DB2-BD59-A6C34878D82A}">
                        <a16:rowId xmlns:a16="http://schemas.microsoft.com/office/drawing/2014/main" val="616996356"/>
                      </a:ext>
                    </a:extLst>
                  </a:tr>
                  <a:tr h="613284">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TBS guacamole, homemade or purchased</a:t>
                          </a:r>
                        </a:p>
                      </a:txBody>
                      <a:tcPr anchor="ctr"/>
                    </a:tc>
                    <a:extLst>
                      <a:ext uri="{0D108BD9-81ED-4DB2-BD59-A6C34878D82A}">
                        <a16:rowId xmlns:a16="http://schemas.microsoft.com/office/drawing/2014/main" val="3719650672"/>
                      </a:ext>
                    </a:extLst>
                  </a:tr>
                  <a:tr h="613284">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TBS salsa</a:t>
                          </a:r>
                        </a:p>
                      </a:txBody>
                      <a:tcPr anchor="ctr"/>
                    </a:tc>
                    <a:extLst>
                      <a:ext uri="{0D108BD9-81ED-4DB2-BD59-A6C34878D82A}">
                        <a16:rowId xmlns:a16="http://schemas.microsoft.com/office/drawing/2014/main" val="3093469408"/>
                      </a:ext>
                    </a:extLst>
                  </a:tr>
                  <a:tr h="634492">
                    <a:tc>
                      <a:txBody>
                        <a:bodyPr/>
                        <a:lstStyle/>
                        <a:p>
                          <a:endParaRPr lang="en-US"/>
                        </a:p>
                      </a:txBody>
                      <a:tcPr anchor="ctr">
                        <a:blipFill>
                          <a:blip r:embed="rId2"/>
                          <a:stretch>
                            <a:fillRect l="-128" t="-686538" r="-255" b="-4808"/>
                          </a:stretch>
                        </a:blipFill>
                      </a:tcPr>
                    </a:tc>
                    <a:extLst>
                      <a:ext uri="{0D108BD9-81ED-4DB2-BD59-A6C34878D82A}">
                        <a16:rowId xmlns:a16="http://schemas.microsoft.com/office/drawing/2014/main" val="1774205493"/>
                      </a:ext>
                    </a:extLst>
                  </a:tr>
                </a:tbl>
              </a:graphicData>
            </a:graphic>
          </p:graphicFrame>
        </mc:Fallback>
      </mc:AlternateContent>
      <p:pic>
        <p:nvPicPr>
          <p:cNvPr id="9" name="Picture 8" descr="Picture of a Tortilla wrap.">
            <a:extLst>
              <a:ext uri="{FF2B5EF4-FFF2-40B4-BE49-F238E27FC236}">
                <a16:creationId xmlns:a16="http://schemas.microsoft.com/office/drawing/2014/main" id="{6D9FBBD7-E9CB-C2C0-B461-EDA01BD8E8CB}"/>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38936" y="173484"/>
            <a:ext cx="4232659" cy="6295127"/>
          </a:xfrm>
          <a:prstGeom prst="rect">
            <a:avLst/>
          </a:prstGeom>
        </p:spPr>
      </p:pic>
      <p:sp>
        <p:nvSpPr>
          <p:cNvPr id="2" name="Slide Number Placeholder 1">
            <a:extLst>
              <a:ext uri="{FF2B5EF4-FFF2-40B4-BE49-F238E27FC236}">
                <a16:creationId xmlns:a16="http://schemas.microsoft.com/office/drawing/2014/main" id="{0E2E5913-F8F3-31AA-DDFD-3ADB3B93D7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306946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1EED0D-4FBB-FED8-BFD3-D8CD8A7EE58D}"/>
              </a:ext>
            </a:extLst>
          </p:cNvPr>
          <p:cNvSpPr>
            <a:spLocks noGrp="1"/>
          </p:cNvSpPr>
          <p:nvPr>
            <p:ph type="title"/>
          </p:nvPr>
        </p:nvSpPr>
        <p:spPr/>
        <p:txBody>
          <a:bodyPr/>
          <a:lstStyle/>
          <a:p>
            <a:r>
              <a:rPr lang="en-AU" dirty="0"/>
              <a:t>Tortilla wrap – method</a:t>
            </a:r>
          </a:p>
        </p:txBody>
      </p:sp>
      <p:graphicFrame>
        <p:nvGraphicFramePr>
          <p:cNvPr id="5" name="Table 4">
            <a:extLst>
              <a:ext uri="{FF2B5EF4-FFF2-40B4-BE49-F238E27FC236}">
                <a16:creationId xmlns:a16="http://schemas.microsoft.com/office/drawing/2014/main" id="{5F44C4CF-6639-4374-F9F3-916FC373F381}"/>
              </a:ext>
            </a:extLst>
          </p:cNvPr>
          <p:cNvGraphicFramePr>
            <a:graphicFrameLocks noGrp="1"/>
          </p:cNvGraphicFramePr>
          <p:nvPr>
            <p:extLst>
              <p:ext uri="{D42A27DB-BD31-4B8C-83A1-F6EECF244321}">
                <p14:modId xmlns:p14="http://schemas.microsoft.com/office/powerpoint/2010/main" val="904840494"/>
              </p:ext>
            </p:extLst>
          </p:nvPr>
        </p:nvGraphicFramePr>
        <p:xfrm>
          <a:off x="360000" y="1321697"/>
          <a:ext cx="11484000" cy="4852980"/>
        </p:xfrm>
        <a:graphic>
          <a:graphicData uri="http://schemas.openxmlformats.org/drawingml/2006/table">
            <a:tbl>
              <a:tblPr firstRow="1" bandRow="1">
                <a:tableStyleId>{5A111915-BE36-4E01-A7E5-04B1672EAD32}</a:tableStyleId>
              </a:tblPr>
              <a:tblGrid>
                <a:gridCol w="11484000">
                  <a:extLst>
                    <a:ext uri="{9D8B030D-6E8A-4147-A177-3AD203B41FA5}">
                      <a16:colId xmlns:a16="http://schemas.microsoft.com/office/drawing/2014/main" val="2780939928"/>
                    </a:ext>
                  </a:extLst>
                </a:gridCol>
              </a:tblGrid>
              <a:tr h="507103">
                <a:tc>
                  <a:txBody>
                    <a:bodyPr/>
                    <a:lstStyle/>
                    <a:p>
                      <a:r>
                        <a:rPr lang="en-AU" dirty="0">
                          <a:latin typeface="+mj-lt"/>
                        </a:rPr>
                        <a:t>Method</a:t>
                      </a:r>
                    </a:p>
                  </a:txBody>
                  <a:tcPr/>
                </a:tc>
                <a:extLst>
                  <a:ext uri="{0D108BD9-81ED-4DB2-BD59-A6C34878D82A}">
                    <a16:rowId xmlns:a16="http://schemas.microsoft.com/office/drawing/2014/main" val="2691535397"/>
                  </a:ext>
                </a:extLst>
              </a:tr>
              <a:tr h="2534092">
                <a:tc>
                  <a:txBody>
                    <a:bodyPr/>
                    <a:lstStyle/>
                    <a:p>
                      <a:pPr marL="342900" lvl="0" indent="-342900">
                        <a:lnSpc>
                          <a:spcPct val="114000"/>
                        </a:lnSpc>
                        <a:spcBef>
                          <a:spcPts val="0"/>
                        </a:spcBef>
                        <a:spcAft>
                          <a:spcPts val="1200"/>
                        </a:spcAft>
                        <a:buFont typeface="+mj-lt"/>
                        <a:buAutoNum type="arabicPeriod"/>
                      </a:pPr>
                      <a:r>
                        <a:rPr lang="en-AU" sz="1600" dirty="0">
                          <a:effectLst/>
                          <a:latin typeface="+mn-lt"/>
                          <a:ea typeface="Calibri" panose="020F0502020204030204" pitchFamily="34" charset="0"/>
                          <a:cs typeface="Arial" panose="020B0604020202020204" pitchFamily="34" charset="0"/>
                        </a:rPr>
                        <a:t>Place tortilla flat onto a cutting board. Cut a slit from the outside edge of the tortilla straight to the middle point. </a:t>
                      </a:r>
                    </a:p>
                    <a:p>
                      <a:pPr marL="342900" lvl="0" indent="-342900">
                        <a:lnSpc>
                          <a:spcPct val="114000"/>
                        </a:lnSpc>
                        <a:spcBef>
                          <a:spcPts val="0"/>
                        </a:spcBef>
                        <a:spcAft>
                          <a:spcPts val="1200"/>
                        </a:spcAft>
                        <a:buFont typeface="+mj-lt"/>
                        <a:buAutoNum type="arabicPeriod"/>
                      </a:pPr>
                      <a:r>
                        <a:rPr lang="en-AU" sz="1600" dirty="0">
                          <a:effectLst/>
                          <a:latin typeface="+mn-lt"/>
                          <a:ea typeface="Calibri" panose="020F0502020204030204" pitchFamily="34" charset="0"/>
                          <a:cs typeface="Arial" panose="020B0604020202020204" pitchFamily="34" charset="0"/>
                        </a:rPr>
                        <a:t>Fill each quarter of the tortilla in the following order: </a:t>
                      </a:r>
                    </a:p>
                    <a:p>
                      <a:pPr marL="712788" lvl="0" indent="-342900">
                        <a:lnSpc>
                          <a:spcPct val="114000"/>
                        </a:lnSpc>
                        <a:spcBef>
                          <a:spcPts val="0"/>
                        </a:spcBef>
                        <a:spcAft>
                          <a:spcPts val="1200"/>
                        </a:spcAft>
                        <a:buFont typeface="+mj-lt"/>
                        <a:buAutoNum type="alphaLcParenR"/>
                      </a:pPr>
                      <a:r>
                        <a:rPr lang="en-AU" sz="1600" dirty="0">
                          <a:effectLst/>
                          <a:latin typeface="+mn-lt"/>
                          <a:ea typeface="Calibri" panose="020F0502020204030204" pitchFamily="34" charset="0"/>
                          <a:cs typeface="Arial" panose="020B0604020202020204" pitchFamily="34" charset="0"/>
                        </a:rPr>
                        <a:t>refried beans</a:t>
                      </a:r>
                    </a:p>
                    <a:p>
                      <a:pPr marL="712788" lvl="0" indent="-342900">
                        <a:lnSpc>
                          <a:spcPct val="114000"/>
                        </a:lnSpc>
                        <a:spcBef>
                          <a:spcPts val="0"/>
                        </a:spcBef>
                        <a:spcAft>
                          <a:spcPts val="1200"/>
                        </a:spcAft>
                        <a:buFont typeface="+mj-lt"/>
                        <a:buAutoNum type="alphaLcParenR"/>
                      </a:pPr>
                      <a:r>
                        <a:rPr lang="en-AU" sz="1600" dirty="0">
                          <a:effectLst/>
                          <a:latin typeface="+mn-lt"/>
                          <a:ea typeface="Calibri" panose="020F0502020204030204" pitchFamily="34" charset="0"/>
                          <a:cs typeface="Arial" panose="020B0604020202020204" pitchFamily="34" charset="0"/>
                        </a:rPr>
                        <a:t>chicken</a:t>
                      </a:r>
                    </a:p>
                    <a:p>
                      <a:pPr marL="712788" lvl="0" indent="-342900">
                        <a:lnSpc>
                          <a:spcPct val="114000"/>
                        </a:lnSpc>
                        <a:spcBef>
                          <a:spcPts val="0"/>
                        </a:spcBef>
                        <a:spcAft>
                          <a:spcPts val="1200"/>
                        </a:spcAft>
                        <a:buFont typeface="+mj-lt"/>
                        <a:buAutoNum type="alphaLcParenR"/>
                      </a:pPr>
                      <a:r>
                        <a:rPr lang="en-AU" sz="1600" dirty="0">
                          <a:effectLst/>
                          <a:latin typeface="+mn-lt"/>
                          <a:ea typeface="Calibri" panose="020F0502020204030204" pitchFamily="34" charset="0"/>
                          <a:cs typeface="Arial" panose="020B0604020202020204" pitchFamily="34" charset="0"/>
                        </a:rPr>
                        <a:t>guacamole</a:t>
                      </a:r>
                    </a:p>
                    <a:p>
                      <a:pPr marL="712788" lvl="0" indent="-342900">
                        <a:lnSpc>
                          <a:spcPct val="114000"/>
                        </a:lnSpc>
                        <a:spcBef>
                          <a:spcPts val="0"/>
                        </a:spcBef>
                        <a:spcAft>
                          <a:spcPts val="1200"/>
                        </a:spcAft>
                        <a:buFont typeface="+mj-lt"/>
                        <a:buAutoNum type="alphaLcParenR"/>
                      </a:pPr>
                      <a:r>
                        <a:rPr lang="en-AU" sz="1600" dirty="0">
                          <a:effectLst/>
                          <a:latin typeface="+mn-lt"/>
                          <a:ea typeface="Calibri" panose="020F0502020204030204" pitchFamily="34" charset="0"/>
                          <a:cs typeface="Arial" panose="020B0604020202020204" pitchFamily="34" charset="0"/>
                        </a:rPr>
                        <a:t>salsa and cheese. </a:t>
                      </a:r>
                    </a:p>
                    <a:p>
                      <a:pPr marL="342900" lvl="0" indent="-342900">
                        <a:lnSpc>
                          <a:spcPct val="114000"/>
                        </a:lnSpc>
                        <a:spcBef>
                          <a:spcPts val="0"/>
                        </a:spcBef>
                        <a:spcAft>
                          <a:spcPts val="1200"/>
                        </a:spcAft>
                        <a:buFont typeface="+mj-lt"/>
                        <a:buAutoNum type="arabicPeriod"/>
                      </a:pPr>
                      <a:r>
                        <a:rPr lang="en-AU" sz="1600" dirty="0">
                          <a:effectLst/>
                          <a:latin typeface="+mn-lt"/>
                          <a:ea typeface="Calibri" panose="020F0502020204030204" pitchFamily="34" charset="0"/>
                          <a:cs typeface="Arial" panose="020B0604020202020204" pitchFamily="34" charset="0"/>
                        </a:rPr>
                        <a:t>Fold the tortilla triangles onto themselves until you have a layered wrap. </a:t>
                      </a:r>
                    </a:p>
                    <a:p>
                      <a:pPr marL="342900" lvl="0" indent="-342900">
                        <a:lnSpc>
                          <a:spcPct val="114000"/>
                        </a:lnSpc>
                        <a:spcBef>
                          <a:spcPts val="0"/>
                        </a:spcBef>
                        <a:spcAft>
                          <a:spcPts val="1200"/>
                        </a:spcAft>
                        <a:buFont typeface="+mj-lt"/>
                        <a:buAutoNum type="arabicPeriod"/>
                      </a:pPr>
                      <a:r>
                        <a:rPr lang="en-AU" sz="1600" dirty="0">
                          <a:effectLst/>
                          <a:latin typeface="+mn-lt"/>
                          <a:ea typeface="Calibri" panose="020F0502020204030204" pitchFamily="34" charset="0"/>
                          <a:cs typeface="Arial" panose="020B0604020202020204" pitchFamily="34" charset="0"/>
                        </a:rPr>
                        <a:t>Lightly brush olive oil over both sides of the folded wrap. Use a sandwich press to toast, or toast lightly in a frypan until cheese is melted. </a:t>
                      </a:r>
                    </a:p>
                    <a:p>
                      <a:pPr>
                        <a:lnSpc>
                          <a:spcPct val="114000"/>
                        </a:lnSpc>
                        <a:spcBef>
                          <a:spcPts val="0"/>
                        </a:spcBef>
                        <a:spcAft>
                          <a:spcPts val="1200"/>
                        </a:spcAft>
                      </a:pPr>
                      <a:r>
                        <a:rPr lang="en-AU" sz="1600" dirty="0">
                          <a:effectLst/>
                          <a:latin typeface="+mn-lt"/>
                          <a:ea typeface="Calibri" panose="020F0502020204030204" pitchFamily="34" charset="0"/>
                          <a:cs typeface="Arial" panose="020B0604020202020204" pitchFamily="34" charset="0"/>
                        </a:rPr>
                        <a:t>Note: to make guacamole, combine ¼ mashed avocado, 1 tsp sour cream, 4 finely chopped cherry tomatoes, salt and pepper and a small squeeze of lime or lemon juice.</a:t>
                      </a:r>
                    </a:p>
                  </a:txBody>
                  <a:tcPr/>
                </a:tc>
                <a:extLst>
                  <a:ext uri="{0D108BD9-81ED-4DB2-BD59-A6C34878D82A}">
                    <a16:rowId xmlns:a16="http://schemas.microsoft.com/office/drawing/2014/main" val="3315660507"/>
                  </a:ext>
                </a:extLst>
              </a:tr>
            </a:tbl>
          </a:graphicData>
        </a:graphic>
      </p:graphicFrame>
      <p:sp>
        <p:nvSpPr>
          <p:cNvPr id="2" name="Slide Number Placeholder 1">
            <a:extLst>
              <a:ext uri="{FF2B5EF4-FFF2-40B4-BE49-F238E27FC236}">
                <a16:creationId xmlns:a16="http://schemas.microsoft.com/office/drawing/2014/main" id="{F018B047-F3F0-BD06-6F95-26734F22331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385430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Weeks 3 to 4</a:t>
            </a:r>
          </a:p>
        </p:txBody>
      </p:sp>
    </p:spTree>
    <p:extLst>
      <p:ext uri="{BB962C8B-B14F-4D97-AF65-F5344CB8AC3E}">
        <p14:creationId xmlns:p14="http://schemas.microsoft.com/office/powerpoint/2010/main" val="280895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(6)</a:t>
            </a:r>
          </a:p>
        </p:txBody>
      </p:sp>
      <p:sp>
        <p:nvSpPr>
          <p:cNvPr id="6" name="Text Placeholder 5">
            <a:extLst>
              <a:ext uri="{FF2B5EF4-FFF2-40B4-BE49-F238E27FC236}">
                <a16:creationId xmlns:a16="http://schemas.microsoft.com/office/drawing/2014/main" id="{ACFA3767-7610-8130-9FE7-D61C3210405B}"/>
              </a:ext>
            </a:extLst>
          </p:cNvPr>
          <p:cNvSpPr>
            <a:spLocks noGrp="1"/>
          </p:cNvSpPr>
          <p:nvPr>
            <p:ph type="body" sz="quarter" idx="19"/>
          </p:nvPr>
        </p:nvSpPr>
        <p:spPr/>
        <p:txBody>
          <a:bodyPr/>
          <a:lstStyle/>
          <a:p>
            <a:pPr>
              <a:lnSpc>
                <a:spcPct val="150000"/>
              </a:lnSpc>
            </a:pPr>
            <a:r>
              <a:rPr lang="en-AU" sz="2000" b="1" dirty="0">
                <a:solidFill>
                  <a:srgbClr val="002664"/>
                </a:solidFill>
                <a:latin typeface="+mj-lt"/>
                <a:cs typeface="Arial" panose="020B0604020202020204" pitchFamily="34" charset="0"/>
              </a:rPr>
              <a:t>We are learning about</a:t>
            </a:r>
            <a:r>
              <a:rPr lang="en-AU" sz="2000" b="1" dirty="0">
                <a:solidFill>
                  <a:srgbClr val="22272B"/>
                </a:solidFill>
                <a:latin typeface="+mj-lt"/>
                <a:ea typeface="+mn-lt"/>
                <a:cs typeface="Arial" panose="020B0604020202020204" pitchFamily="34" charset="0"/>
              </a:rPr>
              <a:t>:</a:t>
            </a:r>
          </a:p>
          <a:p>
            <a:pPr>
              <a:lnSpc>
                <a:spcPct val="150000"/>
              </a:lnSpc>
            </a:pPr>
            <a:r>
              <a:rPr lang="en-AU" sz="2000" dirty="0">
                <a:solidFill>
                  <a:srgbClr val="002664"/>
                </a:solidFill>
                <a:cs typeface="Arial" panose="020B0604020202020204" pitchFamily="34" charset="0"/>
              </a:rPr>
              <a:t>the nutritional needs of individuals and groups.</a:t>
            </a:r>
          </a:p>
          <a:p>
            <a:pPr>
              <a:lnSpc>
                <a:spcPct val="150000"/>
              </a:lnSpc>
            </a:pPr>
            <a:r>
              <a:rPr lang="en-AU" sz="2000" b="1" dirty="0">
                <a:solidFill>
                  <a:srgbClr val="002664"/>
                </a:solidFill>
                <a:latin typeface="+mj-lt"/>
                <a:cs typeface="Arial" panose="020B0604020202020204" pitchFamily="34" charset="0"/>
              </a:rPr>
              <a:t>We can:</a:t>
            </a:r>
            <a:endParaRPr lang="en-US" sz="2000" dirty="0">
              <a:solidFill>
                <a:srgbClr val="002664"/>
              </a:solidFill>
              <a:latin typeface="+mj-lt"/>
              <a:cs typeface="Arial" panose="020B0604020202020204" pitchFamily="34" charset="0"/>
            </a:endParaRPr>
          </a:p>
          <a:p>
            <a:pPr marL="342900" indent="-342900">
              <a:lnSpc>
                <a:spcPct val="150000"/>
              </a:lnSpc>
              <a:buFont typeface="Public Sans"/>
              <a:buChar char="•"/>
            </a:pPr>
            <a:r>
              <a:rPr lang="en-AU" sz="2000" dirty="0">
                <a:solidFill>
                  <a:srgbClr val="002664"/>
                </a:solidFill>
                <a:cs typeface="Arial" panose="020B0604020202020204" pitchFamily="34" charset="0"/>
              </a:rPr>
              <a:t>interpret visual food selection guides</a:t>
            </a:r>
          </a:p>
          <a:p>
            <a:pPr marL="342900" indent="-342900">
              <a:lnSpc>
                <a:spcPct val="150000"/>
              </a:lnSpc>
              <a:buFont typeface="Public Sans"/>
              <a:buChar char="•"/>
            </a:pPr>
            <a:r>
              <a:rPr lang="en-AU" sz="2000" dirty="0">
                <a:solidFill>
                  <a:srgbClr val="002664"/>
                </a:solidFill>
                <a:cs typeface="Arial" panose="020B0604020202020204" pitchFamily="34" charset="0"/>
              </a:rPr>
              <a:t>identify the nutrients required for adolescents</a:t>
            </a:r>
          </a:p>
          <a:p>
            <a:pPr marL="342900" indent="-342900">
              <a:lnSpc>
                <a:spcPct val="150000"/>
              </a:lnSpc>
              <a:buFont typeface="Public Sans"/>
              <a:buChar char="•"/>
            </a:pPr>
            <a:r>
              <a:rPr lang="en-AU" sz="2000" dirty="0">
                <a:solidFill>
                  <a:srgbClr val="002664"/>
                </a:solidFill>
                <a:cs typeface="Arial" panose="020B0604020202020204" pitchFamily="34" charset="0"/>
              </a:rPr>
              <a:t>make suggestion of food items to meet the recommended intake of nutrients.</a:t>
            </a:r>
            <a:endParaRPr lang="en-AU" dirty="0">
              <a:cs typeface="Arial" panose="020B0604020202020204" pitchFamily="34" charset="0"/>
            </a:endParaRPr>
          </a:p>
          <a:p>
            <a:endParaRPr lang="en-AU"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24</a:t>
            </a:fld>
            <a:endParaRPr lang="en-AU"/>
          </a:p>
        </p:txBody>
      </p:sp>
    </p:spTree>
    <p:extLst>
      <p:ext uri="{BB962C8B-B14F-4D97-AF65-F5344CB8AC3E}">
        <p14:creationId xmlns:p14="http://schemas.microsoft.com/office/powerpoint/2010/main" val="234340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8117F5-6CFF-38CC-110F-55214109528C}"/>
              </a:ext>
            </a:extLst>
          </p:cNvPr>
          <p:cNvSpPr>
            <a:spLocks noGrp="1"/>
          </p:cNvSpPr>
          <p:nvPr>
            <p:ph type="title"/>
          </p:nvPr>
        </p:nvSpPr>
        <p:spPr/>
        <p:txBody>
          <a:bodyPr/>
          <a:lstStyle/>
          <a:p>
            <a:r>
              <a:rPr lang="en-AU" dirty="0"/>
              <a:t>What does everybody eat?</a:t>
            </a:r>
          </a:p>
        </p:txBody>
      </p:sp>
      <p:graphicFrame>
        <p:nvGraphicFramePr>
          <p:cNvPr id="5" name="Table 4">
            <a:extLst>
              <a:ext uri="{FF2B5EF4-FFF2-40B4-BE49-F238E27FC236}">
                <a16:creationId xmlns:a16="http://schemas.microsoft.com/office/drawing/2014/main" id="{3784F2EA-DC6D-9258-97E6-9B186AF19518}"/>
              </a:ext>
            </a:extLst>
          </p:cNvPr>
          <p:cNvGraphicFramePr>
            <a:graphicFrameLocks noGrp="1"/>
          </p:cNvGraphicFramePr>
          <p:nvPr>
            <p:extLst>
              <p:ext uri="{D42A27DB-BD31-4B8C-83A1-F6EECF244321}">
                <p14:modId xmlns:p14="http://schemas.microsoft.com/office/powerpoint/2010/main" val="3799422299"/>
              </p:ext>
            </p:extLst>
          </p:nvPr>
        </p:nvGraphicFramePr>
        <p:xfrm>
          <a:off x="360000" y="1332508"/>
          <a:ext cx="11484000" cy="4772143"/>
        </p:xfrm>
        <a:graphic>
          <a:graphicData uri="http://schemas.openxmlformats.org/drawingml/2006/table">
            <a:tbl>
              <a:tblPr firstRow="1" bandRow="1">
                <a:tableStyleId>{69012ECD-51FC-41F1-AA8D-1B2483CD663E}</a:tableStyleId>
              </a:tblPr>
              <a:tblGrid>
                <a:gridCol w="5742000">
                  <a:extLst>
                    <a:ext uri="{9D8B030D-6E8A-4147-A177-3AD203B41FA5}">
                      <a16:colId xmlns:a16="http://schemas.microsoft.com/office/drawing/2014/main" val="4027868821"/>
                    </a:ext>
                  </a:extLst>
                </a:gridCol>
                <a:gridCol w="5742000">
                  <a:extLst>
                    <a:ext uri="{9D8B030D-6E8A-4147-A177-3AD203B41FA5}">
                      <a16:colId xmlns:a16="http://schemas.microsoft.com/office/drawing/2014/main" val="3672593041"/>
                    </a:ext>
                  </a:extLst>
                </a:gridCol>
              </a:tblGrid>
              <a:tr h="506020">
                <a:tc>
                  <a:txBody>
                    <a:bodyPr/>
                    <a:lstStyle/>
                    <a:p>
                      <a:r>
                        <a:rPr lang="en-AU" dirty="0">
                          <a:latin typeface="+mj-lt"/>
                        </a:rPr>
                        <a:t>Recommended for everyone</a:t>
                      </a:r>
                    </a:p>
                  </a:txBody>
                  <a:tcPr/>
                </a:tc>
                <a:tc>
                  <a:txBody>
                    <a:bodyPr/>
                    <a:lstStyle/>
                    <a:p>
                      <a:r>
                        <a:rPr lang="en-AU" dirty="0">
                          <a:latin typeface="+mj-lt"/>
                        </a:rPr>
                        <a:t>Recommendations that are different.</a:t>
                      </a:r>
                    </a:p>
                  </a:txBody>
                  <a:tcPr/>
                </a:tc>
                <a:extLst>
                  <a:ext uri="{0D108BD9-81ED-4DB2-BD59-A6C34878D82A}">
                    <a16:rowId xmlns:a16="http://schemas.microsoft.com/office/drawing/2014/main" val="2444492347"/>
                  </a:ext>
                </a:extLst>
              </a:tr>
              <a:tr h="4266123">
                <a:tc>
                  <a:txBody>
                    <a:bodyPr/>
                    <a:lstStyle/>
                    <a:p>
                      <a:pPr marL="0" indent="0">
                        <a:lnSpc>
                          <a:spcPct val="150000"/>
                        </a:lnSpc>
                        <a:spcAft>
                          <a:spcPts val="1200"/>
                        </a:spcAft>
                        <a:buFont typeface="Arial" panose="020B0604020202020204" pitchFamily="34" charset="0"/>
                        <a:buNone/>
                      </a:pPr>
                      <a:r>
                        <a:rPr lang="en-AU" dirty="0"/>
                        <a:t>Eat a variety of food</a:t>
                      </a:r>
                    </a:p>
                  </a:txBody>
                  <a:tcPr/>
                </a:tc>
                <a:tc>
                  <a:txBody>
                    <a:bodyPr/>
                    <a:lstStyle/>
                    <a:p>
                      <a:pPr marL="0" indent="0">
                        <a:lnSpc>
                          <a:spcPct val="150000"/>
                        </a:lnSpc>
                        <a:spcAft>
                          <a:spcPts val="1200"/>
                        </a:spcAft>
                        <a:buFont typeface="Arial" panose="020B0604020202020204" pitchFamily="34" charset="0"/>
                        <a:buNone/>
                      </a:pPr>
                      <a:r>
                        <a:rPr lang="en-AU" dirty="0"/>
                        <a:t>Young children and adults require different quantities.</a:t>
                      </a:r>
                    </a:p>
                  </a:txBody>
                  <a:tcPr/>
                </a:tc>
                <a:extLst>
                  <a:ext uri="{0D108BD9-81ED-4DB2-BD59-A6C34878D82A}">
                    <a16:rowId xmlns:a16="http://schemas.microsoft.com/office/drawing/2014/main" val="1481671993"/>
                  </a:ext>
                </a:extLst>
              </a:tr>
            </a:tbl>
          </a:graphicData>
        </a:graphic>
      </p:graphicFrame>
      <p:sp>
        <p:nvSpPr>
          <p:cNvPr id="2" name="Slide Number Placeholder 1">
            <a:extLst>
              <a:ext uri="{FF2B5EF4-FFF2-40B4-BE49-F238E27FC236}">
                <a16:creationId xmlns:a16="http://schemas.microsoft.com/office/drawing/2014/main" id="{8F936277-F381-1B64-500D-98CB6A9706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Tree>
    <p:extLst>
      <p:ext uri="{BB962C8B-B14F-4D97-AF65-F5344CB8AC3E}">
        <p14:creationId xmlns:p14="http://schemas.microsoft.com/office/powerpoint/2010/main" val="392876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3B7BCA-A3AE-3A5E-A11F-30DC6C618AF8}"/>
              </a:ext>
            </a:extLst>
          </p:cNvPr>
          <p:cNvSpPr>
            <a:spLocks noGrp="1"/>
          </p:cNvSpPr>
          <p:nvPr>
            <p:ph type="title"/>
          </p:nvPr>
        </p:nvSpPr>
        <p:spPr>
          <a:xfrm>
            <a:off x="6241236" y="359999"/>
            <a:ext cx="4558764" cy="949687"/>
          </a:xfrm>
        </p:spPr>
        <p:txBody>
          <a:bodyPr/>
          <a:lstStyle/>
          <a:p>
            <a:r>
              <a:rPr lang="en-AU" dirty="0"/>
              <a:t>Australian Guide to Healthy Eating</a:t>
            </a:r>
          </a:p>
        </p:txBody>
      </p:sp>
      <p:pic>
        <p:nvPicPr>
          <p:cNvPr id="5" name="Picture 4" descr="The Australian Guide to Healthy Eating chart with food groups and food item examples. Arrows coming from each section to be labelled with appropriate nutrient.">
            <a:hlinkClick r:id="rId2"/>
            <a:extLst>
              <a:ext uri="{FF2B5EF4-FFF2-40B4-BE49-F238E27FC236}">
                <a16:creationId xmlns:a16="http://schemas.microsoft.com/office/drawing/2014/main" id="{7DD5C323-93F8-501B-C07D-625AD9DCDA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776" y="0"/>
            <a:ext cx="5057775" cy="6657063"/>
          </a:xfrm>
          <a:prstGeom prst="rect">
            <a:avLst/>
          </a:prstGeom>
        </p:spPr>
      </p:pic>
      <p:sp>
        <p:nvSpPr>
          <p:cNvPr id="8" name="Rectangle 3">
            <a:extLst>
              <a:ext uri="{FF2B5EF4-FFF2-40B4-BE49-F238E27FC236}">
                <a16:creationId xmlns:a16="http://schemas.microsoft.com/office/drawing/2014/main" id="{CB22CC55-6A04-05AD-7293-48900D496229}"/>
              </a:ext>
            </a:extLst>
          </p:cNvPr>
          <p:cNvSpPr>
            <a:spLocks noChangeArrowheads="1"/>
          </p:cNvSpPr>
          <p:nvPr/>
        </p:nvSpPr>
        <p:spPr bwMode="auto">
          <a:xfrm>
            <a:off x="101879" y="6584743"/>
            <a:ext cx="596356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AU" altLang="en-US" sz="1000" dirty="0"/>
              <a:t>‘</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2"/>
              </a:rPr>
              <a:t>Australian guide to healthy eating</a:t>
            </a:r>
            <a:r>
              <a:rPr kumimoji="0" lang="en-AU" altLang="en-US" sz="1000" b="0" i="0" u="none" strike="noStrike" cap="none" normalizeH="0" baseline="0" dirty="0">
                <a:ln>
                  <a:noFill/>
                </a:ln>
                <a:solidFill>
                  <a:srgbClr val="FF0000"/>
                </a:solidFill>
                <a:effectLst/>
                <a:ea typeface="Calibri" panose="020F0502020204030204" pitchFamily="34" charset="0"/>
                <a:cs typeface="Arial" panose="020B0604020202020204" pitchFamily="34" charset="0"/>
                <a:hlinkClick r:id="rId2"/>
              </a:rPr>
              <a:t> | Eat For Health</a:t>
            </a:r>
            <a:r>
              <a:rPr lang="en-AU" altLang="en-US" sz="1000" dirty="0"/>
              <a:t>’ by </a:t>
            </a:r>
            <a:r>
              <a:rPr kumimoji="0" lang="en-AU" altLang="en-US" sz="1000" b="0" i="0" u="sng" strike="noStrike" cap="none" normalizeH="0" baseline="0" dirty="0">
                <a:ln>
                  <a:noFill/>
                </a:ln>
                <a:solidFill>
                  <a:srgbClr val="008080"/>
                </a:solidFill>
                <a:effectLst/>
                <a:ea typeface="Calibri" panose="020F0502020204030204" pitchFamily="34" charset="0"/>
                <a:cs typeface="Arial" panose="020B0604020202020204" pitchFamily="34" charset="0"/>
                <a:hlinkClick r:id="rId4"/>
              </a:rPr>
              <a:t>Eat For Health</a:t>
            </a:r>
            <a:r>
              <a:rPr lang="en-AU" altLang="en-US" sz="1000" dirty="0"/>
              <a:t> is licensed under </a:t>
            </a:r>
            <a:r>
              <a:rPr kumimoji="0" lang="en-AU" altLang="en-US" sz="1000" b="0" i="0" u="sng" strike="noStrike" cap="none" normalizeH="0" baseline="0" dirty="0">
                <a:ln>
                  <a:noFill/>
                </a:ln>
                <a:solidFill>
                  <a:srgbClr val="008080"/>
                </a:solidFill>
                <a:effectLst/>
                <a:ea typeface="Calibri" panose="020F0502020204030204" pitchFamily="34" charset="0"/>
                <a:cs typeface="Arial" panose="020B0604020202020204" pitchFamily="34" charset="0"/>
                <a:hlinkClick r:id="rId5"/>
              </a:rPr>
              <a:t>CC BY 4.0</a:t>
            </a:r>
            <a:r>
              <a:rPr kumimoji="0" lang="en-AU" altLang="en-US" sz="1000" b="0" i="0" u="sng" strike="noStrike" cap="none" normalizeH="0" baseline="0" dirty="0">
                <a:ln>
                  <a:noFill/>
                </a:ln>
                <a:solidFill>
                  <a:srgbClr val="008080"/>
                </a:solidFill>
                <a:effectLst/>
                <a:ea typeface="Calibri" panose="020F0502020204030204" pitchFamily="34" charset="0"/>
                <a:cs typeface="Arial" panose="020B0604020202020204" pitchFamily="34" charset="0"/>
              </a:rPr>
              <a:t>.</a:t>
            </a:r>
            <a:endParaRPr kumimoji="0" lang="en-AU" altLang="en-US" sz="2000" b="0" i="0" u="none" strike="noStrike" cap="none" normalizeH="0" baseline="0" dirty="0">
              <a:ln>
                <a:noFill/>
              </a:ln>
              <a:solidFill>
                <a:schemeClr val="tx1"/>
              </a:solidFill>
              <a:effectLst/>
            </a:endParaRPr>
          </a:p>
        </p:txBody>
      </p:sp>
      <p:sp>
        <p:nvSpPr>
          <p:cNvPr id="16" name="Text Placeholder 3">
            <a:extLst>
              <a:ext uri="{FF2B5EF4-FFF2-40B4-BE49-F238E27FC236}">
                <a16:creationId xmlns:a16="http://schemas.microsoft.com/office/drawing/2014/main" id="{8393CF67-64ED-4315-CB55-59348202EA44}"/>
              </a:ext>
            </a:extLst>
          </p:cNvPr>
          <p:cNvSpPr>
            <a:spLocks noGrp="1"/>
          </p:cNvSpPr>
          <p:nvPr>
            <p:ph type="body" sz="quarter" idx="17"/>
          </p:nvPr>
        </p:nvSpPr>
        <p:spPr>
          <a:xfrm>
            <a:off x="6241236" y="1800000"/>
            <a:ext cx="5409016" cy="4536000"/>
          </a:xfrm>
        </p:spPr>
        <p:txBody>
          <a:bodyPr/>
          <a:lstStyle/>
          <a:p>
            <a:r>
              <a:rPr lang="en-AU" dirty="0"/>
              <a:t>Using your knowledge of the 6 essential nutrients, label the most likely nutrient(s) for each food group on the Australian Guide to Healthy Eating. Don’t forget to look outside of the round chart.</a:t>
            </a:r>
          </a:p>
        </p:txBody>
      </p:sp>
      <p:sp>
        <p:nvSpPr>
          <p:cNvPr id="9" name="TextBox 8">
            <a:extLst>
              <a:ext uri="{FF2B5EF4-FFF2-40B4-BE49-F238E27FC236}">
                <a16:creationId xmlns:a16="http://schemas.microsoft.com/office/drawing/2014/main" id="{4EF760CF-99FB-F46F-F594-38A2AA013A3A}"/>
              </a:ext>
              <a:ext uri="{C183D7F6-B498-43B3-948B-1728B52AA6E4}">
                <adec:decorative xmlns:adec="http://schemas.microsoft.com/office/drawing/2017/decorative" val="1"/>
              </a:ext>
            </a:extLst>
          </p:cNvPr>
          <p:cNvSpPr txBox="1"/>
          <p:nvPr/>
        </p:nvSpPr>
        <p:spPr>
          <a:xfrm>
            <a:off x="3548008" y="1033462"/>
            <a:ext cx="1323975" cy="276225"/>
          </a:xfrm>
          <a:prstGeom prst="rect">
            <a:avLst/>
          </a:prstGeom>
          <a:solidFill>
            <a:schemeClr val="accent6"/>
          </a:solidFill>
          <a:ln w="19050">
            <a:solidFill>
              <a:schemeClr val="tx2"/>
            </a:solidFill>
          </a:ln>
        </p:spPr>
        <p:txBody>
          <a:bodyPr wrap="square" lIns="0" tIns="0" rIns="0" bIns="0" rtlCol="0">
            <a:noAutofit/>
          </a:bodyPr>
          <a:lstStyle/>
          <a:p>
            <a:pPr algn="l"/>
            <a:endParaRPr lang="en-AU" sz="1800" dirty="0"/>
          </a:p>
        </p:txBody>
      </p:sp>
      <p:sp>
        <p:nvSpPr>
          <p:cNvPr id="10" name="TextBox 9">
            <a:extLst>
              <a:ext uri="{FF2B5EF4-FFF2-40B4-BE49-F238E27FC236}">
                <a16:creationId xmlns:a16="http://schemas.microsoft.com/office/drawing/2014/main" id="{A15655C1-2EB0-DDC9-08DD-4146D4C14F90}"/>
              </a:ext>
              <a:ext uri="{C183D7F6-B498-43B3-948B-1728B52AA6E4}">
                <adec:decorative xmlns:adec="http://schemas.microsoft.com/office/drawing/2017/decorative" val="1"/>
              </a:ext>
            </a:extLst>
          </p:cNvPr>
          <p:cNvSpPr txBox="1"/>
          <p:nvPr/>
        </p:nvSpPr>
        <p:spPr>
          <a:xfrm>
            <a:off x="101879" y="2207747"/>
            <a:ext cx="922298" cy="276225"/>
          </a:xfrm>
          <a:prstGeom prst="rect">
            <a:avLst/>
          </a:prstGeom>
          <a:solidFill>
            <a:schemeClr val="accent6"/>
          </a:solidFill>
          <a:ln w="19050">
            <a:solidFill>
              <a:schemeClr val="tx2"/>
            </a:solidFill>
          </a:ln>
        </p:spPr>
        <p:txBody>
          <a:bodyPr wrap="square" lIns="0" tIns="0" rIns="0" bIns="0" rtlCol="0">
            <a:noAutofit/>
          </a:bodyPr>
          <a:lstStyle/>
          <a:p>
            <a:pPr algn="l"/>
            <a:endParaRPr lang="en-AU" sz="1800" dirty="0"/>
          </a:p>
        </p:txBody>
      </p:sp>
      <p:sp>
        <p:nvSpPr>
          <p:cNvPr id="11" name="TextBox 10">
            <a:extLst>
              <a:ext uri="{FF2B5EF4-FFF2-40B4-BE49-F238E27FC236}">
                <a16:creationId xmlns:a16="http://schemas.microsoft.com/office/drawing/2014/main" id="{DFD36B00-222D-B4F2-C118-C42C21F0B094}"/>
              </a:ext>
              <a:ext uri="{C183D7F6-B498-43B3-948B-1728B52AA6E4}">
                <adec:decorative xmlns:adec="http://schemas.microsoft.com/office/drawing/2017/decorative" val="1"/>
              </a:ext>
            </a:extLst>
          </p:cNvPr>
          <p:cNvSpPr txBox="1"/>
          <p:nvPr/>
        </p:nvSpPr>
        <p:spPr>
          <a:xfrm>
            <a:off x="4639595" y="368553"/>
            <a:ext cx="1323975" cy="276225"/>
          </a:xfrm>
          <a:prstGeom prst="rect">
            <a:avLst/>
          </a:prstGeom>
          <a:solidFill>
            <a:schemeClr val="accent6"/>
          </a:solidFill>
          <a:ln w="19050">
            <a:solidFill>
              <a:schemeClr val="tx2"/>
            </a:solidFill>
          </a:ln>
        </p:spPr>
        <p:txBody>
          <a:bodyPr wrap="square" lIns="0" tIns="0" rIns="0" bIns="0" rtlCol="0">
            <a:noAutofit/>
          </a:bodyPr>
          <a:lstStyle/>
          <a:p>
            <a:pPr algn="l"/>
            <a:endParaRPr lang="en-AU" sz="1800" dirty="0"/>
          </a:p>
        </p:txBody>
      </p:sp>
      <p:sp>
        <p:nvSpPr>
          <p:cNvPr id="12" name="TextBox 11">
            <a:extLst>
              <a:ext uri="{FF2B5EF4-FFF2-40B4-BE49-F238E27FC236}">
                <a16:creationId xmlns:a16="http://schemas.microsoft.com/office/drawing/2014/main" id="{F848AEE4-02EC-0031-9169-6BDD3B34B54E}"/>
              </a:ext>
              <a:ext uri="{C183D7F6-B498-43B3-948B-1728B52AA6E4}">
                <adec:decorative xmlns:adec="http://schemas.microsoft.com/office/drawing/2017/decorative" val="1"/>
              </a:ext>
            </a:extLst>
          </p:cNvPr>
          <p:cNvSpPr txBox="1"/>
          <p:nvPr/>
        </p:nvSpPr>
        <p:spPr>
          <a:xfrm>
            <a:off x="4871983" y="4991770"/>
            <a:ext cx="1091587" cy="276225"/>
          </a:xfrm>
          <a:prstGeom prst="rect">
            <a:avLst/>
          </a:prstGeom>
          <a:solidFill>
            <a:schemeClr val="accent6"/>
          </a:solidFill>
          <a:ln w="19050">
            <a:solidFill>
              <a:schemeClr val="tx2"/>
            </a:solidFill>
          </a:ln>
        </p:spPr>
        <p:txBody>
          <a:bodyPr wrap="square" lIns="0" tIns="0" rIns="0" bIns="0" rtlCol="0">
            <a:noAutofit/>
          </a:bodyPr>
          <a:lstStyle/>
          <a:p>
            <a:pPr algn="l"/>
            <a:endParaRPr lang="en-AU" sz="1800" dirty="0"/>
          </a:p>
        </p:txBody>
      </p:sp>
      <p:sp>
        <p:nvSpPr>
          <p:cNvPr id="13" name="TextBox 12">
            <a:extLst>
              <a:ext uri="{FF2B5EF4-FFF2-40B4-BE49-F238E27FC236}">
                <a16:creationId xmlns:a16="http://schemas.microsoft.com/office/drawing/2014/main" id="{0124F3E1-2D6A-6A4A-DD5A-3EEA6B334CC7}"/>
              </a:ext>
              <a:ext uri="{C183D7F6-B498-43B3-948B-1728B52AA6E4}">
                <adec:decorative xmlns:adec="http://schemas.microsoft.com/office/drawing/2017/decorative" val="1"/>
              </a:ext>
            </a:extLst>
          </p:cNvPr>
          <p:cNvSpPr txBox="1"/>
          <p:nvPr/>
        </p:nvSpPr>
        <p:spPr>
          <a:xfrm>
            <a:off x="392323" y="5410200"/>
            <a:ext cx="1533525" cy="276225"/>
          </a:xfrm>
          <a:prstGeom prst="rect">
            <a:avLst/>
          </a:prstGeom>
          <a:solidFill>
            <a:schemeClr val="accent6"/>
          </a:solidFill>
          <a:ln w="19050">
            <a:solidFill>
              <a:schemeClr val="tx2"/>
            </a:solidFill>
          </a:ln>
        </p:spPr>
        <p:txBody>
          <a:bodyPr wrap="square" lIns="0" tIns="0" rIns="0" bIns="0" rtlCol="0">
            <a:noAutofit/>
          </a:bodyPr>
          <a:lstStyle/>
          <a:p>
            <a:pPr algn="l"/>
            <a:endParaRPr lang="en-AU" sz="1800" dirty="0"/>
          </a:p>
        </p:txBody>
      </p:sp>
      <p:sp>
        <p:nvSpPr>
          <p:cNvPr id="14" name="TextBox 13">
            <a:extLst>
              <a:ext uri="{FF2B5EF4-FFF2-40B4-BE49-F238E27FC236}">
                <a16:creationId xmlns:a16="http://schemas.microsoft.com/office/drawing/2014/main" id="{9C9D31F6-3750-D9FB-A24F-9767CD2D14AD}"/>
              </a:ext>
              <a:ext uri="{C183D7F6-B498-43B3-948B-1728B52AA6E4}">
                <adec:decorative xmlns:adec="http://schemas.microsoft.com/office/drawing/2017/decorative" val="1"/>
              </a:ext>
            </a:extLst>
          </p:cNvPr>
          <p:cNvSpPr txBox="1"/>
          <p:nvPr/>
        </p:nvSpPr>
        <p:spPr>
          <a:xfrm>
            <a:off x="1925848" y="6052913"/>
            <a:ext cx="1128851" cy="276225"/>
          </a:xfrm>
          <a:prstGeom prst="rect">
            <a:avLst/>
          </a:prstGeom>
          <a:solidFill>
            <a:schemeClr val="accent6"/>
          </a:solidFill>
          <a:ln w="19050">
            <a:solidFill>
              <a:schemeClr val="tx2"/>
            </a:solidFill>
          </a:ln>
        </p:spPr>
        <p:txBody>
          <a:bodyPr wrap="square" lIns="0" tIns="0" rIns="0" bIns="0" rtlCol="0">
            <a:noAutofit/>
          </a:bodyPr>
          <a:lstStyle/>
          <a:p>
            <a:pPr algn="l"/>
            <a:endParaRPr lang="en-AU" sz="1800" dirty="0"/>
          </a:p>
        </p:txBody>
      </p:sp>
      <p:sp>
        <p:nvSpPr>
          <p:cNvPr id="15" name="TextBox 14">
            <a:extLst>
              <a:ext uri="{FF2B5EF4-FFF2-40B4-BE49-F238E27FC236}">
                <a16:creationId xmlns:a16="http://schemas.microsoft.com/office/drawing/2014/main" id="{E4A4290F-4D66-6387-56C7-09ABAA252DAF}"/>
              </a:ext>
              <a:ext uri="{C183D7F6-B498-43B3-948B-1728B52AA6E4}">
                <adec:decorative xmlns:adec="http://schemas.microsoft.com/office/drawing/2017/decorative" val="1"/>
              </a:ext>
            </a:extLst>
          </p:cNvPr>
          <p:cNvSpPr txBox="1"/>
          <p:nvPr/>
        </p:nvSpPr>
        <p:spPr>
          <a:xfrm>
            <a:off x="1639694" y="5731875"/>
            <a:ext cx="1415005" cy="276225"/>
          </a:xfrm>
          <a:prstGeom prst="rect">
            <a:avLst/>
          </a:prstGeom>
          <a:solidFill>
            <a:schemeClr val="accent6"/>
          </a:solidFill>
          <a:ln w="19050">
            <a:solidFill>
              <a:schemeClr val="tx2"/>
            </a:solidFill>
          </a:ln>
        </p:spPr>
        <p:txBody>
          <a:bodyPr wrap="square" lIns="0" tIns="0" rIns="0" bIns="0" rtlCol="0">
            <a:noAutofit/>
          </a:bodyPr>
          <a:lstStyle/>
          <a:p>
            <a:pPr algn="l"/>
            <a:endParaRPr lang="en-AU" sz="1800" dirty="0"/>
          </a:p>
        </p:txBody>
      </p:sp>
      <p:sp>
        <p:nvSpPr>
          <p:cNvPr id="2" name="Slide Number Placeholder 1">
            <a:extLst>
              <a:ext uri="{FF2B5EF4-FFF2-40B4-BE49-F238E27FC236}">
                <a16:creationId xmlns:a16="http://schemas.microsoft.com/office/drawing/2014/main" id="{CECB2CD1-4C25-AE63-4E5F-DEDB38F7A256}"/>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26</a:t>
            </a:fld>
            <a:endParaRPr lang="en-AU"/>
          </a:p>
        </p:txBody>
      </p:sp>
    </p:spTree>
    <p:extLst>
      <p:ext uri="{BB962C8B-B14F-4D97-AF65-F5344CB8AC3E}">
        <p14:creationId xmlns:p14="http://schemas.microsoft.com/office/powerpoint/2010/main" val="220624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E7D269-932A-D2A3-1EDE-C9E32577D542}"/>
              </a:ext>
            </a:extLst>
          </p:cNvPr>
          <p:cNvSpPr>
            <a:spLocks noGrp="1"/>
          </p:cNvSpPr>
          <p:nvPr>
            <p:ph type="title"/>
          </p:nvPr>
        </p:nvSpPr>
        <p:spPr>
          <a:xfrm>
            <a:off x="360000" y="360000"/>
            <a:ext cx="10080000" cy="545601"/>
          </a:xfrm>
        </p:spPr>
        <p:txBody>
          <a:bodyPr/>
          <a:lstStyle/>
          <a:p>
            <a:r>
              <a:rPr lang="en-AU" dirty="0"/>
              <a:t>Reading strategies</a:t>
            </a:r>
          </a:p>
        </p:txBody>
      </p:sp>
      <p:sp>
        <p:nvSpPr>
          <p:cNvPr id="4" name="Text Placeholder 3">
            <a:extLst>
              <a:ext uri="{FF2B5EF4-FFF2-40B4-BE49-F238E27FC236}">
                <a16:creationId xmlns:a16="http://schemas.microsoft.com/office/drawing/2014/main" id="{FAA9A30D-C66F-973A-7FF6-97C3DA4EE51E}"/>
              </a:ext>
            </a:extLst>
          </p:cNvPr>
          <p:cNvSpPr>
            <a:spLocks noGrp="1"/>
          </p:cNvSpPr>
          <p:nvPr>
            <p:ph type="body" sz="quarter" idx="18"/>
          </p:nvPr>
        </p:nvSpPr>
        <p:spPr>
          <a:xfrm>
            <a:off x="360000" y="982520"/>
            <a:ext cx="10080000" cy="310015"/>
          </a:xfrm>
        </p:spPr>
        <p:txBody>
          <a:bodyPr/>
          <a:lstStyle/>
          <a:p>
            <a:r>
              <a:rPr lang="en-AU" dirty="0"/>
              <a:t>Use the reading strategies below</a:t>
            </a:r>
          </a:p>
        </p:txBody>
      </p:sp>
      <p:sp>
        <p:nvSpPr>
          <p:cNvPr id="6" name="Rectangle: Rounded Corners 5">
            <a:extLst>
              <a:ext uri="{FF2B5EF4-FFF2-40B4-BE49-F238E27FC236}">
                <a16:creationId xmlns:a16="http://schemas.microsoft.com/office/drawing/2014/main" id="{FDACE02A-B44D-5204-3ED9-10DEE28262C3}"/>
              </a:ext>
              <a:ext uri="{C183D7F6-B498-43B3-948B-1728B52AA6E4}">
                <adec:decorative xmlns:adec="http://schemas.microsoft.com/office/drawing/2017/decorative" val="1"/>
              </a:ext>
            </a:extLst>
          </p:cNvPr>
          <p:cNvSpPr/>
          <p:nvPr/>
        </p:nvSpPr>
        <p:spPr>
          <a:xfrm>
            <a:off x="348000" y="1518171"/>
            <a:ext cx="11175508" cy="4997829"/>
          </a:xfrm>
          <a:prstGeom prst="roundRect">
            <a:avLst>
              <a:gd name="adj" fmla="val 6815"/>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2" name="Group 31" descr="1. Read the title and predict what you think the main idea of this text is.">
            <a:extLst>
              <a:ext uri="{FF2B5EF4-FFF2-40B4-BE49-F238E27FC236}">
                <a16:creationId xmlns:a16="http://schemas.microsoft.com/office/drawing/2014/main" id="{A92C896B-C758-79C5-C399-D2CA7AC2AAB4}"/>
              </a:ext>
            </a:extLst>
          </p:cNvPr>
          <p:cNvGrpSpPr/>
          <p:nvPr/>
        </p:nvGrpSpPr>
        <p:grpSpPr>
          <a:xfrm>
            <a:off x="830321" y="1734283"/>
            <a:ext cx="4786708" cy="1440996"/>
            <a:chOff x="830321" y="1734283"/>
            <a:chExt cx="4786708" cy="1440996"/>
          </a:xfrm>
        </p:grpSpPr>
        <p:grpSp>
          <p:nvGrpSpPr>
            <p:cNvPr id="26" name="Group 25" descr="1">
              <a:extLst>
                <a:ext uri="{FF2B5EF4-FFF2-40B4-BE49-F238E27FC236}">
                  <a16:creationId xmlns:a16="http://schemas.microsoft.com/office/drawing/2014/main" id="{EE584FC9-BD22-14DF-A2BD-400EFA745C46}"/>
                </a:ext>
                <a:ext uri="{C183D7F6-B498-43B3-948B-1728B52AA6E4}">
                  <adec:decorative xmlns:adec="http://schemas.microsoft.com/office/drawing/2017/decorative" val="0"/>
                </a:ext>
              </a:extLst>
            </p:cNvPr>
            <p:cNvGrpSpPr/>
            <p:nvPr/>
          </p:nvGrpSpPr>
          <p:grpSpPr>
            <a:xfrm>
              <a:off x="830321" y="1734283"/>
              <a:ext cx="4786708" cy="1440996"/>
              <a:chOff x="830321" y="1734283"/>
              <a:chExt cx="4786708" cy="1440996"/>
            </a:xfrm>
          </p:grpSpPr>
          <p:sp>
            <p:nvSpPr>
              <p:cNvPr id="7" name="Rectangle: Rounded Corners 6">
                <a:extLst>
                  <a:ext uri="{FF2B5EF4-FFF2-40B4-BE49-F238E27FC236}">
                    <a16:creationId xmlns:a16="http://schemas.microsoft.com/office/drawing/2014/main" id="{570D14D8-BACF-854A-A083-431005EF0B4A}"/>
                  </a:ext>
                </a:extLst>
              </p:cNvPr>
              <p:cNvSpPr/>
              <p:nvPr/>
            </p:nvSpPr>
            <p:spPr>
              <a:xfrm>
                <a:off x="830321" y="1734283"/>
                <a:ext cx="4786708" cy="1440996"/>
              </a:xfrm>
              <a:prstGeom prst="roundRect">
                <a:avLst>
                  <a:gd name="adj" fmla="val 50000"/>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5CA62292-89D0-953E-E275-095FFE7F3281}"/>
                  </a:ext>
                </a:extLst>
              </p:cNvPr>
              <p:cNvSpPr/>
              <p:nvPr/>
            </p:nvSpPr>
            <p:spPr>
              <a:xfrm>
                <a:off x="944546" y="1841832"/>
                <a:ext cx="1225898" cy="122589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800" dirty="0">
                    <a:latin typeface="Public Sans Black" pitchFamily="2" charset="0"/>
                  </a:rPr>
                  <a:t>1.</a:t>
                </a:r>
              </a:p>
            </p:txBody>
          </p:sp>
        </p:grpSp>
        <p:sp>
          <p:nvSpPr>
            <p:cNvPr id="19" name="TextBox 18">
              <a:extLst>
                <a:ext uri="{FF2B5EF4-FFF2-40B4-BE49-F238E27FC236}">
                  <a16:creationId xmlns:a16="http://schemas.microsoft.com/office/drawing/2014/main" id="{4D09941D-963F-816A-67A5-9AE043E056F3}"/>
                </a:ext>
              </a:extLst>
            </p:cNvPr>
            <p:cNvSpPr txBox="1"/>
            <p:nvPr/>
          </p:nvSpPr>
          <p:spPr>
            <a:xfrm>
              <a:off x="2313943" y="2055085"/>
              <a:ext cx="2743200" cy="799393"/>
            </a:xfrm>
            <a:prstGeom prst="rect">
              <a:avLst/>
            </a:prstGeom>
            <a:noFill/>
          </p:spPr>
          <p:txBody>
            <a:bodyPr wrap="square" lIns="0" tIns="0" rIns="0" bIns="0" rtlCol="0">
              <a:noAutofit/>
            </a:bodyPr>
            <a:lstStyle/>
            <a:p>
              <a:pPr algn="l">
                <a:lnSpc>
                  <a:spcPct val="114000"/>
                </a:lnSpc>
              </a:pPr>
              <a:r>
                <a:rPr lang="en-AU" sz="1600" dirty="0"/>
                <a:t>Read the title and predict what you think the main idea of this text is.</a:t>
              </a:r>
            </a:p>
          </p:txBody>
        </p:sp>
      </p:grpSp>
      <p:grpSp>
        <p:nvGrpSpPr>
          <p:cNvPr id="33" name="Group 32" descr="2. Scan the text, look at the pictures, do you recognise any words from class? Make another prediction about the main idea.">
            <a:extLst>
              <a:ext uri="{FF2B5EF4-FFF2-40B4-BE49-F238E27FC236}">
                <a16:creationId xmlns:a16="http://schemas.microsoft.com/office/drawing/2014/main" id="{42EBFDE0-9E46-3B4D-EA72-7A5ACA208D8B}"/>
              </a:ext>
            </a:extLst>
          </p:cNvPr>
          <p:cNvGrpSpPr/>
          <p:nvPr/>
        </p:nvGrpSpPr>
        <p:grpSpPr>
          <a:xfrm>
            <a:off x="830321" y="3399950"/>
            <a:ext cx="4786708" cy="1440996"/>
            <a:chOff x="830321" y="3399950"/>
            <a:chExt cx="4786708" cy="1440996"/>
          </a:xfrm>
        </p:grpSpPr>
        <p:grpSp>
          <p:nvGrpSpPr>
            <p:cNvPr id="27" name="Group 26" descr="2">
              <a:extLst>
                <a:ext uri="{FF2B5EF4-FFF2-40B4-BE49-F238E27FC236}">
                  <a16:creationId xmlns:a16="http://schemas.microsoft.com/office/drawing/2014/main" id="{D47A8451-373E-DFE2-9357-A86F4EA18528}"/>
                </a:ext>
                <a:ext uri="{C183D7F6-B498-43B3-948B-1728B52AA6E4}">
                  <adec:decorative xmlns:adec="http://schemas.microsoft.com/office/drawing/2017/decorative" val="0"/>
                </a:ext>
              </a:extLst>
            </p:cNvPr>
            <p:cNvGrpSpPr/>
            <p:nvPr/>
          </p:nvGrpSpPr>
          <p:grpSpPr>
            <a:xfrm>
              <a:off x="830321" y="3399950"/>
              <a:ext cx="4786708" cy="1440996"/>
              <a:chOff x="830321" y="3399950"/>
              <a:chExt cx="4786708" cy="1440996"/>
            </a:xfrm>
          </p:grpSpPr>
          <p:sp>
            <p:nvSpPr>
              <p:cNvPr id="8" name="Rectangle: Rounded Corners 7">
                <a:extLst>
                  <a:ext uri="{FF2B5EF4-FFF2-40B4-BE49-F238E27FC236}">
                    <a16:creationId xmlns:a16="http://schemas.microsoft.com/office/drawing/2014/main" id="{1E6D1308-70C2-61E6-9C8F-555BF77C7F8A}"/>
                  </a:ext>
                </a:extLst>
              </p:cNvPr>
              <p:cNvSpPr/>
              <p:nvPr/>
            </p:nvSpPr>
            <p:spPr>
              <a:xfrm>
                <a:off x="830321" y="3399950"/>
                <a:ext cx="4786708" cy="1440996"/>
              </a:xfrm>
              <a:prstGeom prst="roundRect">
                <a:avLst>
                  <a:gd name="adj" fmla="val 50000"/>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6EE08EE7-CC99-908A-E988-B6A2080A98C9}"/>
                  </a:ext>
                </a:extLst>
              </p:cNvPr>
              <p:cNvSpPr/>
              <p:nvPr/>
            </p:nvSpPr>
            <p:spPr>
              <a:xfrm>
                <a:off x="944546" y="3472292"/>
                <a:ext cx="1225898" cy="122589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800" dirty="0">
                    <a:latin typeface="Public Sans Black" pitchFamily="2" charset="0"/>
                  </a:rPr>
                  <a:t>2.</a:t>
                </a:r>
              </a:p>
            </p:txBody>
          </p:sp>
        </p:grpSp>
        <p:sp>
          <p:nvSpPr>
            <p:cNvPr id="21" name="TextBox 20">
              <a:extLst>
                <a:ext uri="{FF2B5EF4-FFF2-40B4-BE49-F238E27FC236}">
                  <a16:creationId xmlns:a16="http://schemas.microsoft.com/office/drawing/2014/main" id="{AFBFB950-B5B0-12FC-A3B3-ACB3366EBA47}"/>
                </a:ext>
              </a:extLst>
            </p:cNvPr>
            <p:cNvSpPr txBox="1"/>
            <p:nvPr/>
          </p:nvSpPr>
          <p:spPr>
            <a:xfrm>
              <a:off x="2313943" y="3467816"/>
              <a:ext cx="2743200" cy="1305265"/>
            </a:xfrm>
            <a:prstGeom prst="rect">
              <a:avLst/>
            </a:prstGeom>
            <a:noFill/>
          </p:spPr>
          <p:txBody>
            <a:bodyPr wrap="square" lIns="0" tIns="0" rIns="0" bIns="0" rtlCol="0">
              <a:noAutofit/>
            </a:bodyPr>
            <a:lstStyle/>
            <a:p>
              <a:pPr algn="l">
                <a:lnSpc>
                  <a:spcPct val="114000"/>
                </a:lnSpc>
              </a:pPr>
              <a:r>
                <a:rPr lang="en-AU" sz="1600" dirty="0"/>
                <a:t>Scan the text, look at the pictures, do you recognise any words from class? Make another prediction about the main idea.</a:t>
              </a:r>
            </a:p>
          </p:txBody>
        </p:sp>
      </p:grpSp>
      <p:grpSp>
        <p:nvGrpSpPr>
          <p:cNvPr id="34" name="Group 33" descr="3. Read the first and last paragraphs, make another prediction about the main idea of the text.">
            <a:extLst>
              <a:ext uri="{FF2B5EF4-FFF2-40B4-BE49-F238E27FC236}">
                <a16:creationId xmlns:a16="http://schemas.microsoft.com/office/drawing/2014/main" id="{3E08F434-49DB-0669-E0D3-9A7FDAF0D93B}"/>
              </a:ext>
            </a:extLst>
          </p:cNvPr>
          <p:cNvGrpSpPr/>
          <p:nvPr/>
        </p:nvGrpSpPr>
        <p:grpSpPr>
          <a:xfrm>
            <a:off x="830321" y="4915837"/>
            <a:ext cx="4786708" cy="1440996"/>
            <a:chOff x="830321" y="4915837"/>
            <a:chExt cx="4786708" cy="1440996"/>
          </a:xfrm>
        </p:grpSpPr>
        <p:grpSp>
          <p:nvGrpSpPr>
            <p:cNvPr id="28" name="Group 27" descr="3">
              <a:extLst>
                <a:ext uri="{FF2B5EF4-FFF2-40B4-BE49-F238E27FC236}">
                  <a16:creationId xmlns:a16="http://schemas.microsoft.com/office/drawing/2014/main" id="{D2DE684D-5F10-7492-B507-8FA9C2156D29}"/>
                </a:ext>
                <a:ext uri="{C183D7F6-B498-43B3-948B-1728B52AA6E4}">
                  <adec:decorative xmlns:adec="http://schemas.microsoft.com/office/drawing/2017/decorative" val="0"/>
                </a:ext>
              </a:extLst>
            </p:cNvPr>
            <p:cNvGrpSpPr/>
            <p:nvPr/>
          </p:nvGrpSpPr>
          <p:grpSpPr>
            <a:xfrm>
              <a:off x="830321" y="4915837"/>
              <a:ext cx="4786708" cy="1440996"/>
              <a:chOff x="830321" y="4915837"/>
              <a:chExt cx="4786708" cy="1440996"/>
            </a:xfrm>
          </p:grpSpPr>
          <p:sp>
            <p:nvSpPr>
              <p:cNvPr id="9" name="Rectangle: Rounded Corners 8">
                <a:extLst>
                  <a:ext uri="{FF2B5EF4-FFF2-40B4-BE49-F238E27FC236}">
                    <a16:creationId xmlns:a16="http://schemas.microsoft.com/office/drawing/2014/main" id="{E6DB4DC5-1675-B546-B98E-44B2CCA923A5}"/>
                  </a:ext>
                </a:extLst>
              </p:cNvPr>
              <p:cNvSpPr/>
              <p:nvPr/>
            </p:nvSpPr>
            <p:spPr>
              <a:xfrm>
                <a:off x="830321" y="4915837"/>
                <a:ext cx="4786708" cy="1440996"/>
              </a:xfrm>
              <a:prstGeom prst="roundRect">
                <a:avLst>
                  <a:gd name="adj" fmla="val 50000"/>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899C89A6-1054-29A4-E2C9-B19BF91DEB3E}"/>
                  </a:ext>
                </a:extLst>
              </p:cNvPr>
              <p:cNvSpPr/>
              <p:nvPr/>
            </p:nvSpPr>
            <p:spPr>
              <a:xfrm>
                <a:off x="944546" y="5020647"/>
                <a:ext cx="1225898" cy="122589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800" dirty="0">
                    <a:latin typeface="Public Sans Black" pitchFamily="2" charset="0"/>
                  </a:rPr>
                  <a:t>3.</a:t>
                </a:r>
              </a:p>
            </p:txBody>
          </p:sp>
        </p:grpSp>
        <p:sp>
          <p:nvSpPr>
            <p:cNvPr id="23" name="TextBox 22">
              <a:extLst>
                <a:ext uri="{FF2B5EF4-FFF2-40B4-BE49-F238E27FC236}">
                  <a16:creationId xmlns:a16="http://schemas.microsoft.com/office/drawing/2014/main" id="{A9812CFC-36ED-4531-FEEB-319BC17DF87E}"/>
                </a:ext>
              </a:extLst>
            </p:cNvPr>
            <p:cNvSpPr txBox="1"/>
            <p:nvPr/>
          </p:nvSpPr>
          <p:spPr>
            <a:xfrm>
              <a:off x="2313943" y="5110149"/>
              <a:ext cx="2743200" cy="1052373"/>
            </a:xfrm>
            <a:prstGeom prst="rect">
              <a:avLst/>
            </a:prstGeom>
            <a:noFill/>
          </p:spPr>
          <p:txBody>
            <a:bodyPr wrap="square" lIns="0" tIns="0" rIns="0" bIns="0" rtlCol="0">
              <a:noAutofit/>
            </a:bodyPr>
            <a:lstStyle/>
            <a:p>
              <a:pPr algn="l">
                <a:lnSpc>
                  <a:spcPct val="114000"/>
                </a:lnSpc>
              </a:pPr>
              <a:r>
                <a:rPr lang="en-AU" sz="1600" dirty="0"/>
                <a:t>Read the first and last paragraphs, make </a:t>
              </a:r>
              <a:r>
                <a:rPr lang="en-AU" sz="1600" b="1" dirty="0"/>
                <a:t>another </a:t>
              </a:r>
              <a:r>
                <a:rPr lang="en-AU" sz="1600" dirty="0"/>
                <a:t>prediction about the main idea of the text.</a:t>
              </a:r>
              <a:endParaRPr lang="en-AU" sz="1600" b="1" dirty="0"/>
            </a:p>
          </p:txBody>
        </p:sp>
      </p:grpSp>
      <p:grpSp>
        <p:nvGrpSpPr>
          <p:cNvPr id="35" name="Group 34" descr="4. Write your prediction down. Use full sentences.">
            <a:extLst>
              <a:ext uri="{FF2B5EF4-FFF2-40B4-BE49-F238E27FC236}">
                <a16:creationId xmlns:a16="http://schemas.microsoft.com/office/drawing/2014/main" id="{92872FB8-6C04-2FE0-04F4-2CAD3CEA1986}"/>
              </a:ext>
            </a:extLst>
          </p:cNvPr>
          <p:cNvGrpSpPr/>
          <p:nvPr/>
        </p:nvGrpSpPr>
        <p:grpSpPr>
          <a:xfrm>
            <a:off x="6217108" y="1734283"/>
            <a:ext cx="4786708" cy="1440996"/>
            <a:chOff x="6217108" y="1734283"/>
            <a:chExt cx="4786708" cy="1440996"/>
          </a:xfrm>
        </p:grpSpPr>
        <p:grpSp>
          <p:nvGrpSpPr>
            <p:cNvPr id="31" name="Group 30">
              <a:extLst>
                <a:ext uri="{FF2B5EF4-FFF2-40B4-BE49-F238E27FC236}">
                  <a16:creationId xmlns:a16="http://schemas.microsoft.com/office/drawing/2014/main" id="{97E8DB9A-3F76-FF02-BE8F-14846FC3D659}"/>
                </a:ext>
                <a:ext uri="{C183D7F6-B498-43B3-948B-1728B52AA6E4}">
                  <adec:decorative xmlns:adec="http://schemas.microsoft.com/office/drawing/2017/decorative" val="1"/>
                </a:ext>
              </a:extLst>
            </p:cNvPr>
            <p:cNvGrpSpPr/>
            <p:nvPr/>
          </p:nvGrpSpPr>
          <p:grpSpPr>
            <a:xfrm>
              <a:off x="6217108" y="1734283"/>
              <a:ext cx="4786708" cy="1440996"/>
              <a:chOff x="6217108" y="1734283"/>
              <a:chExt cx="4786708" cy="1440996"/>
            </a:xfrm>
          </p:grpSpPr>
          <p:sp>
            <p:nvSpPr>
              <p:cNvPr id="10" name="Rectangle: Rounded Corners 9">
                <a:extLst>
                  <a:ext uri="{FF2B5EF4-FFF2-40B4-BE49-F238E27FC236}">
                    <a16:creationId xmlns:a16="http://schemas.microsoft.com/office/drawing/2014/main" id="{DDC2BE20-4251-1197-E902-D69516069609}"/>
                  </a:ext>
                </a:extLst>
              </p:cNvPr>
              <p:cNvSpPr/>
              <p:nvPr/>
            </p:nvSpPr>
            <p:spPr>
              <a:xfrm>
                <a:off x="6217108" y="1734283"/>
                <a:ext cx="4786708" cy="1440996"/>
              </a:xfrm>
              <a:prstGeom prst="roundRect">
                <a:avLst>
                  <a:gd name="adj" fmla="val 50000"/>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C8A5214E-AA54-3474-1C0D-D081BB72C4B3}"/>
                  </a:ext>
                </a:extLst>
              </p:cNvPr>
              <p:cNvSpPr/>
              <p:nvPr/>
            </p:nvSpPr>
            <p:spPr>
              <a:xfrm>
                <a:off x="6360607" y="1841832"/>
                <a:ext cx="1225898" cy="122589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800" dirty="0">
                    <a:latin typeface="Public Sans Black" pitchFamily="2" charset="0"/>
                  </a:rPr>
                  <a:t>4.</a:t>
                </a:r>
              </a:p>
            </p:txBody>
          </p:sp>
        </p:grpSp>
        <p:sp>
          <p:nvSpPr>
            <p:cNvPr id="20" name="TextBox 19">
              <a:extLst>
                <a:ext uri="{FF2B5EF4-FFF2-40B4-BE49-F238E27FC236}">
                  <a16:creationId xmlns:a16="http://schemas.microsoft.com/office/drawing/2014/main" id="{80C829AB-B19F-5F13-E316-5743F200D41B}"/>
                </a:ext>
              </a:extLst>
            </p:cNvPr>
            <p:cNvSpPr txBox="1"/>
            <p:nvPr/>
          </p:nvSpPr>
          <p:spPr>
            <a:xfrm>
              <a:off x="7739685" y="2215858"/>
              <a:ext cx="2743200" cy="477846"/>
            </a:xfrm>
            <a:prstGeom prst="rect">
              <a:avLst/>
            </a:prstGeom>
            <a:noFill/>
          </p:spPr>
          <p:txBody>
            <a:bodyPr wrap="square" lIns="0" tIns="0" rIns="0" bIns="0" rtlCol="0">
              <a:noAutofit/>
            </a:bodyPr>
            <a:lstStyle/>
            <a:p>
              <a:pPr algn="l">
                <a:lnSpc>
                  <a:spcPct val="114000"/>
                </a:lnSpc>
              </a:pPr>
              <a:r>
                <a:rPr lang="en-AU" sz="1600" dirty="0"/>
                <a:t>Write your prediction down. Use full sentences.</a:t>
              </a:r>
            </a:p>
          </p:txBody>
        </p:sp>
      </p:grpSp>
      <p:grpSp>
        <p:nvGrpSpPr>
          <p:cNvPr id="36" name="Group 35" descr="5. Number the paragraphs by writing in the margin. How many are there?">
            <a:extLst>
              <a:ext uri="{FF2B5EF4-FFF2-40B4-BE49-F238E27FC236}">
                <a16:creationId xmlns:a16="http://schemas.microsoft.com/office/drawing/2014/main" id="{3FA3F694-F0D8-3881-0456-9CE4898820EB}"/>
              </a:ext>
            </a:extLst>
          </p:cNvPr>
          <p:cNvGrpSpPr/>
          <p:nvPr/>
        </p:nvGrpSpPr>
        <p:grpSpPr>
          <a:xfrm>
            <a:off x="6217108" y="3325060"/>
            <a:ext cx="4786708" cy="1440996"/>
            <a:chOff x="6217108" y="3325060"/>
            <a:chExt cx="4786708" cy="1440996"/>
          </a:xfrm>
        </p:grpSpPr>
        <p:grpSp>
          <p:nvGrpSpPr>
            <p:cNvPr id="30" name="Group 29">
              <a:extLst>
                <a:ext uri="{FF2B5EF4-FFF2-40B4-BE49-F238E27FC236}">
                  <a16:creationId xmlns:a16="http://schemas.microsoft.com/office/drawing/2014/main" id="{33C289A8-4BAC-4274-1E63-09637D766FC3}"/>
                </a:ext>
                <a:ext uri="{C183D7F6-B498-43B3-948B-1728B52AA6E4}">
                  <adec:decorative xmlns:adec="http://schemas.microsoft.com/office/drawing/2017/decorative" val="1"/>
                </a:ext>
              </a:extLst>
            </p:cNvPr>
            <p:cNvGrpSpPr/>
            <p:nvPr/>
          </p:nvGrpSpPr>
          <p:grpSpPr>
            <a:xfrm>
              <a:off x="6217108" y="3325060"/>
              <a:ext cx="4786708" cy="1440996"/>
              <a:chOff x="6217108" y="3325060"/>
              <a:chExt cx="4786708" cy="1440996"/>
            </a:xfrm>
          </p:grpSpPr>
          <p:sp>
            <p:nvSpPr>
              <p:cNvPr id="11" name="Rectangle: Rounded Corners 10">
                <a:extLst>
                  <a:ext uri="{FF2B5EF4-FFF2-40B4-BE49-F238E27FC236}">
                    <a16:creationId xmlns:a16="http://schemas.microsoft.com/office/drawing/2014/main" id="{B5AC660B-3DED-9FF6-A811-65D80553A0B3}"/>
                  </a:ext>
                </a:extLst>
              </p:cNvPr>
              <p:cNvSpPr/>
              <p:nvPr/>
            </p:nvSpPr>
            <p:spPr>
              <a:xfrm>
                <a:off x="6217108" y="3325060"/>
                <a:ext cx="4786708" cy="1440996"/>
              </a:xfrm>
              <a:prstGeom prst="roundRect">
                <a:avLst>
                  <a:gd name="adj" fmla="val 50000"/>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E0D8B70A-AB13-60F9-4DF5-C480A1B5DD4D}"/>
                  </a:ext>
                </a:extLst>
              </p:cNvPr>
              <p:cNvSpPr/>
              <p:nvPr/>
            </p:nvSpPr>
            <p:spPr>
              <a:xfrm>
                <a:off x="6360607" y="3432609"/>
                <a:ext cx="1225898" cy="122589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800" dirty="0">
                    <a:latin typeface="Public Sans Black" pitchFamily="2" charset="0"/>
                  </a:rPr>
                  <a:t>5.</a:t>
                </a:r>
              </a:p>
            </p:txBody>
          </p:sp>
        </p:grpSp>
        <p:sp>
          <p:nvSpPr>
            <p:cNvPr id="22" name="TextBox 21">
              <a:extLst>
                <a:ext uri="{FF2B5EF4-FFF2-40B4-BE49-F238E27FC236}">
                  <a16:creationId xmlns:a16="http://schemas.microsoft.com/office/drawing/2014/main" id="{97ACC06B-32A8-72D3-B3E9-9581DFF844EE}"/>
                </a:ext>
              </a:extLst>
            </p:cNvPr>
            <p:cNvSpPr txBox="1"/>
            <p:nvPr/>
          </p:nvSpPr>
          <p:spPr>
            <a:xfrm>
              <a:off x="7739685" y="3660304"/>
              <a:ext cx="2743200" cy="770509"/>
            </a:xfrm>
            <a:prstGeom prst="rect">
              <a:avLst/>
            </a:prstGeom>
            <a:noFill/>
          </p:spPr>
          <p:txBody>
            <a:bodyPr wrap="square" lIns="0" tIns="0" rIns="0" bIns="0" rtlCol="0">
              <a:noAutofit/>
            </a:bodyPr>
            <a:lstStyle/>
            <a:p>
              <a:pPr algn="l">
                <a:lnSpc>
                  <a:spcPct val="114000"/>
                </a:lnSpc>
              </a:pPr>
              <a:r>
                <a:rPr lang="en-AU" sz="1600" dirty="0"/>
                <a:t>Number the paragraphs by writing in the margin. How many are there?</a:t>
              </a:r>
            </a:p>
          </p:txBody>
        </p:sp>
      </p:grpSp>
      <p:grpSp>
        <p:nvGrpSpPr>
          <p:cNvPr id="37" name="Group 36" descr="6. Read the text. Circle key terms. Underline important points and claims from the author. Use a ? for unknown terms">
            <a:extLst>
              <a:ext uri="{FF2B5EF4-FFF2-40B4-BE49-F238E27FC236}">
                <a16:creationId xmlns:a16="http://schemas.microsoft.com/office/drawing/2014/main" id="{FCBC1E78-F909-3D92-B72E-E7FCF9FCDF9C}"/>
              </a:ext>
            </a:extLst>
          </p:cNvPr>
          <p:cNvGrpSpPr/>
          <p:nvPr/>
        </p:nvGrpSpPr>
        <p:grpSpPr>
          <a:xfrm>
            <a:off x="6217108" y="4915837"/>
            <a:ext cx="4786708" cy="1440996"/>
            <a:chOff x="6217108" y="4915837"/>
            <a:chExt cx="4786708" cy="1440996"/>
          </a:xfrm>
        </p:grpSpPr>
        <p:grpSp>
          <p:nvGrpSpPr>
            <p:cNvPr id="29" name="Group 28">
              <a:extLst>
                <a:ext uri="{FF2B5EF4-FFF2-40B4-BE49-F238E27FC236}">
                  <a16:creationId xmlns:a16="http://schemas.microsoft.com/office/drawing/2014/main" id="{A1319952-83CB-581F-1477-2ACD64438FC3}"/>
                </a:ext>
                <a:ext uri="{C183D7F6-B498-43B3-948B-1728B52AA6E4}">
                  <adec:decorative xmlns:adec="http://schemas.microsoft.com/office/drawing/2017/decorative" val="1"/>
                </a:ext>
              </a:extLst>
            </p:cNvPr>
            <p:cNvGrpSpPr/>
            <p:nvPr/>
          </p:nvGrpSpPr>
          <p:grpSpPr>
            <a:xfrm>
              <a:off x="6217108" y="4915837"/>
              <a:ext cx="4786708" cy="1440996"/>
              <a:chOff x="6217108" y="4915837"/>
              <a:chExt cx="4786708" cy="1440996"/>
            </a:xfrm>
          </p:grpSpPr>
          <p:sp>
            <p:nvSpPr>
              <p:cNvPr id="12" name="Rectangle: Rounded Corners 11">
                <a:extLst>
                  <a:ext uri="{FF2B5EF4-FFF2-40B4-BE49-F238E27FC236}">
                    <a16:creationId xmlns:a16="http://schemas.microsoft.com/office/drawing/2014/main" id="{116DE089-BE93-48DC-41A3-878E428D118C}"/>
                  </a:ext>
                </a:extLst>
              </p:cNvPr>
              <p:cNvSpPr/>
              <p:nvPr/>
            </p:nvSpPr>
            <p:spPr>
              <a:xfrm>
                <a:off x="6217108" y="4915837"/>
                <a:ext cx="4786708" cy="1440996"/>
              </a:xfrm>
              <a:prstGeom prst="roundRect">
                <a:avLst>
                  <a:gd name="adj" fmla="val 50000"/>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36ADDAE0-5CA8-CBD4-B293-FFBB628E69B3}"/>
                  </a:ext>
                </a:extLst>
              </p:cNvPr>
              <p:cNvSpPr/>
              <p:nvPr/>
            </p:nvSpPr>
            <p:spPr>
              <a:xfrm>
                <a:off x="6360607" y="5023386"/>
                <a:ext cx="1225898" cy="122589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800" dirty="0">
                    <a:latin typeface="Public Sans Black" pitchFamily="2" charset="0"/>
                  </a:rPr>
                  <a:t>6.</a:t>
                </a:r>
              </a:p>
            </p:txBody>
          </p:sp>
        </p:grpSp>
        <p:sp>
          <p:nvSpPr>
            <p:cNvPr id="24" name="TextBox 23">
              <a:extLst>
                <a:ext uri="{FF2B5EF4-FFF2-40B4-BE49-F238E27FC236}">
                  <a16:creationId xmlns:a16="http://schemas.microsoft.com/office/drawing/2014/main" id="{0215AAF7-D59F-DC99-8478-E85FB12B4426}"/>
                </a:ext>
              </a:extLst>
            </p:cNvPr>
            <p:cNvSpPr txBox="1"/>
            <p:nvPr/>
          </p:nvSpPr>
          <p:spPr>
            <a:xfrm>
              <a:off x="7742140" y="4976790"/>
              <a:ext cx="2743200" cy="1319089"/>
            </a:xfrm>
            <a:prstGeom prst="rect">
              <a:avLst/>
            </a:prstGeom>
            <a:noFill/>
          </p:spPr>
          <p:txBody>
            <a:bodyPr wrap="square" lIns="0" tIns="0" rIns="0" bIns="0" rtlCol="0">
              <a:noAutofit/>
            </a:bodyPr>
            <a:lstStyle/>
            <a:p>
              <a:pPr algn="l">
                <a:lnSpc>
                  <a:spcPct val="114000"/>
                </a:lnSpc>
              </a:pPr>
              <a:r>
                <a:rPr lang="en-AU" sz="1600" dirty="0"/>
                <a:t>Read the text. Circle key terms. </a:t>
              </a:r>
              <a:r>
                <a:rPr lang="en-AU" sz="1600" u="sng" dirty="0"/>
                <a:t>Underline</a:t>
              </a:r>
              <a:r>
                <a:rPr lang="en-AU" sz="1600" dirty="0"/>
                <a:t> important points and claims from the author. Use a </a:t>
              </a:r>
              <a:r>
                <a:rPr lang="en-AU" sz="1600" b="1" dirty="0"/>
                <a:t>?</a:t>
              </a:r>
              <a:r>
                <a:rPr lang="en-AU" sz="1600" dirty="0"/>
                <a:t> for unknown terms</a:t>
              </a:r>
            </a:p>
          </p:txBody>
        </p:sp>
      </p:grpSp>
      <p:sp>
        <p:nvSpPr>
          <p:cNvPr id="25" name="Rectangle: Rounded Corners 24">
            <a:extLst>
              <a:ext uri="{FF2B5EF4-FFF2-40B4-BE49-F238E27FC236}">
                <a16:creationId xmlns:a16="http://schemas.microsoft.com/office/drawing/2014/main" id="{281919BE-4EB4-E0BB-40C7-ED6D3EB2BFAC}"/>
              </a:ext>
              <a:ext uri="{C183D7F6-B498-43B3-948B-1728B52AA6E4}">
                <adec:decorative xmlns:adec="http://schemas.microsoft.com/office/drawing/2017/decorative" val="1"/>
              </a:ext>
            </a:extLst>
          </p:cNvPr>
          <p:cNvSpPr/>
          <p:nvPr/>
        </p:nvSpPr>
        <p:spPr>
          <a:xfrm>
            <a:off x="9067801" y="4967265"/>
            <a:ext cx="609600" cy="278498"/>
          </a:xfrm>
          <a:prstGeom prst="roundRect">
            <a:avLst>
              <a:gd name="adj" fmla="val 50000"/>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CB2C56FE-95A9-842C-DAD3-BDED8E512B2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Tree>
    <p:extLst>
      <p:ext uri="{BB962C8B-B14F-4D97-AF65-F5344CB8AC3E}">
        <p14:creationId xmlns:p14="http://schemas.microsoft.com/office/powerpoint/2010/main" val="191744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7114EA-91C3-E575-36F4-B31D1BCD9603}"/>
              </a:ext>
            </a:extLst>
          </p:cNvPr>
          <p:cNvSpPr>
            <a:spLocks noGrp="1"/>
          </p:cNvSpPr>
          <p:nvPr>
            <p:ph type="title"/>
          </p:nvPr>
        </p:nvSpPr>
        <p:spPr/>
        <p:txBody>
          <a:bodyPr/>
          <a:lstStyle/>
          <a:p>
            <a:r>
              <a:rPr lang="en-AU" dirty="0"/>
              <a:t>Healthy eating pyramid</a:t>
            </a:r>
          </a:p>
        </p:txBody>
      </p:sp>
      <p:pic>
        <p:nvPicPr>
          <p:cNvPr id="12" name="Picture 11" descr="Healthy Eating Pyramid with images of food items. Each tier is representative of the proportion of food that should be eaten to maintain a healthy lifestyle.">
            <a:hlinkClick r:id="rId2"/>
            <a:extLst>
              <a:ext uri="{FF2B5EF4-FFF2-40B4-BE49-F238E27FC236}">
                <a16:creationId xmlns:a16="http://schemas.microsoft.com/office/drawing/2014/main" id="{E38CB685-688B-0E6C-88D5-8D53ABF56F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235191" cy="6858000"/>
          </a:xfrm>
          <a:prstGeom prst="rect">
            <a:avLst/>
          </a:prstGeom>
        </p:spPr>
      </p:pic>
      <p:sp>
        <p:nvSpPr>
          <p:cNvPr id="4" name="Text Placeholder 3" descr="Link to The Healthy Eating Pyramid (14:00) video.">
            <a:extLst>
              <a:ext uri="{FF2B5EF4-FFF2-40B4-BE49-F238E27FC236}">
                <a16:creationId xmlns:a16="http://schemas.microsoft.com/office/drawing/2014/main" id="{DAC5516D-A437-6413-3256-9FC5DB7CA470}"/>
              </a:ext>
            </a:extLst>
          </p:cNvPr>
          <p:cNvSpPr>
            <a:spLocks noGrp="1"/>
          </p:cNvSpPr>
          <p:nvPr>
            <p:ph type="body" sz="quarter" idx="17"/>
          </p:nvPr>
        </p:nvSpPr>
        <p:spPr>
          <a:xfrm>
            <a:off x="5400675" y="1800000"/>
            <a:ext cx="6407150" cy="4536000"/>
          </a:xfrm>
        </p:spPr>
        <p:txBody>
          <a:bodyPr/>
          <a:lstStyle/>
          <a:p>
            <a:r>
              <a:rPr lang="en-AU" dirty="0"/>
              <a:t>Watch </a:t>
            </a:r>
            <a:r>
              <a:rPr lang="en-AU" dirty="0">
                <a:hlinkClick r:id="rId4"/>
              </a:rPr>
              <a:t>The Healthy Eating Pyramid (14:00)</a:t>
            </a:r>
            <a:endParaRPr lang="en-AU" dirty="0"/>
          </a:p>
        </p:txBody>
      </p:sp>
      <p:grpSp>
        <p:nvGrpSpPr>
          <p:cNvPr id="10" name="Group 9" descr="Link to Healthy Eating Pyramid.">
            <a:extLst>
              <a:ext uri="{FF2B5EF4-FFF2-40B4-BE49-F238E27FC236}">
                <a16:creationId xmlns:a16="http://schemas.microsoft.com/office/drawing/2014/main" id="{FB68A3F0-3503-397D-42A5-1B3D81AE3A2B}"/>
              </a:ext>
            </a:extLst>
          </p:cNvPr>
          <p:cNvGrpSpPr/>
          <p:nvPr/>
        </p:nvGrpSpPr>
        <p:grpSpPr>
          <a:xfrm>
            <a:off x="6300990" y="1836353"/>
            <a:ext cx="4823010" cy="4661647"/>
            <a:chOff x="360000" y="1718982"/>
            <a:chExt cx="4823010" cy="4661647"/>
          </a:xfrm>
        </p:grpSpPr>
        <p:pic>
          <p:nvPicPr>
            <p:cNvPr id="6" name="Graphic 5" descr="Presentation with media with solid fill">
              <a:extLst>
                <a:ext uri="{FF2B5EF4-FFF2-40B4-BE49-F238E27FC236}">
                  <a16:creationId xmlns:a16="http://schemas.microsoft.com/office/drawing/2014/main" id="{155960B8-B0D9-49E9-0DEA-BBE099A8D8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0000" y="1718982"/>
              <a:ext cx="4823010" cy="4661647"/>
            </a:xfrm>
            <a:prstGeom prst="rect">
              <a:avLst/>
            </a:prstGeom>
          </p:spPr>
        </p:pic>
        <p:pic>
          <p:nvPicPr>
            <p:cNvPr id="9" name="Picture 8" descr="The healthy eating pyramid with text Healthy Eating Pyramid">
              <a:hlinkClick r:id="rId7"/>
              <a:extLst>
                <a:ext uri="{FF2B5EF4-FFF2-40B4-BE49-F238E27FC236}">
                  <a16:creationId xmlns:a16="http://schemas.microsoft.com/office/drawing/2014/main" id="{DE00DD73-5630-C40A-03FB-E44C8F3C9EE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57300" y="2692400"/>
              <a:ext cx="3071459" cy="1917700"/>
            </a:xfrm>
            <a:prstGeom prst="rect">
              <a:avLst/>
            </a:prstGeom>
          </p:spPr>
        </p:pic>
      </p:grpSp>
      <p:sp>
        <p:nvSpPr>
          <p:cNvPr id="5" name="TextBox 4">
            <a:extLst>
              <a:ext uri="{FF2B5EF4-FFF2-40B4-BE49-F238E27FC236}">
                <a16:creationId xmlns:a16="http://schemas.microsoft.com/office/drawing/2014/main" id="{B9FB1528-6AAA-8DA1-176E-FFE0495A8AFC}"/>
              </a:ext>
            </a:extLst>
          </p:cNvPr>
          <p:cNvSpPr txBox="1"/>
          <p:nvPr/>
        </p:nvSpPr>
        <p:spPr>
          <a:xfrm>
            <a:off x="5400675" y="6516000"/>
            <a:ext cx="4654550" cy="310015"/>
          </a:xfrm>
          <a:prstGeom prst="rect">
            <a:avLst/>
          </a:prstGeom>
          <a:noFill/>
        </p:spPr>
        <p:txBody>
          <a:bodyPr wrap="none" lIns="0" tIns="0" rIns="0" bIns="0" rtlCol="0">
            <a:noAutofit/>
          </a:bodyPr>
          <a:lstStyle/>
          <a:p>
            <a:pPr algn="l"/>
            <a:r>
              <a:rPr lang="en-AU" sz="1000" dirty="0"/>
              <a:t>‘</a:t>
            </a:r>
            <a:r>
              <a:rPr lang="en-AU" sz="1000" dirty="0">
                <a:hlinkClick r:id="rId9"/>
              </a:rPr>
              <a:t>Healthy Eating Pyramid</a:t>
            </a:r>
            <a:r>
              <a:rPr lang="en-AU" sz="1000" dirty="0"/>
              <a:t>’ by </a:t>
            </a:r>
            <a:r>
              <a:rPr lang="en-AU" sz="1000" dirty="0">
                <a:hlinkClick r:id="rId10"/>
              </a:rPr>
              <a:t>Nutrition Australia</a:t>
            </a:r>
            <a:r>
              <a:rPr lang="en-AU" sz="1000" dirty="0"/>
              <a:t> is © 3rd edition, 2015.</a:t>
            </a:r>
          </a:p>
        </p:txBody>
      </p:sp>
      <p:sp>
        <p:nvSpPr>
          <p:cNvPr id="2" name="Slide Number Placeholder 1">
            <a:extLst>
              <a:ext uri="{FF2B5EF4-FFF2-40B4-BE49-F238E27FC236}">
                <a16:creationId xmlns:a16="http://schemas.microsoft.com/office/drawing/2014/main" id="{113A0A0C-B300-C36F-5868-B51ACB303836}"/>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78611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(7)</a:t>
            </a:r>
          </a:p>
        </p:txBody>
      </p:sp>
      <p:sp>
        <p:nvSpPr>
          <p:cNvPr id="6" name="Text Placeholder 5">
            <a:extLst>
              <a:ext uri="{FF2B5EF4-FFF2-40B4-BE49-F238E27FC236}">
                <a16:creationId xmlns:a16="http://schemas.microsoft.com/office/drawing/2014/main" id="{2AC7D487-CA3E-CFA1-4ADD-FBD732938FF0}"/>
              </a:ext>
            </a:extLst>
          </p:cNvPr>
          <p:cNvSpPr>
            <a:spLocks noGrp="1"/>
          </p:cNvSpPr>
          <p:nvPr>
            <p:ph type="body" sz="quarter" idx="19"/>
          </p:nvPr>
        </p:nvSpPr>
        <p:spPr/>
        <p:txBody>
          <a:bodyPr/>
          <a:lstStyle/>
          <a:p>
            <a:pPr>
              <a:lnSpc>
                <a:spcPct val="150000"/>
              </a:lnSpc>
            </a:pPr>
            <a:r>
              <a:rPr lang="en-AU" sz="2000" b="1" dirty="0">
                <a:solidFill>
                  <a:srgbClr val="002664"/>
                </a:solidFill>
                <a:latin typeface="+mj-lt"/>
                <a:cs typeface="Arial" panose="020B0604020202020204" pitchFamily="34" charset="0"/>
              </a:rPr>
              <a:t>We are learning to</a:t>
            </a:r>
            <a:r>
              <a:rPr lang="en-AU" sz="2000" b="1" dirty="0">
                <a:solidFill>
                  <a:srgbClr val="22272B"/>
                </a:solidFill>
                <a:latin typeface="+mj-lt"/>
                <a:ea typeface="+mn-lt"/>
                <a:cs typeface="Arial" panose="020B0604020202020204" pitchFamily="34" charset="0"/>
              </a:rPr>
              <a:t>:</a:t>
            </a:r>
          </a:p>
          <a:p>
            <a:pPr>
              <a:lnSpc>
                <a:spcPct val="150000"/>
              </a:lnSpc>
            </a:pPr>
            <a:r>
              <a:rPr lang="en-AU" sz="2000" dirty="0">
                <a:solidFill>
                  <a:srgbClr val="002664"/>
                </a:solidFill>
                <a:cs typeface="Arial" panose="020B0604020202020204" pitchFamily="34" charset="0"/>
              </a:rPr>
              <a:t>use correct techniques and practices to produce food products.</a:t>
            </a:r>
          </a:p>
          <a:p>
            <a:pPr>
              <a:lnSpc>
                <a:spcPct val="150000"/>
              </a:lnSpc>
            </a:pPr>
            <a:r>
              <a:rPr lang="en-AU" sz="2000" b="1" dirty="0">
                <a:solidFill>
                  <a:srgbClr val="002664"/>
                </a:solidFill>
                <a:latin typeface="+mj-lt"/>
                <a:cs typeface="Arial" panose="020B0604020202020204" pitchFamily="34" charset="0"/>
              </a:rPr>
              <a:t>We can:</a:t>
            </a:r>
            <a:endParaRPr lang="en-US" sz="2000" dirty="0">
              <a:solidFill>
                <a:srgbClr val="002664"/>
              </a:solidFill>
              <a:latin typeface="+mj-lt"/>
              <a:cs typeface="Arial" panose="020B0604020202020204" pitchFamily="34" charset="0"/>
            </a:endParaRPr>
          </a:p>
          <a:p>
            <a:pPr marL="342900" indent="-342900">
              <a:lnSpc>
                <a:spcPct val="150000"/>
              </a:lnSpc>
              <a:buFont typeface="Public Sans"/>
              <a:buChar char="•"/>
            </a:pPr>
            <a:r>
              <a:rPr lang="en-AU" sz="2000" dirty="0">
                <a:solidFill>
                  <a:srgbClr val="002664"/>
                </a:solidFill>
                <a:cs typeface="Arial" panose="020B0604020202020204" pitchFamily="34" charset="0"/>
              </a:rPr>
              <a:t>document additional techniques to create food items</a:t>
            </a:r>
          </a:p>
          <a:p>
            <a:pPr marL="342900" indent="-342900">
              <a:lnSpc>
                <a:spcPct val="150000"/>
              </a:lnSpc>
              <a:buFont typeface="Public Sans"/>
              <a:buChar char="•"/>
            </a:pPr>
            <a:r>
              <a:rPr lang="en-AU" sz="2000" dirty="0">
                <a:solidFill>
                  <a:srgbClr val="002664"/>
                </a:solidFill>
                <a:cs typeface="Arial" panose="020B0604020202020204" pitchFamily="34" charset="0"/>
              </a:rPr>
              <a:t>follow a recipe and use preparation techniques and equipment to produce food items</a:t>
            </a:r>
          </a:p>
          <a:p>
            <a:pPr marL="342900" indent="-342900">
              <a:lnSpc>
                <a:spcPct val="150000"/>
              </a:lnSpc>
              <a:buFont typeface="Public Sans"/>
              <a:buChar char="•"/>
            </a:pPr>
            <a:r>
              <a:rPr lang="en-AU" sz="2000" dirty="0">
                <a:solidFill>
                  <a:srgbClr val="002664"/>
                </a:solidFill>
                <a:cs typeface="Arial" panose="020B0604020202020204" pitchFamily="34" charset="0"/>
              </a:rPr>
              <a:t>describe and implement the safe practices to follow when using the oven and stove.</a:t>
            </a:r>
            <a:endParaRPr lang="en-AU" dirty="0">
              <a:cs typeface="Arial" panose="020B0604020202020204" pitchFamily="34" charset="0"/>
            </a:endParaRPr>
          </a:p>
          <a:p>
            <a:endParaRPr lang="en-AU"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29</a:t>
            </a:fld>
            <a:endParaRPr lang="en-AU"/>
          </a:p>
        </p:txBody>
      </p:sp>
    </p:spTree>
    <p:extLst>
      <p:ext uri="{BB962C8B-B14F-4D97-AF65-F5344CB8AC3E}">
        <p14:creationId xmlns:p14="http://schemas.microsoft.com/office/powerpoint/2010/main" val="35424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Weeks 1 to 2</a:t>
            </a: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05435D-B10B-777D-1BE7-935F18FCDC95}"/>
              </a:ext>
            </a:extLst>
          </p:cNvPr>
          <p:cNvSpPr>
            <a:spLocks noGrp="1"/>
          </p:cNvSpPr>
          <p:nvPr>
            <p:ph type="title"/>
          </p:nvPr>
        </p:nvSpPr>
        <p:spPr/>
        <p:txBody>
          <a:bodyPr/>
          <a:lstStyle/>
          <a:p>
            <a:r>
              <a:rPr lang="en-AU" dirty="0"/>
              <a:t>Breakfast sandwich</a:t>
            </a:r>
          </a:p>
        </p:txBody>
      </p:sp>
      <p:sp>
        <p:nvSpPr>
          <p:cNvPr id="4" name="Text Placeholder 3">
            <a:extLst>
              <a:ext uri="{FF2B5EF4-FFF2-40B4-BE49-F238E27FC236}">
                <a16:creationId xmlns:a16="http://schemas.microsoft.com/office/drawing/2014/main" id="{8566ECB8-549D-F05F-C4A7-C7A65B756307}"/>
              </a:ext>
            </a:extLst>
          </p:cNvPr>
          <p:cNvSpPr>
            <a:spLocks noGrp="1"/>
          </p:cNvSpPr>
          <p:nvPr>
            <p:ph type="body" sz="quarter" idx="18"/>
          </p:nvPr>
        </p:nvSpPr>
        <p:spPr/>
        <p:txBody>
          <a:bodyPr/>
          <a:lstStyle/>
          <a:p>
            <a:r>
              <a:rPr lang="en-AU" dirty="0"/>
              <a:t>Serves 2</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7FB7D74D-C1E7-E552-1350-371724251017}"/>
                  </a:ext>
                </a:extLst>
              </p:cNvPr>
              <p:cNvGraphicFramePr>
                <a:graphicFrameLocks noGrp="1"/>
              </p:cNvGraphicFramePr>
              <p:nvPr>
                <p:extLst>
                  <p:ext uri="{D42A27DB-BD31-4B8C-83A1-F6EECF244321}">
                    <p14:modId xmlns:p14="http://schemas.microsoft.com/office/powerpoint/2010/main" val="500348501"/>
                  </p:ext>
                </p:extLst>
              </p:nvPr>
            </p:nvGraphicFramePr>
            <p:xfrm>
              <a:off x="359999" y="1369454"/>
              <a:ext cx="4573447" cy="5172988"/>
            </p:xfrm>
            <a:graphic>
              <a:graphicData uri="http://schemas.openxmlformats.org/drawingml/2006/table">
                <a:tbl>
                  <a:tblPr firstRow="1" bandRow="1">
                    <a:tableStyleId>{B301B821-A1FF-4177-AEE7-76D212191A09}</a:tableStyleId>
                  </a:tblPr>
                  <a:tblGrid>
                    <a:gridCol w="4573447">
                      <a:extLst>
                        <a:ext uri="{9D8B030D-6E8A-4147-A177-3AD203B41FA5}">
                          <a16:colId xmlns:a16="http://schemas.microsoft.com/office/drawing/2014/main" val="2623353660"/>
                        </a:ext>
                      </a:extLst>
                    </a:gridCol>
                  </a:tblGrid>
                  <a:tr h="454891">
                    <a:tc>
                      <a:txBody>
                        <a:bodyPr/>
                        <a:lstStyle/>
                        <a:p>
                          <a:pPr marL="108000"/>
                          <a:r>
                            <a:rPr lang="en-AU" sz="1800" dirty="0">
                              <a:latin typeface="+mj-lt"/>
                              <a:cs typeface="Arial" panose="020B0604020202020204" pitchFamily="34" charset="0"/>
                            </a:rPr>
                            <a:t>Ingredients</a:t>
                          </a:r>
                        </a:p>
                      </a:txBody>
                      <a:tcPr anchor="ctr"/>
                    </a:tc>
                    <a:extLst>
                      <a:ext uri="{0D108BD9-81ED-4DB2-BD59-A6C34878D82A}">
                        <a16:rowId xmlns:a16="http://schemas.microsoft.com/office/drawing/2014/main" val="2121654627"/>
                      </a:ext>
                    </a:extLst>
                  </a:tr>
                  <a:tr h="454891">
                    <a:tc>
                      <a:txBody>
                        <a:bodyPr/>
                        <a:lstStyle/>
                        <a:p>
                          <a:pPr marL="10800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large eggs</a:t>
                          </a:r>
                        </a:p>
                      </a:txBody>
                      <a:tcPr anchor="ctr"/>
                    </a:tc>
                    <a:extLst>
                      <a:ext uri="{0D108BD9-81ED-4DB2-BD59-A6C34878D82A}">
                        <a16:rowId xmlns:a16="http://schemas.microsoft.com/office/drawing/2014/main" val="807565178"/>
                      </a:ext>
                    </a:extLst>
                  </a:tr>
                  <a:tr h="454891">
                    <a:tc>
                      <a:txBody>
                        <a:bodyPr/>
                        <a:lstStyle/>
                        <a:p>
                          <a:pPr marL="10800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1 TBS milk</a:t>
                          </a:r>
                        </a:p>
                      </a:txBody>
                      <a:tcPr anchor="ctr"/>
                    </a:tc>
                    <a:extLst>
                      <a:ext uri="{0D108BD9-81ED-4DB2-BD59-A6C34878D82A}">
                        <a16:rowId xmlns:a16="http://schemas.microsoft.com/office/drawing/2014/main" val="2300896439"/>
                      </a:ext>
                    </a:extLst>
                  </a:tr>
                  <a:tr h="454891">
                    <a:tc>
                      <a:txBody>
                        <a:bodyPr/>
                        <a:lstStyle/>
                        <a:p>
                          <a:pPr marL="10800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Salt and black pepper</a:t>
                          </a:r>
                        </a:p>
                      </a:txBody>
                      <a:tcPr anchor="ctr"/>
                    </a:tc>
                    <a:extLst>
                      <a:ext uri="{0D108BD9-81ED-4DB2-BD59-A6C34878D82A}">
                        <a16:rowId xmlns:a16="http://schemas.microsoft.com/office/drawing/2014/main" val="2517639823"/>
                      </a:ext>
                    </a:extLst>
                  </a:tr>
                  <a:tr h="454891">
                    <a:tc>
                      <a:txBody>
                        <a:bodyPr/>
                        <a:lstStyle/>
                        <a:p>
                          <a:pPr marL="108000" indent="0">
                            <a:lnSpc>
                              <a:spcPct val="150000"/>
                            </a:lnSpc>
                            <a:spcBef>
                              <a:spcPts val="0"/>
                            </a:spcBef>
                            <a:spcAft>
                              <a:spcPts val="1200"/>
                            </a:spcAft>
                            <a:buFont typeface="Arial" panose="020B0604020202020204" pitchFamily="34" charset="0"/>
                            <a:buNone/>
                          </a:pPr>
                          <a14:m>
                            <m:oMath xmlns:m="http://schemas.openxmlformats.org/officeDocument/2006/math">
                              <m:f>
                                <m:fPr>
                                  <m:ctrlPr>
                                    <a:rPr lang="en-AU" sz="1800" i="1" smtClean="0">
                                      <a:effectLst/>
                                      <a:latin typeface="Cambria Math" panose="02040503050406030204" pitchFamily="18" charset="0"/>
                                      <a:ea typeface="Calibri" panose="020F0502020204030204" pitchFamily="34" charset="0"/>
                                      <a:cs typeface="Arial" panose="020B0604020202020204" pitchFamily="34" charset="0"/>
                                    </a:rPr>
                                  </m:ctrlPr>
                                </m:fPr>
                                <m:num>
                                  <m:r>
                                    <a:rPr lang="en-AU" sz="1800" b="0" i="1" smtClean="0">
                                      <a:effectLst/>
                                      <a:latin typeface="Cambria Math" panose="02040503050406030204" pitchFamily="18" charset="0"/>
                                      <a:ea typeface="Calibri" panose="020F0502020204030204" pitchFamily="34" charset="0"/>
                                      <a:cs typeface="Arial" panose="020B0604020202020204" pitchFamily="34" charset="0"/>
                                    </a:rPr>
                                    <m:t>1</m:t>
                                  </m:r>
                                </m:num>
                                <m:den>
                                  <m:r>
                                    <a:rPr lang="en-AU" sz="1800" b="0" i="1" smtClean="0">
                                      <a:effectLst/>
                                      <a:latin typeface="Cambria Math" panose="02040503050406030204" pitchFamily="18" charset="0"/>
                                      <a:ea typeface="Calibri" panose="020F0502020204030204" pitchFamily="34" charset="0"/>
                                      <a:cs typeface="Arial" panose="020B0604020202020204" pitchFamily="34" charset="0"/>
                                    </a:rPr>
                                    <m:t>2</m:t>
                                  </m:r>
                                </m:den>
                              </m:f>
                            </m:oMath>
                          </a14:m>
                          <a:r>
                            <a:rPr lang="en-AU" sz="1800" dirty="0">
                              <a:effectLst/>
                              <a:latin typeface="+mn-lt"/>
                              <a:ea typeface="Calibri" panose="020F0502020204030204" pitchFamily="34" charset="0"/>
                              <a:cs typeface="Arial" panose="020B0604020202020204" pitchFamily="34" charset="0"/>
                            </a:rPr>
                            <a:t> tsp chopped chives</a:t>
                          </a:r>
                        </a:p>
                      </a:txBody>
                      <a:tcPr anchor="ctr"/>
                    </a:tc>
                    <a:extLst>
                      <a:ext uri="{0D108BD9-81ED-4DB2-BD59-A6C34878D82A}">
                        <a16:rowId xmlns:a16="http://schemas.microsoft.com/office/drawing/2014/main" val="616996356"/>
                      </a:ext>
                    </a:extLst>
                  </a:tr>
                  <a:tr h="454891">
                    <a:tc>
                      <a:txBody>
                        <a:bodyPr/>
                        <a:lstStyle/>
                        <a:p>
                          <a:pPr marL="10800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1 tsp olive oil</a:t>
                          </a:r>
                        </a:p>
                      </a:txBody>
                      <a:tcPr anchor="ctr"/>
                    </a:tc>
                    <a:extLst>
                      <a:ext uri="{0D108BD9-81ED-4DB2-BD59-A6C34878D82A}">
                        <a16:rowId xmlns:a16="http://schemas.microsoft.com/office/drawing/2014/main" val="3719650672"/>
                      </a:ext>
                    </a:extLst>
                  </a:tr>
                  <a:tr h="454891">
                    <a:tc>
                      <a:txBody>
                        <a:bodyPr/>
                        <a:lstStyle/>
                        <a:p>
                          <a:pPr marL="10800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rashers bacon</a:t>
                          </a:r>
                        </a:p>
                      </a:txBody>
                      <a:tcPr anchor="ctr"/>
                    </a:tc>
                    <a:extLst>
                      <a:ext uri="{0D108BD9-81ED-4DB2-BD59-A6C34878D82A}">
                        <a16:rowId xmlns:a16="http://schemas.microsoft.com/office/drawing/2014/main" val="3093469408"/>
                      </a:ext>
                    </a:extLst>
                  </a:tr>
                  <a:tr h="454891">
                    <a:tc>
                      <a:txBody>
                        <a:bodyPr/>
                        <a:lstStyle/>
                        <a:p>
                          <a:pPr marL="10800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slices cheddar or tasty cheese</a:t>
                          </a:r>
                        </a:p>
                      </a:txBody>
                      <a:tcPr anchor="ctr"/>
                    </a:tc>
                    <a:extLst>
                      <a:ext uri="{0D108BD9-81ED-4DB2-BD59-A6C34878D82A}">
                        <a16:rowId xmlns:a16="http://schemas.microsoft.com/office/drawing/2014/main" val="1774205493"/>
                      </a:ext>
                    </a:extLst>
                  </a:tr>
                  <a:tr h="454891">
                    <a:tc>
                      <a:txBody>
                        <a:bodyPr/>
                        <a:lstStyle/>
                        <a:p>
                          <a:pPr marL="10800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English muffins</a:t>
                          </a:r>
                        </a:p>
                      </a:txBody>
                      <a:tcPr anchor="ctr"/>
                    </a:tc>
                    <a:extLst>
                      <a:ext uri="{0D108BD9-81ED-4DB2-BD59-A6C34878D82A}">
                        <a16:rowId xmlns:a16="http://schemas.microsoft.com/office/drawing/2014/main" val="3229287755"/>
                      </a:ext>
                    </a:extLst>
                  </a:tr>
                  <a:tr h="454891">
                    <a:tc>
                      <a:txBody>
                        <a:bodyPr/>
                        <a:lstStyle/>
                        <a:p>
                          <a:pPr marL="10800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tsp butter or margarine</a:t>
                          </a:r>
                        </a:p>
                      </a:txBody>
                      <a:tcPr anchor="ctr"/>
                    </a:tc>
                    <a:extLst>
                      <a:ext uri="{0D108BD9-81ED-4DB2-BD59-A6C34878D82A}">
                        <a16:rowId xmlns:a16="http://schemas.microsoft.com/office/drawing/2014/main" val="374140430"/>
                      </a:ext>
                    </a:extLst>
                  </a:tr>
                  <a:tr h="454891">
                    <a:tc>
                      <a:txBody>
                        <a:bodyPr/>
                        <a:lstStyle/>
                        <a:p>
                          <a:pPr marL="10800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lang="en-AU" sz="1800" dirty="0">
                              <a:effectLst/>
                              <a:latin typeface="+mn-lt"/>
                              <a:ea typeface="Calibri" panose="020F0502020204030204" pitchFamily="34" charset="0"/>
                              <a:cs typeface="Arial" panose="020B0604020202020204" pitchFamily="34" charset="0"/>
                            </a:rPr>
                            <a:t>BBQ or tomato sauce</a:t>
                          </a:r>
                        </a:p>
                      </a:txBody>
                      <a:tcPr anchor="ctr"/>
                    </a:tc>
                    <a:extLst>
                      <a:ext uri="{0D108BD9-81ED-4DB2-BD59-A6C34878D82A}">
                        <a16:rowId xmlns:a16="http://schemas.microsoft.com/office/drawing/2014/main" val="2614100455"/>
                      </a:ext>
                    </a:extLst>
                  </a:tr>
                </a:tbl>
              </a:graphicData>
            </a:graphic>
          </p:graphicFrame>
        </mc:Choice>
        <mc:Fallback xmlns="">
          <p:graphicFrame>
            <p:nvGraphicFramePr>
              <p:cNvPr id="6" name="Table 5">
                <a:extLst>
                  <a:ext uri="{FF2B5EF4-FFF2-40B4-BE49-F238E27FC236}">
                    <a16:creationId xmlns:a16="http://schemas.microsoft.com/office/drawing/2014/main" id="{7FB7D74D-C1E7-E552-1350-371724251017}"/>
                  </a:ext>
                </a:extLst>
              </p:cNvPr>
              <p:cNvGraphicFramePr>
                <a:graphicFrameLocks noGrp="1"/>
              </p:cNvGraphicFramePr>
              <p:nvPr>
                <p:extLst>
                  <p:ext uri="{D42A27DB-BD31-4B8C-83A1-F6EECF244321}">
                    <p14:modId xmlns:p14="http://schemas.microsoft.com/office/powerpoint/2010/main" val="500348501"/>
                  </p:ext>
                </p:extLst>
              </p:nvPr>
            </p:nvGraphicFramePr>
            <p:xfrm>
              <a:off x="359999" y="1369454"/>
              <a:ext cx="4573447" cy="5183402"/>
            </p:xfrm>
            <a:graphic>
              <a:graphicData uri="http://schemas.openxmlformats.org/drawingml/2006/table">
                <a:tbl>
                  <a:tblPr firstRow="1" bandRow="1">
                    <a:tableStyleId>{B301B821-A1FF-4177-AEE7-76D212191A09}</a:tableStyleId>
                  </a:tblPr>
                  <a:tblGrid>
                    <a:gridCol w="4573447">
                      <a:extLst>
                        <a:ext uri="{9D8B030D-6E8A-4147-A177-3AD203B41FA5}">
                          <a16:colId xmlns:a16="http://schemas.microsoft.com/office/drawing/2014/main" val="2623353660"/>
                        </a:ext>
                      </a:extLst>
                    </a:gridCol>
                  </a:tblGrid>
                  <a:tr h="454891">
                    <a:tc>
                      <a:txBody>
                        <a:bodyPr/>
                        <a:lstStyle/>
                        <a:p>
                          <a:pPr marL="108000"/>
                          <a:r>
                            <a:rPr lang="en-AU" sz="1800" dirty="0">
                              <a:latin typeface="+mj-lt"/>
                              <a:cs typeface="Arial" panose="020B0604020202020204" pitchFamily="34" charset="0"/>
                            </a:rPr>
                            <a:t>Ingredients</a:t>
                          </a:r>
                        </a:p>
                      </a:txBody>
                      <a:tcPr anchor="ctr"/>
                    </a:tc>
                    <a:extLst>
                      <a:ext uri="{0D108BD9-81ED-4DB2-BD59-A6C34878D82A}">
                        <a16:rowId xmlns:a16="http://schemas.microsoft.com/office/drawing/2014/main" val="2121654627"/>
                      </a:ext>
                    </a:extLst>
                  </a:tr>
                  <a:tr h="454891">
                    <a:tc>
                      <a:txBody>
                        <a:bodyPr/>
                        <a:lstStyle/>
                        <a:p>
                          <a:pPr marL="10800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large eggs</a:t>
                          </a:r>
                        </a:p>
                      </a:txBody>
                      <a:tcPr anchor="ctr"/>
                    </a:tc>
                    <a:extLst>
                      <a:ext uri="{0D108BD9-81ED-4DB2-BD59-A6C34878D82A}">
                        <a16:rowId xmlns:a16="http://schemas.microsoft.com/office/drawing/2014/main" val="807565178"/>
                      </a:ext>
                    </a:extLst>
                  </a:tr>
                  <a:tr h="454891">
                    <a:tc>
                      <a:txBody>
                        <a:bodyPr/>
                        <a:lstStyle/>
                        <a:p>
                          <a:pPr marL="10800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1 TBS milk</a:t>
                          </a:r>
                        </a:p>
                      </a:txBody>
                      <a:tcPr anchor="ctr"/>
                    </a:tc>
                    <a:extLst>
                      <a:ext uri="{0D108BD9-81ED-4DB2-BD59-A6C34878D82A}">
                        <a16:rowId xmlns:a16="http://schemas.microsoft.com/office/drawing/2014/main" val="2300896439"/>
                      </a:ext>
                    </a:extLst>
                  </a:tr>
                  <a:tr h="454891">
                    <a:tc>
                      <a:txBody>
                        <a:bodyPr/>
                        <a:lstStyle/>
                        <a:p>
                          <a:pPr marL="10800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Salt and black pepper</a:t>
                          </a:r>
                        </a:p>
                      </a:txBody>
                      <a:tcPr anchor="ctr"/>
                    </a:tc>
                    <a:extLst>
                      <a:ext uri="{0D108BD9-81ED-4DB2-BD59-A6C34878D82A}">
                        <a16:rowId xmlns:a16="http://schemas.microsoft.com/office/drawing/2014/main" val="2517639823"/>
                      </a:ext>
                    </a:extLst>
                  </a:tr>
                  <a:tr h="634492">
                    <a:tc>
                      <a:txBody>
                        <a:bodyPr/>
                        <a:lstStyle/>
                        <a:p>
                          <a:endParaRPr lang="en-US"/>
                        </a:p>
                      </a:txBody>
                      <a:tcPr anchor="ctr">
                        <a:blipFill>
                          <a:blip r:embed="rId3"/>
                          <a:stretch>
                            <a:fillRect l="-133" t="-288462" r="-266" b="-447115"/>
                          </a:stretch>
                        </a:blipFill>
                      </a:tcPr>
                    </a:tc>
                    <a:extLst>
                      <a:ext uri="{0D108BD9-81ED-4DB2-BD59-A6C34878D82A}">
                        <a16:rowId xmlns:a16="http://schemas.microsoft.com/office/drawing/2014/main" val="616996356"/>
                      </a:ext>
                    </a:extLst>
                  </a:tr>
                  <a:tr h="454891">
                    <a:tc>
                      <a:txBody>
                        <a:bodyPr/>
                        <a:lstStyle/>
                        <a:p>
                          <a:pPr marL="10800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1 tsp olive oil</a:t>
                          </a:r>
                        </a:p>
                      </a:txBody>
                      <a:tcPr anchor="ctr"/>
                    </a:tc>
                    <a:extLst>
                      <a:ext uri="{0D108BD9-81ED-4DB2-BD59-A6C34878D82A}">
                        <a16:rowId xmlns:a16="http://schemas.microsoft.com/office/drawing/2014/main" val="3719650672"/>
                      </a:ext>
                    </a:extLst>
                  </a:tr>
                  <a:tr h="454891">
                    <a:tc>
                      <a:txBody>
                        <a:bodyPr/>
                        <a:lstStyle/>
                        <a:p>
                          <a:pPr marL="10800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rashers bacon</a:t>
                          </a:r>
                        </a:p>
                      </a:txBody>
                      <a:tcPr anchor="ctr"/>
                    </a:tc>
                    <a:extLst>
                      <a:ext uri="{0D108BD9-81ED-4DB2-BD59-A6C34878D82A}">
                        <a16:rowId xmlns:a16="http://schemas.microsoft.com/office/drawing/2014/main" val="3093469408"/>
                      </a:ext>
                    </a:extLst>
                  </a:tr>
                  <a:tr h="454891">
                    <a:tc>
                      <a:txBody>
                        <a:bodyPr/>
                        <a:lstStyle/>
                        <a:p>
                          <a:pPr marL="10800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slices cheddar or tasty cheese</a:t>
                          </a:r>
                        </a:p>
                      </a:txBody>
                      <a:tcPr anchor="ctr"/>
                    </a:tc>
                    <a:extLst>
                      <a:ext uri="{0D108BD9-81ED-4DB2-BD59-A6C34878D82A}">
                        <a16:rowId xmlns:a16="http://schemas.microsoft.com/office/drawing/2014/main" val="1774205493"/>
                      </a:ext>
                    </a:extLst>
                  </a:tr>
                  <a:tr h="454891">
                    <a:tc>
                      <a:txBody>
                        <a:bodyPr/>
                        <a:lstStyle/>
                        <a:p>
                          <a:pPr marL="10800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English muffins</a:t>
                          </a:r>
                        </a:p>
                      </a:txBody>
                      <a:tcPr anchor="ctr"/>
                    </a:tc>
                    <a:extLst>
                      <a:ext uri="{0D108BD9-81ED-4DB2-BD59-A6C34878D82A}">
                        <a16:rowId xmlns:a16="http://schemas.microsoft.com/office/drawing/2014/main" val="3229287755"/>
                      </a:ext>
                    </a:extLst>
                  </a:tr>
                  <a:tr h="454891">
                    <a:tc>
                      <a:txBody>
                        <a:bodyPr/>
                        <a:lstStyle/>
                        <a:p>
                          <a:pPr marL="10800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tsp butter or margarine</a:t>
                          </a:r>
                        </a:p>
                      </a:txBody>
                      <a:tcPr anchor="ctr"/>
                    </a:tc>
                    <a:extLst>
                      <a:ext uri="{0D108BD9-81ED-4DB2-BD59-A6C34878D82A}">
                        <a16:rowId xmlns:a16="http://schemas.microsoft.com/office/drawing/2014/main" val="374140430"/>
                      </a:ext>
                    </a:extLst>
                  </a:tr>
                  <a:tr h="454891">
                    <a:tc>
                      <a:txBody>
                        <a:bodyPr/>
                        <a:lstStyle/>
                        <a:p>
                          <a:pPr marL="10800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lang="en-AU" sz="1800" dirty="0">
                              <a:effectLst/>
                              <a:latin typeface="+mn-lt"/>
                              <a:ea typeface="Calibri" panose="020F0502020204030204" pitchFamily="34" charset="0"/>
                              <a:cs typeface="Arial" panose="020B0604020202020204" pitchFamily="34" charset="0"/>
                            </a:rPr>
                            <a:t>BBQ or tomato sauce</a:t>
                          </a:r>
                        </a:p>
                      </a:txBody>
                      <a:tcPr anchor="ctr"/>
                    </a:tc>
                    <a:extLst>
                      <a:ext uri="{0D108BD9-81ED-4DB2-BD59-A6C34878D82A}">
                        <a16:rowId xmlns:a16="http://schemas.microsoft.com/office/drawing/2014/main" val="2614100455"/>
                      </a:ext>
                    </a:extLst>
                  </a:tr>
                </a:tbl>
              </a:graphicData>
            </a:graphic>
          </p:graphicFrame>
        </mc:Fallback>
      </mc:AlternateContent>
      <p:pic>
        <p:nvPicPr>
          <p:cNvPr id="8" name="Picture 7" descr="A breakfast sandwich with bacon, egg and cheese on an English muffin.">
            <a:extLst>
              <a:ext uri="{FF2B5EF4-FFF2-40B4-BE49-F238E27FC236}">
                <a16:creationId xmlns:a16="http://schemas.microsoft.com/office/drawing/2014/main" id="{77D09158-EE10-B7DC-93BB-E6D573AC0A1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51525" y="1363495"/>
            <a:ext cx="4732773" cy="5189361"/>
          </a:xfrm>
          <a:prstGeom prst="rect">
            <a:avLst/>
          </a:prstGeom>
        </p:spPr>
      </p:pic>
      <p:sp>
        <p:nvSpPr>
          <p:cNvPr id="2" name="Slide Number Placeholder 1">
            <a:extLst>
              <a:ext uri="{FF2B5EF4-FFF2-40B4-BE49-F238E27FC236}">
                <a16:creationId xmlns:a16="http://schemas.microsoft.com/office/drawing/2014/main" id="{9DAB8BB6-1916-52F8-1D29-8ABC2E7318A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a:p>
        </p:txBody>
      </p:sp>
    </p:spTree>
    <p:extLst>
      <p:ext uri="{BB962C8B-B14F-4D97-AF65-F5344CB8AC3E}">
        <p14:creationId xmlns:p14="http://schemas.microsoft.com/office/powerpoint/2010/main" val="164097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05435D-B10B-777D-1BE7-935F18FCDC95}"/>
              </a:ext>
            </a:extLst>
          </p:cNvPr>
          <p:cNvSpPr>
            <a:spLocks noGrp="1"/>
          </p:cNvSpPr>
          <p:nvPr>
            <p:ph type="title"/>
          </p:nvPr>
        </p:nvSpPr>
        <p:spPr/>
        <p:txBody>
          <a:bodyPr/>
          <a:lstStyle/>
          <a:p>
            <a:r>
              <a:rPr lang="en-AU" dirty="0"/>
              <a:t>Breakfast sandwich – method</a:t>
            </a:r>
          </a:p>
        </p:txBody>
      </p:sp>
      <p:sp>
        <p:nvSpPr>
          <p:cNvPr id="4" name="Text Placeholder 3">
            <a:extLst>
              <a:ext uri="{FF2B5EF4-FFF2-40B4-BE49-F238E27FC236}">
                <a16:creationId xmlns:a16="http://schemas.microsoft.com/office/drawing/2014/main" id="{8566ECB8-549D-F05F-C4A7-C7A65B756307}"/>
              </a:ext>
            </a:extLst>
          </p:cNvPr>
          <p:cNvSpPr>
            <a:spLocks noGrp="1"/>
          </p:cNvSpPr>
          <p:nvPr>
            <p:ph type="body" sz="quarter" idx="18"/>
          </p:nvPr>
        </p:nvSpPr>
        <p:spPr/>
        <p:txBody>
          <a:bodyPr/>
          <a:lstStyle/>
          <a:p>
            <a:r>
              <a:rPr lang="en-AU" dirty="0"/>
              <a:t>Serves 2</a:t>
            </a:r>
          </a:p>
        </p:txBody>
      </p:sp>
      <p:graphicFrame>
        <p:nvGraphicFramePr>
          <p:cNvPr id="7" name="Table 6">
            <a:extLst>
              <a:ext uri="{FF2B5EF4-FFF2-40B4-BE49-F238E27FC236}">
                <a16:creationId xmlns:a16="http://schemas.microsoft.com/office/drawing/2014/main" id="{7E0EAA84-8609-BBEA-F796-1B61E68FF23A}"/>
              </a:ext>
            </a:extLst>
          </p:cNvPr>
          <p:cNvGraphicFramePr>
            <a:graphicFrameLocks/>
          </p:cNvGraphicFramePr>
          <p:nvPr>
            <p:extLst>
              <p:ext uri="{D42A27DB-BD31-4B8C-83A1-F6EECF244321}">
                <p14:modId xmlns:p14="http://schemas.microsoft.com/office/powerpoint/2010/main" val="2993435041"/>
              </p:ext>
            </p:extLst>
          </p:nvPr>
        </p:nvGraphicFramePr>
        <p:xfrm>
          <a:off x="360001" y="1309167"/>
          <a:ext cx="11484000" cy="5193539"/>
        </p:xfrm>
        <a:graphic>
          <a:graphicData uri="http://schemas.openxmlformats.org/drawingml/2006/table">
            <a:tbl>
              <a:tblPr firstRow="1" bandRow="1">
                <a:tableStyleId>{69012ECD-51FC-41F1-AA8D-1B2483CD663E}</a:tableStyleId>
              </a:tblPr>
              <a:tblGrid>
                <a:gridCol w="11484000">
                  <a:extLst>
                    <a:ext uri="{9D8B030D-6E8A-4147-A177-3AD203B41FA5}">
                      <a16:colId xmlns:a16="http://schemas.microsoft.com/office/drawing/2014/main" val="817613173"/>
                    </a:ext>
                  </a:extLst>
                </a:gridCol>
              </a:tblGrid>
              <a:tr h="357887">
                <a:tc>
                  <a:txBody>
                    <a:bodyPr/>
                    <a:lstStyle/>
                    <a:p>
                      <a:pPr>
                        <a:lnSpc>
                          <a:spcPct val="150000"/>
                        </a:lnSpc>
                      </a:pPr>
                      <a:r>
                        <a:rPr lang="en-AU" sz="1800" dirty="0">
                          <a:latin typeface="+mj-lt"/>
                          <a:cs typeface="Arial" panose="020B0604020202020204" pitchFamily="34" charset="0"/>
                        </a:rPr>
                        <a:t>Method</a:t>
                      </a:r>
                    </a:p>
                  </a:txBody>
                  <a:tcPr/>
                </a:tc>
                <a:extLst>
                  <a:ext uri="{0D108BD9-81ED-4DB2-BD59-A6C34878D82A}">
                    <a16:rowId xmlns:a16="http://schemas.microsoft.com/office/drawing/2014/main" val="1146215845"/>
                  </a:ext>
                </a:extLst>
              </a:tr>
              <a:tr h="4673459">
                <a:tc>
                  <a:txBody>
                    <a:bodyPr/>
                    <a:lstStyle/>
                    <a:p>
                      <a:pPr marL="342900" lvl="0" indent="-342900">
                        <a:lnSpc>
                          <a:spcPct val="114000"/>
                        </a:lnSpc>
                        <a:spcBef>
                          <a:spcPts val="0"/>
                        </a:spcBef>
                        <a:spcAft>
                          <a:spcPts val="1200"/>
                        </a:spcAft>
                        <a:buFont typeface="+mj-lt"/>
                        <a:buAutoNum type="arabicPeriod"/>
                      </a:pPr>
                      <a:r>
                        <a:rPr lang="en-AU" sz="1800" dirty="0">
                          <a:effectLst/>
                          <a:latin typeface="+mn-lt"/>
                          <a:ea typeface="Calibri" panose="020F0502020204030204" pitchFamily="34" charset="0"/>
                          <a:cs typeface="Arial" panose="020B0604020202020204" pitchFamily="34" charset="0"/>
                        </a:rPr>
                        <a:t>Preheat oven to 170°C. Whisk eggs together with milk, salt, pepper and chopped chives in a medium mixing bowl. </a:t>
                      </a:r>
                    </a:p>
                    <a:p>
                      <a:pPr marL="342900" lvl="0" indent="-342900">
                        <a:lnSpc>
                          <a:spcPct val="114000"/>
                        </a:lnSpc>
                        <a:spcBef>
                          <a:spcPts val="0"/>
                        </a:spcBef>
                        <a:spcAft>
                          <a:spcPts val="1200"/>
                        </a:spcAft>
                        <a:buFont typeface="+mj-lt"/>
                        <a:buAutoNum type="arabicPeriod"/>
                      </a:pPr>
                      <a:r>
                        <a:rPr lang="en-AU" sz="1800" dirty="0">
                          <a:effectLst/>
                          <a:latin typeface="+mn-lt"/>
                          <a:ea typeface="Calibri" panose="020F0502020204030204" pitchFamily="34" charset="0"/>
                          <a:cs typeface="Arial" panose="020B0604020202020204" pitchFamily="34" charset="0"/>
                        </a:rPr>
                        <a:t>Line an oven tray with baking paper, and lay bacon flat in a single layer. Place tray in oven and bake for 10 to 15 minutes. When cooked, transfer bacon onto a plate lined with paper towel to drain. When cool, break each rasher of bacon in half to be able to fit onto sandwiches.  </a:t>
                      </a:r>
                    </a:p>
                    <a:p>
                      <a:pPr marL="342900" lvl="0" indent="-342900">
                        <a:lnSpc>
                          <a:spcPct val="114000"/>
                        </a:lnSpc>
                        <a:spcBef>
                          <a:spcPts val="0"/>
                        </a:spcBef>
                        <a:spcAft>
                          <a:spcPts val="1200"/>
                        </a:spcAft>
                        <a:buFont typeface="+mj-lt"/>
                        <a:buAutoNum type="arabicPeriod"/>
                      </a:pPr>
                      <a:r>
                        <a:rPr lang="en-AU" sz="1800" dirty="0">
                          <a:effectLst/>
                          <a:latin typeface="+mn-lt"/>
                          <a:ea typeface="Calibri" panose="020F0502020204030204" pitchFamily="34" charset="0"/>
                          <a:cs typeface="Arial" panose="020B0604020202020204" pitchFamily="34" charset="0"/>
                        </a:rPr>
                        <a:t>Pour olive oil into a medium frypan. Heat over medium to high heat and pour in egg mixture. Allow egg to cook until solid. Place cooked egg onto a chopping board, slice egg omelette in half. Fold each half circle into quarters to fit onto muffin. </a:t>
                      </a:r>
                    </a:p>
                    <a:p>
                      <a:pPr marL="342900" lvl="0" indent="-342900">
                        <a:lnSpc>
                          <a:spcPct val="114000"/>
                        </a:lnSpc>
                        <a:spcBef>
                          <a:spcPts val="0"/>
                        </a:spcBef>
                        <a:spcAft>
                          <a:spcPts val="1200"/>
                        </a:spcAft>
                        <a:buFont typeface="+mj-lt"/>
                        <a:buAutoNum type="arabicPeriod"/>
                      </a:pPr>
                      <a:r>
                        <a:rPr lang="en-AU" sz="1800" dirty="0">
                          <a:effectLst/>
                          <a:latin typeface="+mn-lt"/>
                          <a:ea typeface="Calibri" panose="020F0502020204030204" pitchFamily="34" charset="0"/>
                          <a:cs typeface="Arial" panose="020B0604020202020204" pitchFamily="34" charset="0"/>
                        </a:rPr>
                        <a:t>When eggs and bacon are both cooked, either toast the cut muffins in a toaster or in an oven with the muffins placed cut side up on an oven tray. Toast until edges are crispy and lightly browned. Butter the muffin.</a:t>
                      </a:r>
                    </a:p>
                    <a:p>
                      <a:pPr marL="342900" lvl="0" indent="-342900">
                        <a:lnSpc>
                          <a:spcPct val="114000"/>
                        </a:lnSpc>
                        <a:spcBef>
                          <a:spcPts val="0"/>
                        </a:spcBef>
                        <a:spcAft>
                          <a:spcPts val="1200"/>
                        </a:spcAft>
                        <a:buFont typeface="+mj-lt"/>
                        <a:buAutoNum type="arabicPeriod"/>
                      </a:pPr>
                      <a:r>
                        <a:rPr lang="en-AU" sz="1800" dirty="0">
                          <a:effectLst/>
                          <a:latin typeface="+mn-lt"/>
                          <a:ea typeface="Calibri" panose="020F0502020204030204" pitchFamily="34" charset="0"/>
                          <a:cs typeface="Arial" panose="020B0604020202020204" pitchFamily="34" charset="0"/>
                        </a:rPr>
                        <a:t>Use a spatula to place eggs and bacon onto the base of the toasted muffin.  Top with cheese slice and sauce.</a:t>
                      </a:r>
                    </a:p>
                  </a:txBody>
                  <a:tcPr/>
                </a:tc>
                <a:extLst>
                  <a:ext uri="{0D108BD9-81ED-4DB2-BD59-A6C34878D82A}">
                    <a16:rowId xmlns:a16="http://schemas.microsoft.com/office/drawing/2014/main" val="3331777450"/>
                  </a:ext>
                </a:extLst>
              </a:tr>
            </a:tbl>
          </a:graphicData>
        </a:graphic>
      </p:graphicFrame>
      <p:sp>
        <p:nvSpPr>
          <p:cNvPr id="2" name="Slide Number Placeholder 1">
            <a:extLst>
              <a:ext uri="{FF2B5EF4-FFF2-40B4-BE49-F238E27FC236}">
                <a16:creationId xmlns:a16="http://schemas.microsoft.com/office/drawing/2014/main" id="{9DAB8BB6-1916-52F8-1D29-8ABC2E7318A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411558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Weeks 5 to 6</a:t>
            </a:r>
          </a:p>
        </p:txBody>
      </p:sp>
    </p:spTree>
    <p:extLst>
      <p:ext uri="{BB962C8B-B14F-4D97-AF65-F5344CB8AC3E}">
        <p14:creationId xmlns:p14="http://schemas.microsoft.com/office/powerpoint/2010/main" val="4901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(8)</a:t>
            </a:r>
          </a:p>
        </p:txBody>
      </p:sp>
      <p:sp>
        <p:nvSpPr>
          <p:cNvPr id="6" name="Text Placeholder 5">
            <a:extLst>
              <a:ext uri="{FF2B5EF4-FFF2-40B4-BE49-F238E27FC236}">
                <a16:creationId xmlns:a16="http://schemas.microsoft.com/office/drawing/2014/main" id="{436003B1-0ED8-EEEF-65FC-85A4BF68CE31}"/>
              </a:ext>
            </a:extLst>
          </p:cNvPr>
          <p:cNvSpPr>
            <a:spLocks noGrp="1"/>
          </p:cNvSpPr>
          <p:nvPr>
            <p:ph type="body" sz="quarter" idx="19"/>
          </p:nvPr>
        </p:nvSpPr>
        <p:spPr/>
        <p:txBody>
          <a:bodyPr/>
          <a:lstStyle/>
          <a:p>
            <a:pPr>
              <a:lnSpc>
                <a:spcPct val="150000"/>
              </a:lnSpc>
            </a:pPr>
            <a:r>
              <a:rPr lang="en-AU" sz="2000" b="1" dirty="0">
                <a:solidFill>
                  <a:srgbClr val="002664"/>
                </a:solidFill>
                <a:latin typeface="+mj-lt"/>
                <a:cs typeface="Arial" panose="020B0604020202020204" pitchFamily="34" charset="0"/>
              </a:rPr>
              <a:t>We are learning about</a:t>
            </a:r>
            <a:r>
              <a:rPr lang="en-AU" sz="2000" b="1" dirty="0">
                <a:solidFill>
                  <a:srgbClr val="22272B"/>
                </a:solidFill>
                <a:latin typeface="+mj-lt"/>
                <a:ea typeface="+mn-lt"/>
                <a:cs typeface="Arial" panose="020B0604020202020204" pitchFamily="34" charset="0"/>
              </a:rPr>
              <a:t>:</a:t>
            </a:r>
          </a:p>
          <a:p>
            <a:pPr>
              <a:lnSpc>
                <a:spcPct val="150000"/>
              </a:lnSpc>
            </a:pPr>
            <a:r>
              <a:rPr lang="en-AU" sz="2000" dirty="0">
                <a:solidFill>
                  <a:srgbClr val="002664"/>
                </a:solidFill>
                <a:cs typeface="Arial" panose="020B0604020202020204" pitchFamily="34" charset="0"/>
              </a:rPr>
              <a:t>how the food industry contributes to sustainability.</a:t>
            </a:r>
          </a:p>
          <a:p>
            <a:pPr>
              <a:lnSpc>
                <a:spcPct val="150000"/>
              </a:lnSpc>
            </a:pPr>
            <a:r>
              <a:rPr lang="en-AU" sz="2000" b="1" dirty="0">
                <a:solidFill>
                  <a:srgbClr val="002664"/>
                </a:solidFill>
                <a:latin typeface="+mj-lt"/>
                <a:cs typeface="Arial" panose="020B0604020202020204" pitchFamily="34" charset="0"/>
              </a:rPr>
              <a:t>We can:</a:t>
            </a:r>
            <a:endParaRPr lang="en-US" sz="2000" dirty="0">
              <a:solidFill>
                <a:srgbClr val="002664"/>
              </a:solidFill>
              <a:latin typeface="+mj-lt"/>
              <a:cs typeface="Arial" panose="020B0604020202020204" pitchFamily="34" charset="0"/>
            </a:endParaRPr>
          </a:p>
          <a:p>
            <a:pPr marL="342900" indent="-342900">
              <a:lnSpc>
                <a:spcPct val="150000"/>
              </a:lnSpc>
              <a:buFont typeface="Public Sans"/>
              <a:buChar char="•"/>
            </a:pPr>
            <a:r>
              <a:rPr lang="en-AU" sz="2000" dirty="0">
                <a:solidFill>
                  <a:srgbClr val="002664"/>
                </a:solidFill>
                <a:cs typeface="Arial" panose="020B0604020202020204" pitchFamily="34" charset="0"/>
              </a:rPr>
              <a:t>define sustainability</a:t>
            </a:r>
          </a:p>
          <a:p>
            <a:pPr marL="342900" indent="-342900">
              <a:lnSpc>
                <a:spcPct val="150000"/>
              </a:lnSpc>
              <a:buFont typeface="Public Sans"/>
              <a:buChar char="•"/>
            </a:pPr>
            <a:r>
              <a:rPr lang="en-AU" sz="2000" dirty="0">
                <a:solidFill>
                  <a:srgbClr val="002664"/>
                </a:solidFill>
                <a:cs typeface="Arial" panose="020B0604020202020204" pitchFamily="34" charset="0"/>
              </a:rPr>
              <a:t>describe food industries within NSW</a:t>
            </a:r>
          </a:p>
          <a:p>
            <a:pPr marL="342900" indent="-342900">
              <a:lnSpc>
                <a:spcPct val="150000"/>
              </a:lnSpc>
              <a:buFont typeface="Public Sans"/>
              <a:buChar char="•"/>
            </a:pPr>
            <a:r>
              <a:rPr lang="en-AU" sz="2000" dirty="0">
                <a:solidFill>
                  <a:srgbClr val="002664"/>
                </a:solidFill>
                <a:cs typeface="Arial" panose="020B0604020202020204" pitchFamily="34" charset="0"/>
              </a:rPr>
              <a:t>identify community food initiatives and describe how they contribute to sustainability.</a:t>
            </a:r>
          </a:p>
          <a:p>
            <a:endParaRPr lang="en-AU"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141498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(9)</a:t>
            </a:r>
          </a:p>
        </p:txBody>
      </p:sp>
      <p:sp>
        <p:nvSpPr>
          <p:cNvPr id="6" name="Text Placeholder 5">
            <a:extLst>
              <a:ext uri="{FF2B5EF4-FFF2-40B4-BE49-F238E27FC236}">
                <a16:creationId xmlns:a16="http://schemas.microsoft.com/office/drawing/2014/main" id="{A33E09B4-F512-E339-29CF-DFBBFD3A93DF}"/>
              </a:ext>
            </a:extLst>
          </p:cNvPr>
          <p:cNvSpPr>
            <a:spLocks noGrp="1"/>
          </p:cNvSpPr>
          <p:nvPr>
            <p:ph type="body" sz="quarter" idx="19"/>
          </p:nvPr>
        </p:nvSpPr>
        <p:spPr/>
        <p:txBody>
          <a:bodyPr/>
          <a:lstStyle/>
          <a:p>
            <a:pPr>
              <a:lnSpc>
                <a:spcPct val="150000"/>
              </a:lnSpc>
            </a:pPr>
            <a:r>
              <a:rPr lang="en-AU" sz="2000" b="1" dirty="0">
                <a:solidFill>
                  <a:srgbClr val="002664"/>
                </a:solidFill>
                <a:latin typeface="+mj-lt"/>
                <a:cs typeface="Arial" panose="020B0604020202020204" pitchFamily="34" charset="0"/>
              </a:rPr>
              <a:t>We are learning to</a:t>
            </a:r>
            <a:r>
              <a:rPr lang="en-AU" sz="2000" b="1" dirty="0">
                <a:solidFill>
                  <a:srgbClr val="22272B"/>
                </a:solidFill>
                <a:latin typeface="+mj-lt"/>
                <a:ea typeface="+mn-lt"/>
                <a:cs typeface="Arial" panose="020B0604020202020204" pitchFamily="34" charset="0"/>
              </a:rPr>
              <a:t>:</a:t>
            </a:r>
          </a:p>
          <a:p>
            <a:pPr>
              <a:lnSpc>
                <a:spcPct val="150000"/>
              </a:lnSpc>
            </a:pPr>
            <a:r>
              <a:rPr lang="en-AU" sz="2000" dirty="0">
                <a:solidFill>
                  <a:srgbClr val="002664"/>
                </a:solidFill>
                <a:cs typeface="Arial" panose="020B0604020202020204" pitchFamily="34" charset="0"/>
              </a:rPr>
              <a:t>use correct techniques and practices to produce food products.</a:t>
            </a:r>
          </a:p>
          <a:p>
            <a:pPr>
              <a:lnSpc>
                <a:spcPct val="150000"/>
              </a:lnSpc>
            </a:pPr>
            <a:r>
              <a:rPr lang="en-AU" sz="2000" b="1" dirty="0">
                <a:solidFill>
                  <a:srgbClr val="002664"/>
                </a:solidFill>
                <a:latin typeface="+mj-lt"/>
                <a:cs typeface="Arial" panose="020B0604020202020204" pitchFamily="34" charset="0"/>
              </a:rPr>
              <a:t>We can:</a:t>
            </a:r>
            <a:endParaRPr lang="en-US" sz="2000" dirty="0">
              <a:solidFill>
                <a:srgbClr val="002664"/>
              </a:solidFill>
              <a:latin typeface="+mj-lt"/>
              <a:cs typeface="Arial" panose="020B0604020202020204" pitchFamily="34" charset="0"/>
            </a:endParaRPr>
          </a:p>
          <a:p>
            <a:pPr marL="342900" indent="-342900">
              <a:lnSpc>
                <a:spcPct val="150000"/>
              </a:lnSpc>
              <a:buFont typeface="Public Sans"/>
              <a:buChar char="•"/>
            </a:pPr>
            <a:r>
              <a:rPr lang="en-AU" sz="2000" dirty="0">
                <a:solidFill>
                  <a:srgbClr val="002664"/>
                </a:solidFill>
                <a:cs typeface="Arial" panose="020B0604020202020204" pitchFamily="34" charset="0"/>
              </a:rPr>
              <a:t>document additional techniques to create food items</a:t>
            </a:r>
          </a:p>
          <a:p>
            <a:pPr marL="342900" indent="-342900">
              <a:lnSpc>
                <a:spcPct val="150000"/>
              </a:lnSpc>
              <a:buFont typeface="Public Sans"/>
              <a:buChar char="•"/>
            </a:pPr>
            <a:r>
              <a:rPr lang="en-AU" sz="2000" dirty="0">
                <a:solidFill>
                  <a:srgbClr val="002664"/>
                </a:solidFill>
                <a:cs typeface="Arial" panose="020B0604020202020204" pitchFamily="34" charset="0"/>
              </a:rPr>
              <a:t>follow a recipe and use preparation techniques and equipment to produce food items</a:t>
            </a:r>
          </a:p>
          <a:p>
            <a:pPr marL="342900" indent="-342900">
              <a:lnSpc>
                <a:spcPct val="150000"/>
              </a:lnSpc>
              <a:buFont typeface="Public Sans"/>
              <a:buChar char="•"/>
            </a:pPr>
            <a:r>
              <a:rPr lang="en-AU" sz="2000" dirty="0">
                <a:solidFill>
                  <a:srgbClr val="002664"/>
                </a:solidFill>
                <a:cs typeface="Arial" panose="020B0604020202020204" pitchFamily="34" charset="0"/>
              </a:rPr>
              <a:t>describe and implement the safe practices to follow to avoid cross contamination of raw and cooked foods.</a:t>
            </a:r>
          </a:p>
          <a:p>
            <a:endParaRPr lang="en-AU"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34</a:t>
            </a:fld>
            <a:endParaRPr lang="en-AU"/>
          </a:p>
        </p:txBody>
      </p:sp>
    </p:spTree>
    <p:extLst>
      <p:ext uri="{BB962C8B-B14F-4D97-AF65-F5344CB8AC3E}">
        <p14:creationId xmlns:p14="http://schemas.microsoft.com/office/powerpoint/2010/main" val="146232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5F4AD1-9C24-4EFA-339C-A5A109ADA6D1}"/>
              </a:ext>
            </a:extLst>
          </p:cNvPr>
          <p:cNvSpPr>
            <a:spLocks noGrp="1"/>
          </p:cNvSpPr>
          <p:nvPr>
            <p:ph type="title"/>
          </p:nvPr>
        </p:nvSpPr>
        <p:spPr/>
        <p:txBody>
          <a:bodyPr/>
          <a:lstStyle/>
          <a:p>
            <a:r>
              <a:rPr lang="en-AU" dirty="0"/>
              <a:t>Banh mi (Vietnamese sandwich)</a:t>
            </a:r>
          </a:p>
        </p:txBody>
      </p:sp>
      <p:sp>
        <p:nvSpPr>
          <p:cNvPr id="4" name="Text Placeholder 3">
            <a:extLst>
              <a:ext uri="{FF2B5EF4-FFF2-40B4-BE49-F238E27FC236}">
                <a16:creationId xmlns:a16="http://schemas.microsoft.com/office/drawing/2014/main" id="{C8A106AC-88B2-7129-37FF-43FBCF2E96D8}"/>
              </a:ext>
            </a:extLst>
          </p:cNvPr>
          <p:cNvSpPr>
            <a:spLocks noGrp="1"/>
          </p:cNvSpPr>
          <p:nvPr>
            <p:ph type="body" sz="quarter" idx="18"/>
          </p:nvPr>
        </p:nvSpPr>
        <p:spPr/>
        <p:txBody>
          <a:bodyPr/>
          <a:lstStyle/>
          <a:p>
            <a:r>
              <a:rPr lang="en-AU" dirty="0"/>
              <a:t>Serves 2</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7E908B4F-EE1E-B539-02FB-F2D3D7DCA5DC}"/>
                  </a:ext>
                </a:extLst>
              </p:cNvPr>
              <p:cNvGraphicFramePr>
                <a:graphicFrameLocks noGrp="1"/>
              </p:cNvGraphicFramePr>
              <p:nvPr>
                <p:extLst>
                  <p:ext uri="{D42A27DB-BD31-4B8C-83A1-F6EECF244321}">
                    <p14:modId xmlns:p14="http://schemas.microsoft.com/office/powerpoint/2010/main" val="1018743729"/>
                  </p:ext>
                </p:extLst>
              </p:nvPr>
            </p:nvGraphicFramePr>
            <p:xfrm>
              <a:off x="348001" y="1369455"/>
              <a:ext cx="7660536" cy="5326548"/>
            </p:xfrm>
            <a:graphic>
              <a:graphicData uri="http://schemas.openxmlformats.org/drawingml/2006/table">
                <a:tbl>
                  <a:tblPr firstRow="1" bandRow="1">
                    <a:tableStyleId>{B301B821-A1FF-4177-AEE7-76D212191A09}</a:tableStyleId>
                  </a:tblPr>
                  <a:tblGrid>
                    <a:gridCol w="3458146">
                      <a:extLst>
                        <a:ext uri="{9D8B030D-6E8A-4147-A177-3AD203B41FA5}">
                          <a16:colId xmlns:a16="http://schemas.microsoft.com/office/drawing/2014/main" val="2623353660"/>
                        </a:ext>
                      </a:extLst>
                    </a:gridCol>
                    <a:gridCol w="4202390">
                      <a:extLst>
                        <a:ext uri="{9D8B030D-6E8A-4147-A177-3AD203B41FA5}">
                          <a16:colId xmlns:a16="http://schemas.microsoft.com/office/drawing/2014/main" val="4002505974"/>
                        </a:ext>
                      </a:extLst>
                    </a:gridCol>
                  </a:tblGrid>
                  <a:tr h="389828">
                    <a:tc>
                      <a:txBody>
                        <a:bodyPr/>
                        <a:lstStyle/>
                        <a:p>
                          <a:r>
                            <a:rPr lang="en-AU" sz="1800" dirty="0">
                              <a:latin typeface="+mj-lt"/>
                              <a:cs typeface="Arial" panose="020B0604020202020204" pitchFamily="34" charset="0"/>
                            </a:rPr>
                            <a:t>Ingredients</a:t>
                          </a:r>
                        </a:p>
                      </a:txBody>
                      <a:tcPr anchor="ctr"/>
                    </a:tc>
                    <a:tc>
                      <a:txBody>
                        <a:bodyPr/>
                        <a:lstStyle/>
                        <a:p>
                          <a:endParaRPr lang="en-AU" sz="1400" dirty="0"/>
                        </a:p>
                      </a:txBody>
                      <a:tcPr anchor="ctr"/>
                    </a:tc>
                    <a:extLst>
                      <a:ext uri="{0D108BD9-81ED-4DB2-BD59-A6C34878D82A}">
                        <a16:rowId xmlns:a16="http://schemas.microsoft.com/office/drawing/2014/main" val="2121654627"/>
                      </a:ext>
                    </a:extLst>
                  </a:tr>
                  <a:tr h="682198">
                    <a:tc>
                      <a:txBody>
                        <a:bodyPr/>
                        <a:lstStyle/>
                        <a:p>
                          <a:pPr marL="0" indent="0">
                            <a:lnSpc>
                              <a:spcPct val="114000"/>
                            </a:lnSpc>
                            <a:spcBef>
                              <a:spcPts val="1200"/>
                            </a:spcBef>
                            <a:spcAft>
                              <a:spcPts val="1200"/>
                            </a:spcAft>
                            <a:buFont typeface="Arial" panose="020B0604020202020204" pitchFamily="34" charset="0"/>
                            <a:buNone/>
                          </a:pPr>
                          <a:r>
                            <a:rPr lang="en-AU" sz="1600" dirty="0">
                              <a:effectLst/>
                              <a:latin typeface="+mn-lt"/>
                              <a:ea typeface="Calibri" panose="020F0502020204030204" pitchFamily="34" charset="0"/>
                              <a:cs typeface="Arial" panose="020B0604020202020204" pitchFamily="34" charset="0"/>
                            </a:rPr>
                            <a:t>2 crusty long bread rolls</a:t>
                          </a:r>
                        </a:p>
                      </a:txBody>
                      <a:tcPr anchor="ctr"/>
                    </a:tc>
                    <a:tc>
                      <a:txBody>
                        <a:bodyPr/>
                        <a:lstStyle/>
                        <a:p>
                          <a:pPr marL="0" marR="0" lvl="0" indent="0" algn="l" defTabSz="914377" rtl="0" eaLnBrk="1" fontAlgn="auto" latinLnBrk="0" hangingPunct="1">
                            <a:lnSpc>
                              <a:spcPct val="114000"/>
                            </a:lnSpc>
                            <a:spcBef>
                              <a:spcPts val="0"/>
                            </a:spcBef>
                            <a:spcAft>
                              <a:spcPts val="1200"/>
                            </a:spcAft>
                            <a:buClrTx/>
                            <a:buSzTx/>
                            <a:buFontTx/>
                            <a:buNone/>
                            <a:tabLst/>
                            <a:defRPr/>
                          </a:pPr>
                          <a:r>
                            <a:rPr lang="en-AU" sz="1600" dirty="0">
                              <a:latin typeface="+mn-lt"/>
                              <a:ea typeface="Calibri" panose="020F0502020204030204" pitchFamily="34" charset="0"/>
                              <a:cs typeface="Arial" panose="020B0604020202020204" pitchFamily="34" charset="0"/>
                            </a:rPr>
                            <a:t>1 carrot</a:t>
                          </a:r>
                        </a:p>
                      </a:txBody>
                      <a:tcPr anchor="ctr"/>
                    </a:tc>
                    <a:extLst>
                      <a:ext uri="{0D108BD9-81ED-4DB2-BD59-A6C34878D82A}">
                        <a16:rowId xmlns:a16="http://schemas.microsoft.com/office/drawing/2014/main" val="807565178"/>
                      </a:ext>
                    </a:extLst>
                  </a:tr>
                  <a:tr h="558261">
                    <a:tc>
                      <a:txBody>
                        <a:bodyPr/>
                        <a:lstStyle/>
                        <a:p>
                          <a:pPr marL="0" indent="0">
                            <a:lnSpc>
                              <a:spcPct val="114000"/>
                            </a:lnSpc>
                            <a:spcBef>
                              <a:spcPts val="1200"/>
                            </a:spcBef>
                            <a:spcAft>
                              <a:spcPts val="1200"/>
                            </a:spcAft>
                            <a:buFont typeface="Arial" panose="020B0604020202020204" pitchFamily="34" charset="0"/>
                            <a:buNone/>
                          </a:pPr>
                          <a:r>
                            <a:rPr lang="en-AU" sz="1600" dirty="0">
                              <a:effectLst/>
                              <a:latin typeface="+mn-lt"/>
                              <a:ea typeface="Calibri" panose="020F0502020204030204" pitchFamily="34" charset="0"/>
                              <a:cs typeface="Arial" panose="020B0604020202020204" pitchFamily="34" charset="0"/>
                            </a:rPr>
                            <a:t>2 TBS butter or margarine</a:t>
                          </a:r>
                        </a:p>
                      </a:txBody>
                      <a:tcPr anchor="ctr"/>
                    </a:tc>
                    <a:tc>
                      <a:txBody>
                        <a:bodyPr/>
                        <a:lstStyle/>
                        <a:p>
                          <a:pPr marL="0" indent="0">
                            <a:lnSpc>
                              <a:spcPct val="114000"/>
                            </a:lnSpc>
                            <a:spcBef>
                              <a:spcPts val="1200"/>
                            </a:spcBef>
                            <a:spcAft>
                              <a:spcPts val="1200"/>
                            </a:spcAft>
                            <a:buFont typeface="Arial" panose="020B0604020202020204" pitchFamily="34" charset="0"/>
                            <a:buNone/>
                          </a:pPr>
                          <a14:m>
                            <m:oMath xmlns:m="http://schemas.openxmlformats.org/officeDocument/2006/math">
                              <m:f>
                                <m:fPr>
                                  <m:ctrlPr>
                                    <a:rPr lang="en-AU" sz="1600" i="1" smtClean="0">
                                      <a:effectLst/>
                                      <a:latin typeface="Cambria Math" panose="02040503050406030204" pitchFamily="18" charset="0"/>
                                      <a:ea typeface="Calibri" panose="020F0502020204030204" pitchFamily="34" charset="0"/>
                                      <a:cs typeface="Arial" panose="020B0604020202020204" pitchFamily="34" charset="0"/>
                                    </a:rPr>
                                  </m:ctrlPr>
                                </m:fPr>
                                <m:num>
                                  <m:r>
                                    <a:rPr lang="en-AU" sz="1600" b="0" i="1" smtClean="0">
                                      <a:effectLst/>
                                      <a:latin typeface="Cambria Math" panose="02040503050406030204" pitchFamily="18" charset="0"/>
                                      <a:ea typeface="Calibri" panose="020F0502020204030204" pitchFamily="34" charset="0"/>
                                      <a:cs typeface="Arial" panose="020B0604020202020204" pitchFamily="34" charset="0"/>
                                    </a:rPr>
                                    <m:t>1</m:t>
                                  </m:r>
                                </m:num>
                                <m:den>
                                  <m:r>
                                    <a:rPr lang="en-AU" sz="1600" b="0" i="1" smtClean="0">
                                      <a:effectLst/>
                                      <a:latin typeface="Cambria Math" panose="02040503050406030204" pitchFamily="18" charset="0"/>
                                      <a:ea typeface="Calibri" panose="020F0502020204030204" pitchFamily="34" charset="0"/>
                                      <a:cs typeface="Arial" panose="020B0604020202020204" pitchFamily="34" charset="0"/>
                                    </a:rPr>
                                    <m:t>2</m:t>
                                  </m:r>
                                </m:den>
                              </m:f>
                            </m:oMath>
                          </a14:m>
                          <a:r>
                            <a:rPr lang="en-AU" sz="1600" dirty="0">
                              <a:effectLst/>
                              <a:latin typeface="+mn-lt"/>
                              <a:ea typeface="Calibri" panose="020F0502020204030204" pitchFamily="34" charset="0"/>
                              <a:cs typeface="Arial" panose="020B0604020202020204" pitchFamily="34" charset="0"/>
                            </a:rPr>
                            <a:t> C boiling water</a:t>
                          </a:r>
                        </a:p>
                      </a:txBody>
                      <a:tcPr anchor="ctr"/>
                    </a:tc>
                    <a:extLst>
                      <a:ext uri="{0D108BD9-81ED-4DB2-BD59-A6C34878D82A}">
                        <a16:rowId xmlns:a16="http://schemas.microsoft.com/office/drawing/2014/main" val="2300896439"/>
                      </a:ext>
                    </a:extLst>
                  </a:tr>
                  <a:tr h="389828">
                    <a:tc>
                      <a:txBody>
                        <a:bodyPr/>
                        <a:lstStyle/>
                        <a:p>
                          <a:pPr marL="0" indent="0">
                            <a:lnSpc>
                              <a:spcPct val="114000"/>
                            </a:lnSpc>
                            <a:spcBef>
                              <a:spcPts val="1200"/>
                            </a:spcBef>
                            <a:spcAft>
                              <a:spcPts val="1200"/>
                            </a:spcAft>
                            <a:buFont typeface="Arial" panose="020B0604020202020204" pitchFamily="34" charset="0"/>
                            <a:buNone/>
                          </a:pPr>
                          <a:r>
                            <a:rPr lang="en-AU" sz="1600" dirty="0">
                              <a:effectLst/>
                              <a:latin typeface="+mn-lt"/>
                              <a:ea typeface="Calibri" panose="020F0502020204030204" pitchFamily="34" charset="0"/>
                              <a:cs typeface="Arial" panose="020B0604020202020204" pitchFamily="34" charset="0"/>
                            </a:rPr>
                            <a:t>2 TBS mayonnaise</a:t>
                          </a:r>
                        </a:p>
                      </a:txBody>
                      <a:tcPr anchor="ctr"/>
                    </a:tc>
                    <a:tc>
                      <a:txBody>
                        <a:bodyPr/>
                        <a:lstStyle/>
                        <a:p>
                          <a:pPr marL="0" indent="0">
                            <a:lnSpc>
                              <a:spcPct val="114000"/>
                            </a:lnSpc>
                            <a:spcBef>
                              <a:spcPts val="1200"/>
                            </a:spcBef>
                            <a:spcAft>
                              <a:spcPts val="1200"/>
                            </a:spcAft>
                            <a:buFont typeface="Arial" panose="020B0604020202020204" pitchFamily="34" charset="0"/>
                            <a:buNone/>
                          </a:pPr>
                          <a:r>
                            <a:rPr lang="en-AU" sz="1600" dirty="0">
                              <a:latin typeface="+mn-lt"/>
                              <a:ea typeface="Calibri" panose="020F0502020204030204" pitchFamily="34" charset="0"/>
                              <a:cs typeface="Arial" panose="020B0604020202020204" pitchFamily="34" charset="0"/>
                            </a:rPr>
                            <a:t>2 TBS white sugar</a:t>
                          </a:r>
                        </a:p>
                      </a:txBody>
                      <a:tcPr anchor="ctr"/>
                    </a:tc>
                    <a:extLst>
                      <a:ext uri="{0D108BD9-81ED-4DB2-BD59-A6C34878D82A}">
                        <a16:rowId xmlns:a16="http://schemas.microsoft.com/office/drawing/2014/main" val="2517639823"/>
                      </a:ext>
                    </a:extLst>
                  </a:tr>
                  <a:tr h="389828">
                    <a:tc>
                      <a:txBody>
                        <a:bodyPr/>
                        <a:lstStyle/>
                        <a:p>
                          <a:pPr marL="0" indent="0">
                            <a:lnSpc>
                              <a:spcPct val="114000"/>
                            </a:lnSpc>
                            <a:spcBef>
                              <a:spcPts val="1200"/>
                            </a:spcBef>
                            <a:spcAft>
                              <a:spcPts val="1200"/>
                            </a:spcAft>
                            <a:buFont typeface="Arial" panose="020B0604020202020204" pitchFamily="34" charset="0"/>
                            <a:buNone/>
                          </a:pPr>
                          <a:r>
                            <a:rPr lang="en-AU" sz="1600" dirty="0">
                              <a:effectLst/>
                              <a:latin typeface="+mn-lt"/>
                              <a:ea typeface="Calibri" panose="020F0502020204030204" pitchFamily="34" charset="0"/>
                              <a:cs typeface="Arial" panose="020B0604020202020204" pitchFamily="34" charset="0"/>
                            </a:rPr>
                            <a:t>1 tsp olive oil</a:t>
                          </a:r>
                        </a:p>
                      </a:txBody>
                      <a:tcPr anchor="ctr"/>
                    </a:tc>
                    <a:tc>
                      <a:txBody>
                        <a:bodyPr/>
                        <a:lstStyle/>
                        <a:p>
                          <a:pPr marL="0" indent="0">
                            <a:lnSpc>
                              <a:spcPct val="114000"/>
                            </a:lnSpc>
                            <a:spcBef>
                              <a:spcPts val="1200"/>
                            </a:spcBef>
                            <a:spcAft>
                              <a:spcPts val="1200"/>
                            </a:spcAft>
                            <a:buFont typeface="Arial" panose="020B0604020202020204" pitchFamily="34" charset="0"/>
                            <a:buNone/>
                          </a:pPr>
                          <a:r>
                            <a:rPr lang="en-AU" sz="1600" dirty="0">
                              <a:effectLst/>
                              <a:latin typeface="+mn-lt"/>
                              <a:ea typeface="Calibri" panose="020F0502020204030204" pitchFamily="34" charset="0"/>
                              <a:cs typeface="Arial" panose="020B0604020202020204" pitchFamily="34" charset="0"/>
                            </a:rPr>
                            <a:t>1 tsp salt</a:t>
                          </a:r>
                        </a:p>
                      </a:txBody>
                      <a:tcPr anchor="ctr"/>
                    </a:tc>
                    <a:extLst>
                      <a:ext uri="{0D108BD9-81ED-4DB2-BD59-A6C34878D82A}">
                        <a16:rowId xmlns:a16="http://schemas.microsoft.com/office/drawing/2014/main" val="616996356"/>
                      </a:ext>
                    </a:extLst>
                  </a:tr>
                  <a:tr h="887493">
                    <a:tc>
                      <a:txBody>
                        <a:bodyPr/>
                        <a:lstStyle/>
                        <a:p>
                          <a:pPr marL="0" indent="0">
                            <a:lnSpc>
                              <a:spcPct val="114000"/>
                            </a:lnSpc>
                            <a:spcBef>
                              <a:spcPts val="1200"/>
                            </a:spcBef>
                            <a:spcAft>
                              <a:spcPts val="1200"/>
                            </a:spcAft>
                            <a:buFont typeface="Arial" panose="020B0604020202020204" pitchFamily="34" charset="0"/>
                            <a:buNone/>
                          </a:pPr>
                          <a:r>
                            <a:rPr lang="en-AU" sz="1600" dirty="0">
                              <a:effectLst/>
                              <a:latin typeface="+mn-lt"/>
                              <a:ea typeface="Calibri" panose="020F0502020204030204" pitchFamily="34" charset="0"/>
                              <a:cs typeface="Arial" panose="020B0604020202020204" pitchFamily="34" charset="0"/>
                            </a:rPr>
                            <a:t>6 slices quick-cook pork belly, or 1 chicken thigh, cooked and sliced</a:t>
                          </a:r>
                        </a:p>
                      </a:txBody>
                      <a:tcPr anchor="ctr"/>
                    </a:tc>
                    <a:tc>
                      <a:txBody>
                        <a:bodyPr/>
                        <a:lstStyle/>
                        <a:p>
                          <a:pPr marL="0" indent="0">
                            <a:lnSpc>
                              <a:spcPct val="114000"/>
                            </a:lnSpc>
                            <a:spcBef>
                              <a:spcPts val="1200"/>
                            </a:spcBef>
                            <a:spcAft>
                              <a:spcPts val="1200"/>
                            </a:spcAft>
                            <a:buFont typeface="Arial" panose="020B0604020202020204" pitchFamily="34" charset="0"/>
                            <a:buNone/>
                          </a:pPr>
                          <a:r>
                            <a:rPr lang="en-AU" sz="1600" dirty="0">
                              <a:latin typeface="+mn-lt"/>
                              <a:ea typeface="Calibri" panose="020F0502020204030204" pitchFamily="34" charset="0"/>
                              <a:cs typeface="Arial" panose="020B0604020202020204" pitchFamily="34" charset="0"/>
                            </a:rPr>
                            <a:t>50 ml rice wine or apple cider vinegar</a:t>
                          </a:r>
                        </a:p>
                      </a:txBody>
                      <a:tcPr anchor="ctr"/>
                    </a:tc>
                    <a:extLst>
                      <a:ext uri="{0D108BD9-81ED-4DB2-BD59-A6C34878D82A}">
                        <a16:rowId xmlns:a16="http://schemas.microsoft.com/office/drawing/2014/main" val="3719650672"/>
                      </a:ext>
                    </a:extLst>
                  </a:tr>
                  <a:tr h="802666">
                    <a:tc>
                      <a:txBody>
                        <a:bodyPr/>
                        <a:lstStyle/>
                        <a:p>
                          <a:pPr marL="0" indent="0">
                            <a:lnSpc>
                              <a:spcPct val="114000"/>
                            </a:lnSpc>
                            <a:spcBef>
                              <a:spcPts val="1200"/>
                            </a:spcBef>
                            <a:spcAft>
                              <a:spcPts val="1200"/>
                            </a:spcAft>
                            <a:buFont typeface="Arial" panose="020B0604020202020204" pitchFamily="34" charset="0"/>
                            <a:buNone/>
                          </a:pPr>
                          <a14:m>
                            <m:oMath xmlns:m="http://schemas.openxmlformats.org/officeDocument/2006/math">
                              <m:f>
                                <m:fPr>
                                  <m:ctrlPr>
                                    <a:rPr lang="en-AU" sz="1600" i="1" smtClean="0">
                                      <a:effectLst/>
                                      <a:latin typeface="Cambria Math" panose="02040503050406030204" pitchFamily="18" charset="0"/>
                                      <a:ea typeface="Calibri" panose="020F0502020204030204" pitchFamily="34" charset="0"/>
                                      <a:cs typeface="Arial" panose="020B0604020202020204" pitchFamily="34" charset="0"/>
                                    </a:rPr>
                                  </m:ctrlPr>
                                </m:fPr>
                                <m:num>
                                  <m:r>
                                    <a:rPr lang="en-AU" sz="1600" b="0" i="1" smtClean="0">
                                      <a:effectLst/>
                                      <a:latin typeface="Cambria Math" panose="02040503050406030204" pitchFamily="18" charset="0"/>
                                      <a:ea typeface="Calibri" panose="020F0502020204030204" pitchFamily="34" charset="0"/>
                                      <a:cs typeface="Arial" panose="020B0604020202020204" pitchFamily="34" charset="0"/>
                                    </a:rPr>
                                    <m:t>1</m:t>
                                  </m:r>
                                </m:num>
                                <m:den>
                                  <m:r>
                                    <a:rPr lang="en-AU" sz="1600" b="0" i="1" smtClean="0">
                                      <a:effectLst/>
                                      <a:latin typeface="Cambria Math" panose="02040503050406030204" pitchFamily="18" charset="0"/>
                                      <a:ea typeface="Calibri" panose="020F0502020204030204" pitchFamily="34" charset="0"/>
                                      <a:cs typeface="Arial" panose="020B0604020202020204" pitchFamily="34" charset="0"/>
                                    </a:rPr>
                                    <m:t>2</m:t>
                                  </m:r>
                                </m:den>
                              </m:f>
                            </m:oMath>
                          </a14:m>
                          <a:r>
                            <a:rPr lang="en-AU" sz="1600" dirty="0">
                              <a:latin typeface="+mn-lt"/>
                              <a:ea typeface="Calibri" panose="020F0502020204030204" pitchFamily="34" charset="0"/>
                              <a:cs typeface="Arial" panose="020B0604020202020204" pitchFamily="34" charset="0"/>
                            </a:rPr>
                            <a:t> Lebanese cucumber, finely sliced lengthways</a:t>
                          </a:r>
                        </a:p>
                      </a:txBody>
                      <a:tcPr anchor="ctr"/>
                    </a:tc>
                    <a:tc>
                      <a:txBody>
                        <a:bodyPr/>
                        <a:lstStyle/>
                        <a:p>
                          <a:pPr marL="0" indent="0">
                            <a:lnSpc>
                              <a:spcPct val="114000"/>
                            </a:lnSpc>
                            <a:spcBef>
                              <a:spcPts val="1200"/>
                            </a:spcBef>
                            <a:spcAft>
                              <a:spcPts val="1200"/>
                            </a:spcAft>
                            <a:buFont typeface="Arial" panose="020B0604020202020204" pitchFamily="34" charset="0"/>
                            <a:buNone/>
                          </a:pPr>
                          <a:r>
                            <a:rPr lang="en-AU" sz="1600" dirty="0">
                              <a:effectLst/>
                              <a:latin typeface="+mn-lt"/>
                              <a:ea typeface="Calibri" panose="020F0502020204030204" pitchFamily="34" charset="0"/>
                              <a:cs typeface="Arial" panose="020B0604020202020204" pitchFamily="34" charset="0"/>
                            </a:rPr>
                            <a:t>4–6 fresh coriander stalks</a:t>
                          </a:r>
                        </a:p>
                      </a:txBody>
                      <a:tcPr anchor="ctr"/>
                    </a:tc>
                    <a:extLst>
                      <a:ext uri="{0D108BD9-81ED-4DB2-BD59-A6C34878D82A}">
                        <a16:rowId xmlns:a16="http://schemas.microsoft.com/office/drawing/2014/main" val="3093469408"/>
                      </a:ext>
                    </a:extLst>
                  </a:tr>
                  <a:tr h="836618">
                    <a:tc>
                      <a:txBody>
                        <a:bodyPr/>
                        <a:lstStyle/>
                        <a:p>
                          <a:pPr marL="0" indent="0">
                            <a:lnSpc>
                              <a:spcPct val="114000"/>
                            </a:lnSpc>
                            <a:spcBef>
                              <a:spcPts val="1200"/>
                            </a:spcBef>
                            <a:spcAft>
                              <a:spcPts val="1200"/>
                            </a:spcAft>
                            <a:buFont typeface="Arial" panose="020B0604020202020204" pitchFamily="34" charset="0"/>
                            <a:buNone/>
                          </a:pPr>
                          <a:r>
                            <a:rPr lang="en-AU" sz="1600" dirty="0">
                              <a:effectLst/>
                              <a:latin typeface="+mn-lt"/>
                              <a:ea typeface="Calibri" panose="020F0502020204030204" pitchFamily="34" charset="0"/>
                              <a:cs typeface="Arial" panose="020B0604020202020204" pitchFamily="34" charset="0"/>
                            </a:rPr>
                            <a:t>2 shallots, sliced lengthways</a:t>
                          </a:r>
                        </a:p>
                      </a:txBody>
                      <a:tcPr anchor="ctr"/>
                    </a:tc>
                    <a:tc>
                      <a:txBody>
                        <a:bodyPr/>
                        <a:lstStyle/>
                        <a:p>
                          <a:pPr marL="0" indent="0">
                            <a:lnSpc>
                              <a:spcPct val="114000"/>
                            </a:lnSpc>
                            <a:spcBef>
                              <a:spcPts val="1200"/>
                            </a:spcBef>
                            <a:spcAft>
                              <a:spcPts val="1200"/>
                            </a:spcAft>
                            <a:buFont typeface="Arial" panose="020B0604020202020204" pitchFamily="34" charset="0"/>
                            <a:buNone/>
                          </a:pPr>
                          <a14:m>
                            <m:oMath xmlns:m="http://schemas.openxmlformats.org/officeDocument/2006/math">
                              <m:f>
                                <m:fPr>
                                  <m:ctrlPr>
                                    <a:rPr lang="en-AU" sz="1600" i="1" smtClean="0">
                                      <a:effectLst/>
                                      <a:latin typeface="Cambria Math" panose="02040503050406030204" pitchFamily="18" charset="0"/>
                                      <a:ea typeface="Calibri" panose="020F0502020204030204" pitchFamily="34" charset="0"/>
                                      <a:cs typeface="Arial" panose="020B0604020202020204" pitchFamily="34" charset="0"/>
                                    </a:rPr>
                                  </m:ctrlPr>
                                </m:fPr>
                                <m:num>
                                  <m:r>
                                    <a:rPr lang="en-AU" sz="1600" b="0" i="1" smtClean="0">
                                      <a:effectLst/>
                                      <a:latin typeface="Cambria Math" panose="02040503050406030204" pitchFamily="18" charset="0"/>
                                      <a:ea typeface="Calibri" panose="020F0502020204030204" pitchFamily="34" charset="0"/>
                                      <a:cs typeface="Arial" panose="020B0604020202020204" pitchFamily="34" charset="0"/>
                                    </a:rPr>
                                    <m:t>1</m:t>
                                  </m:r>
                                </m:num>
                                <m:den>
                                  <m:r>
                                    <a:rPr lang="en-AU" sz="1600" b="0" i="1" smtClean="0">
                                      <a:effectLst/>
                                      <a:latin typeface="Cambria Math" panose="02040503050406030204" pitchFamily="18" charset="0"/>
                                      <a:ea typeface="Calibri" panose="020F0502020204030204" pitchFamily="34" charset="0"/>
                                      <a:cs typeface="Arial" panose="020B0604020202020204" pitchFamily="34" charset="0"/>
                                    </a:rPr>
                                    <m:t>2</m:t>
                                  </m:r>
                                </m:den>
                              </m:f>
                            </m:oMath>
                          </a14:m>
                          <a:r>
                            <a:rPr lang="en-AU" sz="1600" dirty="0">
                              <a:latin typeface="+mn-lt"/>
                              <a:ea typeface="Calibri" panose="020F0502020204030204" pitchFamily="34" charset="0"/>
                              <a:cs typeface="Arial" panose="020B0604020202020204" pitchFamily="34" charset="0"/>
                            </a:rPr>
                            <a:t> red chilli, chopped finely (optional)</a:t>
                          </a:r>
                        </a:p>
                      </a:txBody>
                      <a:tcPr anchor="ctr"/>
                    </a:tc>
                    <a:extLst>
                      <a:ext uri="{0D108BD9-81ED-4DB2-BD59-A6C34878D82A}">
                        <a16:rowId xmlns:a16="http://schemas.microsoft.com/office/drawing/2014/main" val="1774205493"/>
                      </a:ext>
                    </a:extLst>
                  </a:tr>
                  <a:tr h="389828">
                    <a:tc>
                      <a:txBody>
                        <a:bodyPr/>
                        <a:lstStyle/>
                        <a:p>
                          <a:pPr>
                            <a:lnSpc>
                              <a:spcPct val="114000"/>
                            </a:lnSpc>
                            <a:spcAft>
                              <a:spcPts val="1200"/>
                            </a:spcAft>
                          </a:pPr>
                          <a:endParaRPr lang="en-AU" sz="1600" dirty="0">
                            <a:latin typeface="+mn-lt"/>
                            <a:cs typeface="Arial" panose="020B0604020202020204" pitchFamily="34" charset="0"/>
                          </a:endParaRPr>
                        </a:p>
                      </a:txBody>
                      <a:tcPr anchor="ctr"/>
                    </a:tc>
                    <a:tc>
                      <a:txBody>
                        <a:bodyPr/>
                        <a:lstStyle/>
                        <a:p>
                          <a:pPr marL="0" marR="0" lvl="0" indent="0" algn="l" defTabSz="914377" rtl="0" eaLnBrk="1" fontAlgn="auto" latinLnBrk="0" hangingPunct="1">
                            <a:lnSpc>
                              <a:spcPct val="114000"/>
                            </a:lnSpc>
                            <a:spcBef>
                              <a:spcPts val="0"/>
                            </a:spcBef>
                            <a:spcAft>
                              <a:spcPts val="1200"/>
                            </a:spcAft>
                            <a:buClrTx/>
                            <a:buSzTx/>
                            <a:buFontTx/>
                            <a:buNone/>
                            <a:tabLst/>
                            <a:defRPr/>
                          </a:pPr>
                          <a:r>
                            <a:rPr lang="en-AU" sz="1600" dirty="0">
                              <a:effectLst/>
                              <a:latin typeface="+mn-lt"/>
                              <a:ea typeface="Calibri" panose="020F0502020204030204" pitchFamily="34" charset="0"/>
                              <a:cs typeface="Arial" panose="020B0604020202020204" pitchFamily="34" charset="0"/>
                            </a:rPr>
                            <a:t>2 tsp hoisin sauce</a:t>
                          </a:r>
                          <a:endParaRPr lang="en-AU" sz="1800" dirty="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54998409"/>
                      </a:ext>
                    </a:extLst>
                  </a:tr>
                </a:tbl>
              </a:graphicData>
            </a:graphic>
          </p:graphicFrame>
        </mc:Choice>
        <mc:Fallback xmlns="">
          <p:graphicFrame>
            <p:nvGraphicFramePr>
              <p:cNvPr id="6" name="Table 5">
                <a:extLst>
                  <a:ext uri="{FF2B5EF4-FFF2-40B4-BE49-F238E27FC236}">
                    <a16:creationId xmlns:a16="http://schemas.microsoft.com/office/drawing/2014/main" id="{7E908B4F-EE1E-B539-02FB-F2D3D7DCA5DC}"/>
                  </a:ext>
                </a:extLst>
              </p:cNvPr>
              <p:cNvGraphicFramePr>
                <a:graphicFrameLocks noGrp="1"/>
              </p:cNvGraphicFramePr>
              <p:nvPr>
                <p:extLst>
                  <p:ext uri="{D42A27DB-BD31-4B8C-83A1-F6EECF244321}">
                    <p14:modId xmlns:p14="http://schemas.microsoft.com/office/powerpoint/2010/main" val="1018743729"/>
                  </p:ext>
                </p:extLst>
              </p:nvPr>
            </p:nvGraphicFramePr>
            <p:xfrm>
              <a:off x="348001" y="1369455"/>
              <a:ext cx="7660536" cy="5326548"/>
            </p:xfrm>
            <a:graphic>
              <a:graphicData uri="http://schemas.openxmlformats.org/drawingml/2006/table">
                <a:tbl>
                  <a:tblPr firstRow="1" bandRow="1">
                    <a:tableStyleId>{B301B821-A1FF-4177-AEE7-76D212191A09}</a:tableStyleId>
                  </a:tblPr>
                  <a:tblGrid>
                    <a:gridCol w="3458146">
                      <a:extLst>
                        <a:ext uri="{9D8B030D-6E8A-4147-A177-3AD203B41FA5}">
                          <a16:colId xmlns:a16="http://schemas.microsoft.com/office/drawing/2014/main" val="2623353660"/>
                        </a:ext>
                      </a:extLst>
                    </a:gridCol>
                    <a:gridCol w="4202390">
                      <a:extLst>
                        <a:ext uri="{9D8B030D-6E8A-4147-A177-3AD203B41FA5}">
                          <a16:colId xmlns:a16="http://schemas.microsoft.com/office/drawing/2014/main" val="4002505974"/>
                        </a:ext>
                      </a:extLst>
                    </a:gridCol>
                  </a:tblGrid>
                  <a:tr h="389828">
                    <a:tc>
                      <a:txBody>
                        <a:bodyPr/>
                        <a:lstStyle/>
                        <a:p>
                          <a:r>
                            <a:rPr lang="en-AU" sz="1800" dirty="0">
                              <a:latin typeface="+mj-lt"/>
                              <a:cs typeface="Arial" panose="020B0604020202020204" pitchFamily="34" charset="0"/>
                            </a:rPr>
                            <a:t>Ingredients</a:t>
                          </a:r>
                        </a:p>
                      </a:txBody>
                      <a:tcPr anchor="ctr"/>
                    </a:tc>
                    <a:tc>
                      <a:txBody>
                        <a:bodyPr/>
                        <a:lstStyle/>
                        <a:p>
                          <a:endParaRPr lang="en-AU" sz="1400" dirty="0"/>
                        </a:p>
                      </a:txBody>
                      <a:tcPr anchor="ctr"/>
                    </a:tc>
                    <a:extLst>
                      <a:ext uri="{0D108BD9-81ED-4DB2-BD59-A6C34878D82A}">
                        <a16:rowId xmlns:a16="http://schemas.microsoft.com/office/drawing/2014/main" val="2121654627"/>
                      </a:ext>
                    </a:extLst>
                  </a:tr>
                  <a:tr h="682198">
                    <a:tc>
                      <a:txBody>
                        <a:bodyPr/>
                        <a:lstStyle/>
                        <a:p>
                          <a:pPr marL="0" indent="0">
                            <a:lnSpc>
                              <a:spcPct val="114000"/>
                            </a:lnSpc>
                            <a:spcBef>
                              <a:spcPts val="1200"/>
                            </a:spcBef>
                            <a:spcAft>
                              <a:spcPts val="1200"/>
                            </a:spcAft>
                            <a:buFont typeface="Arial" panose="020B0604020202020204" pitchFamily="34" charset="0"/>
                            <a:buNone/>
                          </a:pPr>
                          <a:r>
                            <a:rPr lang="en-AU" sz="1600" dirty="0">
                              <a:effectLst/>
                              <a:latin typeface="+mn-lt"/>
                              <a:ea typeface="Calibri" panose="020F0502020204030204" pitchFamily="34" charset="0"/>
                              <a:cs typeface="Arial" panose="020B0604020202020204" pitchFamily="34" charset="0"/>
                            </a:rPr>
                            <a:t>2 crusty long bread rolls</a:t>
                          </a:r>
                        </a:p>
                      </a:txBody>
                      <a:tcPr anchor="ctr"/>
                    </a:tc>
                    <a:tc>
                      <a:txBody>
                        <a:bodyPr/>
                        <a:lstStyle/>
                        <a:p>
                          <a:pPr marL="0" marR="0" lvl="0" indent="0" algn="l" defTabSz="914377" rtl="0" eaLnBrk="1" fontAlgn="auto" latinLnBrk="0" hangingPunct="1">
                            <a:lnSpc>
                              <a:spcPct val="114000"/>
                            </a:lnSpc>
                            <a:spcBef>
                              <a:spcPts val="0"/>
                            </a:spcBef>
                            <a:spcAft>
                              <a:spcPts val="1200"/>
                            </a:spcAft>
                            <a:buClrTx/>
                            <a:buSzTx/>
                            <a:buFontTx/>
                            <a:buNone/>
                            <a:tabLst/>
                            <a:defRPr/>
                          </a:pPr>
                          <a:r>
                            <a:rPr lang="en-AU" sz="1600" dirty="0">
                              <a:latin typeface="+mn-lt"/>
                              <a:ea typeface="Calibri" panose="020F0502020204030204" pitchFamily="34" charset="0"/>
                              <a:cs typeface="Arial" panose="020B0604020202020204" pitchFamily="34" charset="0"/>
                            </a:rPr>
                            <a:t>1 carrot</a:t>
                          </a:r>
                        </a:p>
                      </a:txBody>
                      <a:tcPr anchor="ctr"/>
                    </a:tc>
                    <a:extLst>
                      <a:ext uri="{0D108BD9-81ED-4DB2-BD59-A6C34878D82A}">
                        <a16:rowId xmlns:a16="http://schemas.microsoft.com/office/drawing/2014/main" val="807565178"/>
                      </a:ext>
                    </a:extLst>
                  </a:tr>
                  <a:tr h="558261">
                    <a:tc>
                      <a:txBody>
                        <a:bodyPr/>
                        <a:lstStyle/>
                        <a:p>
                          <a:pPr marL="0" indent="0">
                            <a:lnSpc>
                              <a:spcPct val="114000"/>
                            </a:lnSpc>
                            <a:spcBef>
                              <a:spcPts val="1200"/>
                            </a:spcBef>
                            <a:spcAft>
                              <a:spcPts val="1200"/>
                            </a:spcAft>
                            <a:buFont typeface="Arial" panose="020B0604020202020204" pitchFamily="34" charset="0"/>
                            <a:buNone/>
                          </a:pPr>
                          <a:r>
                            <a:rPr lang="en-AU" sz="1600" dirty="0">
                              <a:effectLst/>
                              <a:latin typeface="+mn-lt"/>
                              <a:ea typeface="Calibri" panose="020F0502020204030204" pitchFamily="34" charset="0"/>
                              <a:cs typeface="Arial" panose="020B0604020202020204" pitchFamily="34" charset="0"/>
                            </a:rPr>
                            <a:t>2 TBS butter or margarine</a:t>
                          </a:r>
                        </a:p>
                      </a:txBody>
                      <a:tcPr anchor="ctr"/>
                    </a:tc>
                    <a:tc>
                      <a:txBody>
                        <a:bodyPr/>
                        <a:lstStyle/>
                        <a:p>
                          <a:endParaRPr lang="en-US"/>
                        </a:p>
                      </a:txBody>
                      <a:tcPr anchor="ctr">
                        <a:blipFill>
                          <a:blip r:embed="rId2"/>
                          <a:stretch>
                            <a:fillRect l="-82319" t="-194565" r="-290" b="-668478"/>
                          </a:stretch>
                        </a:blipFill>
                      </a:tcPr>
                    </a:tc>
                    <a:extLst>
                      <a:ext uri="{0D108BD9-81ED-4DB2-BD59-A6C34878D82A}">
                        <a16:rowId xmlns:a16="http://schemas.microsoft.com/office/drawing/2014/main" val="2300896439"/>
                      </a:ext>
                    </a:extLst>
                  </a:tr>
                  <a:tr h="389828">
                    <a:tc>
                      <a:txBody>
                        <a:bodyPr/>
                        <a:lstStyle/>
                        <a:p>
                          <a:pPr marL="0" indent="0">
                            <a:lnSpc>
                              <a:spcPct val="114000"/>
                            </a:lnSpc>
                            <a:spcBef>
                              <a:spcPts val="1200"/>
                            </a:spcBef>
                            <a:spcAft>
                              <a:spcPts val="1200"/>
                            </a:spcAft>
                            <a:buFont typeface="Arial" panose="020B0604020202020204" pitchFamily="34" charset="0"/>
                            <a:buNone/>
                          </a:pPr>
                          <a:r>
                            <a:rPr lang="en-AU" sz="1600" dirty="0">
                              <a:effectLst/>
                              <a:latin typeface="+mn-lt"/>
                              <a:ea typeface="Calibri" panose="020F0502020204030204" pitchFamily="34" charset="0"/>
                              <a:cs typeface="Arial" panose="020B0604020202020204" pitchFamily="34" charset="0"/>
                            </a:rPr>
                            <a:t>2 TBS mayonnaise</a:t>
                          </a:r>
                        </a:p>
                      </a:txBody>
                      <a:tcPr anchor="ctr"/>
                    </a:tc>
                    <a:tc>
                      <a:txBody>
                        <a:bodyPr/>
                        <a:lstStyle/>
                        <a:p>
                          <a:pPr marL="0" indent="0">
                            <a:lnSpc>
                              <a:spcPct val="114000"/>
                            </a:lnSpc>
                            <a:spcBef>
                              <a:spcPts val="1200"/>
                            </a:spcBef>
                            <a:spcAft>
                              <a:spcPts val="1200"/>
                            </a:spcAft>
                            <a:buFont typeface="Arial" panose="020B0604020202020204" pitchFamily="34" charset="0"/>
                            <a:buNone/>
                          </a:pPr>
                          <a:r>
                            <a:rPr lang="en-AU" sz="1600" dirty="0">
                              <a:latin typeface="+mn-lt"/>
                              <a:ea typeface="Calibri" panose="020F0502020204030204" pitchFamily="34" charset="0"/>
                              <a:cs typeface="Arial" panose="020B0604020202020204" pitchFamily="34" charset="0"/>
                            </a:rPr>
                            <a:t>2 TBS white sugar</a:t>
                          </a:r>
                        </a:p>
                      </a:txBody>
                      <a:tcPr anchor="ctr"/>
                    </a:tc>
                    <a:extLst>
                      <a:ext uri="{0D108BD9-81ED-4DB2-BD59-A6C34878D82A}">
                        <a16:rowId xmlns:a16="http://schemas.microsoft.com/office/drawing/2014/main" val="2517639823"/>
                      </a:ext>
                    </a:extLst>
                  </a:tr>
                  <a:tr h="389828">
                    <a:tc>
                      <a:txBody>
                        <a:bodyPr/>
                        <a:lstStyle/>
                        <a:p>
                          <a:pPr marL="0" indent="0">
                            <a:lnSpc>
                              <a:spcPct val="114000"/>
                            </a:lnSpc>
                            <a:spcBef>
                              <a:spcPts val="1200"/>
                            </a:spcBef>
                            <a:spcAft>
                              <a:spcPts val="1200"/>
                            </a:spcAft>
                            <a:buFont typeface="Arial" panose="020B0604020202020204" pitchFamily="34" charset="0"/>
                            <a:buNone/>
                          </a:pPr>
                          <a:r>
                            <a:rPr lang="en-AU" sz="1600" dirty="0">
                              <a:effectLst/>
                              <a:latin typeface="+mn-lt"/>
                              <a:ea typeface="Calibri" panose="020F0502020204030204" pitchFamily="34" charset="0"/>
                              <a:cs typeface="Arial" panose="020B0604020202020204" pitchFamily="34" charset="0"/>
                            </a:rPr>
                            <a:t>1 tsp olive oil</a:t>
                          </a:r>
                        </a:p>
                      </a:txBody>
                      <a:tcPr anchor="ctr"/>
                    </a:tc>
                    <a:tc>
                      <a:txBody>
                        <a:bodyPr/>
                        <a:lstStyle/>
                        <a:p>
                          <a:pPr marL="0" indent="0">
                            <a:lnSpc>
                              <a:spcPct val="114000"/>
                            </a:lnSpc>
                            <a:spcBef>
                              <a:spcPts val="1200"/>
                            </a:spcBef>
                            <a:spcAft>
                              <a:spcPts val="1200"/>
                            </a:spcAft>
                            <a:buFont typeface="Arial" panose="020B0604020202020204" pitchFamily="34" charset="0"/>
                            <a:buNone/>
                          </a:pPr>
                          <a:r>
                            <a:rPr lang="en-AU" sz="1600" dirty="0">
                              <a:effectLst/>
                              <a:latin typeface="+mn-lt"/>
                              <a:ea typeface="Calibri" panose="020F0502020204030204" pitchFamily="34" charset="0"/>
                              <a:cs typeface="Arial" panose="020B0604020202020204" pitchFamily="34" charset="0"/>
                            </a:rPr>
                            <a:t>1 tsp salt</a:t>
                          </a:r>
                        </a:p>
                      </a:txBody>
                      <a:tcPr anchor="ctr"/>
                    </a:tc>
                    <a:extLst>
                      <a:ext uri="{0D108BD9-81ED-4DB2-BD59-A6C34878D82A}">
                        <a16:rowId xmlns:a16="http://schemas.microsoft.com/office/drawing/2014/main" val="616996356"/>
                      </a:ext>
                    </a:extLst>
                  </a:tr>
                  <a:tr h="887493">
                    <a:tc>
                      <a:txBody>
                        <a:bodyPr/>
                        <a:lstStyle/>
                        <a:p>
                          <a:pPr marL="0" indent="0">
                            <a:lnSpc>
                              <a:spcPct val="114000"/>
                            </a:lnSpc>
                            <a:spcBef>
                              <a:spcPts val="1200"/>
                            </a:spcBef>
                            <a:spcAft>
                              <a:spcPts val="1200"/>
                            </a:spcAft>
                            <a:buFont typeface="Arial" panose="020B0604020202020204" pitchFamily="34" charset="0"/>
                            <a:buNone/>
                          </a:pPr>
                          <a:r>
                            <a:rPr lang="en-AU" sz="1600" dirty="0">
                              <a:effectLst/>
                              <a:latin typeface="+mn-lt"/>
                              <a:ea typeface="Calibri" panose="020F0502020204030204" pitchFamily="34" charset="0"/>
                              <a:cs typeface="Arial" panose="020B0604020202020204" pitchFamily="34" charset="0"/>
                            </a:rPr>
                            <a:t>6 slices quick-cook pork belly, or 1 chicken thigh, cooked and sliced</a:t>
                          </a:r>
                        </a:p>
                      </a:txBody>
                      <a:tcPr anchor="ctr"/>
                    </a:tc>
                    <a:tc>
                      <a:txBody>
                        <a:bodyPr/>
                        <a:lstStyle/>
                        <a:p>
                          <a:pPr marL="0" indent="0">
                            <a:lnSpc>
                              <a:spcPct val="114000"/>
                            </a:lnSpc>
                            <a:spcBef>
                              <a:spcPts val="1200"/>
                            </a:spcBef>
                            <a:spcAft>
                              <a:spcPts val="1200"/>
                            </a:spcAft>
                            <a:buFont typeface="Arial" panose="020B0604020202020204" pitchFamily="34" charset="0"/>
                            <a:buNone/>
                          </a:pPr>
                          <a:r>
                            <a:rPr lang="en-AU" sz="1600" dirty="0">
                              <a:latin typeface="+mn-lt"/>
                              <a:ea typeface="Calibri" panose="020F0502020204030204" pitchFamily="34" charset="0"/>
                              <a:cs typeface="Arial" panose="020B0604020202020204" pitchFamily="34" charset="0"/>
                            </a:rPr>
                            <a:t>50 ml rice wine or apple cider vinegar</a:t>
                          </a:r>
                        </a:p>
                      </a:txBody>
                      <a:tcPr anchor="ctr"/>
                    </a:tc>
                    <a:extLst>
                      <a:ext uri="{0D108BD9-81ED-4DB2-BD59-A6C34878D82A}">
                        <a16:rowId xmlns:a16="http://schemas.microsoft.com/office/drawing/2014/main" val="3719650672"/>
                      </a:ext>
                    </a:extLst>
                  </a:tr>
                  <a:tr h="802666">
                    <a:tc>
                      <a:txBody>
                        <a:bodyPr/>
                        <a:lstStyle/>
                        <a:p>
                          <a:endParaRPr lang="en-US"/>
                        </a:p>
                      </a:txBody>
                      <a:tcPr anchor="ctr">
                        <a:blipFill>
                          <a:blip r:embed="rId2"/>
                          <a:stretch>
                            <a:fillRect l="-176" t="-412879" r="-122046" b="-158333"/>
                          </a:stretch>
                        </a:blipFill>
                      </a:tcPr>
                    </a:tc>
                    <a:tc>
                      <a:txBody>
                        <a:bodyPr/>
                        <a:lstStyle/>
                        <a:p>
                          <a:pPr marL="0" indent="0">
                            <a:lnSpc>
                              <a:spcPct val="114000"/>
                            </a:lnSpc>
                            <a:spcBef>
                              <a:spcPts val="1200"/>
                            </a:spcBef>
                            <a:spcAft>
                              <a:spcPts val="1200"/>
                            </a:spcAft>
                            <a:buFont typeface="Arial" panose="020B0604020202020204" pitchFamily="34" charset="0"/>
                            <a:buNone/>
                          </a:pPr>
                          <a:r>
                            <a:rPr lang="en-AU" sz="1600" dirty="0">
                              <a:effectLst/>
                              <a:latin typeface="+mn-lt"/>
                              <a:ea typeface="Calibri" panose="020F0502020204030204" pitchFamily="34" charset="0"/>
                              <a:cs typeface="Arial" panose="020B0604020202020204" pitchFamily="34" charset="0"/>
                            </a:rPr>
                            <a:t>4–6 fresh coriander stalks</a:t>
                          </a:r>
                        </a:p>
                      </a:txBody>
                      <a:tcPr anchor="ctr"/>
                    </a:tc>
                    <a:extLst>
                      <a:ext uri="{0D108BD9-81ED-4DB2-BD59-A6C34878D82A}">
                        <a16:rowId xmlns:a16="http://schemas.microsoft.com/office/drawing/2014/main" val="3093469408"/>
                      </a:ext>
                    </a:extLst>
                  </a:tr>
                  <a:tr h="836618">
                    <a:tc>
                      <a:txBody>
                        <a:bodyPr/>
                        <a:lstStyle/>
                        <a:p>
                          <a:pPr marL="0" indent="0">
                            <a:lnSpc>
                              <a:spcPct val="114000"/>
                            </a:lnSpc>
                            <a:spcBef>
                              <a:spcPts val="1200"/>
                            </a:spcBef>
                            <a:spcAft>
                              <a:spcPts val="1200"/>
                            </a:spcAft>
                            <a:buFont typeface="Arial" panose="020B0604020202020204" pitchFamily="34" charset="0"/>
                            <a:buNone/>
                          </a:pPr>
                          <a:r>
                            <a:rPr lang="en-AU" sz="1600" dirty="0">
                              <a:effectLst/>
                              <a:latin typeface="+mn-lt"/>
                              <a:ea typeface="Calibri" panose="020F0502020204030204" pitchFamily="34" charset="0"/>
                              <a:cs typeface="Arial" panose="020B0604020202020204" pitchFamily="34" charset="0"/>
                            </a:rPr>
                            <a:t>2 shallots, sliced lengthways</a:t>
                          </a:r>
                        </a:p>
                      </a:txBody>
                      <a:tcPr anchor="ctr"/>
                    </a:tc>
                    <a:tc>
                      <a:txBody>
                        <a:bodyPr/>
                        <a:lstStyle/>
                        <a:p>
                          <a:endParaRPr lang="en-US"/>
                        </a:p>
                      </a:txBody>
                      <a:tcPr anchor="ctr">
                        <a:blipFill>
                          <a:blip r:embed="rId2"/>
                          <a:stretch>
                            <a:fillRect l="-82319" t="-494161" r="-290" b="-52555"/>
                          </a:stretch>
                        </a:blipFill>
                      </a:tcPr>
                    </a:tc>
                    <a:extLst>
                      <a:ext uri="{0D108BD9-81ED-4DB2-BD59-A6C34878D82A}">
                        <a16:rowId xmlns:a16="http://schemas.microsoft.com/office/drawing/2014/main" val="1774205493"/>
                      </a:ext>
                    </a:extLst>
                  </a:tr>
                  <a:tr h="389828">
                    <a:tc>
                      <a:txBody>
                        <a:bodyPr/>
                        <a:lstStyle/>
                        <a:p>
                          <a:pPr>
                            <a:lnSpc>
                              <a:spcPct val="114000"/>
                            </a:lnSpc>
                            <a:spcAft>
                              <a:spcPts val="1200"/>
                            </a:spcAft>
                          </a:pPr>
                          <a:endParaRPr lang="en-AU" sz="1600" dirty="0">
                            <a:latin typeface="+mn-lt"/>
                            <a:cs typeface="Arial" panose="020B0604020202020204" pitchFamily="34" charset="0"/>
                          </a:endParaRPr>
                        </a:p>
                      </a:txBody>
                      <a:tcPr anchor="ctr"/>
                    </a:tc>
                    <a:tc>
                      <a:txBody>
                        <a:bodyPr/>
                        <a:lstStyle/>
                        <a:p>
                          <a:pPr marL="0" marR="0" lvl="0" indent="0" algn="l" defTabSz="914377" rtl="0" eaLnBrk="1" fontAlgn="auto" latinLnBrk="0" hangingPunct="1">
                            <a:lnSpc>
                              <a:spcPct val="114000"/>
                            </a:lnSpc>
                            <a:spcBef>
                              <a:spcPts val="0"/>
                            </a:spcBef>
                            <a:spcAft>
                              <a:spcPts val="1200"/>
                            </a:spcAft>
                            <a:buClrTx/>
                            <a:buSzTx/>
                            <a:buFontTx/>
                            <a:buNone/>
                            <a:tabLst/>
                            <a:defRPr/>
                          </a:pPr>
                          <a:r>
                            <a:rPr lang="en-AU" sz="1600" dirty="0">
                              <a:effectLst/>
                              <a:latin typeface="+mn-lt"/>
                              <a:ea typeface="Calibri" panose="020F0502020204030204" pitchFamily="34" charset="0"/>
                              <a:cs typeface="Arial" panose="020B0604020202020204" pitchFamily="34" charset="0"/>
                            </a:rPr>
                            <a:t>2 tsp hoisin sauce</a:t>
                          </a:r>
                          <a:endParaRPr lang="en-AU" sz="1800" dirty="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54998409"/>
                      </a:ext>
                    </a:extLst>
                  </a:tr>
                </a:tbl>
              </a:graphicData>
            </a:graphic>
          </p:graphicFrame>
        </mc:Fallback>
      </mc:AlternateContent>
      <p:pic>
        <p:nvPicPr>
          <p:cNvPr id="8" name="Picture 4" descr="Two Vietnamese sandwiches wrapped in string, containing cucumber, carrot, meat, coriander.">
            <a:extLst>
              <a:ext uri="{FF2B5EF4-FFF2-40B4-BE49-F238E27FC236}">
                <a16:creationId xmlns:a16="http://schemas.microsoft.com/office/drawing/2014/main" id="{711144C1-1141-10FB-D59F-DCFB74F09C7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6200000">
            <a:off x="8635331" y="1006207"/>
            <a:ext cx="2853303" cy="357489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8013B245-8534-59A3-9891-BE998984D213}"/>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35</a:t>
            </a:fld>
            <a:endParaRPr lang="en-AU"/>
          </a:p>
        </p:txBody>
      </p:sp>
    </p:spTree>
    <p:extLst>
      <p:ext uri="{BB962C8B-B14F-4D97-AF65-F5344CB8AC3E}">
        <p14:creationId xmlns:p14="http://schemas.microsoft.com/office/powerpoint/2010/main" val="391268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5F4AD1-9C24-4EFA-339C-A5A109ADA6D1}"/>
              </a:ext>
            </a:extLst>
          </p:cNvPr>
          <p:cNvSpPr>
            <a:spLocks noGrp="1"/>
          </p:cNvSpPr>
          <p:nvPr>
            <p:ph type="title"/>
          </p:nvPr>
        </p:nvSpPr>
        <p:spPr/>
        <p:txBody>
          <a:bodyPr/>
          <a:lstStyle/>
          <a:p>
            <a:r>
              <a:rPr lang="en-AU" dirty="0"/>
              <a:t>Banh mi (Vietnamese sandwich) – method</a:t>
            </a:r>
          </a:p>
        </p:txBody>
      </p:sp>
      <p:sp>
        <p:nvSpPr>
          <p:cNvPr id="4" name="Text Placeholder 3">
            <a:extLst>
              <a:ext uri="{FF2B5EF4-FFF2-40B4-BE49-F238E27FC236}">
                <a16:creationId xmlns:a16="http://schemas.microsoft.com/office/drawing/2014/main" id="{C8A106AC-88B2-7129-37FF-43FBCF2E96D8}"/>
              </a:ext>
            </a:extLst>
          </p:cNvPr>
          <p:cNvSpPr>
            <a:spLocks noGrp="1"/>
          </p:cNvSpPr>
          <p:nvPr>
            <p:ph type="body" sz="quarter" idx="18"/>
          </p:nvPr>
        </p:nvSpPr>
        <p:spPr>
          <a:xfrm>
            <a:off x="360000" y="882040"/>
            <a:ext cx="10080000" cy="310015"/>
          </a:xfrm>
        </p:spPr>
        <p:txBody>
          <a:bodyPr/>
          <a:lstStyle/>
          <a:p>
            <a:r>
              <a:rPr lang="en-AU" dirty="0"/>
              <a:t>Serves 2</a:t>
            </a:r>
          </a:p>
        </p:txBody>
      </p:sp>
      <p:graphicFrame>
        <p:nvGraphicFramePr>
          <p:cNvPr id="7" name="Table 6">
            <a:extLst>
              <a:ext uri="{FF2B5EF4-FFF2-40B4-BE49-F238E27FC236}">
                <a16:creationId xmlns:a16="http://schemas.microsoft.com/office/drawing/2014/main" id="{DAF7C25F-39A6-C597-E925-F66306264A0E}"/>
              </a:ext>
            </a:extLst>
          </p:cNvPr>
          <p:cNvGraphicFramePr>
            <a:graphicFrameLocks/>
          </p:cNvGraphicFramePr>
          <p:nvPr>
            <p:extLst>
              <p:ext uri="{D42A27DB-BD31-4B8C-83A1-F6EECF244321}">
                <p14:modId xmlns:p14="http://schemas.microsoft.com/office/powerpoint/2010/main" val="2344497747"/>
              </p:ext>
            </p:extLst>
          </p:nvPr>
        </p:nvGraphicFramePr>
        <p:xfrm>
          <a:off x="360001" y="1268974"/>
          <a:ext cx="11472000" cy="5218050"/>
        </p:xfrm>
        <a:graphic>
          <a:graphicData uri="http://schemas.openxmlformats.org/drawingml/2006/table">
            <a:tbl>
              <a:tblPr firstRow="1" bandRow="1">
                <a:tableStyleId>{69012ECD-51FC-41F1-AA8D-1B2483CD663E}</a:tableStyleId>
              </a:tblPr>
              <a:tblGrid>
                <a:gridCol w="11472000">
                  <a:extLst>
                    <a:ext uri="{9D8B030D-6E8A-4147-A177-3AD203B41FA5}">
                      <a16:colId xmlns:a16="http://schemas.microsoft.com/office/drawing/2014/main" val="817613173"/>
                    </a:ext>
                  </a:extLst>
                </a:gridCol>
              </a:tblGrid>
              <a:tr h="412050">
                <a:tc>
                  <a:txBody>
                    <a:bodyPr/>
                    <a:lstStyle/>
                    <a:p>
                      <a:pPr>
                        <a:lnSpc>
                          <a:spcPct val="150000"/>
                        </a:lnSpc>
                      </a:pPr>
                      <a:r>
                        <a:rPr lang="en-AU" sz="1800" dirty="0">
                          <a:latin typeface="+mj-lt"/>
                          <a:cs typeface="Arial" panose="020B0604020202020204" pitchFamily="34" charset="0"/>
                        </a:rPr>
                        <a:t>Method</a:t>
                      </a:r>
                    </a:p>
                  </a:txBody>
                  <a:tcPr/>
                </a:tc>
                <a:extLst>
                  <a:ext uri="{0D108BD9-81ED-4DB2-BD59-A6C34878D82A}">
                    <a16:rowId xmlns:a16="http://schemas.microsoft.com/office/drawing/2014/main" val="1146215845"/>
                  </a:ext>
                </a:extLst>
              </a:tr>
              <a:tr h="4619296">
                <a:tc>
                  <a:txBody>
                    <a:bodyPr/>
                    <a:lstStyle/>
                    <a:p>
                      <a:pPr marL="342900" lvl="0" indent="-342900">
                        <a:lnSpc>
                          <a:spcPct val="150000"/>
                        </a:lnSpc>
                        <a:spcBef>
                          <a:spcPts val="0"/>
                        </a:spcBef>
                        <a:spcAft>
                          <a:spcPts val="1200"/>
                        </a:spcAft>
                        <a:buFont typeface="+mj-lt"/>
                        <a:buAutoNum type="arabicPeriod"/>
                      </a:pPr>
                      <a:r>
                        <a:rPr lang="en-AU" sz="1800" dirty="0">
                          <a:effectLst/>
                          <a:latin typeface="+mn-lt"/>
                          <a:ea typeface="Calibri" panose="020F0502020204030204" pitchFamily="34" charset="0"/>
                        </a:rPr>
                        <a:t>Using a vegetable peeler, peel carrots into thin ribbons. Pickle carrots by dissolving salt and sugar in the hot water, then add the vinegar. Add carrot to mixture and allow to stand for 20 minutes. Drain, using a sieve and use in the following recipe.</a:t>
                      </a:r>
                    </a:p>
                    <a:p>
                      <a:pPr marL="342900" lvl="0" indent="-342900">
                        <a:lnSpc>
                          <a:spcPct val="150000"/>
                        </a:lnSpc>
                        <a:spcBef>
                          <a:spcPts val="0"/>
                        </a:spcBef>
                        <a:spcAft>
                          <a:spcPts val="1200"/>
                        </a:spcAft>
                        <a:buFont typeface="+mj-lt"/>
                        <a:buAutoNum type="arabicPeriod"/>
                      </a:pPr>
                      <a:r>
                        <a:rPr lang="en-AU" sz="1800" dirty="0">
                          <a:effectLst/>
                          <a:latin typeface="+mn-lt"/>
                          <a:ea typeface="Calibri" panose="020F0502020204030204" pitchFamily="34" charset="0"/>
                        </a:rPr>
                        <a:t>Heat olive oil in a medium size frypan. Fry pork belly slices for 2 to 3 minutes until crisp and golden. Remove slices from pan and allow to drain on absorbent paper.</a:t>
                      </a:r>
                    </a:p>
                    <a:p>
                      <a:pPr marL="342900" lvl="0" indent="-342900">
                        <a:lnSpc>
                          <a:spcPct val="150000"/>
                        </a:lnSpc>
                        <a:spcBef>
                          <a:spcPts val="0"/>
                        </a:spcBef>
                        <a:spcAft>
                          <a:spcPts val="1200"/>
                        </a:spcAft>
                        <a:buFont typeface="+mj-lt"/>
                        <a:buAutoNum type="arabicPeriod"/>
                      </a:pPr>
                      <a:r>
                        <a:rPr lang="en-AU" sz="1800" dirty="0">
                          <a:effectLst/>
                          <a:latin typeface="+mn-lt"/>
                          <a:ea typeface="Calibri" panose="020F0502020204030204" pitchFamily="34" charset="0"/>
                        </a:rPr>
                        <a:t>Split rolls down the centre, spread margarine or butter and then mayonnaise. Layer in ingredients of pork belly slices, cucumber and shallots.</a:t>
                      </a:r>
                    </a:p>
                    <a:p>
                      <a:pPr marL="342900" lvl="0" indent="-342900">
                        <a:lnSpc>
                          <a:spcPct val="150000"/>
                        </a:lnSpc>
                        <a:spcBef>
                          <a:spcPts val="0"/>
                        </a:spcBef>
                        <a:spcAft>
                          <a:spcPts val="1200"/>
                        </a:spcAft>
                        <a:buFont typeface="+mj-lt"/>
                        <a:buAutoNum type="arabicPeriod"/>
                      </a:pPr>
                      <a:r>
                        <a:rPr lang="en-AU" sz="1800" dirty="0">
                          <a:effectLst/>
                          <a:latin typeface="+mn-lt"/>
                          <a:ea typeface="Calibri" panose="020F0502020204030204" pitchFamily="34" charset="0"/>
                        </a:rPr>
                        <a:t>Add drained carrot batons and coriander, sprinkle with chilli (use gloves when working with chilli). Drizzle hoisin sauce onto banh mi.</a:t>
                      </a:r>
                    </a:p>
                    <a:p>
                      <a:pPr marL="342900" lvl="0" indent="-342900">
                        <a:lnSpc>
                          <a:spcPct val="150000"/>
                        </a:lnSpc>
                        <a:spcBef>
                          <a:spcPts val="0"/>
                        </a:spcBef>
                        <a:spcAft>
                          <a:spcPts val="1200"/>
                        </a:spcAft>
                        <a:buFont typeface="+mj-lt"/>
                        <a:buAutoNum type="arabicPeriod"/>
                      </a:pPr>
                      <a:r>
                        <a:rPr lang="en-AU" sz="1800" dirty="0">
                          <a:effectLst/>
                          <a:latin typeface="+mn-lt"/>
                          <a:ea typeface="Calibri" panose="020F0502020204030204" pitchFamily="34" charset="0"/>
                        </a:rPr>
                        <a:t>Close sandwich together and secure with a paper serviette.</a:t>
                      </a:r>
                      <a:endParaRPr lang="en-AU" sz="1200" dirty="0">
                        <a:latin typeface="+mn-lt"/>
                      </a:endParaRPr>
                    </a:p>
                  </a:txBody>
                  <a:tcPr/>
                </a:tc>
                <a:extLst>
                  <a:ext uri="{0D108BD9-81ED-4DB2-BD59-A6C34878D82A}">
                    <a16:rowId xmlns:a16="http://schemas.microsoft.com/office/drawing/2014/main" val="3331777450"/>
                  </a:ext>
                </a:extLst>
              </a:tr>
            </a:tbl>
          </a:graphicData>
        </a:graphic>
      </p:graphicFrame>
      <p:sp>
        <p:nvSpPr>
          <p:cNvPr id="2" name="Slide Number Placeholder 1">
            <a:extLst>
              <a:ext uri="{FF2B5EF4-FFF2-40B4-BE49-F238E27FC236}">
                <a16:creationId xmlns:a16="http://schemas.microsoft.com/office/drawing/2014/main" id="{6E15CF1A-A58F-44A0-5B8D-CD5FCEF9243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182336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(10)</a:t>
            </a:r>
          </a:p>
        </p:txBody>
      </p:sp>
      <p:sp>
        <p:nvSpPr>
          <p:cNvPr id="6" name="Text Placeholder 5">
            <a:extLst>
              <a:ext uri="{FF2B5EF4-FFF2-40B4-BE49-F238E27FC236}">
                <a16:creationId xmlns:a16="http://schemas.microsoft.com/office/drawing/2014/main" id="{D3A3354C-4A58-E2FE-68E7-8E185103F72B}"/>
              </a:ext>
            </a:extLst>
          </p:cNvPr>
          <p:cNvSpPr>
            <a:spLocks noGrp="1"/>
          </p:cNvSpPr>
          <p:nvPr>
            <p:ph type="body" sz="quarter" idx="19"/>
          </p:nvPr>
        </p:nvSpPr>
        <p:spPr/>
        <p:txBody>
          <a:bodyPr/>
          <a:lstStyle/>
          <a:p>
            <a:pPr>
              <a:lnSpc>
                <a:spcPct val="150000"/>
              </a:lnSpc>
            </a:pPr>
            <a:r>
              <a:rPr lang="en-AU" sz="2000" b="1" dirty="0">
                <a:solidFill>
                  <a:srgbClr val="002664"/>
                </a:solidFill>
                <a:latin typeface="+mj-lt"/>
                <a:cs typeface="Arial" panose="020B0604020202020204" pitchFamily="34" charset="0"/>
              </a:rPr>
              <a:t>We are learning to</a:t>
            </a:r>
            <a:r>
              <a:rPr lang="en-AU" sz="2000" b="1" dirty="0">
                <a:solidFill>
                  <a:srgbClr val="22272B"/>
                </a:solidFill>
                <a:latin typeface="+mj-lt"/>
                <a:ea typeface="+mn-lt"/>
                <a:cs typeface="Arial" panose="020B0604020202020204" pitchFamily="34" charset="0"/>
              </a:rPr>
              <a:t>:</a:t>
            </a:r>
          </a:p>
          <a:p>
            <a:pPr>
              <a:lnSpc>
                <a:spcPct val="150000"/>
              </a:lnSpc>
            </a:pPr>
            <a:r>
              <a:rPr lang="en-AU" sz="2000" dirty="0">
                <a:solidFill>
                  <a:srgbClr val="002664"/>
                </a:solidFill>
                <a:cs typeface="Arial" panose="020B0604020202020204" pitchFamily="34" charset="0"/>
              </a:rPr>
              <a:t>develop our ideas.</a:t>
            </a:r>
          </a:p>
          <a:p>
            <a:pPr>
              <a:lnSpc>
                <a:spcPct val="150000"/>
              </a:lnSpc>
            </a:pPr>
            <a:r>
              <a:rPr lang="en-AU" sz="2000" b="1" dirty="0">
                <a:solidFill>
                  <a:srgbClr val="002664"/>
                </a:solidFill>
                <a:latin typeface="+mj-lt"/>
                <a:cs typeface="Arial" panose="020B0604020202020204" pitchFamily="34" charset="0"/>
              </a:rPr>
              <a:t>We can:</a:t>
            </a:r>
            <a:endParaRPr lang="en-US" sz="2000" dirty="0">
              <a:solidFill>
                <a:srgbClr val="002664"/>
              </a:solidFill>
              <a:latin typeface="+mj-lt"/>
              <a:cs typeface="Arial" panose="020B0604020202020204" pitchFamily="34" charset="0"/>
            </a:endParaRPr>
          </a:p>
          <a:p>
            <a:pPr marL="342900" indent="-342900">
              <a:lnSpc>
                <a:spcPct val="150000"/>
              </a:lnSpc>
              <a:buFont typeface="Public Sans"/>
              <a:buChar char="•"/>
            </a:pPr>
            <a:r>
              <a:rPr lang="en-AU" sz="2000" dirty="0">
                <a:solidFill>
                  <a:srgbClr val="002664"/>
                </a:solidFill>
                <a:cs typeface="Arial" panose="020B0604020202020204" pitchFamily="34" charset="0"/>
              </a:rPr>
              <a:t>recognise the design and production process</a:t>
            </a:r>
          </a:p>
          <a:p>
            <a:pPr marL="342900" indent="-342900">
              <a:lnSpc>
                <a:spcPct val="150000"/>
              </a:lnSpc>
              <a:buFont typeface="Public Sans"/>
              <a:buChar char="•"/>
            </a:pPr>
            <a:r>
              <a:rPr lang="en-AU" sz="2000" dirty="0">
                <a:solidFill>
                  <a:srgbClr val="002664"/>
                </a:solidFill>
                <a:cs typeface="Arial" panose="020B0604020202020204" pitchFamily="34" charset="0"/>
              </a:rPr>
              <a:t>use steps in the design and production process to work towards a solution</a:t>
            </a:r>
          </a:p>
          <a:p>
            <a:pPr marL="342900" indent="-342900">
              <a:lnSpc>
                <a:spcPct val="150000"/>
              </a:lnSpc>
              <a:buFont typeface="Public Sans"/>
              <a:buChar char="•"/>
            </a:pPr>
            <a:r>
              <a:rPr lang="en-AU" sz="2000" dirty="0">
                <a:solidFill>
                  <a:srgbClr val="002664"/>
                </a:solidFill>
                <a:cs typeface="Arial" panose="020B0604020202020204" pitchFamily="34" charset="0"/>
              </a:rPr>
              <a:t>record initial ideas against a criteria</a:t>
            </a:r>
          </a:p>
          <a:p>
            <a:pPr marL="342900" indent="-342900">
              <a:lnSpc>
                <a:spcPct val="150000"/>
              </a:lnSpc>
              <a:buFont typeface="Public Sans"/>
              <a:buChar char="•"/>
            </a:pPr>
            <a:r>
              <a:rPr lang="en-AU" sz="2000" dirty="0">
                <a:solidFill>
                  <a:srgbClr val="002664"/>
                </a:solidFill>
                <a:cs typeface="Arial" panose="020B0604020202020204" pitchFamily="34" charset="0"/>
              </a:rPr>
              <a:t>communicate, receive and act on feedback from peers</a:t>
            </a:r>
          </a:p>
          <a:p>
            <a:pPr marL="342900" indent="-342900">
              <a:lnSpc>
                <a:spcPct val="150000"/>
              </a:lnSpc>
              <a:buFont typeface="Public Sans"/>
              <a:buChar char="•"/>
            </a:pPr>
            <a:r>
              <a:rPr lang="en-AU" sz="2000" dirty="0">
                <a:solidFill>
                  <a:srgbClr val="002664"/>
                </a:solidFill>
                <a:cs typeface="Arial" panose="020B0604020202020204" pitchFamily="34" charset="0"/>
              </a:rPr>
              <a:t>contribute feedback to others.</a:t>
            </a:r>
          </a:p>
          <a:p>
            <a:endParaRPr lang="en-AU"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37</a:t>
            </a:fld>
            <a:endParaRPr lang="en-AU"/>
          </a:p>
        </p:txBody>
      </p:sp>
    </p:spTree>
    <p:extLst>
      <p:ext uri="{BB962C8B-B14F-4D97-AF65-F5344CB8AC3E}">
        <p14:creationId xmlns:p14="http://schemas.microsoft.com/office/powerpoint/2010/main" val="35635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Weeks 7 to 8</a:t>
            </a:r>
          </a:p>
        </p:txBody>
      </p:sp>
    </p:spTree>
    <p:extLst>
      <p:ext uri="{BB962C8B-B14F-4D97-AF65-F5344CB8AC3E}">
        <p14:creationId xmlns:p14="http://schemas.microsoft.com/office/powerpoint/2010/main" val="426815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(11)</a:t>
            </a:r>
          </a:p>
        </p:txBody>
      </p:sp>
      <p:sp>
        <p:nvSpPr>
          <p:cNvPr id="6" name="Text Placeholder 5">
            <a:extLst>
              <a:ext uri="{FF2B5EF4-FFF2-40B4-BE49-F238E27FC236}">
                <a16:creationId xmlns:a16="http://schemas.microsoft.com/office/drawing/2014/main" id="{630026A0-AE56-27F8-847A-D7EAFDA83061}"/>
              </a:ext>
            </a:extLst>
          </p:cNvPr>
          <p:cNvSpPr>
            <a:spLocks noGrp="1"/>
          </p:cNvSpPr>
          <p:nvPr>
            <p:ph type="body" sz="quarter" idx="19"/>
          </p:nvPr>
        </p:nvSpPr>
        <p:spPr/>
        <p:txBody>
          <a:bodyPr/>
          <a:lstStyle/>
          <a:p>
            <a:pPr>
              <a:lnSpc>
                <a:spcPct val="150000"/>
              </a:lnSpc>
            </a:pPr>
            <a:r>
              <a:rPr lang="en-AU" sz="2000" b="1" dirty="0">
                <a:solidFill>
                  <a:srgbClr val="002664"/>
                </a:solidFill>
                <a:latin typeface="+mj-lt"/>
                <a:cs typeface="Arial" panose="020B0604020202020204" pitchFamily="34" charset="0"/>
              </a:rPr>
              <a:t>We are learning to</a:t>
            </a:r>
            <a:r>
              <a:rPr lang="en-AU" sz="2000" b="1" dirty="0">
                <a:solidFill>
                  <a:srgbClr val="22272B"/>
                </a:solidFill>
                <a:latin typeface="+mj-lt"/>
                <a:ea typeface="+mn-lt"/>
                <a:cs typeface="Arial" panose="020B0604020202020204" pitchFamily="34" charset="0"/>
              </a:rPr>
              <a:t>:</a:t>
            </a:r>
          </a:p>
          <a:p>
            <a:pPr>
              <a:lnSpc>
                <a:spcPct val="150000"/>
              </a:lnSpc>
            </a:pPr>
            <a:r>
              <a:rPr lang="en-AU" sz="2000" dirty="0">
                <a:solidFill>
                  <a:srgbClr val="002664"/>
                </a:solidFill>
                <a:cs typeface="Arial" panose="020B0604020202020204" pitchFamily="34" charset="0"/>
              </a:rPr>
              <a:t>develop and communicate our ideas.</a:t>
            </a:r>
          </a:p>
          <a:p>
            <a:pPr>
              <a:lnSpc>
                <a:spcPct val="150000"/>
              </a:lnSpc>
            </a:pPr>
            <a:r>
              <a:rPr lang="en-AU" sz="2000" b="1" dirty="0">
                <a:solidFill>
                  <a:srgbClr val="002664"/>
                </a:solidFill>
                <a:latin typeface="+mj-lt"/>
                <a:cs typeface="Arial" panose="020B0604020202020204" pitchFamily="34" charset="0"/>
              </a:rPr>
              <a:t>We can:</a:t>
            </a:r>
            <a:endParaRPr lang="en-US" sz="2000" dirty="0">
              <a:solidFill>
                <a:srgbClr val="002664"/>
              </a:solidFill>
              <a:latin typeface="+mj-lt"/>
              <a:cs typeface="Arial" panose="020B0604020202020204" pitchFamily="34" charset="0"/>
            </a:endParaRPr>
          </a:p>
          <a:p>
            <a:pPr marL="342900" indent="-342900">
              <a:lnSpc>
                <a:spcPct val="150000"/>
              </a:lnSpc>
              <a:buFont typeface="Public Sans"/>
              <a:buChar char="•"/>
            </a:pPr>
            <a:r>
              <a:rPr lang="en-AU" sz="2000" dirty="0">
                <a:solidFill>
                  <a:srgbClr val="002664"/>
                </a:solidFill>
                <a:cs typeface="Arial" panose="020B0604020202020204" pitchFamily="34" charset="0"/>
              </a:rPr>
              <a:t>communicate our designs</a:t>
            </a:r>
          </a:p>
          <a:p>
            <a:pPr marL="342900" indent="-342900">
              <a:lnSpc>
                <a:spcPct val="150000"/>
              </a:lnSpc>
              <a:buFont typeface="Public Sans"/>
              <a:buChar char="•"/>
            </a:pPr>
            <a:r>
              <a:rPr lang="en-AU" sz="2000" dirty="0">
                <a:solidFill>
                  <a:srgbClr val="002664"/>
                </a:solidFill>
                <a:cs typeface="Arial" panose="020B0604020202020204" pitchFamily="34" charset="0"/>
              </a:rPr>
              <a:t>provide reasons for my design against a criteria.</a:t>
            </a:r>
          </a:p>
          <a:p>
            <a:endParaRPr lang="en-AU"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39</a:t>
            </a:fld>
            <a:endParaRPr lang="en-AU"/>
          </a:p>
        </p:txBody>
      </p:sp>
    </p:spTree>
    <p:extLst>
      <p:ext uri="{BB962C8B-B14F-4D97-AF65-F5344CB8AC3E}">
        <p14:creationId xmlns:p14="http://schemas.microsoft.com/office/powerpoint/2010/main" val="2751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(1)</a:t>
            </a:r>
          </a:p>
        </p:txBody>
      </p:sp>
      <p:sp>
        <p:nvSpPr>
          <p:cNvPr id="6" name="Text Placeholder 5">
            <a:extLst>
              <a:ext uri="{FF2B5EF4-FFF2-40B4-BE49-F238E27FC236}">
                <a16:creationId xmlns:a16="http://schemas.microsoft.com/office/drawing/2014/main" id="{83FA7E31-EA8A-B087-7F97-688C625E0F2F}"/>
              </a:ext>
            </a:extLst>
          </p:cNvPr>
          <p:cNvSpPr>
            <a:spLocks noGrp="1"/>
          </p:cNvSpPr>
          <p:nvPr>
            <p:ph type="body" sz="quarter" idx="19"/>
          </p:nvPr>
        </p:nvSpPr>
        <p:spPr/>
        <p:txBody>
          <a:bodyPr/>
          <a:lstStyle/>
          <a:p>
            <a:pPr>
              <a:lnSpc>
                <a:spcPct val="150000"/>
              </a:lnSpc>
            </a:pPr>
            <a:r>
              <a:rPr lang="en-AU" sz="2000" b="1" dirty="0">
                <a:solidFill>
                  <a:srgbClr val="002664"/>
                </a:solidFill>
                <a:latin typeface="+mj-lt"/>
                <a:cs typeface="Arial" panose="020B0604020202020204" pitchFamily="34" charset="0"/>
              </a:rPr>
              <a:t>We are learning to</a:t>
            </a:r>
            <a:r>
              <a:rPr lang="en-AU" sz="2000" b="1" dirty="0">
                <a:solidFill>
                  <a:srgbClr val="22272B"/>
                </a:solidFill>
                <a:latin typeface="+mj-lt"/>
                <a:ea typeface="+mn-lt"/>
                <a:cs typeface="Arial" panose="020B0604020202020204" pitchFamily="34" charset="0"/>
              </a:rPr>
              <a:t>:</a:t>
            </a:r>
          </a:p>
          <a:p>
            <a:pPr>
              <a:lnSpc>
                <a:spcPct val="150000"/>
              </a:lnSpc>
            </a:pPr>
            <a:r>
              <a:rPr lang="en-AU" sz="2000" dirty="0">
                <a:solidFill>
                  <a:srgbClr val="002664"/>
                </a:solidFill>
                <a:cs typeface="Arial" panose="020B0604020202020204" pitchFamily="34" charset="0"/>
              </a:rPr>
              <a:t>apply safe processes and practices in the kitchen.</a:t>
            </a:r>
          </a:p>
          <a:p>
            <a:pPr>
              <a:lnSpc>
                <a:spcPct val="150000"/>
              </a:lnSpc>
            </a:pPr>
            <a:r>
              <a:rPr lang="en-AU" sz="2000" b="1" dirty="0">
                <a:solidFill>
                  <a:srgbClr val="002664"/>
                </a:solidFill>
                <a:latin typeface="+mj-lt"/>
                <a:cs typeface="Arial" panose="020B0604020202020204" pitchFamily="34" charset="0"/>
              </a:rPr>
              <a:t>We can:</a:t>
            </a:r>
            <a:endParaRPr lang="en-US" sz="2000" dirty="0">
              <a:solidFill>
                <a:srgbClr val="002664"/>
              </a:solidFill>
              <a:latin typeface="+mj-lt"/>
              <a:cs typeface="Arial" panose="020B0604020202020204" pitchFamily="34" charset="0"/>
            </a:endParaRPr>
          </a:p>
          <a:p>
            <a:pPr marL="342900" indent="-342900">
              <a:lnSpc>
                <a:spcPct val="150000"/>
              </a:lnSpc>
              <a:buFont typeface="Public Sans"/>
              <a:buChar char="•"/>
            </a:pPr>
            <a:r>
              <a:rPr lang="en-AU" sz="2000" dirty="0">
                <a:solidFill>
                  <a:srgbClr val="002664"/>
                </a:solidFill>
                <a:cs typeface="Arial" panose="020B0604020202020204" pitchFamily="34" charset="0"/>
              </a:rPr>
              <a:t>identify Personal </a:t>
            </a:r>
            <a:r>
              <a:rPr lang="en-AU" dirty="0">
                <a:solidFill>
                  <a:srgbClr val="002664"/>
                </a:solidFill>
                <a:cs typeface="Arial" panose="020B0604020202020204" pitchFamily="34" charset="0"/>
              </a:rPr>
              <a:t>P</a:t>
            </a:r>
            <a:r>
              <a:rPr lang="en-AU" sz="2000" dirty="0">
                <a:solidFill>
                  <a:srgbClr val="002664"/>
                </a:solidFill>
                <a:cs typeface="Arial" panose="020B0604020202020204" pitchFamily="34" charset="0"/>
              </a:rPr>
              <a:t>rotective </a:t>
            </a:r>
            <a:r>
              <a:rPr lang="en-AU" dirty="0">
                <a:solidFill>
                  <a:srgbClr val="002664"/>
                </a:solidFill>
                <a:cs typeface="Arial" panose="020B0604020202020204" pitchFamily="34" charset="0"/>
              </a:rPr>
              <a:t>E</a:t>
            </a:r>
            <a:r>
              <a:rPr lang="en-AU" sz="2000" dirty="0">
                <a:solidFill>
                  <a:srgbClr val="002664"/>
                </a:solidFill>
                <a:cs typeface="Arial" panose="020B0604020202020204" pitchFamily="34" charset="0"/>
              </a:rPr>
              <a:t>quipment (PPE) required to prepare food items</a:t>
            </a:r>
          </a:p>
          <a:p>
            <a:pPr marL="342900" indent="-342900">
              <a:lnSpc>
                <a:spcPct val="150000"/>
              </a:lnSpc>
              <a:buFont typeface="Public Sans"/>
              <a:buChar char="•"/>
            </a:pPr>
            <a:r>
              <a:rPr lang="en-AU" sz="2000" dirty="0">
                <a:solidFill>
                  <a:srgbClr val="002664"/>
                </a:solidFill>
                <a:cs typeface="Arial" panose="020B0604020202020204" pitchFamily="34" charset="0"/>
              </a:rPr>
              <a:t>use personal hygiene practices</a:t>
            </a:r>
          </a:p>
          <a:p>
            <a:pPr marL="342900" indent="-342900">
              <a:lnSpc>
                <a:spcPct val="150000"/>
              </a:lnSpc>
              <a:buFont typeface="Public Sans"/>
              <a:buChar char="•"/>
            </a:pPr>
            <a:r>
              <a:rPr lang="en-AU" sz="2000" dirty="0">
                <a:solidFill>
                  <a:srgbClr val="002664"/>
                </a:solidFill>
                <a:cs typeface="Arial" panose="020B0604020202020204" pitchFamily="34" charset="0"/>
              </a:rPr>
              <a:t>recall key safe processes and practices to follow when preparing food items in the kitchen.</a:t>
            </a:r>
            <a:endParaRPr lang="en-AU" dirty="0">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335752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(12)</a:t>
            </a:r>
          </a:p>
        </p:txBody>
      </p:sp>
      <p:sp>
        <p:nvSpPr>
          <p:cNvPr id="6" name="Text Placeholder 5">
            <a:extLst>
              <a:ext uri="{FF2B5EF4-FFF2-40B4-BE49-F238E27FC236}">
                <a16:creationId xmlns:a16="http://schemas.microsoft.com/office/drawing/2014/main" id="{B0365EEB-DA41-06E4-11C2-3CBCB5B3097F}"/>
              </a:ext>
            </a:extLst>
          </p:cNvPr>
          <p:cNvSpPr>
            <a:spLocks noGrp="1"/>
          </p:cNvSpPr>
          <p:nvPr>
            <p:ph type="body" sz="quarter" idx="19"/>
          </p:nvPr>
        </p:nvSpPr>
        <p:spPr/>
        <p:txBody>
          <a:bodyPr/>
          <a:lstStyle/>
          <a:p>
            <a:pPr>
              <a:lnSpc>
                <a:spcPct val="150000"/>
              </a:lnSpc>
            </a:pPr>
            <a:r>
              <a:rPr lang="en-AU" sz="2000" b="1" dirty="0">
                <a:solidFill>
                  <a:srgbClr val="002664"/>
                </a:solidFill>
                <a:latin typeface="+mj-lt"/>
                <a:cs typeface="Arial" panose="020B0604020202020204" pitchFamily="34" charset="0"/>
              </a:rPr>
              <a:t>We are learning to</a:t>
            </a:r>
            <a:r>
              <a:rPr lang="en-AU" sz="2000" b="1" dirty="0">
                <a:solidFill>
                  <a:srgbClr val="22272B"/>
                </a:solidFill>
                <a:latin typeface="+mj-lt"/>
                <a:ea typeface="+mn-lt"/>
                <a:cs typeface="Arial" panose="020B0604020202020204" pitchFamily="34" charset="0"/>
              </a:rPr>
              <a:t>:</a:t>
            </a:r>
          </a:p>
          <a:p>
            <a:pPr>
              <a:lnSpc>
                <a:spcPct val="150000"/>
              </a:lnSpc>
            </a:pPr>
            <a:r>
              <a:rPr lang="en-AU" sz="2000" dirty="0">
                <a:solidFill>
                  <a:srgbClr val="002664"/>
                </a:solidFill>
                <a:cs typeface="Arial" panose="020B0604020202020204" pitchFamily="34" charset="0"/>
              </a:rPr>
              <a:t>use correct techniques and practices to produce food products.</a:t>
            </a:r>
          </a:p>
          <a:p>
            <a:pPr>
              <a:lnSpc>
                <a:spcPct val="150000"/>
              </a:lnSpc>
            </a:pPr>
            <a:r>
              <a:rPr lang="en-AU" sz="2000" b="1" dirty="0">
                <a:solidFill>
                  <a:srgbClr val="002664"/>
                </a:solidFill>
                <a:latin typeface="+mj-lt"/>
                <a:cs typeface="Arial" panose="020B0604020202020204" pitchFamily="34" charset="0"/>
              </a:rPr>
              <a:t>We can:</a:t>
            </a:r>
            <a:endParaRPr lang="en-US" sz="2000" dirty="0">
              <a:solidFill>
                <a:srgbClr val="002664"/>
              </a:solidFill>
              <a:latin typeface="+mj-lt"/>
              <a:cs typeface="Arial" panose="020B0604020202020204" pitchFamily="34" charset="0"/>
            </a:endParaRPr>
          </a:p>
          <a:p>
            <a:pPr marL="342900" indent="-342900">
              <a:lnSpc>
                <a:spcPct val="150000"/>
              </a:lnSpc>
              <a:buFont typeface="Public Sans"/>
              <a:buChar char="•"/>
            </a:pPr>
            <a:r>
              <a:rPr lang="en-AU" sz="2000" dirty="0">
                <a:solidFill>
                  <a:srgbClr val="002664"/>
                </a:solidFill>
                <a:cs typeface="Arial" panose="020B0604020202020204" pitchFamily="34" charset="0"/>
              </a:rPr>
              <a:t>document additional techniques to create food items</a:t>
            </a:r>
          </a:p>
          <a:p>
            <a:pPr marL="342900" indent="-342900">
              <a:lnSpc>
                <a:spcPct val="150000"/>
              </a:lnSpc>
              <a:buFont typeface="Public Sans"/>
              <a:buChar char="•"/>
            </a:pPr>
            <a:r>
              <a:rPr lang="en-AU" sz="2000" dirty="0">
                <a:solidFill>
                  <a:srgbClr val="002664"/>
                </a:solidFill>
                <a:cs typeface="Arial" panose="020B0604020202020204" pitchFamily="34" charset="0"/>
              </a:rPr>
              <a:t>follow a recipe and use preparation techniques and equipment to produce food items</a:t>
            </a:r>
          </a:p>
          <a:p>
            <a:pPr marL="342900" indent="-342900">
              <a:lnSpc>
                <a:spcPct val="150000"/>
              </a:lnSpc>
              <a:buFont typeface="Public Sans"/>
              <a:buChar char="•"/>
            </a:pPr>
            <a:r>
              <a:rPr lang="en-AU" sz="2000" dirty="0">
                <a:solidFill>
                  <a:srgbClr val="002664"/>
                </a:solidFill>
                <a:cs typeface="Arial" panose="020B0604020202020204" pitchFamily="34" charset="0"/>
              </a:rPr>
              <a:t>describe and implement the safe practices to follow to avoid cross contamination of raw and cooked foods.</a:t>
            </a:r>
          </a:p>
          <a:p>
            <a:endParaRPr lang="en-AU"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40</a:t>
            </a:fld>
            <a:endParaRPr lang="en-AU"/>
          </a:p>
        </p:txBody>
      </p:sp>
    </p:spTree>
    <p:extLst>
      <p:ext uri="{BB962C8B-B14F-4D97-AF65-F5344CB8AC3E}">
        <p14:creationId xmlns:p14="http://schemas.microsoft.com/office/powerpoint/2010/main" val="370064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5E9A9B-3133-7FC5-1AAA-6B12B03F5FD9}"/>
              </a:ext>
            </a:extLst>
          </p:cNvPr>
          <p:cNvSpPr>
            <a:spLocks noGrp="1"/>
          </p:cNvSpPr>
          <p:nvPr>
            <p:ph type="title"/>
          </p:nvPr>
        </p:nvSpPr>
        <p:spPr/>
        <p:txBody>
          <a:bodyPr/>
          <a:lstStyle/>
          <a:p>
            <a:r>
              <a:rPr lang="en-AU" dirty="0"/>
              <a:t>Japanese fruit sando</a:t>
            </a:r>
          </a:p>
        </p:txBody>
      </p:sp>
      <p:sp>
        <p:nvSpPr>
          <p:cNvPr id="4" name="Text Placeholder 3">
            <a:extLst>
              <a:ext uri="{FF2B5EF4-FFF2-40B4-BE49-F238E27FC236}">
                <a16:creationId xmlns:a16="http://schemas.microsoft.com/office/drawing/2014/main" id="{66CFD484-D715-7B59-CA01-CA593F4C8FAB}"/>
              </a:ext>
            </a:extLst>
          </p:cNvPr>
          <p:cNvSpPr>
            <a:spLocks noGrp="1"/>
          </p:cNvSpPr>
          <p:nvPr>
            <p:ph type="body" sz="quarter" idx="18"/>
          </p:nvPr>
        </p:nvSpPr>
        <p:spPr/>
        <p:txBody>
          <a:bodyPr/>
          <a:lstStyle/>
          <a:p>
            <a:r>
              <a:rPr lang="en-AU" dirty="0"/>
              <a:t>Watch </a:t>
            </a:r>
            <a:r>
              <a:rPr lang="en-AU" dirty="0">
                <a:hlinkClick r:id="rId2"/>
              </a:rPr>
              <a:t>Japanese Fruit Sando (0:59)</a:t>
            </a:r>
            <a:endParaRPr lang="en-AU" dirty="0"/>
          </a:p>
        </p:txBody>
      </p:sp>
      <p:grpSp>
        <p:nvGrpSpPr>
          <p:cNvPr id="10" name="Group 9" descr="Link to Japanese Fruit Sando (0:59) video.">
            <a:extLst>
              <a:ext uri="{FF2B5EF4-FFF2-40B4-BE49-F238E27FC236}">
                <a16:creationId xmlns:a16="http://schemas.microsoft.com/office/drawing/2014/main" id="{29D7B509-C091-AFE4-ABBF-2ACFEF079EC0}"/>
              </a:ext>
            </a:extLst>
          </p:cNvPr>
          <p:cNvGrpSpPr/>
          <p:nvPr/>
        </p:nvGrpSpPr>
        <p:grpSpPr>
          <a:xfrm>
            <a:off x="3981450" y="1200150"/>
            <a:ext cx="4229100" cy="5657850"/>
            <a:chOff x="4343400" y="1459392"/>
            <a:chExt cx="3648075" cy="5131833"/>
          </a:xfrm>
        </p:grpSpPr>
        <p:grpSp>
          <p:nvGrpSpPr>
            <p:cNvPr id="5" name="Group 4" descr="Ipad frame placeholder">
              <a:extLst>
                <a:ext uri="{FF2B5EF4-FFF2-40B4-BE49-F238E27FC236}">
                  <a16:creationId xmlns:a16="http://schemas.microsoft.com/office/drawing/2014/main" id="{73BC3666-832B-BFAC-C5A2-E1C3F09DE6B1}"/>
                </a:ext>
              </a:extLst>
            </p:cNvPr>
            <p:cNvGrpSpPr/>
            <p:nvPr/>
          </p:nvGrpSpPr>
          <p:grpSpPr>
            <a:xfrm>
              <a:off x="4343400" y="1459392"/>
              <a:ext cx="3648075" cy="5131833"/>
              <a:chOff x="7369738" y="1564167"/>
              <a:chExt cx="3274646" cy="3952377"/>
            </a:xfrm>
          </p:grpSpPr>
          <p:pic>
            <p:nvPicPr>
              <p:cNvPr id="6" name="Picture 8" descr="A white rectangle with a black border&#10;&#10;Description automatically generated with low confidence">
                <a:extLst>
                  <a:ext uri="{FF2B5EF4-FFF2-40B4-BE49-F238E27FC236}">
                    <a16:creationId xmlns:a16="http://schemas.microsoft.com/office/drawing/2014/main" id="{283622E4-57D5-32FA-D42E-C309A74CB6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69738" y="1564167"/>
                <a:ext cx="3274646" cy="39523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A5E410BA-D044-5A43-4D95-B8F83A317F7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10115558" y="1873598"/>
                <a:ext cx="57089" cy="3311177"/>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descr="A person holding a plastic bag&#10;&#10;Description automatically generated">
              <a:hlinkClick r:id="rId5"/>
              <a:extLst>
                <a:ext uri="{FF2B5EF4-FFF2-40B4-BE49-F238E27FC236}">
                  <a16:creationId xmlns:a16="http://schemas.microsoft.com/office/drawing/2014/main" id="{17227943-94FF-4231-B5A2-88C2AF0B5F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79975" y="1854527"/>
              <a:ext cx="2522369" cy="4305923"/>
            </a:xfrm>
            <a:prstGeom prst="rect">
              <a:avLst/>
            </a:prstGeom>
          </p:spPr>
        </p:pic>
      </p:grpSp>
      <p:sp>
        <p:nvSpPr>
          <p:cNvPr id="2" name="Slide Number Placeholder 1">
            <a:extLst>
              <a:ext uri="{FF2B5EF4-FFF2-40B4-BE49-F238E27FC236}">
                <a16:creationId xmlns:a16="http://schemas.microsoft.com/office/drawing/2014/main" id="{EDCE013B-1B29-8D3F-F650-2A57B1C308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385495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21D9BA-24F4-779F-3DEF-CA1FAABC0076}"/>
              </a:ext>
            </a:extLst>
          </p:cNvPr>
          <p:cNvSpPr>
            <a:spLocks noGrp="1"/>
          </p:cNvSpPr>
          <p:nvPr>
            <p:ph type="title"/>
          </p:nvPr>
        </p:nvSpPr>
        <p:spPr/>
        <p:txBody>
          <a:bodyPr/>
          <a:lstStyle/>
          <a:p>
            <a:r>
              <a:rPr lang="en-AU" dirty="0"/>
              <a:t>Japanese fruit sandwich</a:t>
            </a:r>
          </a:p>
        </p:txBody>
      </p:sp>
      <p:sp>
        <p:nvSpPr>
          <p:cNvPr id="4" name="Text Placeholder 3">
            <a:extLst>
              <a:ext uri="{FF2B5EF4-FFF2-40B4-BE49-F238E27FC236}">
                <a16:creationId xmlns:a16="http://schemas.microsoft.com/office/drawing/2014/main" id="{E30A6187-506C-D799-4FAD-52169F7A35D9}"/>
              </a:ext>
            </a:extLst>
          </p:cNvPr>
          <p:cNvSpPr>
            <a:spLocks noGrp="1"/>
          </p:cNvSpPr>
          <p:nvPr>
            <p:ph type="body" sz="quarter" idx="18"/>
          </p:nvPr>
        </p:nvSpPr>
        <p:spPr/>
        <p:txBody>
          <a:bodyPr/>
          <a:lstStyle/>
          <a:p>
            <a:r>
              <a:rPr lang="en-AU" dirty="0"/>
              <a:t>Serves 2</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2722627E-7ABB-C913-1D2D-B70BB70DE2E7}"/>
                  </a:ext>
                </a:extLst>
              </p:cNvPr>
              <p:cNvGraphicFramePr>
                <a:graphicFrameLocks noGrp="1"/>
              </p:cNvGraphicFramePr>
              <p:nvPr>
                <p:extLst>
                  <p:ext uri="{D42A27DB-BD31-4B8C-83A1-F6EECF244321}">
                    <p14:modId xmlns:p14="http://schemas.microsoft.com/office/powerpoint/2010/main" val="4256528317"/>
                  </p:ext>
                </p:extLst>
              </p:nvPr>
            </p:nvGraphicFramePr>
            <p:xfrm>
              <a:off x="360000" y="1398018"/>
              <a:ext cx="4764658" cy="5207982"/>
            </p:xfrm>
            <a:graphic>
              <a:graphicData uri="http://schemas.openxmlformats.org/drawingml/2006/table">
                <a:tbl>
                  <a:tblPr firstRow="1" bandRow="1">
                    <a:tableStyleId>{B301B821-A1FF-4177-AEE7-76D212191A09}</a:tableStyleId>
                  </a:tblPr>
                  <a:tblGrid>
                    <a:gridCol w="4764658">
                      <a:extLst>
                        <a:ext uri="{9D8B030D-6E8A-4147-A177-3AD203B41FA5}">
                          <a16:colId xmlns:a16="http://schemas.microsoft.com/office/drawing/2014/main" val="2623353660"/>
                        </a:ext>
                      </a:extLst>
                    </a:gridCol>
                  </a:tblGrid>
                  <a:tr h="689137">
                    <a:tc>
                      <a:txBody>
                        <a:bodyPr/>
                        <a:lstStyle/>
                        <a:p>
                          <a:pPr>
                            <a:lnSpc>
                              <a:spcPct val="150000"/>
                            </a:lnSpc>
                          </a:pPr>
                          <a:r>
                            <a:rPr lang="en-AU" sz="1800" dirty="0">
                              <a:latin typeface="+mj-lt"/>
                              <a:cs typeface="Arial" panose="020B0604020202020204" pitchFamily="34" charset="0"/>
                            </a:rPr>
                            <a:t>Ingredients</a:t>
                          </a:r>
                        </a:p>
                      </a:txBody>
                      <a:tcPr anchor="ctr"/>
                    </a:tc>
                    <a:extLst>
                      <a:ext uri="{0D108BD9-81ED-4DB2-BD59-A6C34878D82A}">
                        <a16:rowId xmlns:a16="http://schemas.microsoft.com/office/drawing/2014/main" val="2121654627"/>
                      </a:ext>
                    </a:extLst>
                  </a:tr>
                  <a:tr h="1073160">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4 slices fresh white bread (toast thickness)</a:t>
                          </a:r>
                        </a:p>
                      </a:txBody>
                      <a:tcPr anchor="ctr"/>
                    </a:tc>
                    <a:extLst>
                      <a:ext uri="{0D108BD9-81ED-4DB2-BD59-A6C34878D82A}">
                        <a16:rowId xmlns:a16="http://schemas.microsoft.com/office/drawing/2014/main" val="807565178"/>
                      </a:ext>
                    </a:extLst>
                  </a:tr>
                  <a:tr h="689137">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125 ml cream</a:t>
                          </a:r>
                        </a:p>
                      </a:txBody>
                      <a:tcPr anchor="ctr"/>
                    </a:tc>
                    <a:extLst>
                      <a:ext uri="{0D108BD9-81ED-4DB2-BD59-A6C34878D82A}">
                        <a16:rowId xmlns:a16="http://schemas.microsoft.com/office/drawing/2014/main" val="2300896439"/>
                      </a:ext>
                    </a:extLst>
                  </a:tr>
                  <a:tr h="689137">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tsp caster sugar</a:t>
                          </a:r>
                        </a:p>
                      </a:txBody>
                      <a:tcPr anchor="ctr"/>
                    </a:tc>
                    <a:extLst>
                      <a:ext uri="{0D108BD9-81ED-4DB2-BD59-A6C34878D82A}">
                        <a16:rowId xmlns:a16="http://schemas.microsoft.com/office/drawing/2014/main" val="2517639823"/>
                      </a:ext>
                    </a:extLst>
                  </a:tr>
                  <a:tr h="689137">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1 kiwifruit</a:t>
                          </a:r>
                        </a:p>
                      </a:txBody>
                      <a:tcPr anchor="ctr"/>
                    </a:tc>
                    <a:extLst>
                      <a:ext uri="{0D108BD9-81ED-4DB2-BD59-A6C34878D82A}">
                        <a16:rowId xmlns:a16="http://schemas.microsoft.com/office/drawing/2014/main" val="616996356"/>
                      </a:ext>
                    </a:extLst>
                  </a:tr>
                  <a:tr h="689137">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4 strawberries</a:t>
                          </a:r>
                        </a:p>
                      </a:txBody>
                      <a:tcPr anchor="ctr"/>
                    </a:tc>
                    <a:extLst>
                      <a:ext uri="{0D108BD9-81ED-4DB2-BD59-A6C34878D82A}">
                        <a16:rowId xmlns:a16="http://schemas.microsoft.com/office/drawing/2014/main" val="3719650672"/>
                      </a:ext>
                    </a:extLst>
                  </a:tr>
                  <a:tr h="689137">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14:m>
                            <m:oMath xmlns:m="http://schemas.openxmlformats.org/officeDocument/2006/math">
                              <m:f>
                                <m:fPr>
                                  <m:ctrlPr>
                                    <a:rPr lang="en-AU" sz="1800" i="1" smtClean="0">
                                      <a:effectLst/>
                                      <a:latin typeface="Cambria Math" panose="02040503050406030204" pitchFamily="18" charset="0"/>
                                      <a:ea typeface="Calibri" panose="020F0502020204030204" pitchFamily="34" charset="0"/>
                                      <a:cs typeface="Arial" panose="020B0604020202020204" pitchFamily="34" charset="0"/>
                                    </a:rPr>
                                  </m:ctrlPr>
                                </m:fPr>
                                <m:num>
                                  <m:r>
                                    <a:rPr lang="en-AU" sz="1800" b="0" i="1" smtClean="0">
                                      <a:effectLst/>
                                      <a:latin typeface="Cambria Math" panose="02040503050406030204" pitchFamily="18" charset="0"/>
                                      <a:ea typeface="Calibri" panose="020F0502020204030204" pitchFamily="34" charset="0"/>
                                      <a:cs typeface="Arial" panose="020B0604020202020204" pitchFamily="34" charset="0"/>
                                    </a:rPr>
                                    <m:t>1</m:t>
                                  </m:r>
                                </m:num>
                                <m:den>
                                  <m:r>
                                    <a:rPr lang="en-AU" sz="1800" b="0" i="1" smtClean="0">
                                      <a:effectLst/>
                                      <a:latin typeface="Cambria Math" panose="02040503050406030204" pitchFamily="18" charset="0"/>
                                      <a:ea typeface="Calibri" panose="020F0502020204030204" pitchFamily="34" charset="0"/>
                                      <a:cs typeface="Arial" panose="020B0604020202020204" pitchFamily="34" charset="0"/>
                                    </a:rPr>
                                    <m:t>2</m:t>
                                  </m:r>
                                </m:den>
                              </m:f>
                            </m:oMath>
                          </a14:m>
                          <a:r>
                            <a:rPr lang="en-AU" sz="1800" dirty="0">
                              <a:effectLst/>
                              <a:latin typeface="+mn-lt"/>
                              <a:ea typeface="Calibri" panose="020F0502020204030204" pitchFamily="34" charset="0"/>
                              <a:cs typeface="Arial" panose="020B0604020202020204" pitchFamily="34" charset="0"/>
                            </a:rPr>
                            <a:t> orange</a:t>
                          </a:r>
                        </a:p>
                      </a:txBody>
                      <a:tcPr anchor="ctr"/>
                    </a:tc>
                    <a:extLst>
                      <a:ext uri="{0D108BD9-81ED-4DB2-BD59-A6C34878D82A}">
                        <a16:rowId xmlns:a16="http://schemas.microsoft.com/office/drawing/2014/main" val="3093469408"/>
                      </a:ext>
                    </a:extLst>
                  </a:tr>
                </a:tbl>
              </a:graphicData>
            </a:graphic>
          </p:graphicFrame>
        </mc:Choice>
        <mc:Fallback xmlns="">
          <p:graphicFrame>
            <p:nvGraphicFramePr>
              <p:cNvPr id="6" name="Table 5">
                <a:extLst>
                  <a:ext uri="{FF2B5EF4-FFF2-40B4-BE49-F238E27FC236}">
                    <a16:creationId xmlns:a16="http://schemas.microsoft.com/office/drawing/2014/main" id="{2722627E-7ABB-C913-1D2D-B70BB70DE2E7}"/>
                  </a:ext>
                </a:extLst>
              </p:cNvPr>
              <p:cNvGraphicFramePr>
                <a:graphicFrameLocks noGrp="1"/>
              </p:cNvGraphicFramePr>
              <p:nvPr>
                <p:extLst>
                  <p:ext uri="{D42A27DB-BD31-4B8C-83A1-F6EECF244321}">
                    <p14:modId xmlns:p14="http://schemas.microsoft.com/office/powerpoint/2010/main" val="4256528317"/>
                  </p:ext>
                </p:extLst>
              </p:nvPr>
            </p:nvGraphicFramePr>
            <p:xfrm>
              <a:off x="360000" y="1398018"/>
              <a:ext cx="4764658" cy="5207982"/>
            </p:xfrm>
            <a:graphic>
              <a:graphicData uri="http://schemas.openxmlformats.org/drawingml/2006/table">
                <a:tbl>
                  <a:tblPr firstRow="1" bandRow="1">
                    <a:tableStyleId>{B301B821-A1FF-4177-AEE7-76D212191A09}</a:tableStyleId>
                  </a:tblPr>
                  <a:tblGrid>
                    <a:gridCol w="4764658">
                      <a:extLst>
                        <a:ext uri="{9D8B030D-6E8A-4147-A177-3AD203B41FA5}">
                          <a16:colId xmlns:a16="http://schemas.microsoft.com/office/drawing/2014/main" val="2623353660"/>
                        </a:ext>
                      </a:extLst>
                    </a:gridCol>
                  </a:tblGrid>
                  <a:tr h="689137">
                    <a:tc>
                      <a:txBody>
                        <a:bodyPr/>
                        <a:lstStyle/>
                        <a:p>
                          <a:pPr>
                            <a:lnSpc>
                              <a:spcPct val="150000"/>
                            </a:lnSpc>
                          </a:pPr>
                          <a:r>
                            <a:rPr lang="en-AU" sz="1800" dirty="0">
                              <a:latin typeface="+mj-lt"/>
                              <a:cs typeface="Arial" panose="020B0604020202020204" pitchFamily="34" charset="0"/>
                            </a:rPr>
                            <a:t>Ingredients</a:t>
                          </a:r>
                        </a:p>
                      </a:txBody>
                      <a:tcPr anchor="ctr"/>
                    </a:tc>
                    <a:extLst>
                      <a:ext uri="{0D108BD9-81ED-4DB2-BD59-A6C34878D82A}">
                        <a16:rowId xmlns:a16="http://schemas.microsoft.com/office/drawing/2014/main" val="2121654627"/>
                      </a:ext>
                    </a:extLst>
                  </a:tr>
                  <a:tr h="1073160">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4 slices fresh white bread (toast thickness)</a:t>
                          </a:r>
                        </a:p>
                      </a:txBody>
                      <a:tcPr anchor="ctr"/>
                    </a:tc>
                    <a:extLst>
                      <a:ext uri="{0D108BD9-81ED-4DB2-BD59-A6C34878D82A}">
                        <a16:rowId xmlns:a16="http://schemas.microsoft.com/office/drawing/2014/main" val="807565178"/>
                      </a:ext>
                    </a:extLst>
                  </a:tr>
                  <a:tr h="689137">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125 ml cream</a:t>
                          </a:r>
                        </a:p>
                      </a:txBody>
                      <a:tcPr anchor="ctr"/>
                    </a:tc>
                    <a:extLst>
                      <a:ext uri="{0D108BD9-81ED-4DB2-BD59-A6C34878D82A}">
                        <a16:rowId xmlns:a16="http://schemas.microsoft.com/office/drawing/2014/main" val="2300896439"/>
                      </a:ext>
                    </a:extLst>
                  </a:tr>
                  <a:tr h="689137">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tsp caster sugar</a:t>
                          </a:r>
                        </a:p>
                      </a:txBody>
                      <a:tcPr anchor="ctr"/>
                    </a:tc>
                    <a:extLst>
                      <a:ext uri="{0D108BD9-81ED-4DB2-BD59-A6C34878D82A}">
                        <a16:rowId xmlns:a16="http://schemas.microsoft.com/office/drawing/2014/main" val="2517639823"/>
                      </a:ext>
                    </a:extLst>
                  </a:tr>
                  <a:tr h="689137">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1 kiwifruit</a:t>
                          </a:r>
                        </a:p>
                      </a:txBody>
                      <a:tcPr anchor="ctr"/>
                    </a:tc>
                    <a:extLst>
                      <a:ext uri="{0D108BD9-81ED-4DB2-BD59-A6C34878D82A}">
                        <a16:rowId xmlns:a16="http://schemas.microsoft.com/office/drawing/2014/main" val="616996356"/>
                      </a:ext>
                    </a:extLst>
                  </a:tr>
                  <a:tr h="689137">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4 strawberries</a:t>
                          </a:r>
                        </a:p>
                      </a:txBody>
                      <a:tcPr anchor="ctr"/>
                    </a:tc>
                    <a:extLst>
                      <a:ext uri="{0D108BD9-81ED-4DB2-BD59-A6C34878D82A}">
                        <a16:rowId xmlns:a16="http://schemas.microsoft.com/office/drawing/2014/main" val="3719650672"/>
                      </a:ext>
                    </a:extLst>
                  </a:tr>
                  <a:tr h="689137">
                    <a:tc>
                      <a:txBody>
                        <a:bodyPr/>
                        <a:lstStyle/>
                        <a:p>
                          <a:endParaRPr lang="en-US"/>
                        </a:p>
                      </a:txBody>
                      <a:tcPr anchor="ctr">
                        <a:blipFill>
                          <a:blip r:embed="rId2"/>
                          <a:stretch>
                            <a:fillRect l="-128" t="-657522" r="-256" b="-1770"/>
                          </a:stretch>
                        </a:blipFill>
                      </a:tcPr>
                    </a:tc>
                    <a:extLst>
                      <a:ext uri="{0D108BD9-81ED-4DB2-BD59-A6C34878D82A}">
                        <a16:rowId xmlns:a16="http://schemas.microsoft.com/office/drawing/2014/main" val="3093469408"/>
                      </a:ext>
                    </a:extLst>
                  </a:tr>
                </a:tbl>
              </a:graphicData>
            </a:graphic>
          </p:graphicFrame>
        </mc:Fallback>
      </mc:AlternateContent>
      <p:pic>
        <p:nvPicPr>
          <p:cNvPr id="8" name="Picture 7" descr="A Japanese white bread sandwich with cream filling and strawberries, Kiwi and orange. ">
            <a:extLst>
              <a:ext uri="{FF2B5EF4-FFF2-40B4-BE49-F238E27FC236}">
                <a16:creationId xmlns:a16="http://schemas.microsoft.com/office/drawing/2014/main" id="{210913F8-E752-DA26-F6EF-900A07CC05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46194" y="1398018"/>
            <a:ext cx="5675807" cy="4068724"/>
          </a:xfrm>
          <a:prstGeom prst="rect">
            <a:avLst/>
          </a:prstGeom>
        </p:spPr>
      </p:pic>
      <p:sp>
        <p:nvSpPr>
          <p:cNvPr id="2" name="Slide Number Placeholder 1">
            <a:extLst>
              <a:ext uri="{FF2B5EF4-FFF2-40B4-BE49-F238E27FC236}">
                <a16:creationId xmlns:a16="http://schemas.microsoft.com/office/drawing/2014/main" id="{98A130B1-F643-01B4-07FE-C8A86AE2E55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42</a:t>
            </a:fld>
            <a:endParaRPr lang="en-AU"/>
          </a:p>
        </p:txBody>
      </p:sp>
    </p:spTree>
    <p:extLst>
      <p:ext uri="{BB962C8B-B14F-4D97-AF65-F5344CB8AC3E}">
        <p14:creationId xmlns:p14="http://schemas.microsoft.com/office/powerpoint/2010/main" val="865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21D9BA-24F4-779F-3DEF-CA1FAABC0076}"/>
              </a:ext>
            </a:extLst>
          </p:cNvPr>
          <p:cNvSpPr>
            <a:spLocks noGrp="1"/>
          </p:cNvSpPr>
          <p:nvPr>
            <p:ph type="title"/>
          </p:nvPr>
        </p:nvSpPr>
        <p:spPr/>
        <p:txBody>
          <a:bodyPr/>
          <a:lstStyle/>
          <a:p>
            <a:r>
              <a:rPr lang="en-AU" dirty="0"/>
              <a:t>Japanese fruit sandwich – method</a:t>
            </a:r>
          </a:p>
        </p:txBody>
      </p:sp>
      <p:sp>
        <p:nvSpPr>
          <p:cNvPr id="4" name="Text Placeholder 3">
            <a:extLst>
              <a:ext uri="{FF2B5EF4-FFF2-40B4-BE49-F238E27FC236}">
                <a16:creationId xmlns:a16="http://schemas.microsoft.com/office/drawing/2014/main" id="{E30A6187-506C-D799-4FAD-52169F7A35D9}"/>
              </a:ext>
            </a:extLst>
          </p:cNvPr>
          <p:cNvSpPr>
            <a:spLocks noGrp="1"/>
          </p:cNvSpPr>
          <p:nvPr>
            <p:ph type="body" sz="quarter" idx="18"/>
          </p:nvPr>
        </p:nvSpPr>
        <p:spPr/>
        <p:txBody>
          <a:bodyPr/>
          <a:lstStyle/>
          <a:p>
            <a:r>
              <a:rPr lang="en-AU" dirty="0"/>
              <a:t>Serves 2</a:t>
            </a:r>
          </a:p>
        </p:txBody>
      </p:sp>
      <p:graphicFrame>
        <p:nvGraphicFramePr>
          <p:cNvPr id="7" name="Table 6">
            <a:extLst>
              <a:ext uri="{FF2B5EF4-FFF2-40B4-BE49-F238E27FC236}">
                <a16:creationId xmlns:a16="http://schemas.microsoft.com/office/drawing/2014/main" id="{278EB232-8BE0-F523-1CA2-438C7615F5EC}"/>
              </a:ext>
            </a:extLst>
          </p:cNvPr>
          <p:cNvGraphicFramePr>
            <a:graphicFrameLocks/>
          </p:cNvGraphicFramePr>
          <p:nvPr>
            <p:extLst>
              <p:ext uri="{D42A27DB-BD31-4B8C-83A1-F6EECF244321}">
                <p14:modId xmlns:p14="http://schemas.microsoft.com/office/powerpoint/2010/main" val="3002761493"/>
              </p:ext>
            </p:extLst>
          </p:nvPr>
        </p:nvGraphicFramePr>
        <p:xfrm>
          <a:off x="354000" y="1459889"/>
          <a:ext cx="11484000" cy="4899538"/>
        </p:xfrm>
        <a:graphic>
          <a:graphicData uri="http://schemas.openxmlformats.org/drawingml/2006/table">
            <a:tbl>
              <a:tblPr firstRow="1" bandRow="1">
                <a:tableStyleId>{69012ECD-51FC-41F1-AA8D-1B2483CD663E}</a:tableStyleId>
              </a:tblPr>
              <a:tblGrid>
                <a:gridCol w="11484000">
                  <a:extLst>
                    <a:ext uri="{9D8B030D-6E8A-4147-A177-3AD203B41FA5}">
                      <a16:colId xmlns:a16="http://schemas.microsoft.com/office/drawing/2014/main" val="817613173"/>
                    </a:ext>
                  </a:extLst>
                </a:gridCol>
              </a:tblGrid>
              <a:tr h="362485">
                <a:tc>
                  <a:txBody>
                    <a:bodyPr/>
                    <a:lstStyle/>
                    <a:p>
                      <a:pPr>
                        <a:lnSpc>
                          <a:spcPct val="114000"/>
                        </a:lnSpc>
                        <a:spcAft>
                          <a:spcPts val="1200"/>
                        </a:spcAft>
                      </a:pPr>
                      <a:r>
                        <a:rPr lang="en-AU" sz="1800" dirty="0">
                          <a:latin typeface="+mj-lt"/>
                          <a:cs typeface="Arial" panose="020B0604020202020204" pitchFamily="34" charset="0"/>
                        </a:rPr>
                        <a:t>Method</a:t>
                      </a:r>
                    </a:p>
                  </a:txBody>
                  <a:tcPr/>
                </a:tc>
                <a:extLst>
                  <a:ext uri="{0D108BD9-81ED-4DB2-BD59-A6C34878D82A}">
                    <a16:rowId xmlns:a16="http://schemas.microsoft.com/office/drawing/2014/main" val="1146215845"/>
                  </a:ext>
                </a:extLst>
              </a:tr>
              <a:tr h="4521014">
                <a:tc>
                  <a:txBody>
                    <a:bodyPr/>
                    <a:lstStyle/>
                    <a:p>
                      <a:pPr marL="342900" lvl="0" indent="-342900">
                        <a:lnSpc>
                          <a:spcPct val="114000"/>
                        </a:lnSpc>
                        <a:spcBef>
                          <a:spcPts val="1200"/>
                        </a:spcBef>
                        <a:spcAft>
                          <a:spcPts val="1200"/>
                        </a:spcAft>
                        <a:buFont typeface="+mj-lt"/>
                        <a:buAutoNum type="arabicPeriod"/>
                      </a:pPr>
                      <a:r>
                        <a:rPr lang="en-AU" sz="1600" dirty="0">
                          <a:effectLst/>
                          <a:latin typeface="+mn-lt"/>
                          <a:ea typeface="Calibri" panose="020F0502020204030204" pitchFamily="34" charset="0"/>
                          <a:cs typeface="Arial" panose="020B0604020202020204" pitchFamily="34" charset="0"/>
                        </a:rPr>
                        <a:t>Pour cream into a clean bowl. Whip using an electric beater until soft peaks form in the cream. Gradually add caster sugar (do not add all at once). Whip cream with each small addition of sugar until hard peaks form. Do not over whip.</a:t>
                      </a:r>
                    </a:p>
                    <a:p>
                      <a:pPr marL="342900" lvl="0" indent="-342900">
                        <a:lnSpc>
                          <a:spcPct val="114000"/>
                        </a:lnSpc>
                        <a:spcBef>
                          <a:spcPts val="1200"/>
                        </a:spcBef>
                        <a:spcAft>
                          <a:spcPts val="1200"/>
                        </a:spcAft>
                        <a:buFont typeface="+mj-lt"/>
                        <a:buAutoNum type="arabicPeriod"/>
                      </a:pPr>
                      <a:r>
                        <a:rPr lang="en-AU" sz="1600" dirty="0">
                          <a:effectLst/>
                          <a:latin typeface="+mn-lt"/>
                          <a:ea typeface="Calibri" panose="020F0502020204030204" pitchFamily="34" charset="0"/>
                          <a:cs typeface="Arial" panose="020B0604020202020204" pitchFamily="34" charset="0"/>
                        </a:rPr>
                        <a:t>Prepare bread by removing crusts with a serrated knife.</a:t>
                      </a:r>
                    </a:p>
                    <a:p>
                      <a:pPr marL="342900" lvl="0" indent="-342900">
                        <a:lnSpc>
                          <a:spcPct val="114000"/>
                        </a:lnSpc>
                        <a:spcBef>
                          <a:spcPts val="1200"/>
                        </a:spcBef>
                        <a:spcAft>
                          <a:spcPts val="1200"/>
                        </a:spcAft>
                        <a:buFont typeface="+mj-lt"/>
                        <a:buAutoNum type="arabicPeriod"/>
                      </a:pPr>
                      <a:r>
                        <a:rPr lang="en-AU" sz="1600" dirty="0">
                          <a:effectLst/>
                          <a:latin typeface="+mn-lt"/>
                          <a:ea typeface="Calibri" panose="020F0502020204030204" pitchFamily="34" charset="0"/>
                          <a:cs typeface="Arial" panose="020B0604020202020204" pitchFamily="34" charset="0"/>
                        </a:rPr>
                        <a:t>Prepare fruit by slicing strawberries in half and then slicing orange pieces and kiwifruit rounds to be the same thickness as the strawberries. </a:t>
                      </a:r>
                    </a:p>
                    <a:p>
                      <a:pPr marL="342900" lvl="0" indent="-342900">
                        <a:lnSpc>
                          <a:spcPct val="114000"/>
                        </a:lnSpc>
                        <a:spcBef>
                          <a:spcPts val="1200"/>
                        </a:spcBef>
                        <a:spcAft>
                          <a:spcPts val="1200"/>
                        </a:spcAft>
                        <a:buFont typeface="+mj-lt"/>
                        <a:buAutoNum type="arabicPeriod"/>
                      </a:pPr>
                      <a:r>
                        <a:rPr lang="en-AU" sz="1600" dirty="0">
                          <a:effectLst/>
                          <a:latin typeface="+mn-lt"/>
                          <a:ea typeface="Calibri" panose="020F0502020204030204" pitchFamily="34" charset="0"/>
                          <a:cs typeface="Arial" panose="020B0604020202020204" pitchFamily="34" charset="0"/>
                        </a:rPr>
                        <a:t>Using a spatula, spread a thin layer of cream onto one slice of bread.</a:t>
                      </a:r>
                    </a:p>
                    <a:p>
                      <a:pPr marL="342900" lvl="0" indent="-342900">
                        <a:lnSpc>
                          <a:spcPct val="114000"/>
                        </a:lnSpc>
                        <a:spcBef>
                          <a:spcPts val="1200"/>
                        </a:spcBef>
                        <a:spcAft>
                          <a:spcPts val="1200"/>
                        </a:spcAft>
                        <a:buFont typeface="+mj-lt"/>
                        <a:buAutoNum type="arabicPeriod"/>
                      </a:pPr>
                      <a:r>
                        <a:rPr lang="en-AU" sz="1600" dirty="0">
                          <a:effectLst/>
                          <a:latin typeface="+mn-lt"/>
                          <a:ea typeface="Calibri" panose="020F0502020204030204" pitchFamily="34" charset="0"/>
                          <a:cs typeface="Arial" panose="020B0604020202020204" pitchFamily="34" charset="0"/>
                        </a:rPr>
                        <a:t>Assemble fruit on the bread slice with cream beginning with 3 pieces placed diagonally from one corner to the other. This is where you will slice your sandwich in half. Add more fruit to fill the bread evenly.</a:t>
                      </a:r>
                    </a:p>
                    <a:p>
                      <a:pPr marL="342900" lvl="0" indent="-342900">
                        <a:lnSpc>
                          <a:spcPct val="114000"/>
                        </a:lnSpc>
                        <a:spcBef>
                          <a:spcPts val="1200"/>
                        </a:spcBef>
                        <a:spcAft>
                          <a:spcPts val="1200"/>
                        </a:spcAft>
                        <a:buFont typeface="+mj-lt"/>
                        <a:buAutoNum type="arabicPeriod"/>
                      </a:pPr>
                      <a:r>
                        <a:rPr lang="en-AU" sz="1600" dirty="0">
                          <a:effectLst/>
                          <a:latin typeface="+mn-lt"/>
                          <a:ea typeface="Calibri" panose="020F0502020204030204" pitchFamily="34" charset="0"/>
                          <a:cs typeface="Arial" panose="020B0604020202020204" pitchFamily="34" charset="0"/>
                        </a:rPr>
                        <a:t>Add whipped cream on top of the fruit to cover it fully. Wrap sandwiches in plastic wrap and place in the fridge for 30 minutes. Remove and slice with a sharp bread knife, serve straight away.</a:t>
                      </a:r>
                      <a:endParaRPr lang="en-AU" sz="1600" dirty="0">
                        <a:latin typeface="+mn-lt"/>
                        <a:cs typeface="Arial" panose="020B0604020202020204" pitchFamily="34" charset="0"/>
                      </a:endParaRPr>
                    </a:p>
                  </a:txBody>
                  <a:tcPr/>
                </a:tc>
                <a:extLst>
                  <a:ext uri="{0D108BD9-81ED-4DB2-BD59-A6C34878D82A}">
                    <a16:rowId xmlns:a16="http://schemas.microsoft.com/office/drawing/2014/main" val="3331777450"/>
                  </a:ext>
                </a:extLst>
              </a:tr>
            </a:tbl>
          </a:graphicData>
        </a:graphic>
      </p:graphicFrame>
      <p:sp>
        <p:nvSpPr>
          <p:cNvPr id="2" name="Slide Number Placeholder 1">
            <a:extLst>
              <a:ext uri="{FF2B5EF4-FFF2-40B4-BE49-F238E27FC236}">
                <a16:creationId xmlns:a16="http://schemas.microsoft.com/office/drawing/2014/main" id="{98A130B1-F643-01B4-07FE-C8A86AE2E55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43</a:t>
            </a:fld>
            <a:endParaRPr lang="en-AU"/>
          </a:p>
        </p:txBody>
      </p:sp>
    </p:spTree>
    <p:extLst>
      <p:ext uri="{BB962C8B-B14F-4D97-AF65-F5344CB8AC3E}">
        <p14:creationId xmlns:p14="http://schemas.microsoft.com/office/powerpoint/2010/main" val="315135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5BC4B9-20DD-A5CB-20ED-50F505ABFC53}"/>
              </a:ext>
            </a:extLst>
          </p:cNvPr>
          <p:cNvSpPr>
            <a:spLocks noGrp="1"/>
          </p:cNvSpPr>
          <p:nvPr>
            <p:ph type="title"/>
          </p:nvPr>
        </p:nvSpPr>
        <p:spPr>
          <a:xfrm>
            <a:off x="359999" y="360000"/>
            <a:ext cx="10884105" cy="545601"/>
          </a:xfrm>
        </p:spPr>
        <p:txBody>
          <a:bodyPr/>
          <a:lstStyle/>
          <a:p>
            <a:r>
              <a:rPr lang="en-AU" dirty="0"/>
              <a:t>Fruit sando – Japanese fruit sandwich recipe test</a:t>
            </a:r>
          </a:p>
        </p:txBody>
      </p:sp>
      <p:sp>
        <p:nvSpPr>
          <p:cNvPr id="4" name="Text Placeholder 3">
            <a:extLst>
              <a:ext uri="{FF2B5EF4-FFF2-40B4-BE49-F238E27FC236}">
                <a16:creationId xmlns:a16="http://schemas.microsoft.com/office/drawing/2014/main" id="{537995A0-15F6-D82C-4F7F-298EAD53223F}"/>
              </a:ext>
            </a:extLst>
          </p:cNvPr>
          <p:cNvSpPr>
            <a:spLocks noGrp="1"/>
          </p:cNvSpPr>
          <p:nvPr>
            <p:ph type="body" sz="quarter" idx="18"/>
          </p:nvPr>
        </p:nvSpPr>
        <p:spPr/>
        <p:txBody>
          <a:bodyPr/>
          <a:lstStyle/>
          <a:p>
            <a:r>
              <a:rPr lang="en-AU" dirty="0"/>
              <a:t>Watch </a:t>
            </a:r>
            <a:r>
              <a:rPr lang="en-AU" dirty="0">
                <a:hlinkClick r:id="rId2"/>
              </a:rPr>
              <a:t>Fruit Sando – Japanese Fruit Sandwich Recipe Test (17:53)</a:t>
            </a:r>
            <a:endParaRPr lang="en-AU" dirty="0"/>
          </a:p>
        </p:txBody>
      </p:sp>
      <p:grpSp>
        <p:nvGrpSpPr>
          <p:cNvPr id="8" name="Group 7" descr="Link to FRUIT SANDO – Japanese Fruit Sandwich Recipe Test (17:53) video.">
            <a:extLst>
              <a:ext uri="{FF2B5EF4-FFF2-40B4-BE49-F238E27FC236}">
                <a16:creationId xmlns:a16="http://schemas.microsoft.com/office/drawing/2014/main" id="{B05D9290-5433-0E79-FEF3-BE5E98D33D49}"/>
              </a:ext>
            </a:extLst>
          </p:cNvPr>
          <p:cNvGrpSpPr/>
          <p:nvPr/>
        </p:nvGrpSpPr>
        <p:grpSpPr>
          <a:xfrm>
            <a:off x="3684495" y="1604682"/>
            <a:ext cx="4823010" cy="4661647"/>
            <a:chOff x="3684495" y="1604682"/>
            <a:chExt cx="4823010" cy="4661647"/>
          </a:xfrm>
        </p:grpSpPr>
        <p:pic>
          <p:nvPicPr>
            <p:cNvPr id="6" name="Graphic 5" descr="Presentation with media with solid fill">
              <a:extLst>
                <a:ext uri="{FF2B5EF4-FFF2-40B4-BE49-F238E27FC236}">
                  <a16:creationId xmlns:a16="http://schemas.microsoft.com/office/drawing/2014/main" id="{CFA5525A-493E-F976-F0CA-E0C6BE222F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4495" y="1604682"/>
              <a:ext cx="4823010" cy="4661647"/>
            </a:xfrm>
            <a:prstGeom prst="rect">
              <a:avLst/>
            </a:prstGeom>
          </p:spPr>
        </p:pic>
        <p:pic>
          <p:nvPicPr>
            <p:cNvPr id="7" name="Picture 6" descr="A person holding a plate of food">
              <a:hlinkClick r:id="rId5"/>
              <a:extLst>
                <a:ext uri="{FF2B5EF4-FFF2-40B4-BE49-F238E27FC236}">
                  <a16:creationId xmlns:a16="http://schemas.microsoft.com/office/drawing/2014/main" id="{C46B6C25-79D8-1676-8F18-20048F359B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24809" y="2566194"/>
              <a:ext cx="3142381" cy="1948656"/>
            </a:xfrm>
            <a:prstGeom prst="rect">
              <a:avLst/>
            </a:prstGeom>
          </p:spPr>
        </p:pic>
      </p:grpSp>
      <p:sp>
        <p:nvSpPr>
          <p:cNvPr id="2" name="Slide Number Placeholder 1">
            <a:extLst>
              <a:ext uri="{FF2B5EF4-FFF2-40B4-BE49-F238E27FC236}">
                <a16:creationId xmlns:a16="http://schemas.microsoft.com/office/drawing/2014/main" id="{A6F2032C-AF09-E375-11C2-EB52ACC8974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44</a:t>
            </a:fld>
            <a:endParaRPr lang="en-AU"/>
          </a:p>
        </p:txBody>
      </p:sp>
    </p:spTree>
    <p:extLst>
      <p:ext uri="{BB962C8B-B14F-4D97-AF65-F5344CB8AC3E}">
        <p14:creationId xmlns:p14="http://schemas.microsoft.com/office/powerpoint/2010/main" val="232262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Weeks 9 to10</a:t>
            </a:r>
          </a:p>
        </p:txBody>
      </p:sp>
    </p:spTree>
    <p:extLst>
      <p:ext uri="{BB962C8B-B14F-4D97-AF65-F5344CB8AC3E}">
        <p14:creationId xmlns:p14="http://schemas.microsoft.com/office/powerpoint/2010/main" val="16661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(13)</a:t>
            </a:r>
          </a:p>
        </p:txBody>
      </p:sp>
      <p:sp>
        <p:nvSpPr>
          <p:cNvPr id="6" name="Text Placeholder 5">
            <a:extLst>
              <a:ext uri="{FF2B5EF4-FFF2-40B4-BE49-F238E27FC236}">
                <a16:creationId xmlns:a16="http://schemas.microsoft.com/office/drawing/2014/main" id="{67C74577-0937-0CB5-5357-1904B0FC08B4}"/>
              </a:ext>
            </a:extLst>
          </p:cNvPr>
          <p:cNvSpPr>
            <a:spLocks noGrp="1"/>
          </p:cNvSpPr>
          <p:nvPr>
            <p:ph type="body" sz="quarter" idx="19"/>
          </p:nvPr>
        </p:nvSpPr>
        <p:spPr/>
        <p:txBody>
          <a:bodyPr/>
          <a:lstStyle/>
          <a:p>
            <a:pPr>
              <a:lnSpc>
                <a:spcPct val="150000"/>
              </a:lnSpc>
            </a:pPr>
            <a:r>
              <a:rPr lang="en-AU" sz="2000" b="1" dirty="0">
                <a:solidFill>
                  <a:srgbClr val="002664"/>
                </a:solidFill>
                <a:latin typeface="+mj-lt"/>
                <a:cs typeface="Arial" panose="020B0604020202020204" pitchFamily="34" charset="0"/>
              </a:rPr>
              <a:t>We are learning to</a:t>
            </a:r>
            <a:r>
              <a:rPr lang="en-AU" sz="2000" b="1" dirty="0">
                <a:solidFill>
                  <a:srgbClr val="22272B"/>
                </a:solidFill>
                <a:latin typeface="+mj-lt"/>
                <a:ea typeface="+mn-lt"/>
                <a:cs typeface="Arial" panose="020B0604020202020204" pitchFamily="34" charset="0"/>
              </a:rPr>
              <a:t>:</a:t>
            </a:r>
          </a:p>
          <a:p>
            <a:pPr>
              <a:lnSpc>
                <a:spcPct val="150000"/>
              </a:lnSpc>
            </a:pPr>
            <a:r>
              <a:rPr lang="en-AU" sz="2000" dirty="0">
                <a:solidFill>
                  <a:srgbClr val="002664"/>
                </a:solidFill>
                <a:cs typeface="Arial" panose="020B0604020202020204" pitchFamily="34" charset="0"/>
              </a:rPr>
              <a:t>develop our ideas.</a:t>
            </a:r>
          </a:p>
          <a:p>
            <a:pPr>
              <a:lnSpc>
                <a:spcPct val="150000"/>
              </a:lnSpc>
            </a:pPr>
            <a:r>
              <a:rPr lang="en-AU" sz="2000" b="1" dirty="0">
                <a:solidFill>
                  <a:srgbClr val="002664"/>
                </a:solidFill>
                <a:latin typeface="+mj-lt"/>
                <a:cs typeface="Arial" panose="020B0604020202020204" pitchFamily="34" charset="0"/>
              </a:rPr>
              <a:t>We can:</a:t>
            </a:r>
            <a:endParaRPr lang="en-US" sz="2000" dirty="0">
              <a:solidFill>
                <a:srgbClr val="002664"/>
              </a:solidFill>
              <a:latin typeface="+mj-lt"/>
              <a:cs typeface="Arial" panose="020B0604020202020204" pitchFamily="34" charset="0"/>
            </a:endParaRPr>
          </a:p>
          <a:p>
            <a:pPr marL="342900" indent="-342900">
              <a:lnSpc>
                <a:spcPct val="150000"/>
              </a:lnSpc>
              <a:buFont typeface="Public Sans"/>
              <a:buChar char="•"/>
            </a:pPr>
            <a:r>
              <a:rPr lang="en-AU" sz="2000" dirty="0">
                <a:solidFill>
                  <a:srgbClr val="002664"/>
                </a:solidFill>
                <a:cs typeface="Arial" panose="020B0604020202020204" pitchFamily="34" charset="0"/>
              </a:rPr>
              <a:t>justify our ideas</a:t>
            </a:r>
          </a:p>
          <a:p>
            <a:pPr marL="342900" indent="-342900">
              <a:lnSpc>
                <a:spcPct val="150000"/>
              </a:lnSpc>
              <a:buFont typeface="Public Sans"/>
              <a:buChar char="•"/>
            </a:pPr>
            <a:r>
              <a:rPr lang="en-AU" sz="2000" dirty="0">
                <a:solidFill>
                  <a:srgbClr val="002664"/>
                </a:solidFill>
                <a:cs typeface="Arial" panose="020B0604020202020204" pitchFamily="34" charset="0"/>
              </a:rPr>
              <a:t>use correct terminology when evaluating ingredients and equipment.</a:t>
            </a:r>
          </a:p>
          <a:p>
            <a:endParaRPr lang="en-AU"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46</a:t>
            </a:fld>
            <a:endParaRPr lang="en-AU"/>
          </a:p>
        </p:txBody>
      </p:sp>
    </p:spTree>
    <p:extLst>
      <p:ext uri="{BB962C8B-B14F-4D97-AF65-F5344CB8AC3E}">
        <p14:creationId xmlns:p14="http://schemas.microsoft.com/office/powerpoint/2010/main" val="39843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(14)</a:t>
            </a:r>
          </a:p>
        </p:txBody>
      </p:sp>
      <p:sp>
        <p:nvSpPr>
          <p:cNvPr id="6" name="Text Placeholder 5">
            <a:extLst>
              <a:ext uri="{FF2B5EF4-FFF2-40B4-BE49-F238E27FC236}">
                <a16:creationId xmlns:a16="http://schemas.microsoft.com/office/drawing/2014/main" id="{CFACDED6-A862-444C-E2FE-2520A9B58FE6}"/>
              </a:ext>
            </a:extLst>
          </p:cNvPr>
          <p:cNvSpPr>
            <a:spLocks noGrp="1"/>
          </p:cNvSpPr>
          <p:nvPr>
            <p:ph type="body" sz="quarter" idx="19"/>
          </p:nvPr>
        </p:nvSpPr>
        <p:spPr/>
        <p:txBody>
          <a:bodyPr/>
          <a:lstStyle/>
          <a:p>
            <a:pPr>
              <a:lnSpc>
                <a:spcPct val="150000"/>
              </a:lnSpc>
            </a:pPr>
            <a:r>
              <a:rPr lang="en-AU" sz="2000" b="1" dirty="0">
                <a:solidFill>
                  <a:srgbClr val="002664"/>
                </a:solidFill>
                <a:latin typeface="+mj-lt"/>
                <a:cs typeface="Arial" panose="020B0604020202020204" pitchFamily="34" charset="0"/>
              </a:rPr>
              <a:t>We are learning to</a:t>
            </a:r>
            <a:r>
              <a:rPr lang="en-AU" sz="2000" b="1" dirty="0">
                <a:solidFill>
                  <a:srgbClr val="22272B"/>
                </a:solidFill>
                <a:latin typeface="+mj-lt"/>
                <a:ea typeface="+mn-lt"/>
                <a:cs typeface="Arial" panose="020B0604020202020204" pitchFamily="34" charset="0"/>
              </a:rPr>
              <a:t>:</a:t>
            </a:r>
          </a:p>
          <a:p>
            <a:pPr>
              <a:lnSpc>
                <a:spcPct val="150000"/>
              </a:lnSpc>
            </a:pPr>
            <a:r>
              <a:rPr lang="en-AU" sz="2000" dirty="0">
                <a:solidFill>
                  <a:srgbClr val="002664"/>
                </a:solidFill>
                <a:cs typeface="Arial" panose="020B0604020202020204" pitchFamily="34" charset="0"/>
              </a:rPr>
              <a:t>use correct techniques and practices to produce food products.</a:t>
            </a:r>
          </a:p>
          <a:p>
            <a:pPr>
              <a:lnSpc>
                <a:spcPct val="150000"/>
              </a:lnSpc>
            </a:pPr>
            <a:r>
              <a:rPr lang="en-AU" sz="2000" b="1" dirty="0">
                <a:solidFill>
                  <a:srgbClr val="002664"/>
                </a:solidFill>
                <a:latin typeface="+mj-lt"/>
                <a:cs typeface="Arial" panose="020B0604020202020204" pitchFamily="34" charset="0"/>
              </a:rPr>
              <a:t>We can:</a:t>
            </a:r>
            <a:endParaRPr lang="en-US" sz="2000" dirty="0">
              <a:solidFill>
                <a:srgbClr val="002664"/>
              </a:solidFill>
              <a:latin typeface="+mj-lt"/>
              <a:cs typeface="Arial" panose="020B0604020202020204" pitchFamily="34" charset="0"/>
            </a:endParaRPr>
          </a:p>
          <a:p>
            <a:pPr marL="342900" indent="-342900">
              <a:lnSpc>
                <a:spcPct val="150000"/>
              </a:lnSpc>
              <a:buFont typeface="Public Sans"/>
              <a:buChar char="•"/>
            </a:pPr>
            <a:r>
              <a:rPr lang="en-AU" sz="2000" dirty="0">
                <a:solidFill>
                  <a:srgbClr val="002664"/>
                </a:solidFill>
                <a:cs typeface="Arial" panose="020B0604020202020204" pitchFamily="34" charset="0"/>
              </a:rPr>
              <a:t>document additional techniques to create food items</a:t>
            </a:r>
          </a:p>
          <a:p>
            <a:pPr marL="342900" indent="-342900">
              <a:lnSpc>
                <a:spcPct val="150000"/>
              </a:lnSpc>
              <a:buFont typeface="Public Sans"/>
              <a:buChar char="•"/>
            </a:pPr>
            <a:r>
              <a:rPr lang="en-AU" sz="2000" dirty="0">
                <a:solidFill>
                  <a:srgbClr val="002664"/>
                </a:solidFill>
                <a:cs typeface="Arial" panose="020B0604020202020204" pitchFamily="34" charset="0"/>
              </a:rPr>
              <a:t>follow a recipe and use preparation techniques and equipment to produce food items</a:t>
            </a:r>
          </a:p>
          <a:p>
            <a:pPr marL="342900" indent="-342900">
              <a:lnSpc>
                <a:spcPct val="150000"/>
              </a:lnSpc>
              <a:buFont typeface="Public Sans"/>
              <a:buChar char="•"/>
            </a:pPr>
            <a:r>
              <a:rPr lang="en-AU" sz="2000" dirty="0">
                <a:solidFill>
                  <a:srgbClr val="002664"/>
                </a:solidFill>
                <a:cs typeface="Arial" panose="020B0604020202020204" pitchFamily="34" charset="0"/>
              </a:rPr>
              <a:t>accurately measure ingredients</a:t>
            </a:r>
          </a:p>
          <a:p>
            <a:pPr marL="342900" indent="-342900">
              <a:lnSpc>
                <a:spcPct val="150000"/>
              </a:lnSpc>
              <a:buFont typeface="Public Sans"/>
              <a:buChar char="•"/>
            </a:pPr>
            <a:r>
              <a:rPr lang="en-AU" sz="2000" dirty="0">
                <a:solidFill>
                  <a:srgbClr val="002664"/>
                </a:solidFill>
                <a:cs typeface="Arial" panose="020B0604020202020204" pitchFamily="34" charset="0"/>
              </a:rPr>
              <a:t>describe and implement the safe practices to follow when using knives and the oven.</a:t>
            </a:r>
          </a:p>
          <a:p>
            <a:endParaRPr lang="en-AU"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47</a:t>
            </a:fld>
            <a:endParaRPr lang="en-AU"/>
          </a:p>
        </p:txBody>
      </p:sp>
    </p:spTree>
    <p:extLst>
      <p:ext uri="{BB962C8B-B14F-4D97-AF65-F5344CB8AC3E}">
        <p14:creationId xmlns:p14="http://schemas.microsoft.com/office/powerpoint/2010/main" val="257549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E02B89-9945-5887-88F4-70EF174F620A}"/>
              </a:ext>
            </a:extLst>
          </p:cNvPr>
          <p:cNvSpPr>
            <a:spLocks noGrp="1"/>
          </p:cNvSpPr>
          <p:nvPr>
            <p:ph type="title"/>
          </p:nvPr>
        </p:nvSpPr>
        <p:spPr/>
        <p:txBody>
          <a:bodyPr/>
          <a:lstStyle/>
          <a:p>
            <a:r>
              <a:rPr lang="en-AU" dirty="0"/>
              <a:t>Vegetable flatbread</a:t>
            </a:r>
          </a:p>
        </p:txBody>
      </p:sp>
      <p:sp>
        <p:nvSpPr>
          <p:cNvPr id="4" name="Text Placeholder 3">
            <a:extLst>
              <a:ext uri="{FF2B5EF4-FFF2-40B4-BE49-F238E27FC236}">
                <a16:creationId xmlns:a16="http://schemas.microsoft.com/office/drawing/2014/main" id="{92A94140-2E5A-772F-D587-CE69AECE1307}"/>
              </a:ext>
            </a:extLst>
          </p:cNvPr>
          <p:cNvSpPr>
            <a:spLocks noGrp="1"/>
          </p:cNvSpPr>
          <p:nvPr>
            <p:ph type="body" sz="quarter" idx="18"/>
          </p:nvPr>
        </p:nvSpPr>
        <p:spPr/>
        <p:txBody>
          <a:bodyPr/>
          <a:lstStyle/>
          <a:p>
            <a:r>
              <a:rPr lang="en-AU" dirty="0"/>
              <a:t>Serves 2</a:t>
            </a:r>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9168BCD3-FE8C-70E9-71FF-571088E0B2AF}"/>
                  </a:ext>
                </a:extLst>
              </p:cNvPr>
              <p:cNvGraphicFramePr>
                <a:graphicFrameLocks noGrp="1"/>
              </p:cNvGraphicFramePr>
              <p:nvPr>
                <p:extLst>
                  <p:ext uri="{D42A27DB-BD31-4B8C-83A1-F6EECF244321}">
                    <p14:modId xmlns:p14="http://schemas.microsoft.com/office/powerpoint/2010/main" val="580929124"/>
                  </p:ext>
                </p:extLst>
              </p:nvPr>
            </p:nvGraphicFramePr>
            <p:xfrm>
              <a:off x="360000" y="1463243"/>
              <a:ext cx="6734136" cy="4113591"/>
            </p:xfrm>
            <a:graphic>
              <a:graphicData uri="http://schemas.openxmlformats.org/drawingml/2006/table">
                <a:tbl>
                  <a:tblPr firstRow="1" bandRow="1">
                    <a:tableStyleId>{5A111915-BE36-4E01-A7E5-04B1672EAD32}</a:tableStyleId>
                  </a:tblPr>
                  <a:tblGrid>
                    <a:gridCol w="3518664">
                      <a:extLst>
                        <a:ext uri="{9D8B030D-6E8A-4147-A177-3AD203B41FA5}">
                          <a16:colId xmlns:a16="http://schemas.microsoft.com/office/drawing/2014/main" val="691931226"/>
                        </a:ext>
                      </a:extLst>
                    </a:gridCol>
                    <a:gridCol w="3215472">
                      <a:extLst>
                        <a:ext uri="{9D8B030D-6E8A-4147-A177-3AD203B41FA5}">
                          <a16:colId xmlns:a16="http://schemas.microsoft.com/office/drawing/2014/main" val="4197128173"/>
                        </a:ext>
                      </a:extLst>
                    </a:gridCol>
                  </a:tblGrid>
                  <a:tr h="430526">
                    <a:tc>
                      <a:txBody>
                        <a:bodyPr/>
                        <a:lstStyle/>
                        <a:p>
                          <a:r>
                            <a:rPr lang="en-AU" dirty="0">
                              <a:latin typeface="+mj-lt"/>
                            </a:rPr>
                            <a:t>Ingredients</a:t>
                          </a:r>
                        </a:p>
                      </a:txBody>
                      <a:tcPr/>
                    </a:tc>
                    <a:tc>
                      <a:txBody>
                        <a:bodyPr/>
                        <a:lstStyle/>
                        <a:p>
                          <a:endParaRPr lang="en-AU" dirty="0"/>
                        </a:p>
                      </a:txBody>
                      <a:tcPr/>
                    </a:tc>
                    <a:extLst>
                      <a:ext uri="{0D108BD9-81ED-4DB2-BD59-A6C34878D82A}">
                        <a16:rowId xmlns:a16="http://schemas.microsoft.com/office/drawing/2014/main" val="2574503499"/>
                      </a:ext>
                    </a:extLst>
                  </a:tr>
                  <a:tr h="736613">
                    <a:tc>
                      <a:txBody>
                        <a:bodyPr/>
                        <a:lstStyle/>
                        <a:p>
                          <a:pPr marL="0" indent="0">
                            <a:lnSpc>
                              <a:spcPct val="150000"/>
                            </a:lnSpc>
                            <a:spcBef>
                              <a:spcPts val="0"/>
                            </a:spcBef>
                            <a:spcAft>
                              <a:spcPts val="1200"/>
                            </a:spcAft>
                            <a:buFont typeface="Arial" panose="020B0604020202020204" pitchFamily="34" charset="0"/>
                            <a:buNone/>
                          </a:pPr>
                          <a14:m>
                            <m:oMath xmlns:m="http://schemas.openxmlformats.org/officeDocument/2006/math">
                              <m:r>
                                <a:rPr lang="en-AU" sz="1800" b="0" i="1" dirty="0" smtClean="0">
                                  <a:effectLst/>
                                  <a:latin typeface="Cambria Math" panose="02040503050406030204" pitchFamily="18" charset="0"/>
                                  <a:ea typeface="Calibri" panose="020F0502020204030204" pitchFamily="34" charset="0"/>
                                  <a:cs typeface="Arial" panose="020B0604020202020204" pitchFamily="34" charset="0"/>
                                </a:rPr>
                                <m:t>1</m:t>
                              </m:r>
                              <m:f>
                                <m:fPr>
                                  <m:ctrlPr>
                                    <a:rPr lang="en-AU" sz="1800" i="1" dirty="0" smtClean="0">
                                      <a:effectLst/>
                                      <a:latin typeface="Cambria Math" panose="02040503050406030204" pitchFamily="18" charset="0"/>
                                      <a:ea typeface="Calibri" panose="020F0502020204030204" pitchFamily="34" charset="0"/>
                                      <a:cs typeface="Arial" panose="020B0604020202020204" pitchFamily="34" charset="0"/>
                                    </a:rPr>
                                  </m:ctrlPr>
                                </m:fPr>
                                <m:num>
                                  <m:r>
                                    <a:rPr lang="en-AU" sz="1800" b="0" i="1" dirty="0" smtClean="0">
                                      <a:effectLst/>
                                      <a:latin typeface="Cambria Math" panose="02040503050406030204" pitchFamily="18" charset="0"/>
                                      <a:ea typeface="Calibri" panose="020F0502020204030204" pitchFamily="34" charset="0"/>
                                      <a:cs typeface="Arial" panose="020B0604020202020204" pitchFamily="34" charset="0"/>
                                    </a:rPr>
                                    <m:t>1</m:t>
                                  </m:r>
                                </m:num>
                                <m:den>
                                  <m:r>
                                    <a:rPr lang="en-AU" sz="1800" b="0" i="1" dirty="0" smtClean="0">
                                      <a:effectLst/>
                                      <a:latin typeface="Cambria Math" panose="02040503050406030204" pitchFamily="18" charset="0"/>
                                      <a:ea typeface="Calibri" panose="020F0502020204030204" pitchFamily="34" charset="0"/>
                                      <a:cs typeface="Arial" panose="020B0604020202020204" pitchFamily="34" charset="0"/>
                                    </a:rPr>
                                    <m:t>2</m:t>
                                  </m:r>
                                </m:den>
                              </m:f>
                              <m:r>
                                <a:rPr lang="en-AU" sz="1800" b="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AU" sz="1800" dirty="0">
                              <a:effectLst/>
                              <a:latin typeface="+mn-lt"/>
                              <a:ea typeface="Calibri" panose="020F0502020204030204" pitchFamily="34" charset="0"/>
                              <a:cs typeface="Arial" panose="020B0604020202020204" pitchFamily="34" charset="0"/>
                            </a:rPr>
                            <a:t>C self-raising flour</a:t>
                          </a:r>
                        </a:p>
                      </a:txBody>
                      <a:tcPr anchor="ctr"/>
                    </a:tc>
                    <a:tc>
                      <a:txBody>
                        <a:bodyPr/>
                        <a:lstStyle/>
                        <a:p>
                          <a:pPr marL="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1 tomato, finely sliced </a:t>
                          </a:r>
                        </a:p>
                      </a:txBody>
                      <a:tcPr anchor="ctr"/>
                    </a:tc>
                    <a:extLst>
                      <a:ext uri="{0D108BD9-81ED-4DB2-BD59-A6C34878D82A}">
                        <a16:rowId xmlns:a16="http://schemas.microsoft.com/office/drawing/2014/main" val="154115125"/>
                      </a:ext>
                    </a:extLst>
                  </a:tr>
                  <a:tr h="736613">
                    <a:tc>
                      <a:txBody>
                        <a:bodyPr/>
                        <a:lstStyle/>
                        <a:p>
                          <a:pPr marL="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1 C Greek yoghurt</a:t>
                          </a:r>
                        </a:p>
                      </a:txBody>
                      <a:tcPr anchor="ctr"/>
                    </a:tc>
                    <a:tc>
                      <a:txBody>
                        <a:bodyPr/>
                        <a:lstStyle/>
                        <a:p>
                          <a:pPr marL="0" indent="0">
                            <a:lnSpc>
                              <a:spcPct val="150000"/>
                            </a:lnSpc>
                            <a:spcBef>
                              <a:spcPts val="0"/>
                            </a:spcBef>
                            <a:spcAft>
                              <a:spcPts val="1200"/>
                            </a:spcAft>
                            <a:buFont typeface="Arial" panose="020B0604020202020204" pitchFamily="34" charset="0"/>
                            <a:buNone/>
                          </a:pPr>
                          <a14:m>
                            <m:oMath xmlns:m="http://schemas.openxmlformats.org/officeDocument/2006/math">
                              <m:f>
                                <m:fPr>
                                  <m:ctrlPr>
                                    <a:rPr lang="en-AU" sz="1800" i="1" smtClean="0">
                                      <a:effectLst/>
                                      <a:latin typeface="Cambria Math" panose="02040503050406030204" pitchFamily="18" charset="0"/>
                                      <a:ea typeface="Calibri" panose="020F0502020204030204" pitchFamily="34" charset="0"/>
                                      <a:cs typeface="Arial" panose="020B0604020202020204" pitchFamily="34" charset="0"/>
                                    </a:rPr>
                                  </m:ctrlPr>
                                </m:fPr>
                                <m:num>
                                  <m:r>
                                    <a:rPr lang="en-AU" sz="1800" b="0" i="1" smtClean="0">
                                      <a:effectLst/>
                                      <a:latin typeface="Cambria Math" panose="02040503050406030204" pitchFamily="18" charset="0"/>
                                      <a:ea typeface="Calibri" panose="020F0502020204030204" pitchFamily="34" charset="0"/>
                                      <a:cs typeface="Arial" panose="020B0604020202020204" pitchFamily="34" charset="0"/>
                                    </a:rPr>
                                    <m:t>1</m:t>
                                  </m:r>
                                </m:num>
                                <m:den>
                                  <m:r>
                                    <a:rPr lang="en-AU" sz="1800" b="0" i="1" smtClean="0">
                                      <a:effectLst/>
                                      <a:latin typeface="Cambria Math" panose="02040503050406030204" pitchFamily="18" charset="0"/>
                                      <a:ea typeface="Calibri" panose="020F0502020204030204" pitchFamily="34" charset="0"/>
                                      <a:cs typeface="Arial" panose="020B0604020202020204" pitchFamily="34" charset="0"/>
                                    </a:rPr>
                                    <m:t>2</m:t>
                                  </m:r>
                                </m:den>
                              </m:f>
                            </m:oMath>
                          </a14:m>
                          <a:r>
                            <a:rPr lang="en-AU" sz="1800" dirty="0">
                              <a:effectLst/>
                              <a:latin typeface="+mn-lt"/>
                              <a:ea typeface="Calibri" panose="020F0502020204030204" pitchFamily="34" charset="0"/>
                              <a:cs typeface="Arial" panose="020B0604020202020204" pitchFamily="34" charset="0"/>
                            </a:rPr>
                            <a:t> red capsicum, finely sliced</a:t>
                          </a:r>
                        </a:p>
                      </a:txBody>
                      <a:tcPr anchor="ctr"/>
                    </a:tc>
                    <a:extLst>
                      <a:ext uri="{0D108BD9-81ED-4DB2-BD59-A6C34878D82A}">
                        <a16:rowId xmlns:a16="http://schemas.microsoft.com/office/drawing/2014/main" val="2980373976"/>
                      </a:ext>
                    </a:extLst>
                  </a:tr>
                  <a:tr h="736613">
                    <a:tc>
                      <a:txBody>
                        <a:bodyPr/>
                        <a:lstStyle/>
                        <a:p>
                          <a:pPr marL="0" indent="0">
                            <a:lnSpc>
                              <a:spcPct val="150000"/>
                            </a:lnSpc>
                            <a:spcBef>
                              <a:spcPts val="0"/>
                            </a:spcBef>
                            <a:spcAft>
                              <a:spcPts val="1200"/>
                            </a:spcAft>
                            <a:buFont typeface="Arial" panose="020B0604020202020204" pitchFamily="34" charset="0"/>
                            <a:buNone/>
                          </a:pPr>
                          <a14:m>
                            <m:oMath xmlns:m="http://schemas.openxmlformats.org/officeDocument/2006/math">
                              <m:f>
                                <m:fPr>
                                  <m:ctrlPr>
                                    <a:rPr lang="en-AU" sz="1800" i="1" dirty="0" smtClean="0">
                                      <a:effectLst/>
                                      <a:latin typeface="Cambria Math" panose="02040503050406030204" pitchFamily="18" charset="0"/>
                                      <a:ea typeface="Calibri" panose="020F0502020204030204" pitchFamily="34" charset="0"/>
                                      <a:cs typeface="Arial" panose="020B0604020202020204" pitchFamily="34" charset="0"/>
                                    </a:rPr>
                                  </m:ctrlPr>
                                </m:fPr>
                                <m:num>
                                  <m:r>
                                    <a:rPr lang="en-AU" sz="1800" b="0" i="1" dirty="0" smtClean="0">
                                      <a:effectLst/>
                                      <a:latin typeface="Cambria Math" panose="02040503050406030204" pitchFamily="18" charset="0"/>
                                      <a:ea typeface="Calibri" panose="020F0502020204030204" pitchFamily="34" charset="0"/>
                                      <a:cs typeface="Arial" panose="020B0604020202020204" pitchFamily="34" charset="0"/>
                                    </a:rPr>
                                    <m:t>3</m:t>
                                  </m:r>
                                </m:num>
                                <m:den>
                                  <m:r>
                                    <a:rPr lang="en-AU" sz="1800" b="0" i="1" dirty="0" smtClean="0">
                                      <a:effectLst/>
                                      <a:latin typeface="Cambria Math" panose="02040503050406030204" pitchFamily="18" charset="0"/>
                                      <a:ea typeface="Calibri" panose="020F0502020204030204" pitchFamily="34" charset="0"/>
                                      <a:cs typeface="Arial" panose="020B0604020202020204" pitchFamily="34" charset="0"/>
                                    </a:rPr>
                                    <m:t>4</m:t>
                                  </m:r>
                                </m:den>
                              </m:f>
                            </m:oMath>
                          </a14:m>
                          <a:r>
                            <a:rPr lang="en-AU" sz="1800" dirty="0">
                              <a:effectLst/>
                              <a:latin typeface="+mn-lt"/>
                              <a:ea typeface="Calibri" panose="020F0502020204030204" pitchFamily="34" charset="0"/>
                              <a:cs typeface="Arial" panose="020B0604020202020204" pitchFamily="34" charset="0"/>
                            </a:rPr>
                            <a:t> cup ricotta cheese</a:t>
                          </a:r>
                        </a:p>
                      </a:txBody>
                      <a:tcPr anchor="ctr"/>
                    </a:tc>
                    <a:tc>
                      <a:txBody>
                        <a:bodyPr/>
                        <a:lstStyle/>
                        <a:p>
                          <a:pPr marL="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3 mushrooms, finely sliced</a:t>
                          </a:r>
                        </a:p>
                      </a:txBody>
                      <a:tcPr anchor="ctr"/>
                    </a:tc>
                    <a:extLst>
                      <a:ext uri="{0D108BD9-81ED-4DB2-BD59-A6C34878D82A}">
                        <a16:rowId xmlns:a16="http://schemas.microsoft.com/office/drawing/2014/main" val="1670122949"/>
                      </a:ext>
                    </a:extLst>
                  </a:tr>
                  <a:tr h="736613">
                    <a:tc>
                      <a:txBody>
                        <a:bodyPr/>
                        <a:lstStyle/>
                        <a:p>
                          <a:pPr marL="0" indent="0">
                            <a:lnSpc>
                              <a:spcPct val="150000"/>
                            </a:lnSpc>
                            <a:spcBef>
                              <a:spcPts val="0"/>
                            </a:spcBef>
                            <a:spcAft>
                              <a:spcPts val="1200"/>
                            </a:spcAft>
                            <a:buFont typeface="Arial" panose="020B0604020202020204" pitchFamily="34" charset="0"/>
                            <a:buNone/>
                          </a:pPr>
                          <a14:m>
                            <m:oMath xmlns:m="http://schemas.openxmlformats.org/officeDocument/2006/math">
                              <m:f>
                                <m:fPr>
                                  <m:ctrlPr>
                                    <a:rPr lang="en-AU" sz="1800" i="1" smtClean="0">
                                      <a:effectLst/>
                                      <a:latin typeface="Cambria Math" panose="02040503050406030204" pitchFamily="18" charset="0"/>
                                      <a:ea typeface="Calibri" panose="020F0502020204030204" pitchFamily="34" charset="0"/>
                                      <a:cs typeface="Arial" panose="020B0604020202020204" pitchFamily="34" charset="0"/>
                                    </a:rPr>
                                  </m:ctrlPr>
                                </m:fPr>
                                <m:num>
                                  <m:r>
                                    <a:rPr lang="en-AU" sz="1800" b="0" i="1" smtClean="0">
                                      <a:effectLst/>
                                      <a:latin typeface="Cambria Math" panose="02040503050406030204" pitchFamily="18" charset="0"/>
                                      <a:ea typeface="Calibri" panose="020F0502020204030204" pitchFamily="34" charset="0"/>
                                      <a:cs typeface="Arial" panose="020B0604020202020204" pitchFamily="34" charset="0"/>
                                    </a:rPr>
                                    <m:t>1</m:t>
                                  </m:r>
                                </m:num>
                                <m:den>
                                  <m:r>
                                    <a:rPr lang="en-AU" sz="1800" b="0" i="1" smtClean="0">
                                      <a:effectLst/>
                                      <a:latin typeface="Cambria Math" panose="02040503050406030204" pitchFamily="18" charset="0"/>
                                      <a:ea typeface="Calibri" panose="020F0502020204030204" pitchFamily="34" charset="0"/>
                                      <a:cs typeface="Arial" panose="020B0604020202020204" pitchFamily="34" charset="0"/>
                                    </a:rPr>
                                    <m:t>2</m:t>
                                  </m:r>
                                </m:den>
                              </m:f>
                            </m:oMath>
                          </a14:m>
                          <a:r>
                            <a:rPr lang="en-AU" sz="1800" dirty="0">
                              <a:effectLst/>
                              <a:latin typeface="+mn-lt"/>
                              <a:ea typeface="Calibri" panose="020F0502020204030204" pitchFamily="34" charset="0"/>
                              <a:cs typeface="Arial" panose="020B0604020202020204" pitchFamily="34" charset="0"/>
                            </a:rPr>
                            <a:t> cup grated parmesan cheese</a:t>
                          </a:r>
                        </a:p>
                      </a:txBody>
                      <a:tcPr anchor="ctr"/>
                    </a:tc>
                    <a:tc>
                      <a:txBody>
                        <a:bodyPr/>
                        <a:lstStyle/>
                        <a:p>
                          <a:pPr marL="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4 basil leaves</a:t>
                          </a:r>
                        </a:p>
                      </a:txBody>
                      <a:tcPr anchor="ctr"/>
                    </a:tc>
                    <a:extLst>
                      <a:ext uri="{0D108BD9-81ED-4DB2-BD59-A6C34878D82A}">
                        <a16:rowId xmlns:a16="http://schemas.microsoft.com/office/drawing/2014/main" val="1778913003"/>
                      </a:ext>
                    </a:extLst>
                  </a:tr>
                  <a:tr h="736613">
                    <a:tc>
                      <a:txBody>
                        <a:bodyPr/>
                        <a:lstStyle/>
                        <a:p>
                          <a:pPr marL="0" indent="0">
                            <a:lnSpc>
                              <a:spcPct val="150000"/>
                            </a:lnSpc>
                            <a:spcBef>
                              <a:spcPts val="0"/>
                            </a:spcBef>
                            <a:spcAft>
                              <a:spcPts val="1200"/>
                            </a:spcAft>
                            <a:buFont typeface="Arial" panose="020B0604020202020204" pitchFamily="34" charset="0"/>
                            <a:buNone/>
                          </a:pPr>
                          <a14:m>
                            <m:oMath xmlns:m="http://schemas.openxmlformats.org/officeDocument/2006/math">
                              <m:f>
                                <m:fPr>
                                  <m:ctrlPr>
                                    <a:rPr lang="en-AU" sz="1800" i="1" smtClean="0">
                                      <a:effectLst/>
                                      <a:latin typeface="Cambria Math" panose="02040503050406030204" pitchFamily="18" charset="0"/>
                                      <a:ea typeface="Calibri" panose="020F0502020204030204" pitchFamily="34" charset="0"/>
                                      <a:cs typeface="Arial" panose="020B0604020202020204" pitchFamily="34" charset="0"/>
                                    </a:rPr>
                                  </m:ctrlPr>
                                </m:fPr>
                                <m:num>
                                  <m:r>
                                    <a:rPr lang="en-AU" sz="1800" b="0" i="1" smtClean="0">
                                      <a:effectLst/>
                                      <a:latin typeface="Cambria Math" panose="02040503050406030204" pitchFamily="18" charset="0"/>
                                      <a:ea typeface="Calibri" panose="020F0502020204030204" pitchFamily="34" charset="0"/>
                                      <a:cs typeface="Arial" panose="020B0604020202020204" pitchFamily="34" charset="0"/>
                                    </a:rPr>
                                    <m:t>1</m:t>
                                  </m:r>
                                </m:num>
                                <m:den>
                                  <m:r>
                                    <a:rPr lang="en-AU" sz="1800" b="0" i="1" smtClean="0">
                                      <a:effectLst/>
                                      <a:latin typeface="Cambria Math" panose="02040503050406030204" pitchFamily="18" charset="0"/>
                                      <a:ea typeface="Calibri" panose="020F0502020204030204" pitchFamily="34" charset="0"/>
                                      <a:cs typeface="Arial" panose="020B0604020202020204" pitchFamily="34" charset="0"/>
                                    </a:rPr>
                                    <m:t>2</m:t>
                                  </m:r>
                                </m:den>
                              </m:f>
                            </m:oMath>
                          </a14:m>
                          <a:r>
                            <a:rPr lang="en-AU" sz="1800" dirty="0">
                              <a:effectLst/>
                              <a:latin typeface="+mn-lt"/>
                              <a:ea typeface="Calibri" panose="020F0502020204030204" pitchFamily="34" charset="0"/>
                              <a:cs typeface="Arial" panose="020B0604020202020204" pitchFamily="34" charset="0"/>
                            </a:rPr>
                            <a:t> small red onion, finely sliced</a:t>
                          </a:r>
                        </a:p>
                      </a:txBody>
                      <a:tcPr anchor="ctr"/>
                    </a:tc>
                    <a:tc>
                      <a:txBody>
                        <a:bodyPr/>
                        <a:lstStyle/>
                        <a:p>
                          <a:pPr marL="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1 TBS olive oil</a:t>
                          </a:r>
                        </a:p>
                      </a:txBody>
                      <a:tcPr anchor="ctr"/>
                    </a:tc>
                    <a:extLst>
                      <a:ext uri="{0D108BD9-81ED-4DB2-BD59-A6C34878D82A}">
                        <a16:rowId xmlns:a16="http://schemas.microsoft.com/office/drawing/2014/main" val="548050095"/>
                      </a:ext>
                    </a:extLst>
                  </a:tr>
                </a:tbl>
              </a:graphicData>
            </a:graphic>
          </p:graphicFrame>
        </mc:Choice>
        <mc:Fallback xmlns="">
          <p:graphicFrame>
            <p:nvGraphicFramePr>
              <p:cNvPr id="8" name="Table 7">
                <a:extLst>
                  <a:ext uri="{FF2B5EF4-FFF2-40B4-BE49-F238E27FC236}">
                    <a16:creationId xmlns:a16="http://schemas.microsoft.com/office/drawing/2014/main" id="{9168BCD3-FE8C-70E9-71FF-571088E0B2AF}"/>
                  </a:ext>
                </a:extLst>
              </p:cNvPr>
              <p:cNvGraphicFramePr>
                <a:graphicFrameLocks noGrp="1"/>
              </p:cNvGraphicFramePr>
              <p:nvPr>
                <p:extLst>
                  <p:ext uri="{D42A27DB-BD31-4B8C-83A1-F6EECF244321}">
                    <p14:modId xmlns:p14="http://schemas.microsoft.com/office/powerpoint/2010/main" val="580929124"/>
                  </p:ext>
                </p:extLst>
              </p:nvPr>
            </p:nvGraphicFramePr>
            <p:xfrm>
              <a:off x="360000" y="1463243"/>
              <a:ext cx="6734136" cy="4113591"/>
            </p:xfrm>
            <a:graphic>
              <a:graphicData uri="http://schemas.openxmlformats.org/drawingml/2006/table">
                <a:tbl>
                  <a:tblPr firstRow="1" bandRow="1">
                    <a:tableStyleId>{5A111915-BE36-4E01-A7E5-04B1672EAD32}</a:tableStyleId>
                  </a:tblPr>
                  <a:tblGrid>
                    <a:gridCol w="3518664">
                      <a:extLst>
                        <a:ext uri="{9D8B030D-6E8A-4147-A177-3AD203B41FA5}">
                          <a16:colId xmlns:a16="http://schemas.microsoft.com/office/drawing/2014/main" val="691931226"/>
                        </a:ext>
                      </a:extLst>
                    </a:gridCol>
                    <a:gridCol w="3215472">
                      <a:extLst>
                        <a:ext uri="{9D8B030D-6E8A-4147-A177-3AD203B41FA5}">
                          <a16:colId xmlns:a16="http://schemas.microsoft.com/office/drawing/2014/main" val="4197128173"/>
                        </a:ext>
                      </a:extLst>
                    </a:gridCol>
                  </a:tblGrid>
                  <a:tr h="430526">
                    <a:tc>
                      <a:txBody>
                        <a:bodyPr/>
                        <a:lstStyle/>
                        <a:p>
                          <a:r>
                            <a:rPr lang="en-AU" dirty="0">
                              <a:latin typeface="+mj-lt"/>
                            </a:rPr>
                            <a:t>Ingredients</a:t>
                          </a:r>
                        </a:p>
                      </a:txBody>
                      <a:tcPr/>
                    </a:tc>
                    <a:tc>
                      <a:txBody>
                        <a:bodyPr/>
                        <a:lstStyle/>
                        <a:p>
                          <a:endParaRPr lang="en-AU" dirty="0"/>
                        </a:p>
                      </a:txBody>
                      <a:tcPr/>
                    </a:tc>
                    <a:extLst>
                      <a:ext uri="{0D108BD9-81ED-4DB2-BD59-A6C34878D82A}">
                        <a16:rowId xmlns:a16="http://schemas.microsoft.com/office/drawing/2014/main" val="2574503499"/>
                      </a:ext>
                    </a:extLst>
                  </a:tr>
                  <a:tr h="736613">
                    <a:tc>
                      <a:txBody>
                        <a:bodyPr/>
                        <a:lstStyle/>
                        <a:p>
                          <a:endParaRPr lang="en-US"/>
                        </a:p>
                      </a:txBody>
                      <a:tcPr anchor="ctr">
                        <a:blipFill>
                          <a:blip r:embed="rId2"/>
                          <a:stretch>
                            <a:fillRect l="-173" t="-62810" r="-91681" b="-400000"/>
                          </a:stretch>
                        </a:blipFill>
                      </a:tcPr>
                    </a:tc>
                    <a:tc>
                      <a:txBody>
                        <a:bodyPr/>
                        <a:lstStyle/>
                        <a:p>
                          <a:pPr marL="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1 tomato, finely sliced </a:t>
                          </a:r>
                        </a:p>
                      </a:txBody>
                      <a:tcPr anchor="ctr"/>
                    </a:tc>
                    <a:extLst>
                      <a:ext uri="{0D108BD9-81ED-4DB2-BD59-A6C34878D82A}">
                        <a16:rowId xmlns:a16="http://schemas.microsoft.com/office/drawing/2014/main" val="154115125"/>
                      </a:ext>
                    </a:extLst>
                  </a:tr>
                  <a:tr h="736613">
                    <a:tc>
                      <a:txBody>
                        <a:bodyPr/>
                        <a:lstStyle/>
                        <a:p>
                          <a:pPr marL="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1 C Greek yoghurt</a:t>
                          </a:r>
                        </a:p>
                      </a:txBody>
                      <a:tcPr anchor="ctr"/>
                    </a:tc>
                    <a:tc>
                      <a:txBody>
                        <a:bodyPr/>
                        <a:lstStyle/>
                        <a:p>
                          <a:endParaRPr lang="en-US"/>
                        </a:p>
                      </a:txBody>
                      <a:tcPr anchor="ctr">
                        <a:blipFill>
                          <a:blip r:embed="rId2"/>
                          <a:stretch>
                            <a:fillRect l="-109470" t="-164167" r="-189" b="-303333"/>
                          </a:stretch>
                        </a:blipFill>
                      </a:tcPr>
                    </a:tc>
                    <a:extLst>
                      <a:ext uri="{0D108BD9-81ED-4DB2-BD59-A6C34878D82A}">
                        <a16:rowId xmlns:a16="http://schemas.microsoft.com/office/drawing/2014/main" val="2980373976"/>
                      </a:ext>
                    </a:extLst>
                  </a:tr>
                  <a:tr h="736613">
                    <a:tc>
                      <a:txBody>
                        <a:bodyPr/>
                        <a:lstStyle/>
                        <a:p>
                          <a:endParaRPr lang="en-US"/>
                        </a:p>
                      </a:txBody>
                      <a:tcPr anchor="ctr">
                        <a:blipFill>
                          <a:blip r:embed="rId2"/>
                          <a:stretch>
                            <a:fillRect l="-173" t="-261983" r="-91681" b="-200826"/>
                          </a:stretch>
                        </a:blipFill>
                      </a:tcPr>
                    </a:tc>
                    <a:tc>
                      <a:txBody>
                        <a:bodyPr/>
                        <a:lstStyle/>
                        <a:p>
                          <a:pPr marL="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3 mushrooms, finely sliced</a:t>
                          </a:r>
                        </a:p>
                      </a:txBody>
                      <a:tcPr anchor="ctr"/>
                    </a:tc>
                    <a:extLst>
                      <a:ext uri="{0D108BD9-81ED-4DB2-BD59-A6C34878D82A}">
                        <a16:rowId xmlns:a16="http://schemas.microsoft.com/office/drawing/2014/main" val="1670122949"/>
                      </a:ext>
                    </a:extLst>
                  </a:tr>
                  <a:tr h="736613">
                    <a:tc>
                      <a:txBody>
                        <a:bodyPr/>
                        <a:lstStyle/>
                        <a:p>
                          <a:endParaRPr lang="en-US"/>
                        </a:p>
                      </a:txBody>
                      <a:tcPr anchor="ctr">
                        <a:blipFill>
                          <a:blip r:embed="rId2"/>
                          <a:stretch>
                            <a:fillRect l="-173" t="-361983" r="-91681" b="-100826"/>
                          </a:stretch>
                        </a:blipFill>
                      </a:tcPr>
                    </a:tc>
                    <a:tc>
                      <a:txBody>
                        <a:bodyPr/>
                        <a:lstStyle/>
                        <a:p>
                          <a:pPr marL="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4 basil leaves</a:t>
                          </a:r>
                        </a:p>
                      </a:txBody>
                      <a:tcPr anchor="ctr"/>
                    </a:tc>
                    <a:extLst>
                      <a:ext uri="{0D108BD9-81ED-4DB2-BD59-A6C34878D82A}">
                        <a16:rowId xmlns:a16="http://schemas.microsoft.com/office/drawing/2014/main" val="1778913003"/>
                      </a:ext>
                    </a:extLst>
                  </a:tr>
                  <a:tr h="736613">
                    <a:tc>
                      <a:txBody>
                        <a:bodyPr/>
                        <a:lstStyle/>
                        <a:p>
                          <a:endParaRPr lang="en-US"/>
                        </a:p>
                      </a:txBody>
                      <a:tcPr anchor="ctr">
                        <a:blipFill>
                          <a:blip r:embed="rId2"/>
                          <a:stretch>
                            <a:fillRect l="-173" t="-461983" r="-91681" b="-826"/>
                          </a:stretch>
                        </a:blipFill>
                      </a:tcPr>
                    </a:tc>
                    <a:tc>
                      <a:txBody>
                        <a:bodyPr/>
                        <a:lstStyle/>
                        <a:p>
                          <a:pPr marL="0" indent="0">
                            <a:lnSpc>
                              <a:spcPct val="150000"/>
                            </a:lnSpc>
                            <a:spcBef>
                              <a:spcPts val="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1 TBS olive oil</a:t>
                          </a:r>
                        </a:p>
                      </a:txBody>
                      <a:tcPr anchor="ctr"/>
                    </a:tc>
                    <a:extLst>
                      <a:ext uri="{0D108BD9-81ED-4DB2-BD59-A6C34878D82A}">
                        <a16:rowId xmlns:a16="http://schemas.microsoft.com/office/drawing/2014/main" val="548050095"/>
                      </a:ext>
                    </a:extLst>
                  </a:tr>
                </a:tbl>
              </a:graphicData>
            </a:graphic>
          </p:graphicFrame>
        </mc:Fallback>
      </mc:AlternateContent>
      <p:pic>
        <p:nvPicPr>
          <p:cNvPr id="7" name="Picture 6" descr="A flatbread pizza with roasted vegetables on it.">
            <a:extLst>
              <a:ext uri="{FF2B5EF4-FFF2-40B4-BE49-F238E27FC236}">
                <a16:creationId xmlns:a16="http://schemas.microsoft.com/office/drawing/2014/main" id="{78862CE3-6232-DA65-E186-5B104338D3B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8094367" y="827500"/>
            <a:ext cx="3128856" cy="4400343"/>
          </a:xfrm>
          <a:prstGeom prst="rect">
            <a:avLst/>
          </a:prstGeom>
        </p:spPr>
      </p:pic>
      <p:sp>
        <p:nvSpPr>
          <p:cNvPr id="2" name="Slide Number Placeholder 1">
            <a:extLst>
              <a:ext uri="{FF2B5EF4-FFF2-40B4-BE49-F238E27FC236}">
                <a16:creationId xmlns:a16="http://schemas.microsoft.com/office/drawing/2014/main" id="{8E9C24FD-DE54-35EC-6995-68738BE4AF9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a:p>
        </p:txBody>
      </p:sp>
    </p:spTree>
    <p:extLst>
      <p:ext uri="{BB962C8B-B14F-4D97-AF65-F5344CB8AC3E}">
        <p14:creationId xmlns:p14="http://schemas.microsoft.com/office/powerpoint/2010/main" val="305067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E02B89-9945-5887-88F4-70EF174F620A}"/>
              </a:ext>
            </a:extLst>
          </p:cNvPr>
          <p:cNvSpPr>
            <a:spLocks noGrp="1"/>
          </p:cNvSpPr>
          <p:nvPr>
            <p:ph type="title"/>
          </p:nvPr>
        </p:nvSpPr>
        <p:spPr/>
        <p:txBody>
          <a:bodyPr/>
          <a:lstStyle/>
          <a:p>
            <a:r>
              <a:rPr lang="en-AU" dirty="0"/>
              <a:t>Vegetable flatbread – method</a:t>
            </a:r>
          </a:p>
        </p:txBody>
      </p:sp>
      <p:sp>
        <p:nvSpPr>
          <p:cNvPr id="4" name="Text Placeholder 3">
            <a:extLst>
              <a:ext uri="{FF2B5EF4-FFF2-40B4-BE49-F238E27FC236}">
                <a16:creationId xmlns:a16="http://schemas.microsoft.com/office/drawing/2014/main" id="{92A94140-2E5A-772F-D587-CE69AECE1307}"/>
              </a:ext>
            </a:extLst>
          </p:cNvPr>
          <p:cNvSpPr>
            <a:spLocks noGrp="1"/>
          </p:cNvSpPr>
          <p:nvPr>
            <p:ph type="body" sz="quarter" idx="18"/>
          </p:nvPr>
        </p:nvSpPr>
        <p:spPr/>
        <p:txBody>
          <a:bodyPr/>
          <a:lstStyle/>
          <a:p>
            <a:r>
              <a:rPr lang="en-AU" dirty="0"/>
              <a:t>Serves 2</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0721FE01-AFB9-455F-5756-A5A59592E8A7}"/>
                  </a:ext>
                </a:extLst>
              </p:cNvPr>
              <p:cNvGraphicFramePr>
                <a:graphicFrameLocks/>
              </p:cNvGraphicFramePr>
              <p:nvPr>
                <p:extLst>
                  <p:ext uri="{D42A27DB-BD31-4B8C-83A1-F6EECF244321}">
                    <p14:modId xmlns:p14="http://schemas.microsoft.com/office/powerpoint/2010/main" val="2569412263"/>
                  </p:ext>
                </p:extLst>
              </p:nvPr>
            </p:nvGraphicFramePr>
            <p:xfrm>
              <a:off x="354000" y="1369454"/>
              <a:ext cx="11483999" cy="5024136"/>
            </p:xfrm>
            <a:graphic>
              <a:graphicData uri="http://schemas.openxmlformats.org/drawingml/2006/table">
                <a:tbl>
                  <a:tblPr firstRow="1" bandRow="1">
                    <a:tableStyleId>{69012ECD-51FC-41F1-AA8D-1B2483CD663E}</a:tableStyleId>
                  </a:tblPr>
                  <a:tblGrid>
                    <a:gridCol w="11483999">
                      <a:extLst>
                        <a:ext uri="{9D8B030D-6E8A-4147-A177-3AD203B41FA5}">
                          <a16:colId xmlns:a16="http://schemas.microsoft.com/office/drawing/2014/main" val="817613173"/>
                        </a:ext>
                      </a:extLst>
                    </a:gridCol>
                  </a:tblGrid>
                  <a:tr h="315396">
                    <a:tc>
                      <a:txBody>
                        <a:bodyPr/>
                        <a:lstStyle/>
                        <a:p>
                          <a:pPr>
                            <a:lnSpc>
                              <a:spcPct val="114000"/>
                            </a:lnSpc>
                          </a:pPr>
                          <a:r>
                            <a:rPr lang="en-AU" sz="1800" dirty="0">
                              <a:latin typeface="+mj-lt"/>
                              <a:cs typeface="Arial" panose="020B0604020202020204" pitchFamily="34" charset="0"/>
                            </a:rPr>
                            <a:t>Method</a:t>
                          </a:r>
                        </a:p>
                      </a:txBody>
                      <a:tcPr/>
                    </a:tc>
                    <a:extLst>
                      <a:ext uri="{0D108BD9-81ED-4DB2-BD59-A6C34878D82A}">
                        <a16:rowId xmlns:a16="http://schemas.microsoft.com/office/drawing/2014/main" val="1146215845"/>
                      </a:ext>
                    </a:extLst>
                  </a:tr>
                  <a:tr h="4645612">
                    <a:tc>
                      <a:txBody>
                        <a:bodyPr/>
                        <a:lstStyle/>
                        <a:p>
                          <a:pPr marL="342900" lvl="0" indent="-342900">
                            <a:lnSpc>
                              <a:spcPct val="114000"/>
                            </a:lnSpc>
                            <a:spcBef>
                              <a:spcPts val="0"/>
                            </a:spcBef>
                            <a:spcAft>
                              <a:spcPts val="1200"/>
                            </a:spcAft>
                            <a:buFont typeface="+mj-lt"/>
                            <a:buAutoNum type="arabicPeriod"/>
                          </a:pPr>
                          <a:r>
                            <a:rPr lang="en-AU" sz="1800" dirty="0">
                              <a:effectLst/>
                              <a:latin typeface="+mn-lt"/>
                              <a:ea typeface="Calibri" panose="020F0502020204030204" pitchFamily="34" charset="0"/>
                              <a:cs typeface="Arial" panose="020B0604020202020204" pitchFamily="34" charset="0"/>
                            </a:rPr>
                            <a:t>Preheat oven to 180°C.</a:t>
                          </a:r>
                        </a:p>
                        <a:p>
                          <a:pPr marL="342900" lvl="0" indent="-342900">
                            <a:lnSpc>
                              <a:spcPct val="114000"/>
                            </a:lnSpc>
                            <a:spcBef>
                              <a:spcPts val="0"/>
                            </a:spcBef>
                            <a:spcAft>
                              <a:spcPts val="1200"/>
                            </a:spcAft>
                            <a:buFont typeface="+mj-lt"/>
                            <a:buAutoNum type="arabicPeriod"/>
                          </a:pPr>
                          <a:r>
                            <a:rPr lang="en-AU" sz="1800" dirty="0">
                              <a:effectLst/>
                              <a:latin typeface="+mn-lt"/>
                              <a:ea typeface="Calibri" panose="020F0502020204030204" pitchFamily="34" charset="0"/>
                              <a:cs typeface="Arial" panose="020B0604020202020204" pitchFamily="34" charset="0"/>
                            </a:rPr>
                            <a:t>Mix flour and yoghurt in a bowl. Once it has come together, using your hands, knead the dough on a floured surface until smooth. Roll the dough into a large rectangle until about </a:t>
                          </a:r>
                          <a14:m>
                            <m:oMath xmlns:m="http://schemas.openxmlformats.org/officeDocument/2006/math">
                              <m:f>
                                <m:fPr>
                                  <m:ctrlPr>
                                    <a:rPr lang="en-AU" sz="1800" i="1" smtClean="0">
                                      <a:effectLst/>
                                      <a:latin typeface="Cambria Math" panose="02040503050406030204" pitchFamily="18" charset="0"/>
                                      <a:ea typeface="Calibri" panose="020F0502020204030204" pitchFamily="34" charset="0"/>
                                      <a:cs typeface="Arial" panose="020B0604020202020204" pitchFamily="34" charset="0"/>
                                    </a:rPr>
                                  </m:ctrlPr>
                                </m:fPr>
                                <m:num>
                                  <m:r>
                                    <a:rPr lang="en-AU" sz="1800" b="0" i="1" smtClean="0">
                                      <a:effectLst/>
                                      <a:latin typeface="Cambria Math" panose="02040503050406030204" pitchFamily="18" charset="0"/>
                                      <a:ea typeface="Calibri" panose="020F0502020204030204" pitchFamily="34" charset="0"/>
                                      <a:cs typeface="Arial" panose="020B0604020202020204" pitchFamily="34" charset="0"/>
                                    </a:rPr>
                                    <m:t>1</m:t>
                                  </m:r>
                                </m:num>
                                <m:den>
                                  <m:r>
                                    <a:rPr lang="en-AU" sz="1800" b="0" i="1" smtClean="0">
                                      <a:effectLst/>
                                      <a:latin typeface="Cambria Math" panose="02040503050406030204" pitchFamily="18" charset="0"/>
                                      <a:ea typeface="Calibri" panose="020F0502020204030204" pitchFamily="34" charset="0"/>
                                      <a:cs typeface="Arial" panose="020B0604020202020204" pitchFamily="34" charset="0"/>
                                    </a:rPr>
                                    <m:t>2</m:t>
                                  </m:r>
                                </m:den>
                              </m:f>
                            </m:oMath>
                          </a14:m>
                          <a:r>
                            <a:rPr lang="en-AU" sz="1800" dirty="0">
                              <a:effectLst/>
                              <a:latin typeface="+mn-lt"/>
                              <a:ea typeface="Calibri" panose="020F0502020204030204" pitchFamily="34" charset="0"/>
                              <a:cs typeface="Arial" panose="020B0604020202020204" pitchFamily="34" charset="0"/>
                            </a:rPr>
                            <a:t> centimetre in thickness. Place baking paper on a large baking tray, spray the paper with non-stick spray, and transfer dough onto the tray.</a:t>
                          </a:r>
                        </a:p>
                        <a:p>
                          <a:pPr marL="342900" lvl="0" indent="-342900">
                            <a:lnSpc>
                              <a:spcPct val="114000"/>
                            </a:lnSpc>
                            <a:spcBef>
                              <a:spcPts val="0"/>
                            </a:spcBef>
                            <a:spcAft>
                              <a:spcPts val="1200"/>
                            </a:spcAft>
                            <a:buFont typeface="+mj-lt"/>
                            <a:buAutoNum type="arabicPeriod"/>
                          </a:pPr>
                          <a:r>
                            <a:rPr lang="en-AU" sz="1800" dirty="0">
                              <a:effectLst/>
                              <a:latin typeface="+mn-lt"/>
                              <a:ea typeface="Calibri" panose="020F0502020204030204" pitchFamily="34" charset="0"/>
                              <a:cs typeface="Arial" panose="020B0604020202020204" pitchFamily="34" charset="0"/>
                            </a:rPr>
                            <a:t>Spread half of the ricotta cheese onto one half of the dough. Sprinkle with half of the parmesan cheese. </a:t>
                          </a:r>
                        </a:p>
                        <a:p>
                          <a:pPr marL="342900" lvl="0" indent="-342900">
                            <a:lnSpc>
                              <a:spcPct val="114000"/>
                            </a:lnSpc>
                            <a:spcBef>
                              <a:spcPts val="0"/>
                            </a:spcBef>
                            <a:spcAft>
                              <a:spcPts val="1200"/>
                            </a:spcAft>
                            <a:buFont typeface="+mj-lt"/>
                            <a:buAutoNum type="arabicPeriod"/>
                          </a:pPr>
                          <a:r>
                            <a:rPr lang="en-AU" sz="1800" dirty="0">
                              <a:effectLst/>
                              <a:latin typeface="+mn-lt"/>
                              <a:ea typeface="Calibri" panose="020F0502020204030204" pitchFamily="34" charset="0"/>
                              <a:cs typeface="Arial" panose="020B0604020202020204" pitchFamily="34" charset="0"/>
                            </a:rPr>
                            <a:t>Carefully fold the other half of the dough on top of the cheese side. Sprinkle the remaining ricotta and parmesan. </a:t>
                          </a:r>
                        </a:p>
                        <a:p>
                          <a:pPr marL="342900" lvl="0" indent="-342900">
                            <a:lnSpc>
                              <a:spcPct val="114000"/>
                            </a:lnSpc>
                            <a:spcBef>
                              <a:spcPts val="0"/>
                            </a:spcBef>
                            <a:spcAft>
                              <a:spcPts val="1200"/>
                            </a:spcAft>
                            <a:buFont typeface="+mj-lt"/>
                            <a:buAutoNum type="arabicPeriod"/>
                          </a:pPr>
                          <a:r>
                            <a:rPr lang="en-AU" sz="1800" dirty="0">
                              <a:effectLst/>
                              <a:latin typeface="+mn-lt"/>
                              <a:ea typeface="Calibri" panose="020F0502020204030204" pitchFamily="34" charset="0"/>
                              <a:cs typeface="Arial" panose="020B0604020202020204" pitchFamily="34" charset="0"/>
                            </a:rPr>
                            <a:t>Layer the finely-sliced vegetables over the top of the dough, brush olive oil over the top of the vegetables and then sprinkle with salt and pepper and torn basil leaves.</a:t>
                          </a:r>
                        </a:p>
                        <a:p>
                          <a:pPr marL="342900" lvl="0" indent="-342900">
                            <a:lnSpc>
                              <a:spcPct val="114000"/>
                            </a:lnSpc>
                            <a:spcBef>
                              <a:spcPts val="0"/>
                            </a:spcBef>
                            <a:spcAft>
                              <a:spcPts val="1200"/>
                            </a:spcAft>
                            <a:buFont typeface="+mj-lt"/>
                            <a:buAutoNum type="arabicPeriod"/>
                          </a:pPr>
                          <a:r>
                            <a:rPr lang="en-AU" sz="1800" dirty="0">
                              <a:effectLst/>
                              <a:latin typeface="+mn-lt"/>
                              <a:ea typeface="Calibri" panose="020F0502020204030204" pitchFamily="34" charset="0"/>
                              <a:cs typeface="Arial" panose="020B0604020202020204" pitchFamily="34" charset="0"/>
                            </a:rPr>
                            <a:t>Bake for 22 to 25 minutes, until edges are slightly browned. Cut into pieces and serve hot.</a:t>
                          </a:r>
                          <a:endParaRPr lang="en-AU" sz="1800" dirty="0">
                            <a:latin typeface="+mn-lt"/>
                            <a:cs typeface="Arial" panose="020B0604020202020204" pitchFamily="34" charset="0"/>
                          </a:endParaRPr>
                        </a:p>
                      </a:txBody>
                      <a:tcPr/>
                    </a:tc>
                    <a:extLst>
                      <a:ext uri="{0D108BD9-81ED-4DB2-BD59-A6C34878D82A}">
                        <a16:rowId xmlns:a16="http://schemas.microsoft.com/office/drawing/2014/main" val="3331777450"/>
                      </a:ext>
                    </a:extLst>
                  </a:tr>
                </a:tbl>
              </a:graphicData>
            </a:graphic>
          </p:graphicFrame>
        </mc:Choice>
        <mc:Fallback xmlns="">
          <p:graphicFrame>
            <p:nvGraphicFramePr>
              <p:cNvPr id="6" name="Table 5">
                <a:extLst>
                  <a:ext uri="{FF2B5EF4-FFF2-40B4-BE49-F238E27FC236}">
                    <a16:creationId xmlns:a16="http://schemas.microsoft.com/office/drawing/2014/main" id="{0721FE01-AFB9-455F-5756-A5A59592E8A7}"/>
                  </a:ext>
                </a:extLst>
              </p:cNvPr>
              <p:cNvGraphicFramePr>
                <a:graphicFrameLocks/>
              </p:cNvGraphicFramePr>
              <p:nvPr>
                <p:extLst>
                  <p:ext uri="{D42A27DB-BD31-4B8C-83A1-F6EECF244321}">
                    <p14:modId xmlns:p14="http://schemas.microsoft.com/office/powerpoint/2010/main" val="2569412263"/>
                  </p:ext>
                </p:extLst>
              </p:nvPr>
            </p:nvGraphicFramePr>
            <p:xfrm>
              <a:off x="354000" y="1369454"/>
              <a:ext cx="11483999" cy="5024136"/>
            </p:xfrm>
            <a:graphic>
              <a:graphicData uri="http://schemas.openxmlformats.org/drawingml/2006/table">
                <a:tbl>
                  <a:tblPr firstRow="1" bandRow="1">
                    <a:tableStyleId>{69012ECD-51FC-41F1-AA8D-1B2483CD663E}</a:tableStyleId>
                  </a:tblPr>
                  <a:tblGrid>
                    <a:gridCol w="11483999">
                      <a:extLst>
                        <a:ext uri="{9D8B030D-6E8A-4147-A177-3AD203B41FA5}">
                          <a16:colId xmlns:a16="http://schemas.microsoft.com/office/drawing/2014/main" val="817613173"/>
                        </a:ext>
                      </a:extLst>
                    </a:gridCol>
                  </a:tblGrid>
                  <a:tr h="378524">
                    <a:tc>
                      <a:txBody>
                        <a:bodyPr/>
                        <a:lstStyle/>
                        <a:p>
                          <a:pPr>
                            <a:lnSpc>
                              <a:spcPct val="114000"/>
                            </a:lnSpc>
                          </a:pPr>
                          <a:r>
                            <a:rPr lang="en-AU" sz="1800" dirty="0">
                              <a:latin typeface="+mj-lt"/>
                              <a:cs typeface="Arial" panose="020B0604020202020204" pitchFamily="34" charset="0"/>
                            </a:rPr>
                            <a:t>Method</a:t>
                          </a:r>
                        </a:p>
                      </a:txBody>
                      <a:tcPr/>
                    </a:tc>
                    <a:extLst>
                      <a:ext uri="{0D108BD9-81ED-4DB2-BD59-A6C34878D82A}">
                        <a16:rowId xmlns:a16="http://schemas.microsoft.com/office/drawing/2014/main" val="1146215845"/>
                      </a:ext>
                    </a:extLst>
                  </a:tr>
                  <a:tr h="4645612">
                    <a:tc>
                      <a:txBody>
                        <a:bodyPr/>
                        <a:lstStyle/>
                        <a:p>
                          <a:endParaRPr lang="en-US"/>
                        </a:p>
                      </a:txBody>
                      <a:tcPr>
                        <a:blipFill>
                          <a:blip r:embed="rId2"/>
                          <a:stretch>
                            <a:fillRect l="-53" t="-8519" r="-53" b="-131"/>
                          </a:stretch>
                        </a:blipFill>
                      </a:tcPr>
                    </a:tc>
                    <a:extLst>
                      <a:ext uri="{0D108BD9-81ED-4DB2-BD59-A6C34878D82A}">
                        <a16:rowId xmlns:a16="http://schemas.microsoft.com/office/drawing/2014/main" val="3331777450"/>
                      </a:ext>
                    </a:extLst>
                  </a:tr>
                </a:tbl>
              </a:graphicData>
            </a:graphic>
          </p:graphicFrame>
        </mc:Fallback>
      </mc:AlternateContent>
      <p:sp>
        <p:nvSpPr>
          <p:cNvPr id="2" name="Slide Number Placeholder 1">
            <a:extLst>
              <a:ext uri="{FF2B5EF4-FFF2-40B4-BE49-F238E27FC236}">
                <a16:creationId xmlns:a16="http://schemas.microsoft.com/office/drawing/2014/main" id="{8E9C24FD-DE54-35EC-6995-68738BE4AF9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49</a:t>
            </a:fld>
            <a:endParaRPr lang="en-AU"/>
          </a:p>
        </p:txBody>
      </p:sp>
    </p:spTree>
    <p:extLst>
      <p:ext uri="{BB962C8B-B14F-4D97-AF65-F5344CB8AC3E}">
        <p14:creationId xmlns:p14="http://schemas.microsoft.com/office/powerpoint/2010/main" val="213325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A0CD49-38C1-73C3-4824-50A92743DDE1}"/>
              </a:ext>
            </a:extLst>
          </p:cNvPr>
          <p:cNvSpPr>
            <a:spLocks noGrp="1"/>
          </p:cNvSpPr>
          <p:nvPr>
            <p:ph type="title"/>
          </p:nvPr>
        </p:nvSpPr>
        <p:spPr/>
        <p:txBody>
          <a:bodyPr/>
          <a:lstStyle/>
          <a:p>
            <a:r>
              <a:rPr lang="en-AU" dirty="0"/>
              <a:t>Safety in the domestic kitchen</a:t>
            </a:r>
          </a:p>
        </p:txBody>
      </p:sp>
      <p:sp>
        <p:nvSpPr>
          <p:cNvPr id="4" name="Text Placeholder 3">
            <a:extLst>
              <a:ext uri="{FF2B5EF4-FFF2-40B4-BE49-F238E27FC236}">
                <a16:creationId xmlns:a16="http://schemas.microsoft.com/office/drawing/2014/main" id="{6C5E52C8-5F2A-855F-9135-F231DC38B73F}"/>
              </a:ext>
            </a:extLst>
          </p:cNvPr>
          <p:cNvSpPr>
            <a:spLocks noGrp="1"/>
          </p:cNvSpPr>
          <p:nvPr>
            <p:ph type="body" sz="quarter" idx="18"/>
          </p:nvPr>
        </p:nvSpPr>
        <p:spPr/>
        <p:txBody>
          <a:bodyPr/>
          <a:lstStyle/>
          <a:p>
            <a:r>
              <a:rPr lang="en-AU" dirty="0"/>
              <a:t>Watch </a:t>
            </a:r>
            <a:r>
              <a:rPr lang="en-AU" dirty="0">
                <a:hlinkClick r:id="rId2"/>
              </a:rPr>
              <a:t>Safety In The Domestic Kitchen – Food Technology (14:20) </a:t>
            </a:r>
            <a:endParaRPr lang="en-AU" dirty="0"/>
          </a:p>
        </p:txBody>
      </p:sp>
      <p:grpSp>
        <p:nvGrpSpPr>
          <p:cNvPr id="10" name="Group 9" descr="Link to Safety In The Domestic Kitchen – Food Technology (14:20) video.">
            <a:extLst>
              <a:ext uri="{FF2B5EF4-FFF2-40B4-BE49-F238E27FC236}">
                <a16:creationId xmlns:a16="http://schemas.microsoft.com/office/drawing/2014/main" id="{3709863C-500F-2168-FCCE-00B130178D00}"/>
              </a:ext>
            </a:extLst>
          </p:cNvPr>
          <p:cNvGrpSpPr/>
          <p:nvPr/>
        </p:nvGrpSpPr>
        <p:grpSpPr>
          <a:xfrm>
            <a:off x="3684495" y="1836353"/>
            <a:ext cx="4823010" cy="4661647"/>
            <a:chOff x="3818966" y="2122206"/>
            <a:chExt cx="3444876" cy="3444876"/>
          </a:xfrm>
        </p:grpSpPr>
        <p:pic>
          <p:nvPicPr>
            <p:cNvPr id="7" name="Graphic 6" descr="Presentation with media with solid fill">
              <a:extLst>
                <a:ext uri="{FF2B5EF4-FFF2-40B4-BE49-F238E27FC236}">
                  <a16:creationId xmlns:a16="http://schemas.microsoft.com/office/drawing/2014/main" id="{C79B8EE3-8657-13C9-A0DE-E051584FB4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8966" y="2122206"/>
              <a:ext cx="3444876" cy="3444876"/>
            </a:xfrm>
            <a:prstGeom prst="rect">
              <a:avLst/>
            </a:prstGeom>
          </p:spPr>
        </p:pic>
        <p:pic>
          <p:nvPicPr>
            <p:cNvPr id="9" name="Picture 8" descr="A person cutting a carrot&#10;&#10;Description automatically generated">
              <a:hlinkClick r:id="rId5"/>
              <a:extLst>
                <a:ext uri="{FF2B5EF4-FFF2-40B4-BE49-F238E27FC236}">
                  <a16:creationId xmlns:a16="http://schemas.microsoft.com/office/drawing/2014/main" id="{44AE7C28-F0DA-6C0B-C5F7-677137690E4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32431" y="2864179"/>
              <a:ext cx="2217945" cy="1373698"/>
            </a:xfrm>
            <a:prstGeom prst="rect">
              <a:avLst/>
            </a:prstGeom>
          </p:spPr>
        </p:pic>
      </p:grpSp>
      <p:sp>
        <p:nvSpPr>
          <p:cNvPr id="2" name="Slide Number Placeholder 1">
            <a:extLst>
              <a:ext uri="{FF2B5EF4-FFF2-40B4-BE49-F238E27FC236}">
                <a16:creationId xmlns:a16="http://schemas.microsoft.com/office/drawing/2014/main" id="{FE99FCAD-B981-9BBC-C5BF-914232435E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a:p>
        </p:txBody>
      </p:sp>
    </p:spTree>
    <p:extLst>
      <p:ext uri="{BB962C8B-B14F-4D97-AF65-F5344CB8AC3E}">
        <p14:creationId xmlns:p14="http://schemas.microsoft.com/office/powerpoint/2010/main" val="106354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(15)</a:t>
            </a:r>
          </a:p>
        </p:txBody>
      </p:sp>
      <p:sp>
        <p:nvSpPr>
          <p:cNvPr id="6" name="Text Placeholder 5">
            <a:extLst>
              <a:ext uri="{FF2B5EF4-FFF2-40B4-BE49-F238E27FC236}">
                <a16:creationId xmlns:a16="http://schemas.microsoft.com/office/drawing/2014/main" id="{DA414A91-E40E-25AD-3F04-499A02A14A10}"/>
              </a:ext>
            </a:extLst>
          </p:cNvPr>
          <p:cNvSpPr>
            <a:spLocks noGrp="1"/>
          </p:cNvSpPr>
          <p:nvPr>
            <p:ph type="body" sz="quarter" idx="19"/>
          </p:nvPr>
        </p:nvSpPr>
        <p:spPr/>
        <p:txBody>
          <a:bodyPr/>
          <a:lstStyle/>
          <a:p>
            <a:pPr>
              <a:lnSpc>
                <a:spcPct val="150000"/>
              </a:lnSpc>
            </a:pPr>
            <a:r>
              <a:rPr lang="en-AU" sz="2000" b="1" dirty="0">
                <a:solidFill>
                  <a:srgbClr val="002664"/>
                </a:solidFill>
                <a:latin typeface="+mj-lt"/>
                <a:cs typeface="Arial" panose="020B0604020202020204" pitchFamily="34" charset="0"/>
              </a:rPr>
              <a:t>We are learning to</a:t>
            </a:r>
            <a:r>
              <a:rPr lang="en-AU" sz="2000" b="1" dirty="0">
                <a:solidFill>
                  <a:srgbClr val="22272B"/>
                </a:solidFill>
                <a:latin typeface="+mj-lt"/>
                <a:ea typeface="+mn-lt"/>
                <a:cs typeface="Arial" panose="020B0604020202020204" pitchFamily="34" charset="0"/>
              </a:rPr>
              <a:t>:</a:t>
            </a:r>
          </a:p>
          <a:p>
            <a:pPr>
              <a:lnSpc>
                <a:spcPct val="150000"/>
              </a:lnSpc>
            </a:pPr>
            <a:r>
              <a:rPr lang="en-AU" sz="2000" dirty="0">
                <a:solidFill>
                  <a:srgbClr val="002664"/>
                </a:solidFill>
                <a:cs typeface="Arial" panose="020B0604020202020204" pitchFamily="34" charset="0"/>
              </a:rPr>
              <a:t>use correct techniques and practices to produce food products.</a:t>
            </a:r>
          </a:p>
          <a:p>
            <a:pPr>
              <a:lnSpc>
                <a:spcPct val="150000"/>
              </a:lnSpc>
            </a:pPr>
            <a:r>
              <a:rPr lang="en-AU" sz="2000" b="1" dirty="0">
                <a:solidFill>
                  <a:srgbClr val="002664"/>
                </a:solidFill>
                <a:latin typeface="+mj-lt"/>
                <a:cs typeface="Arial" panose="020B0604020202020204" pitchFamily="34" charset="0"/>
              </a:rPr>
              <a:t>We can:</a:t>
            </a:r>
            <a:endParaRPr lang="en-US" sz="2000" dirty="0">
              <a:solidFill>
                <a:srgbClr val="002664"/>
              </a:solidFill>
              <a:latin typeface="+mj-lt"/>
              <a:cs typeface="Arial" panose="020B0604020202020204" pitchFamily="34" charset="0"/>
            </a:endParaRPr>
          </a:p>
          <a:p>
            <a:pPr marL="342900" indent="-342900">
              <a:lnSpc>
                <a:spcPct val="150000"/>
              </a:lnSpc>
              <a:buFont typeface="Public Sans"/>
              <a:buChar char="•"/>
            </a:pPr>
            <a:r>
              <a:rPr lang="en-AU" sz="2000" dirty="0">
                <a:solidFill>
                  <a:srgbClr val="002664"/>
                </a:solidFill>
                <a:cs typeface="Arial" panose="020B0604020202020204" pitchFamily="34" charset="0"/>
              </a:rPr>
              <a:t>document additional techniques to create food items</a:t>
            </a:r>
          </a:p>
          <a:p>
            <a:pPr marL="342900" indent="-342900">
              <a:lnSpc>
                <a:spcPct val="150000"/>
              </a:lnSpc>
              <a:buFont typeface="Public Sans"/>
              <a:buChar char="•"/>
            </a:pPr>
            <a:r>
              <a:rPr lang="en-AU" sz="2000" dirty="0">
                <a:solidFill>
                  <a:srgbClr val="002664"/>
                </a:solidFill>
                <a:cs typeface="Arial" panose="020B0604020202020204" pitchFamily="34" charset="0"/>
              </a:rPr>
              <a:t>follow a recipe and use preparation techniques and equipment to produce food items</a:t>
            </a:r>
          </a:p>
          <a:p>
            <a:pPr marL="342900" indent="-342900">
              <a:lnSpc>
                <a:spcPct val="150000"/>
              </a:lnSpc>
              <a:buFont typeface="Public Sans"/>
              <a:buChar char="•"/>
            </a:pPr>
            <a:r>
              <a:rPr lang="en-AU" sz="2000" dirty="0">
                <a:solidFill>
                  <a:srgbClr val="002664"/>
                </a:solidFill>
                <a:cs typeface="Arial" panose="020B0604020202020204" pitchFamily="34" charset="0"/>
              </a:rPr>
              <a:t>describe and implement the safe practices to follow when using knives and the oven.</a:t>
            </a:r>
          </a:p>
          <a:p>
            <a:endParaRPr lang="en-AU"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50</a:t>
            </a:fld>
            <a:endParaRPr lang="en-AU"/>
          </a:p>
        </p:txBody>
      </p:sp>
    </p:spTree>
    <p:extLst>
      <p:ext uri="{BB962C8B-B14F-4D97-AF65-F5344CB8AC3E}">
        <p14:creationId xmlns:p14="http://schemas.microsoft.com/office/powerpoint/2010/main" val="272669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32C487-8893-2656-D308-790D429FB4C7}"/>
              </a:ext>
            </a:extLst>
          </p:cNvPr>
          <p:cNvSpPr>
            <a:spLocks noGrp="1"/>
          </p:cNvSpPr>
          <p:nvPr>
            <p:ph type="title"/>
          </p:nvPr>
        </p:nvSpPr>
        <p:spPr/>
        <p:txBody>
          <a:bodyPr/>
          <a:lstStyle/>
          <a:p>
            <a:r>
              <a:rPr lang="en-AU" dirty="0"/>
              <a:t>Hamburger</a:t>
            </a:r>
          </a:p>
        </p:txBody>
      </p:sp>
      <p:sp>
        <p:nvSpPr>
          <p:cNvPr id="4" name="Text Placeholder 3">
            <a:extLst>
              <a:ext uri="{FF2B5EF4-FFF2-40B4-BE49-F238E27FC236}">
                <a16:creationId xmlns:a16="http://schemas.microsoft.com/office/drawing/2014/main" id="{4139D60D-5843-D5A2-2EE0-83B95311B56E}"/>
              </a:ext>
            </a:extLst>
          </p:cNvPr>
          <p:cNvSpPr>
            <a:spLocks noGrp="1"/>
          </p:cNvSpPr>
          <p:nvPr>
            <p:ph type="body" sz="quarter" idx="18"/>
          </p:nvPr>
        </p:nvSpPr>
        <p:spPr/>
        <p:txBody>
          <a:bodyPr/>
          <a:lstStyle/>
          <a:p>
            <a:r>
              <a:rPr lang="en-AU" dirty="0"/>
              <a:t>Serves 2</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053079B7-2651-43FD-56E9-8E0A7D60D8EC}"/>
                  </a:ext>
                </a:extLst>
              </p:cNvPr>
              <p:cNvGraphicFramePr>
                <a:graphicFrameLocks noGrp="1"/>
              </p:cNvGraphicFramePr>
              <p:nvPr>
                <p:extLst>
                  <p:ext uri="{D42A27DB-BD31-4B8C-83A1-F6EECF244321}">
                    <p14:modId xmlns:p14="http://schemas.microsoft.com/office/powerpoint/2010/main" val="3868384270"/>
                  </p:ext>
                </p:extLst>
              </p:nvPr>
            </p:nvGraphicFramePr>
            <p:xfrm>
              <a:off x="360000" y="1481820"/>
              <a:ext cx="5299174" cy="5214180"/>
            </p:xfrm>
            <a:graphic>
              <a:graphicData uri="http://schemas.openxmlformats.org/drawingml/2006/table">
                <a:tbl>
                  <a:tblPr firstRow="1" bandRow="1">
                    <a:tableStyleId>{B301B821-A1FF-4177-AEE7-76D212191A09}</a:tableStyleId>
                  </a:tblPr>
                  <a:tblGrid>
                    <a:gridCol w="2649587">
                      <a:extLst>
                        <a:ext uri="{9D8B030D-6E8A-4147-A177-3AD203B41FA5}">
                          <a16:colId xmlns:a16="http://schemas.microsoft.com/office/drawing/2014/main" val="2623353660"/>
                        </a:ext>
                      </a:extLst>
                    </a:gridCol>
                    <a:gridCol w="2649587">
                      <a:extLst>
                        <a:ext uri="{9D8B030D-6E8A-4147-A177-3AD203B41FA5}">
                          <a16:colId xmlns:a16="http://schemas.microsoft.com/office/drawing/2014/main" val="369595029"/>
                        </a:ext>
                      </a:extLst>
                    </a:gridCol>
                  </a:tblGrid>
                  <a:tr h="637793">
                    <a:tc>
                      <a:txBody>
                        <a:bodyPr/>
                        <a:lstStyle/>
                        <a:p>
                          <a:pPr>
                            <a:lnSpc>
                              <a:spcPct val="150000"/>
                            </a:lnSpc>
                          </a:pPr>
                          <a:r>
                            <a:rPr lang="en-AU" sz="1800" dirty="0">
                              <a:latin typeface="+mj-lt"/>
                              <a:cs typeface="Arial" panose="020B0604020202020204" pitchFamily="34" charset="0"/>
                            </a:rPr>
                            <a:t>Ingredients</a:t>
                          </a:r>
                        </a:p>
                      </a:txBody>
                      <a:tcPr/>
                    </a:tc>
                    <a:tc>
                      <a:txBody>
                        <a:bodyPr/>
                        <a:lstStyle/>
                        <a:p>
                          <a:pPr>
                            <a:lnSpc>
                              <a:spcPct val="150000"/>
                            </a:lnSpc>
                          </a:pPr>
                          <a:endParaRPr lang="en-AU" sz="1800" dirty="0">
                            <a:latin typeface="+mj-lt"/>
                            <a:cs typeface="Arial" panose="020B0604020202020204" pitchFamily="34" charset="0"/>
                          </a:endParaRPr>
                        </a:p>
                      </a:txBody>
                      <a:tcPr/>
                    </a:tc>
                    <a:extLst>
                      <a:ext uri="{0D108BD9-81ED-4DB2-BD59-A6C34878D82A}">
                        <a16:rowId xmlns:a16="http://schemas.microsoft.com/office/drawing/2014/main" val="2121654627"/>
                      </a:ext>
                    </a:extLst>
                  </a:tr>
                  <a:tr h="736139">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hamburger buns</a:t>
                          </a:r>
                        </a:p>
                      </a:txBody>
                      <a:tcPr anchor="ctr"/>
                    </a:tc>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iceberg lettuce leaves</a:t>
                          </a:r>
                        </a:p>
                      </a:txBody>
                      <a:tcPr anchor="ctr"/>
                    </a:tc>
                    <a:extLst>
                      <a:ext uri="{0D108BD9-81ED-4DB2-BD59-A6C34878D82A}">
                        <a16:rowId xmlns:a16="http://schemas.microsoft.com/office/drawing/2014/main" val="807565178"/>
                      </a:ext>
                    </a:extLst>
                  </a:tr>
                  <a:tr h="736139">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250 g lean beef mince</a:t>
                          </a:r>
                        </a:p>
                      </a:txBody>
                      <a:tcPr anchor="ctr"/>
                    </a:tc>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2–4 slices beetroot</a:t>
                          </a:r>
                        </a:p>
                      </a:txBody>
                      <a:tcPr anchor="ctr"/>
                    </a:tc>
                    <a:extLst>
                      <a:ext uri="{0D108BD9-81ED-4DB2-BD59-A6C34878D82A}">
                        <a16:rowId xmlns:a16="http://schemas.microsoft.com/office/drawing/2014/main" val="2300896439"/>
                      </a:ext>
                    </a:extLst>
                  </a:tr>
                  <a:tr h="736139">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1 egg</a:t>
                          </a:r>
                        </a:p>
                      </a:txBody>
                      <a:tcPr anchor="ctr"/>
                    </a:tc>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slices tasty cheese</a:t>
                          </a:r>
                        </a:p>
                      </a:txBody>
                      <a:tcPr anchor="ctr"/>
                    </a:tc>
                    <a:extLst>
                      <a:ext uri="{0D108BD9-81ED-4DB2-BD59-A6C34878D82A}">
                        <a16:rowId xmlns:a16="http://schemas.microsoft.com/office/drawing/2014/main" val="2517639823"/>
                      </a:ext>
                    </a:extLst>
                  </a:tr>
                  <a:tr h="866132">
                    <a:tc>
                      <a:txBody>
                        <a:bodyPr/>
                        <a:lstStyle/>
                        <a:p>
                          <a:pPr marL="0" indent="0">
                            <a:lnSpc>
                              <a:spcPct val="150000"/>
                            </a:lnSpc>
                            <a:spcBef>
                              <a:spcPts val="1200"/>
                            </a:spcBef>
                            <a:spcAft>
                              <a:spcPts val="1200"/>
                            </a:spcAft>
                            <a:buFont typeface="Arial" panose="020B0604020202020204" pitchFamily="34" charset="0"/>
                            <a:buNone/>
                          </a:pPr>
                          <a14:m>
                            <m:oMath xmlns:m="http://schemas.openxmlformats.org/officeDocument/2006/math">
                              <m:f>
                                <m:fPr>
                                  <m:ctrlPr>
                                    <a:rPr lang="en-AU" sz="1800" i="1" dirty="0" smtClean="0">
                                      <a:effectLst/>
                                      <a:latin typeface="Cambria Math" panose="02040503050406030204" pitchFamily="18" charset="0"/>
                                      <a:ea typeface="Calibri" panose="020F0502020204030204" pitchFamily="34" charset="0"/>
                                      <a:cs typeface="Arial" panose="020B0604020202020204" pitchFamily="34" charset="0"/>
                                    </a:rPr>
                                  </m:ctrlPr>
                                </m:fPr>
                                <m:num>
                                  <m:r>
                                    <a:rPr lang="en-AU" sz="1800" b="0" i="1" dirty="0" smtClean="0">
                                      <a:effectLst/>
                                      <a:latin typeface="Cambria Math" panose="02040503050406030204" pitchFamily="18" charset="0"/>
                                      <a:ea typeface="Calibri" panose="020F0502020204030204" pitchFamily="34" charset="0"/>
                                      <a:cs typeface="Arial" panose="020B0604020202020204" pitchFamily="34" charset="0"/>
                                    </a:rPr>
                                    <m:t>1</m:t>
                                  </m:r>
                                </m:num>
                                <m:den>
                                  <m:r>
                                    <a:rPr lang="en-AU" sz="1800" b="0" i="1" dirty="0" smtClean="0">
                                      <a:effectLst/>
                                      <a:latin typeface="Cambria Math" panose="02040503050406030204" pitchFamily="18" charset="0"/>
                                      <a:ea typeface="Calibri" panose="020F0502020204030204" pitchFamily="34" charset="0"/>
                                      <a:cs typeface="Arial" panose="020B0604020202020204" pitchFamily="34" charset="0"/>
                                    </a:rPr>
                                    <m:t>4</m:t>
                                  </m:r>
                                </m:den>
                              </m:f>
                              <m:r>
                                <a:rPr lang="en-AU" sz="1800" i="1" dirty="0" smtClean="0">
                                  <a:effectLst/>
                                  <a:latin typeface="Cambria Math" panose="02040503050406030204" pitchFamily="18" charset="0"/>
                                  <a:ea typeface="Calibri" panose="020F0502020204030204" pitchFamily="34" charset="0"/>
                                  <a:cs typeface="Arial" panose="020B0604020202020204" pitchFamily="34" charset="0"/>
                                </a:rPr>
                                <m:t> </m:t>
                              </m:r>
                              <m:r>
                                <m:rPr>
                                  <m:sty m:val="p"/>
                                </m:rPr>
                                <a:rPr lang="en-AU" sz="1800" b="0" i="0" dirty="0" smtClean="0">
                                  <a:effectLst/>
                                  <a:latin typeface="Cambria Math" panose="02040503050406030204" pitchFamily="18" charset="0"/>
                                  <a:ea typeface="Calibri" panose="020F0502020204030204" pitchFamily="34" charset="0"/>
                                  <a:cs typeface="Arial" panose="020B0604020202020204" pitchFamily="34" charset="0"/>
                                </a:rPr>
                                <m:t>C</m:t>
                              </m:r>
                            </m:oMath>
                          </a14:m>
                          <a:r>
                            <a:rPr lang="en-AU" sz="1800" dirty="0">
                              <a:effectLst/>
                              <a:latin typeface="+mn-lt"/>
                              <a:ea typeface="Calibri" panose="020F0502020204030204" pitchFamily="34" charset="0"/>
                              <a:cs typeface="Arial" panose="020B0604020202020204" pitchFamily="34" charset="0"/>
                            </a:rPr>
                            <a:t> breadcrumbs</a:t>
                          </a:r>
                        </a:p>
                      </a:txBody>
                      <a:tcPr anchor="ctr"/>
                    </a:tc>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1 TBS olive oil</a:t>
                          </a:r>
                        </a:p>
                      </a:txBody>
                      <a:tcPr anchor="ctr"/>
                    </a:tc>
                    <a:extLst>
                      <a:ext uri="{0D108BD9-81ED-4DB2-BD59-A6C34878D82A}">
                        <a16:rowId xmlns:a16="http://schemas.microsoft.com/office/drawing/2014/main" val="616996356"/>
                      </a:ext>
                    </a:extLst>
                  </a:tr>
                  <a:tr h="736139">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Salt and pepper</a:t>
                          </a:r>
                        </a:p>
                      </a:txBody>
                      <a:tcPr anchor="ct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1800" dirty="0">
                              <a:effectLst/>
                              <a:latin typeface="+mn-lt"/>
                              <a:ea typeface="Calibri" panose="020F0502020204030204" pitchFamily="34" charset="0"/>
                              <a:cs typeface="Arial" panose="020B0604020202020204" pitchFamily="34" charset="0"/>
                            </a:rPr>
                            <a:t>Tomato or BBQ sauce</a:t>
                          </a:r>
                        </a:p>
                      </a:txBody>
                      <a:tcPr anchor="ctr"/>
                    </a:tc>
                    <a:extLst>
                      <a:ext uri="{0D108BD9-81ED-4DB2-BD59-A6C34878D82A}">
                        <a16:rowId xmlns:a16="http://schemas.microsoft.com/office/drawing/2014/main" val="3719650672"/>
                      </a:ext>
                    </a:extLst>
                  </a:tr>
                  <a:tr h="637793">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1 small tomato</a:t>
                          </a:r>
                        </a:p>
                      </a:txBody>
                      <a:tcPr anchor="ct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endParaRPr lang="en-AU" sz="1800" dirty="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249612809"/>
                      </a:ext>
                    </a:extLst>
                  </a:tr>
                </a:tbl>
              </a:graphicData>
            </a:graphic>
          </p:graphicFrame>
        </mc:Choice>
        <mc:Fallback xmlns="">
          <p:graphicFrame>
            <p:nvGraphicFramePr>
              <p:cNvPr id="5" name="Table 4">
                <a:extLst>
                  <a:ext uri="{FF2B5EF4-FFF2-40B4-BE49-F238E27FC236}">
                    <a16:creationId xmlns:a16="http://schemas.microsoft.com/office/drawing/2014/main" id="{053079B7-2651-43FD-56E9-8E0A7D60D8EC}"/>
                  </a:ext>
                </a:extLst>
              </p:cNvPr>
              <p:cNvGraphicFramePr>
                <a:graphicFrameLocks noGrp="1"/>
              </p:cNvGraphicFramePr>
              <p:nvPr>
                <p:extLst>
                  <p:ext uri="{D42A27DB-BD31-4B8C-83A1-F6EECF244321}">
                    <p14:modId xmlns:p14="http://schemas.microsoft.com/office/powerpoint/2010/main" val="3868384270"/>
                  </p:ext>
                </p:extLst>
              </p:nvPr>
            </p:nvGraphicFramePr>
            <p:xfrm>
              <a:off x="360000" y="1481820"/>
              <a:ext cx="5299174" cy="5214180"/>
            </p:xfrm>
            <a:graphic>
              <a:graphicData uri="http://schemas.openxmlformats.org/drawingml/2006/table">
                <a:tbl>
                  <a:tblPr firstRow="1" bandRow="1">
                    <a:tableStyleId>{B301B821-A1FF-4177-AEE7-76D212191A09}</a:tableStyleId>
                  </a:tblPr>
                  <a:tblGrid>
                    <a:gridCol w="2649587">
                      <a:extLst>
                        <a:ext uri="{9D8B030D-6E8A-4147-A177-3AD203B41FA5}">
                          <a16:colId xmlns:a16="http://schemas.microsoft.com/office/drawing/2014/main" val="2623353660"/>
                        </a:ext>
                      </a:extLst>
                    </a:gridCol>
                    <a:gridCol w="2649587">
                      <a:extLst>
                        <a:ext uri="{9D8B030D-6E8A-4147-A177-3AD203B41FA5}">
                          <a16:colId xmlns:a16="http://schemas.microsoft.com/office/drawing/2014/main" val="369595029"/>
                        </a:ext>
                      </a:extLst>
                    </a:gridCol>
                  </a:tblGrid>
                  <a:tr h="637793">
                    <a:tc>
                      <a:txBody>
                        <a:bodyPr/>
                        <a:lstStyle/>
                        <a:p>
                          <a:pPr>
                            <a:lnSpc>
                              <a:spcPct val="150000"/>
                            </a:lnSpc>
                          </a:pPr>
                          <a:r>
                            <a:rPr lang="en-AU" sz="1800" dirty="0">
                              <a:latin typeface="+mj-lt"/>
                              <a:cs typeface="Arial" panose="020B0604020202020204" pitchFamily="34" charset="0"/>
                            </a:rPr>
                            <a:t>Ingredients</a:t>
                          </a:r>
                        </a:p>
                      </a:txBody>
                      <a:tcPr/>
                    </a:tc>
                    <a:tc>
                      <a:txBody>
                        <a:bodyPr/>
                        <a:lstStyle/>
                        <a:p>
                          <a:pPr>
                            <a:lnSpc>
                              <a:spcPct val="150000"/>
                            </a:lnSpc>
                          </a:pPr>
                          <a:endParaRPr lang="en-AU" sz="1800" dirty="0">
                            <a:latin typeface="+mj-lt"/>
                            <a:cs typeface="Arial" panose="020B0604020202020204" pitchFamily="34" charset="0"/>
                          </a:endParaRPr>
                        </a:p>
                      </a:txBody>
                      <a:tcPr/>
                    </a:tc>
                    <a:extLst>
                      <a:ext uri="{0D108BD9-81ED-4DB2-BD59-A6C34878D82A}">
                        <a16:rowId xmlns:a16="http://schemas.microsoft.com/office/drawing/2014/main" val="2121654627"/>
                      </a:ext>
                    </a:extLst>
                  </a:tr>
                  <a:tr h="864045">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hamburger buns</a:t>
                          </a:r>
                        </a:p>
                      </a:txBody>
                      <a:tcPr anchor="ctr"/>
                    </a:tc>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iceberg lettuce leaves</a:t>
                          </a:r>
                        </a:p>
                      </a:txBody>
                      <a:tcPr anchor="ctr"/>
                    </a:tc>
                    <a:extLst>
                      <a:ext uri="{0D108BD9-81ED-4DB2-BD59-A6C34878D82A}">
                        <a16:rowId xmlns:a16="http://schemas.microsoft.com/office/drawing/2014/main" val="807565178"/>
                      </a:ext>
                    </a:extLst>
                  </a:tr>
                  <a:tr h="736139">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250 g lean beef mince</a:t>
                          </a:r>
                        </a:p>
                      </a:txBody>
                      <a:tcPr anchor="ctr"/>
                    </a:tc>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2–4 slices beetroot</a:t>
                          </a:r>
                        </a:p>
                      </a:txBody>
                      <a:tcPr anchor="ctr"/>
                    </a:tc>
                    <a:extLst>
                      <a:ext uri="{0D108BD9-81ED-4DB2-BD59-A6C34878D82A}">
                        <a16:rowId xmlns:a16="http://schemas.microsoft.com/office/drawing/2014/main" val="2300896439"/>
                      </a:ext>
                    </a:extLst>
                  </a:tr>
                  <a:tr h="736139">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1 egg</a:t>
                          </a:r>
                        </a:p>
                      </a:txBody>
                      <a:tcPr anchor="ctr"/>
                    </a:tc>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2 slices tasty cheese</a:t>
                          </a:r>
                        </a:p>
                      </a:txBody>
                      <a:tcPr anchor="ctr"/>
                    </a:tc>
                    <a:extLst>
                      <a:ext uri="{0D108BD9-81ED-4DB2-BD59-A6C34878D82A}">
                        <a16:rowId xmlns:a16="http://schemas.microsoft.com/office/drawing/2014/main" val="2517639823"/>
                      </a:ext>
                    </a:extLst>
                  </a:tr>
                  <a:tr h="866132">
                    <a:tc>
                      <a:txBody>
                        <a:bodyPr/>
                        <a:lstStyle/>
                        <a:p>
                          <a:endParaRPr lang="en-US"/>
                        </a:p>
                      </a:txBody>
                      <a:tcPr anchor="ctr">
                        <a:blipFill>
                          <a:blip r:embed="rId2"/>
                          <a:stretch>
                            <a:fillRect l="-230" t="-344366" r="-100460" b="-160563"/>
                          </a:stretch>
                        </a:blipFill>
                      </a:tcPr>
                    </a:tc>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1 TBS olive oil</a:t>
                          </a:r>
                        </a:p>
                      </a:txBody>
                      <a:tcPr anchor="ctr"/>
                    </a:tc>
                    <a:extLst>
                      <a:ext uri="{0D108BD9-81ED-4DB2-BD59-A6C34878D82A}">
                        <a16:rowId xmlns:a16="http://schemas.microsoft.com/office/drawing/2014/main" val="616996356"/>
                      </a:ext>
                    </a:extLst>
                  </a:tr>
                  <a:tr h="736139">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Salt and pepper</a:t>
                          </a:r>
                        </a:p>
                      </a:txBody>
                      <a:tcPr anchor="ct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1800" dirty="0">
                              <a:effectLst/>
                              <a:latin typeface="+mn-lt"/>
                              <a:ea typeface="Calibri" panose="020F0502020204030204" pitchFamily="34" charset="0"/>
                              <a:cs typeface="Arial" panose="020B0604020202020204" pitchFamily="34" charset="0"/>
                            </a:rPr>
                            <a:t>Tomato or BBQ sauce</a:t>
                          </a:r>
                        </a:p>
                      </a:txBody>
                      <a:tcPr anchor="ctr"/>
                    </a:tc>
                    <a:extLst>
                      <a:ext uri="{0D108BD9-81ED-4DB2-BD59-A6C34878D82A}">
                        <a16:rowId xmlns:a16="http://schemas.microsoft.com/office/drawing/2014/main" val="3719650672"/>
                      </a:ext>
                    </a:extLst>
                  </a:tr>
                  <a:tr h="637793">
                    <a:tc>
                      <a:txBody>
                        <a:bodyPr/>
                        <a:lstStyle/>
                        <a:p>
                          <a:pPr marL="0" indent="0">
                            <a:lnSpc>
                              <a:spcPct val="150000"/>
                            </a:lnSpc>
                            <a:spcBef>
                              <a:spcPts val="1200"/>
                            </a:spcBef>
                            <a:spcAft>
                              <a:spcPts val="1200"/>
                            </a:spcAft>
                            <a:buFont typeface="Arial" panose="020B0604020202020204" pitchFamily="34" charset="0"/>
                            <a:buNone/>
                          </a:pPr>
                          <a:r>
                            <a:rPr lang="en-AU" sz="1800" dirty="0">
                              <a:effectLst/>
                              <a:latin typeface="+mn-lt"/>
                              <a:ea typeface="Calibri" panose="020F0502020204030204" pitchFamily="34" charset="0"/>
                              <a:cs typeface="Arial" panose="020B0604020202020204" pitchFamily="34" charset="0"/>
                            </a:rPr>
                            <a:t>1 small tomato</a:t>
                          </a:r>
                        </a:p>
                      </a:txBody>
                      <a:tcPr anchor="ct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endParaRPr lang="en-AU" sz="1800" dirty="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249612809"/>
                      </a:ext>
                    </a:extLst>
                  </a:tr>
                </a:tbl>
              </a:graphicData>
            </a:graphic>
          </p:graphicFrame>
        </mc:Fallback>
      </mc:AlternateContent>
      <p:pic>
        <p:nvPicPr>
          <p:cNvPr id="7" name="Picture 6" descr="A hamburger with meat, cheese, lettuce and tomato.">
            <a:extLst>
              <a:ext uri="{FF2B5EF4-FFF2-40B4-BE49-F238E27FC236}">
                <a16:creationId xmlns:a16="http://schemas.microsoft.com/office/drawing/2014/main" id="{501644A6-4056-2702-39BB-A4E62882EC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56765" y="1481820"/>
            <a:ext cx="5693589" cy="3662936"/>
          </a:xfrm>
          <a:prstGeom prst="rect">
            <a:avLst/>
          </a:prstGeom>
        </p:spPr>
      </p:pic>
      <p:sp>
        <p:nvSpPr>
          <p:cNvPr id="2" name="Slide Number Placeholder 1">
            <a:extLst>
              <a:ext uri="{FF2B5EF4-FFF2-40B4-BE49-F238E27FC236}">
                <a16:creationId xmlns:a16="http://schemas.microsoft.com/office/drawing/2014/main" id="{A78A8089-B9BF-8380-90B8-71D386E1287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51</a:t>
            </a:fld>
            <a:endParaRPr lang="en-AU"/>
          </a:p>
        </p:txBody>
      </p:sp>
    </p:spTree>
    <p:extLst>
      <p:ext uri="{BB962C8B-B14F-4D97-AF65-F5344CB8AC3E}">
        <p14:creationId xmlns:p14="http://schemas.microsoft.com/office/powerpoint/2010/main" val="268885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32C487-8893-2656-D308-790D429FB4C7}"/>
              </a:ext>
            </a:extLst>
          </p:cNvPr>
          <p:cNvSpPr>
            <a:spLocks noGrp="1"/>
          </p:cNvSpPr>
          <p:nvPr>
            <p:ph type="title"/>
          </p:nvPr>
        </p:nvSpPr>
        <p:spPr/>
        <p:txBody>
          <a:bodyPr/>
          <a:lstStyle/>
          <a:p>
            <a:r>
              <a:rPr lang="en-AU" dirty="0"/>
              <a:t>Hamburger – method</a:t>
            </a:r>
          </a:p>
        </p:txBody>
      </p:sp>
      <p:sp>
        <p:nvSpPr>
          <p:cNvPr id="4" name="Text Placeholder 3">
            <a:extLst>
              <a:ext uri="{FF2B5EF4-FFF2-40B4-BE49-F238E27FC236}">
                <a16:creationId xmlns:a16="http://schemas.microsoft.com/office/drawing/2014/main" id="{4139D60D-5843-D5A2-2EE0-83B95311B56E}"/>
              </a:ext>
            </a:extLst>
          </p:cNvPr>
          <p:cNvSpPr>
            <a:spLocks noGrp="1"/>
          </p:cNvSpPr>
          <p:nvPr>
            <p:ph type="body" sz="quarter" idx="18"/>
          </p:nvPr>
        </p:nvSpPr>
        <p:spPr/>
        <p:txBody>
          <a:bodyPr/>
          <a:lstStyle/>
          <a:p>
            <a:r>
              <a:rPr lang="en-AU" dirty="0"/>
              <a:t>Serves 2</a:t>
            </a:r>
          </a:p>
        </p:txBody>
      </p:sp>
      <p:graphicFrame>
        <p:nvGraphicFramePr>
          <p:cNvPr id="6" name="Table 5">
            <a:extLst>
              <a:ext uri="{FF2B5EF4-FFF2-40B4-BE49-F238E27FC236}">
                <a16:creationId xmlns:a16="http://schemas.microsoft.com/office/drawing/2014/main" id="{1372270E-D3BE-636E-52BC-0894C8121C2D}"/>
              </a:ext>
            </a:extLst>
          </p:cNvPr>
          <p:cNvGraphicFramePr>
            <a:graphicFrameLocks/>
          </p:cNvGraphicFramePr>
          <p:nvPr>
            <p:extLst>
              <p:ext uri="{D42A27DB-BD31-4B8C-83A1-F6EECF244321}">
                <p14:modId xmlns:p14="http://schemas.microsoft.com/office/powerpoint/2010/main" val="1436700852"/>
              </p:ext>
            </p:extLst>
          </p:nvPr>
        </p:nvGraphicFramePr>
        <p:xfrm>
          <a:off x="360000" y="1369454"/>
          <a:ext cx="11484000" cy="5015695"/>
        </p:xfrm>
        <a:graphic>
          <a:graphicData uri="http://schemas.openxmlformats.org/drawingml/2006/table">
            <a:tbl>
              <a:tblPr firstRow="1" bandRow="1">
                <a:tableStyleId>{69012ECD-51FC-41F1-AA8D-1B2483CD663E}</a:tableStyleId>
              </a:tblPr>
              <a:tblGrid>
                <a:gridCol w="11484000">
                  <a:extLst>
                    <a:ext uri="{9D8B030D-6E8A-4147-A177-3AD203B41FA5}">
                      <a16:colId xmlns:a16="http://schemas.microsoft.com/office/drawing/2014/main" val="817613173"/>
                    </a:ext>
                  </a:extLst>
                </a:gridCol>
              </a:tblGrid>
              <a:tr h="353982">
                <a:tc>
                  <a:txBody>
                    <a:bodyPr/>
                    <a:lstStyle/>
                    <a:p>
                      <a:pPr>
                        <a:lnSpc>
                          <a:spcPct val="114000"/>
                        </a:lnSpc>
                      </a:pPr>
                      <a:r>
                        <a:rPr lang="en-AU" sz="1800" dirty="0">
                          <a:latin typeface="+mj-lt"/>
                        </a:rPr>
                        <a:t>Method</a:t>
                      </a:r>
                    </a:p>
                  </a:txBody>
                  <a:tcPr/>
                </a:tc>
                <a:extLst>
                  <a:ext uri="{0D108BD9-81ED-4DB2-BD59-A6C34878D82A}">
                    <a16:rowId xmlns:a16="http://schemas.microsoft.com/office/drawing/2014/main" val="1146215845"/>
                  </a:ext>
                </a:extLst>
              </a:tr>
              <a:tr h="4637171">
                <a:tc>
                  <a:txBody>
                    <a:bodyPr/>
                    <a:lstStyle/>
                    <a:p>
                      <a:pPr marL="342900" lvl="0" indent="-342900">
                        <a:lnSpc>
                          <a:spcPct val="150000"/>
                        </a:lnSpc>
                        <a:spcBef>
                          <a:spcPts val="0"/>
                        </a:spcBef>
                        <a:spcAft>
                          <a:spcPts val="1200"/>
                        </a:spcAft>
                        <a:buFont typeface="+mj-lt"/>
                        <a:buAutoNum type="arabicPeriod"/>
                      </a:pPr>
                      <a:r>
                        <a:rPr lang="en-AU" sz="1800" dirty="0">
                          <a:effectLst/>
                          <a:latin typeface="+mn-lt"/>
                          <a:ea typeface="Calibri" panose="020F0502020204030204" pitchFamily="34" charset="0"/>
                        </a:rPr>
                        <a:t>Place mince, egg, breadcrumbs and salt and pepper into a medium mixing bowl. Using your hands combine ingredients and then make 2 patties. Place patties onto a plate.</a:t>
                      </a:r>
                    </a:p>
                    <a:p>
                      <a:pPr marL="342900" lvl="0" indent="-342900">
                        <a:lnSpc>
                          <a:spcPct val="150000"/>
                        </a:lnSpc>
                        <a:spcBef>
                          <a:spcPts val="0"/>
                        </a:spcBef>
                        <a:spcAft>
                          <a:spcPts val="1200"/>
                        </a:spcAft>
                        <a:buFont typeface="+mj-lt"/>
                        <a:buAutoNum type="arabicPeriod"/>
                      </a:pPr>
                      <a:r>
                        <a:rPr lang="en-AU" sz="1800" dirty="0">
                          <a:effectLst/>
                          <a:latin typeface="+mn-lt"/>
                          <a:ea typeface="Calibri" panose="020F0502020204030204" pitchFamily="34" charset="0"/>
                        </a:rPr>
                        <a:t>Wash lettuce leaves and slice the tomato. </a:t>
                      </a:r>
                    </a:p>
                    <a:p>
                      <a:pPr marL="342900" lvl="0" indent="-342900">
                        <a:lnSpc>
                          <a:spcPct val="150000"/>
                        </a:lnSpc>
                        <a:spcBef>
                          <a:spcPts val="0"/>
                        </a:spcBef>
                        <a:spcAft>
                          <a:spcPts val="1200"/>
                        </a:spcAft>
                        <a:buFont typeface="+mj-lt"/>
                        <a:buAutoNum type="arabicPeriod"/>
                      </a:pPr>
                      <a:r>
                        <a:rPr lang="en-AU" sz="1800" dirty="0">
                          <a:effectLst/>
                          <a:latin typeface="+mn-lt"/>
                          <a:ea typeface="Calibri" panose="020F0502020204030204" pitchFamily="34" charset="0"/>
                        </a:rPr>
                        <a:t>In a medium frypan, heat olive oil and then fry the patties for 3 to 4 minutes on each side. Press patties gently using a spatula while they are frying in the pan to keep them flattened. </a:t>
                      </a:r>
                    </a:p>
                    <a:p>
                      <a:pPr marL="342900" lvl="0" indent="-342900">
                        <a:lnSpc>
                          <a:spcPct val="150000"/>
                        </a:lnSpc>
                        <a:spcBef>
                          <a:spcPts val="0"/>
                        </a:spcBef>
                        <a:spcAft>
                          <a:spcPts val="1200"/>
                        </a:spcAft>
                        <a:buFont typeface="+mj-lt"/>
                        <a:buAutoNum type="arabicPeriod"/>
                      </a:pPr>
                      <a:r>
                        <a:rPr lang="en-AU" sz="1800" dirty="0">
                          <a:effectLst/>
                          <a:latin typeface="+mn-lt"/>
                          <a:ea typeface="Calibri" panose="020F0502020204030204" pitchFamily="34" charset="0"/>
                        </a:rPr>
                        <a:t>Cut hamburger buns in half and toast buns under the grill or in a toaster. </a:t>
                      </a:r>
                    </a:p>
                    <a:p>
                      <a:pPr marL="342900" lvl="0" indent="-342900">
                        <a:lnSpc>
                          <a:spcPct val="150000"/>
                        </a:lnSpc>
                        <a:spcBef>
                          <a:spcPts val="0"/>
                        </a:spcBef>
                        <a:spcAft>
                          <a:spcPts val="1200"/>
                        </a:spcAft>
                        <a:buFont typeface="+mj-lt"/>
                        <a:buAutoNum type="arabicPeriod"/>
                      </a:pPr>
                      <a:r>
                        <a:rPr lang="en-AU" sz="1800" dirty="0">
                          <a:effectLst/>
                          <a:latin typeface="+mn-lt"/>
                          <a:ea typeface="Calibri" panose="020F0502020204030204" pitchFamily="34" charset="0"/>
                        </a:rPr>
                        <a:t>When patties are cooked through, place each onto the bottom half of the burger bun. Top patty with cheese and remaining salad ingredients.</a:t>
                      </a:r>
                    </a:p>
                    <a:p>
                      <a:pPr marL="342900" lvl="0" indent="-342900">
                        <a:lnSpc>
                          <a:spcPct val="150000"/>
                        </a:lnSpc>
                        <a:spcBef>
                          <a:spcPts val="0"/>
                        </a:spcBef>
                        <a:spcAft>
                          <a:spcPts val="1200"/>
                        </a:spcAft>
                        <a:buFont typeface="+mj-lt"/>
                        <a:buAutoNum type="arabicPeriod"/>
                      </a:pPr>
                      <a:r>
                        <a:rPr lang="en-AU" sz="1800" dirty="0">
                          <a:effectLst/>
                          <a:latin typeface="+mn-lt"/>
                          <a:ea typeface="Calibri" panose="020F0502020204030204" pitchFamily="34" charset="0"/>
                        </a:rPr>
                        <a:t>Add tomato or BBQ sauce as required. </a:t>
                      </a:r>
                      <a:endParaRPr lang="en-AU" sz="1800" dirty="0">
                        <a:latin typeface="+mn-lt"/>
                      </a:endParaRPr>
                    </a:p>
                  </a:txBody>
                  <a:tcPr/>
                </a:tc>
                <a:extLst>
                  <a:ext uri="{0D108BD9-81ED-4DB2-BD59-A6C34878D82A}">
                    <a16:rowId xmlns:a16="http://schemas.microsoft.com/office/drawing/2014/main" val="3331777450"/>
                  </a:ext>
                </a:extLst>
              </a:tr>
            </a:tbl>
          </a:graphicData>
        </a:graphic>
      </p:graphicFrame>
      <p:sp>
        <p:nvSpPr>
          <p:cNvPr id="2" name="Slide Number Placeholder 1">
            <a:extLst>
              <a:ext uri="{FF2B5EF4-FFF2-40B4-BE49-F238E27FC236}">
                <a16:creationId xmlns:a16="http://schemas.microsoft.com/office/drawing/2014/main" id="{A78A8089-B9BF-8380-90B8-71D386E1287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a:p>
        </p:txBody>
      </p:sp>
    </p:spTree>
    <p:extLst>
      <p:ext uri="{BB962C8B-B14F-4D97-AF65-F5344CB8AC3E}">
        <p14:creationId xmlns:p14="http://schemas.microsoft.com/office/powerpoint/2010/main" val="271548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(16)</a:t>
            </a:r>
          </a:p>
        </p:txBody>
      </p:sp>
      <p:sp>
        <p:nvSpPr>
          <p:cNvPr id="6" name="Text Placeholder 5">
            <a:extLst>
              <a:ext uri="{FF2B5EF4-FFF2-40B4-BE49-F238E27FC236}">
                <a16:creationId xmlns:a16="http://schemas.microsoft.com/office/drawing/2014/main" id="{CB56BE12-20D5-AF83-0709-7F78785F5DA2}"/>
              </a:ext>
            </a:extLst>
          </p:cNvPr>
          <p:cNvSpPr>
            <a:spLocks noGrp="1"/>
          </p:cNvSpPr>
          <p:nvPr>
            <p:ph type="body" sz="quarter" idx="19"/>
          </p:nvPr>
        </p:nvSpPr>
        <p:spPr/>
        <p:txBody>
          <a:bodyPr/>
          <a:lstStyle/>
          <a:p>
            <a:pPr>
              <a:lnSpc>
                <a:spcPct val="150000"/>
              </a:lnSpc>
            </a:pPr>
            <a:r>
              <a:rPr lang="en-AU" sz="2000" b="1" dirty="0">
                <a:solidFill>
                  <a:srgbClr val="002664"/>
                </a:solidFill>
                <a:latin typeface="+mj-lt"/>
                <a:cs typeface="Arial" panose="020B0604020202020204" pitchFamily="34" charset="0"/>
              </a:rPr>
              <a:t>We are learning to</a:t>
            </a:r>
            <a:r>
              <a:rPr lang="en-AU" sz="2000" b="1" dirty="0">
                <a:solidFill>
                  <a:srgbClr val="22272B"/>
                </a:solidFill>
                <a:latin typeface="+mj-lt"/>
                <a:ea typeface="+mn-lt"/>
                <a:cs typeface="Arial" panose="020B0604020202020204" pitchFamily="34" charset="0"/>
              </a:rPr>
              <a:t>:</a:t>
            </a:r>
          </a:p>
          <a:p>
            <a:pPr>
              <a:lnSpc>
                <a:spcPct val="150000"/>
              </a:lnSpc>
            </a:pPr>
            <a:r>
              <a:rPr lang="en-AU" sz="2000" dirty="0">
                <a:solidFill>
                  <a:srgbClr val="002664"/>
                </a:solidFill>
                <a:cs typeface="Arial" panose="020B0604020202020204" pitchFamily="34" charset="0"/>
              </a:rPr>
              <a:t>consolidate our learning.</a:t>
            </a:r>
          </a:p>
          <a:p>
            <a:pPr>
              <a:lnSpc>
                <a:spcPct val="150000"/>
              </a:lnSpc>
            </a:pPr>
            <a:r>
              <a:rPr lang="en-AU" sz="2000" b="1" dirty="0">
                <a:solidFill>
                  <a:srgbClr val="002664"/>
                </a:solidFill>
                <a:latin typeface="+mj-lt"/>
                <a:cs typeface="Arial" panose="020B0604020202020204" pitchFamily="34" charset="0"/>
              </a:rPr>
              <a:t>We can:</a:t>
            </a:r>
            <a:endParaRPr lang="en-US" sz="2000" dirty="0">
              <a:solidFill>
                <a:srgbClr val="002664"/>
              </a:solidFill>
              <a:latin typeface="+mj-lt"/>
              <a:cs typeface="Arial" panose="020B0604020202020204" pitchFamily="34" charset="0"/>
            </a:endParaRPr>
          </a:p>
          <a:p>
            <a:pPr marL="342900" indent="-342900">
              <a:lnSpc>
                <a:spcPct val="150000"/>
              </a:lnSpc>
              <a:buFont typeface="Public Sans"/>
              <a:buChar char="•"/>
            </a:pPr>
            <a:r>
              <a:rPr lang="en-AU" sz="2000" dirty="0">
                <a:solidFill>
                  <a:srgbClr val="002664"/>
                </a:solidFill>
                <a:cs typeface="Arial" panose="020B0604020202020204" pitchFamily="34" charset="0"/>
              </a:rPr>
              <a:t>recall the 6 essential nutrients</a:t>
            </a:r>
          </a:p>
          <a:p>
            <a:pPr marL="342900" indent="-342900">
              <a:lnSpc>
                <a:spcPct val="150000"/>
              </a:lnSpc>
              <a:buFont typeface="Public Sans"/>
              <a:buChar char="•"/>
            </a:pPr>
            <a:r>
              <a:rPr lang="en-AU" sz="2000" dirty="0">
                <a:solidFill>
                  <a:srgbClr val="002664"/>
                </a:solidFill>
                <a:cs typeface="Arial" panose="020B0604020202020204" pitchFamily="34" charset="0"/>
              </a:rPr>
              <a:t>provide food examples of the 6 essential nutrients</a:t>
            </a:r>
          </a:p>
          <a:p>
            <a:pPr marL="342900" indent="-342900">
              <a:lnSpc>
                <a:spcPct val="150000"/>
              </a:lnSpc>
              <a:buFont typeface="Public Sans"/>
              <a:buChar char="•"/>
            </a:pPr>
            <a:r>
              <a:rPr lang="en-AU" sz="2000" dirty="0">
                <a:solidFill>
                  <a:srgbClr val="002664"/>
                </a:solidFill>
                <a:cs typeface="Arial" panose="020B0604020202020204" pitchFamily="34" charset="0"/>
              </a:rPr>
              <a:t>suggest foods to contribute to the recommended serves for adolescents</a:t>
            </a:r>
          </a:p>
          <a:p>
            <a:pPr marL="342900" indent="-342900">
              <a:lnSpc>
                <a:spcPct val="150000"/>
              </a:lnSpc>
              <a:buFont typeface="Public Sans"/>
              <a:buChar char="•"/>
            </a:pPr>
            <a:r>
              <a:rPr lang="en-AU" sz="2000" dirty="0">
                <a:solidFill>
                  <a:srgbClr val="002664"/>
                </a:solidFill>
                <a:cs typeface="Arial" panose="020B0604020202020204" pitchFamily="34" charset="0"/>
              </a:rPr>
              <a:t>describe preparation methods for food items</a:t>
            </a:r>
          </a:p>
          <a:p>
            <a:pPr marL="342900" indent="-342900">
              <a:lnSpc>
                <a:spcPct val="150000"/>
              </a:lnSpc>
              <a:buFont typeface="Public Sans"/>
              <a:buChar char="•"/>
            </a:pPr>
            <a:r>
              <a:rPr lang="en-AU" sz="2000" dirty="0">
                <a:solidFill>
                  <a:srgbClr val="002664"/>
                </a:solidFill>
                <a:cs typeface="Arial" panose="020B0604020202020204" pitchFamily="34" charset="0"/>
              </a:rPr>
              <a:t>explain sustainable initiatives within the food industry.</a:t>
            </a:r>
          </a:p>
          <a:p>
            <a:endParaRPr lang="en-AU"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53</a:t>
            </a:fld>
            <a:endParaRPr lang="en-AU"/>
          </a:p>
        </p:txBody>
      </p:sp>
    </p:spTree>
    <p:extLst>
      <p:ext uri="{BB962C8B-B14F-4D97-AF65-F5344CB8AC3E}">
        <p14:creationId xmlns:p14="http://schemas.microsoft.com/office/powerpoint/2010/main" val="139117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pPr>
              <a:lnSpc>
                <a:spcPct val="150000"/>
              </a:lnSpc>
              <a:spcBef>
                <a:spcPts val="1200"/>
              </a:spcBef>
              <a:spcAft>
                <a:spcPts val="600"/>
              </a:spcAft>
            </a:pPr>
            <a:r>
              <a:rPr lang="en-AU" sz="1200" u="sng" dirty="0">
                <a:solidFill>
                  <a:srgbClr val="0F4761"/>
                </a:solidFill>
                <a:effectLst/>
                <a:ea typeface="Aptos" panose="020B0004020202020204" pitchFamily="34" charset="0"/>
                <a:hlinkClick r:id="rId5"/>
              </a:rPr>
              <a:t>Technology 7–8 Syllabus</a:t>
            </a:r>
            <a:r>
              <a:rPr lang="en-AU" sz="1200" dirty="0">
                <a:effectLst/>
                <a:ea typeface="Aptos" panose="020B0004020202020204" pitchFamily="34" charset="0"/>
              </a:rPr>
              <a:t> © NSW Education Standards Authority (NESA) for and on behalf of the Crown in right of the State of New South Wales, 2023.</a:t>
            </a:r>
          </a:p>
          <a:p>
            <a:pPr>
              <a:lnSpc>
                <a:spcPct val="150000"/>
              </a:lnSpc>
              <a:spcBef>
                <a:spcPts val="1200"/>
              </a:spcBef>
              <a:spcAft>
                <a:spcPts val="600"/>
              </a:spcAft>
            </a:pPr>
            <a:r>
              <a:rPr lang="en-AU" sz="1200" dirty="0">
                <a:effectLst/>
                <a:ea typeface="Aptos" panose="020B0004020202020204" pitchFamily="34" charset="0"/>
              </a:rPr>
              <a:t>ClickView (14 July 2020) </a:t>
            </a:r>
            <a:r>
              <a:rPr lang="en-AU" sz="1200" u="sng" dirty="0">
                <a:solidFill>
                  <a:srgbClr val="0F4761"/>
                </a:solidFill>
                <a:effectLst/>
                <a:ea typeface="Aptos" panose="020B0004020202020204" pitchFamily="34" charset="0"/>
                <a:hlinkClick r:id="rId6"/>
              </a:rPr>
              <a:t>'The Healthy Eating Pyramid' [video]</a:t>
            </a:r>
            <a:r>
              <a:rPr lang="en-AU" sz="1200" dirty="0">
                <a:effectLst/>
                <a:ea typeface="Aptos" panose="020B0004020202020204" pitchFamily="34" charset="0"/>
              </a:rPr>
              <a:t>, </a:t>
            </a:r>
            <a:r>
              <a:rPr lang="en-AU" sz="1200" i="1" dirty="0">
                <a:effectLst/>
                <a:ea typeface="Aptos" panose="020B0004020202020204" pitchFamily="34" charset="0"/>
              </a:rPr>
              <a:t>ClickView</a:t>
            </a:r>
            <a:r>
              <a:rPr lang="en-AU" sz="1200" dirty="0">
                <a:effectLst/>
                <a:ea typeface="Aptos" panose="020B0004020202020204" pitchFamily="34" charset="0"/>
              </a:rPr>
              <a:t>, YouTube, accessed 22 April 2024.</a:t>
            </a:r>
          </a:p>
          <a:p>
            <a:pPr>
              <a:lnSpc>
                <a:spcPct val="150000"/>
              </a:lnSpc>
              <a:spcBef>
                <a:spcPts val="1200"/>
              </a:spcBef>
              <a:spcAft>
                <a:spcPts val="600"/>
              </a:spcAft>
            </a:pPr>
            <a:r>
              <a:rPr lang="en-AU" sz="1200" dirty="0">
                <a:effectLst/>
                <a:ea typeface="Aptos" panose="020B0004020202020204" pitchFamily="34" charset="0"/>
              </a:rPr>
              <a:t>ClickView (15 July 2020) </a:t>
            </a:r>
            <a:r>
              <a:rPr lang="en-AU" sz="1200" u="sng" dirty="0">
                <a:solidFill>
                  <a:srgbClr val="0F4761"/>
                </a:solidFill>
                <a:effectLst/>
                <a:ea typeface="Aptos" panose="020B0004020202020204" pitchFamily="34" charset="0"/>
                <a:hlinkClick r:id="rId7"/>
              </a:rPr>
              <a:t>'Safety In The Domestic Kitchen - Food Technology' [video]</a:t>
            </a:r>
            <a:r>
              <a:rPr lang="en-AU" sz="1200" dirty="0">
                <a:effectLst/>
                <a:ea typeface="Aptos" panose="020B0004020202020204" pitchFamily="34" charset="0"/>
              </a:rPr>
              <a:t>, </a:t>
            </a:r>
            <a:r>
              <a:rPr lang="en-AU" sz="1200" i="1" dirty="0">
                <a:effectLst/>
                <a:ea typeface="Aptos" panose="020B0004020202020204" pitchFamily="34" charset="0"/>
              </a:rPr>
              <a:t>ClickView,</a:t>
            </a:r>
            <a:r>
              <a:rPr lang="en-AU" sz="1200" dirty="0">
                <a:effectLst/>
                <a:ea typeface="Aptos" panose="020B0004020202020204" pitchFamily="34" charset="0"/>
              </a:rPr>
              <a:t> YouTube, accessed 9 April 2024.</a:t>
            </a:r>
          </a:p>
          <a:p>
            <a:pPr>
              <a:lnSpc>
                <a:spcPct val="150000"/>
              </a:lnSpc>
              <a:spcBef>
                <a:spcPts val="1200"/>
              </a:spcBef>
              <a:spcAft>
                <a:spcPts val="600"/>
              </a:spcAft>
            </a:pPr>
            <a:r>
              <a:rPr lang="en-AU" sz="1200" dirty="0">
                <a:effectLst/>
                <a:ea typeface="Aptos" panose="020B0004020202020204" pitchFamily="34" charset="0"/>
              </a:rPr>
              <a:t>ClickView (21 October 2020) </a:t>
            </a:r>
            <a:r>
              <a:rPr lang="en-AU" sz="1200" u="sng" dirty="0">
                <a:solidFill>
                  <a:srgbClr val="0F4761"/>
                </a:solidFill>
                <a:effectLst/>
                <a:ea typeface="Aptos" panose="020B0004020202020204" pitchFamily="34" charset="0"/>
                <a:hlinkClick r:id="rId8"/>
              </a:rPr>
              <a:t>'Food Groups And Nutrition' [video]</a:t>
            </a:r>
            <a:r>
              <a:rPr lang="en-AU" sz="1200" dirty="0">
                <a:effectLst/>
                <a:ea typeface="Aptos" panose="020B0004020202020204" pitchFamily="34" charset="0"/>
              </a:rPr>
              <a:t>, </a:t>
            </a:r>
            <a:r>
              <a:rPr lang="en-AU" sz="1200" i="1" dirty="0">
                <a:effectLst/>
                <a:ea typeface="Aptos" panose="020B0004020202020204" pitchFamily="34" charset="0"/>
              </a:rPr>
              <a:t>ClickView</a:t>
            </a:r>
            <a:r>
              <a:rPr lang="en-AU" sz="1200" dirty="0">
                <a:effectLst/>
                <a:ea typeface="Aptos" panose="020B0004020202020204" pitchFamily="34" charset="0"/>
              </a:rPr>
              <a:t>, YouTube, accessed 11 April 2024.</a:t>
            </a:r>
          </a:p>
          <a:p>
            <a:pPr>
              <a:lnSpc>
                <a:spcPct val="150000"/>
              </a:lnSpc>
              <a:spcBef>
                <a:spcPts val="1200"/>
              </a:spcBef>
              <a:spcAft>
                <a:spcPts val="600"/>
              </a:spcAft>
            </a:pPr>
            <a:r>
              <a:rPr lang="en-AU" sz="1200" dirty="0" err="1">
                <a:effectLst/>
                <a:ea typeface="Aptos" panose="020B0004020202020204" pitchFamily="34" charset="0"/>
              </a:rPr>
              <a:t>emmymade</a:t>
            </a:r>
            <a:r>
              <a:rPr lang="en-AU" sz="1200" dirty="0">
                <a:effectLst/>
                <a:ea typeface="Aptos" panose="020B0004020202020204" pitchFamily="34" charset="0"/>
              </a:rPr>
              <a:t> (3 July 2020) </a:t>
            </a:r>
            <a:r>
              <a:rPr lang="en-AU" sz="1200" u="sng" dirty="0">
                <a:solidFill>
                  <a:srgbClr val="0F4761"/>
                </a:solidFill>
                <a:effectLst/>
                <a:ea typeface="Aptos" panose="020B0004020202020204" pitchFamily="34" charset="0"/>
                <a:hlinkClick r:id="rId9"/>
              </a:rPr>
              <a:t>'FRUIT SANDO -- Japanese Fruit Sandwich Recipe Test' [video]</a:t>
            </a:r>
            <a:r>
              <a:rPr lang="en-AU" sz="1200" dirty="0">
                <a:effectLst/>
                <a:ea typeface="Aptos" panose="020B0004020202020204" pitchFamily="34" charset="0"/>
              </a:rPr>
              <a:t>, </a:t>
            </a:r>
            <a:r>
              <a:rPr lang="en-AU" sz="1200" i="1" dirty="0" err="1">
                <a:effectLst/>
                <a:ea typeface="Aptos" panose="020B0004020202020204" pitchFamily="34" charset="0"/>
              </a:rPr>
              <a:t>emmymade</a:t>
            </a:r>
            <a:r>
              <a:rPr lang="en-AU" sz="1200" dirty="0">
                <a:effectLst/>
                <a:ea typeface="Aptos" panose="020B0004020202020204" pitchFamily="34" charset="0"/>
              </a:rPr>
              <a:t>, YouTube, accessed 29 April 2024.</a:t>
            </a:r>
          </a:p>
          <a:p>
            <a:pPr>
              <a:lnSpc>
                <a:spcPct val="150000"/>
              </a:lnSpc>
              <a:spcBef>
                <a:spcPts val="1200"/>
              </a:spcBef>
              <a:spcAft>
                <a:spcPts val="600"/>
              </a:spcAft>
            </a:pPr>
            <a:r>
              <a:rPr lang="en-AU" sz="1200" dirty="0">
                <a:effectLst/>
                <a:ea typeface="Aptos" panose="020B0004020202020204" pitchFamily="34" charset="0"/>
              </a:rPr>
              <a:t>National Health and Medical Research Council (2021a) </a:t>
            </a:r>
            <a:r>
              <a:rPr lang="en-AU" sz="1200" i="1" u="sng" dirty="0">
                <a:solidFill>
                  <a:srgbClr val="0F4761"/>
                </a:solidFill>
                <a:effectLst/>
                <a:ea typeface="Aptos" panose="020B0004020202020204" pitchFamily="34" charset="0"/>
                <a:hlinkClick r:id="rId10"/>
              </a:rPr>
              <a:t>Australian Guide to Healthy Eating</a:t>
            </a:r>
            <a:r>
              <a:rPr lang="en-AU" sz="1200" dirty="0">
                <a:effectLst/>
                <a:ea typeface="Aptos" panose="020B0004020202020204" pitchFamily="34" charset="0"/>
              </a:rPr>
              <a:t>, Eat For Health website, accessed 15 April 2024.</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54</a:t>
            </a:fld>
            <a:endParaRPr lang="en-AU"/>
          </a:p>
        </p:txBody>
      </p:sp>
    </p:spTree>
    <p:extLst>
      <p:ext uri="{BB962C8B-B14F-4D97-AF65-F5344CB8AC3E}">
        <p14:creationId xmlns:p14="http://schemas.microsoft.com/office/powerpoint/2010/main" val="156393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a:xfrm>
            <a:off x="360000" y="360000"/>
            <a:ext cx="10080000" cy="1008000"/>
          </a:xfrm>
        </p:spPr>
        <p:txBody>
          <a:bodyPr/>
          <a:lstStyle/>
          <a:p>
            <a:r>
              <a:rPr lang="en-AU" dirty="0">
                <a:solidFill>
                  <a:schemeClr val="accent1"/>
                </a:solidFill>
              </a:rPr>
              <a:t>References (2)</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4294967295"/>
          </p:nvPr>
        </p:nvSpPr>
        <p:spPr>
          <a:xfrm>
            <a:off x="360000" y="1189038"/>
            <a:ext cx="11483975" cy="4452937"/>
          </a:xfrm>
        </p:spPr>
        <p:txBody>
          <a:bodyPr/>
          <a:lstStyle/>
          <a:p>
            <a:pPr>
              <a:lnSpc>
                <a:spcPct val="150000"/>
              </a:lnSpc>
              <a:spcBef>
                <a:spcPts val="1200"/>
              </a:spcBef>
              <a:spcAft>
                <a:spcPts val="600"/>
              </a:spcAft>
            </a:pPr>
            <a:r>
              <a:rPr lang="en-AU" sz="1200" dirty="0">
                <a:effectLst/>
                <a:ea typeface="Aptos" panose="020B0004020202020204" pitchFamily="34" charset="0"/>
              </a:rPr>
              <a:t>NSW Government Food Authority (n.d.) </a:t>
            </a:r>
            <a:r>
              <a:rPr lang="en-AU" sz="1200" i="1" u="sng" dirty="0">
                <a:solidFill>
                  <a:srgbClr val="0F4761"/>
                </a:solidFill>
                <a:effectLst/>
                <a:ea typeface="Aptos" panose="020B0004020202020204" pitchFamily="34" charset="0"/>
                <a:hlinkClick r:id="rId2"/>
              </a:rPr>
              <a:t>Hand Washing</a:t>
            </a:r>
            <a:r>
              <a:rPr lang="en-AU" sz="1200" u="none" strike="noStrike" dirty="0">
                <a:solidFill>
                  <a:srgbClr val="0F4761"/>
                </a:solidFill>
                <a:effectLst/>
                <a:ea typeface="Aptos" panose="020B0004020202020204" pitchFamily="34" charset="0"/>
                <a:hlinkClick r:id="rId2"/>
              </a:rPr>
              <a:t> [PDF 233 KB]</a:t>
            </a:r>
            <a:r>
              <a:rPr lang="en-AU" sz="1200" dirty="0">
                <a:effectLst/>
                <a:ea typeface="Aptos" panose="020B0004020202020204" pitchFamily="34" charset="0"/>
              </a:rPr>
              <a:t>, NSW Government Food Authority website, accessed 9 April 2024.</a:t>
            </a:r>
          </a:p>
          <a:p>
            <a:pPr>
              <a:lnSpc>
                <a:spcPct val="150000"/>
              </a:lnSpc>
              <a:spcBef>
                <a:spcPts val="1200"/>
              </a:spcBef>
              <a:spcAft>
                <a:spcPts val="600"/>
              </a:spcAft>
            </a:pPr>
            <a:r>
              <a:rPr lang="en-AU" sz="1200" dirty="0">
                <a:effectLst/>
                <a:ea typeface="Aptos" panose="020B0004020202020204" pitchFamily="34" charset="0"/>
              </a:rPr>
              <a:t>Nutrition Australia (2021) </a:t>
            </a:r>
            <a:r>
              <a:rPr lang="en-AU" sz="1200" i="1" u="sng" dirty="0">
                <a:solidFill>
                  <a:srgbClr val="0F4761"/>
                </a:solidFill>
                <a:effectLst/>
                <a:ea typeface="Aptos" panose="020B0004020202020204" pitchFamily="34" charset="0"/>
                <a:hlinkClick r:id="rId3"/>
              </a:rPr>
              <a:t>Healthy Eating Pyramid</a:t>
            </a:r>
            <a:r>
              <a:rPr lang="en-AU" sz="1200" u="none" strike="noStrike" dirty="0">
                <a:solidFill>
                  <a:srgbClr val="0F4761"/>
                </a:solidFill>
                <a:effectLst/>
                <a:ea typeface="Aptos" panose="020B0004020202020204" pitchFamily="34" charset="0"/>
                <a:hlinkClick r:id="rId3"/>
              </a:rPr>
              <a:t> [PDF 664 KB]</a:t>
            </a:r>
            <a:r>
              <a:rPr lang="en-AU" sz="1200" dirty="0">
                <a:effectLst/>
                <a:ea typeface="Aptos" panose="020B0004020202020204" pitchFamily="34" charset="0"/>
              </a:rPr>
              <a:t>, Nutrition Australia, accessed 22 April 2024.</a:t>
            </a:r>
          </a:p>
          <a:p>
            <a:pPr>
              <a:lnSpc>
                <a:spcPct val="150000"/>
              </a:lnSpc>
              <a:spcBef>
                <a:spcPts val="1200"/>
              </a:spcBef>
              <a:spcAft>
                <a:spcPts val="600"/>
              </a:spcAft>
            </a:pPr>
            <a:r>
              <a:rPr lang="en-AU" sz="1200" dirty="0">
                <a:effectLst/>
                <a:ea typeface="Aptos" panose="020B0004020202020204" pitchFamily="34" charset="0"/>
              </a:rPr>
              <a:t>Science Buddies (10 March 2020) </a:t>
            </a:r>
            <a:r>
              <a:rPr lang="en-AU" sz="1200" u="sng" dirty="0">
                <a:solidFill>
                  <a:srgbClr val="0F4761"/>
                </a:solidFill>
                <a:effectLst/>
                <a:ea typeface="Aptos" panose="020B0004020202020204" pitchFamily="34" charset="0"/>
                <a:hlinkClick r:id="rId4"/>
              </a:rPr>
              <a:t>'See Germs! Hand Washing Science Experiment’ [video]</a:t>
            </a:r>
            <a:r>
              <a:rPr lang="en-AU" sz="1200" dirty="0">
                <a:effectLst/>
                <a:ea typeface="Aptos" panose="020B0004020202020204" pitchFamily="34" charset="0"/>
              </a:rPr>
              <a:t>, </a:t>
            </a:r>
            <a:r>
              <a:rPr lang="en-AU" sz="1200" i="1" dirty="0">
                <a:effectLst/>
                <a:ea typeface="Aptos" panose="020B0004020202020204" pitchFamily="34" charset="0"/>
              </a:rPr>
              <a:t>Science Buddies</a:t>
            </a:r>
            <a:r>
              <a:rPr lang="en-AU" sz="1200" dirty="0">
                <a:effectLst/>
                <a:ea typeface="Aptos" panose="020B0004020202020204" pitchFamily="34" charset="0"/>
              </a:rPr>
              <a:t>, YouTube, accessed 9 April 2024.</a:t>
            </a:r>
          </a:p>
          <a:p>
            <a:pPr>
              <a:lnSpc>
                <a:spcPct val="150000"/>
              </a:lnSpc>
              <a:spcBef>
                <a:spcPts val="1200"/>
              </a:spcBef>
              <a:spcAft>
                <a:spcPts val="600"/>
              </a:spcAft>
            </a:pPr>
            <a:r>
              <a:rPr lang="en-AU" sz="1200" dirty="0" err="1">
                <a:effectLst/>
                <a:ea typeface="Aptos" panose="020B0004020202020204" pitchFamily="34" charset="0"/>
              </a:rPr>
              <a:t>WinnyHayes</a:t>
            </a:r>
            <a:r>
              <a:rPr lang="en-AU" sz="1200" dirty="0">
                <a:effectLst/>
                <a:ea typeface="Aptos" panose="020B0004020202020204" pitchFamily="34" charset="0"/>
              </a:rPr>
              <a:t> (1 July 2022) </a:t>
            </a:r>
            <a:r>
              <a:rPr lang="en-AU" sz="1200" u="sng" dirty="0">
                <a:solidFill>
                  <a:srgbClr val="0F4761"/>
                </a:solidFill>
                <a:effectLst/>
                <a:ea typeface="Aptos" panose="020B0004020202020204" pitchFamily="34" charset="0"/>
                <a:hlinkClick r:id="rId5"/>
              </a:rPr>
              <a:t>'Japanese Fruit Sando' [video]</a:t>
            </a:r>
            <a:r>
              <a:rPr lang="en-AU" sz="1200" dirty="0">
                <a:effectLst/>
                <a:ea typeface="Aptos" panose="020B0004020202020204" pitchFamily="34" charset="0"/>
              </a:rPr>
              <a:t>, </a:t>
            </a:r>
            <a:r>
              <a:rPr lang="en-AU" sz="1200" i="1" dirty="0" err="1">
                <a:effectLst/>
                <a:ea typeface="Aptos" panose="020B0004020202020204" pitchFamily="34" charset="0"/>
              </a:rPr>
              <a:t>WinnyHayes</a:t>
            </a:r>
            <a:r>
              <a:rPr lang="en-AU" sz="1200" dirty="0">
                <a:effectLst/>
                <a:ea typeface="Aptos" panose="020B0004020202020204" pitchFamily="34" charset="0"/>
              </a:rPr>
              <a:t>, YouTube, accessed 29 April 2024.</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t>© State of New South Wales (Department of Education), 2024</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A0CD49-38C1-73C3-4824-50A92743DDE1}"/>
              </a:ext>
            </a:extLst>
          </p:cNvPr>
          <p:cNvSpPr>
            <a:spLocks noGrp="1"/>
          </p:cNvSpPr>
          <p:nvPr>
            <p:ph type="title"/>
          </p:nvPr>
        </p:nvSpPr>
        <p:spPr/>
        <p:txBody>
          <a:bodyPr/>
          <a:lstStyle/>
          <a:p>
            <a:r>
              <a:rPr lang="en-AU" dirty="0"/>
              <a:t>Safety and hygiene in the kitchen</a:t>
            </a:r>
          </a:p>
        </p:txBody>
      </p:sp>
      <p:sp>
        <p:nvSpPr>
          <p:cNvPr id="4" name="Text Placeholder 3">
            <a:extLst>
              <a:ext uri="{FF2B5EF4-FFF2-40B4-BE49-F238E27FC236}">
                <a16:creationId xmlns:a16="http://schemas.microsoft.com/office/drawing/2014/main" id="{6C5E52C8-5F2A-855F-9135-F231DC38B73F}"/>
              </a:ext>
            </a:extLst>
          </p:cNvPr>
          <p:cNvSpPr>
            <a:spLocks noGrp="1"/>
          </p:cNvSpPr>
          <p:nvPr>
            <p:ph type="body" sz="quarter" idx="18"/>
          </p:nvPr>
        </p:nvSpPr>
        <p:spPr>
          <a:xfrm>
            <a:off x="360000" y="964910"/>
            <a:ext cx="10663042" cy="867212"/>
          </a:xfrm>
        </p:spPr>
        <p:txBody>
          <a:bodyPr/>
          <a:lstStyle/>
          <a:p>
            <a:pPr>
              <a:lnSpc>
                <a:spcPct val="100000"/>
              </a:lnSpc>
            </a:pPr>
            <a:r>
              <a:rPr lang="en-AU" dirty="0"/>
              <a:t>Drag and drop the labels to correctly identify </a:t>
            </a:r>
          </a:p>
          <a:p>
            <a:pPr>
              <a:lnSpc>
                <a:spcPct val="100000"/>
              </a:lnSpc>
            </a:pPr>
            <a:r>
              <a:rPr lang="en-AU" dirty="0"/>
              <a:t>safe and hygienic practices in the kitchen.</a:t>
            </a:r>
          </a:p>
        </p:txBody>
      </p:sp>
      <p:sp>
        <p:nvSpPr>
          <p:cNvPr id="10" name="Rectangle: Rounded Corners 9">
            <a:extLst>
              <a:ext uri="{FF2B5EF4-FFF2-40B4-BE49-F238E27FC236}">
                <a16:creationId xmlns:a16="http://schemas.microsoft.com/office/drawing/2014/main" id="{54D7A167-6DBA-8999-672D-4711BE6BCB13}"/>
              </a:ext>
              <a:ext uri="{C183D7F6-B498-43B3-948B-1728B52AA6E4}">
                <adec:decorative xmlns:adec="http://schemas.microsoft.com/office/drawing/2017/decorative" val="1"/>
              </a:ext>
            </a:extLst>
          </p:cNvPr>
          <p:cNvSpPr/>
          <p:nvPr/>
        </p:nvSpPr>
        <p:spPr>
          <a:xfrm>
            <a:off x="360000" y="2506707"/>
            <a:ext cx="5257029" cy="4009293"/>
          </a:xfrm>
          <a:prstGeom prst="roundRect">
            <a:avLst>
              <a:gd name="adj" fmla="val 5994"/>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Rounded Corners 5">
            <a:extLst>
              <a:ext uri="{FF2B5EF4-FFF2-40B4-BE49-F238E27FC236}">
                <a16:creationId xmlns:a16="http://schemas.microsoft.com/office/drawing/2014/main" id="{F876C9CA-C407-0442-6BEF-0424E73C1A54}"/>
              </a:ext>
            </a:extLst>
          </p:cNvPr>
          <p:cNvSpPr/>
          <p:nvPr/>
        </p:nvSpPr>
        <p:spPr>
          <a:xfrm>
            <a:off x="484296" y="2620882"/>
            <a:ext cx="1564260" cy="975383"/>
          </a:xfrm>
          <a:prstGeom prst="roundRect">
            <a:avLst/>
          </a:prstGeom>
          <a:solidFill>
            <a:schemeClr val="accent6"/>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400" dirty="0">
                <a:solidFill>
                  <a:schemeClr val="tx1"/>
                </a:solidFill>
                <a:cs typeface="Arial" panose="020B0604020202020204" pitchFamily="34" charset="0"/>
              </a:rPr>
              <a:t>Hair tied back with appropriate covering</a:t>
            </a:r>
          </a:p>
        </p:txBody>
      </p:sp>
      <p:sp>
        <p:nvSpPr>
          <p:cNvPr id="16" name="Rectangle: Rounded Corners 15">
            <a:extLst>
              <a:ext uri="{FF2B5EF4-FFF2-40B4-BE49-F238E27FC236}">
                <a16:creationId xmlns:a16="http://schemas.microsoft.com/office/drawing/2014/main" id="{1EB08810-A73D-5DE8-2B88-93CA843E0951}"/>
              </a:ext>
            </a:extLst>
          </p:cNvPr>
          <p:cNvSpPr/>
          <p:nvPr/>
        </p:nvSpPr>
        <p:spPr>
          <a:xfrm>
            <a:off x="479870" y="3766823"/>
            <a:ext cx="1573113" cy="1004301"/>
          </a:xfrm>
          <a:prstGeom prst="roundRect">
            <a:avLst/>
          </a:prstGeom>
          <a:solidFill>
            <a:schemeClr val="accent6"/>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400" dirty="0">
                <a:solidFill>
                  <a:schemeClr val="tx1"/>
                </a:solidFill>
                <a:cs typeface="Arial" panose="020B0604020202020204" pitchFamily="34" charset="0"/>
              </a:rPr>
              <a:t>Cover cuts with band aid and apply glove</a:t>
            </a:r>
          </a:p>
        </p:txBody>
      </p:sp>
      <p:sp>
        <p:nvSpPr>
          <p:cNvPr id="8" name="Rectangle: Rounded Corners 7">
            <a:extLst>
              <a:ext uri="{FF2B5EF4-FFF2-40B4-BE49-F238E27FC236}">
                <a16:creationId xmlns:a16="http://schemas.microsoft.com/office/drawing/2014/main" id="{BCB3758F-6862-8FB1-9AD1-1C13DE003365}"/>
              </a:ext>
            </a:extLst>
          </p:cNvPr>
          <p:cNvSpPr/>
          <p:nvPr/>
        </p:nvSpPr>
        <p:spPr>
          <a:xfrm>
            <a:off x="479870" y="4941682"/>
            <a:ext cx="1573113" cy="814836"/>
          </a:xfrm>
          <a:prstGeom prst="roundRect">
            <a:avLst/>
          </a:prstGeom>
          <a:solidFill>
            <a:schemeClr val="accent6"/>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400" dirty="0">
                <a:solidFill>
                  <a:schemeClr val="tx1"/>
                </a:solidFill>
                <a:cs typeface="Arial" panose="020B0604020202020204" pitchFamily="34" charset="0"/>
              </a:rPr>
              <a:t>Fitted cuffed or short, sleeved shirt</a:t>
            </a:r>
          </a:p>
        </p:txBody>
      </p:sp>
      <p:sp>
        <p:nvSpPr>
          <p:cNvPr id="18" name="Rectangle: Rounded Corners 17">
            <a:extLst>
              <a:ext uri="{FF2B5EF4-FFF2-40B4-BE49-F238E27FC236}">
                <a16:creationId xmlns:a16="http://schemas.microsoft.com/office/drawing/2014/main" id="{3221FFF9-5A6F-E98D-1C68-DDFD887BB866}"/>
              </a:ext>
            </a:extLst>
          </p:cNvPr>
          <p:cNvSpPr/>
          <p:nvPr/>
        </p:nvSpPr>
        <p:spPr>
          <a:xfrm>
            <a:off x="484296" y="5952091"/>
            <a:ext cx="1564260" cy="361094"/>
          </a:xfrm>
          <a:prstGeom prst="roundRect">
            <a:avLst/>
          </a:prstGeom>
          <a:solidFill>
            <a:schemeClr val="accent6"/>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400" dirty="0">
                <a:solidFill>
                  <a:schemeClr val="tx1"/>
                </a:solidFill>
                <a:cs typeface="Arial" panose="020B0604020202020204" pitchFamily="34" charset="0"/>
              </a:rPr>
              <a:t>Dirty apron</a:t>
            </a:r>
          </a:p>
        </p:txBody>
      </p:sp>
      <p:sp>
        <p:nvSpPr>
          <p:cNvPr id="13" name="Rectangle: Rounded Corners 12">
            <a:extLst>
              <a:ext uri="{FF2B5EF4-FFF2-40B4-BE49-F238E27FC236}">
                <a16:creationId xmlns:a16="http://schemas.microsoft.com/office/drawing/2014/main" id="{CD62B9CE-8CA7-D7C0-C393-EE9A60586ACF}"/>
              </a:ext>
            </a:extLst>
          </p:cNvPr>
          <p:cNvSpPr/>
          <p:nvPr/>
        </p:nvSpPr>
        <p:spPr>
          <a:xfrm>
            <a:off x="2196716" y="2639298"/>
            <a:ext cx="1563845" cy="587447"/>
          </a:xfrm>
          <a:prstGeom prst="roundRect">
            <a:avLst/>
          </a:prstGeom>
          <a:solidFill>
            <a:schemeClr val="accent6"/>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400" dirty="0">
                <a:solidFill>
                  <a:schemeClr val="tx1"/>
                </a:solidFill>
                <a:cs typeface="Arial" panose="020B0604020202020204" pitchFamily="34" charset="0"/>
              </a:rPr>
              <a:t>Enclosed leather shoes</a:t>
            </a:r>
          </a:p>
        </p:txBody>
      </p:sp>
      <p:sp>
        <p:nvSpPr>
          <p:cNvPr id="12" name="Rectangle: Rounded Corners 11">
            <a:extLst>
              <a:ext uri="{FF2B5EF4-FFF2-40B4-BE49-F238E27FC236}">
                <a16:creationId xmlns:a16="http://schemas.microsoft.com/office/drawing/2014/main" id="{31C724F5-0B35-ED5D-FAE5-3D49FB408732}"/>
              </a:ext>
            </a:extLst>
          </p:cNvPr>
          <p:cNvSpPr/>
          <p:nvPr/>
        </p:nvSpPr>
        <p:spPr>
          <a:xfrm>
            <a:off x="2192082" y="3468623"/>
            <a:ext cx="1573113" cy="516655"/>
          </a:xfrm>
          <a:prstGeom prst="roundRect">
            <a:avLst/>
          </a:prstGeom>
          <a:solidFill>
            <a:schemeClr val="accent6"/>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400" dirty="0">
                <a:solidFill>
                  <a:schemeClr val="tx1"/>
                </a:solidFill>
                <a:cs typeface="Arial" panose="020B0604020202020204" pitchFamily="34" charset="0"/>
              </a:rPr>
              <a:t>Full length, clean apron</a:t>
            </a:r>
          </a:p>
        </p:txBody>
      </p:sp>
      <p:sp>
        <p:nvSpPr>
          <p:cNvPr id="14" name="Rectangle: Rounded Corners 13">
            <a:extLst>
              <a:ext uri="{FF2B5EF4-FFF2-40B4-BE49-F238E27FC236}">
                <a16:creationId xmlns:a16="http://schemas.microsoft.com/office/drawing/2014/main" id="{E88228B9-C9C4-823D-349D-C8B1BE148FAB}"/>
              </a:ext>
            </a:extLst>
          </p:cNvPr>
          <p:cNvSpPr/>
          <p:nvPr/>
        </p:nvSpPr>
        <p:spPr>
          <a:xfrm>
            <a:off x="2192082" y="4227156"/>
            <a:ext cx="1573113" cy="814836"/>
          </a:xfrm>
          <a:prstGeom prst="roundRect">
            <a:avLst/>
          </a:prstGeom>
          <a:solidFill>
            <a:schemeClr val="accent6"/>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400" dirty="0">
                <a:solidFill>
                  <a:schemeClr val="tx1"/>
                </a:solidFill>
                <a:cs typeface="Arial" panose="020B0604020202020204" pitchFamily="34" charset="0"/>
              </a:rPr>
              <a:t>Hair not tied back or covered</a:t>
            </a:r>
          </a:p>
        </p:txBody>
      </p:sp>
      <p:sp>
        <p:nvSpPr>
          <p:cNvPr id="15" name="Rectangle: Rounded Corners 14">
            <a:extLst>
              <a:ext uri="{FF2B5EF4-FFF2-40B4-BE49-F238E27FC236}">
                <a16:creationId xmlns:a16="http://schemas.microsoft.com/office/drawing/2014/main" id="{D257642E-07FA-7AFC-BD72-6C6518FDCB96}"/>
              </a:ext>
            </a:extLst>
          </p:cNvPr>
          <p:cNvSpPr/>
          <p:nvPr/>
        </p:nvSpPr>
        <p:spPr>
          <a:xfrm>
            <a:off x="2188294" y="5283869"/>
            <a:ext cx="1580688" cy="1029316"/>
          </a:xfrm>
          <a:prstGeom prst="roundRect">
            <a:avLst/>
          </a:prstGeom>
          <a:solidFill>
            <a:schemeClr val="accent6"/>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400" dirty="0">
                <a:solidFill>
                  <a:schemeClr val="tx1"/>
                </a:solidFill>
                <a:cs typeface="Arial" panose="020B0604020202020204" pitchFamily="34" charset="0"/>
              </a:rPr>
              <a:t>Long sleeved shirt requires fitted cuff or ¾ length</a:t>
            </a:r>
          </a:p>
        </p:txBody>
      </p:sp>
      <p:sp>
        <p:nvSpPr>
          <p:cNvPr id="19" name="Rectangle: Rounded Corners 18">
            <a:extLst>
              <a:ext uri="{FF2B5EF4-FFF2-40B4-BE49-F238E27FC236}">
                <a16:creationId xmlns:a16="http://schemas.microsoft.com/office/drawing/2014/main" id="{18E9B060-2015-9F51-890A-D399EF32E21F}"/>
              </a:ext>
            </a:extLst>
          </p:cNvPr>
          <p:cNvSpPr/>
          <p:nvPr/>
        </p:nvSpPr>
        <p:spPr>
          <a:xfrm>
            <a:off x="3910732" y="2638007"/>
            <a:ext cx="1563845" cy="1004302"/>
          </a:xfrm>
          <a:prstGeom prst="roundRect">
            <a:avLst/>
          </a:prstGeom>
          <a:solidFill>
            <a:schemeClr val="accent6"/>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400" dirty="0">
                <a:solidFill>
                  <a:schemeClr val="tx1"/>
                </a:solidFill>
                <a:cs typeface="Arial" panose="020B0604020202020204" pitchFamily="34" charset="0"/>
              </a:rPr>
              <a:t>No open toed, uncovered, non-leather shoes</a:t>
            </a:r>
          </a:p>
        </p:txBody>
      </p:sp>
      <p:sp>
        <p:nvSpPr>
          <p:cNvPr id="11" name="Rectangle: Rounded Corners 10">
            <a:extLst>
              <a:ext uri="{FF2B5EF4-FFF2-40B4-BE49-F238E27FC236}">
                <a16:creationId xmlns:a16="http://schemas.microsoft.com/office/drawing/2014/main" id="{D2488845-28D0-78DF-6A80-AB3A7D0CD700}"/>
              </a:ext>
            </a:extLst>
          </p:cNvPr>
          <p:cNvSpPr/>
          <p:nvPr/>
        </p:nvSpPr>
        <p:spPr>
          <a:xfrm>
            <a:off x="3910732" y="4068179"/>
            <a:ext cx="1563845" cy="814836"/>
          </a:xfrm>
          <a:prstGeom prst="roundRect">
            <a:avLst/>
          </a:prstGeom>
          <a:solidFill>
            <a:schemeClr val="accent6"/>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400" dirty="0">
                <a:solidFill>
                  <a:schemeClr val="tx1"/>
                </a:solidFill>
                <a:cs typeface="Arial" panose="020B0604020202020204" pitchFamily="34" charset="0"/>
              </a:rPr>
              <a:t>Clean, unpolished and short nails</a:t>
            </a:r>
          </a:p>
        </p:txBody>
      </p:sp>
      <p:sp>
        <p:nvSpPr>
          <p:cNvPr id="17" name="Rectangle: Rounded Corners 16">
            <a:extLst>
              <a:ext uri="{FF2B5EF4-FFF2-40B4-BE49-F238E27FC236}">
                <a16:creationId xmlns:a16="http://schemas.microsoft.com/office/drawing/2014/main" id="{9FFC157B-1D63-3C59-C83B-27DB39769C5D}"/>
              </a:ext>
            </a:extLst>
          </p:cNvPr>
          <p:cNvSpPr/>
          <p:nvPr/>
        </p:nvSpPr>
        <p:spPr>
          <a:xfrm>
            <a:off x="3910732" y="5308884"/>
            <a:ext cx="1563845" cy="1004301"/>
          </a:xfrm>
          <a:prstGeom prst="roundRect">
            <a:avLst/>
          </a:prstGeom>
          <a:solidFill>
            <a:schemeClr val="accent6"/>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400" dirty="0">
                <a:solidFill>
                  <a:schemeClr val="tx1"/>
                </a:solidFill>
                <a:cs typeface="Arial" panose="020B0604020202020204" pitchFamily="34" charset="0"/>
              </a:rPr>
              <a:t>No jewellery such as rings, bracelets or watches</a:t>
            </a:r>
          </a:p>
        </p:txBody>
      </p:sp>
      <p:pic>
        <p:nvPicPr>
          <p:cNvPr id="9" name="Graphic 8" descr="A chef demonstrating safe, unsafe and hygienic practices in the kitchen.">
            <a:extLst>
              <a:ext uri="{FF2B5EF4-FFF2-40B4-BE49-F238E27FC236}">
                <a16:creationId xmlns:a16="http://schemas.microsoft.com/office/drawing/2014/main" id="{B3953788-413D-1D80-F6D1-D776D23ABD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00317" y="901535"/>
            <a:ext cx="4943790" cy="5877826"/>
          </a:xfrm>
          <a:prstGeom prst="rect">
            <a:avLst/>
          </a:prstGeom>
        </p:spPr>
      </p:pic>
      <p:sp>
        <p:nvSpPr>
          <p:cNvPr id="2" name="Slide Number Placeholder 1">
            <a:extLst>
              <a:ext uri="{FF2B5EF4-FFF2-40B4-BE49-F238E27FC236}">
                <a16:creationId xmlns:a16="http://schemas.microsoft.com/office/drawing/2014/main" id="{FE99FCAD-B981-9BBC-C5BF-914232435E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111173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A0CD49-38C1-73C3-4824-50A92743DDE1}"/>
              </a:ext>
            </a:extLst>
          </p:cNvPr>
          <p:cNvSpPr>
            <a:spLocks noGrp="1"/>
          </p:cNvSpPr>
          <p:nvPr>
            <p:ph type="title"/>
          </p:nvPr>
        </p:nvSpPr>
        <p:spPr/>
        <p:txBody>
          <a:bodyPr/>
          <a:lstStyle/>
          <a:p>
            <a:r>
              <a:rPr lang="en-AU" dirty="0"/>
              <a:t>See germs! Hand washing science experiment</a:t>
            </a:r>
          </a:p>
        </p:txBody>
      </p:sp>
      <p:sp>
        <p:nvSpPr>
          <p:cNvPr id="4" name="Text Placeholder 3">
            <a:extLst>
              <a:ext uri="{FF2B5EF4-FFF2-40B4-BE49-F238E27FC236}">
                <a16:creationId xmlns:a16="http://schemas.microsoft.com/office/drawing/2014/main" id="{6C5E52C8-5F2A-855F-9135-F231DC38B73F}"/>
              </a:ext>
            </a:extLst>
          </p:cNvPr>
          <p:cNvSpPr>
            <a:spLocks noGrp="1"/>
          </p:cNvSpPr>
          <p:nvPr>
            <p:ph type="body" sz="quarter" idx="18"/>
          </p:nvPr>
        </p:nvSpPr>
        <p:spPr/>
        <p:txBody>
          <a:bodyPr/>
          <a:lstStyle/>
          <a:p>
            <a:r>
              <a:rPr lang="en-AU" dirty="0"/>
              <a:t>Watch See Germs! Hand Washing Science Experiment (1:22)</a:t>
            </a:r>
          </a:p>
        </p:txBody>
      </p:sp>
      <p:grpSp>
        <p:nvGrpSpPr>
          <p:cNvPr id="8" name="Group 7" descr="Link to See Germs! Hand Washing Science Experiment (1:22) video.">
            <a:extLst>
              <a:ext uri="{FF2B5EF4-FFF2-40B4-BE49-F238E27FC236}">
                <a16:creationId xmlns:a16="http://schemas.microsoft.com/office/drawing/2014/main" id="{7A2F75FD-8A63-288A-F3DF-CFF7B396A918}"/>
              </a:ext>
            </a:extLst>
          </p:cNvPr>
          <p:cNvGrpSpPr/>
          <p:nvPr/>
        </p:nvGrpSpPr>
        <p:grpSpPr>
          <a:xfrm>
            <a:off x="3684495" y="1836353"/>
            <a:ext cx="4823010" cy="4661647"/>
            <a:chOff x="3684495" y="1604682"/>
            <a:chExt cx="4823010" cy="4661647"/>
          </a:xfrm>
        </p:grpSpPr>
        <p:pic>
          <p:nvPicPr>
            <p:cNvPr id="7" name="Graphic 6" descr="Presentation with media with solid fill">
              <a:extLst>
                <a:ext uri="{FF2B5EF4-FFF2-40B4-BE49-F238E27FC236}">
                  <a16:creationId xmlns:a16="http://schemas.microsoft.com/office/drawing/2014/main" id="{C79B8EE3-8657-13C9-A0DE-E051584FB4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4495" y="1604682"/>
              <a:ext cx="4823010" cy="4661647"/>
            </a:xfrm>
            <a:prstGeom prst="rect">
              <a:avLst/>
            </a:prstGeom>
          </p:spPr>
        </p:pic>
        <p:pic>
          <p:nvPicPr>
            <p:cNvPr id="6" name="Picture 5" descr="A person washing their hands">
              <a:hlinkClick r:id="rId4"/>
              <a:extLst>
                <a:ext uri="{FF2B5EF4-FFF2-40B4-BE49-F238E27FC236}">
                  <a16:creationId xmlns:a16="http://schemas.microsoft.com/office/drawing/2014/main" id="{D360AC6A-66D1-D954-C015-D2CF4DAA26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56214" y="2608730"/>
              <a:ext cx="3079572" cy="1873624"/>
            </a:xfrm>
            <a:prstGeom prst="rect">
              <a:avLst/>
            </a:prstGeom>
          </p:spPr>
        </p:pic>
      </p:grpSp>
      <p:sp>
        <p:nvSpPr>
          <p:cNvPr id="2" name="Slide Number Placeholder 1">
            <a:extLst>
              <a:ext uri="{FF2B5EF4-FFF2-40B4-BE49-F238E27FC236}">
                <a16:creationId xmlns:a16="http://schemas.microsoft.com/office/drawing/2014/main" id="{FE99FCAD-B981-9BBC-C5BF-914232435E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80209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A0CD49-38C1-73C3-4824-50A92743DDE1}"/>
              </a:ext>
            </a:extLst>
          </p:cNvPr>
          <p:cNvSpPr>
            <a:spLocks noGrp="1"/>
          </p:cNvSpPr>
          <p:nvPr>
            <p:ph type="title"/>
          </p:nvPr>
        </p:nvSpPr>
        <p:spPr>
          <a:xfrm>
            <a:off x="360000" y="360000"/>
            <a:ext cx="10080000" cy="545601"/>
          </a:xfrm>
        </p:spPr>
        <p:txBody>
          <a:bodyPr/>
          <a:lstStyle/>
          <a:p>
            <a:r>
              <a:rPr lang="en-AU" dirty="0"/>
              <a:t>Hand washing</a:t>
            </a:r>
          </a:p>
        </p:txBody>
      </p:sp>
      <p:grpSp>
        <p:nvGrpSpPr>
          <p:cNvPr id="21" name="Group 20" descr="Hand washing poster from NSW government.">
            <a:extLst>
              <a:ext uri="{FF2B5EF4-FFF2-40B4-BE49-F238E27FC236}">
                <a16:creationId xmlns:a16="http://schemas.microsoft.com/office/drawing/2014/main" id="{E026F3C9-9810-85C0-DB5E-444B6107600A}"/>
              </a:ext>
            </a:extLst>
          </p:cNvPr>
          <p:cNvGrpSpPr/>
          <p:nvPr/>
        </p:nvGrpSpPr>
        <p:grpSpPr>
          <a:xfrm>
            <a:off x="-152465" y="775530"/>
            <a:ext cx="4742420" cy="5475941"/>
            <a:chOff x="382030" y="905601"/>
            <a:chExt cx="5176088" cy="5952399"/>
          </a:xfrm>
        </p:grpSpPr>
        <p:grpSp>
          <p:nvGrpSpPr>
            <p:cNvPr id="12" name="Group 11" descr="Ipad frame placeholder">
              <a:extLst>
                <a:ext uri="{FF2B5EF4-FFF2-40B4-BE49-F238E27FC236}">
                  <a16:creationId xmlns:a16="http://schemas.microsoft.com/office/drawing/2014/main" id="{5A72E136-5EBA-5670-8BDF-1C350B4B8B58}"/>
                </a:ext>
              </a:extLst>
            </p:cNvPr>
            <p:cNvGrpSpPr/>
            <p:nvPr/>
          </p:nvGrpSpPr>
          <p:grpSpPr>
            <a:xfrm>
              <a:off x="382030" y="905601"/>
              <a:ext cx="5176088" cy="5952399"/>
              <a:chOff x="7369738" y="1564167"/>
              <a:chExt cx="3274646" cy="3952377"/>
            </a:xfrm>
          </p:grpSpPr>
          <p:pic>
            <p:nvPicPr>
              <p:cNvPr id="13" name="Picture 8" descr="A white rectangle with a black border&#10;&#10;Description automatically generated with low confidence">
                <a:extLst>
                  <a:ext uri="{FF2B5EF4-FFF2-40B4-BE49-F238E27FC236}">
                    <a16:creationId xmlns:a16="http://schemas.microsoft.com/office/drawing/2014/main" id="{270DECFB-5EB9-36EE-FD50-E5374A6C2A7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69738" y="1564167"/>
                <a:ext cx="3274646" cy="39523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379452D7-BCD2-AB12-1F7D-FE03B2483DE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10115558" y="1873598"/>
                <a:ext cx="57089" cy="3311177"/>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descr="A poster showing how to wash hands">
              <a:hlinkClick r:id="rId5"/>
              <a:extLst>
                <a:ext uri="{FF2B5EF4-FFF2-40B4-BE49-F238E27FC236}">
                  <a16:creationId xmlns:a16="http://schemas.microsoft.com/office/drawing/2014/main" id="{2250F9EA-134B-D205-E0A7-639ACAD49C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1857" y="1371615"/>
              <a:ext cx="3580369" cy="4986731"/>
            </a:xfrm>
            <a:prstGeom prst="rect">
              <a:avLst/>
            </a:prstGeom>
          </p:spPr>
        </p:pic>
      </p:grpSp>
      <p:sp>
        <p:nvSpPr>
          <p:cNvPr id="4" name="TextBox 3">
            <a:extLst>
              <a:ext uri="{FF2B5EF4-FFF2-40B4-BE49-F238E27FC236}">
                <a16:creationId xmlns:a16="http://schemas.microsoft.com/office/drawing/2014/main" id="{BBE00E03-B283-6FA8-6319-A0F2FB68DB40}"/>
              </a:ext>
            </a:extLst>
          </p:cNvPr>
          <p:cNvSpPr txBox="1"/>
          <p:nvPr/>
        </p:nvSpPr>
        <p:spPr>
          <a:xfrm>
            <a:off x="360000" y="6432296"/>
            <a:ext cx="5708650" cy="157127"/>
          </a:xfrm>
          <a:prstGeom prst="rect">
            <a:avLst/>
          </a:prstGeom>
          <a:noFill/>
        </p:spPr>
        <p:txBody>
          <a:bodyPr wrap="none" lIns="0" tIns="0" rIns="0" bIns="0" rtlCol="0">
            <a:noAutofit/>
          </a:bodyPr>
          <a:lstStyle/>
          <a:p>
            <a:r>
              <a:rPr lang="en-AU" sz="1000" kern="100" dirty="0">
                <a:effectLst/>
                <a:ea typeface="Malgun Gothic" panose="020B0503020000020004" pitchFamily="34" charset="-127"/>
                <a:cs typeface="Segoe UI" panose="020B0502040204020203" pitchFamily="34" charset="0"/>
              </a:rPr>
              <a:t>‘</a:t>
            </a:r>
            <a:r>
              <a:rPr lang="en-AU" sz="1000" u="sng" kern="100" dirty="0">
                <a:solidFill>
                  <a:srgbClr val="467886"/>
                </a:solidFill>
                <a:effectLst/>
                <a:ea typeface="Malgun Gothic" panose="020B0503020000020004" pitchFamily="34" charset="-127"/>
                <a:cs typeface="Segoe UI" panose="020B0502040204020203" pitchFamily="34" charset="0"/>
                <a:hlinkClick r:id="rId5"/>
              </a:rPr>
              <a:t>Practise simple hygiene by washing hands regularly</a:t>
            </a:r>
            <a:r>
              <a:rPr lang="en-AU" sz="1000" kern="100" dirty="0">
                <a:effectLst/>
                <a:ea typeface="Malgun Gothic" panose="020B0503020000020004" pitchFamily="34" charset="-127"/>
                <a:cs typeface="Segoe UI" panose="020B0502040204020203" pitchFamily="34" charset="0"/>
              </a:rPr>
              <a:t>’ by </a:t>
            </a:r>
            <a:r>
              <a:rPr lang="en-AU" sz="1000" u="sng" kern="100" dirty="0">
                <a:solidFill>
                  <a:srgbClr val="467886"/>
                </a:solidFill>
                <a:effectLst/>
                <a:ea typeface="Malgun Gothic" panose="020B0503020000020004" pitchFamily="34" charset="-127"/>
                <a:cs typeface="Segoe UI" panose="020B0502040204020203" pitchFamily="34" charset="0"/>
                <a:hlinkClick r:id="rId7"/>
              </a:rPr>
              <a:t>NSW Ministry of Health</a:t>
            </a:r>
            <a:r>
              <a:rPr lang="en-AU" sz="1000" kern="100" dirty="0">
                <a:effectLst/>
                <a:ea typeface="Malgun Gothic" panose="020B0503020000020004" pitchFamily="34" charset="-127"/>
                <a:cs typeface="Segoe UI" panose="020B0502040204020203" pitchFamily="34" charset="0"/>
              </a:rPr>
              <a:t> </a:t>
            </a:r>
          </a:p>
          <a:p>
            <a:r>
              <a:rPr lang="en-AU" sz="1000" kern="100" dirty="0">
                <a:effectLst/>
                <a:ea typeface="Malgun Gothic" panose="020B0503020000020004" pitchFamily="34" charset="-127"/>
                <a:cs typeface="Segoe UI" panose="020B0502040204020203" pitchFamily="34" charset="0"/>
              </a:rPr>
              <a:t>is licensed under </a:t>
            </a:r>
            <a:r>
              <a:rPr lang="en-AU" sz="1000" u="sng" kern="100" dirty="0">
                <a:solidFill>
                  <a:srgbClr val="467886"/>
                </a:solidFill>
                <a:effectLst/>
                <a:ea typeface="Malgun Gothic" panose="020B0503020000020004" pitchFamily="34" charset="-127"/>
                <a:cs typeface="Segoe UI" panose="020B0502040204020203" pitchFamily="34" charset="0"/>
                <a:hlinkClick r:id="rId8"/>
              </a:rPr>
              <a:t>CC BY 4.0</a:t>
            </a:r>
            <a:r>
              <a:rPr lang="en-AU" sz="1000" kern="100" dirty="0">
                <a:effectLst/>
                <a:ea typeface="Malgun Gothic" panose="020B0503020000020004" pitchFamily="34" charset="-127"/>
                <a:cs typeface="Segoe UI" panose="020B0502040204020203" pitchFamily="34" charset="0"/>
              </a:rPr>
              <a:t>.</a:t>
            </a:r>
            <a:endParaRPr lang="en-AU" sz="1000" kern="100" dirty="0">
              <a:effectLst/>
              <a:ea typeface="Malgun Gothic" panose="020B0503020000020004" pitchFamily="34" charset="-127"/>
              <a:cs typeface="Times New Roman" panose="02020603050405020304" pitchFamily="18" charset="0"/>
            </a:endParaRPr>
          </a:p>
        </p:txBody>
      </p:sp>
      <p:grpSp>
        <p:nvGrpSpPr>
          <p:cNvPr id="8" name="Group 7" descr="An image of 'Hand Washing' by the State of New South Wales through the Food Authority.">
            <a:extLst>
              <a:ext uri="{FF2B5EF4-FFF2-40B4-BE49-F238E27FC236}">
                <a16:creationId xmlns:a16="http://schemas.microsoft.com/office/drawing/2014/main" id="{125CE456-D8D6-EFF3-651D-A95F71FCD655}"/>
              </a:ext>
            </a:extLst>
          </p:cNvPr>
          <p:cNvGrpSpPr/>
          <p:nvPr/>
        </p:nvGrpSpPr>
        <p:grpSpPr>
          <a:xfrm>
            <a:off x="5848299" y="775530"/>
            <a:ext cx="5196877" cy="5621991"/>
            <a:chOff x="6274363" y="791509"/>
            <a:chExt cx="5196877" cy="5621991"/>
          </a:xfrm>
        </p:grpSpPr>
        <p:grpSp>
          <p:nvGrpSpPr>
            <p:cNvPr id="16" name="Group 15" descr="Ipad frame placeholder">
              <a:extLst>
                <a:ext uri="{FF2B5EF4-FFF2-40B4-BE49-F238E27FC236}">
                  <a16:creationId xmlns:a16="http://schemas.microsoft.com/office/drawing/2014/main" id="{96B24E6A-CC12-793F-8E19-B0A92157601D}"/>
                </a:ext>
              </a:extLst>
            </p:cNvPr>
            <p:cNvGrpSpPr/>
            <p:nvPr/>
          </p:nvGrpSpPr>
          <p:grpSpPr>
            <a:xfrm>
              <a:off x="6274363" y="791509"/>
              <a:ext cx="5196877" cy="5621991"/>
              <a:chOff x="7369738" y="1564167"/>
              <a:chExt cx="3274646" cy="3952377"/>
            </a:xfrm>
          </p:grpSpPr>
          <p:pic>
            <p:nvPicPr>
              <p:cNvPr id="17" name="Picture 8" descr="A white rectangle with a black border&#10;&#10;Description automatically generated with low confidence">
                <a:extLst>
                  <a:ext uri="{FF2B5EF4-FFF2-40B4-BE49-F238E27FC236}">
                    <a16:creationId xmlns:a16="http://schemas.microsoft.com/office/drawing/2014/main" id="{5DF02359-66B0-8619-3651-C143720069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69738" y="1564167"/>
                <a:ext cx="3274646" cy="39523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B9D2B6B4-3D3B-DDD3-BC4E-0AE03F01395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10115558" y="1873598"/>
                <a:ext cx="57089" cy="331117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descr="A poster with instructions on how to wash hands">
              <a:hlinkClick r:id="rId9"/>
              <a:extLst>
                <a:ext uri="{FF2B5EF4-FFF2-40B4-BE49-F238E27FC236}">
                  <a16:creationId xmlns:a16="http://schemas.microsoft.com/office/drawing/2014/main" id="{3AAC5AA6-C833-B13D-047C-CBAD0E62B28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41605" y="1231653"/>
              <a:ext cx="3590386" cy="4709927"/>
            </a:xfrm>
            <a:prstGeom prst="rect">
              <a:avLst/>
            </a:prstGeom>
          </p:spPr>
        </p:pic>
      </p:grpSp>
      <p:sp>
        <p:nvSpPr>
          <p:cNvPr id="6" name="TextBox 5">
            <a:extLst>
              <a:ext uri="{FF2B5EF4-FFF2-40B4-BE49-F238E27FC236}">
                <a16:creationId xmlns:a16="http://schemas.microsoft.com/office/drawing/2014/main" id="{11566A29-F63B-8529-26FE-166435249E58}"/>
              </a:ext>
            </a:extLst>
          </p:cNvPr>
          <p:cNvSpPr txBox="1"/>
          <p:nvPr/>
        </p:nvSpPr>
        <p:spPr>
          <a:xfrm>
            <a:off x="6274363" y="6358591"/>
            <a:ext cx="6096000" cy="400110"/>
          </a:xfrm>
          <a:prstGeom prst="rect">
            <a:avLst/>
          </a:prstGeom>
          <a:noFill/>
        </p:spPr>
        <p:txBody>
          <a:bodyPr wrap="square">
            <a:spAutoFit/>
          </a:bodyPr>
          <a:lstStyle/>
          <a:p>
            <a:r>
              <a:rPr lang="en-AU" sz="1000" kern="100" dirty="0">
                <a:effectLst/>
                <a:ea typeface="Malgun Gothic" panose="020B0503020000020004" pitchFamily="34" charset="-127"/>
                <a:cs typeface="Segoe UI" panose="020B0502040204020203" pitchFamily="34" charset="0"/>
              </a:rPr>
              <a:t>‘</a:t>
            </a:r>
            <a:r>
              <a:rPr lang="en-AU" sz="1000" u="sng" kern="100" dirty="0">
                <a:solidFill>
                  <a:srgbClr val="467886"/>
                </a:solidFill>
                <a:effectLst/>
                <a:ea typeface="Malgun Gothic" panose="020B0503020000020004" pitchFamily="34" charset="-127"/>
                <a:cs typeface="Segoe UI" panose="020B0502040204020203" pitchFamily="34" charset="0"/>
                <a:hlinkClick r:id="rId9"/>
              </a:rPr>
              <a:t>Hand Washing</a:t>
            </a:r>
            <a:r>
              <a:rPr lang="en-AU" sz="1000" kern="100" dirty="0">
                <a:effectLst/>
                <a:ea typeface="Malgun Gothic" panose="020B0503020000020004" pitchFamily="34" charset="-127"/>
                <a:cs typeface="Segoe UI" panose="020B0502040204020203" pitchFamily="34" charset="0"/>
              </a:rPr>
              <a:t>’ by </a:t>
            </a:r>
            <a:r>
              <a:rPr lang="en-AU" sz="1000" u="sng" kern="100" dirty="0">
                <a:solidFill>
                  <a:srgbClr val="467886"/>
                </a:solidFill>
                <a:effectLst/>
                <a:ea typeface="Malgun Gothic" panose="020B0503020000020004" pitchFamily="34" charset="-127"/>
                <a:cs typeface="Segoe UI" panose="020B0502040204020203" pitchFamily="34" charset="0"/>
                <a:hlinkClick r:id="rId11"/>
              </a:rPr>
              <a:t>State of New South Wales through the Food Authority</a:t>
            </a:r>
            <a:endParaRPr lang="en-AU" sz="1000" u="sng" kern="100" dirty="0">
              <a:solidFill>
                <a:srgbClr val="467886"/>
              </a:solidFill>
              <a:effectLst/>
              <a:ea typeface="Malgun Gothic" panose="020B0503020000020004" pitchFamily="34" charset="-127"/>
              <a:cs typeface="Segoe UI" panose="020B0502040204020203" pitchFamily="34" charset="0"/>
            </a:endParaRPr>
          </a:p>
          <a:p>
            <a:r>
              <a:rPr lang="en-AU" sz="1000" kern="100" dirty="0">
                <a:effectLst/>
                <a:ea typeface="Malgun Gothic" panose="020B0503020000020004" pitchFamily="34" charset="-127"/>
                <a:cs typeface="Segoe UI" panose="020B0502040204020203" pitchFamily="34" charset="0"/>
              </a:rPr>
              <a:t> is licensed under </a:t>
            </a:r>
            <a:r>
              <a:rPr lang="en-AU" sz="1000" u="sng" kern="100" dirty="0">
                <a:solidFill>
                  <a:srgbClr val="467886"/>
                </a:solidFill>
                <a:effectLst/>
                <a:ea typeface="Malgun Gothic" panose="020B0503020000020004" pitchFamily="34" charset="-127"/>
                <a:cs typeface="Segoe UI" panose="020B0502040204020203" pitchFamily="34" charset="0"/>
                <a:hlinkClick r:id="rId8"/>
              </a:rPr>
              <a:t>CC BY 4.0</a:t>
            </a:r>
            <a:r>
              <a:rPr lang="en-AU" sz="1000" kern="100" dirty="0">
                <a:effectLst/>
                <a:ea typeface="Malgun Gothic" panose="020B0503020000020004" pitchFamily="34" charset="-127"/>
                <a:cs typeface="Segoe UI" panose="020B0502040204020203" pitchFamily="34" charset="0"/>
              </a:rPr>
              <a:t>.</a:t>
            </a:r>
            <a:endParaRPr lang="en-AU" sz="1000" kern="100" dirty="0">
              <a:effectLst/>
              <a:ea typeface="Malgun Gothic" panose="020B0503020000020004" pitchFamily="34" charset="-127"/>
              <a:cs typeface="Times New Roman" panose="02020603050405020304" pitchFamily="18" charset="0"/>
            </a:endParaRPr>
          </a:p>
        </p:txBody>
      </p:sp>
      <p:sp>
        <p:nvSpPr>
          <p:cNvPr id="2" name="Slide Number Placeholder 1">
            <a:extLst>
              <a:ext uri="{FF2B5EF4-FFF2-40B4-BE49-F238E27FC236}">
                <a16:creationId xmlns:a16="http://schemas.microsoft.com/office/drawing/2014/main" id="{FE99FCAD-B981-9BBC-C5BF-914232435E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37657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A0CD49-38C1-73C3-4824-50A92743DDE1}"/>
              </a:ext>
            </a:extLst>
          </p:cNvPr>
          <p:cNvSpPr>
            <a:spLocks noGrp="1"/>
          </p:cNvSpPr>
          <p:nvPr>
            <p:ph type="title"/>
          </p:nvPr>
        </p:nvSpPr>
        <p:spPr>
          <a:xfrm>
            <a:off x="360000" y="360000"/>
            <a:ext cx="10080000" cy="545601"/>
          </a:xfrm>
        </p:spPr>
        <p:txBody>
          <a:bodyPr/>
          <a:lstStyle/>
          <a:p>
            <a:r>
              <a:rPr lang="en-AU" dirty="0"/>
              <a:t>The danger zone</a:t>
            </a:r>
          </a:p>
        </p:txBody>
      </p:sp>
      <p:sp>
        <p:nvSpPr>
          <p:cNvPr id="4" name="Text Placeholder 3">
            <a:extLst>
              <a:ext uri="{FF2B5EF4-FFF2-40B4-BE49-F238E27FC236}">
                <a16:creationId xmlns:a16="http://schemas.microsoft.com/office/drawing/2014/main" id="{6C5E52C8-5F2A-855F-9135-F231DC38B73F}"/>
              </a:ext>
            </a:extLst>
          </p:cNvPr>
          <p:cNvSpPr>
            <a:spLocks noGrp="1"/>
          </p:cNvSpPr>
          <p:nvPr>
            <p:ph type="body" sz="quarter" idx="18"/>
          </p:nvPr>
        </p:nvSpPr>
        <p:spPr>
          <a:xfrm>
            <a:off x="360000" y="909331"/>
            <a:ext cx="10080000" cy="592415"/>
          </a:xfrm>
        </p:spPr>
        <p:txBody>
          <a:bodyPr/>
          <a:lstStyle/>
          <a:p>
            <a:pPr>
              <a:lnSpc>
                <a:spcPct val="114000"/>
              </a:lnSpc>
            </a:pPr>
            <a:r>
              <a:rPr lang="en-AU" b="0" i="0" u="none" strike="noStrike" kern="100" baseline="0" dirty="0"/>
              <a:t>Using the Drawing tools, draw a line from the labels to correctly match the temperature on the thermometer.</a:t>
            </a:r>
            <a:endParaRPr lang="en-AU" dirty="0"/>
          </a:p>
        </p:txBody>
      </p:sp>
      <p:sp>
        <p:nvSpPr>
          <p:cNvPr id="7" name="TextBox 6">
            <a:extLst>
              <a:ext uri="{FF2B5EF4-FFF2-40B4-BE49-F238E27FC236}">
                <a16:creationId xmlns:a16="http://schemas.microsoft.com/office/drawing/2014/main" id="{56C92617-5BDA-9FCB-21FF-A678C4FEA58F}"/>
              </a:ext>
            </a:extLst>
          </p:cNvPr>
          <p:cNvSpPr txBox="1"/>
          <p:nvPr/>
        </p:nvSpPr>
        <p:spPr>
          <a:xfrm>
            <a:off x="360000" y="1572672"/>
            <a:ext cx="5225340" cy="366252"/>
          </a:xfrm>
          <a:prstGeom prst="rect">
            <a:avLst/>
          </a:prstGeom>
          <a:solidFill>
            <a:schemeClr val="bg2"/>
          </a:solidFill>
          <a:ln w="19050">
            <a:noFill/>
          </a:ln>
        </p:spPr>
        <p:txBody>
          <a:bodyPr wrap="none" lIns="0" tIns="0" rIns="0" bIns="0" rtlCol="0">
            <a:noAutofit/>
          </a:bodyPr>
          <a:lstStyle/>
          <a:p>
            <a:pPr marL="90488">
              <a:lnSpc>
                <a:spcPct val="150000"/>
              </a:lnSpc>
              <a:spcBef>
                <a:spcPts val="1200"/>
              </a:spcBef>
              <a:spcAft>
                <a:spcPts val="600"/>
              </a:spcAft>
            </a:pPr>
            <a:r>
              <a:rPr lang="en-AU" sz="1600" dirty="0">
                <a:effectLst/>
                <a:cs typeface="Arial" panose="020B0604020202020204" pitchFamily="34" charset="0"/>
              </a:rPr>
              <a:t>Bacteria grow quickly</a:t>
            </a:r>
            <a:endParaRPr lang="en-AU" sz="1200" dirty="0">
              <a:effectLst/>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26064FDF-4F27-9DBC-DB71-69CF64EA0919}"/>
              </a:ext>
            </a:extLst>
          </p:cNvPr>
          <p:cNvSpPr txBox="1"/>
          <p:nvPr/>
        </p:nvSpPr>
        <p:spPr>
          <a:xfrm>
            <a:off x="360000" y="2033279"/>
            <a:ext cx="5225340" cy="366252"/>
          </a:xfrm>
          <a:prstGeom prst="rect">
            <a:avLst/>
          </a:prstGeom>
          <a:solidFill>
            <a:schemeClr val="bg2"/>
          </a:solidFill>
          <a:ln w="19050">
            <a:noFill/>
          </a:ln>
        </p:spPr>
        <p:txBody>
          <a:bodyPr wrap="none" lIns="0" tIns="0" rIns="0" bIns="0" rtlCol="0">
            <a:noAutofit/>
          </a:bodyPr>
          <a:lstStyle/>
          <a:p>
            <a:pPr marL="90488">
              <a:lnSpc>
                <a:spcPct val="150000"/>
              </a:lnSpc>
              <a:spcBef>
                <a:spcPts val="1200"/>
              </a:spcBef>
              <a:spcAft>
                <a:spcPts val="600"/>
              </a:spcAft>
            </a:pPr>
            <a:r>
              <a:rPr lang="en-AU" sz="1600" dirty="0">
                <a:effectLst/>
                <a:cs typeface="Arial" panose="020B0604020202020204" pitchFamily="34" charset="0"/>
              </a:rPr>
              <a:t>Hot food zone 60°C to 100°C</a:t>
            </a:r>
            <a:endParaRPr lang="en-AU" sz="1200" dirty="0">
              <a:effectLst/>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D4C1DEB-9A47-6F9E-908A-2FFD411CF77E}"/>
              </a:ext>
            </a:extLst>
          </p:cNvPr>
          <p:cNvSpPr txBox="1"/>
          <p:nvPr/>
        </p:nvSpPr>
        <p:spPr>
          <a:xfrm>
            <a:off x="360000" y="2493886"/>
            <a:ext cx="5225340" cy="366252"/>
          </a:xfrm>
          <a:prstGeom prst="rect">
            <a:avLst/>
          </a:prstGeom>
          <a:solidFill>
            <a:schemeClr val="bg2"/>
          </a:solidFill>
          <a:ln w="19050">
            <a:noFill/>
          </a:ln>
        </p:spPr>
        <p:txBody>
          <a:bodyPr wrap="none" lIns="0" tIns="0" rIns="0" bIns="0" rtlCol="0">
            <a:noAutofit/>
          </a:bodyPr>
          <a:lstStyle/>
          <a:p>
            <a:pPr marL="90488">
              <a:lnSpc>
                <a:spcPct val="150000"/>
              </a:lnSpc>
              <a:spcBef>
                <a:spcPts val="1200"/>
              </a:spcBef>
              <a:spcAft>
                <a:spcPts val="600"/>
              </a:spcAft>
            </a:pPr>
            <a:r>
              <a:rPr lang="en-AU" sz="1600" dirty="0">
                <a:effectLst/>
                <a:cs typeface="Arial" panose="020B0604020202020204" pitchFamily="34" charset="0"/>
              </a:rPr>
              <a:t>Bacteria do not grow</a:t>
            </a:r>
            <a:endParaRPr lang="en-AU" sz="1200" dirty="0">
              <a:effectLst/>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724014C-47E9-7430-4C09-10191C196F11}"/>
              </a:ext>
            </a:extLst>
          </p:cNvPr>
          <p:cNvSpPr txBox="1"/>
          <p:nvPr/>
        </p:nvSpPr>
        <p:spPr>
          <a:xfrm>
            <a:off x="360000" y="2954493"/>
            <a:ext cx="5225340" cy="366252"/>
          </a:xfrm>
          <a:prstGeom prst="rect">
            <a:avLst/>
          </a:prstGeom>
          <a:solidFill>
            <a:schemeClr val="bg2"/>
          </a:solidFill>
          <a:ln w="19050">
            <a:noFill/>
          </a:ln>
        </p:spPr>
        <p:txBody>
          <a:bodyPr wrap="none" lIns="0" tIns="0" rIns="0" bIns="0" rtlCol="0">
            <a:noAutofit/>
          </a:bodyPr>
          <a:lstStyle/>
          <a:p>
            <a:pPr marL="90488">
              <a:lnSpc>
                <a:spcPct val="150000"/>
              </a:lnSpc>
              <a:spcBef>
                <a:spcPts val="1200"/>
              </a:spcBef>
              <a:spcAft>
                <a:spcPts val="600"/>
              </a:spcAft>
            </a:pPr>
            <a:r>
              <a:rPr lang="en-AU" sz="1600" dirty="0">
                <a:effectLst/>
                <a:cs typeface="Arial" panose="020B0604020202020204" pitchFamily="34" charset="0"/>
              </a:rPr>
              <a:t>Cold food zone 0° to 5°C</a:t>
            </a:r>
            <a:endParaRPr lang="en-AU" sz="1200" dirty="0">
              <a:effectLst/>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87D2269-3316-CDD9-EEA9-20A99A4835F7}"/>
              </a:ext>
            </a:extLst>
          </p:cNvPr>
          <p:cNvSpPr txBox="1"/>
          <p:nvPr/>
        </p:nvSpPr>
        <p:spPr>
          <a:xfrm>
            <a:off x="360000" y="3415100"/>
            <a:ext cx="5225341" cy="366252"/>
          </a:xfrm>
          <a:prstGeom prst="rect">
            <a:avLst/>
          </a:prstGeom>
          <a:solidFill>
            <a:schemeClr val="bg2"/>
          </a:solidFill>
          <a:ln w="19050">
            <a:noFill/>
          </a:ln>
        </p:spPr>
        <p:txBody>
          <a:bodyPr wrap="none" lIns="0" tIns="0" rIns="0" bIns="0" rtlCol="0">
            <a:noAutofit/>
          </a:bodyPr>
          <a:lstStyle/>
          <a:p>
            <a:pPr marL="90488">
              <a:lnSpc>
                <a:spcPct val="150000"/>
              </a:lnSpc>
              <a:spcBef>
                <a:spcPts val="1200"/>
              </a:spcBef>
              <a:spcAft>
                <a:spcPts val="600"/>
              </a:spcAft>
            </a:pPr>
            <a:r>
              <a:rPr lang="en-AU" sz="1600" dirty="0">
                <a:effectLst/>
                <a:cs typeface="Arial" panose="020B0604020202020204" pitchFamily="34" charset="0"/>
              </a:rPr>
              <a:t>Refrigerated foods need to be kept at 5°C or below</a:t>
            </a:r>
            <a:endParaRPr lang="en-AU" sz="1200" dirty="0">
              <a:effectLst/>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72EEADE-6186-C58B-0A77-44FA497D0D8E}"/>
              </a:ext>
            </a:extLst>
          </p:cNvPr>
          <p:cNvSpPr txBox="1"/>
          <p:nvPr/>
        </p:nvSpPr>
        <p:spPr>
          <a:xfrm>
            <a:off x="360000" y="3875707"/>
            <a:ext cx="5225340" cy="366252"/>
          </a:xfrm>
          <a:prstGeom prst="rect">
            <a:avLst/>
          </a:prstGeom>
          <a:solidFill>
            <a:schemeClr val="bg2"/>
          </a:solidFill>
          <a:ln w="19050">
            <a:noFill/>
          </a:ln>
        </p:spPr>
        <p:txBody>
          <a:bodyPr wrap="none" lIns="0" tIns="0" rIns="0" bIns="0" rtlCol="0">
            <a:noAutofit/>
          </a:bodyPr>
          <a:lstStyle/>
          <a:p>
            <a:pPr marL="90488">
              <a:lnSpc>
                <a:spcPct val="150000"/>
              </a:lnSpc>
              <a:spcBef>
                <a:spcPts val="1200"/>
              </a:spcBef>
              <a:spcAft>
                <a:spcPts val="600"/>
              </a:spcAft>
            </a:pPr>
            <a:r>
              <a:rPr lang="en-AU" sz="1600" dirty="0">
                <a:effectLst/>
                <a:cs typeface="Arial" panose="020B0604020202020204" pitchFamily="34" charset="0"/>
              </a:rPr>
              <a:t>Temperature danger zone 5°C to 60°C</a:t>
            </a:r>
            <a:endParaRPr lang="en-AU" sz="1200" dirty="0">
              <a:effectLst/>
              <a:ea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85C7E42-44FB-3CD0-F943-AAC8E0B1366C}"/>
              </a:ext>
            </a:extLst>
          </p:cNvPr>
          <p:cNvSpPr txBox="1"/>
          <p:nvPr/>
        </p:nvSpPr>
        <p:spPr>
          <a:xfrm>
            <a:off x="360000" y="4336314"/>
            <a:ext cx="5225339" cy="366252"/>
          </a:xfrm>
          <a:prstGeom prst="rect">
            <a:avLst/>
          </a:prstGeom>
          <a:solidFill>
            <a:schemeClr val="bg2"/>
          </a:solidFill>
          <a:ln w="19050">
            <a:noFill/>
          </a:ln>
        </p:spPr>
        <p:txBody>
          <a:bodyPr wrap="none" lIns="0" tIns="0" rIns="0" bIns="0" rtlCol="0">
            <a:noAutofit/>
          </a:bodyPr>
          <a:lstStyle/>
          <a:p>
            <a:pPr marL="90488">
              <a:lnSpc>
                <a:spcPct val="150000"/>
              </a:lnSpc>
              <a:spcBef>
                <a:spcPts val="1200"/>
              </a:spcBef>
              <a:spcAft>
                <a:spcPts val="600"/>
              </a:spcAft>
            </a:pPr>
            <a:r>
              <a:rPr lang="en-AU" sz="1600" dirty="0">
                <a:effectLst/>
                <a:cs typeface="Arial" panose="020B0604020202020204" pitchFamily="34" charset="0"/>
              </a:rPr>
              <a:t>Bacteria are destroyed</a:t>
            </a:r>
            <a:endParaRPr lang="en-AU" sz="1200" dirty="0">
              <a:effectLst/>
              <a:ea typeface="Calibri" panose="020F050202020403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5D2E6BB-9C71-A4C4-3C7A-D0138DB09A1B}"/>
              </a:ext>
            </a:extLst>
          </p:cNvPr>
          <p:cNvSpPr txBox="1"/>
          <p:nvPr/>
        </p:nvSpPr>
        <p:spPr>
          <a:xfrm>
            <a:off x="360000" y="4796921"/>
            <a:ext cx="5225340" cy="520383"/>
          </a:xfrm>
          <a:prstGeom prst="rect">
            <a:avLst/>
          </a:prstGeom>
          <a:solidFill>
            <a:schemeClr val="bg2"/>
          </a:solidFill>
          <a:ln w="19050">
            <a:noFill/>
          </a:ln>
        </p:spPr>
        <p:txBody>
          <a:bodyPr wrap="none" lIns="0" tIns="0" rIns="0" bIns="0" rtlCol="0">
            <a:noAutofit/>
          </a:bodyPr>
          <a:lstStyle/>
          <a:p>
            <a:pPr marL="90488"/>
            <a:r>
              <a:rPr lang="en-AU" sz="1600" dirty="0">
                <a:effectLst/>
                <a:cs typeface="Arial" panose="020B0604020202020204" pitchFamily="34" charset="0"/>
              </a:rPr>
              <a:t>The temperature danger zone is when it is easiest</a:t>
            </a:r>
          </a:p>
          <a:p>
            <a:pPr marL="90488"/>
            <a:r>
              <a:rPr lang="en-AU" sz="1600" dirty="0">
                <a:effectLst/>
                <a:cs typeface="Arial" panose="020B0604020202020204" pitchFamily="34" charset="0"/>
              </a:rPr>
              <a:t>for harmful bacteria to grow in food</a:t>
            </a:r>
            <a:endParaRPr lang="en-AU" sz="1200" dirty="0">
              <a:effectLst/>
              <a:ea typeface="Calibri" panose="020F050202020403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1F8AA1D-25AF-806C-E84D-339EFD004F2C}"/>
              </a:ext>
            </a:extLst>
          </p:cNvPr>
          <p:cNvSpPr txBox="1"/>
          <p:nvPr/>
        </p:nvSpPr>
        <p:spPr>
          <a:xfrm>
            <a:off x="360000" y="5411659"/>
            <a:ext cx="5225339" cy="366252"/>
          </a:xfrm>
          <a:prstGeom prst="rect">
            <a:avLst/>
          </a:prstGeom>
          <a:solidFill>
            <a:schemeClr val="bg2"/>
          </a:solidFill>
          <a:ln w="19050">
            <a:noFill/>
          </a:ln>
        </p:spPr>
        <p:txBody>
          <a:bodyPr wrap="none" lIns="0" tIns="0" rIns="0" bIns="0" rtlCol="0">
            <a:noAutofit/>
          </a:bodyPr>
          <a:lstStyle/>
          <a:p>
            <a:pPr marL="90488">
              <a:lnSpc>
                <a:spcPct val="150000"/>
              </a:lnSpc>
              <a:spcBef>
                <a:spcPts val="1200"/>
              </a:spcBef>
              <a:spcAft>
                <a:spcPts val="600"/>
              </a:spcAft>
            </a:pPr>
            <a:r>
              <a:rPr lang="en-AU" sz="1600" dirty="0">
                <a:effectLst/>
                <a:cs typeface="Arial" panose="020B0604020202020204" pitchFamily="34" charset="0"/>
              </a:rPr>
              <a:t>Hot food needs to be kept at 60°C or above</a:t>
            </a:r>
            <a:endParaRPr lang="en-AU" sz="1200" dirty="0">
              <a:effectLst/>
              <a:ea typeface="Calibri" panose="020F050202020403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8F313B4-79B5-2536-3572-7CF9454A0930}"/>
              </a:ext>
            </a:extLst>
          </p:cNvPr>
          <p:cNvSpPr txBox="1"/>
          <p:nvPr/>
        </p:nvSpPr>
        <p:spPr>
          <a:xfrm>
            <a:off x="360000" y="5872266"/>
            <a:ext cx="5225338" cy="366252"/>
          </a:xfrm>
          <a:prstGeom prst="rect">
            <a:avLst/>
          </a:prstGeom>
          <a:solidFill>
            <a:schemeClr val="bg2"/>
          </a:solidFill>
          <a:ln w="19050">
            <a:noFill/>
          </a:ln>
        </p:spPr>
        <p:txBody>
          <a:bodyPr wrap="none" lIns="0" tIns="0" rIns="0" bIns="0" rtlCol="0" anchor="t">
            <a:noAutofit/>
          </a:bodyPr>
          <a:lstStyle/>
          <a:p>
            <a:pPr marL="90488">
              <a:lnSpc>
                <a:spcPct val="150000"/>
              </a:lnSpc>
              <a:spcBef>
                <a:spcPts val="1200"/>
              </a:spcBef>
              <a:spcAft>
                <a:spcPts val="600"/>
              </a:spcAft>
            </a:pPr>
            <a:r>
              <a:rPr lang="en-AU" sz="1600" dirty="0">
                <a:effectLst/>
                <a:cs typeface="Arial"/>
              </a:rPr>
              <a:t>Bacteria are </a:t>
            </a:r>
            <a:r>
              <a:rPr lang="en-AU" sz="1600" dirty="0">
                <a:cs typeface="Arial"/>
              </a:rPr>
              <a:t>dormant</a:t>
            </a:r>
            <a:endParaRPr lang="en-AU" sz="1200" dirty="0">
              <a:effectLst/>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3A43BD4-8754-1B9B-1D68-4C934BBC793B}"/>
              </a:ext>
            </a:extLst>
          </p:cNvPr>
          <p:cNvSpPr txBox="1"/>
          <p:nvPr/>
        </p:nvSpPr>
        <p:spPr>
          <a:xfrm>
            <a:off x="360000" y="6332874"/>
            <a:ext cx="5225337" cy="366252"/>
          </a:xfrm>
          <a:prstGeom prst="rect">
            <a:avLst/>
          </a:prstGeom>
          <a:solidFill>
            <a:schemeClr val="bg2"/>
          </a:solidFill>
          <a:ln w="19050">
            <a:noFill/>
          </a:ln>
        </p:spPr>
        <p:txBody>
          <a:bodyPr wrap="none" lIns="0" tIns="0" rIns="0" bIns="0" rtlCol="0">
            <a:noAutofit/>
          </a:bodyPr>
          <a:lstStyle/>
          <a:p>
            <a:pPr marL="90488">
              <a:lnSpc>
                <a:spcPct val="150000"/>
              </a:lnSpc>
              <a:spcBef>
                <a:spcPts val="1200"/>
              </a:spcBef>
              <a:spcAft>
                <a:spcPts val="600"/>
              </a:spcAft>
            </a:pPr>
            <a:r>
              <a:rPr lang="en-AU" sz="1600" dirty="0">
                <a:effectLst/>
                <a:cs typeface="Arial" panose="020B0604020202020204" pitchFamily="34" charset="0"/>
              </a:rPr>
              <a:t>Frozen food zone -10°C to 0°C</a:t>
            </a:r>
            <a:endParaRPr lang="en-AU" sz="1200" dirty="0">
              <a:effectLst/>
              <a:ea typeface="Calibri" panose="020F0502020204030204" pitchFamily="34" charset="0"/>
              <a:cs typeface="Arial" panose="020B0604020202020204" pitchFamily="34" charset="0"/>
            </a:endParaRPr>
          </a:p>
        </p:txBody>
      </p:sp>
      <p:grpSp>
        <p:nvGrpSpPr>
          <p:cNvPr id="8" name="Group 7" descr="A thermometer showing temperature.">
            <a:extLst>
              <a:ext uri="{FF2B5EF4-FFF2-40B4-BE49-F238E27FC236}">
                <a16:creationId xmlns:a16="http://schemas.microsoft.com/office/drawing/2014/main" id="{9AE5293C-CF36-0213-A99B-544435C2A1E5}"/>
              </a:ext>
            </a:extLst>
          </p:cNvPr>
          <p:cNvGrpSpPr/>
          <p:nvPr/>
        </p:nvGrpSpPr>
        <p:grpSpPr>
          <a:xfrm>
            <a:off x="8907727" y="1465581"/>
            <a:ext cx="1954539" cy="5234891"/>
            <a:chOff x="8053618" y="1369838"/>
            <a:chExt cx="1954539" cy="5234891"/>
          </a:xfrm>
        </p:grpSpPr>
        <p:pic>
          <p:nvPicPr>
            <p:cNvPr id="28" name="Picture 27" descr="A thermometer showing temperature.">
              <a:extLst>
                <a:ext uri="{FF2B5EF4-FFF2-40B4-BE49-F238E27FC236}">
                  <a16:creationId xmlns:a16="http://schemas.microsoft.com/office/drawing/2014/main" id="{9F62B1C6-1B18-1685-30E2-AB4327412379}"/>
                </a:ext>
                <a:ext uri="{C183D7F6-B498-43B3-948B-1728B52AA6E4}">
                  <adec:decorative xmlns:adec="http://schemas.microsoft.com/office/drawing/2017/decorative" val="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5888"/>
            <a:stretch/>
          </p:blipFill>
          <p:spPr>
            <a:xfrm flipH="1">
              <a:off x="8541098" y="1408480"/>
              <a:ext cx="1467059" cy="5196249"/>
            </a:xfrm>
            <a:prstGeom prst="rect">
              <a:avLst/>
            </a:prstGeom>
          </p:spPr>
        </p:pic>
        <p:pic>
          <p:nvPicPr>
            <p:cNvPr id="6" name="Picture 5" descr="A thermometer showing temperature.">
              <a:extLst>
                <a:ext uri="{FF2B5EF4-FFF2-40B4-BE49-F238E27FC236}">
                  <a16:creationId xmlns:a16="http://schemas.microsoft.com/office/drawing/2014/main" id="{86065583-B79B-3BA6-7E6D-7BB0414802DB}"/>
                </a:ext>
                <a:ext uri="{C183D7F6-B498-43B3-948B-1728B52AA6E4}">
                  <adec:decorative xmlns:adec="http://schemas.microsoft.com/office/drawing/2017/decorative" val="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3097" t="-233" r="2277" b="233"/>
            <a:stretch/>
          </p:blipFill>
          <p:spPr>
            <a:xfrm>
              <a:off x="8053618" y="1369838"/>
              <a:ext cx="487476" cy="5196249"/>
            </a:xfrm>
            <a:prstGeom prst="rect">
              <a:avLst/>
            </a:prstGeom>
          </p:spPr>
        </p:pic>
      </p:grpSp>
      <p:sp>
        <p:nvSpPr>
          <p:cNvPr id="2" name="Slide Number Placeholder 1">
            <a:extLst>
              <a:ext uri="{FF2B5EF4-FFF2-40B4-BE49-F238E27FC236}">
                <a16:creationId xmlns:a16="http://schemas.microsoft.com/office/drawing/2014/main" id="{FE99FCAD-B981-9BBC-C5BF-914232435E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88183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DRAFT CSL Student template 2024</Template>
  <TotalTime>0</TotalTime>
  <Words>4466</Words>
  <Application>Microsoft Office PowerPoint</Application>
  <PresentationFormat>Widescreen</PresentationFormat>
  <Paragraphs>507</Paragraphs>
  <Slides>56</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Public Sans Black</vt:lpstr>
      <vt:lpstr>Aptos</vt:lpstr>
      <vt:lpstr>Public Sans</vt:lpstr>
      <vt:lpstr>Times New Roman</vt:lpstr>
      <vt:lpstr>Cambria Math</vt:lpstr>
      <vt:lpstr>Malgun Gothic</vt:lpstr>
      <vt:lpstr>Public Sans Light</vt:lpstr>
      <vt:lpstr>Arial</vt:lpstr>
      <vt:lpstr>Calibri</vt:lpstr>
      <vt:lpstr>1_NSWG Corporate</vt:lpstr>
      <vt:lpstr>Instructions for use</vt:lpstr>
      <vt:lpstr>More than just a sandwich</vt:lpstr>
      <vt:lpstr>Weeks 1 to 2</vt:lpstr>
      <vt:lpstr>Learning intention and success criteria (1)</vt:lpstr>
      <vt:lpstr>Safety in the domestic kitchen</vt:lpstr>
      <vt:lpstr>Safety and hygiene in the kitchen</vt:lpstr>
      <vt:lpstr>See germs! Hand washing science experiment</vt:lpstr>
      <vt:lpstr>Hand washing</vt:lpstr>
      <vt:lpstr>The danger zone</vt:lpstr>
      <vt:lpstr>Learning intention and success criteria (2)</vt:lpstr>
      <vt:lpstr>Learning intention and success criteria (3)</vt:lpstr>
      <vt:lpstr>Characteristics and properties</vt:lpstr>
      <vt:lpstr>Do now activity</vt:lpstr>
      <vt:lpstr>Sensory characteristics of food (1)</vt:lpstr>
      <vt:lpstr>Sensory characteristics of food (2)</vt:lpstr>
      <vt:lpstr>Learning intention and success criteria (4)</vt:lpstr>
      <vt:lpstr>Food groups and nutrition</vt:lpstr>
      <vt:lpstr>Balanced meal</vt:lpstr>
      <vt:lpstr>Learning intention and success criteria (5)</vt:lpstr>
      <vt:lpstr>Structure of a recipe</vt:lpstr>
      <vt:lpstr>Tortilla wrap</vt:lpstr>
      <vt:lpstr>Tortilla wrap – method</vt:lpstr>
      <vt:lpstr>Weeks 3 to 4</vt:lpstr>
      <vt:lpstr>Learning intention and success criteria (6)</vt:lpstr>
      <vt:lpstr>What does everybody eat?</vt:lpstr>
      <vt:lpstr>Australian Guide to Healthy Eating</vt:lpstr>
      <vt:lpstr>Reading strategies</vt:lpstr>
      <vt:lpstr>Healthy eating pyramid</vt:lpstr>
      <vt:lpstr>Learning intention and success criteria (7)</vt:lpstr>
      <vt:lpstr>Breakfast sandwich</vt:lpstr>
      <vt:lpstr>Breakfast sandwich – method</vt:lpstr>
      <vt:lpstr>Weeks 5 to 6</vt:lpstr>
      <vt:lpstr>Learning intention and success criteria (8)</vt:lpstr>
      <vt:lpstr>Learning intention and success criteria (9)</vt:lpstr>
      <vt:lpstr>Banh mi (Vietnamese sandwich)</vt:lpstr>
      <vt:lpstr>Banh mi (Vietnamese sandwich) – method</vt:lpstr>
      <vt:lpstr>Learning intention and success criteria (10)</vt:lpstr>
      <vt:lpstr>Weeks 7 to 8</vt:lpstr>
      <vt:lpstr>Learning intention and success criteria (11)</vt:lpstr>
      <vt:lpstr>Learning intention and success criteria (12)</vt:lpstr>
      <vt:lpstr>Japanese fruit sando</vt:lpstr>
      <vt:lpstr>Japanese fruit sandwich</vt:lpstr>
      <vt:lpstr>Japanese fruit sandwich – method</vt:lpstr>
      <vt:lpstr>Fruit sando – Japanese fruit sandwich recipe test</vt:lpstr>
      <vt:lpstr>Weeks 9 to10</vt:lpstr>
      <vt:lpstr>Learning intention and success criteria (13)</vt:lpstr>
      <vt:lpstr>Learning intention and success criteria (14)</vt:lpstr>
      <vt:lpstr>Vegetable flatbread</vt:lpstr>
      <vt:lpstr>Vegetable flatbread – method</vt:lpstr>
      <vt:lpstr>Learning intention and success criteria (15)</vt:lpstr>
      <vt:lpstr>Hamburger</vt:lpstr>
      <vt:lpstr>Hamburger – method</vt:lpstr>
      <vt:lpstr>Learning intention and success criteria (16)</vt:lpstr>
      <vt:lpstr>References (1)</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More than just a sandwich slideshow – Stage 4</dc:title>
  <dc:creator>NSW Department of Education</dc:creator>
  <dcterms:created xsi:type="dcterms:W3CDTF">2024-08-01T00:35:15Z</dcterms:created>
  <dcterms:modified xsi:type="dcterms:W3CDTF">2024-08-01T00:37:16Z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2024-08-01T00:35:25Z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6fab7899-cc9a-45c1-9bc5-f88632239300</vt:lpwstr>
  </property>
  <property fmtid="{D5CDD505-2E9C-101B-9397-08002B2CF9AE}" pid="8" name="MSIP_Label_b603dfd7-d93a-4381-a340-2995d8282205_ContentBits">
    <vt:lpwstr>0</vt:lpwstr>
  </property>
</Properties>
</file>