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6.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37.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38.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779" r:id="rId2"/>
  </p:sldMasterIdLst>
  <p:notesMasterIdLst>
    <p:notesMasterId r:id="rId177"/>
  </p:notesMasterIdLst>
  <p:handoutMasterIdLst>
    <p:handoutMasterId r:id="rId178"/>
  </p:handoutMasterIdLst>
  <p:sldIdLst>
    <p:sldId id="26381" r:id="rId3"/>
    <p:sldId id="266" r:id="rId4"/>
    <p:sldId id="26393" r:id="rId5"/>
    <p:sldId id="26718" r:id="rId6"/>
    <p:sldId id="271" r:id="rId7"/>
    <p:sldId id="26383" r:id="rId8"/>
    <p:sldId id="26502" r:id="rId9"/>
    <p:sldId id="26394" r:id="rId10"/>
    <p:sldId id="26658" r:id="rId11"/>
    <p:sldId id="26564" r:id="rId12"/>
    <p:sldId id="26565" r:id="rId13"/>
    <p:sldId id="2147470352" r:id="rId14"/>
    <p:sldId id="26395" r:id="rId15"/>
    <p:sldId id="26568" r:id="rId16"/>
    <p:sldId id="26650" r:id="rId17"/>
    <p:sldId id="26643" r:id="rId18"/>
    <p:sldId id="26651" r:id="rId19"/>
    <p:sldId id="26569" r:id="rId20"/>
    <p:sldId id="26570" r:id="rId21"/>
    <p:sldId id="26571" r:id="rId22"/>
    <p:sldId id="2147470368" r:id="rId23"/>
    <p:sldId id="26574" r:id="rId24"/>
    <p:sldId id="2147470350" r:id="rId25"/>
    <p:sldId id="26575" r:id="rId26"/>
    <p:sldId id="26577" r:id="rId27"/>
    <p:sldId id="26544" r:id="rId28"/>
    <p:sldId id="26579" r:id="rId29"/>
    <p:sldId id="2147470351" r:id="rId30"/>
    <p:sldId id="26580" r:id="rId31"/>
    <p:sldId id="2147470369" r:id="rId32"/>
    <p:sldId id="26581" r:id="rId33"/>
    <p:sldId id="26652" r:id="rId34"/>
    <p:sldId id="258" r:id="rId35"/>
    <p:sldId id="26582" r:id="rId36"/>
    <p:sldId id="26588" r:id="rId37"/>
    <p:sldId id="26759" r:id="rId38"/>
    <p:sldId id="26758" r:id="rId39"/>
    <p:sldId id="26760" r:id="rId40"/>
    <p:sldId id="26761" r:id="rId41"/>
    <p:sldId id="26762" r:id="rId42"/>
    <p:sldId id="2147470353" r:id="rId43"/>
    <p:sldId id="26396" r:id="rId44"/>
    <p:sldId id="26616" r:id="rId45"/>
    <p:sldId id="26617" r:id="rId46"/>
    <p:sldId id="26592" r:id="rId47"/>
    <p:sldId id="2147470354" r:id="rId48"/>
    <p:sldId id="26397" r:id="rId49"/>
    <p:sldId id="26620" r:id="rId50"/>
    <p:sldId id="26606" r:id="rId51"/>
    <p:sldId id="26607" r:id="rId52"/>
    <p:sldId id="26609" r:id="rId53"/>
    <p:sldId id="2147470355" r:id="rId54"/>
    <p:sldId id="26612" r:id="rId55"/>
    <p:sldId id="26593" r:id="rId56"/>
    <p:sldId id="26664" r:id="rId57"/>
    <p:sldId id="26596" r:id="rId58"/>
    <p:sldId id="26595" r:id="rId59"/>
    <p:sldId id="26594" r:id="rId60"/>
    <p:sldId id="26597" r:id="rId61"/>
    <p:sldId id="26653" r:id="rId62"/>
    <p:sldId id="26655" r:id="rId63"/>
    <p:sldId id="26656" r:id="rId64"/>
    <p:sldId id="26657" r:id="rId65"/>
    <p:sldId id="26659" r:id="rId66"/>
    <p:sldId id="26660" r:id="rId67"/>
    <p:sldId id="280" r:id="rId68"/>
    <p:sldId id="26731" r:id="rId69"/>
    <p:sldId id="26750" r:id="rId70"/>
    <p:sldId id="26753" r:id="rId71"/>
    <p:sldId id="26605" r:id="rId72"/>
    <p:sldId id="26619" r:id="rId73"/>
    <p:sldId id="26398" r:id="rId74"/>
    <p:sldId id="262" r:id="rId75"/>
    <p:sldId id="26613" r:id="rId76"/>
    <p:sldId id="26614" r:id="rId77"/>
    <p:sldId id="26621" r:id="rId78"/>
    <p:sldId id="26622" r:id="rId79"/>
    <p:sldId id="26623" r:id="rId80"/>
    <p:sldId id="26624" r:id="rId81"/>
    <p:sldId id="26625" r:id="rId82"/>
    <p:sldId id="26626" r:id="rId83"/>
    <p:sldId id="26628" r:id="rId84"/>
    <p:sldId id="26627" r:id="rId85"/>
    <p:sldId id="26629" r:id="rId86"/>
    <p:sldId id="26630" r:id="rId87"/>
    <p:sldId id="26631" r:id="rId88"/>
    <p:sldId id="26399" r:id="rId89"/>
    <p:sldId id="26633" r:id="rId90"/>
    <p:sldId id="26766" r:id="rId91"/>
    <p:sldId id="26733" r:id="rId92"/>
    <p:sldId id="2147470356" r:id="rId93"/>
    <p:sldId id="26477" r:id="rId94"/>
    <p:sldId id="26635" r:id="rId95"/>
    <p:sldId id="2147470357" r:id="rId96"/>
    <p:sldId id="26400" r:id="rId97"/>
    <p:sldId id="2147470358" r:id="rId98"/>
    <p:sldId id="2147470359" r:id="rId99"/>
    <p:sldId id="26401" r:id="rId100"/>
    <p:sldId id="26638" r:id="rId101"/>
    <p:sldId id="26639" r:id="rId102"/>
    <p:sldId id="2147470349" r:id="rId103"/>
    <p:sldId id="2147470331" r:id="rId104"/>
    <p:sldId id="2147470332" r:id="rId105"/>
    <p:sldId id="2147470334" r:id="rId106"/>
    <p:sldId id="26485" r:id="rId107"/>
    <p:sldId id="26488" r:id="rId108"/>
    <p:sldId id="26507" r:id="rId109"/>
    <p:sldId id="2147470360" r:id="rId110"/>
    <p:sldId id="26641" r:id="rId111"/>
    <p:sldId id="2147470361" r:id="rId112"/>
    <p:sldId id="26678" r:id="rId113"/>
    <p:sldId id="26679" r:id="rId114"/>
    <p:sldId id="2147470362" r:id="rId115"/>
    <p:sldId id="26402" r:id="rId116"/>
    <p:sldId id="26767" r:id="rId117"/>
    <p:sldId id="26668" r:id="rId118"/>
    <p:sldId id="26727" r:id="rId119"/>
    <p:sldId id="2147470344" r:id="rId120"/>
    <p:sldId id="2147470335" r:id="rId121"/>
    <p:sldId id="264" r:id="rId122"/>
    <p:sldId id="2147470363" r:id="rId123"/>
    <p:sldId id="26764" r:id="rId124"/>
    <p:sldId id="26684" r:id="rId125"/>
    <p:sldId id="2147470336" r:id="rId126"/>
    <p:sldId id="26736" r:id="rId127"/>
    <p:sldId id="26737" r:id="rId128"/>
    <p:sldId id="26763" r:id="rId129"/>
    <p:sldId id="26670" r:id="rId130"/>
    <p:sldId id="26686" r:id="rId131"/>
    <p:sldId id="26687" r:id="rId132"/>
    <p:sldId id="26688" r:id="rId133"/>
    <p:sldId id="26765" r:id="rId134"/>
    <p:sldId id="26685" r:id="rId135"/>
    <p:sldId id="26738" r:id="rId136"/>
    <p:sldId id="2147470364" r:id="rId137"/>
    <p:sldId id="26689" r:id="rId138"/>
    <p:sldId id="26739" r:id="rId139"/>
    <p:sldId id="26634" r:id="rId140"/>
    <p:sldId id="26719" r:id="rId141"/>
    <p:sldId id="26690" r:id="rId142"/>
    <p:sldId id="26692" r:id="rId143"/>
    <p:sldId id="26691" r:id="rId144"/>
    <p:sldId id="26694" r:id="rId145"/>
    <p:sldId id="2147470345" r:id="rId146"/>
    <p:sldId id="26696" r:id="rId147"/>
    <p:sldId id="26697" r:id="rId148"/>
    <p:sldId id="26698" r:id="rId149"/>
    <p:sldId id="2147470346" r:id="rId150"/>
    <p:sldId id="2147470365" r:id="rId151"/>
    <p:sldId id="2147470366" r:id="rId152"/>
    <p:sldId id="26699" r:id="rId153"/>
    <p:sldId id="26701" r:id="rId154"/>
    <p:sldId id="26720" r:id="rId155"/>
    <p:sldId id="2147470343" r:id="rId156"/>
    <p:sldId id="26704" r:id="rId157"/>
    <p:sldId id="26705" r:id="rId158"/>
    <p:sldId id="26707" r:id="rId159"/>
    <p:sldId id="26708" r:id="rId160"/>
    <p:sldId id="26706" r:id="rId161"/>
    <p:sldId id="26709" r:id="rId162"/>
    <p:sldId id="26710" r:id="rId163"/>
    <p:sldId id="26711" r:id="rId164"/>
    <p:sldId id="26712" r:id="rId165"/>
    <p:sldId id="2147470367" r:id="rId166"/>
    <p:sldId id="26713" r:id="rId167"/>
    <p:sldId id="26714" r:id="rId168"/>
    <p:sldId id="26715" r:id="rId169"/>
    <p:sldId id="26716" r:id="rId170"/>
    <p:sldId id="26717" r:id="rId171"/>
    <p:sldId id="26741" r:id="rId172"/>
    <p:sldId id="26722" r:id="rId173"/>
    <p:sldId id="360" r:id="rId174"/>
    <p:sldId id="26724" r:id="rId175"/>
    <p:sldId id="361" r:id="rId176"/>
  </p:sldIdLst>
  <p:sldSz cx="12192000" cy="6858000"/>
  <p:notesSz cx="6858000" cy="9144000"/>
  <p:embeddedFontLst>
    <p:embeddedFont>
      <p:font typeface="Covered By Your Grace" panose="020B0604020202020204" charset="0"/>
      <p:regular r:id="rId179"/>
    </p:embeddedFont>
    <p:embeddedFont>
      <p:font typeface="Montserrat" panose="00000500000000000000" pitchFamily="2" charset="0"/>
      <p:regular r:id="rId180"/>
      <p:bold r:id="rId181"/>
      <p:italic r:id="rId182"/>
      <p:boldItalic r:id="rId183"/>
    </p:embeddedFont>
    <p:embeddedFont>
      <p:font typeface="Public Sans" pitchFamily="2" charset="0"/>
      <p:regular r:id="rId184"/>
      <p:bold r:id="rId185"/>
      <p:italic r:id="rId186"/>
      <p:boldItalic r:id="rId187"/>
    </p:embeddedFont>
    <p:embeddedFont>
      <p:font typeface="Public Sans Light" pitchFamily="2" charset="0"/>
      <p:regular r:id="rId188"/>
      <p:italic r:id="rId189"/>
    </p:embeddedFont>
    <p:embeddedFont>
      <p:font typeface="Rockwell" panose="02060603020205020403" pitchFamily="18" charset="0"/>
      <p:regular r:id="rId190"/>
      <p:bold r:id="rId191"/>
      <p:italic r:id="rId192"/>
      <p:boldItalic r:id="rId193"/>
    </p:embeddedFont>
    <p:embeddedFont>
      <p:font typeface="Segoe UI" panose="020B0502040204020203" pitchFamily="34" charset="0"/>
      <p:regular r:id="rId194"/>
      <p:bold r:id="rId195"/>
      <p:italic r:id="rId196"/>
      <p:boldItalic r:id="rId197"/>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6" userDrawn="1">
          <p15:clr>
            <a:srgbClr val="A4A3A4"/>
          </p15:clr>
        </p15:guide>
        <p15:guide id="2" pos="25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00B4D23-66DF-6C87-27A6-1833080C2C29}" name="Amy Laker" initials="AL" userId="S::Amy.Laker3@det.nsw.edu.au::4c439f8b-4024-428a-85a1-35f7d1063bbc" providerId="AD"/>
  <p188:author id="{C3022933-6033-1D2B-7132-C104A58355BF}" name="Lewanna Kenton" initials="LK" userId="S::lewanna.kenton2@det.nsw.edu.au::c46aa24c-2ae8-4fbc-971f-03ec70a397d0" providerId="AD"/>
  <p188:author id="{1D07FC7C-786C-AF32-986B-B904DACE1A82}" name="Lewanna Kenton" initials="LK" userId="S::Lewanna.Kenton2@det.nsw.edu.au::c46aa24c-2ae8-4fbc-971f-03ec70a397d0" providerId="AD"/>
  <p188:author id="{9F6E0887-BD70-42C0-FC19-086C9D5D117F}" name="Maninder Kaur (Maninder Kaur)" initials="MK" userId="S::MANINDER.KAUR4@det.nsw.edu.au::3c210f67-4992-4f09-b654-fa659634c1c2" providerId="AD"/>
  <p188:author id="{F23BEB8C-0308-2F46-DEDC-EFCFE9B3A12B}" name="Tina Linaris" initials="TL" userId="S::Tina.Linaris@det.nsw.edu.au::a4c2571e-958f-415a-a5a4-11cf5f50f5c3" providerId="AD"/>
  <p188:author id="{20A69EB9-37FE-C617-BCB4-31B442AC0505}" name="Sham Nair (Sham Nair)" initials="SN" userId="S::Sham.Nair@det.nsw.edu.au::4817747e-2766-4bab-b119-23e4e659ab0e" providerId="AD"/>
  <p188:author id="{93F6C7E5-885F-9583-EB17-763B9117CF02}" name="Tina Linaris" initials="TL" userId="S::tina.linaris@det.nsw.edu.au::a4c2571e-958f-415a-a5a4-11cf5f50f5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DFD"/>
    <a:srgbClr val="64BB47"/>
    <a:srgbClr val="E5F7FC"/>
    <a:srgbClr val="FFFFFF"/>
    <a:srgbClr val="146CFD"/>
    <a:srgbClr val="B51458"/>
    <a:srgbClr val="00ACC2"/>
    <a:srgbClr val="FBDBE7"/>
    <a:srgbClr val="EDF9E0"/>
    <a:srgbClr val="63E2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249909-CA34-774D-91A3-08BD9BDF70F9}" v="7" dt="2025-02-11T22:53:38.755"/>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33" autoAdjust="0"/>
    <p:restoredTop sz="96349" autoAdjust="0"/>
  </p:normalViewPr>
  <p:slideViewPr>
    <p:cSldViewPr snapToGrid="0">
      <p:cViewPr varScale="1">
        <p:scale>
          <a:sx n="119" d="100"/>
          <a:sy n="119" d="100"/>
        </p:scale>
        <p:origin x="456" y="108"/>
      </p:cViewPr>
      <p:guideLst>
        <p:guide orient="horz" pos="1026"/>
        <p:guide pos="257"/>
      </p:guideLst>
    </p:cSldViewPr>
  </p:slideViewPr>
  <p:notesTextViewPr>
    <p:cViewPr>
      <p:scale>
        <a:sx n="1" d="1"/>
        <a:sy n="1" d="1"/>
      </p:scale>
      <p:origin x="0" y="0"/>
    </p:cViewPr>
  </p:notesTextViewPr>
  <p:notesViewPr>
    <p:cSldViewPr snapToGrid="0">
      <p:cViewPr>
        <p:scale>
          <a:sx n="1" d="2"/>
          <a:sy n="1" d="2"/>
        </p:scale>
        <p:origin x="7051" y="125"/>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font" Target="fonts/font13.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font" Target="fonts/font3.fntdata"/><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font" Target="fonts/font14.fntdata"/><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font" Target="fonts/font4.fntdata"/><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font" Target="fonts/font15.fntdata"/><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font" Target="fonts/font16.fntdata"/><Relationship Id="rId199" Type="http://schemas.openxmlformats.org/officeDocument/2006/relationships/viewProps" Target="viewProps.xml"/><Relationship Id="rId203" Type="http://schemas.microsoft.com/office/2018/10/relationships/authors" Target="author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font" Target="fonts/font6.fntdata"/><Relationship Id="rId189" Type="http://schemas.openxmlformats.org/officeDocument/2006/relationships/font" Target="fonts/font11.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font" Target="fonts/font1.fntdata"/><Relationship Id="rId195" Type="http://schemas.openxmlformats.org/officeDocument/2006/relationships/font" Target="fonts/font17.fntdata"/><Relationship Id="rId190" Type="http://schemas.openxmlformats.org/officeDocument/2006/relationships/font" Target="fonts/font12.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font" Target="fonts/font2.fntdata"/><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font" Target="fonts/font18.fntdata"/><Relationship Id="rId200" Type="http://schemas.openxmlformats.org/officeDocument/2006/relationships/theme" Target="theme/theme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font" Target="fonts/font8.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font" Target="fonts/font19.fntdata"/><Relationship Id="rId201" Type="http://schemas.openxmlformats.org/officeDocument/2006/relationships/tableStyles" Target="tableStyle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font" Target="fonts/font9.fntdata"/><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notesMaster" Target="notesMasters/notesMaster1.xml"/><Relationship Id="rId198" Type="http://schemas.openxmlformats.org/officeDocument/2006/relationships/presProps" Target="presProps.xml"/><Relationship Id="rId202" Type="http://schemas.microsoft.com/office/2015/10/relationships/revisionInfo" Target="revisionInfo.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font" Target="fonts/font10.fntdata"/><Relationship Id="rId71" Type="http://schemas.openxmlformats.org/officeDocument/2006/relationships/slide" Target="slides/slide69.xml"/><Relationship Id="rId92" Type="http://schemas.openxmlformats.org/officeDocument/2006/relationships/slide" Target="slides/slide9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12/02/2025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6T00:31:17.966"/>
    </inkml:context>
    <inkml:brush xml:id="br0">
      <inkml:brushProperty name="width" value="0.35" units="cm"/>
      <inkml:brushProperty name="height" value="0.35" units="cm"/>
      <inkml:brushProperty name="color" value="#FFFFFF"/>
    </inkml:brush>
  </inkml:definitions>
  <inkml:trace contextRef="#ctx0" brushRef="#br0">0 1 24575,'1007'0'0,"-954"2"0,81 15 0,-37-3 0,387 24 0,1132-37 94,-737-3-1553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6T00:29:20.754"/>
    </inkml:context>
    <inkml:brush xml:id="br0">
      <inkml:brushProperty name="width" value="0.35" units="cm"/>
      <inkml:brushProperty name="height" value="0.35" units="cm"/>
      <inkml:brushProperty name="color" value="#FFFFFF"/>
    </inkml:brush>
  </inkml:definitions>
  <inkml:trace contextRef="#ctx0" brushRef="#br0">0 167 24575,'19'-1'0,"0"-1"0,-1-1 0,20-5 0,39-6 0,-14 13 0,-50 2 0,0 0 0,0-1 0,0 0 0,0-2 0,0 1 0,-1-1 0,1-1 0,0-1 0,-1 1 0,23-12 0,-23 8 0,0 1 0,0 1 0,1 0 0,0 0 0,0 1 0,0 1 0,0 0 0,0 1 0,15-1 0,23 1 0,55 4 0,-35 1 0,-19-4 0,-1-2 0,53-11 0,-2 4 0,0 3 0,116 9 0,-62 1 0,-107-4 0,0-2 0,73-13 0,-48 6 0,1 4 0,0 3 0,75 6 0,-11 0 0,-11-3-1365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6T00:29:21.484"/>
    </inkml:context>
    <inkml:brush xml:id="br0">
      <inkml:brushProperty name="width" value="0.35" units="cm"/>
      <inkml:brushProperty name="height" value="0.35" units="cm"/>
      <inkml:brushProperty name="color" value="#FFFFFF"/>
    </inkml:brush>
  </inkml:definitions>
  <inkml:trace contextRef="#ctx0" brushRef="#br0">1 0 24575,'5'0'0,"8"0"0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6T00:25:32.084"/>
    </inkml:context>
    <inkml:brush xml:id="br0">
      <inkml:brushProperty name="width" value="0.35" units="cm"/>
      <inkml:brushProperty name="height" value="0.35" units="cm"/>
      <inkml:brushProperty name="color" value="#FFFFFF"/>
    </inkml:brush>
  </inkml:definitions>
  <inkml:trace contextRef="#ctx0" brushRef="#br0">1 0 24575,'4046'0'-1365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6T00:25:36.541"/>
    </inkml:context>
    <inkml:brush xml:id="br0">
      <inkml:brushProperty name="width" value="0.35" units="cm"/>
      <inkml:brushProperty name="height" value="0.35" units="cm"/>
      <inkml:brushProperty name="color" value="#FFFFFF"/>
    </inkml:brush>
  </inkml:definitions>
  <inkml:trace contextRef="#ctx0" brushRef="#br0">1 99 24575,'13'-1'0,"-1"0"0,1-2 0,-1 1 0,15-6 0,11-2 0,17-3 0,1 3 0,109-6 0,-149 16 0,63 1 0,153-19 0,-138 7 0,0 5 0,134 7 0,-73 2 0,1005-3 0,-1147 1 0,1-1 0,-1 2 0,0 0 0,0 1 0,20 6 0,-29-7 0,0-1 0,0 1 0,0 0 0,-1 0 0,1 1 0,0-1 0,-1 1 0,0 0 0,5 4 0,-7-5 0,1-1 0,-1 1 0,0 0 0,0-1 0,0 1 0,-1 0 0,1 0 0,0 0 0,-1 0 0,1 0 0,-1 0 0,1 0 0,-1 0 0,0 0 0,0 0 0,0 0 0,0 0 0,0 0 0,-1 0 0,1 0 0,-1 2 0,0-2 0,0 0 0,-1 1 0,1-1 0,-1 0 0,1 1 0,-1-1 0,0 0 0,0 0 0,0-1 0,0 1 0,0 0 0,0-1 0,0 1 0,0-1 0,-1 0 0,1 1 0,-1-1 0,1 0 0,-1 0 0,1-1 0,-1 1 0,0-1 0,1 1 0,-4-1 0,-11 2 0,-1 0 0,-27-2 0,32 0 0,-1674-5-193,1237 6-979</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6T00:25:41.301"/>
    </inkml:context>
    <inkml:brush xml:id="br0">
      <inkml:brushProperty name="width" value="0.35" units="cm"/>
      <inkml:brushProperty name="height" value="0.35" units="cm"/>
      <inkml:brushProperty name="color" value="#FFFFFF"/>
    </inkml:brush>
  </inkml:definitions>
  <inkml:trace contextRef="#ctx0" brushRef="#br0">1 160 24575,'0'-1'0,"0"0"0,1-1 0,-1 1 0,1 0 0,-1 0 0,1 0 0,-1 0 0,1 0 0,0 0 0,0 0 0,-1 0 0,1 0 0,0 0 0,0 0 0,0 0 0,0 0 0,0 1 0,0-1 0,0 0 0,2 0 0,28-14 0,-18 9 0,5-3 0,-1 0 0,1 2 0,0 0 0,1 1 0,0 0 0,36-5 0,21-1 0,-37 6 0,62-4 0,-65 7 0,54-10 0,23-2 0,478 12 0,-304 6 0,509-3 0,-788-1 0,-1 2 0,1-1 0,0 1 0,-1 1 0,1-1 0,-1 1 0,1 1 0,-1-1 0,0 1 0,11 6 0,-13-6 0,-1 0 0,0 0 0,-1 0 0,1 1 0,0-1 0,-1 1 0,0 0 0,0 0 0,0 0 0,0 0 0,-1 0 0,0 1 0,0-1 0,0 1 0,0 0 0,-1 0 0,2 7 0,-3-10 0,1 0 0,-1-1 0,-1 1 0,1 0 0,0 0 0,0 0 0,-1-1 0,1 1 0,0 0 0,-1-1 0,0 1 0,1 0 0,-1-1 0,0 1 0,0 0 0,0-1 0,0 0 0,0 1 0,-1-1 0,1 0 0,0 1 0,0-1 0,-1 0 0,1 0 0,-1 0 0,1 0 0,-1 0 0,0 0 0,1-1 0,-1 1 0,0 0 0,1-1 0,-3 1 0,-10 3 0,0-1 0,0 0 0,-19 1 0,13-1 0,-136 14 0,0-7 0,-180-11 0,123-2 0,-640 3 0,828 1 0,1 2 0,-40 8 0,38-5 0,0-2 0,-28 2 0,28-6-170,-1 1-1,1 1 0,0 2 1,0 0-1,1 2 0,-1 0 1,-31 14-1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6T00:31:20.048"/>
    </inkml:context>
    <inkml:brush xml:id="br0">
      <inkml:brushProperty name="width" value="0.35" units="cm"/>
      <inkml:brushProperty name="height" value="0.35" units="cm"/>
      <inkml:brushProperty name="color" value="#FFFFFF"/>
    </inkml:brush>
  </inkml:definitions>
  <inkml:trace contextRef="#ctx0" brushRef="#br0">0 0 23892,'2258'0'0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6T00:31:27.432"/>
    </inkml:context>
    <inkml:brush xml:id="br0">
      <inkml:brushProperty name="width" value="0.35" units="cm"/>
      <inkml:brushProperty name="height" value="0.35" units="cm"/>
      <inkml:brushProperty name="color" value="#FFFFFF"/>
    </inkml:brush>
  </inkml:definitions>
  <inkml:trace contextRef="#ctx0" brushRef="#br0">2331 0 24294,'-2330'0'0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6T02:14:53.110"/>
    </inkml:context>
    <inkml:brush xml:id="br0">
      <inkml:brushProperty name="width" value="0.35" units="cm"/>
      <inkml:brushProperty name="height" value="0.35" units="cm"/>
      <inkml:brushProperty name="color" value="#FFFFFF"/>
    </inkml:brush>
  </inkml:definitions>
  <inkml:trace contextRef="#ctx0" brushRef="#br0">0 40 24575,'45'0'0,"32"1"0,-1-3 0,118-19 0,-117 11 0,0 3 0,156 7 0,-96 3 0,2868-3 0,-2999-1 0,1 2 0,-1-1 0,0 1 0,0 0 0,0 0 0,0 1 0,0 0 0,-1 0 0,1 0 0,0 0 0,-1 1 0,0 0 0,1 0 0,-1 1 0,6 5 0,-5-3 0,0 1 0,0 0 0,-1 0 0,0 0 0,0 1 0,-1-1 0,0 1 0,0 0 0,-1 0 0,3 10 0,-5-17 0,-1 1 0,0-1 0,1 0 0,-1 1 0,0-1 0,1 0 0,-1 1 0,0-1 0,0 0 0,0 1 0,-1-1 0,1 1 0,0-1 0,0 0 0,-1 1 0,1-1 0,-1 0 0,1 0 0,-1 1 0,1-1 0,-1 0 0,0 0 0,0 0 0,-1 3 0,-1-3 0,1 1 0,-1 0 0,1 0 0,-1-1 0,0 1 0,0-1 0,0 0 0,0 0 0,1 0 0,-8 1 0,-8 0 0,0 0 0,0-2 0,-22-1 0,26 1 0,-524-4 0,501 2 0,-71-13 0,66 7 0,-44-1 0,-618 6 0,363 6 0,-678-3 0,975 2 0,-74 13 0,70-7 0,-51 1 0,69-6 0,0 0 0,-31 9 0,31-5 0,1-2 0,-35 1 0,-77-6-1365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6T02:14:57.175"/>
    </inkml:context>
    <inkml:brush xml:id="br0">
      <inkml:brushProperty name="width" value="0.35" units="cm"/>
      <inkml:brushProperty name="height" value="0.35" units="cm"/>
      <inkml:brushProperty name="color" value="#FFFFFF"/>
    </inkml:brush>
  </inkml:definitions>
  <inkml:trace contextRef="#ctx0" brushRef="#br0">0 109 24575,'6'-1'0,"-1"0"0,1 0 0,-1 0 0,1-1 0,-1 1 0,7-4 0,19-5 0,52-1 0,1 4 0,159 8 0,-92 2 0,49-1 0,223-5 0,-377-3 0,-1-1 0,53-15 0,-58 11 0,-1 2 0,1 2 0,52-2 0,578 11 0,-661-3 0,-5 1 0,1 0 0,-1-1 0,1 1 0,-1 1 0,1-1 0,-1 1 0,1-1 0,-1 1 0,1 1 0,-1-1 0,0 1 0,1-1 0,5 5 0,-10-6 0,1 1 0,-1-1 0,0 1 0,0-1 0,0 1 0,0-1 0,0 0 0,0 1 0,0-1 0,-1 1 0,1-1 0,0 1 0,0-1 0,0 0 0,0 1 0,0-1 0,-1 1 0,1-1 0,0 0 0,0 1 0,-1-1 0,1 0 0,0 1 0,-1-1 0,1 0 0,0 1 0,-1-1 0,1 0 0,0 0 0,-1 1 0,1-1 0,-1 0 0,1 0 0,0 0 0,-1 0 0,1 0 0,-1 0 0,1 1 0,0-1 0,-1 0 0,1 0 0,-1 0 0,1 0 0,-1 0 0,1-1 0,-1 1 0,-24 5 0,-111 2 0,90-7 0,-77 11 0,-147 34 0,131-29 0,106-15 0,1 2 0,-1 2 0,1 1 0,-44 13 0,46-10 0,0-1 0,0-2 0,-51 5 0,71-10 0,7-1 0,1 1 0,-1-1 0,0 0 0,1 1 0,-1 0 0,0 0 0,1 0 0,-1 0 0,1 0 0,-1 0 0,1 1 0,0-1 0,-3 2 0,5-2 0,0-1 0,-1 0 0,1 1 0,0-1 0,0 1 0,-1-1 0,1 0 0,0 1 0,0-1 0,0 1 0,0-1 0,0 1 0,0-1 0,0 0 0,0 1 0,0-1 0,0 1 0,0-1 0,0 1 0,0-1 0,0 1 0,0-1 0,0 1 0,0-1 0,0 0 0,1 1 0,-1-1 0,0 1 0,20 15 0,-10-11 0,1-1 0,-1 0 0,1 0 0,0-1 0,1-1 0,-1 0 0,18 1 0,87-2 0,-68-2 0,832-1-1365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6T02:15:01.177"/>
    </inkml:context>
    <inkml:brush xml:id="br0">
      <inkml:brushProperty name="width" value="0.35" units="cm"/>
      <inkml:brushProperty name="height" value="0.35" units="cm"/>
      <inkml:brushProperty name="color" value="#FFFFFF"/>
    </inkml:brush>
  </inkml:definitions>
  <inkml:trace contextRef="#ctx0" brushRef="#br0">0 4 24575,'47'2'0,"74"13"0,0 0 0,415-9 0,-300-8 0,-111 4 0,137-5 0,-177-14 0,-63 11 0,-1 2 0,28-4 0,400 5 0,-231 6 0,-116-5 0,115 5 0,-213-3 0,-1 0 0,0 1 0,0-1 0,0 1 0,0 0 0,0 0 0,0 0 0,-1 0 0,1 0 0,0 1 0,-1-1 0,1 1 0,0 0 0,-1 0 0,0 0 0,1 0 0,-1 0 0,0 0 0,0 1 0,0-1 0,2 5 0,-4-5 0,1-1 0,-1 1 0,1 0 0,-1 0 0,0 0 0,1 0 0,-1 0 0,0 0 0,0 0 0,-1 0 0,1 0 0,0 0 0,-1 0 0,1 0 0,-1 0 0,0 0 0,1-1 0,-1 1 0,0 0 0,0 0 0,0-1 0,0 1 0,-1-1 0,1 1 0,0-1 0,-1 1 0,1-1 0,-1 0 0,1 1 0,-1-1 0,1 0 0,-1 0 0,-2 1 0,-10 6 0,0-1 0,0-1 0,-1 0 0,0 0 0,0-2 0,-1 0 0,1 0 0,-30 1 0,-11-2 0,-67-6 0,39 0 0,-1117 3 0,1172 2 0,1 1 0,-52 12 0,6-1 0,-4-1 0,29-3 0,-1-3 0,-54 0 0,61-4 0,-72 12 0,71-7 0,-71 2 0,81-10-1365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6T00:29:10.069"/>
    </inkml:context>
    <inkml:brush xml:id="br0">
      <inkml:brushProperty name="width" value="0.35" units="cm"/>
      <inkml:brushProperty name="height" value="0.35" units="cm"/>
      <inkml:brushProperty name="color" value="#FFFFFF"/>
    </inkml:brush>
  </inkml:definitions>
  <inkml:trace contextRef="#ctx0" brushRef="#br0">0 0 24380,'4051'0'0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6T00:29:14.418"/>
    </inkml:context>
    <inkml:brush xml:id="br0">
      <inkml:brushProperty name="width" value="0.35" units="cm"/>
      <inkml:brushProperty name="height" value="0.35" units="cm"/>
      <inkml:brushProperty name="color" value="#FFFFFF"/>
    </inkml:brush>
  </inkml:definitions>
  <inkml:trace contextRef="#ctx0" brushRef="#br0">0 97 24338,'1833'-96'0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6T00:29:16.847"/>
    </inkml:context>
    <inkml:brush xml:id="br0">
      <inkml:brushProperty name="width" value="0.35" units="cm"/>
      <inkml:brushProperty name="height" value="0.35" units="cm"/>
      <inkml:brushProperty name="color" value="#FFFFFF"/>
    </inkml:brush>
  </inkml:definitions>
  <inkml:trace contextRef="#ctx0" brushRef="#br0">742 0 24575,'-741'0'-1365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12/02/2025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www.youtube.com/watch?v=0hwlvjmVcZo"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youtube.com/watch?v=Iz0Q9nTZCw4"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nsw.gov.au/education-and-training/nesa/hsc/student-guide/glossary#C"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a:rPr>
              <a:t>After students complete the practical component of the ‘Modelling homeostasis’ activity, they have 6 discussion questions to complete. Before students complete questions 5 and 6, ask them what other things in the human body are controlled by the body to stay within a certain range. Show the students this slide and explain how the body temperature is kept in balance through a range of actions triggered by the nervous and endocrine systems.</a:t>
            </a:r>
          </a:p>
          <a:p>
            <a:endParaRPr lang="en-AU" dirty="0">
              <a:latin typeface="Public Sans"/>
            </a:endParaRPr>
          </a:p>
          <a:p>
            <a:r>
              <a:rPr lang="en-AU" b="1" dirty="0">
                <a:latin typeface="Public Sans"/>
              </a:rPr>
              <a:t>Notes to support explanation of thermoregulation</a:t>
            </a:r>
            <a:br>
              <a:rPr lang="en-AU" b="1" dirty="0">
                <a:latin typeface="Public Sans"/>
              </a:rPr>
            </a:br>
            <a:br>
              <a:rPr lang="en-AU" dirty="0">
                <a:latin typeface="Public Sans"/>
              </a:rPr>
            </a:br>
            <a:r>
              <a:rPr lang="en-AU" dirty="0">
                <a:latin typeface="Public Sans"/>
              </a:rPr>
              <a:t>Our bodies work hard to keep a stable internal temperature around 36.5°C to 37.8°C, essential for our cells and organs to function properly. This process is called thermoregulation. When our body temperature goes out of this range, sensors in our body trigger actions to restore balance.</a:t>
            </a:r>
          </a:p>
          <a:p>
            <a:endParaRPr lang="en-AU" dirty="0">
              <a:latin typeface="Public Sans"/>
            </a:endParaRPr>
          </a:p>
          <a:p>
            <a:r>
              <a:rPr lang="en-AU" b="1" dirty="0">
                <a:latin typeface="Public Sans"/>
              </a:rPr>
              <a:t>If our body temperature increases</a:t>
            </a:r>
            <a:r>
              <a:rPr lang="en-AU" dirty="0">
                <a:latin typeface="Public Sans"/>
              </a:rPr>
              <a:t>– for example, from exercise, a hot environment, or fever – it triggers the hypothalamus (the brain’s thermostat). This is shown on the left side of the diagram.</a:t>
            </a:r>
          </a:p>
          <a:p>
            <a:pPr marL="285750" indent="-285750">
              <a:buFont typeface="Arial" panose="020B0604020202020204" pitchFamily="34" charset="0"/>
              <a:buChar char="•"/>
            </a:pPr>
            <a:r>
              <a:rPr lang="en-AU" dirty="0">
                <a:latin typeface="Public Sans"/>
              </a:rPr>
              <a:t>The hypothalamus senses the warmer blood and activates processes to cool the body down.</a:t>
            </a:r>
          </a:p>
          <a:p>
            <a:pPr marL="285750" indent="-285750">
              <a:buFont typeface="Arial" panose="020B0604020202020204" pitchFamily="34" charset="0"/>
              <a:buChar char="•"/>
            </a:pPr>
            <a:r>
              <a:rPr lang="en-AU" dirty="0">
                <a:latin typeface="Public Sans"/>
              </a:rPr>
              <a:t>It signals blood vessels near the skin to widen or vasodilate (open up), which allows more blood flow to the skin where heat can escape to the environment.</a:t>
            </a:r>
          </a:p>
          <a:p>
            <a:pPr marL="285750" indent="-285750">
              <a:buFont typeface="Arial" panose="020B0604020202020204" pitchFamily="34" charset="0"/>
              <a:buChar char="•"/>
            </a:pPr>
            <a:r>
              <a:rPr lang="en-AU" dirty="0">
                <a:latin typeface="Public Sans"/>
              </a:rPr>
              <a:t>It also activates sweat glands to release sweat. As sweat evaporates from the skin, it cools the body.</a:t>
            </a:r>
          </a:p>
          <a:p>
            <a:pPr marL="285750" indent="-285750">
              <a:buFont typeface="Arial" panose="020B0604020202020204" pitchFamily="34" charset="0"/>
              <a:buChar char="•"/>
            </a:pPr>
            <a:r>
              <a:rPr lang="en-AU" dirty="0">
                <a:latin typeface="Public Sans"/>
              </a:rPr>
              <a:t>Once the body cools down, the hypothalamus stops promoting these cooling processes.</a:t>
            </a:r>
          </a:p>
          <a:p>
            <a:endParaRPr lang="en-AU" dirty="0">
              <a:latin typeface="Public Sans"/>
            </a:endParaRPr>
          </a:p>
          <a:p>
            <a:r>
              <a:rPr lang="en-AU" b="1" dirty="0">
                <a:latin typeface="Public Sans"/>
              </a:rPr>
              <a:t>If our body temperature decreases as shown</a:t>
            </a:r>
            <a:r>
              <a:rPr lang="en-AU" dirty="0">
                <a:latin typeface="Public Sans"/>
              </a:rPr>
              <a:t>– such as in a cold environment – the body works to warm itself up. This is shown on the right side of the diagram.</a:t>
            </a:r>
          </a:p>
          <a:p>
            <a:pPr marL="285750" indent="-285750">
              <a:buFont typeface="Arial" panose="020B0604020202020204" pitchFamily="34" charset="0"/>
              <a:buChar char="•"/>
            </a:pPr>
            <a:r>
              <a:rPr lang="en-AU" dirty="0">
                <a:latin typeface="Public Sans"/>
              </a:rPr>
              <a:t>The hypothalamus detects cooler blood and triggers heat-generating actions.</a:t>
            </a:r>
          </a:p>
          <a:p>
            <a:pPr marL="285750" indent="-285750">
              <a:buFont typeface="Arial" panose="020B0604020202020204" pitchFamily="34" charset="0"/>
              <a:buChar char="•"/>
            </a:pPr>
            <a:r>
              <a:rPr lang="en-AU" dirty="0">
                <a:latin typeface="Public Sans"/>
              </a:rPr>
              <a:t>Blood vessels near the skin constrict (narrow) to reduce blood flow to the surface, which helps retain heat within the body.</a:t>
            </a:r>
          </a:p>
          <a:p>
            <a:pPr marL="285750" indent="-285750">
              <a:buFont typeface="Arial" panose="020B0604020202020204" pitchFamily="34" charset="0"/>
              <a:buChar char="•"/>
            </a:pPr>
            <a:r>
              <a:rPr lang="en-AU" dirty="0">
                <a:latin typeface="Public Sans"/>
              </a:rPr>
              <a:t>It also causes muscles to contract quickly, which we feel as shivering. This muscle activity produces heat and helps raise body temperature.</a:t>
            </a:r>
          </a:p>
          <a:p>
            <a:pPr marL="285750" indent="-285750">
              <a:buFont typeface="Arial" panose="020B0604020202020204" pitchFamily="34" charset="0"/>
              <a:buChar char="•"/>
            </a:pPr>
            <a:r>
              <a:rPr lang="en-AU" dirty="0">
                <a:latin typeface="Public Sans"/>
              </a:rPr>
              <a:t>Once body temperature returns to normal, the hypothalamus stops promoting these warming actions.</a:t>
            </a:r>
          </a:p>
          <a:p>
            <a:endParaRPr lang="en-AU"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14140071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Prompt students to use the headings in Table 1 of the student resource to support them in identifying key points in the video. For example, they need to find information about the first line of defence</a:t>
            </a:r>
            <a:r>
              <a:rPr lang="en-AU" sz="1800">
                <a:effectLst/>
                <a:latin typeface="Arial" panose="020B0604020202020204" pitchFamily="34" charset="0"/>
                <a:ea typeface="Calibri" panose="020F0502020204030204" pitchFamily="34" charset="0"/>
              </a:rPr>
              <a:t> in the video</a:t>
            </a:r>
            <a:r>
              <a:rPr lang="en-AU" sz="1800" dirty="0">
                <a:effectLst/>
                <a:latin typeface="Arial" panose="020B0604020202020204" pitchFamily="34" charset="0"/>
                <a:ea typeface="Calibri" panose="020F0502020204030204" pitchFamily="34" charset="0"/>
              </a:rPr>
              <a:t>, whether it is a specific or non-specific </a:t>
            </a:r>
            <a:r>
              <a:rPr lang="en-AU" sz="1800">
                <a:effectLst/>
                <a:latin typeface="Arial" panose="020B0604020202020204" pitchFamily="34" charset="0"/>
                <a:ea typeface="Calibri" panose="020F0502020204030204" pitchFamily="34" charset="0"/>
              </a:rPr>
              <a:t>immune </a:t>
            </a:r>
            <a:r>
              <a:rPr lang="en-AU" sz="1800" dirty="0">
                <a:effectLst/>
                <a:latin typeface="Arial" panose="020B0604020202020204" pitchFamily="34" charset="0"/>
                <a:ea typeface="Calibri" panose="020F0502020204030204" pitchFamily="34" charset="0"/>
              </a:rPr>
              <a:t>response and </a:t>
            </a:r>
            <a:r>
              <a:rPr lang="en-AU" sz="1800">
                <a:effectLst/>
                <a:latin typeface="Arial" panose="020B0604020202020204" pitchFamily="34" charset="0"/>
                <a:ea typeface="Calibri" panose="020F0502020204030204" pitchFamily="34" charset="0"/>
              </a:rPr>
              <a:t>how it functions</a:t>
            </a:r>
            <a:r>
              <a:rPr lang="en-AU" sz="1800" dirty="0">
                <a:effectLst/>
                <a:latin typeface="Arial" panose="020B0604020202020204" pitchFamily="34" charset="0"/>
                <a:ea typeface="Calibri" panose="020F0502020204030204" pitchFamily="34" charset="0"/>
              </a:rPr>
              <a:t>. Inform students that although other information in the video may be good, it is not useful because it does not relate to what they </a:t>
            </a:r>
            <a:r>
              <a:rPr lang="en-AU" sz="1800">
                <a:effectLst/>
                <a:latin typeface="Arial" panose="020B0604020202020204" pitchFamily="34" charset="0"/>
                <a:ea typeface="Calibri" panose="020F0502020204030204" pitchFamily="34" charset="0"/>
              </a:rPr>
              <a:t>seek</a:t>
            </a:r>
            <a:r>
              <a:rPr lang="en-AU" sz="1800" dirty="0">
                <a:effectLst/>
                <a:latin typeface="Arial" panose="020B0604020202020204" pitchFamily="34" charset="0"/>
                <a:ea typeface="Calibri" panose="020F0502020204030204" pitchFamily="34"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Show students the video once without them taking notes, then play the video again and ask students to indicate when a key point has been shown by raising their hand and asking the teacher to pause. Allow time for students to summarise the information (The teacher may need to model or work as a class to extract and summarise key points if students are unable to).</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15690351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dirty="0"/>
              <a:t>Note: </a:t>
            </a:r>
            <a:r>
              <a:rPr lang="en-AU" sz="1600" b="0" dirty="0"/>
              <a:t>This slide includes animations. Click on the tiles under the </a:t>
            </a:r>
            <a:r>
              <a:rPr lang="en-AU" sz="1600" b="1" dirty="0"/>
              <a:t>Word bank </a:t>
            </a:r>
            <a:r>
              <a:rPr lang="en-AU" sz="1600" b="0" dirty="0"/>
              <a:t>(in any order) </a:t>
            </a:r>
            <a:r>
              <a:rPr lang="en-AU" sz="1600" b="1" dirty="0"/>
              <a:t> </a:t>
            </a:r>
            <a:r>
              <a:rPr lang="en-AU" sz="1600" b="0" dirty="0"/>
              <a:t>to match it to its meaning.</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Go through each term and unpack its function with the class. Emphasise the first line of defence as non-specific, which means that all of these responses will be triggered regardless of the invading microorganism.</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7116983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dirty="0"/>
              <a:t>Note: </a:t>
            </a:r>
            <a:r>
              <a:rPr lang="en-AU" sz="1600" b="0" dirty="0"/>
              <a:t>This slide includes animations. Click on the tiles under the </a:t>
            </a:r>
            <a:r>
              <a:rPr lang="en-AU" sz="1600" b="1" dirty="0"/>
              <a:t>Word bank </a:t>
            </a:r>
            <a:r>
              <a:rPr lang="en-AU" sz="1600" b="0" dirty="0"/>
              <a:t>(in any order) </a:t>
            </a:r>
            <a:r>
              <a:rPr lang="en-AU" sz="1600" b="1" dirty="0"/>
              <a:t> </a:t>
            </a:r>
            <a:r>
              <a:rPr lang="en-AU" sz="1600" b="0" dirty="0"/>
              <a:t>to match it to its meaning.</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t>Go through each term and unpack its function with the class. Emphasise that the second line of defence is non-specific, like the first line. This second line is activated when a pathogen gets past the first line of defence, and it works to prevent it from getting any further into the tissues of the body by mounting a non-specific attack.</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0271754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a:t>Note: </a:t>
            </a:r>
            <a:r>
              <a:rPr lang="en-AU" sz="1600" b="0"/>
              <a:t>This slide includes animations. Click on the tiles under the </a:t>
            </a:r>
            <a:r>
              <a:rPr lang="en-AU" sz="1600" b="1"/>
              <a:t>Word bank </a:t>
            </a:r>
            <a:r>
              <a:rPr lang="en-AU" sz="1600" b="0"/>
              <a:t>(in any order) </a:t>
            </a:r>
            <a:r>
              <a:rPr lang="en-AU" sz="1600" b="1"/>
              <a:t> </a:t>
            </a:r>
            <a:r>
              <a:rPr lang="en-AU" sz="1600" b="0"/>
              <a:t>to match it to its meaning.</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a:t>Go through each term and unpack its function with the class. Emphasise that the third line of defence is antigen-specific. The body’s immune system builds a memory of the antigens it responded to in the initial response so that future encounters with the same pathogen provoke quicker and stronger responses. This is how you build a natural immunity. Vaccination uses the immune system’s memory to help fight off disease, which will be unpacked in future lessons.</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0691375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a:rPr>
              <a:t>This modelling activity has been provided to extend students’ understanding of the immune response. There are two levels of analogies provided. The ‘building a house’ analogy and the ‘Your body is a fortress’ analogy unpack the immune response at increasing depth.</a:t>
            </a:r>
          </a:p>
          <a:p>
            <a:endParaRPr lang="en-AU" dirty="0">
              <a:latin typeface="Public Sans"/>
            </a:endParaRPr>
          </a:p>
          <a:p>
            <a:endParaRPr lang="en-AU" dirty="0">
              <a:latin typeface="Public Sans"/>
            </a:endParaRPr>
          </a:p>
          <a:p>
            <a:r>
              <a:rPr lang="en-AU" dirty="0">
                <a:latin typeface="Public Sans"/>
              </a:rPr>
              <a:t>The slides for modelling the immune response are animated. There are notes below to guide the discussion of the model.</a:t>
            </a:r>
          </a:p>
          <a:p>
            <a:endParaRPr lang="en-AU" dirty="0">
              <a:latin typeface="Public Sans"/>
            </a:endParaRPr>
          </a:p>
          <a:p>
            <a:r>
              <a:rPr lang="en-AU" dirty="0">
                <a:latin typeface="Public Sans"/>
              </a:rPr>
              <a:t>Inform the students that you bought a block of land and built a house on it with a fence. </a:t>
            </a:r>
            <a:br>
              <a:rPr lang="en-AU" dirty="0"/>
            </a:br>
            <a:r>
              <a:rPr lang="en-AU" dirty="0">
                <a:latin typeface="Public Sans"/>
              </a:rPr>
              <a:t> </a:t>
            </a:r>
            <a:br>
              <a:rPr lang="en-AU" dirty="0"/>
            </a:br>
            <a:r>
              <a:rPr lang="en-AU" dirty="0">
                <a:latin typeface="Public Sans"/>
              </a:rPr>
              <a:t>Ask students the following questions:</a:t>
            </a:r>
            <a:br>
              <a:rPr lang="en-AU" dirty="0"/>
            </a:br>
            <a:r>
              <a:rPr lang="en-AU" dirty="0">
                <a:latin typeface="Public Sans"/>
              </a:rPr>
              <a:t>What do the fence and walls of the house represent? </a:t>
            </a:r>
            <a:br>
              <a:rPr lang="en-AU" dirty="0"/>
            </a:br>
            <a:r>
              <a:rPr lang="en-AU" dirty="0">
                <a:latin typeface="Public Sans"/>
              </a:rPr>
              <a:t>What is the purpose of the fence and windows in relation to intruders?</a:t>
            </a:r>
            <a:br>
              <a:rPr lang="en-AU" dirty="0"/>
            </a:br>
            <a:r>
              <a:rPr lang="en-AU" dirty="0">
                <a:latin typeface="Public Sans"/>
              </a:rPr>
              <a:t>How does the skin act like the fence for our body?</a:t>
            </a:r>
            <a:br>
              <a:rPr lang="en-AU" dirty="0"/>
            </a:br>
            <a:r>
              <a:rPr lang="en-AU" dirty="0">
                <a:latin typeface="Public Sans"/>
              </a:rPr>
              <a:t> </a:t>
            </a:r>
            <a:br>
              <a:rPr lang="en-AU" dirty="0"/>
            </a:br>
            <a:r>
              <a:rPr lang="en-AU" dirty="0">
                <a:latin typeface="Public Sans"/>
              </a:rPr>
              <a:t>Describe to students that there are openings in these barriers like the space between the fence palings, the windows and doors.</a:t>
            </a:r>
            <a:br>
              <a:rPr lang="en-AU" dirty="0"/>
            </a:br>
            <a:r>
              <a:rPr lang="en-AU" dirty="0">
                <a:latin typeface="Public Sans"/>
              </a:rPr>
              <a:t> </a:t>
            </a:r>
            <a:br>
              <a:rPr lang="en-AU" dirty="0"/>
            </a:br>
            <a:r>
              <a:rPr lang="en-AU" dirty="0">
                <a:latin typeface="Public Sans"/>
              </a:rPr>
              <a:t>Ask students the following question:</a:t>
            </a:r>
            <a:br>
              <a:rPr lang="en-AU" dirty="0"/>
            </a:br>
            <a:r>
              <a:rPr lang="en-AU" dirty="0">
                <a:latin typeface="Public Sans"/>
              </a:rPr>
              <a:t>How do the walls, doors and windows of a house help protect it from intruders?</a:t>
            </a:r>
            <a:br>
              <a:rPr lang="en-AU" dirty="0"/>
            </a:br>
            <a:r>
              <a:rPr lang="en-AU" dirty="0">
                <a:latin typeface="Public Sans"/>
              </a:rPr>
              <a:t> </a:t>
            </a:r>
            <a:br>
              <a:rPr lang="en-AU" dirty="0"/>
            </a:br>
            <a:r>
              <a:rPr lang="en-AU" dirty="0">
                <a:latin typeface="Public Sans"/>
              </a:rPr>
              <a:t>*CLICK*</a:t>
            </a:r>
            <a:endParaRPr lang="en-US" dirty="0">
              <a:latin typeface="Public Sans"/>
            </a:endParaRPr>
          </a:p>
          <a:p>
            <a:r>
              <a:rPr lang="en-AU" b="1" dirty="0">
                <a:latin typeface="Public Sans"/>
              </a:rPr>
              <a:t>Ask students the following question:</a:t>
            </a:r>
            <a:br>
              <a:rPr lang="en-AU" b="1" dirty="0"/>
            </a:br>
            <a:r>
              <a:rPr lang="en-AU" b="1" dirty="0">
                <a:latin typeface="Public Sans"/>
              </a:rPr>
              <a:t>Do the fence, walls, doors and windows protect the home from just this thief or all thieves?</a:t>
            </a:r>
            <a:endParaRPr lang="en-AU" dirty="0">
              <a:latin typeface="Public Sans"/>
            </a:endParaRPr>
          </a:p>
          <a:p>
            <a:r>
              <a:rPr lang="en-AU" b="1" dirty="0">
                <a:latin typeface="Public Sans"/>
              </a:rPr>
              <a:t>Explanation:</a:t>
            </a:r>
            <a:r>
              <a:rPr lang="en-AU" dirty="0">
                <a:latin typeface="Public Sans"/>
              </a:rPr>
              <a:t> The fences surround the house like how the skin surrounds the body. It has made it more challenging for the thief, representing the pathogen, to enter the house or human body. The walls provide another layer of protection, similar to how mucous membranes line places such as the respiratory and digestive tracts. The windows and doors represent openings like the skin, eyes, nose, mouth and other openings that have additional defences such as saliva and mucus (to trap and neutralise pathogens), tears and stomach acid. The response will be the same for all intruders/pathogens, not specific for the one thief.</a:t>
            </a:r>
            <a:br>
              <a:rPr lang="en-AU" dirty="0"/>
            </a:br>
            <a:r>
              <a:rPr lang="en-AU" dirty="0">
                <a:latin typeface="Public Sans"/>
              </a:rPr>
              <a:t> </a:t>
            </a:r>
            <a:br>
              <a:rPr lang="en-AU" dirty="0"/>
            </a:br>
            <a:r>
              <a:rPr lang="en-AU" dirty="0">
                <a:latin typeface="Public Sans"/>
              </a:rPr>
              <a:t>Ask students the following question:</a:t>
            </a:r>
            <a:br>
              <a:rPr lang="en-AU" dirty="0"/>
            </a:br>
            <a:r>
              <a:rPr lang="en-AU" b="1" dirty="0">
                <a:latin typeface="Public Sans"/>
              </a:rPr>
              <a:t>What else could you add to your house to make it more challenging for intruders to get in?</a:t>
            </a:r>
          </a:p>
          <a:p>
            <a:pPr marL="285750" indent="-285750">
              <a:buFont typeface="Arial" panose="020B0604020202020204" pitchFamily="34" charset="0"/>
              <a:buChar char="•"/>
            </a:pPr>
            <a:r>
              <a:rPr lang="en-AU" dirty="0">
                <a:latin typeface="Public Sans"/>
              </a:rPr>
              <a:t>Install locks on windows: Add secure locks to windows to prevent them from being easily opened.</a:t>
            </a:r>
          </a:p>
          <a:p>
            <a:pPr marL="285750" indent="-285750">
              <a:buFont typeface="Arial" panose="020B0604020202020204" pitchFamily="34" charset="0"/>
              <a:buChar char="•"/>
            </a:pPr>
            <a:r>
              <a:rPr lang="en-AU" dirty="0">
                <a:latin typeface="Public Sans"/>
              </a:rPr>
              <a:t>Set up motion-sensor lights: Use lights that turn on when someone approaches to deter intruders.</a:t>
            </a:r>
          </a:p>
          <a:p>
            <a:pPr marL="285750" indent="-285750">
              <a:buFont typeface="Arial" panose="020B0604020202020204" pitchFamily="34" charset="0"/>
              <a:buChar char="•"/>
            </a:pPr>
            <a:r>
              <a:rPr lang="en-AU" dirty="0">
                <a:latin typeface="Public Sans"/>
              </a:rPr>
              <a:t>Use alarms: Place sensors on doors, windows, or other entry points to detect intrusions faster.</a:t>
            </a:r>
          </a:p>
          <a:p>
            <a:pPr marL="285750" indent="-285750">
              <a:buFont typeface="Arial" panose="020B0604020202020204" pitchFamily="34" charset="0"/>
              <a:buChar char="•"/>
            </a:pPr>
            <a:r>
              <a:rPr lang="en-AU" dirty="0">
                <a:latin typeface="Public Sans"/>
              </a:rPr>
              <a:t>Add a guard dog: A trained dog can be a physical deterrent and alert to intruders.</a:t>
            </a:r>
          </a:p>
          <a:p>
            <a:pPr marL="285750" indent="-285750">
              <a:buFont typeface="Arial" panose="020B0604020202020204" pitchFamily="34" charset="0"/>
              <a:buChar char="•"/>
            </a:pPr>
            <a:r>
              <a:rPr lang="en-AU" dirty="0">
                <a:latin typeface="Public Sans"/>
              </a:rPr>
              <a:t>Install surveillance cameras: Set up visible cameras to monitor all entry points and discourage intrusions.</a:t>
            </a:r>
          </a:p>
          <a:p>
            <a:pPr marL="285750" indent="-285750">
              <a:buFont typeface="Arial" panose="020B0604020202020204" pitchFamily="34" charset="0"/>
              <a:buChar char="•"/>
            </a:pPr>
            <a:r>
              <a:rPr lang="en-AU" dirty="0">
                <a:latin typeface="Public Sans"/>
              </a:rPr>
              <a:t>Add stronger fences: Use taller or more durable fences to improve the physical barrier.</a:t>
            </a:r>
          </a:p>
          <a:p>
            <a:pPr marL="285750" indent="-285750">
              <a:buFont typeface="Arial" panose="020B0604020202020204" pitchFamily="34" charset="0"/>
              <a:buChar char="•"/>
            </a:pPr>
            <a:endParaRPr lang="en-AU" dirty="0">
              <a:latin typeface="Public Sans"/>
            </a:endParaRPr>
          </a:p>
          <a:p>
            <a:pPr marL="0" indent="0">
              <a:buFont typeface="Arial" panose="020B0604020202020204" pitchFamily="34" charset="0"/>
              <a:buNone/>
            </a:pPr>
            <a:r>
              <a:rPr lang="en-AU" dirty="0">
                <a:latin typeface="Public Sans"/>
              </a:rPr>
              <a:t>If students are unable to answer the question, prompt them to consider security alarms and cameras.</a:t>
            </a:r>
            <a:br>
              <a:rPr lang="en-AU" dirty="0"/>
            </a:br>
            <a:r>
              <a:rPr lang="en-AU" dirty="0">
                <a:latin typeface="Public Sans"/>
              </a:rPr>
              <a:t> </a:t>
            </a:r>
            <a:br>
              <a:rPr lang="en-AU" dirty="0"/>
            </a:br>
            <a:r>
              <a:rPr lang="en-AU" dirty="0">
                <a:latin typeface="Public Sans"/>
              </a:rPr>
              <a:t>*CLICK*</a:t>
            </a:r>
            <a:br>
              <a:rPr lang="en-AU" dirty="0"/>
            </a:br>
            <a:r>
              <a:rPr lang="en-AU" dirty="0">
                <a:latin typeface="Public Sans"/>
              </a:rPr>
              <a:t> </a:t>
            </a:r>
            <a:br>
              <a:rPr lang="en-AU" dirty="0"/>
            </a:b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409863031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dirty="0"/>
          </a:p>
          <a:p>
            <a:r>
              <a:rPr lang="en-AU" b="1" dirty="0">
                <a:latin typeface="Public Sans"/>
              </a:rPr>
              <a:t>Ask students the following question:</a:t>
            </a:r>
            <a:br>
              <a:rPr lang="en-AU" b="1" dirty="0"/>
            </a:br>
            <a:r>
              <a:rPr lang="en-AU" b="1" dirty="0">
                <a:latin typeface="Public Sans"/>
              </a:rPr>
              <a:t> What is the purpose of an alarm system? If the intruder breaks in, what will it do?</a:t>
            </a:r>
            <a:br>
              <a:rPr lang="en-AU" b="1" dirty="0"/>
            </a:br>
            <a:r>
              <a:rPr lang="en-AU" b="1" dirty="0">
                <a:latin typeface="Public Sans"/>
              </a:rPr>
              <a:t> What is the purpose of the security system?</a:t>
            </a:r>
            <a:br>
              <a:rPr lang="en-AU" b="1" dirty="0"/>
            </a:br>
            <a:r>
              <a:rPr lang="en-AU" b="1" dirty="0">
                <a:latin typeface="Public Sans"/>
              </a:rPr>
              <a:t> How does our body detect when a pathogen gets past the skin or other barriers in the first line of defence?</a:t>
            </a:r>
            <a:br>
              <a:rPr lang="en-AU" b="1" dirty="0"/>
            </a:br>
            <a:r>
              <a:rPr lang="en-AU" b="1" dirty="0">
                <a:latin typeface="Public Sans"/>
              </a:rPr>
              <a:t> </a:t>
            </a:r>
            <a:br>
              <a:rPr lang="en-AU" b="1" dirty="0"/>
            </a:br>
            <a:r>
              <a:rPr lang="en-AU" b="1" dirty="0">
                <a:latin typeface="Public Sans"/>
              </a:rPr>
              <a:t>*CLICK*</a:t>
            </a:r>
            <a:br>
              <a:rPr lang="en-AU" b="1" dirty="0"/>
            </a:br>
            <a:r>
              <a:rPr lang="en-AU" b="1" dirty="0">
                <a:latin typeface="Public Sans"/>
              </a:rPr>
              <a:t> </a:t>
            </a:r>
            <a:br>
              <a:rPr lang="en-AU" b="1" dirty="0"/>
            </a:br>
            <a:r>
              <a:rPr lang="en-AU" b="0" dirty="0">
                <a:latin typeface="Public Sans"/>
              </a:rPr>
              <a:t>Ask students the following question:</a:t>
            </a:r>
            <a:br>
              <a:rPr lang="en-AU" b="1" dirty="0"/>
            </a:br>
            <a:r>
              <a:rPr lang="en-AU" b="1" dirty="0">
                <a:latin typeface="Public Sans"/>
              </a:rPr>
              <a:t>The thief has come back. Will the alarm system and security cameras respond specifically to this thief, or will all intruders trigger the same response?</a:t>
            </a:r>
            <a:br>
              <a:rPr lang="en-AU" b="1" dirty="0"/>
            </a:br>
            <a:r>
              <a:rPr lang="en-AU" b="1" dirty="0">
                <a:latin typeface="Public Sans"/>
              </a:rPr>
              <a:t>Explanation:</a:t>
            </a:r>
            <a:r>
              <a:rPr lang="en-AU" dirty="0">
                <a:latin typeface="Public Sans"/>
              </a:rPr>
              <a:t> The alarm system and security cameras will have the same response no matter who the intruder is, just like the second line of defence. The alarm system will alert the household (human body) when a thief (pathogen) breaches the first line of defence. Inflammation is represented by the sound of an alarm, causing redness, heat, swelling, and pain, which is the body’s immediate response to fight the pathogen. Security cameras are analogous to the white blood cells, which seek out pathogens and destroy them. </a:t>
            </a:r>
            <a:br>
              <a:rPr lang="en-AU" dirty="0"/>
            </a:br>
            <a:br>
              <a:rPr lang="en-AU" dirty="0"/>
            </a:br>
            <a:r>
              <a:rPr lang="en-AU" dirty="0">
                <a:latin typeface="Public Sans"/>
              </a:rPr>
              <a:t>*CLICK*</a:t>
            </a:r>
            <a:br>
              <a:rPr lang="en-AU" dirty="0"/>
            </a:br>
            <a:r>
              <a:rPr lang="en-AU" dirty="0">
                <a:latin typeface="Public Sans"/>
              </a:rPr>
              <a:t> </a:t>
            </a:r>
            <a:br>
              <a:rPr lang="en-AU" dirty="0"/>
            </a:br>
            <a:endParaRPr lang="en-AU" dirty="0"/>
          </a:p>
          <a:p>
            <a:endParaRPr lang="en-AU" b="0" dirty="0"/>
          </a:p>
          <a:p>
            <a:endParaRPr lang="en-AU" b="0" dirty="0"/>
          </a:p>
          <a:p>
            <a:endParaRPr lang="en-AU" b="0" dirty="0"/>
          </a:p>
          <a:p>
            <a:endParaRPr lang="en-AU" b="0" dirty="0"/>
          </a:p>
          <a:p>
            <a:endParaRPr lang="en-AU" b="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174166655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Tell students that you update your security system so that each time the alarm is triggered, a response is sent to the offsite security company, which has access to your camera footage and live feed.</a:t>
            </a:r>
            <a:br>
              <a:rPr lang="en-AU" dirty="0"/>
            </a:br>
            <a:r>
              <a:rPr lang="en-AU" dirty="0"/>
              <a:t> </a:t>
            </a:r>
            <a:br>
              <a:rPr lang="en-AU" dirty="0"/>
            </a:br>
            <a:r>
              <a:rPr lang="en-AU" dirty="0"/>
              <a:t>*CLICK*</a:t>
            </a:r>
            <a:br>
              <a:rPr lang="en-AU" dirty="0"/>
            </a:br>
            <a:r>
              <a:rPr lang="en-AU" dirty="0"/>
              <a:t> </a:t>
            </a:r>
            <a:br>
              <a:rPr lang="en-AU" dirty="0"/>
            </a:br>
            <a:r>
              <a:rPr lang="en-AU" dirty="0"/>
              <a:t>Ask students the following question:</a:t>
            </a:r>
            <a:br>
              <a:rPr lang="en-AU" dirty="0"/>
            </a:br>
            <a:r>
              <a:rPr lang="en-AU" b="1" dirty="0"/>
              <a:t>How does the upgraded security system help identify the thief? How is this like the third line of defence?</a:t>
            </a:r>
          </a:p>
          <a:p>
            <a:r>
              <a:rPr lang="en-AU" b="1" dirty="0">
                <a:latin typeface="Public Sans"/>
              </a:rPr>
              <a:t>*CLICK*</a:t>
            </a:r>
            <a:endParaRPr lang="en-AU" dirty="0">
              <a:latin typeface="Public Sans"/>
            </a:endParaRPr>
          </a:p>
          <a:p>
            <a:endParaRPr lang="en-AU" b="1" dirty="0">
              <a:latin typeface="Public Sans"/>
            </a:endParaRPr>
          </a:p>
          <a:p>
            <a:r>
              <a:rPr lang="en-AU" b="1" dirty="0"/>
              <a:t>Ask students the following question:</a:t>
            </a:r>
            <a:br>
              <a:rPr lang="en-AU" b="1" dirty="0"/>
            </a:br>
            <a:r>
              <a:rPr lang="en-AU" b="1" dirty="0"/>
              <a:t>What does the security team do once they know the thief is inside?</a:t>
            </a:r>
            <a:br>
              <a:rPr lang="en-AU" b="1" dirty="0"/>
            </a:br>
            <a:r>
              <a:rPr lang="en-AU" b="1" dirty="0"/>
              <a:t>How is this response like the third line of defence?</a:t>
            </a:r>
            <a:br>
              <a:rPr lang="en-AU" b="1" dirty="0"/>
            </a:br>
            <a:r>
              <a:rPr lang="en-AU" b="1" dirty="0"/>
              <a:t> </a:t>
            </a:r>
            <a:br>
              <a:rPr lang="en-AU" b="1" dirty="0"/>
            </a:br>
            <a:r>
              <a:rPr lang="en-AU" b="1" dirty="0"/>
              <a:t>Explanation:</a:t>
            </a:r>
            <a:r>
              <a:rPr lang="en-AU" dirty="0"/>
              <a:t> The third line of defence aims to eliminate specific pathogens that the immune system recognises. The upgraded security system helps identify the thief (pathogen) specifically, and the security team (immune cells) responds in a quick and targeted way to remove the threat (destroy the pathogen).</a:t>
            </a:r>
          </a:p>
          <a:p>
            <a:endParaRPr lang="en-AU" b="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107</a:t>
            </a:fld>
            <a:endParaRPr lang="en-AU"/>
          </a:p>
        </p:txBody>
      </p:sp>
    </p:spTree>
    <p:extLst>
      <p:ext uri="{BB962C8B-B14F-4D97-AF65-F5344CB8AC3E}">
        <p14:creationId xmlns:p14="http://schemas.microsoft.com/office/powerpoint/2010/main" val="327330059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are the questions to be used after the house model activity.</a:t>
            </a:r>
          </a:p>
          <a:p>
            <a:endParaRPr lang="en-AU" dirty="0"/>
          </a:p>
          <a:p>
            <a:endParaRPr lang="en-AU" dirty="0"/>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108</a:t>
            </a:fld>
            <a:endParaRPr lang="en-AU"/>
          </a:p>
        </p:txBody>
      </p:sp>
    </p:spTree>
    <p:extLst>
      <p:ext uri="{BB962C8B-B14F-4D97-AF65-F5344CB8AC3E}">
        <p14:creationId xmlns:p14="http://schemas.microsoft.com/office/powerpoint/2010/main" val="1557577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for the alternative extension activity. The image can be used as a stimulus for the activity outlined in TRB2 2.3 Preventing the entry of and responding to pathogens. See Differentiation extension – Modelling the immune response</a:t>
            </a:r>
            <a:r>
              <a:rPr lang="en-AU"/>
              <a:t>, Option 2: Your body is a fortress!</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109</a:t>
            </a:fld>
            <a:endParaRPr lang="en-AU"/>
          </a:p>
        </p:txBody>
      </p:sp>
    </p:spTree>
    <p:extLst>
      <p:ext uri="{BB962C8B-B14F-4D97-AF65-F5344CB8AC3E}">
        <p14:creationId xmlns:p14="http://schemas.microsoft.com/office/powerpoint/2010/main" val="73201271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Students work through the discussion questions in relation to the use of models to communicate complex ideas.</a:t>
            </a:r>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110</a:t>
            </a:fld>
            <a:endParaRPr lang="en-AU"/>
          </a:p>
        </p:txBody>
      </p:sp>
    </p:spTree>
    <p:extLst>
      <p:ext uri="{BB962C8B-B14F-4D97-AF65-F5344CB8AC3E}">
        <p14:creationId xmlns:p14="http://schemas.microsoft.com/office/powerpoint/2010/main" val="1024415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can be displayed on the board for students to answer using mini whiteboards or by raising their hands for the option they select. </a:t>
            </a:r>
          </a:p>
          <a:p>
            <a:r>
              <a:rPr lang="en-AU" dirty="0"/>
              <a:t>However, </a:t>
            </a:r>
            <a:r>
              <a:rPr lang="en-AU" sz="1800" dirty="0">
                <a:effectLst/>
                <a:latin typeface="Arial" panose="020B0604020202020204" pitchFamily="34" charset="0"/>
                <a:ea typeface="Calibri" panose="020F0502020204030204" pitchFamily="34" charset="0"/>
              </a:rPr>
              <a:t>this exit ticket would be best set up digitally to analyse student responses quickly. The form could also be set up to give the students instant feedback. </a:t>
            </a:r>
          </a:p>
          <a:p>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The response to the question is B. Further explanations of students' understanding and misconceptions based on their responses to the hinge question are below and in TRB 1.</a:t>
            </a:r>
          </a:p>
          <a:p>
            <a:endParaRPr lang="en-AU" sz="1800" dirty="0">
              <a:effectLst/>
              <a:latin typeface="Arial" panose="020B0604020202020204" pitchFamily="34" charset="0"/>
              <a:ea typeface="Calibri" panose="020F0502020204030204" pitchFamily="34" charset="0"/>
            </a:endParaRPr>
          </a:p>
          <a:p>
            <a:r>
              <a:rPr lang="en-AU" b="1" dirty="0"/>
              <a:t>The explanation for each of the responses is below.</a:t>
            </a:r>
          </a:p>
          <a:p>
            <a:r>
              <a:rPr lang="en-AU" b="1" dirty="0"/>
              <a:t>A: </a:t>
            </a:r>
            <a:r>
              <a:rPr lang="en-AU" dirty="0"/>
              <a:t>Students who select this option may think that the body cannot regulate its temperature effectively and will simply conform to the external environment. This indicates a lack of understanding of the body’s mechanisms for maintaining homeostasis, such as thermoregulation through physiological responses. </a:t>
            </a:r>
          </a:p>
          <a:p>
            <a:r>
              <a:rPr lang="en-AU" b="1" dirty="0"/>
              <a:t>B: This is the correct answer. </a:t>
            </a:r>
          </a:p>
          <a:p>
            <a:r>
              <a:rPr lang="en-AU" b="1" dirty="0"/>
              <a:t>C: </a:t>
            </a:r>
            <a:r>
              <a:rPr lang="en-AU" dirty="0"/>
              <a:t>Students who select this option might believe the body will respond to the cold by increasing the internal temperature. This shows a misunderstanding of homeostasis, as the body’s response to cold typically involves conserving heat (through vasoconstriction, hairs standing on their end to trap a layer of air around the skin) rather than generating excess heat. Shivering is a response to increased body temperature, but it will not cause the body to rise higher than it should.</a:t>
            </a:r>
          </a:p>
          <a:p>
            <a:r>
              <a:rPr lang="en-AU" b="1" dirty="0"/>
              <a:t>D: </a:t>
            </a:r>
            <a:r>
              <a:rPr lang="en-AU" dirty="0"/>
              <a:t>Students who select this option may not have understood that the body actively regulates temperature in response to environmental changes.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17491008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Link to video: </a:t>
            </a:r>
          </a:p>
          <a:p>
            <a:r>
              <a:rPr lang="en-AU" dirty="0"/>
              <a:t>https://www.youtube.com/watch?v=rb7TVW77ZCs&amp;t=2s </a:t>
            </a:r>
          </a:p>
          <a:p>
            <a:endParaRPr lang="en-AU" dirty="0"/>
          </a:p>
          <a:p>
            <a:r>
              <a:rPr lang="en-AU" dirty="0"/>
              <a:t>This video has closed captions and a transcript.</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Show students the questions. Tell them they must extract key points from the video, summarise the information and answer the question.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0" dirty="0">
                <a:effectLst/>
                <a:latin typeface="Arial" panose="020B0604020202020204" pitchFamily="34" charset="0"/>
                <a:ea typeface="Calibri" panose="020F0502020204030204" pitchFamily="34" charset="0"/>
              </a:rPr>
              <a:t>Discuss student responses as a </a:t>
            </a:r>
            <a:r>
              <a:rPr lang="en-AU" sz="1800" dirty="0">
                <a:effectLst/>
                <a:latin typeface="Arial" panose="020B0604020202020204" pitchFamily="34" charset="0"/>
                <a:ea typeface="Calibri" panose="020F0502020204030204" pitchFamily="34" charset="0"/>
              </a:rPr>
              <a:t>class to ascertain student understanding. If required, reteach how vaccines work, focusing on how a vaccination stimulates the body to produce antibodies.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Sample answers: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a) Vaccines contain weakened or dead bacteria or viruses, or even just part of them.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b) Vaccines trick the immune system into thinking that a real invader has entered the body. This triggers the adaptive immune system to produce antibodies and fight off the invader.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c) Vaccines trigger the immune system the same way that a bacteria or virus would, except that they usually do not cause illness. This allows the body’s immune system to recognise and memorise the pathogen so that it can attack very quickly if exposed to the actual infectious pathogen in the future. This means the body can fight off an infection before it makes you sick.</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111</a:t>
            </a:fld>
            <a:endParaRPr lang="en-AU"/>
          </a:p>
        </p:txBody>
      </p:sp>
    </p:spTree>
    <p:extLst>
      <p:ext uri="{BB962C8B-B14F-4D97-AF65-F5344CB8AC3E}">
        <p14:creationId xmlns:p14="http://schemas.microsoft.com/office/powerpoint/2010/main" val="27753616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Describe the image to students to point out the specific shape of the antibody matching the specific shape on the pathogen’s surface. Outline that these antibodies have a memory of the pathogens due to previous exposure. However, when there is a new pathogen in your body, your immune response needs to develop a memory for it to have a quicker and stronger response when the pathogen is introduced again. </a:t>
            </a:r>
          </a:p>
          <a:p>
            <a:endParaRPr lang="en-AU" dirty="0"/>
          </a:p>
          <a:p>
            <a:r>
              <a:rPr lang="en-AU" dirty="0"/>
              <a:t>Ask students the question, and allow them to think independently. After independent thinking, instruct students to pair up with the person next to them to discuss. Then, share as a class.</a:t>
            </a:r>
          </a:p>
          <a:p>
            <a:endParaRPr lang="en-AU" dirty="0"/>
          </a:p>
          <a:p>
            <a:r>
              <a:rPr lang="en-AU" dirty="0"/>
              <a:t>Sample answers:</a:t>
            </a:r>
          </a:p>
          <a:p>
            <a:endParaRPr lang="en-AU" dirty="0"/>
          </a:p>
          <a:p>
            <a:r>
              <a:rPr lang="en-AU" dirty="0"/>
              <a:t>a) </a:t>
            </a:r>
          </a:p>
          <a:p>
            <a:r>
              <a:rPr lang="en-AU" dirty="0"/>
              <a:t>Understanding the immune response helps you understand how vaccines work because vaccines use the body’s natural ability to fight diseases. When a pathogen enters your body, your immune system identifies it as a threat and produces antibodies to attack it. This process also creates memory cells, which help your body respond faster if the same pathogen reappears. </a:t>
            </a:r>
          </a:p>
          <a:p>
            <a:endParaRPr lang="en-AU" dirty="0"/>
          </a:p>
          <a:p>
            <a:r>
              <a:rPr lang="en-AU" dirty="0"/>
              <a:t>Vaccines work by introducing a harmless part of a pathogen, like a weakened or inactive form, into your body. This "tricks" your immune system into making antibodies and memory cells without causing the actual disease. So, understanding the immune response explains how vaccines prepare your body to defend itself in the future.</a:t>
            </a:r>
          </a:p>
          <a:p>
            <a:endParaRPr lang="en-AU" dirty="0"/>
          </a:p>
          <a:p>
            <a:r>
              <a:rPr lang="en-AU" dirty="0"/>
              <a:t>b) </a:t>
            </a:r>
          </a:p>
          <a:p>
            <a:r>
              <a:rPr lang="en-AU" dirty="0"/>
              <a:t>The lag between infection and antibody production is an issue because it gives the pathogen time to multiply and potentially cause damage to the body before the immune system can mount a proper defence. During this lag phase, the immune system identifies the pathogen and activates the necessary processes to produce antibodies, which can take days. If the pathogen spreads too quickly, it may overwhelm the body before the immune system can respond effectively.</a:t>
            </a:r>
          </a:p>
          <a:p>
            <a:endParaRPr lang="en-AU" dirty="0"/>
          </a:p>
          <a:p>
            <a:r>
              <a:rPr lang="en-AU" dirty="0"/>
              <a:t>Vaccines help curb this issue by introducing a harmless form of the pathogen or its antigens into the body beforehand. This allows the immune system to "practice" recognizing the pathogen and creating memory cells. As a result, if the real pathogen enters the body later, the immune system can respond much faster and produce antibodies immediately, reducing or preventing illness.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112</a:t>
            </a:fld>
            <a:endParaRPr lang="en-AU"/>
          </a:p>
        </p:txBody>
      </p:sp>
    </p:spTree>
    <p:extLst>
      <p:ext uri="{BB962C8B-B14F-4D97-AF65-F5344CB8AC3E}">
        <p14:creationId xmlns:p14="http://schemas.microsoft.com/office/powerpoint/2010/main" val="6509443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can be displayed on the board for students to answer using mini whiteboards or by raising their hands for the option they select. </a:t>
            </a:r>
          </a:p>
          <a:p>
            <a:r>
              <a:rPr lang="en-AU" dirty="0"/>
              <a:t>However, this would be best set up in a digital form to analyse student responses quickly. The form could also be set up to give the students instant feedback. </a:t>
            </a:r>
          </a:p>
          <a:p>
            <a:endParaRPr lang="en-AU" dirty="0"/>
          </a:p>
          <a:p>
            <a:r>
              <a:rPr lang="en-AU" dirty="0"/>
              <a:t>The response to the question is D. Further explanation of the understanding and misconceptions students may have based on their response to this question are in TRB 1.</a:t>
            </a:r>
          </a:p>
          <a:p>
            <a:endParaRPr lang="en-AU" dirty="0"/>
          </a:p>
          <a:p>
            <a:pPr>
              <a:lnSpc>
                <a:spcPct val="150000"/>
              </a:lnSpc>
              <a:spcBef>
                <a:spcPts val="1200"/>
              </a:spcBef>
              <a:spcAft>
                <a:spcPts val="600"/>
              </a:spcAft>
            </a:pPr>
            <a:r>
              <a:rPr lang="en-AU" sz="1600" b="1" dirty="0">
                <a:solidFill>
                  <a:srgbClr val="FFFFFF"/>
                </a:solidFill>
                <a:effectLst/>
                <a:highlight>
                  <a:srgbClr val="002664"/>
                </a:highlight>
                <a:latin typeface="Arial" panose="020B0604020202020204" pitchFamily="34" charset="0"/>
                <a:ea typeface="Calibri" panose="020F0502020204030204" pitchFamily="34" charset="0"/>
              </a:rPr>
              <a:t>Below is the explanation for the responses.</a:t>
            </a:r>
            <a:endParaRPr lang="en-AU" sz="1600" dirty="0">
              <a:effectLst/>
              <a:highlight>
                <a:srgbClr val="002664"/>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600" b="1" dirty="0">
                <a:solidFill>
                  <a:srgbClr val="000000"/>
                </a:solidFill>
                <a:effectLst/>
                <a:highlight>
                  <a:srgbClr val="FFFFFF"/>
                </a:highlight>
                <a:latin typeface="Arial" panose="020B0604020202020204" pitchFamily="34" charset="0"/>
                <a:ea typeface="Calibri" panose="020F0502020204030204" pitchFamily="34" charset="0"/>
              </a:rPr>
              <a:t>A</a:t>
            </a:r>
            <a:r>
              <a:rPr lang="en-AU" sz="1600" b="1" dirty="0">
                <a:solidFill>
                  <a:schemeClr val="tx1"/>
                </a:solidFill>
                <a:effectLst/>
                <a:highlight>
                  <a:srgbClr val="FFFFFF"/>
                </a:highlight>
                <a:latin typeface="Arial" panose="020B0604020202020204" pitchFamily="34" charset="0"/>
                <a:ea typeface="Calibri" panose="020F0502020204030204" pitchFamily="34" charset="0"/>
              </a:rPr>
              <a:t>: </a:t>
            </a:r>
            <a:r>
              <a:rPr lang="en-AU" sz="1600" dirty="0">
                <a:solidFill>
                  <a:srgbClr val="000000"/>
                </a:solidFill>
                <a:effectLst/>
                <a:highlight>
                  <a:srgbClr val="FFFFFF"/>
                </a:highlight>
                <a:latin typeface="Arial" panose="020B0604020202020204" pitchFamily="34" charset="0"/>
                <a:ea typeface="Calibri" panose="020F0502020204030204" pitchFamily="34" charset="0"/>
              </a:rPr>
              <a:t>A common notion is that getting vaccinated makes you very sick with the disease. However, this is extremely unlikely. Most vaccines use inactive pathogens. Hence, it is improbable that the vaccine will cause disease. Instead, the inactive pathogens in the vaccine trick the immune system into thinking there is a threat so it will produce protective antibodies.</a:t>
            </a:r>
          </a:p>
          <a:p>
            <a:pPr>
              <a:lnSpc>
                <a:spcPct val="150000"/>
              </a:lnSpc>
              <a:spcBef>
                <a:spcPts val="1200"/>
              </a:spcBef>
              <a:spcAft>
                <a:spcPts val="600"/>
              </a:spcAft>
            </a:pPr>
            <a:r>
              <a:rPr lang="en-AU" sz="1600" b="1" dirty="0">
                <a:solidFill>
                  <a:srgbClr val="000000"/>
                </a:solidFill>
                <a:effectLst/>
                <a:highlight>
                  <a:srgbClr val="EBEBEB"/>
                </a:highlight>
                <a:latin typeface="Arial" panose="020B0604020202020204" pitchFamily="34" charset="0"/>
                <a:ea typeface="Calibri" panose="020F0502020204030204" pitchFamily="34" charset="0"/>
              </a:rPr>
              <a:t>B</a:t>
            </a:r>
            <a:r>
              <a:rPr lang="en-AU" sz="1600" b="1" dirty="0">
                <a:solidFill>
                  <a:schemeClr val="tx1"/>
                </a:solidFill>
                <a:effectLst/>
                <a:highlight>
                  <a:srgbClr val="EBEBEB"/>
                </a:highlight>
                <a:latin typeface="Arial" panose="020B0604020202020204" pitchFamily="34" charset="0"/>
                <a:ea typeface="Calibri" panose="020F0502020204030204" pitchFamily="34" charset="0"/>
              </a:rPr>
              <a:t>: </a:t>
            </a:r>
            <a:r>
              <a:rPr lang="en-AU" sz="1600" dirty="0">
                <a:solidFill>
                  <a:srgbClr val="000000"/>
                </a:solidFill>
                <a:effectLst/>
                <a:highlight>
                  <a:srgbClr val="EBEBEB"/>
                </a:highlight>
                <a:latin typeface="Arial" panose="020B0604020202020204" pitchFamily="34" charset="0"/>
                <a:ea typeface="Calibri" panose="020F0502020204030204" pitchFamily="34" charset="0"/>
              </a:rPr>
              <a:t>There is a misconception that the vaccine kills the pathogen it targets. However, this is not the case. Vaccines activate the immune system,  helping the body to learn how to defend itself from disease without getting a full-blown infection (People may still get some symptoms).</a:t>
            </a:r>
            <a:endParaRPr lang="en-AU" sz="1600" dirty="0">
              <a:effectLst/>
              <a:highlight>
                <a:srgbClr val="EBEBEB"/>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600" b="1" dirty="0">
                <a:solidFill>
                  <a:srgbClr val="000000"/>
                </a:solidFill>
                <a:effectLst/>
                <a:highlight>
                  <a:srgbClr val="FFFFFF"/>
                </a:highlight>
                <a:latin typeface="Arial" panose="020B0604020202020204" pitchFamily="34" charset="0"/>
                <a:ea typeface="Calibri" panose="020F0502020204030204" pitchFamily="34" charset="0"/>
              </a:rPr>
              <a:t>C</a:t>
            </a:r>
            <a:r>
              <a:rPr lang="en-AU" sz="1600" b="1" dirty="0">
                <a:solidFill>
                  <a:schemeClr val="tx1"/>
                </a:solidFill>
                <a:effectLst/>
                <a:highlight>
                  <a:srgbClr val="FFFFFF"/>
                </a:highlight>
                <a:latin typeface="Arial" panose="020B0604020202020204" pitchFamily="34" charset="0"/>
                <a:ea typeface="Calibri" panose="020F0502020204030204" pitchFamily="34" charset="0"/>
              </a:rPr>
              <a:t>: </a:t>
            </a:r>
            <a:r>
              <a:rPr lang="en-AU" sz="1600" dirty="0">
                <a:solidFill>
                  <a:srgbClr val="000000"/>
                </a:solidFill>
                <a:effectLst/>
                <a:highlight>
                  <a:srgbClr val="FFFFFF"/>
                </a:highlight>
                <a:latin typeface="Arial" panose="020B0604020202020204" pitchFamily="34" charset="0"/>
                <a:ea typeface="Calibri" panose="020F0502020204030204" pitchFamily="34" charset="0"/>
              </a:rPr>
              <a:t>This is a misunderstanding. We know that vaccinations stimulate the immune response and that barriers form the first line of defence in the immune system. However, vaccinations do not work in the first line of defence. They are priming the immune system to mount a quick and specific response against a particular pathogen.</a:t>
            </a:r>
            <a:endParaRPr lang="en-AU" sz="1600" dirty="0">
              <a:effectLst/>
              <a:highlight>
                <a:srgbClr val="FFFFFF"/>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600" b="1" dirty="0">
                <a:solidFill>
                  <a:srgbClr val="000000"/>
                </a:solidFill>
                <a:effectLst/>
                <a:highlight>
                  <a:srgbClr val="EBEBEB"/>
                </a:highlight>
                <a:latin typeface="Arial" panose="020B0604020202020204" pitchFamily="34" charset="0"/>
                <a:ea typeface="Calibri" panose="020F0502020204030204" pitchFamily="34" charset="0"/>
              </a:rPr>
              <a:t>D</a:t>
            </a:r>
            <a:r>
              <a:rPr lang="en-AU" sz="1600" b="1" dirty="0">
                <a:solidFill>
                  <a:schemeClr val="tx1"/>
                </a:solidFill>
                <a:effectLst/>
                <a:highlight>
                  <a:srgbClr val="EBEBEB"/>
                </a:highlight>
                <a:latin typeface="Arial" panose="020B0604020202020204" pitchFamily="34" charset="0"/>
                <a:ea typeface="Calibri" panose="020F0502020204030204" pitchFamily="34" charset="0"/>
              </a:rPr>
              <a:t>: </a:t>
            </a:r>
            <a:r>
              <a:rPr lang="en-AU" sz="1600" dirty="0">
                <a:solidFill>
                  <a:srgbClr val="000000"/>
                </a:solidFill>
                <a:effectLst/>
                <a:highlight>
                  <a:srgbClr val="EBEBEB"/>
                </a:highlight>
                <a:latin typeface="Arial" panose="020B0604020202020204" pitchFamily="34" charset="0"/>
                <a:ea typeface="Calibri" panose="020F0502020204030204" pitchFamily="34" charset="0"/>
              </a:rPr>
              <a:t>This is the correct answer.</a:t>
            </a:r>
            <a:endParaRPr lang="en-AU" sz="1600" dirty="0">
              <a:effectLst/>
              <a:highlight>
                <a:srgbClr val="EBEBEB"/>
              </a:highlight>
              <a:latin typeface="Arial" panose="020B0604020202020204" pitchFamily="34" charset="0"/>
              <a:ea typeface="Calibri" panose="020F0502020204030204" pitchFamily="34" charset="0"/>
            </a:endParaRPr>
          </a:p>
          <a:p>
            <a:endParaRPr lang="en-AU" dirty="0"/>
          </a:p>
          <a:p>
            <a:endParaRPr lang="en-AU" dirty="0"/>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113</a:t>
            </a:fld>
            <a:endParaRPr lang="en-AU"/>
          </a:p>
        </p:txBody>
      </p:sp>
    </p:spTree>
    <p:extLst>
      <p:ext uri="{BB962C8B-B14F-4D97-AF65-F5344CB8AC3E}">
        <p14:creationId xmlns:p14="http://schemas.microsoft.com/office/powerpoint/2010/main" val="857303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114</a:t>
            </a:fld>
            <a:endParaRPr lang="en-AU"/>
          </a:p>
        </p:txBody>
      </p:sp>
    </p:spTree>
    <p:extLst>
      <p:ext uri="{BB962C8B-B14F-4D97-AF65-F5344CB8AC3E}">
        <p14:creationId xmlns:p14="http://schemas.microsoft.com/office/powerpoint/2010/main" val="18491075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As a class, watch </a:t>
            </a:r>
            <a:r>
              <a:rPr lang="en-AU" sz="1800" u="sng" dirty="0">
                <a:solidFill>
                  <a:srgbClr val="2F5496"/>
                </a:solidFill>
                <a:effectLst/>
                <a:latin typeface="Arial" panose="020B0604020202020204" pitchFamily="34" charset="0"/>
                <a:ea typeface="Calibri" panose="020F0502020204030204" pitchFamily="34" charset="0"/>
                <a:hlinkClick r:id="rId3"/>
              </a:rPr>
              <a:t>‘The spread of coronavirus in 2 years’ [5:59]</a:t>
            </a:r>
            <a:r>
              <a:rPr lang="en-AU" sz="1800" dirty="0">
                <a:effectLst/>
                <a:latin typeface="Arial" panose="020B0604020202020204" pitchFamily="34" charset="0"/>
                <a:ea typeface="Calibri" panose="020F0502020204030204" pitchFamily="34" charset="0"/>
              </a:rPr>
              <a:t> video. Recall that cases of COVID-19 were first detected in Wuhan, China, at the end of 2019 and spread quickly across China and beyond. COVID-19 caused a pandemic to be declared on 11th March 2020 by the World Health Organisation as it spread around the globe.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115</a:t>
            </a:fld>
            <a:endParaRPr lang="en-AU"/>
          </a:p>
        </p:txBody>
      </p:sp>
    </p:spTree>
    <p:extLst>
      <p:ext uri="{BB962C8B-B14F-4D97-AF65-F5344CB8AC3E}">
        <p14:creationId xmlns:p14="http://schemas.microsoft.com/office/powerpoint/2010/main" val="295437566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Speaker notes:</a:t>
            </a:r>
          </a:p>
          <a:p>
            <a:r>
              <a:rPr lang="en-AU" dirty="0"/>
              <a:t>We describe disease outbreaks by the number of cases and the geographical area affected using the terms endemic, epidemic and pandemic. These terms do not describe the severity of a disease but rather how confined or widespread the disease is.</a:t>
            </a:r>
          </a:p>
          <a:p>
            <a:endParaRPr lang="en-AU" dirty="0"/>
          </a:p>
          <a:p>
            <a:r>
              <a:rPr lang="en-AU" i="1" dirty="0"/>
              <a:t>CLICK – read the definition of endemic from the slide</a:t>
            </a:r>
          </a:p>
          <a:p>
            <a:endParaRPr lang="en-AU" dirty="0"/>
          </a:p>
          <a:p>
            <a:r>
              <a:rPr lang="en-AU" dirty="0"/>
              <a:t>A disease that persists in a community at a consistent level over time is referred to as endemic. This means that there is a level of disease that is expected in certain populations or areas. For example:</a:t>
            </a:r>
          </a:p>
          <a:p>
            <a:pPr marL="285750" indent="-285750">
              <a:buFont typeface="Arial" panose="020B0604020202020204" pitchFamily="34" charset="0"/>
              <a:buChar char="•"/>
            </a:pPr>
            <a:r>
              <a:rPr lang="en-AU" dirty="0"/>
              <a:t>Q Fever is caused by a bacteria and is endemic in rural Australia, especially among people working with livestock.</a:t>
            </a:r>
          </a:p>
          <a:p>
            <a:pPr marL="285750" indent="-285750">
              <a:buFont typeface="Arial" panose="020B0604020202020204" pitchFamily="34" charset="0"/>
              <a:buChar char="•"/>
            </a:pPr>
            <a:r>
              <a:rPr lang="en-AU" dirty="0"/>
              <a:t>Leptospirosis is in tropical regions of Australia, particularly in Queensland. It is spread through water contaminated with animal urine, often affecting farmers and outdoor workers.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CLICK – read the definition of epidemic from the slide</a:t>
            </a:r>
          </a:p>
          <a:p>
            <a:endParaRPr lang="en-AU" dirty="0"/>
          </a:p>
          <a:p>
            <a:r>
              <a:rPr lang="en-AU" dirty="0"/>
              <a:t>An epidemic occurs when a specific population or region has an unusual spike in disease cases. Examples in Australia include:</a:t>
            </a:r>
          </a:p>
          <a:p>
            <a:pPr marL="285750" indent="-285750">
              <a:buFont typeface="Arial" panose="020B0604020202020204" pitchFamily="34" charset="0"/>
              <a:buChar char="•"/>
            </a:pPr>
            <a:r>
              <a:rPr lang="en-AU" dirty="0"/>
              <a:t>Ross River Virus is a mosquito-borne disease with occasional outbreaks in specific regions, particularly after heavy rainfall and flooding.</a:t>
            </a:r>
          </a:p>
          <a:p>
            <a:pPr marL="285750" indent="-285750">
              <a:buFont typeface="Arial" panose="020B0604020202020204" pitchFamily="34" charset="0"/>
              <a:buChar char="•"/>
            </a:pPr>
            <a:r>
              <a:rPr lang="en-AU" dirty="0"/>
              <a:t>Measles epidemics have occurred in Australia due to declines in vaccination rates or travellers bringing it back with them</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CLICK – read the definition of pandemic from the slide</a:t>
            </a:r>
          </a:p>
          <a:p>
            <a:endParaRPr lang="en-AU" dirty="0"/>
          </a:p>
          <a:p>
            <a:r>
              <a:rPr lang="en-AU" dirty="0"/>
              <a:t>Pandemics are a type of epidemic, but the number of people and geographical locations affected is much higher. Examples of pandemics include: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The COVID-19 pandemic started in 2020 and quickly spread worldwide.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The Spanish flu, from 1918 to 1920 (immediately after WWI), killed over 50 million people worldwide.</a:t>
            </a:r>
          </a:p>
          <a:p>
            <a:endParaRPr lang="en-AU" dirty="0"/>
          </a:p>
          <a:p>
            <a:pPr marL="285750" indent="-2857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116</a:t>
            </a:fld>
            <a:endParaRPr lang="en-AU"/>
          </a:p>
        </p:txBody>
      </p:sp>
    </p:spTree>
    <p:extLst>
      <p:ext uri="{BB962C8B-B14F-4D97-AF65-F5344CB8AC3E}">
        <p14:creationId xmlns:p14="http://schemas.microsoft.com/office/powerpoint/2010/main" val="25344756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a:t>This slide concludes the activity ‘Investigating a fictional disease as a potential pandemic’ in TRB2. </a:t>
            </a:r>
          </a:p>
          <a:p>
            <a:pPr marL="0" lvl="0" indent="0" algn="l" rtl="0">
              <a:spcBef>
                <a:spcPts val="0"/>
              </a:spcBef>
              <a:spcAft>
                <a:spcPts val="0"/>
              </a:spcAft>
              <a:buNone/>
            </a:pPr>
            <a:endParaRPr lang="en-AU"/>
          </a:p>
          <a:p>
            <a:pPr marL="0" lvl="0" indent="0" algn="l" rtl="0">
              <a:spcBef>
                <a:spcPts val="0"/>
              </a:spcBef>
              <a:spcAft>
                <a:spcPts val="0"/>
              </a:spcAft>
              <a:buNone/>
            </a:pPr>
            <a:r>
              <a:rPr lang="en-AU"/>
              <a:t>NERD is a pandemic has been animated to appear in the claim section. As a class, co-construct a justification with the data and scientific evidence available from each of the groups. Please note this is a scaffold, you will need to construct a written response as a paragraph based on the information in the scaffold.</a:t>
            </a:r>
          </a:p>
          <a:p>
            <a:pPr marL="0" lvl="0" indent="0" algn="l" rtl="0">
              <a:spcBef>
                <a:spcPts val="0"/>
              </a:spcBef>
              <a:spcAft>
                <a:spcPts val="0"/>
              </a:spcAft>
              <a:buNone/>
            </a:pPr>
            <a:br>
              <a:rPr lang="en-AU"/>
            </a:br>
            <a:r>
              <a:rPr lang="en-AU"/>
              <a:t>This slide has been animated for evidence and reasoning to come up.</a:t>
            </a:r>
          </a:p>
          <a:p>
            <a:pPr marL="0" lvl="0" indent="0" algn="l" rtl="0">
              <a:spcBef>
                <a:spcPts val="0"/>
              </a:spcBef>
              <a:spcAft>
                <a:spcPts val="0"/>
              </a:spcAft>
              <a:buNone/>
            </a:pPr>
            <a:endParaRPr lang="en-AU"/>
          </a:p>
          <a:p>
            <a:pPr marL="0" lvl="0" indent="0" algn="l" rtl="0">
              <a:spcBef>
                <a:spcPts val="0"/>
              </a:spcBef>
              <a:spcAft>
                <a:spcPts val="0"/>
              </a:spcAft>
              <a:buNone/>
            </a:pPr>
            <a:endParaRPr lang="en-AU" b="0"/>
          </a:p>
        </p:txBody>
      </p:sp>
    </p:spTree>
    <p:extLst>
      <p:ext uri="{BB962C8B-B14F-4D97-AF65-F5344CB8AC3E}">
        <p14:creationId xmlns:p14="http://schemas.microsoft.com/office/powerpoint/2010/main" val="33041399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A0B42-5189-4012-481A-D5B2EA95FE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01756-8DF5-A8A0-97F0-22A96D1E02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41A9EA-1FDE-C4E4-940C-B9520254E2F0}"/>
              </a:ext>
            </a:extLst>
          </p:cNvPr>
          <p:cNvSpPr>
            <a:spLocks noGrp="1"/>
          </p:cNvSpPr>
          <p:nvPr>
            <p:ph type="body" idx="1"/>
          </p:nvPr>
        </p:nvSpPr>
        <p:spPr/>
        <p:txBody>
          <a:bodyPr/>
          <a:lstStyle/>
          <a:p>
            <a:r>
              <a:rPr lang="en-AU" dirty="0"/>
              <a:t>This is a constructed justification based on the completed C-E-R scaffold on the previous slide. The slide is animated to highlight the conclusion’s components: the claim, the evidence and the reasoning.</a:t>
            </a:r>
          </a:p>
          <a:p>
            <a:endParaRPr lang="en-AU" dirty="0"/>
          </a:p>
          <a:p>
            <a:r>
              <a:rPr lang="en-AU" dirty="0"/>
              <a:t>There is additional information in TRB 1 about language resources to be used to express cause and effect. You can go through this conclusion and identify language that indicates causal relationships.</a:t>
            </a:r>
          </a:p>
        </p:txBody>
      </p:sp>
      <p:sp>
        <p:nvSpPr>
          <p:cNvPr id="4" name="Slide Number Placeholder 3">
            <a:extLst>
              <a:ext uri="{FF2B5EF4-FFF2-40B4-BE49-F238E27FC236}">
                <a16:creationId xmlns:a16="http://schemas.microsoft.com/office/drawing/2014/main" id="{0DC70CF3-757B-7CF9-0085-D5DD5EDA06BF}"/>
              </a:ext>
            </a:extLst>
          </p:cNvPr>
          <p:cNvSpPr>
            <a:spLocks noGrp="1"/>
          </p:cNvSpPr>
          <p:nvPr>
            <p:ph type="sldNum" sz="quarter" idx="5"/>
          </p:nvPr>
        </p:nvSpPr>
        <p:spPr/>
        <p:txBody>
          <a:bodyPr/>
          <a:lstStyle/>
          <a:p>
            <a:fld id="{B07158C4-A119-4B78-9DE8-A50001BC31DC}" type="slidenum">
              <a:rPr lang="en-AU" smtClean="0"/>
              <a:pPr/>
              <a:t>118</a:t>
            </a:fld>
            <a:endParaRPr lang="en-AU"/>
          </a:p>
        </p:txBody>
      </p:sp>
    </p:spTree>
    <p:extLst>
      <p:ext uri="{BB962C8B-B14F-4D97-AF65-F5344CB8AC3E}">
        <p14:creationId xmlns:p14="http://schemas.microsoft.com/office/powerpoint/2010/main" val="18164631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provides summary information about the classification of disease outbreaks. Students extract information from this table to complete the Student resource – Comparing endemics, epidemics and pandemics triple Venn diagram (See TRB2).</a:t>
            </a:r>
          </a:p>
          <a:p>
            <a:endParaRPr lang="en-AU" dirty="0"/>
          </a:p>
          <a:p>
            <a:r>
              <a:rPr lang="en-AU" dirty="0"/>
              <a:t>Unpack the examples and explain why they fit the ‘endemic’, ‘epidemic’, and ‘pandemic’ classifications. The speaker notes below are provided to help with this.</a:t>
            </a:r>
          </a:p>
          <a:p>
            <a:endParaRPr lang="en-AU" dirty="0"/>
          </a:p>
          <a:p>
            <a:r>
              <a:rPr lang="en-AU" dirty="0"/>
              <a:t>Speaker notes. </a:t>
            </a:r>
          </a:p>
          <a:p>
            <a:endParaRPr lang="en-AU" dirty="0"/>
          </a:p>
          <a:p>
            <a:r>
              <a:rPr lang="en-AU" dirty="0"/>
              <a:t>Malaria is endemic in 85 countries. You may wonder why this does not mean it is a Pandemic… While malaria exists across many countries, the disease only occurs in certain regions within those countries. For example, in rural areas with standing water, mosquitoes that transmit the disease can breed. The incidence of malaria in these locations is predictable. </a:t>
            </a:r>
          </a:p>
          <a:p>
            <a:endParaRPr lang="en-AU" dirty="0"/>
          </a:p>
          <a:p>
            <a:r>
              <a:rPr lang="en-AU" dirty="0"/>
              <a:t>Ebola was classified as an epidemic because it involved a rapid spike in the number of cases in areas of West Africa. It is not considered endemic as it does not have a constant baseline presence in any region. The Ebola epidemic overwhelmed local healthcare systems in the affected areas and required rapid international support. </a:t>
            </a:r>
          </a:p>
          <a:p>
            <a:endParaRPr lang="en-AU" dirty="0"/>
          </a:p>
          <a:p>
            <a:r>
              <a:rPr lang="en-AU" dirty="0"/>
              <a:t>The Spanish flu and COVID-19 spread worldwide, leading to their classification as pandemics. The Spanish flu was caused by an influenza A virus which was novel to the human population. It spread worldwide because large numbers of soldiers moved across continents after World War 1.</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119</a:t>
            </a:fld>
            <a:endParaRPr lang="en-AU"/>
          </a:p>
        </p:txBody>
      </p:sp>
    </p:spTree>
    <p:extLst>
      <p:ext uri="{BB962C8B-B14F-4D97-AF65-F5344CB8AC3E}">
        <p14:creationId xmlns:p14="http://schemas.microsoft.com/office/powerpoint/2010/main" val="24454280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e94942638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g2e949426386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nSpc>
                <a:spcPct val="150000"/>
              </a:lnSpc>
              <a:spcBef>
                <a:spcPts val="1200"/>
              </a:spcBef>
              <a:spcAft>
                <a:spcPts val="600"/>
              </a:spcAft>
              <a:buFont typeface="+mj-lt"/>
              <a:buNone/>
            </a:pPr>
            <a:r>
              <a:rPr lang="en-AU" sz="1800" dirty="0">
                <a:effectLst/>
                <a:latin typeface="Arial" panose="020B0604020202020204" pitchFamily="34" charset="0"/>
                <a:ea typeface="Calibri" panose="020F0502020204030204" pitchFamily="34" charset="0"/>
              </a:rPr>
              <a:t>As a class, work through the three-way Venn diagram to compare the features and incidences of endemics, epidemics and pandemics. </a:t>
            </a:r>
          </a:p>
          <a:p>
            <a:pPr marL="342900" lvl="0" indent="-342900">
              <a:lnSpc>
                <a:spcPct val="150000"/>
              </a:lnSpc>
              <a:spcBef>
                <a:spcPts val="1200"/>
              </a:spcBef>
              <a:spcAft>
                <a:spcPts val="600"/>
              </a:spcAft>
              <a:buFont typeface="+mj-lt"/>
              <a:buAutoNum type="arabicPeriod"/>
            </a:pPr>
            <a:endParaRPr lang="en-AU" dirty="0"/>
          </a:p>
          <a:p>
            <a:pPr marL="0" lvl="0" indent="0" algn="l" rtl="0">
              <a:lnSpc>
                <a:spcPct val="100000"/>
              </a:lnSpc>
              <a:spcBef>
                <a:spcPts val="0"/>
              </a:spcBef>
              <a:spcAft>
                <a:spcPts val="0"/>
              </a:spcAft>
              <a:buClr>
                <a:schemeClr val="dk1"/>
              </a:buClr>
              <a:buSzPts val="1100"/>
              <a:buFont typeface="Arial"/>
              <a:buNone/>
            </a:pPr>
            <a:r>
              <a:rPr lang="en-AU" dirty="0"/>
              <a:t>This slide is animated to bring up the sample response for each section.</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sequence. Revisit the slide where appropriate during lesson activities and encourage students to reflect on their progress. </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13</a:t>
            </a:fld>
            <a:endParaRPr lang="en-AU"/>
          </a:p>
        </p:txBody>
      </p:sp>
    </p:spTree>
    <p:extLst>
      <p:ext uri="{BB962C8B-B14F-4D97-AF65-F5344CB8AC3E}">
        <p14:creationId xmlns:p14="http://schemas.microsoft.com/office/powerpoint/2010/main" val="164387418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complete a response to the question: Compare epidemics, endemics and pandemics, including examples of each. </a:t>
            </a:r>
          </a:p>
          <a:p>
            <a:r>
              <a:rPr lang="en-AU" dirty="0"/>
              <a:t>This slide is animated to bring up the sample response.</a:t>
            </a:r>
          </a:p>
          <a:p>
            <a:endParaRPr lang="en-AU" dirty="0"/>
          </a:p>
          <a:p>
            <a:r>
              <a:rPr lang="en-AU" dirty="0"/>
              <a:t>Have students write the question in their book and use information from the previous activities to construct a response. </a:t>
            </a:r>
          </a:p>
          <a:p>
            <a:endParaRPr lang="en-AU" dirty="0"/>
          </a:p>
          <a:p>
            <a:r>
              <a:rPr lang="en-AU" dirty="0"/>
              <a:t>Show the sample response and provide feedback to students on their responses.</a:t>
            </a:r>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121</a:t>
            </a:fld>
            <a:endParaRPr lang="en-AU"/>
          </a:p>
        </p:txBody>
      </p:sp>
    </p:spTree>
    <p:extLst>
      <p:ext uri="{BB962C8B-B14F-4D97-AF65-F5344CB8AC3E}">
        <p14:creationId xmlns:p14="http://schemas.microsoft.com/office/powerpoint/2010/main" val="220039525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122</a:t>
            </a:fld>
            <a:endParaRPr lang="en-AU"/>
          </a:p>
        </p:txBody>
      </p:sp>
    </p:spTree>
    <p:extLst>
      <p:ext uri="{BB962C8B-B14F-4D97-AF65-F5344CB8AC3E}">
        <p14:creationId xmlns:p14="http://schemas.microsoft.com/office/powerpoint/2010/main" val="401800229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questions should be projected on the board. When students read through the ‘Investigating Vaccine effectiveness’ text in TRB2,  they use these questions to determine the key points in the text. They then summarise the points to answer the questions. (note that some questions will require thinking beyond the information in the text) </a:t>
            </a:r>
          </a:p>
          <a:p>
            <a:endParaRPr lang="en-AU" dirty="0"/>
          </a:p>
          <a:p>
            <a:r>
              <a:rPr lang="en-AU" b="1" dirty="0"/>
              <a:t>Sample responses</a:t>
            </a:r>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a) </a:t>
            </a:r>
            <a:r>
              <a:rPr lang="en-AU" sz="1600" b="1" dirty="0"/>
              <a:t>What deems a vaccine as being ‘effective’? Why do you think it is important for the general public to understand this?</a:t>
            </a:r>
          </a:p>
          <a:p>
            <a:r>
              <a:rPr lang="en-AU" b="0" dirty="0"/>
              <a:t>A vaccine is deemed effective if it significantly reduces the chance of getting a disease or prevents severe illness and death in vaccinated individuals. For example, vaccinated individuals may still get sick but often experience less severe symptoms. This is important for the public to understand because some people incorrectly believe vaccines are ineffective when vaccinated people still get the disease. Understanding vaccine effectiveness encourages more people to participate in immunisation programs, reducing the spread and impact of diseases.</a:t>
            </a:r>
          </a:p>
          <a:p>
            <a:endParaRPr lang="en-AU" b="0" dirty="0"/>
          </a:p>
          <a:p>
            <a:r>
              <a:rPr lang="en-AU" b="1" dirty="0"/>
              <a:t>b) What data needs to be collected to determine the effectiveness of a vaccine or an immunisation program</a:t>
            </a:r>
          </a:p>
          <a:p>
            <a:r>
              <a:rPr lang="en-AU" b="0" dirty="0"/>
              <a:t>Data must compare infection rates, disease severity, and outcomes (e.g., hospitalisations or deaths) in vaccinated versus unvaccinated populations. Additional data, such as the proportion of people who get sick in both groups and the severity of symptoms, helps clarify vaccine benefits. For example, even if 20% of vaccinated people become ill compared to 85% of unvaccinated people, the vaccine is still effective because it prevents illness in a large portion of the population., which helps limit the spread of the disease to others. </a:t>
            </a:r>
          </a:p>
          <a:p>
            <a:endParaRPr lang="en-AU" b="0" dirty="0"/>
          </a:p>
          <a:p>
            <a:r>
              <a:rPr lang="en-AU" b="0" dirty="0"/>
              <a:t>c) Misconceptions like “vaccines should prevent all cases of disease” can lead to unrealistic expectations and undermine public confidence in vaccines. If people believe a vaccine is ineffective because some individuals get sick, they may choose not to vaccinate, reducing vaccination rates. This could lead to declining herd immunity, increasing the risk of disease outbreaks and putting vulnerable populations at risk.</a:t>
            </a:r>
          </a:p>
          <a:p>
            <a:endParaRPr lang="en-AU" b="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123</a:t>
            </a:fld>
            <a:endParaRPr lang="en-AU"/>
          </a:p>
        </p:txBody>
      </p:sp>
    </p:spTree>
    <p:extLst>
      <p:ext uri="{BB962C8B-B14F-4D97-AF65-F5344CB8AC3E}">
        <p14:creationId xmlns:p14="http://schemas.microsoft.com/office/powerpoint/2010/main" val="245806051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This slide supports students understanding of the National Immunisation Program (NIP) (TRB2). </a:t>
            </a:r>
          </a:p>
          <a:p>
            <a:endParaRPr lang="en-AU" dirty="0"/>
          </a:p>
          <a:p>
            <a:r>
              <a:rPr lang="en-AU" b="1" dirty="0"/>
              <a:t>Speaker notes:</a:t>
            </a:r>
          </a:p>
          <a:p>
            <a:endParaRPr lang="en-AU" dirty="0"/>
          </a:p>
          <a:p>
            <a:r>
              <a:rPr lang="en-AU" dirty="0"/>
              <a:t>Vaccinations on the childhood immunisation schedule have been carefully researched to give the best possible protection against diseases that affect children. The schedule takes into consideration:</a:t>
            </a:r>
          </a:p>
          <a:p>
            <a:pPr marL="285750" indent="-285750">
              <a:buFont typeface="Arial" panose="020B0604020202020204" pitchFamily="34" charset="0"/>
              <a:buChar char="•"/>
            </a:pPr>
            <a:r>
              <a:rPr lang="en-AU" dirty="0"/>
              <a:t>the most common childhood illnesses</a:t>
            </a:r>
          </a:p>
          <a:p>
            <a:pPr marL="285750" indent="-285750">
              <a:buFont typeface="Arial" panose="020B0604020202020204" pitchFamily="34" charset="0"/>
              <a:buChar char="•"/>
            </a:pPr>
            <a:r>
              <a:rPr lang="en-AU" dirty="0"/>
              <a:t>the severity of the disease at different ages – some diseases are much more severe when babies get them, so therefore they are vaccinated early – some vaccines can only be given once a child’s immune system is further developed; consequently, they are vaccinated at higher age.</a:t>
            </a:r>
          </a:p>
          <a:p>
            <a:pPr marL="285750" indent="-285750">
              <a:buFont typeface="Arial" panose="020B0604020202020204" pitchFamily="34" charset="0"/>
              <a:buChar char="•"/>
            </a:pPr>
            <a:r>
              <a:rPr lang="en-AU" dirty="0"/>
              <a:t>how many vaccine doses are required to provide the best protection against the disease?</a:t>
            </a:r>
          </a:p>
          <a:p>
            <a:pPr marL="285750" indent="-285750">
              <a:buFont typeface="Arial" panose="020B0604020202020204" pitchFamily="34" charset="0"/>
              <a:buChar char="•"/>
            </a:pPr>
            <a:endParaRPr lang="en-AU" dirty="0"/>
          </a:p>
          <a:p>
            <a:pPr marL="0" indent="0">
              <a:buFont typeface="Arial" panose="020B0604020202020204" pitchFamily="34" charset="0"/>
              <a:buNone/>
            </a:pPr>
            <a:r>
              <a:rPr lang="en-AU" dirty="0"/>
              <a:t>Diseases like measles and polio are no longer common in Australia, but for them to remain uncommon, then the majority of the population needs to be vaccinated.</a:t>
            </a:r>
          </a:p>
          <a:p>
            <a:pPr marL="0" indent="0">
              <a:buFont typeface="Arial" panose="020B0604020202020204" pitchFamily="34" charset="0"/>
              <a:buNone/>
            </a:pPr>
            <a:endParaRPr lang="en-AU" dirty="0"/>
          </a:p>
          <a:p>
            <a:pPr marL="0" indent="0">
              <a:buFont typeface="Arial" panose="020B0604020202020204" pitchFamily="34" charset="0"/>
              <a:buNone/>
            </a:pPr>
            <a:r>
              <a:rPr lang="en-AU" b="1" dirty="0"/>
              <a:t>Sample answers:</a:t>
            </a:r>
          </a:p>
          <a:p>
            <a:pPr marL="342900" indent="-342900">
              <a:buFont typeface="Arial" panose="020B0604020202020204" pitchFamily="34" charset="0"/>
              <a:buAutoNum type="arabicPeriod"/>
            </a:pPr>
            <a:r>
              <a:rPr lang="en-AU" dirty="0"/>
              <a:t>Diseases are listed in column 2, and the vaccine names are listed in column 3.</a:t>
            </a:r>
          </a:p>
          <a:p>
            <a:pPr marL="342900" indent="-342900">
              <a:buFont typeface="Arial" panose="020B0604020202020204" pitchFamily="34" charset="0"/>
              <a:buAutoNum type="arabicPeriod"/>
            </a:pPr>
            <a:r>
              <a:rPr lang="en-AU" dirty="0"/>
              <a:t>The different coloured writing helps to communicate additional information. Purple is for everyone, the teal colour writing is for people with specified medical risk conditions, and the red/brown colour highlights additional vaccinations recommended for Aboriginal and Torres Strait Islander Peoples. </a:t>
            </a:r>
          </a:p>
          <a:p>
            <a:pPr marL="342900" indent="-342900">
              <a:buFont typeface="Arial" panose="020B0604020202020204" pitchFamily="34" charset="0"/>
              <a:buAutoNum type="arabicPeriod"/>
            </a:pPr>
            <a:r>
              <a:rPr lang="en-AU" dirty="0"/>
              <a:t>The schedule lists vaccination for diphtheria, tetanus, and pertussis (whooping cough) 5 times: 2 months, 4 months, 6 months, 18 months, 4 years and 12-13 years old. </a:t>
            </a:r>
          </a:p>
          <a:p>
            <a:pPr marL="342900" indent="-342900">
              <a:buFont typeface="Arial" panose="020B0604020202020204" pitchFamily="34" charset="0"/>
              <a:buAutoNum type="arabicPeriod"/>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Speaker notes:</a:t>
            </a:r>
          </a:p>
          <a:p>
            <a:r>
              <a:rPr lang="en-AU" dirty="0"/>
              <a:t>Some vaccines like the diphtheria, tetanus and pertussis vaccine require booster shots to ensure immunisation. Immunity to the diseases can be reduced over time, so a booster shot helps to provide longer-term protection from the disease/s. Children get more vaccines today than in the past because more vaccines are available due to advances in medical research.</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124</a:t>
            </a:fld>
            <a:endParaRPr lang="en-AU"/>
          </a:p>
        </p:txBody>
      </p:sp>
    </p:spTree>
    <p:extLst>
      <p:ext uri="{BB962C8B-B14F-4D97-AF65-F5344CB8AC3E}">
        <p14:creationId xmlns:p14="http://schemas.microsoft.com/office/powerpoint/2010/main" val="253917713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This slide shows students the effects of measles if they are not familiar with it.</a:t>
            </a:r>
          </a:p>
          <a:p>
            <a:endParaRPr lang="en-AU" i="1" dirty="0"/>
          </a:p>
          <a:p>
            <a:r>
              <a:rPr lang="en-AU" b="1" i="0" dirty="0"/>
              <a:t>Speaker notes:</a:t>
            </a:r>
          </a:p>
          <a:p>
            <a:endParaRPr lang="en-AU" dirty="0"/>
          </a:p>
          <a:p>
            <a:r>
              <a:rPr lang="en-AU" sz="1800" dirty="0">
                <a:effectLst/>
                <a:latin typeface="Arial" panose="020B0604020202020204" pitchFamily="34" charset="0"/>
                <a:ea typeface="Calibri" panose="020F0502020204030204" pitchFamily="34" charset="0"/>
              </a:rPr>
              <a:t>Measles is a very infectious viral infection. It can result in symptoms such as fever, cough, discomfort, a head cold, and a rash, typically starting on the face and upper neck. About 10% of measles cases result in complications, which are more common and severe in people who are less than 5 years of age, chronically ill or adults. In pregnant women, measles can result in miscarriage or early birth of the child. Worldwide, measles is one of the leading causes of death in young children. The World Health Organisation oversees practices put in place to eradicate measles worldwide using vaccination and surveillance strategies.</a:t>
            </a:r>
          </a:p>
          <a:p>
            <a:br>
              <a:rPr lang="en-AU" sz="1800" dirty="0">
                <a:effectLst/>
                <a:latin typeface="Arial" panose="020B0604020202020204" pitchFamily="34" charset="0"/>
                <a:ea typeface="Calibri" panose="020F0502020204030204" pitchFamily="34" charset="0"/>
              </a:rPr>
            </a:br>
            <a:r>
              <a:rPr lang="en-AU" sz="1800" dirty="0">
                <a:effectLst/>
                <a:latin typeface="Arial" panose="020B0604020202020204" pitchFamily="34" charset="0"/>
                <a:ea typeface="Calibri" panose="020F0502020204030204" pitchFamily="34" charset="0"/>
              </a:rPr>
              <a:t>A vaccine for measles in the NIP has existed since the mid-1970s. The measles, mumps-rubella (MMR) vaccine was added to the NIP in 1989. Measles cases in Australia continue to happen, mostly due to travellers who are not immune coming into Australia and spreading it to other people. This can result in a measles outbreak. To protect the community, as many people as possible need to be vaccinated.</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125</a:t>
            </a:fld>
            <a:endParaRPr lang="en-AU"/>
          </a:p>
        </p:txBody>
      </p:sp>
    </p:spTree>
    <p:extLst>
      <p:ext uri="{BB962C8B-B14F-4D97-AF65-F5344CB8AC3E}">
        <p14:creationId xmlns:p14="http://schemas.microsoft.com/office/powerpoint/2010/main" val="371463200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graph will teach students about trends, patterns and relationships. Refer to the information in TRB2 about how to describe trends and patterns, and relate it to this graph. There is also a student resource to support this in TRB2.</a:t>
            </a:r>
          </a:p>
          <a:p>
            <a:endParaRPr lang="en-AU" dirty="0"/>
          </a:p>
          <a:p>
            <a:r>
              <a:rPr lang="en-AU" dirty="0"/>
              <a:t>Students have to describe the trend in the graph after the second dose of the MMR Vaccine in the student resource. A red line is animated to show the exponential decrease in cases after the introduction of the second dose of MMR.</a:t>
            </a:r>
          </a:p>
          <a:p>
            <a:endParaRPr lang="en-AU" dirty="0"/>
          </a:p>
          <a:p>
            <a:r>
              <a:rPr lang="en-AU" dirty="0"/>
              <a:t>Additional speaking notes that give further insight into the data in this graph are outlined below:</a:t>
            </a:r>
          </a:p>
          <a:p>
            <a:endParaRPr lang="en-AU" dirty="0"/>
          </a:p>
          <a:p>
            <a:r>
              <a:rPr lang="en-AU" dirty="0"/>
              <a:t>Since 1991, Australia has experienced significant changes in measles incidence among different age groups, particularly following the introduction of enhanced vaccination strategies.</a:t>
            </a:r>
          </a:p>
          <a:p>
            <a:pPr>
              <a:buFont typeface="Arial" panose="020B0604020202020204" pitchFamily="34" charset="0"/>
              <a:buNone/>
            </a:pPr>
            <a:r>
              <a:rPr lang="en-AU" b="1" dirty="0"/>
              <a:t>1991-1992:</a:t>
            </a:r>
            <a:r>
              <a:rPr lang="en-AU" dirty="0"/>
              <a:t> Measles notification rates were relatively high across all age groups. In late 1992, Australia introduced a second dose of the measles-mumps-rubella (MMR) vaccine for school-aged children to increase immunity levels. </a:t>
            </a:r>
          </a:p>
          <a:p>
            <a:r>
              <a:rPr lang="en-AU" b="1" dirty="0"/>
              <a:t>1993-1994:</a:t>
            </a:r>
            <a:r>
              <a:rPr lang="en-AU" dirty="0"/>
              <a:t> Despite the additional MMR dose, Australia experienced a nationwide measles outbreak during these years. The outbreak predominantly affected adolescents and young adults, particularly those aged 15 to 19 years, who may have missed vaccination or had waning immunity.</a:t>
            </a:r>
          </a:p>
          <a:p>
            <a:r>
              <a:rPr lang="en-AU" b="1" dirty="0"/>
              <a:t>1998:</a:t>
            </a:r>
            <a:r>
              <a:rPr lang="en-AU" dirty="0"/>
              <a:t> The Australian Measles Control Campaign was launched, focusing on mass vaccination of primary school-aged children (5–12 years) and catch-up vaccinations for older individuals. This campaign significantly reduced measles cases across all age groups.</a:t>
            </a:r>
          </a:p>
          <a:p>
            <a:r>
              <a:rPr lang="en-AU" b="1" dirty="0"/>
              <a:t>Post-2000:</a:t>
            </a:r>
            <a:r>
              <a:rPr lang="en-AU" dirty="0"/>
              <a:t> Measles cases in Australia declined markedly, with the country achieving measles elimination status in 2014, indicating the absence of endemic transmission. However, imported cases occasionally led to outbreaks, primarily affecting unvaccinated individuals or those too young to be vaccinated.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126</a:t>
            </a:fld>
            <a:endParaRPr lang="en-AU"/>
          </a:p>
        </p:txBody>
      </p:sp>
    </p:spTree>
    <p:extLst>
      <p:ext uri="{BB962C8B-B14F-4D97-AF65-F5344CB8AC3E}">
        <p14:creationId xmlns:p14="http://schemas.microsoft.com/office/powerpoint/2010/main" val="137736880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graph will teach students about interpolating and extrapolating.</a:t>
            </a:r>
          </a:p>
          <a:p>
            <a:endParaRPr lang="en-AU"/>
          </a:p>
          <a:p>
            <a:r>
              <a:rPr lang="en-AU"/>
              <a:t>Read through the definitions of interpolate and extrapolate. Use the graph on the slide to show visually what each term means. The slide is animated to show the point first then the dashed line to show how to read to the x axis and y axis to interpolate and extrapolate data.</a:t>
            </a:r>
          </a:p>
          <a:p>
            <a:endParaRPr lang="en-AU"/>
          </a:p>
          <a:p>
            <a:r>
              <a:rPr lang="en-AU"/>
              <a:t>Support students in interpolating and extrapolating from this graph using the identified points.</a:t>
            </a:r>
          </a:p>
          <a:p>
            <a:endParaRPr lang="en-AU" i="0"/>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127</a:t>
            </a:fld>
            <a:endParaRPr lang="en-AU"/>
          </a:p>
        </p:txBody>
      </p:sp>
    </p:spTree>
    <p:extLst>
      <p:ext uri="{BB962C8B-B14F-4D97-AF65-F5344CB8AC3E}">
        <p14:creationId xmlns:p14="http://schemas.microsoft.com/office/powerpoint/2010/main" val="232419251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sequence. Revisit the slide where appropriate during lesson activities and encourage students to reflect on their progress. </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128</a:t>
            </a:fld>
            <a:endParaRPr lang="en-AU"/>
          </a:p>
        </p:txBody>
      </p:sp>
    </p:spTree>
    <p:extLst>
      <p:ext uri="{BB962C8B-B14F-4D97-AF65-F5344CB8AC3E}">
        <p14:creationId xmlns:p14="http://schemas.microsoft.com/office/powerpoint/2010/main" val="410054965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slide supports activity 2.6, outlined in more detail in TRB 2.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slide contains a list of strategies that can be used to reduce the incidence and spread of infectious diseases. Please note that not all strategies need to be unpacked by the students. You can select a list for students to look at depending on the pace and capability of your class. However, all students will need to do the same strategies for the purpose of the activity. Modify the slide to suit your class.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r>
              <a:rPr lang="en-AU" dirty="0"/>
              <a:t>Instruct students to construct a table with the strategies outlined on this slide in the first column and space for them to outline the strategy in the second column. Students use research to complete the outline for each strategy. </a:t>
            </a:r>
          </a:p>
          <a:p>
            <a:endParaRPr lang="en-AU" dirty="0"/>
          </a:p>
          <a:p>
            <a:r>
              <a:rPr lang="en-AU" dirty="0"/>
              <a:t>Facilitate a sharing session to draw students to the conclusion that different diseases require different strategies to reduce the incidence and spread of disease.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129</a:t>
            </a:fld>
            <a:endParaRPr lang="en-AU"/>
          </a:p>
        </p:txBody>
      </p:sp>
    </p:spTree>
    <p:extLst>
      <p:ext uri="{BB962C8B-B14F-4D97-AF65-F5344CB8AC3E}">
        <p14:creationId xmlns:p14="http://schemas.microsoft.com/office/powerpoint/2010/main" val="248065597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Allocate each student with a disease for their research. Each disease should be selected at least once across the class before students are allowed to double up. Students use the information gathered in their research to respond to each of the questions outlined on the slide.</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130</a:t>
            </a:fld>
            <a:endParaRPr lang="en-AU"/>
          </a:p>
        </p:txBody>
      </p:sp>
    </p:spTree>
    <p:extLst>
      <p:ext uri="{BB962C8B-B14F-4D97-AF65-F5344CB8AC3E}">
        <p14:creationId xmlns:p14="http://schemas.microsoft.com/office/powerpoint/2010/main" val="1939081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Using the images on the slide to ascertain students’ understanding of how the body responds to stimuli. </a:t>
            </a:r>
          </a:p>
          <a:p>
            <a:endParaRPr lang="en-AU" dirty="0"/>
          </a:p>
          <a:p>
            <a:r>
              <a:rPr lang="en-AU" dirty="0"/>
              <a:t>Define stimuli as a detectable change in the internal or external environment. Ask students to identify the stimuli in each scenario (Scenario 1 – high temperature and Scenario 2 – low temperature).</a:t>
            </a:r>
          </a:p>
          <a:p>
            <a:endParaRPr lang="en-AU" dirty="0"/>
          </a:p>
          <a:p>
            <a:r>
              <a:rPr lang="en-AU" dirty="0"/>
              <a:t>Give students time to think independently about the questions on the slide. Then, instruct students to pair up and discuss their ideas with their classmates. Then, facilitate class discussion so students can share their combined knowledge with the class. </a:t>
            </a:r>
          </a:p>
          <a:p>
            <a:endParaRPr lang="en-AU" dirty="0"/>
          </a:p>
          <a:p>
            <a:r>
              <a:rPr lang="en-AU" dirty="0"/>
              <a:t>Students should be able to identify the following:</a:t>
            </a:r>
          </a:p>
          <a:p>
            <a:pPr marL="285750" indent="-285750">
              <a:buFont typeface="Arial" panose="020B0604020202020204" pitchFamily="34" charset="0"/>
              <a:buChar char="•"/>
            </a:pPr>
            <a:r>
              <a:rPr lang="en-AU" dirty="0"/>
              <a:t>in scenario 1, the person is sweating in response to the high temperature</a:t>
            </a:r>
          </a:p>
          <a:p>
            <a:pPr marL="285750" indent="-285750">
              <a:buFont typeface="Arial" panose="020B0604020202020204" pitchFamily="34" charset="0"/>
              <a:buChar char="•"/>
            </a:pPr>
            <a:r>
              <a:rPr lang="en-AU" dirty="0"/>
              <a:t>in scenario 2, the person is shivering in response to the low temperature.</a:t>
            </a:r>
          </a:p>
          <a:p>
            <a:pPr marL="285750" indent="-285750">
              <a:buFont typeface="Arial" panose="020B0604020202020204" pitchFamily="34" charset="0"/>
              <a:buChar char="•"/>
            </a:pPr>
            <a:endParaRPr lang="en-AU" dirty="0"/>
          </a:p>
          <a:p>
            <a:pPr marL="0" indent="0">
              <a:buFont typeface="Arial" panose="020B0604020202020204" pitchFamily="34" charset="0"/>
              <a:buNone/>
            </a:pPr>
            <a:r>
              <a:rPr lang="en-AU" dirty="0"/>
              <a:t>Students may also recognise that the people depicted in the images have selected clothing suitable for the temperature they are experiencing. If so, explain that this is a behavioural response to the stimuli rather than a physiological response (internal body function).</a:t>
            </a:r>
          </a:p>
          <a:p>
            <a:pPr marL="285750" indent="-285750">
              <a:buFont typeface="Arial" panose="020B0604020202020204" pitchFamily="34" charset="0"/>
              <a:buChar char="•"/>
            </a:pPr>
            <a:endParaRPr lang="en-AU" dirty="0"/>
          </a:p>
          <a:p>
            <a:pPr marL="0" indent="0">
              <a:buFont typeface="Arial" panose="020B0604020202020204" pitchFamily="34" charset="0"/>
              <a:buNone/>
            </a:pPr>
            <a:r>
              <a:rPr lang="en-AU" dirty="0"/>
              <a:t>Students may or may not be able to respond to the ‘Why is this happening?’ question. Students may already know that sweating helps to cool the body as it removes heat from the skin when it evaporates. They may also know that shivering helps to warm the body up. If not, then describe these stimulus responses to the students.</a:t>
            </a:r>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369322419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Calibri" panose="020F0502020204030204" pitchFamily="34" charset="0"/>
              </a:rPr>
              <a:t>Jointly construct responses to the following questions to draw together the students’ research on strategies for preventing various infectious diseases.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131</a:t>
            </a:fld>
            <a:endParaRPr lang="en-AU"/>
          </a:p>
        </p:txBody>
      </p:sp>
    </p:spTree>
    <p:extLst>
      <p:ext uri="{BB962C8B-B14F-4D97-AF65-F5344CB8AC3E}">
        <p14:creationId xmlns:p14="http://schemas.microsoft.com/office/powerpoint/2010/main" val="159105325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Read the question on the slide to the students and unpack it. </a:t>
            </a:r>
            <a:r>
              <a:rPr lang="en-AU" sz="1800" dirty="0">
                <a:solidFill>
                  <a:srgbClr val="000000"/>
                </a:solidFill>
                <a:effectLst/>
                <a:latin typeface="Arial" panose="020B0604020202020204" pitchFamily="34" charset="0"/>
                <a:ea typeface="Calibri" panose="020F0502020204030204" pitchFamily="34" charset="0"/>
              </a:rPr>
              <a:t>You may want to use a strategy such as </a:t>
            </a:r>
            <a:r>
              <a:rPr lang="en-AU" sz="1800">
                <a:solidFill>
                  <a:srgbClr val="000000"/>
                </a:solidFill>
                <a:effectLst/>
                <a:latin typeface="Arial" panose="020B0604020202020204" pitchFamily="34" charset="0"/>
                <a:ea typeface="Calibri" panose="020F0502020204030204" pitchFamily="34" charset="0"/>
              </a:rPr>
              <a:t>V-C-F-S</a:t>
            </a:r>
            <a:r>
              <a:rPr lang="en-AU" sz="1800" dirty="0">
                <a:solidFill>
                  <a:srgbClr val="000000"/>
                </a:solidFill>
                <a:effectLst/>
                <a:latin typeface="Arial" panose="020B0604020202020204" pitchFamily="34" charset="0"/>
                <a:ea typeface="Calibri" panose="020F0502020204030204" pitchFamily="34" charset="0"/>
              </a:rPr>
              <a:t> to deconstruct the question and create a plan. More information about this is in </a:t>
            </a:r>
            <a:r>
              <a:rPr lang="en-AU" sz="1800" b="1" dirty="0">
                <a:solidFill>
                  <a:srgbClr val="000000"/>
                </a:solidFill>
                <a:effectLst/>
                <a:latin typeface="Arial" panose="020B0604020202020204" pitchFamily="34" charset="0"/>
                <a:ea typeface="Calibri" panose="020F0502020204030204" pitchFamily="34" charset="0"/>
              </a:rPr>
              <a:t>TRB1</a:t>
            </a:r>
            <a:r>
              <a:rPr lang="en-AU" sz="1800" dirty="0">
                <a:solidFill>
                  <a:srgbClr val="000000"/>
                </a:solidFill>
                <a:effectLst/>
                <a:latin typeface="Arial" panose="020B0604020202020204" pitchFamily="34" charset="0"/>
                <a:ea typeface="Calibri" panose="020F0502020204030204" pitchFamily="34" charset="0"/>
              </a:rPr>
              <a:t>, 1.6, Comparing the endocrine and nervous systems. To answer the ‘assess’ question, tell students they will need to make a judgement about the effectiveness of the strategies in reducing the incidence and spread of their chosen infectious disease. Students must provide reasons, including data, to support their response.</a:t>
            </a:r>
            <a:endParaRPr lang="en-AU" sz="1800" dirty="0">
              <a:effectLst/>
              <a:latin typeface="Arial" panose="020B0604020202020204" pitchFamily="34" charset="0"/>
              <a:ea typeface="Calibri" panose="020F0502020204030204" pitchFamily="34" charset="0"/>
            </a:endParaRPr>
          </a:p>
          <a:p>
            <a:endParaRPr lang="en-AU" dirty="0"/>
          </a:p>
          <a:p>
            <a:r>
              <a:rPr lang="en-AU" dirty="0"/>
              <a:t>A sample response to this question is provided in TRB2 2.6 Strategies to reduce the incidence and spread of disease.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132</a:t>
            </a:fld>
            <a:endParaRPr lang="en-AU"/>
          </a:p>
        </p:txBody>
      </p:sp>
    </p:spTree>
    <p:extLst>
      <p:ext uri="{BB962C8B-B14F-4D97-AF65-F5344CB8AC3E}">
        <p14:creationId xmlns:p14="http://schemas.microsoft.com/office/powerpoint/2010/main" val="4711480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133</a:t>
            </a:fld>
            <a:endParaRPr lang="en-AU"/>
          </a:p>
        </p:txBody>
      </p:sp>
    </p:spTree>
    <p:extLst>
      <p:ext uri="{BB962C8B-B14F-4D97-AF65-F5344CB8AC3E}">
        <p14:creationId xmlns:p14="http://schemas.microsoft.com/office/powerpoint/2010/main" val="302399447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Link to video: https://www.youtube.com/watch?v=-muIoWofsCE</a:t>
            </a:r>
          </a:p>
          <a:p>
            <a:r>
              <a:rPr lang="en-AU" dirty="0"/>
              <a:t>This video has closed captions and a transcript.</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Show students the questions. Tell them they must extract key points from the video to summarise the information and answer the question. Play the video and pause at key points for students to construct their responses.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134</a:t>
            </a:fld>
            <a:endParaRPr lang="en-AU"/>
          </a:p>
        </p:txBody>
      </p:sp>
    </p:spTree>
    <p:extLst>
      <p:ext uri="{BB962C8B-B14F-4D97-AF65-F5344CB8AC3E}">
        <p14:creationId xmlns:p14="http://schemas.microsoft.com/office/powerpoint/2010/main" val="95327145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Ask students to write the question and answer in their book. </a:t>
            </a:r>
          </a:p>
          <a:p>
            <a:endParaRPr lang="en-AU" dirty="0"/>
          </a:p>
          <a:p>
            <a:r>
              <a:rPr lang="en-AU" dirty="0"/>
              <a:t>Facilitate class discussion using the sample response in TRB2.</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135</a:t>
            </a:fld>
            <a:endParaRPr lang="en-AU"/>
          </a:p>
        </p:txBody>
      </p:sp>
    </p:spTree>
    <p:extLst>
      <p:ext uri="{BB962C8B-B14F-4D97-AF65-F5344CB8AC3E}">
        <p14:creationId xmlns:p14="http://schemas.microsoft.com/office/powerpoint/2010/main" val="401768539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dirty="0">
                <a:cs typeface="Calibri"/>
              </a:rPr>
              <a:t>The slides for the assessment task are designed to be used in conjunction with the assessment task section of the program.</a:t>
            </a:r>
          </a:p>
        </p:txBody>
      </p:sp>
      <p:sp>
        <p:nvSpPr>
          <p:cNvPr id="4" name="Slide Number Placeholder 3"/>
          <p:cNvSpPr>
            <a:spLocks noGrp="1"/>
          </p:cNvSpPr>
          <p:nvPr>
            <p:ph type="sldNum" sz="quarter" idx="5"/>
          </p:nvPr>
        </p:nvSpPr>
        <p:spPr/>
        <p:txBody>
          <a:bodyPr/>
          <a:lstStyle/>
          <a:p>
            <a:fld id="{D09C5488-DD16-4714-9519-7BE21BA11D4E}" type="slidenum">
              <a:rPr lang="en-AU" smtClean="0"/>
              <a:t>136</a:t>
            </a:fld>
            <a:endParaRPr lang="en-AU"/>
          </a:p>
        </p:txBody>
      </p:sp>
    </p:spTree>
    <p:extLst>
      <p:ext uri="{BB962C8B-B14F-4D97-AF65-F5344CB8AC3E}">
        <p14:creationId xmlns:p14="http://schemas.microsoft.com/office/powerpoint/2010/main" val="235362400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copy this table in their books to complete the simulation: https://learn.chm.msu.edu/vibl/vibl/KirbyBauer/KirbyBauer_HTML5Canvas.html </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137</a:t>
            </a:fld>
            <a:endParaRPr lang="en-AU"/>
          </a:p>
        </p:txBody>
      </p:sp>
    </p:spTree>
    <p:extLst>
      <p:ext uri="{BB962C8B-B14F-4D97-AF65-F5344CB8AC3E}">
        <p14:creationId xmlns:p14="http://schemas.microsoft.com/office/powerpoint/2010/main" val="128279006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shows the antiseptic substances students will be testing in the assessment task.</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138</a:t>
            </a:fld>
            <a:endParaRPr lang="en-AU"/>
          </a:p>
        </p:txBody>
      </p:sp>
    </p:spTree>
    <p:extLst>
      <p:ext uri="{BB962C8B-B14F-4D97-AF65-F5344CB8AC3E}">
        <p14:creationId xmlns:p14="http://schemas.microsoft.com/office/powerpoint/2010/main" val="223379564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definition of disc diffusion method. Show this to students when unpacking the assessment task so they can visualise part of the process.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139</a:t>
            </a:fld>
            <a:endParaRPr lang="en-AU"/>
          </a:p>
        </p:txBody>
      </p:sp>
    </p:spTree>
    <p:extLst>
      <p:ext uri="{BB962C8B-B14F-4D97-AF65-F5344CB8AC3E}">
        <p14:creationId xmlns:p14="http://schemas.microsoft.com/office/powerpoint/2010/main" val="264310294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definition of the disc diffusion method. Show this to students when unpacking the assessment task so they can visualise part of the process. This slide also shows how to measure the zone of inhibition.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140</a:t>
            </a:fld>
            <a:endParaRPr lang="en-AU"/>
          </a:p>
        </p:txBody>
      </p:sp>
    </p:spTree>
    <p:extLst>
      <p:ext uri="{BB962C8B-B14F-4D97-AF65-F5344CB8AC3E}">
        <p14:creationId xmlns:p14="http://schemas.microsoft.com/office/powerpoint/2010/main" val="1911143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Calibri" panose="020F0502020204030204" pitchFamily="34" charset="0"/>
              </a:rPr>
              <a:t>Tell students that the experiment’s procedure has not been provided. However, they must look at this to determine if the experiment is valid. Assume that the procedures used in the examples were appropriate to the given aim. </a:t>
            </a:r>
          </a:p>
          <a:p>
            <a:endParaRPr lang="en-AU" sz="1800" dirty="0">
              <a:effectLst/>
              <a:latin typeface="Arial" panose="020B0604020202020204" pitchFamily="34" charset="0"/>
              <a:ea typeface="Calibri" panose="020F0502020204030204" pitchFamily="34" charset="0"/>
            </a:endParaRPr>
          </a:p>
          <a:p>
            <a:pPr>
              <a:buFont typeface="Arial" panose="020B0604020202020204" pitchFamily="34" charset="0"/>
              <a:buChar char="•"/>
            </a:pPr>
            <a:r>
              <a:rPr lang="en-AU" sz="2000" b="1" dirty="0"/>
              <a:t>Reliability</a:t>
            </a:r>
            <a:r>
              <a:rPr lang="en-AU" sz="2000" dirty="0"/>
              <a:t>: The experiment appears </a:t>
            </a:r>
            <a:r>
              <a:rPr lang="en-AU" sz="2000" b="1" dirty="0"/>
              <a:t>reliable</a:t>
            </a:r>
            <a:r>
              <a:rPr lang="en-AU" sz="2000" dirty="0"/>
              <a:t>, as the trial data for each salt concentration is highly consistent across trials (please note that this refers to internal reliability/precision). The time to boil for 0 g of salt is extremely similar across all trials (62.03 to 62.05 seconds). For 5 g, the time across trials is consistent (61.23 to 61.24 seconds). For 10 g, the variation is minimal (60.00 to 60.03 seconds). For 15 g, the range is also very tight (58.95 to 58.97 seconds).</a:t>
            </a:r>
          </a:p>
          <a:p>
            <a:pPr>
              <a:buFont typeface="Arial" panose="020B0604020202020204" pitchFamily="34" charset="0"/>
              <a:buChar char="•"/>
            </a:pPr>
            <a:endParaRPr lang="en-AU" sz="2000" dirty="0"/>
          </a:p>
          <a:p>
            <a:pPr>
              <a:buFont typeface="Arial" panose="020B0604020202020204" pitchFamily="34" charset="0"/>
              <a:buChar char="•"/>
            </a:pPr>
            <a:r>
              <a:rPr lang="en-AU" sz="2000" b="1" dirty="0"/>
              <a:t>Validity</a:t>
            </a:r>
            <a:r>
              <a:rPr lang="en-AU" sz="2000" dirty="0"/>
              <a:t>: The experiment is </a:t>
            </a:r>
            <a:r>
              <a:rPr lang="en-AU" sz="2000" b="1" dirty="0"/>
              <a:t>valid</a:t>
            </a:r>
            <a:r>
              <a:rPr lang="en-AU" sz="2000" dirty="0"/>
              <a:t>, as the selection of variables and the control of variables appropriately address the aim of the investigation. The independent variable (amount of salt) directly relates to the aim of determining its effect on the time it takes for water to boil. The dependent variable (time to boil) is appropriate for this aim, reflecting the boiling point change due to the salt concentration.</a:t>
            </a:r>
          </a:p>
          <a:p>
            <a:pPr>
              <a:buFont typeface="Arial" panose="020B0604020202020204" pitchFamily="34" charset="0"/>
              <a:buChar char="•"/>
            </a:pPr>
            <a:r>
              <a:rPr lang="en-AU" sz="2000" dirty="0"/>
              <a:t>The experiment controls several important variables, such as:</a:t>
            </a:r>
          </a:p>
          <a:p>
            <a:pPr>
              <a:buFont typeface="Arial" panose="020B0604020202020204" pitchFamily="34" charset="0"/>
              <a:buChar char="•"/>
            </a:pPr>
            <a:r>
              <a:rPr lang="en-AU" sz="2000" dirty="0"/>
              <a:t>Volume of water (50 mL): Ensuring the same amount of water is used in each trial.</a:t>
            </a:r>
          </a:p>
          <a:p>
            <a:pPr>
              <a:buFont typeface="Arial" panose="020B0604020202020204" pitchFamily="34" charset="0"/>
              <a:buChar char="•"/>
            </a:pPr>
            <a:r>
              <a:rPr lang="en-AU" sz="2000" dirty="0"/>
              <a:t>Type of water (distilled): Using distilled water prevents any impurities from affecting the boiling point.</a:t>
            </a:r>
          </a:p>
          <a:p>
            <a:pPr>
              <a:buFont typeface="Arial" panose="020B0604020202020204" pitchFamily="34" charset="0"/>
              <a:buChar char="•"/>
            </a:pPr>
            <a:r>
              <a:rPr lang="en-AU" sz="2000" dirty="0"/>
              <a:t>Beaker size (100 mL): Ensures the container doesn’t impact boiling time.</a:t>
            </a:r>
          </a:p>
          <a:p>
            <a:pPr>
              <a:buFont typeface="Arial" panose="020B0604020202020204" pitchFamily="34" charset="0"/>
              <a:buChar char="•"/>
            </a:pPr>
            <a:r>
              <a:rPr lang="en-AU" sz="2000" dirty="0"/>
              <a:t>Flame type (blue flame): Ensures consistent heating conditions.</a:t>
            </a:r>
          </a:p>
          <a:p>
            <a:pPr>
              <a:buFont typeface="Arial" panose="020B0604020202020204" pitchFamily="34" charset="0"/>
              <a:buChar char="•"/>
            </a:pPr>
            <a:r>
              <a:rPr lang="en-AU" sz="2000" dirty="0"/>
              <a:t>Procedure for adding salt: Ensures uniformity in the preparation of the salt solution.</a:t>
            </a:r>
          </a:p>
          <a:p>
            <a:pPr>
              <a:buFont typeface="Arial" panose="020B0604020202020204" pitchFamily="34" charset="0"/>
              <a:buChar char="•"/>
            </a:pPr>
            <a:r>
              <a:rPr lang="en-AU" sz="2000" dirty="0"/>
              <a:t>Defining the boiling point consistently: Ensures the boiling time is measured consistently for each trial.</a:t>
            </a:r>
          </a:p>
          <a:p>
            <a:pPr>
              <a:buFont typeface="Arial" panose="020B0604020202020204" pitchFamily="34" charset="0"/>
              <a:buNone/>
            </a:pPr>
            <a:r>
              <a:rPr lang="en-AU" sz="2000" dirty="0"/>
              <a:t>The measurements are relevant, and appropriate procedures ensure that the observed differences in boiling time are likely due to the amount of salt and not any other variables.</a:t>
            </a:r>
          </a:p>
          <a:p>
            <a:pPr>
              <a:buFont typeface="Arial" panose="020B0604020202020204" pitchFamily="34" charset="0"/>
              <a:buNone/>
            </a:pPr>
            <a:r>
              <a:rPr lang="en-AU" sz="2000" dirty="0"/>
              <a:t> The tools used (electronic scale, stopwatch, and measuring cylinder) are appropriate for accurately measuring the amount of salt, the time to boil, and the volume of water, ensuring accuracy in each step. The procedures (stirring, controlling flame, dissolving salt prior to heating) are also relevant and correct.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54592128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dirty="0">
                <a:latin typeface="Arial"/>
                <a:cs typeface="Arial"/>
              </a:rPr>
              <a:t>Content in this section aligns with essential question 3 in the program of learning and Teacher resource book 3 (TRB3)</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141</a:t>
            </a:fld>
            <a:endParaRPr lang="en-AU"/>
          </a:p>
        </p:txBody>
      </p:sp>
    </p:spTree>
    <p:extLst>
      <p:ext uri="{BB962C8B-B14F-4D97-AF65-F5344CB8AC3E}">
        <p14:creationId xmlns:p14="http://schemas.microsoft.com/office/powerpoint/2010/main" val="36773023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sequence. Revisit the slide where appropriate during lesson activities and encourage students to reflect on their progress. </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142</a:t>
            </a:fld>
            <a:endParaRPr lang="en-AU"/>
          </a:p>
        </p:txBody>
      </p:sp>
    </p:spTree>
    <p:extLst>
      <p:ext uri="{BB962C8B-B14F-4D97-AF65-F5344CB8AC3E}">
        <p14:creationId xmlns:p14="http://schemas.microsoft.com/office/powerpoint/2010/main" val="157571765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 the definition of non-infectious disease with the class and outline how a non-infectious disease differs from infectious diseases. </a:t>
            </a:r>
          </a:p>
          <a:p>
            <a:endParaRPr lang="en-AU" dirty="0"/>
          </a:p>
          <a:p>
            <a:r>
              <a:rPr lang="en-AU" dirty="0"/>
              <a:t>Inform students that this image shows a blood glucose monitoring device used to measure blood sugar levels, a key part of managing diabetes. A drop of blood from a fingertip is applied to a test strip inserted into the device, which detects the blood glucose levels. Regular monitoring helps individuals with diabetes maintain their blood sugar levels within a healthy range and adjust their treatment plans accordingly.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143</a:t>
            </a:fld>
            <a:endParaRPr lang="en-AU"/>
          </a:p>
        </p:txBody>
      </p:sp>
    </p:spTree>
    <p:extLst>
      <p:ext uri="{BB962C8B-B14F-4D97-AF65-F5344CB8AC3E}">
        <p14:creationId xmlns:p14="http://schemas.microsoft.com/office/powerpoint/2010/main" val="221451984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is animated to introduce the definition, followed by the examples for each category. </a:t>
            </a:r>
          </a:p>
          <a:p>
            <a:endParaRPr lang="en-AU" dirty="0"/>
          </a:p>
          <a:p>
            <a:r>
              <a:rPr lang="en-AU" b="1" dirty="0"/>
              <a:t>Speaker notes:</a:t>
            </a:r>
          </a:p>
          <a:p>
            <a:r>
              <a:rPr lang="en-AU" b="0" dirty="0"/>
              <a:t>Many factors can cause non-infectious disease. The causes of non-infectious diseases can be classified as *CLICK* genetic, *CLICK* environmental, *CLICK* and lifestyle. </a:t>
            </a:r>
          </a:p>
          <a:p>
            <a:r>
              <a:rPr lang="en-AU" b="0" dirty="0"/>
              <a:t>*CLICK*</a:t>
            </a:r>
          </a:p>
          <a:p>
            <a:r>
              <a:rPr lang="en-AU" b="1" dirty="0"/>
              <a:t>Genetic risk factors include:</a:t>
            </a:r>
          </a:p>
          <a:p>
            <a:pPr marL="285750" indent="-285750">
              <a:buFont typeface="Arial" panose="020B0604020202020204" pitchFamily="34" charset="0"/>
              <a:buChar char="•"/>
            </a:pPr>
            <a:r>
              <a:rPr lang="en-AU" b="0" dirty="0"/>
              <a:t>Inherited mutations in genes such as:</a:t>
            </a:r>
          </a:p>
          <a:p>
            <a:pPr marL="895335" lvl="1" indent="-285750">
              <a:buFont typeface="Arial" panose="020B0604020202020204" pitchFamily="34" charset="0"/>
              <a:buChar char="•"/>
            </a:pPr>
            <a:r>
              <a:rPr lang="en-AU" b="0" dirty="0"/>
              <a:t>BRCA genes that increase the risk of breast cancer</a:t>
            </a:r>
          </a:p>
          <a:p>
            <a:pPr marL="895335" lvl="1" indent="-285750">
              <a:buFont typeface="Arial" panose="020B0604020202020204" pitchFamily="34" charset="0"/>
              <a:buChar char="•"/>
            </a:pPr>
            <a:r>
              <a:rPr lang="en-AU" b="0" dirty="0"/>
              <a:t>CTFR gene causes cystic fibrosis, a genetic disorder affecting the lungs and digestive system.</a:t>
            </a:r>
          </a:p>
          <a:p>
            <a:pPr marL="285750" indent="-285750">
              <a:buFont typeface="Arial" panose="020B0604020202020204" pitchFamily="34" charset="0"/>
              <a:buChar char="•"/>
            </a:pPr>
            <a:r>
              <a:rPr lang="en-AU" b="0" dirty="0"/>
              <a:t>Acquired mutations: this means that the mutation was acquired in an individual’s lifetime rather than inherited. They can be caused by: </a:t>
            </a:r>
          </a:p>
          <a:p>
            <a:pPr marL="895335" lvl="1" indent="-285750">
              <a:buFont typeface="Arial" panose="020B0604020202020204" pitchFamily="34" charset="0"/>
              <a:buChar char="•"/>
            </a:pPr>
            <a:r>
              <a:rPr lang="en-AU" b="0" dirty="0"/>
              <a:t>Random DNA replication errors when cells are dividing</a:t>
            </a:r>
          </a:p>
          <a:p>
            <a:pPr marL="895335" lvl="1" indent="-285750">
              <a:buFont typeface="Arial" panose="020B0604020202020204" pitchFamily="34" charset="0"/>
              <a:buChar char="•"/>
            </a:pPr>
            <a:r>
              <a:rPr lang="en-AU" b="0" dirty="0"/>
              <a:t>Infections – some infectious diseases can cause mutations in the DNA which lead to cancer (like HPV and cervical cancer)</a:t>
            </a:r>
          </a:p>
          <a:p>
            <a:pPr marL="895335" lvl="1" indent="-285750">
              <a:buFont typeface="Arial" panose="020B0604020202020204" pitchFamily="34" charset="0"/>
              <a:buChar char="•"/>
            </a:pPr>
            <a:r>
              <a:rPr lang="en-AU" b="0" dirty="0"/>
              <a:t>Aging – Normal cellular processes can slow down or become disrupted over time.</a:t>
            </a:r>
          </a:p>
          <a:p>
            <a:pPr marL="895335" lvl="1" indent="-285750">
              <a:buFont typeface="Arial" panose="020B0604020202020204" pitchFamily="34" charset="0"/>
              <a:buChar char="•"/>
            </a:pPr>
            <a:r>
              <a:rPr lang="en-AU" b="0" dirty="0"/>
              <a:t>Mutations caused by exposure to carcinogens (see the cross-over with environmental risk factors?).</a:t>
            </a:r>
          </a:p>
          <a:p>
            <a:pPr marL="285750" lvl="0" indent="-285750">
              <a:buFont typeface="Arial" panose="020B0604020202020204" pitchFamily="34" charset="0"/>
              <a:buChar char="•"/>
            </a:pPr>
            <a:r>
              <a:rPr lang="en-AU" b="0" dirty="0"/>
              <a:t>Chromosomal abnormalities</a:t>
            </a:r>
          </a:p>
          <a:p>
            <a:pPr marL="895335" lvl="1" indent="-285750">
              <a:buFont typeface="Arial" panose="020B0604020202020204" pitchFamily="34" charset="0"/>
              <a:buChar char="•"/>
            </a:pPr>
            <a:r>
              <a:rPr lang="en-AU" b="0" dirty="0"/>
              <a:t>An additional chromosome 21 causes Down’s syndrome</a:t>
            </a:r>
          </a:p>
          <a:p>
            <a:pPr marL="895335" lvl="1" indent="-285750">
              <a:buFont typeface="Arial" panose="020B0604020202020204" pitchFamily="34" charset="0"/>
              <a:buChar char="•"/>
            </a:pPr>
            <a:r>
              <a:rPr lang="en-AU" b="0" dirty="0"/>
              <a:t>A missing X chromosome causes Turner syndrome</a:t>
            </a:r>
          </a:p>
          <a:p>
            <a:endParaRPr lang="en-AU" b="0" dirty="0"/>
          </a:p>
          <a:p>
            <a:r>
              <a:rPr lang="en-AU" b="0" dirty="0"/>
              <a:t>*CLICK*</a:t>
            </a:r>
          </a:p>
          <a:p>
            <a:r>
              <a:rPr lang="en-AU" b="1" dirty="0"/>
              <a:t>Environmental risk factors include:</a:t>
            </a:r>
          </a:p>
          <a:p>
            <a:pPr marL="285750" lvl="0" indent="-285750">
              <a:buFont typeface="Arial" panose="020B0604020202020204" pitchFamily="34" charset="0"/>
              <a:buChar char="•"/>
            </a:pPr>
            <a:r>
              <a:rPr lang="en-AU" b="0" dirty="0"/>
              <a:t>Pollution, such as air pollution, can cause or trigger respiratory diseases like asthma and lung cancer.</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Exposure to toxins – Long-term exposure to asbestos can lead to mesothelioma, and lead exposure can cause neurological (nerve) damage. </a:t>
            </a:r>
            <a:r>
              <a:rPr lang="en-AU" sz="1600" dirty="0"/>
              <a:t>Asbestos was used in many building materials until it started to be regulated in the 1970s. </a:t>
            </a:r>
            <a:endParaRPr lang="en-AU" b="0" dirty="0"/>
          </a:p>
          <a:p>
            <a:pPr marL="285750" lvl="0" indent="-285750">
              <a:buFont typeface="Arial" panose="020B0604020202020204" pitchFamily="34" charset="0"/>
              <a:buChar char="•"/>
            </a:pPr>
            <a:r>
              <a:rPr lang="en-AU" b="0" dirty="0"/>
              <a:t>Radiation – Prolonged exposure to ultraviolet (UV) radiation increases the risk of skin cancer</a:t>
            </a:r>
          </a:p>
          <a:p>
            <a:pPr marL="285750" lvl="0" indent="-285750">
              <a:buFont typeface="Arial" panose="020B0604020202020204" pitchFamily="34" charset="0"/>
              <a:buChar char="•"/>
            </a:pPr>
            <a:r>
              <a:rPr lang="en-AU" b="0" dirty="0"/>
              <a:t>Seriocomic factors include living conditions and access to healthcare. Poor living conditions and lack of access to healthcare can exacerbate (make worse) chronic illness</a:t>
            </a:r>
          </a:p>
          <a:p>
            <a:pPr marL="0" indent="0">
              <a:buFont typeface="Arial" panose="020B0604020202020204" pitchFamily="34" charset="0"/>
              <a:buNone/>
            </a:pPr>
            <a:endParaRPr lang="en-AU" b="0" dirty="0"/>
          </a:p>
          <a:p>
            <a:r>
              <a:rPr lang="en-AU" b="0" dirty="0"/>
              <a:t>*CLICK*</a:t>
            </a:r>
          </a:p>
          <a:p>
            <a:r>
              <a:rPr lang="en-AU" b="1" dirty="0"/>
              <a:t>Lifestyle risk factors include:</a:t>
            </a:r>
          </a:p>
          <a:p>
            <a:pPr marL="285750" indent="-285750">
              <a:buFont typeface="Arial" panose="020B0604020202020204" pitchFamily="34" charset="0"/>
              <a:buChar char="•"/>
            </a:pPr>
            <a:r>
              <a:rPr lang="en-AU" b="0" dirty="0"/>
              <a:t>Diet and nutrition – not eating a balanced diet can lead to nutritional deficiency, which can cause further problems. For example, a lack of calcium can contribute to osteoporosis. High-fat diets can contribute to cardiovascular disease. </a:t>
            </a:r>
          </a:p>
          <a:p>
            <a:pPr marL="285750" indent="-285750">
              <a:buFont typeface="Arial" panose="020B0604020202020204" pitchFamily="34" charset="0"/>
              <a:buChar char="•"/>
            </a:pPr>
            <a:r>
              <a:rPr lang="en-AU" b="0" dirty="0"/>
              <a:t>Physical inactivity increases the risk of many diseases</a:t>
            </a:r>
          </a:p>
          <a:p>
            <a:pPr marL="285750" indent="-285750">
              <a:buFont typeface="Arial" panose="020B0604020202020204" pitchFamily="34" charset="0"/>
              <a:buChar char="•"/>
            </a:pPr>
            <a:r>
              <a:rPr lang="en-AU" b="0" dirty="0"/>
              <a:t>Substance abuse can lead to lung cancer in the case of smoking, and liver cirrhosis in the case of excessive alcohol consumption</a:t>
            </a:r>
          </a:p>
          <a:p>
            <a:endParaRPr lang="en-AU" b="1" dirty="0"/>
          </a:p>
          <a:p>
            <a:r>
              <a:rPr lang="en-AU" dirty="0"/>
              <a:t>Many non-infectious diseases result from interactions among multiple risk factors, not just from one category. For example: </a:t>
            </a:r>
          </a:p>
          <a:p>
            <a:pPr marL="285750" indent="-285750">
              <a:buFont typeface="Arial" panose="020B0604020202020204" pitchFamily="34" charset="0"/>
              <a:buChar char="•"/>
            </a:pPr>
            <a:r>
              <a:rPr lang="en-AU" dirty="0"/>
              <a:t>Cardiovascular disease can arise from a genetic predisposition, exacerbated by environmental pollution and lifestyle choices like a poor diet and physical inactivity.</a:t>
            </a:r>
          </a:p>
          <a:p>
            <a:pPr marL="285750" indent="-285750">
              <a:buFont typeface="Arial" panose="020B0604020202020204" pitchFamily="34" charset="0"/>
              <a:buChar char="•"/>
            </a:pPr>
            <a:r>
              <a:rPr lang="en-AU" dirty="0"/>
              <a:t>Cancer may develop due to inherited mutations, exposure to carcinogens (like radiation or tobacco smoke), and lifestyle factors such as diet or alcohol consumption.</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144</a:t>
            </a:fld>
            <a:endParaRPr lang="en-AU"/>
          </a:p>
        </p:txBody>
      </p:sp>
    </p:spTree>
    <p:extLst>
      <p:ext uri="{BB962C8B-B14F-4D97-AF65-F5344CB8AC3E}">
        <p14:creationId xmlns:p14="http://schemas.microsoft.com/office/powerpoint/2010/main" val="147779478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Calibri" panose="020F0502020204030204" pitchFamily="34" charset="0"/>
              </a:rPr>
              <a:t>Ask students to construct a table with three columns: one for genetic causes, environmental causes and lifestyle causes. Students then classify each risk factor on the slide as genetic, environmental or lifestyle. Call upon students to contribute their answers.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145</a:t>
            </a:fld>
            <a:endParaRPr lang="en-AU"/>
          </a:p>
        </p:txBody>
      </p:sp>
    </p:spTree>
    <p:extLst>
      <p:ext uri="{BB962C8B-B14F-4D97-AF65-F5344CB8AC3E}">
        <p14:creationId xmlns:p14="http://schemas.microsoft.com/office/powerpoint/2010/main" val="109358923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Show students the sample answers and then discuss any that students may have placed incorrectly.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146</a:t>
            </a:fld>
            <a:endParaRPr lang="en-AU"/>
          </a:p>
        </p:txBody>
      </p:sp>
    </p:spTree>
    <p:extLst>
      <p:ext uri="{BB962C8B-B14F-4D97-AF65-F5344CB8AC3E}">
        <p14:creationId xmlns:p14="http://schemas.microsoft.com/office/powerpoint/2010/main" val="34417216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Read the information about Type 2 Diabetes and ask students to make note of any risk factors.</a:t>
            </a:r>
          </a:p>
          <a:p>
            <a:endParaRPr lang="en-AU" dirty="0"/>
          </a:p>
          <a:p>
            <a:r>
              <a:rPr lang="en-AU" dirty="0"/>
              <a:t>This slide is animated to highlight the risk factors one at a time. </a:t>
            </a:r>
          </a:p>
          <a:p>
            <a:endParaRPr lang="en-AU" dirty="0"/>
          </a:p>
          <a:p>
            <a:r>
              <a:rPr lang="en-AU" dirty="0"/>
              <a:t>You can also discuss with students how some risk factors are interlinked with others. For example, urbanisation can contribute to people’s physical inactivity. Urbanisation can lead to less access to parks and green spaces for people to do the recommended amount of physical activity.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147</a:t>
            </a:fld>
            <a:endParaRPr lang="en-AU"/>
          </a:p>
        </p:txBody>
      </p:sp>
    </p:spTree>
    <p:extLst>
      <p:ext uri="{BB962C8B-B14F-4D97-AF65-F5344CB8AC3E}">
        <p14:creationId xmlns:p14="http://schemas.microsoft.com/office/powerpoint/2010/main" val="237750667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is a sample response that can be used as ‘what a good one looks like’ for the activity.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148</a:t>
            </a:fld>
            <a:endParaRPr lang="en-AU"/>
          </a:p>
        </p:txBody>
      </p:sp>
    </p:spTree>
    <p:extLst>
      <p:ext uri="{BB962C8B-B14F-4D97-AF65-F5344CB8AC3E}">
        <p14:creationId xmlns:p14="http://schemas.microsoft.com/office/powerpoint/2010/main" val="128796823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16AAE-4DFE-A0BC-A258-3672C8AC9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D6E930-79E4-194C-7059-821E3E1979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A0781D-C9B3-B677-AD14-CDBA15E61CB5}"/>
              </a:ext>
            </a:extLst>
          </p:cNvPr>
          <p:cNvSpPr>
            <a:spLocks noGrp="1"/>
          </p:cNvSpPr>
          <p:nvPr>
            <p:ph type="body" idx="1"/>
          </p:nvPr>
        </p:nvSpPr>
        <p:spPr/>
        <p:txBody>
          <a:bodyPr/>
          <a:lstStyle/>
          <a:p>
            <a:r>
              <a:rPr lang="en-AU" dirty="0"/>
              <a:t>This template slide can be assigned to students to work collaboratively to produce a presentation for the class. Note that not all diseases will have risk factors from all three categories. For example, a genetic disease such as cystic fibrosis will not have lifestyle factors and environmental factors that contribute to causing the disease. Lifestyle and environmental factors may worsen the symptoms of the disease. This distinction should be made clear to students. </a:t>
            </a:r>
          </a:p>
        </p:txBody>
      </p:sp>
      <p:sp>
        <p:nvSpPr>
          <p:cNvPr id="4" name="Slide Number Placeholder 3">
            <a:extLst>
              <a:ext uri="{FF2B5EF4-FFF2-40B4-BE49-F238E27FC236}">
                <a16:creationId xmlns:a16="http://schemas.microsoft.com/office/drawing/2014/main" id="{4E1EF61E-645B-D5AD-EA09-B67E504235D4}"/>
              </a:ext>
            </a:extLst>
          </p:cNvPr>
          <p:cNvSpPr>
            <a:spLocks noGrp="1"/>
          </p:cNvSpPr>
          <p:nvPr>
            <p:ph type="sldNum" sz="quarter" idx="5"/>
          </p:nvPr>
        </p:nvSpPr>
        <p:spPr/>
        <p:txBody>
          <a:bodyPr/>
          <a:lstStyle/>
          <a:p>
            <a:fld id="{B07158C4-A119-4B78-9DE8-A50001BC31DC}" type="slidenum">
              <a:rPr lang="en-AU" smtClean="0"/>
              <a:pPr/>
              <a:t>149</a:t>
            </a:fld>
            <a:endParaRPr lang="en-AU"/>
          </a:p>
        </p:txBody>
      </p:sp>
    </p:spTree>
    <p:extLst>
      <p:ext uri="{BB962C8B-B14F-4D97-AF65-F5344CB8AC3E}">
        <p14:creationId xmlns:p14="http://schemas.microsoft.com/office/powerpoint/2010/main" val="188973422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is animated to bring up one scenario at a time. </a:t>
            </a:r>
          </a:p>
          <a:p>
            <a:endParaRPr lang="en-AU" dirty="0"/>
          </a:p>
          <a:p>
            <a:r>
              <a:rPr lang="en-AU" dirty="0"/>
              <a:t>After each scenario, ask students to use mini whiteboards to indicate if it is an infectious or non-infectious disease.</a:t>
            </a:r>
          </a:p>
          <a:p>
            <a:endParaRPr lang="en-AU" dirty="0"/>
          </a:p>
          <a:p>
            <a:r>
              <a:rPr lang="en-AU" dirty="0"/>
              <a:t>Discuss their choices, ask for their reasoning and provide feedback. The answers and reasoning are outlined below.</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Bacteria cause this disease and can be transmitted through contaminated food: </a:t>
            </a:r>
            <a:r>
              <a:rPr lang="en-AU" b="1" dirty="0"/>
              <a:t>Infectious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Infectious because it is caused by bacteria, a type of pathogen, that can be transmitted via contaminated food.</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dirty="0"/>
              <a:t>A genetic mutation leads to this disease, and it can be passed from parents to children: </a:t>
            </a:r>
            <a:r>
              <a:rPr lang="en-AU" sz="1600" b="1" dirty="0"/>
              <a:t>Non-infectious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dirty="0"/>
              <a:t>Non-infectious because it results from inherited changes in genes, not caused by a pathogen.</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dirty="0"/>
              <a:t>Poor diet and lack of exercise are the leading causes of this disease: </a:t>
            </a:r>
            <a:r>
              <a:rPr lang="en-AU" sz="1600" b="1" dirty="0"/>
              <a:t>Non-infectious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Non-infectious because it develops due to lifestyle choices rather than infection by pathogens.</a:t>
            </a:r>
            <a:endParaRPr lang="en-AU" sz="1600" b="1"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dirty="0"/>
              <a:t>This disease spreads through the air when an infected person coughs or sneezes. The droplets from their cough/sneeze contain virus particles: </a:t>
            </a:r>
            <a:r>
              <a:rPr lang="en-AU" b="1" dirty="0"/>
              <a:t>Infectious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Infectious because it is caused by a viral pathogen that spreads via airborne droplets.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dirty="0"/>
              <a:t>A fungus infects the skin, causing red, itchy patches. </a:t>
            </a:r>
            <a:r>
              <a:rPr lang="en-AU" b="1" dirty="0"/>
              <a:t>Infectious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Infectious, because it is caused by a fungal pathogen that can spread through contact.</a:t>
            </a:r>
            <a:endParaRPr lang="en-AU" sz="1600" b="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A virus causes this disease and can be prevented through vaccination: </a:t>
            </a:r>
            <a:r>
              <a:rPr lang="en-AU" b="1" dirty="0"/>
              <a:t>Infectious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Infectious, because a viral pathogen causes it.</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Long-term exposure to harmful chemicals increases the risk of developing this disease: </a:t>
            </a:r>
            <a:r>
              <a:rPr lang="en-AU" b="1" dirty="0"/>
              <a:t>Non-infectious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Non-infectious, because environmental toxins, not any pathogen, cause it.</a:t>
            </a:r>
            <a:endParaRPr lang="en-AU" sz="1600" b="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150</a:t>
            </a:fld>
            <a:endParaRPr lang="en-AU"/>
          </a:p>
        </p:txBody>
      </p:sp>
    </p:spTree>
    <p:extLst>
      <p:ext uri="{BB962C8B-B14F-4D97-AF65-F5344CB8AC3E}">
        <p14:creationId xmlns:p14="http://schemas.microsoft.com/office/powerpoint/2010/main" val="2003835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Facilitate discussion with the class to determine if the following example is valid and reliable. You may ask the questions below to support students in making their judgement and providing reasons to support their judgement:</a:t>
            </a:r>
          </a:p>
          <a:p>
            <a:endParaRPr lang="en-AU" dirty="0"/>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What is the independent and dependent variable?</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Is the selection of variables relevant to the aim?</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Have the correct tools </a:t>
            </a:r>
            <a:r>
              <a:rPr lang="en-AU" sz="1800" b="1" dirty="0">
                <a:effectLst/>
                <a:latin typeface="Arial" panose="020B0604020202020204" pitchFamily="34" charset="0"/>
                <a:ea typeface="Calibri" panose="020F0502020204030204" pitchFamily="34" charset="0"/>
              </a:rPr>
              <a:t>or procedures</a:t>
            </a:r>
            <a:r>
              <a:rPr lang="en-AU" sz="1800" dirty="0">
                <a:effectLst/>
                <a:latin typeface="Arial" panose="020B0604020202020204" pitchFamily="34" charset="0"/>
                <a:ea typeface="Calibri" panose="020F0502020204030204" pitchFamily="34" charset="0"/>
              </a:rPr>
              <a:t> been used in the experiment so that the measurements are relevant to the aim?</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Have appropriate variables been controlled?</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Is the trial data similar or the same?</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232551964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recall how to deconstruct a question using V-C-F-S, use this table.</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Discuss the deconstruction of the question using V-C-F-S. Link the points below to plan a response.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First, look at the verb/s. Distinguish means to recognise or note/indicate as distinct or different from OR to note differences between.</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The content identified is infectious and non-infectious diseases. This means we must make statements looking at the difference between infectious and non-infectious diseases. </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The focus has been identified as ‘between’ and indicates the need for examples. This means we are looking at how infectious and non-infectious diseases are different to each other.</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Words given are plural. It asks for examples, so students should use more than one example.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151</a:t>
            </a:fld>
            <a:endParaRPr lang="en-AU"/>
          </a:p>
        </p:txBody>
      </p:sp>
    </p:spTree>
    <p:extLst>
      <p:ext uri="{BB962C8B-B14F-4D97-AF65-F5344CB8AC3E}">
        <p14:creationId xmlns:p14="http://schemas.microsoft.com/office/powerpoint/2010/main" val="407783503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Deconstruct these marking guidelines with students. Use this along with the deconstructed question using VCFS to devise a plan for writing the response. More information about this is available in TRB3.</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152</a:t>
            </a:fld>
            <a:endParaRPr lang="en-AU"/>
          </a:p>
        </p:txBody>
      </p:sp>
    </p:spTree>
    <p:extLst>
      <p:ext uri="{BB962C8B-B14F-4D97-AF65-F5344CB8AC3E}">
        <p14:creationId xmlns:p14="http://schemas.microsoft.com/office/powerpoint/2010/main" val="164599458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Cohesive devices can indicate addition, contrast, cause and effect, sequence, comparison, and a conclusion. To </a:t>
            </a:r>
            <a:r>
              <a:rPr lang="en-AU" b="1" dirty="0"/>
              <a:t>distinguish</a:t>
            </a:r>
            <a:r>
              <a:rPr lang="en-AU" dirty="0"/>
              <a:t> between infectious and non-infectious diseases, we use contrast cohesive devices. Some examples are outlined in this slide.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153</a:t>
            </a:fld>
            <a:endParaRPr lang="en-AU"/>
          </a:p>
        </p:txBody>
      </p:sp>
    </p:spTree>
    <p:extLst>
      <p:ext uri="{BB962C8B-B14F-4D97-AF65-F5344CB8AC3E}">
        <p14:creationId xmlns:p14="http://schemas.microsoft.com/office/powerpoint/2010/main" val="192997790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8A7AC-2FE9-481E-DEB2-EE80C510A3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C8DEC-A322-6958-1DE2-A519040B6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D28DA3-2D8A-7B91-7F14-AAE8ACB22CCE}"/>
              </a:ext>
            </a:extLst>
          </p:cNvPr>
          <p:cNvSpPr>
            <a:spLocks noGrp="1"/>
          </p:cNvSpPr>
          <p:nvPr>
            <p:ph type="body" idx="1"/>
          </p:nvPr>
        </p:nvSpPr>
        <p:spPr/>
        <p:txBody>
          <a:bodyPr/>
          <a:lstStyle/>
          <a:p>
            <a:r>
              <a:rPr lang="en-AU" dirty="0"/>
              <a:t>For the differentiated sample response with words missing, students rewrite the response in their book and fill in the blanks using the word bank.</a:t>
            </a:r>
          </a:p>
          <a:p>
            <a:endParaRPr lang="en-AU" dirty="0"/>
          </a:p>
          <a:p>
            <a:r>
              <a:rPr lang="en-AU" dirty="0"/>
              <a:t>The slide has been animated to complete the sample response.</a:t>
            </a:r>
          </a:p>
          <a:p>
            <a:endParaRPr lang="en-AU" dirty="0"/>
          </a:p>
          <a:p>
            <a:r>
              <a:rPr lang="en-AU" dirty="0"/>
              <a:t>Identify the cohesive devices in the response – ‘while’ and ‘In contrast’.</a:t>
            </a:r>
          </a:p>
        </p:txBody>
      </p:sp>
      <p:sp>
        <p:nvSpPr>
          <p:cNvPr id="4" name="Slide Number Placeholder 3">
            <a:extLst>
              <a:ext uri="{FF2B5EF4-FFF2-40B4-BE49-F238E27FC236}">
                <a16:creationId xmlns:a16="http://schemas.microsoft.com/office/drawing/2014/main" id="{52026FD4-3B9A-C00B-C32F-35D0E52E380A}"/>
              </a:ext>
            </a:extLst>
          </p:cNvPr>
          <p:cNvSpPr>
            <a:spLocks noGrp="1"/>
          </p:cNvSpPr>
          <p:nvPr>
            <p:ph type="sldNum" sz="quarter" idx="5"/>
          </p:nvPr>
        </p:nvSpPr>
        <p:spPr/>
        <p:txBody>
          <a:bodyPr/>
          <a:lstStyle/>
          <a:p>
            <a:fld id="{B07158C4-A119-4B78-9DE8-A50001BC31DC}" type="slidenum">
              <a:rPr lang="en-AU" smtClean="0"/>
              <a:pPr/>
              <a:t>154</a:t>
            </a:fld>
            <a:endParaRPr lang="en-AU"/>
          </a:p>
        </p:txBody>
      </p:sp>
    </p:spTree>
    <p:extLst>
      <p:ext uri="{BB962C8B-B14F-4D97-AF65-F5344CB8AC3E}">
        <p14:creationId xmlns:p14="http://schemas.microsoft.com/office/powerpoint/2010/main" val="262256785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155</a:t>
            </a:fld>
            <a:endParaRPr lang="en-AU"/>
          </a:p>
        </p:txBody>
      </p:sp>
    </p:spTree>
    <p:extLst>
      <p:ext uri="{BB962C8B-B14F-4D97-AF65-F5344CB8AC3E}">
        <p14:creationId xmlns:p14="http://schemas.microsoft.com/office/powerpoint/2010/main" val="11214345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Describe some of the information in the graphic to the students:</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The numbers represent the deaths in Australia for males and females in 2022.</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Coronary heart disease involves blockages in the arteries of the heart</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Dementia is an umbrella term that describes diseases that affect memory, thinking, and the ability to perform daily activities. Alzheimer’s disease is the most common form of dementia.</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In 2022, COVID-19 was still a large cause of death. In 2024 and beyond COVID-19, it is unlikely to feature in the top 5 underlying causes of death due to significant interventions such as vaccination programs. </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Unpack the term cerebrovascular. ‘</a:t>
            </a:r>
            <a:r>
              <a:rPr lang="en-AU" sz="1800" dirty="0" err="1">
                <a:effectLst/>
                <a:latin typeface="Arial" panose="020B0604020202020204" pitchFamily="34" charset="0"/>
                <a:ea typeface="Calibri" panose="020F0502020204030204" pitchFamily="34" charset="0"/>
              </a:rPr>
              <a:t>Cerebro</a:t>
            </a:r>
            <a:r>
              <a:rPr lang="en-AU" sz="1800" dirty="0">
                <a:effectLst/>
                <a:latin typeface="Arial" panose="020B0604020202020204" pitchFamily="34" charset="0"/>
                <a:ea typeface="Calibri" panose="020F0502020204030204" pitchFamily="34" charset="0"/>
              </a:rPr>
              <a:t>’ refers to the large part of the brain, and ‘vascular’ means arteries and veins, so cerebrovascular diseases are disorders of the blood vessels supplying the brain and its covering membranes. An example of cerebrovascular disease is stroke. A stroke is a sudden blockage to an artery supplying blood to the brain or a ruptured artery that begins to bleed.</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Instruct the students to work through the questions in the student resource with reference to the graphic. Pause at points to discuss the responses with students.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156</a:t>
            </a:fld>
            <a:endParaRPr lang="en-AU"/>
          </a:p>
        </p:txBody>
      </p:sp>
    </p:spTree>
    <p:extLst>
      <p:ext uri="{BB962C8B-B14F-4D97-AF65-F5344CB8AC3E}">
        <p14:creationId xmlns:p14="http://schemas.microsoft.com/office/powerpoint/2010/main" val="203519920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be projected on the board when teaching students what a quality presentation is.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157</a:t>
            </a:fld>
            <a:endParaRPr lang="en-AU"/>
          </a:p>
        </p:txBody>
      </p:sp>
    </p:spTree>
    <p:extLst>
      <p:ext uri="{BB962C8B-B14F-4D97-AF65-F5344CB8AC3E}">
        <p14:creationId xmlns:p14="http://schemas.microsoft.com/office/powerpoint/2010/main" val="212190307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be projected on the board when teaching students what a quality presentation is.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158</a:t>
            </a:fld>
            <a:endParaRPr lang="en-AU"/>
          </a:p>
        </p:txBody>
      </p:sp>
    </p:spTree>
    <p:extLst>
      <p:ext uri="{BB962C8B-B14F-4D97-AF65-F5344CB8AC3E}">
        <p14:creationId xmlns:p14="http://schemas.microsoft.com/office/powerpoint/2010/main" val="401199592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159</a:t>
            </a:fld>
            <a:endParaRPr lang="en-AU"/>
          </a:p>
        </p:txBody>
      </p:sp>
    </p:spTree>
    <p:extLst>
      <p:ext uri="{BB962C8B-B14F-4D97-AF65-F5344CB8AC3E}">
        <p14:creationId xmlns:p14="http://schemas.microsoft.com/office/powerpoint/2010/main" val="21678493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has been animated to allow one strategy to come up at a time and the answer to come up at the end.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160</a:t>
            </a:fld>
            <a:endParaRPr lang="en-AU"/>
          </a:p>
        </p:txBody>
      </p:sp>
    </p:spTree>
    <p:extLst>
      <p:ext uri="{BB962C8B-B14F-4D97-AF65-F5344CB8AC3E}">
        <p14:creationId xmlns:p14="http://schemas.microsoft.com/office/powerpoint/2010/main" val="3352307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Facilitate discussion with the class to determine if the following example is valid and reliable. You may ask the questions below to support students in making their judgement and providing reasons to support their judgement:</a:t>
            </a:r>
          </a:p>
          <a:p>
            <a:endParaRPr lang="en-AU" dirty="0"/>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dirty="0">
                <a:effectLst/>
                <a:latin typeface="Arial" panose="020B0604020202020204" pitchFamily="34" charset="0"/>
                <a:ea typeface="Calibri" panose="020F0502020204030204" pitchFamily="34" charset="0"/>
              </a:rPr>
              <a:t>What is the independent and dependent variable?</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dirty="0">
                <a:effectLst/>
                <a:latin typeface="Arial" panose="020B0604020202020204" pitchFamily="34" charset="0"/>
                <a:ea typeface="Calibri" panose="020F0502020204030204" pitchFamily="34" charset="0"/>
              </a:rPr>
              <a:t>Is the selection of variables relevant to the aim?</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dirty="0">
                <a:effectLst/>
                <a:latin typeface="Arial" panose="020B0604020202020204" pitchFamily="34" charset="0"/>
                <a:ea typeface="Calibri" panose="020F0502020204030204" pitchFamily="34" charset="0"/>
              </a:rPr>
              <a:t>Have the correct tools </a:t>
            </a:r>
            <a:r>
              <a:rPr lang="en-AU" sz="1600" b="1" dirty="0">
                <a:effectLst/>
                <a:latin typeface="Arial" panose="020B0604020202020204" pitchFamily="34" charset="0"/>
                <a:ea typeface="Calibri" panose="020F0502020204030204" pitchFamily="34" charset="0"/>
              </a:rPr>
              <a:t>or procedures</a:t>
            </a:r>
            <a:r>
              <a:rPr lang="en-AU" sz="1600" dirty="0">
                <a:effectLst/>
                <a:latin typeface="Arial" panose="020B0604020202020204" pitchFamily="34" charset="0"/>
                <a:ea typeface="Calibri" panose="020F0502020204030204" pitchFamily="34" charset="0"/>
              </a:rPr>
              <a:t> been used in the experiment so that the measurements are relevant to the aim?</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dirty="0">
                <a:effectLst/>
                <a:latin typeface="Arial" panose="020B0604020202020204" pitchFamily="34" charset="0"/>
                <a:ea typeface="Calibri" panose="020F0502020204030204" pitchFamily="34" charset="0"/>
              </a:rPr>
              <a:t>Have appropriate variables been controlled?</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dirty="0">
                <a:effectLst/>
                <a:latin typeface="Arial" panose="020B0604020202020204" pitchFamily="34" charset="0"/>
                <a:ea typeface="Calibri" panose="020F0502020204030204" pitchFamily="34" charset="0"/>
              </a:rPr>
              <a:t>Is the trial data similar or the same?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18658481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slide has been animated to allow one strategy to come up at a time and the answer to come up at the end.</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161</a:t>
            </a:fld>
            <a:endParaRPr lang="en-AU"/>
          </a:p>
        </p:txBody>
      </p:sp>
    </p:spTree>
    <p:extLst>
      <p:ext uri="{BB962C8B-B14F-4D97-AF65-F5344CB8AC3E}">
        <p14:creationId xmlns:p14="http://schemas.microsoft.com/office/powerpoint/2010/main" val="137423178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slide has been animated to allow one strategy to come up at a time and the answer to come up at the end.</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162</a:t>
            </a:fld>
            <a:endParaRPr lang="en-AU"/>
          </a:p>
        </p:txBody>
      </p:sp>
    </p:spTree>
    <p:extLst>
      <p:ext uri="{BB962C8B-B14F-4D97-AF65-F5344CB8AC3E}">
        <p14:creationId xmlns:p14="http://schemas.microsoft.com/office/powerpoint/2010/main" val="63528943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Ask students the questions that allow them to think independently. After independent thinking, instruct students to pair up with the person next to them to discuss. Then, share as a class.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Prompts for each question: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Outline what you noticed about the strategies used for reducing the incidence of non-infectious diseases.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What types of strategies did you observe (e.g., lifestyle, education, government initiatives)?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Are most of the strategies preventative or reactive? Why might that be?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Did any strategies surprise you? Which ones and why?</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What is one of the main messages for reducing the likelihood of getting a non-infectious disease?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Why is prevention so important for non-infectious diseases?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How does individual behaviour (e.g., diet, exercise, avoiding harmful substances) reduce risk?</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What role does early detection play in managing non-infectious diseases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How can schools contribute to reducing the incidence of non-infectious diseases?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What programs or activities can schools implement to encourage healthy habits?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How can schools educate students about the causes of non-infectious diseases?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Are there examples of healthy behaviours schools already encourage? How can these be improved?</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How can physical education, mental health programs, and nutrition initiatives reduce the risk of non-infectious diseases?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Identify strategies that are the same in reducing the incidence of infectious and non-infectious diseases. Why are they able to be the same?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Why do healthy lifestyles minimise the chances of developing diseases, regardless of their cause?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t>How does general education about health and wellbeing reduce disease incidence overall?</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Identify strategies for reducing the incidence of infectious and non-infectious diseases. Why are they different?</a:t>
            </a:r>
            <a:endParaRPr lang="en-AU" b="0" dirty="0"/>
          </a:p>
          <a:p>
            <a:pPr marL="342900" lvl="0" indent="-342900">
              <a:lnSpc>
                <a:spcPct val="150000"/>
              </a:lnSpc>
              <a:spcBef>
                <a:spcPts val="1200"/>
              </a:spcBef>
              <a:spcAft>
                <a:spcPts val="600"/>
              </a:spcAft>
              <a:buFont typeface="Symbol" panose="05050102010706020507" pitchFamily="18" charset="2"/>
              <a:buChar char=""/>
              <a:tabLst>
                <a:tab pos="408305" algn="l"/>
              </a:tabLst>
            </a:pPr>
            <a:r>
              <a:rPr lang="en-AU" sz="1800" dirty="0">
                <a:effectLst/>
                <a:latin typeface="Arial" panose="020B0604020202020204" pitchFamily="34" charset="0"/>
                <a:ea typeface="Calibri" panose="020F0502020204030204" pitchFamily="34" charset="0"/>
              </a:rPr>
              <a:t>How are vaccines and treatments important for infectious diseases but not as relevant for non-infectious diseases?</a:t>
            </a:r>
          </a:p>
          <a:p>
            <a:pPr marL="342900" lvl="0" indent="-342900">
              <a:lnSpc>
                <a:spcPct val="150000"/>
              </a:lnSpc>
              <a:spcBef>
                <a:spcPts val="1200"/>
              </a:spcBef>
              <a:spcAft>
                <a:spcPts val="600"/>
              </a:spcAft>
              <a:buFont typeface="Symbol" panose="05050102010706020507" pitchFamily="18" charset="2"/>
              <a:buChar char=""/>
              <a:tabLst>
                <a:tab pos="408305" algn="l"/>
              </a:tabLst>
            </a:pPr>
            <a:r>
              <a:rPr lang="en-AU" sz="1800" dirty="0">
                <a:effectLst/>
                <a:latin typeface="Arial" panose="020B0604020202020204" pitchFamily="34" charset="0"/>
                <a:ea typeface="Calibri" panose="020F0502020204030204" pitchFamily="34" charset="0"/>
              </a:rPr>
              <a:t>Why are lifestyle choices (e.g., smoking, diet) more significant in preventing non-infectious diseases?</a:t>
            </a:r>
          </a:p>
          <a:p>
            <a:pPr marL="342900" lvl="0" indent="-342900">
              <a:lnSpc>
                <a:spcPct val="150000"/>
              </a:lnSpc>
              <a:spcBef>
                <a:spcPts val="1200"/>
              </a:spcBef>
              <a:spcAft>
                <a:spcPts val="600"/>
              </a:spcAft>
              <a:buFont typeface="Symbol" panose="05050102010706020507" pitchFamily="18" charset="2"/>
              <a:buChar char=""/>
              <a:tabLst>
                <a:tab pos="408305" algn="l"/>
              </a:tabLst>
            </a:pPr>
            <a:r>
              <a:rPr lang="en-AU" sz="1800" dirty="0">
                <a:effectLst/>
                <a:latin typeface="Arial" panose="020B0604020202020204" pitchFamily="34" charset="0"/>
                <a:ea typeface="Calibri" panose="020F0502020204030204" pitchFamily="34" charset="0"/>
              </a:rPr>
              <a:t>How are genetic factors or environmental conditions more significant in non-infectious disease prevention?</a:t>
            </a:r>
          </a:p>
          <a:p>
            <a:pPr marL="342900" lvl="0" indent="-342900">
              <a:lnSpc>
                <a:spcPct val="150000"/>
              </a:lnSpc>
              <a:spcBef>
                <a:spcPts val="1200"/>
              </a:spcBef>
              <a:spcAft>
                <a:spcPts val="600"/>
              </a:spcAft>
              <a:buFont typeface="Symbol" panose="05050102010706020507" pitchFamily="18" charset="2"/>
              <a:buChar char=""/>
              <a:tabLst>
                <a:tab pos="408305" algn="l"/>
              </a:tabLst>
            </a:pPr>
            <a:r>
              <a:rPr lang="en-AU" sz="1800" dirty="0">
                <a:effectLst/>
                <a:latin typeface="Arial" panose="020B0604020202020204" pitchFamily="34" charset="0"/>
                <a:ea typeface="Calibri" panose="020F0502020204030204" pitchFamily="34" charset="0"/>
              </a:rPr>
              <a:t>What makes the spread of infectious diseases fundamentally different from the causes of non-infectious diseases?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0"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163</a:t>
            </a:fld>
            <a:endParaRPr lang="en-AU"/>
          </a:p>
        </p:txBody>
      </p:sp>
    </p:spTree>
    <p:extLst>
      <p:ext uri="{BB962C8B-B14F-4D97-AF65-F5344CB8AC3E}">
        <p14:creationId xmlns:p14="http://schemas.microsoft.com/office/powerpoint/2010/main" val="309608253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Print out the checkpoint from TRB3 and give it to students to complete independently. </a:t>
            </a:r>
          </a:p>
          <a:p>
            <a:endParaRPr lang="en-AU" dirty="0"/>
          </a:p>
          <a:p>
            <a:r>
              <a:rPr lang="en-AU" dirty="0"/>
              <a:t>After marking student responses, provide class feedback.</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164</a:t>
            </a:fld>
            <a:endParaRPr lang="en-AU"/>
          </a:p>
        </p:txBody>
      </p:sp>
    </p:spTree>
    <p:extLst>
      <p:ext uri="{BB962C8B-B14F-4D97-AF65-F5344CB8AC3E}">
        <p14:creationId xmlns:p14="http://schemas.microsoft.com/office/powerpoint/2010/main" val="335460290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165</a:t>
            </a:fld>
            <a:endParaRPr lang="en-AU"/>
          </a:p>
        </p:txBody>
      </p:sp>
    </p:spTree>
    <p:extLst>
      <p:ext uri="{BB962C8B-B14F-4D97-AF65-F5344CB8AC3E}">
        <p14:creationId xmlns:p14="http://schemas.microsoft.com/office/powerpoint/2010/main" val="422483672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Unpack this definition with students, then ask them to brainstorm as many technologies as possible.</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Inform students that technologies related to </a:t>
            </a:r>
            <a:r>
              <a:rPr lang="en-AU" sz="1800">
                <a:effectLst/>
                <a:latin typeface="Arial" panose="020B0604020202020204" pitchFamily="34" charset="0"/>
                <a:ea typeface="Calibri" panose="020F0502020204030204" pitchFamily="34" charset="0"/>
              </a:rPr>
              <a:t>detecting, diagnosing, managing and treating diseases</a:t>
            </a:r>
            <a:r>
              <a:rPr lang="en-AU" sz="1800" dirty="0">
                <a:effectLst/>
                <a:latin typeface="Arial" panose="020B0604020202020204" pitchFamily="34" charset="0"/>
                <a:ea typeface="Calibri" panose="020F0502020204030204" pitchFamily="34" charset="0"/>
              </a:rPr>
              <a:t>, disorders and physical trauma have developed significantly in the last century and continue to </a:t>
            </a:r>
            <a:r>
              <a:rPr lang="en-AU" sz="1800">
                <a:effectLst/>
                <a:latin typeface="Arial" panose="020B0604020202020204" pitchFamily="34" charset="0"/>
                <a:ea typeface="Calibri" panose="020F0502020204030204" pitchFamily="34" charset="0"/>
              </a:rPr>
              <a:t>develop </a:t>
            </a:r>
            <a:r>
              <a:rPr lang="en-AU" sz="1800" dirty="0">
                <a:effectLst/>
                <a:latin typeface="Arial" panose="020B0604020202020204" pitchFamily="34" charset="0"/>
                <a:ea typeface="Calibri" panose="020F0502020204030204" pitchFamily="34" charset="0"/>
              </a:rPr>
              <a:t>as scientific knowledge </a:t>
            </a:r>
            <a:r>
              <a:rPr lang="en-AU" sz="1800">
                <a:effectLst/>
                <a:latin typeface="Arial" panose="020B0604020202020204" pitchFamily="34" charset="0"/>
                <a:ea typeface="Calibri" panose="020F0502020204030204" pitchFamily="34" charset="0"/>
              </a:rPr>
              <a:t>develops</a:t>
            </a:r>
            <a:r>
              <a:rPr lang="en-AU" sz="1800" dirty="0">
                <a:effectLst/>
                <a:latin typeface="Arial" panose="020B0604020202020204" pitchFamily="34" charset="0"/>
                <a:ea typeface="Calibri" panose="020F0502020204030204" pitchFamily="34" charset="0"/>
              </a:rPr>
              <a:t>.</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166</a:t>
            </a:fld>
            <a:endParaRPr lang="en-AU"/>
          </a:p>
        </p:txBody>
      </p:sp>
    </p:spTree>
    <p:extLst>
      <p:ext uri="{BB962C8B-B14F-4D97-AF65-F5344CB8AC3E}">
        <p14:creationId xmlns:p14="http://schemas.microsoft.com/office/powerpoint/2010/main" val="397911881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Allocate each student one the medical technological advances developed in Australia.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167</a:t>
            </a:fld>
            <a:endParaRPr lang="en-AU"/>
          </a:p>
        </p:txBody>
      </p:sp>
    </p:spTree>
    <p:extLst>
      <p:ext uri="{BB962C8B-B14F-4D97-AF65-F5344CB8AC3E}">
        <p14:creationId xmlns:p14="http://schemas.microsoft.com/office/powerpoint/2010/main" val="300619146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Give students the questions below and time to think about them. Facilitate class discussion for each of the questions.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Arial" panose="020B0604020202020204" pitchFamily="34" charset="0"/>
                <a:ea typeface="Calibri" panose="020F0502020204030204" pitchFamily="34" charset="0"/>
              </a:rPr>
              <a:t>Outline the diversity and innovation in Australian healthcare technologies.</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Wide range of health issues addressed: Technologies include solutions for trauma (spray-on skin), sensory impairments (bionic eye, cochlear implant), and respiratory conditions (sleep apnoea machine).</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Advanced and new methods: For example, Spray-on skin (Fiona Wood) revolutionised burn treatment through rapid regeneration of skin cells.</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Bionic eye and cochlear implant (Monash Vision Group and Graeme Clark) showcase cutting-edge biomedical devices that restore senses.</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3D-printed prosthetics (Matt Bowtell) made affordable assistive devices widely accessible.</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Cross-disciplinary expertise: Includes medicine, engineering, and digital technology. Collaboration between researchers, clinicians, and engineers is a hallmark of Australian innovation.</a:t>
            </a:r>
          </a:p>
          <a:p>
            <a:pPr marL="0" lvl="0" indent="0">
              <a:lnSpc>
                <a:spcPct val="150000"/>
              </a:lnSpc>
              <a:spcBef>
                <a:spcPts val="1200"/>
              </a:spcBef>
              <a:spcAft>
                <a:spcPts val="600"/>
              </a:spcAft>
              <a:buFont typeface="Courier New" panose="02070309020205020404" pitchFamily="49" charset="0"/>
              <a:buNone/>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Arial" panose="020B0604020202020204" pitchFamily="34" charset="0"/>
                <a:ea typeface="Calibri" panose="020F0502020204030204" pitchFamily="34" charset="0"/>
              </a:rPr>
              <a:t>Describe how these technologies improve quality of life.</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Improvements in physical recovery: For example, spray-on skin accelerates healing for burn victims, reducing scarring and recovery times, and 3D-printed prosthetics provide cost-effective solutions for amputees, improving mobility and independence.</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Restoring senses such as sight and hearing: For example, the bionic eye restores vision, while the cochlear implant enables sound perception in deaf individuals. Both these technologies improve social inclusion and communication.</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Improved sleeping and breathing: For example, the sleep apnoea machine enhances sleep quality, reduces fatigue, and lowers health risks (e.g., cardiovascular disease).</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Improved patient care: For example, the heart recovery app supports patients post-heart attack by monitoring progress, reducing hospital readmissions, and providing guidance.</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Arial" panose="020B0604020202020204" pitchFamily="34" charset="0"/>
                <a:ea typeface="Calibri" panose="020F0502020204030204" pitchFamily="34" charset="0"/>
              </a:rPr>
              <a:t>Discuss the implications of the technology for health care and society.</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Addressing emerging health challenges: Ongoing research is vital for combating new diseases (for example, pandemics) and improving treatments for chronic conditions.</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Reducing healthcare costs: Continued innovation leads to cost-effective alternatives, such as 3D-printed prosthetics, which make treatments more accessible and affordable. Preventive tools, such as recovery apps, like recovery apps help avoid expensive hospitalisations and long-term care.</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Supporting preventive healthcare: Advances in monitoring tools (e.g., apps and wearable devices) provide real-time data, helping people manage conditions before they escalate. Preventive healthcare reduces disease incidence, resulting in healthier populations.</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Improving treatment effectiveness: Ongoing research allows refinement of existing technologies (e.g., improving cochlear implants or bionic eye precision) to enhance outcomes. Treatments become safer, more efficient, and tailored to individual patients, maximising their success rates. </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Future-proofing healthcare: Innovations like AI, apps, and biotechnology will enhance predicting, preventing, and treating diseases.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168</a:t>
            </a:fld>
            <a:endParaRPr lang="en-AU"/>
          </a:p>
        </p:txBody>
      </p:sp>
    </p:spTree>
    <p:extLst>
      <p:ext uri="{BB962C8B-B14F-4D97-AF65-F5344CB8AC3E}">
        <p14:creationId xmlns:p14="http://schemas.microsoft.com/office/powerpoint/2010/main" val="51855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169</a:t>
            </a:fld>
            <a:endParaRPr lang="en-AU"/>
          </a:p>
        </p:txBody>
      </p:sp>
    </p:spTree>
    <p:extLst>
      <p:ext uri="{BB962C8B-B14F-4D97-AF65-F5344CB8AC3E}">
        <p14:creationId xmlns:p14="http://schemas.microsoft.com/office/powerpoint/2010/main" val="300374657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images can be used for the final activity where students construct a concept map, similar to the one they did at the beginning of the disease learning sequence.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170</a:t>
            </a:fld>
            <a:endParaRPr lang="en-AU"/>
          </a:p>
        </p:txBody>
      </p:sp>
    </p:spTree>
    <p:extLst>
      <p:ext uri="{BB962C8B-B14F-4D97-AF65-F5344CB8AC3E}">
        <p14:creationId xmlns:p14="http://schemas.microsoft.com/office/powerpoint/2010/main" val="2551847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shows an annotated example of a table; however, no specific independent and dependent variable was selected. You can use this slide to recall the components of a quality table in science. </a:t>
            </a:r>
          </a:p>
          <a:p>
            <a:endParaRPr lang="en-AU" dirty="0"/>
          </a:p>
          <a:p>
            <a:r>
              <a:rPr lang="en-AU" dirty="0"/>
              <a:t>The slide is animated to unpack one element at a time.</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next slide will unpack a quality table using the testable question in TRB 1: ‘How does the amount of salt impact the boiling point of water?’. Depending on the capability of your class, you may use both this slide and the next slide or only the 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424139005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images can be used for the final activity where students construct a concept map, similar to the one they did at the beginning of the disease learning sequence. </a:t>
            </a:r>
          </a:p>
          <a:p>
            <a:endParaRPr lang="en-AU" dirty="0"/>
          </a:p>
          <a:p>
            <a:r>
              <a:rPr lang="en-AU" dirty="0"/>
              <a:t>Take time after to compare their new concept map to their old one.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171</a:t>
            </a:fld>
            <a:endParaRPr lang="en-AU"/>
          </a:p>
        </p:txBody>
      </p:sp>
    </p:spTree>
    <p:extLst>
      <p:ext uri="{BB962C8B-B14F-4D97-AF65-F5344CB8AC3E}">
        <p14:creationId xmlns:p14="http://schemas.microsoft.com/office/powerpoint/2010/main" val="2871852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Depending on the capability of your class, you may use both this slide and the previous slide or only this slide to recall what a quality table looks like in science.</a:t>
            </a:r>
          </a:p>
          <a:p>
            <a:endParaRPr lang="en-AU" dirty="0"/>
          </a:p>
          <a:p>
            <a:r>
              <a:rPr lang="en-AU" dirty="0"/>
              <a:t>This table deconstructs a quality table using the testable question from TRB 1, ‘How does the amount of salt impact the boiling point of water?’.</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slide is animated to unpack one component of the table at a time.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64614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are the quality criteria for constructing a table, which can either be projected on the board for students to see or printed out. </a:t>
            </a:r>
          </a:p>
          <a:p>
            <a:r>
              <a:rPr lang="en-AU" dirty="0"/>
              <a:t>This slide will be used in conjunction with the next slide to provide peer feedback on the quality of the student table.</a:t>
            </a:r>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2283149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endParaRPr lang="en-US" dirty="0"/>
          </a:p>
          <a:p>
            <a:pPr marL="171450" indent="-171450">
              <a:buFont typeface="Arial"/>
              <a:buChar char="•"/>
            </a:pPr>
            <a:r>
              <a:rPr lang="en-AU" dirty="0"/>
              <a:t>Click lesson numbers to go to specific lessons</a:t>
            </a:r>
          </a:p>
          <a:p>
            <a:pPr marL="171450" indent="-171450">
              <a:buFont typeface="Arial"/>
              <a:buChar char="•"/>
            </a:pPr>
            <a:r>
              <a:rPr lang="en-AU" dirty="0">
                <a:cs typeface="Calibri"/>
              </a:rPr>
              <a:t>Interactive features can be viewed in slide show</a:t>
            </a:r>
          </a:p>
          <a:p>
            <a:pPr marL="0" indent="0">
              <a:buFont typeface="Arial"/>
              <a:buNone/>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AU" dirty="0">
                <a:solidFill>
                  <a:schemeClr val="dk1"/>
                </a:solidFill>
              </a:rPr>
              <a:t>The student seeking feedback completes steps 1 and 3.</a:t>
            </a:r>
          </a:p>
          <a:p>
            <a:pPr marL="0" lvl="0" indent="0" algn="l" rtl="0">
              <a:spcBef>
                <a:spcPts val="0"/>
              </a:spcBef>
              <a:spcAft>
                <a:spcPts val="0"/>
              </a:spcAft>
              <a:buClr>
                <a:schemeClr val="dk1"/>
              </a:buClr>
              <a:buSzPts val="1100"/>
              <a:buFont typeface="Arial"/>
              <a:buNone/>
            </a:pPr>
            <a:r>
              <a:rPr lang="en-AU" dirty="0">
                <a:solidFill>
                  <a:schemeClr val="dk1"/>
                </a:solidFill>
              </a:rPr>
              <a:t>The student providing feedback completes step 2. This should be based on the quality criteria: table slide. Students should only comment on those elements of the table.</a:t>
            </a:r>
          </a:p>
          <a:p>
            <a:pPr marL="0" lvl="0" indent="0" algn="l" rtl="0">
              <a:spcBef>
                <a:spcPts val="0"/>
              </a:spcBef>
              <a:spcAft>
                <a:spcPts val="0"/>
              </a:spcAft>
              <a:buClr>
                <a:schemeClr val="dk1"/>
              </a:buClr>
              <a:buSzPts val="1100"/>
              <a:buFont typeface="Arial"/>
              <a:buNone/>
            </a:pPr>
            <a:endParaRPr lang="en-AU" dirty="0">
              <a:solidFill>
                <a:schemeClr val="dk1"/>
              </a:solidFill>
            </a:endParaRPr>
          </a:p>
          <a:p>
            <a:pPr marL="0" lvl="0" indent="0" algn="l" rtl="0">
              <a:spcBef>
                <a:spcPts val="0"/>
              </a:spcBef>
              <a:spcAft>
                <a:spcPts val="0"/>
              </a:spcAft>
              <a:buClr>
                <a:schemeClr val="dk1"/>
              </a:buClr>
              <a:buSzPts val="1100"/>
              <a:buFont typeface="Arial"/>
              <a:buNone/>
            </a:pPr>
            <a:r>
              <a:rPr lang="en-AU" dirty="0">
                <a:solidFill>
                  <a:schemeClr val="dk1"/>
                </a:solidFill>
              </a:rPr>
              <a:t>In Step 3, the student who received feedback looks at the feedback and improves their table.</a:t>
            </a:r>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638812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1 of 2 levels of scaffolding for tables. This is the least scaffolded table. If students in your class require a scaffold, use the most appropriate scaffold that supports student learning. </a:t>
            </a:r>
            <a:r>
              <a:rPr lang="en-AU" b="1" dirty="0"/>
              <a:t>Students who have grasped the concept of constructing tables correctly do not need this scaffold.</a:t>
            </a: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3423345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1 of 2 levels of scaffolding for tables. If students in your class require a scaffold, use the most appropriate scaffold that supports student learning. </a:t>
            </a:r>
            <a:r>
              <a:rPr lang="en-AU" b="1" dirty="0"/>
              <a:t>Students who have grasped the concept of constructing tables correctly do not need this scaffold.</a:t>
            </a:r>
          </a:p>
          <a:p>
            <a:endParaRPr lang="en-AU" dirty="0"/>
          </a:p>
          <a:p>
            <a:r>
              <a:rPr lang="en-AU" dirty="0"/>
              <a:t>This scaffold allows the student to identify where the independent and dependent variables should be placed in the table. </a:t>
            </a:r>
          </a:p>
          <a:p>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1473443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sample of what the table should look like for the investigation. You may use this slide to consolidate further student understanding of the required components of a quality table. </a:t>
            </a:r>
          </a:p>
          <a:p>
            <a:br>
              <a:rPr lang="en-AU" dirty="0"/>
            </a:br>
            <a:r>
              <a:rPr lang="en-AU" dirty="0"/>
              <a:t>This slide is animated to allow the teacher to unpack each component.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4118578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an optional slide. If your students can recall how to calculate the mean, then this slide is not necessary.</a:t>
            </a:r>
          </a:p>
          <a:p>
            <a:endParaRPr lang="en-AU" dirty="0"/>
          </a:p>
          <a:p>
            <a:r>
              <a:rPr lang="en-AU" dirty="0"/>
              <a:t>Support students to calculate the mean heart rate for each exercise intensity.</a:t>
            </a:r>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1410932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shows how components of a table translate into a graph.</a:t>
            </a:r>
          </a:p>
          <a:p>
            <a:endParaRPr lang="en-AU" dirty="0"/>
          </a:p>
          <a:p>
            <a:r>
              <a:rPr lang="en-AU" dirty="0"/>
              <a:t>The slide is animated so the teacher can discuss where the table component goes in the graph.</a:t>
            </a:r>
          </a:p>
          <a:p>
            <a:endParaRPr lang="en-AU" dirty="0"/>
          </a:p>
          <a:p>
            <a:r>
              <a:rPr lang="en-AU" dirty="0"/>
              <a:t>For example, the green box highlights the independent variable, including the control and treatment groups. In the table, it is on the left-hand side. However, the independent variable is written on the x-axis/horizontal axis in the graph, labelled with an appropriate heading and units where applicable.</a:t>
            </a:r>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1941908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is graph scaffold 1 of 2 levels of scaffolding for constructing a column graph (slides 30-31). This is the least scaffolded grid paper. If students in your class require a scaffold, select the most appropriate scaffold that supports their learning needs. There is no requirement to use both scaffolds.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1436753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is graph scaffold 2 of 2 levels of scaffolding for constructing a column graph. This is the most scaffolded grid paper. If students in your class require a scaffold, select the most appropriate scaffold that supports their learning needs. There is no requirement to use both or either scaffold.</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3470729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are the quality criteria for a column graph, which can either be projected on the board for students to see or printed. </a:t>
            </a:r>
          </a:p>
          <a:p>
            <a:r>
              <a:rPr lang="en-AU" dirty="0"/>
              <a:t>This slide will be used in conjunction with the next slide to provide peer feedback on the quality of the student column graph.</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3157973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C4A2D-52A1-3BD3-DEC0-D67C28214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CAF3A-E429-6231-0C4C-AAE8F61F3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AE2A4E-1A26-9FA1-AA97-0F68AF32AD4D}"/>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AU" dirty="0">
                <a:solidFill>
                  <a:schemeClr val="dk1"/>
                </a:solidFill>
              </a:rPr>
              <a:t>The student seeking feedback completes steps 1 and 3.</a:t>
            </a:r>
          </a:p>
          <a:p>
            <a:pPr marL="0" lvl="0" indent="0" algn="l" rtl="0">
              <a:spcBef>
                <a:spcPts val="0"/>
              </a:spcBef>
              <a:spcAft>
                <a:spcPts val="0"/>
              </a:spcAft>
              <a:buClr>
                <a:schemeClr val="dk1"/>
              </a:buClr>
              <a:buSzPts val="1100"/>
              <a:buFont typeface="Arial"/>
              <a:buNone/>
            </a:pPr>
            <a:r>
              <a:rPr lang="en-AU" dirty="0">
                <a:solidFill>
                  <a:schemeClr val="dk1"/>
                </a:solidFill>
              </a:rPr>
              <a:t>The student providing feedback completes step 2. This should be based on the quality criteria: table slide. Students should only comment on those elements of the table.</a:t>
            </a:r>
          </a:p>
          <a:p>
            <a:pPr marL="0" lvl="0" indent="0" algn="l" rtl="0">
              <a:spcBef>
                <a:spcPts val="0"/>
              </a:spcBef>
              <a:spcAft>
                <a:spcPts val="0"/>
              </a:spcAft>
              <a:buClr>
                <a:schemeClr val="dk1"/>
              </a:buClr>
              <a:buSzPts val="1100"/>
              <a:buFont typeface="Arial"/>
              <a:buNone/>
            </a:pPr>
            <a:endParaRPr lang="en-AU" dirty="0">
              <a:solidFill>
                <a:schemeClr val="dk1"/>
              </a:solidFill>
            </a:endParaRPr>
          </a:p>
          <a:p>
            <a:pPr marL="0" lvl="0" indent="0" algn="l" rtl="0">
              <a:spcBef>
                <a:spcPts val="0"/>
              </a:spcBef>
              <a:spcAft>
                <a:spcPts val="0"/>
              </a:spcAft>
              <a:buClr>
                <a:schemeClr val="dk1"/>
              </a:buClr>
              <a:buSzPts val="1100"/>
              <a:buFont typeface="Arial"/>
              <a:buNone/>
            </a:pPr>
            <a:r>
              <a:rPr lang="en-AU" dirty="0">
                <a:solidFill>
                  <a:schemeClr val="dk1"/>
                </a:solidFill>
              </a:rPr>
              <a:t>In Step 3, the student who received feedback looks at the feedback and improves their table.</a:t>
            </a:r>
          </a:p>
        </p:txBody>
      </p:sp>
      <p:sp>
        <p:nvSpPr>
          <p:cNvPr id="4" name="Slide Number Placeholder 3">
            <a:extLst>
              <a:ext uri="{FF2B5EF4-FFF2-40B4-BE49-F238E27FC236}">
                <a16:creationId xmlns:a16="http://schemas.microsoft.com/office/drawing/2014/main" id="{E219481F-6880-23E3-9383-5BEF079F4940}"/>
              </a:ext>
            </a:extLst>
          </p:cNvPr>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925079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endParaRPr lang="en-US" dirty="0"/>
          </a:p>
          <a:p>
            <a:pPr marL="171450" indent="-171450">
              <a:buFont typeface="Arial"/>
              <a:buChar char="•"/>
            </a:pPr>
            <a:r>
              <a:rPr lang="en-AU" dirty="0"/>
              <a:t>Click lesson numbers to go to specific lessons</a:t>
            </a:r>
          </a:p>
          <a:p>
            <a:pPr marL="171450" indent="-171450">
              <a:buFont typeface="Arial"/>
              <a:buChar char="•"/>
            </a:pPr>
            <a:r>
              <a:rPr lang="en-AU" dirty="0">
                <a:cs typeface="Calibri"/>
              </a:rPr>
              <a:t>Interactive features can be viewed in slide show</a:t>
            </a: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39805443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can be used to unpack a quality sample column graph for students. It allows students to visualise the quality criteria. You can use this slide before students provide peer feedback so they further understand what they are looking for, or you can use it after they provide peer feedback to support students in implementing the feedback given.</a:t>
            </a:r>
          </a:p>
          <a:p>
            <a:endParaRPr lang="en-AU" dirty="0"/>
          </a:p>
          <a:p>
            <a:r>
              <a:rPr lang="en-AU" dirty="0"/>
              <a:t>This slide is animated so the teacher can unpack each component of the graph as they appear.</a:t>
            </a:r>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1069842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First, you must collate a sample of student data in the table. The class will then use this sample data to complete the remainder of the activity.</a:t>
            </a:r>
          </a:p>
          <a:p>
            <a:endParaRPr lang="en-AU" dirty="0"/>
          </a:p>
          <a:p>
            <a:r>
              <a:rPr lang="en-AU" dirty="0"/>
              <a:t>Facilitate class discussion to identify and write the measurement tools and controlled variables.</a:t>
            </a:r>
          </a:p>
          <a:p>
            <a:endParaRPr lang="en-AU" dirty="0"/>
          </a:p>
          <a:p>
            <a:r>
              <a:rPr lang="en-AU" dirty="0"/>
              <a:t>You may ask the questions below to support students in making their judgement about the validity and reliability of the investigation and providing reasons to support their judgement:</a:t>
            </a:r>
          </a:p>
          <a:p>
            <a:endParaRPr lang="en-AU" dirty="0"/>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dirty="0">
                <a:effectLst/>
                <a:latin typeface="Arial" panose="020B0604020202020204" pitchFamily="34" charset="0"/>
                <a:ea typeface="Calibri" panose="020F0502020204030204" pitchFamily="34" charset="0"/>
              </a:rPr>
              <a:t>What is the independent and dependent variable?</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dirty="0">
                <a:effectLst/>
                <a:latin typeface="Arial" panose="020B0604020202020204" pitchFamily="34" charset="0"/>
                <a:ea typeface="Calibri" panose="020F0502020204030204" pitchFamily="34" charset="0"/>
              </a:rPr>
              <a:t>Is the selection of variables relevant to the aim?</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dirty="0">
                <a:effectLst/>
                <a:latin typeface="Arial" panose="020B0604020202020204" pitchFamily="34" charset="0"/>
                <a:ea typeface="Calibri" panose="020F0502020204030204" pitchFamily="34" charset="0"/>
              </a:rPr>
              <a:t>Have the correct tools </a:t>
            </a:r>
            <a:r>
              <a:rPr lang="en-AU" sz="1600" b="1" dirty="0">
                <a:effectLst/>
                <a:latin typeface="Arial" panose="020B0604020202020204" pitchFamily="34" charset="0"/>
                <a:ea typeface="Calibri" panose="020F0502020204030204" pitchFamily="34" charset="0"/>
              </a:rPr>
              <a:t>or procedures</a:t>
            </a:r>
            <a:r>
              <a:rPr lang="en-AU" sz="1600" dirty="0">
                <a:effectLst/>
                <a:latin typeface="Arial" panose="020B0604020202020204" pitchFamily="34" charset="0"/>
                <a:ea typeface="Calibri" panose="020F0502020204030204" pitchFamily="34" charset="0"/>
              </a:rPr>
              <a:t> been used in the experiment so that the measurements are relevant to the aim?</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dirty="0">
                <a:effectLst/>
                <a:latin typeface="Arial" panose="020B0604020202020204" pitchFamily="34" charset="0"/>
                <a:ea typeface="Calibri" panose="020F0502020204030204" pitchFamily="34" charset="0"/>
              </a:rPr>
              <a:t>Have appropriate variables been controlled?</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dirty="0">
                <a:effectLst/>
                <a:latin typeface="Arial" panose="020B0604020202020204" pitchFamily="34" charset="0"/>
                <a:ea typeface="Calibri" panose="020F0502020204030204" pitchFamily="34" charset="0"/>
              </a:rPr>
              <a:t>Is the trial data similar or the same?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692042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e94a6128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e94a6128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This slide includes text boxes to co-construct the stimulus definition as a class. To support students, you can provide them with some keywords given below:</a:t>
            </a:r>
          </a:p>
          <a:p>
            <a:pPr marL="0" lvl="0" indent="0" algn="l" rtl="0">
              <a:spcBef>
                <a:spcPts val="0"/>
              </a:spcBef>
              <a:spcAft>
                <a:spcPts val="0"/>
              </a:spcAft>
              <a:buNone/>
            </a:pPr>
            <a:endParaRPr lang="en-AU" dirty="0"/>
          </a:p>
          <a:p>
            <a:pPr marL="0" lvl="0" indent="0" algn="l" rtl="0">
              <a:spcBef>
                <a:spcPts val="0"/>
              </a:spcBef>
              <a:spcAft>
                <a:spcPts val="0"/>
              </a:spcAft>
              <a:buNone/>
            </a:pPr>
            <a:r>
              <a:rPr lang="en-AU" dirty="0"/>
              <a:t>Word bank: change, internal, external, environment, response, organism</a:t>
            </a:r>
          </a:p>
          <a:p>
            <a:pPr marL="0" lvl="0" indent="0" algn="l" rtl="0">
              <a:spcBef>
                <a:spcPts val="0"/>
              </a:spcBef>
              <a:spcAft>
                <a:spcPts val="0"/>
              </a:spcAft>
              <a:buNone/>
            </a:pPr>
            <a:endParaRPr lang="en-AU" dirty="0"/>
          </a:p>
          <a:p>
            <a:pPr marL="0" lvl="0" indent="0" algn="l" rtl="0">
              <a:spcBef>
                <a:spcPts val="0"/>
              </a:spcBef>
              <a:spcAft>
                <a:spcPts val="0"/>
              </a:spcAft>
              <a:buNone/>
            </a:pPr>
            <a:r>
              <a:rPr lang="en-AU" dirty="0"/>
              <a:t>This slide has been animated to provide sample responses.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contains differentiation to support students in responding to the discussion questions in the Student resource – Investigating the impact of exercise on heart rate in TRB1. </a:t>
            </a:r>
          </a:p>
          <a:p>
            <a:endParaRPr lang="en-AU" dirty="0"/>
          </a:p>
          <a:p>
            <a:r>
              <a:rPr lang="en-AU" dirty="0"/>
              <a:t>Students would use this scaffold to construct a response to the discussion questions using the word bank. </a:t>
            </a:r>
          </a:p>
          <a:p>
            <a:endParaRPr lang="en-AU" dirty="0"/>
          </a:p>
          <a:p>
            <a:r>
              <a:rPr lang="en-AU" dirty="0"/>
              <a:t>This slide has also been animated to facilitate class discussion.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2090919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During exercise, body systems work together to ensure that the cells get what they need to work. </a:t>
            </a:r>
          </a:p>
          <a:p>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The muscles need to use energy to move, and this energy is released by cellular respiration (a chemical reaction). A by-product of cellular respiration is carbon dioxide. When we exercise, CO</a:t>
            </a:r>
            <a:r>
              <a:rPr lang="en-AU" sz="1800" baseline="-25000" dirty="0">
                <a:effectLst/>
                <a:latin typeface="Arial" panose="020B0604020202020204" pitchFamily="34" charset="0"/>
                <a:ea typeface="Calibri" panose="020F0502020204030204" pitchFamily="34" charset="0"/>
              </a:rPr>
              <a:t>2 </a:t>
            </a:r>
            <a:r>
              <a:rPr lang="en-AU" sz="1800" dirty="0">
                <a:effectLst/>
                <a:latin typeface="Arial" panose="020B0604020202020204" pitchFamily="34" charset="0"/>
                <a:ea typeface="Calibri" panose="020F0502020204030204" pitchFamily="34" charset="0"/>
              </a:rPr>
              <a:t>levels increase in the blood, and this triggers a response by the body to increase the rate of breathing and increase the heart rate to expel this waste. When we exercise, there is greater demand for oxygen due to the increase in muscle contractions requiring more energy supplied by cellular respiration. Breathing rate increases to breathe in more air containing oxygen, and heart rate rises to transport oxygen in the blood to cells in need. The respiratory and circulatory systems work together to remove the carbon dioxide waste from our bodies and ensure the muscles receive enough oxygen.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2725526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mn-lt"/>
              </a:rPr>
              <a:t>Use the slow reveal graph technique to assist students in identifying the trends in the graph that will be provided in the student resource </a:t>
            </a:r>
            <a:r>
              <a:rPr lang="en-AU" sz="1200" b="1" dirty="0">
                <a:effectLst/>
                <a:latin typeface="+mn-lt"/>
                <a:ea typeface="Calibri" panose="020F0502020204030204" pitchFamily="34" charset="0"/>
              </a:rPr>
              <a:t>Interpreting data about sweating and temperature. </a:t>
            </a:r>
          </a:p>
          <a:p>
            <a:endParaRPr lang="en-AU" sz="1200" b="1" dirty="0">
              <a:effectLst/>
              <a:latin typeface="+mn-lt"/>
              <a:ea typeface="Calibri" panose="020F0502020204030204" pitchFamily="34" charset="0"/>
            </a:endParaRPr>
          </a:p>
          <a:p>
            <a:r>
              <a:rPr lang="en-AU" sz="1200" b="0" dirty="0">
                <a:effectLst/>
                <a:latin typeface="+mn-lt"/>
                <a:ea typeface="Calibri" panose="020F0502020204030204" pitchFamily="34" charset="0"/>
              </a:rPr>
              <a:t>Explain that this graph has no axes, title, scale or labels. We do not know what it represents. We only know that it is a line graph. Ask the students what type of data the graph displays.</a:t>
            </a:r>
          </a:p>
          <a:p>
            <a:pPr marL="171450" indent="-171450">
              <a:buFont typeface="Arial" panose="020B0604020202020204" pitchFamily="34" charset="0"/>
              <a:buChar char="•"/>
            </a:pPr>
            <a:r>
              <a:rPr lang="en-AU" sz="1200" b="0" dirty="0">
                <a:effectLst/>
                <a:latin typeface="+mn-lt"/>
                <a:ea typeface="Calibri" panose="020F0502020204030204" pitchFamily="34" charset="0"/>
              </a:rPr>
              <a:t>Answer: The graph contains continuous data.</a:t>
            </a:r>
          </a:p>
          <a:p>
            <a:pPr marL="171450" indent="-171450">
              <a:buFont typeface="Arial" panose="020B0604020202020204" pitchFamily="34" charset="0"/>
              <a:buChar char="•"/>
            </a:pPr>
            <a:endParaRPr lang="en-AU" sz="1200" b="0" dirty="0">
              <a:effectLst/>
              <a:latin typeface="+mn-lt"/>
              <a:ea typeface="Calibri" panose="020F0502020204030204" pitchFamily="34" charset="0"/>
            </a:endParaRPr>
          </a:p>
          <a:p>
            <a:pPr marL="0" indent="0">
              <a:buFont typeface="Arial" panose="020B0604020202020204" pitchFamily="34" charset="0"/>
              <a:buNone/>
            </a:pPr>
            <a:r>
              <a:rPr lang="en-AU" sz="1200" b="0" dirty="0">
                <a:effectLst/>
                <a:latin typeface="+mn-lt"/>
                <a:ea typeface="Calibri" panose="020F0502020204030204" pitchFamily="34" charset="0"/>
              </a:rPr>
              <a:t>Ask students, what do you notice?</a:t>
            </a:r>
          </a:p>
          <a:p>
            <a:pPr marL="171450" indent="-171450">
              <a:buFont typeface="Arial" panose="020B0604020202020204" pitchFamily="34" charset="0"/>
              <a:buChar char="•"/>
            </a:pPr>
            <a:r>
              <a:rPr lang="en-AU" sz="1200" b="0" dirty="0">
                <a:effectLst/>
                <a:latin typeface="+mn-lt"/>
                <a:ea typeface="Calibri" panose="020F0502020204030204" pitchFamily="34" charset="0"/>
              </a:rPr>
              <a:t>Possible answers: There are three variables represented on the graph. There is a vertical line intersecting the plotted data at a particular point.</a:t>
            </a:r>
          </a:p>
          <a:p>
            <a:pPr marL="171450" indent="-171450">
              <a:buFont typeface="Arial" panose="020B0604020202020204" pitchFamily="34" charset="0"/>
              <a:buChar char="•"/>
            </a:pPr>
            <a:endParaRPr lang="en-AU" sz="1200" b="0" dirty="0">
              <a:effectLst/>
              <a:latin typeface="+mn-lt"/>
              <a:ea typeface="Calibri" panose="020F0502020204030204" pitchFamily="34" charset="0"/>
            </a:endParaRPr>
          </a:p>
          <a:p>
            <a:pPr marL="0" indent="0">
              <a:buFont typeface="Arial" panose="020B0604020202020204" pitchFamily="34" charset="0"/>
              <a:buNone/>
            </a:pPr>
            <a:r>
              <a:rPr lang="en-AU" sz="1200" b="0" dirty="0">
                <a:effectLst/>
                <a:latin typeface="+mn-lt"/>
                <a:ea typeface="Calibri" panose="020F0502020204030204" pitchFamily="34" charset="0"/>
              </a:rPr>
              <a:t>Ask students what they think the graph represents. Answers will vary. </a:t>
            </a:r>
            <a:endParaRPr lang="en-AU" sz="1200" dirty="0">
              <a:latin typeface="+mn-lt"/>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3041204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Ask students what information they have just learned.</a:t>
            </a:r>
          </a:p>
          <a:p>
            <a:r>
              <a:rPr lang="en-AU" dirty="0"/>
              <a:t>Answer: The X-axis represents time</a:t>
            </a:r>
          </a:p>
          <a:p>
            <a:endParaRPr lang="en-AU" dirty="0"/>
          </a:p>
          <a:p>
            <a:r>
              <a:rPr lang="en-AU" dirty="0"/>
              <a:t>What time frame is represented on the graph?</a:t>
            </a:r>
          </a:p>
          <a:p>
            <a:r>
              <a:rPr lang="en-AU" dirty="0"/>
              <a:t>Answer: 0–80 minutes. </a:t>
            </a:r>
          </a:p>
          <a:p>
            <a:endParaRPr lang="en-AU" dirty="0"/>
          </a:p>
          <a:p>
            <a:r>
              <a:rPr lang="en-AU" dirty="0"/>
              <a:t>What do you think happened at 25 minutes? Answers will vary. Students should justify their response with why the 3 variables changed in response to this change. </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18618922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Ask students what information they have just learned.</a:t>
            </a:r>
          </a:p>
          <a:p>
            <a:r>
              <a:rPr lang="en-AU" dirty="0"/>
              <a:t>Answer: There are now numbers on the Y-Axis. </a:t>
            </a:r>
          </a:p>
          <a:p>
            <a:endParaRPr lang="en-AU" dirty="0"/>
          </a:p>
          <a:p>
            <a:r>
              <a:rPr lang="en-AU" dirty="0"/>
              <a:t>Point out the numbers that have also appeared on the right-hand side of the graph. Tell students that some complex graphs represent multiple variables in one graph representation. So, there are three lines on the graph, and at least one is on a different scale than the others.</a:t>
            </a:r>
          </a:p>
          <a:p>
            <a:endParaRPr lang="en-AU" dirty="0"/>
          </a:p>
          <a:p>
            <a:r>
              <a:rPr lang="en-AU" dirty="0"/>
              <a:t>Ask students what they think the numbers on the left could represent. </a:t>
            </a:r>
          </a:p>
          <a:p>
            <a:r>
              <a:rPr lang="en-AU" dirty="0"/>
              <a:t>Answer: Answers will vary, but they may be able to suggest temperature due to the ranges being close to human body temperature. </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Ask students what they think the numbers on the right could represent.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Answer: Answers will vary.</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3328596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Ask students what information they have just learned.</a:t>
            </a:r>
          </a:p>
          <a:p>
            <a:r>
              <a:rPr lang="en-AU" dirty="0"/>
              <a:t>Answer: We now have a title and labels on the Y-Axes (both sides). We know that the dependent variables are temperature and sweat rate. </a:t>
            </a:r>
          </a:p>
          <a:p>
            <a:endParaRPr lang="en-AU" dirty="0"/>
          </a:p>
          <a:p>
            <a:r>
              <a:rPr lang="en-AU" dirty="0"/>
              <a:t>Explain to students that we are still missing one piece of information: the KEY. The key will tell us what the variables that have been plotted over time are.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Read the scenario to the students: This graph shows the results of an experiment to investigate temperature control in the human body. In this experiment, a man stayed in a room kept at a steady 45°C. After 25 minutes in the room, the subject drank a large amount of ice-cold water. Scientists tracked his internal body temperature, skin temperature, and rate of sweating, and the results can be seen in the graph.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Ask the students what the dotted vertical line on at 25 minutes represents.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Answer: The time at which the person drank the ice-cold water.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Ask the students to try and identify which line represents the persons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Internal body temperature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Skin temperature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Rate of sweating</a:t>
            </a:r>
          </a:p>
          <a:p>
            <a:r>
              <a:rPr lang="en-AU" dirty="0"/>
              <a:t>Students should provide their reasoning.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3359900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the final graph. We can now see that the internal body temperature, rate of sweating and skin temperature are labelled. </a:t>
            </a:r>
          </a:p>
          <a:p>
            <a:endParaRPr lang="en-AU" dirty="0"/>
          </a:p>
          <a:p>
            <a:r>
              <a:rPr lang="en-AU" dirty="0"/>
              <a:t>Provide students with the Student resource – Interpreting data about sweating and temperature from TRB2. Students work through questions related to the graph. Further information on this is provided in TRB1 1.3.</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3186983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dirty="0">
                <a:latin typeface="Arial"/>
                <a:cs typeface="Arial"/>
              </a:rPr>
              <a:t>Content in this section aligns with essential question 1 in the program of learning and Teacher Resource Book 1 (TRB1).</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33073710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Display this on the board for class discussion. </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Arial" panose="020B0604020202020204" pitchFamily="34" charset="0"/>
                <a:ea typeface="Calibri" panose="020F0502020204030204" pitchFamily="34" charset="0"/>
              </a:rPr>
              <a:t>Sample response: </a:t>
            </a:r>
          </a:p>
          <a:p>
            <a:pPr marL="228600" marR="0" lvl="0" indent="-228600" algn="l" defTabSz="1219170" rtl="0" eaLnBrk="1" fontAlgn="auto" latinLnBrk="0" hangingPunct="1">
              <a:lnSpc>
                <a:spcPct val="100000"/>
              </a:lnSpc>
              <a:spcBef>
                <a:spcPts val="0"/>
              </a:spcBef>
              <a:spcAft>
                <a:spcPts val="0"/>
              </a:spcAft>
              <a:buClrTx/>
              <a:buSzTx/>
              <a:buFontTx/>
              <a:buAutoNum type="arabicPeriod"/>
              <a:tabLst/>
              <a:defRPr/>
            </a:pPr>
            <a:r>
              <a:rPr lang="en-AU" sz="1100" dirty="0">
                <a:solidFill>
                  <a:srgbClr val="000000"/>
                </a:solidFill>
                <a:effectLst/>
                <a:latin typeface="Arial" panose="020B0604020202020204" pitchFamily="34" charset="0"/>
                <a:ea typeface="Calibri" panose="020F0502020204030204" pitchFamily="34" charset="0"/>
              </a:rPr>
              <a:t>A stimulus is a change in an organism's internal or external environment that triggers a response, while a response is the organism’s reaction to the stimulus. The stimulus is the incoming information that an organism detects, such as changes in temperature. The response is the outgoing action the organism does in response to the stimulus, such as changing heart rate.</a:t>
            </a:r>
            <a:endParaRPr lang="en-AU" sz="1100" dirty="0">
              <a:solidFill>
                <a:schemeClr val="tx1"/>
              </a:solidFill>
              <a:effectLst/>
              <a:latin typeface="Arial" panose="020B0604020202020204" pitchFamily="34" charset="0"/>
              <a:ea typeface="Calibri" panose="020F0502020204030204" pitchFamily="34" charset="0"/>
            </a:endParaRPr>
          </a:p>
          <a:p>
            <a:pPr marL="228600" marR="0" lvl="0" indent="-228600" algn="l" defTabSz="1219170" rtl="0" eaLnBrk="1" fontAlgn="auto" latinLnBrk="0" hangingPunct="1">
              <a:lnSpc>
                <a:spcPct val="100000"/>
              </a:lnSpc>
              <a:spcBef>
                <a:spcPts val="0"/>
              </a:spcBef>
              <a:spcAft>
                <a:spcPts val="0"/>
              </a:spcAft>
              <a:buClrTx/>
              <a:buSzTx/>
              <a:buFontTx/>
              <a:buAutoNum type="arabicPeriod"/>
              <a:tabLst/>
              <a:defRPr/>
            </a:pPr>
            <a:r>
              <a:rPr lang="en-AU" sz="1100" dirty="0">
                <a:solidFill>
                  <a:srgbClr val="000000"/>
                </a:solidFill>
                <a:effectLst/>
                <a:latin typeface="Arial" panose="020B0604020202020204" pitchFamily="34" charset="0"/>
                <a:ea typeface="Calibri" panose="020F0502020204030204" pitchFamily="34" charset="0"/>
              </a:rPr>
              <a:t>An organism's ability to respond to stimuli is important for survival because it helps organisms maintain balance in changing conditions such as temperature and light. It also allows them to respond to stimuli such as the presence of a predator to avoid danger.</a:t>
            </a:r>
            <a:endParaRPr lang="en-AU" sz="1100" dirty="0">
              <a:effectLst/>
              <a:latin typeface="Arial" panose="020B060402020202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21915945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sequence. Revisit the slide where appropriate during lesson activities and encourage students to reflect on their progress. </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42</a:t>
            </a:fld>
            <a:endParaRPr lang="en-AU"/>
          </a:p>
        </p:txBody>
      </p:sp>
    </p:spTree>
    <p:extLst>
      <p:ext uri="{BB962C8B-B14F-4D97-AF65-F5344CB8AC3E}">
        <p14:creationId xmlns:p14="http://schemas.microsoft.com/office/powerpoint/2010/main" val="4086481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video has closed captions and contains a transcript.</a:t>
            </a:r>
          </a:p>
          <a:p>
            <a:endParaRPr lang="en-AU" dirty="0"/>
          </a:p>
          <a:p>
            <a:r>
              <a:rPr lang="en-AU" dirty="0"/>
              <a:t>Show students the questions. Tell them these questions, and they will need to extract key points from the video to summarise and answer them.</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Watch </a:t>
            </a:r>
            <a:r>
              <a:rPr lang="en-AU" sz="1800" u="sng" dirty="0">
                <a:solidFill>
                  <a:srgbClr val="2F5496"/>
                </a:solidFill>
                <a:effectLst/>
                <a:latin typeface="Arial" panose="020B0604020202020204" pitchFamily="34" charset="0"/>
                <a:ea typeface="Calibri" panose="020F0502020204030204" pitchFamily="34" charset="0"/>
                <a:hlinkClick r:id="rId3"/>
              </a:rPr>
              <a:t>Homeostasis and Negative/Positive feedback [6:23]</a:t>
            </a:r>
            <a:r>
              <a:rPr lang="en-AU" sz="1800" u="sng" dirty="0">
                <a:solidFill>
                  <a:srgbClr val="2F5496"/>
                </a:solidFill>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 </a:t>
            </a:r>
            <a:r>
              <a:rPr lang="en-AU" dirty="0">
                <a:effectLst/>
              </a:rPr>
              <a:t> </a:t>
            </a:r>
            <a:r>
              <a:rPr lang="en-AU" sz="1800" dirty="0">
                <a:effectLst/>
                <a:latin typeface="Arial" panose="020B0604020202020204" pitchFamily="34" charset="0"/>
                <a:ea typeface="Calibri" panose="020F0502020204030204" pitchFamily="34" charset="0"/>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Sample answers are provided in TRB1 1.4 The role of feedback loops.</a:t>
            </a:r>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9591621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Facilitate classroom discussion about this using </a:t>
            </a:r>
            <a:r>
              <a:rPr lang="en-AU" sz="1800" dirty="0">
                <a:effectLst/>
                <a:latin typeface="Arial" panose="020B0604020202020204" pitchFamily="34" charset="0"/>
                <a:ea typeface="Calibri" panose="020F0502020204030204" pitchFamily="34" charset="0"/>
              </a:rPr>
              <a:t>the what makes you say that thinking routine linked below.</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https://pz.harvard.edu/sites/default/files/What%20Makes%20You%20Say%20That_2.pdf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This will support students to establish evidence-based reasoning for student thinking as a class.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Students should conclude that a negative feedback loop is at work.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3471164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Show students this slide after they have completed the ‘What makes you say that?’ slide. </a:t>
            </a:r>
          </a:p>
          <a:p>
            <a:pPr marL="228600" indent="-228600">
              <a:lnSpc>
                <a:spcPct val="150000"/>
              </a:lnSpc>
              <a:spcBef>
                <a:spcPts val="1200"/>
              </a:spcBef>
              <a:spcAft>
                <a:spcPts val="600"/>
              </a:spcAft>
              <a:tabLst>
                <a:tab pos="228600" algn="l"/>
                <a:tab pos="457200" algn="l"/>
              </a:tabLst>
            </a:pPr>
            <a:endParaRPr lang="en-AU" sz="1600" dirty="0">
              <a:effectLst/>
              <a:latin typeface="Public Sans" pitchFamily="2" charset="0"/>
              <a:ea typeface="+mn-ea"/>
            </a:endParaRPr>
          </a:p>
          <a:p>
            <a:pPr marL="228600" indent="-228600">
              <a:lnSpc>
                <a:spcPct val="150000"/>
              </a:lnSpc>
              <a:spcBef>
                <a:spcPts val="1200"/>
              </a:spcBef>
              <a:spcAft>
                <a:spcPts val="600"/>
              </a:spcAft>
              <a:tabLst>
                <a:tab pos="228600" algn="l"/>
                <a:tab pos="457200" algn="l"/>
              </a:tabLst>
            </a:pPr>
            <a:r>
              <a:rPr lang="en-AU" sz="1800" dirty="0">
                <a:effectLst/>
                <a:latin typeface="Arial" panose="020B0604020202020204" pitchFamily="34" charset="0"/>
                <a:ea typeface="Calibri" panose="020F0502020204030204" pitchFamily="34" charset="0"/>
              </a:rPr>
              <a:t>Ask students to use the information here to support further their reasoning for why internal body temperature regulation is a negative feedback loop.</a:t>
            </a:r>
          </a:p>
          <a:p>
            <a:pPr>
              <a:spcBef>
                <a:spcPts val="1200"/>
              </a:spcBef>
              <a:spcAft>
                <a:spcPts val="600"/>
              </a:spcAft>
            </a:pPr>
            <a:r>
              <a:rPr lang="en-AU" sz="1800" dirty="0">
                <a:effectLst/>
                <a:latin typeface="Arial" panose="020B0604020202020204" pitchFamily="34" charset="0"/>
                <a:ea typeface="Calibri" panose="020F0502020204030204" pitchFamily="34" charset="0"/>
              </a:rPr>
              <a:t> </a:t>
            </a:r>
          </a:p>
          <a:p>
            <a:pPr>
              <a:spcBef>
                <a:spcPts val="1200"/>
              </a:spcBef>
              <a:spcAft>
                <a:spcPts val="600"/>
              </a:spcAft>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29640838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Display this on the board to facilitate class discussion when students have completed the checkpoint. </a:t>
            </a:r>
          </a:p>
          <a:p>
            <a:endParaRPr lang="en-AU" dirty="0"/>
          </a:p>
          <a:p>
            <a:r>
              <a:rPr lang="en-AU" dirty="0"/>
              <a:t>A sample response has been given in TRB 1 and is written below; this can be used to prompt student discussion if required.</a:t>
            </a:r>
          </a:p>
          <a:p>
            <a:endParaRPr lang="en-AU" dirty="0"/>
          </a:p>
          <a:p>
            <a:r>
              <a:rPr lang="en-AU" b="1" dirty="0"/>
              <a:t>Sample response</a:t>
            </a:r>
          </a:p>
          <a:p>
            <a:endParaRPr lang="en-AU" dirty="0"/>
          </a:p>
          <a:p>
            <a:pPr>
              <a:lnSpc>
                <a:spcPct val="150000"/>
              </a:lnSpc>
              <a:spcBef>
                <a:spcPts val="1200"/>
              </a:spcBef>
              <a:spcAft>
                <a:spcPts val="600"/>
              </a:spcAft>
            </a:pPr>
            <a:r>
              <a:rPr lang="en-AU" sz="1600" b="1" dirty="0">
                <a:effectLst/>
                <a:latin typeface="Arial" panose="020B0604020202020204" pitchFamily="34" charset="0"/>
                <a:ea typeface="Calibri" panose="020F0502020204030204" pitchFamily="34" charset="0"/>
              </a:rPr>
              <a:t>Identify whether this is a positive or negative feedback loop. Give a reason to support your answer.</a:t>
            </a:r>
            <a:endParaRPr lang="en-AU" sz="16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600" dirty="0">
                <a:effectLst/>
                <a:latin typeface="Arial" panose="020B0604020202020204" pitchFamily="34" charset="0"/>
                <a:ea typeface="Calibri" panose="020F0502020204030204" pitchFamily="34" charset="0"/>
              </a:rPr>
              <a:t>This is a negative feedback loop. In this case, when blood glucose levels rise, insulin is released to lower them, and when blood glucose levels fall, glucagon is released to raise them. The loop restores balance by counteracting changes in blood sugar levels, returning them to a stable state.</a:t>
            </a:r>
          </a:p>
          <a:p>
            <a:pPr>
              <a:lnSpc>
                <a:spcPct val="150000"/>
              </a:lnSpc>
              <a:spcBef>
                <a:spcPts val="1200"/>
              </a:spcBef>
              <a:spcAft>
                <a:spcPts val="600"/>
              </a:spcAft>
            </a:pPr>
            <a:endParaRPr lang="en-AU" sz="16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600" b="1" dirty="0">
                <a:effectLst/>
                <a:latin typeface="Arial" panose="020B0604020202020204" pitchFamily="34" charset="0"/>
                <a:ea typeface="Calibri" panose="020F0502020204030204" pitchFamily="34" charset="0"/>
              </a:rPr>
              <a:t>Outline the role of this feedback loop in blood sugar homeostasis.</a:t>
            </a:r>
            <a:endParaRPr lang="en-AU" sz="16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600" dirty="0">
                <a:effectLst/>
                <a:latin typeface="Arial" panose="020B0604020202020204" pitchFamily="34" charset="0"/>
                <a:ea typeface="Calibri" panose="020F0502020204030204" pitchFamily="34" charset="0"/>
              </a:rPr>
              <a:t>This feedback loop plays an important role in keeping blood sugar levels stable, or in homeostasis. When blood sugar rises, such as after eating, the pancreas releases insulin into the bloodstream. As the circulatory system distributes insulin throughout the body, the liver and body cells absorb sugar, thereby reducing blood sugar levels. Conversely, when blood sugar drops, glucagon is released, which tells the liver to release stored glucose, bringing blood levels back up. This cycle ensures that glucose levels stay balanced around a set point to maintain homeostasis.</a:t>
            </a:r>
          </a:p>
          <a:p>
            <a:pPr>
              <a:lnSpc>
                <a:spcPct val="150000"/>
              </a:lnSpc>
              <a:spcBef>
                <a:spcPts val="1200"/>
              </a:spcBef>
              <a:spcAft>
                <a:spcPts val="600"/>
              </a:spcAft>
            </a:pPr>
            <a:endParaRPr lang="en-AU" sz="1600" dirty="0">
              <a:effectLst/>
              <a:latin typeface="Arial" panose="020B0604020202020204" pitchFamily="34" charset="0"/>
              <a:ea typeface="Calibri" panose="020F0502020204030204" pitchFamily="34" charset="0"/>
            </a:endParaRPr>
          </a:p>
          <a:p>
            <a:pPr marL="228600" indent="-228600">
              <a:lnSpc>
                <a:spcPct val="150000"/>
              </a:lnSpc>
              <a:spcBef>
                <a:spcPts val="1200"/>
              </a:spcBef>
              <a:spcAft>
                <a:spcPts val="600"/>
              </a:spcAft>
            </a:pPr>
            <a:r>
              <a:rPr lang="en-AU" sz="1600" b="1" dirty="0">
                <a:effectLst/>
                <a:latin typeface="Arial" panose="020B0604020202020204" pitchFamily="34" charset="0"/>
                <a:ea typeface="Calibri" panose="020F0502020204030204" pitchFamily="34" charset="0"/>
              </a:rPr>
              <a:t>Describe the role of negative and positive feedback loops in maintaining homeostasis.</a:t>
            </a:r>
            <a:endParaRPr lang="en-AU" sz="16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600" dirty="0">
                <a:effectLst/>
                <a:latin typeface="Arial" panose="020B0604020202020204" pitchFamily="34" charset="0"/>
                <a:ea typeface="Calibri" panose="020F0502020204030204" pitchFamily="34" charset="0"/>
              </a:rPr>
              <a:t>Negative feedback loops are crucial for maintaining homeostasis as they work to counteract changes in conditions within optimal ranges. They detect variations from a set point and trigger a response that returns the condition to normal. Homeostatic processes in the body, such as temperature regulation, blood pressure control, and blood glucose, rely on negative feedback.</a:t>
            </a:r>
          </a:p>
          <a:p>
            <a:r>
              <a:rPr lang="en-AU" sz="1600" dirty="0">
                <a:effectLst/>
                <a:latin typeface="Arial" panose="020B0604020202020204" pitchFamily="34" charset="0"/>
                <a:ea typeface="Calibri" panose="020F0502020204030204" pitchFamily="34" charset="0"/>
              </a:rPr>
              <a:t>Positive feedback loops are not homeostatic because they amplify the initial stimulus rather than reversing it, which can lead to an intensified response. Positive feedback loops are important for life, like blood clotting and childbirth. In blood clotting, when a blood vessel is injured, chemicals are released that attract parts of your blood to form a clot. This quick, intensified response prevents excessive blood loss, which is crucial for maintaining internal balance. Once the clot forms, the process stops. </a:t>
            </a:r>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40264538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sequence. Revisit the slide where appropriate during lesson activities and encourage students to reflect on their progress. </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47</a:t>
            </a:fld>
            <a:endParaRPr lang="en-AU"/>
          </a:p>
        </p:txBody>
      </p:sp>
    </p:spTree>
    <p:extLst>
      <p:ext uri="{BB962C8B-B14F-4D97-AF65-F5344CB8AC3E}">
        <p14:creationId xmlns:p14="http://schemas.microsoft.com/office/powerpoint/2010/main" val="28997452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brainstorming session will indicate what students know about hormones from their day-to-day lives.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1085607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These questions are designed to determine students' knowledge about what key points are and how to extract them.</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Sample answers / prompts:</a:t>
            </a:r>
          </a:p>
          <a:p>
            <a:pPr marL="342900" marR="0" lvl="0" indent="-342900" algn="l" defTabSz="1219170" rtl="0" eaLnBrk="1" fontAlgn="auto" latinLnBrk="0" hangingPunct="1">
              <a:lnSpc>
                <a:spcPct val="100000"/>
              </a:lnSpc>
              <a:spcBef>
                <a:spcPts val="0"/>
              </a:spcBef>
              <a:spcAft>
                <a:spcPts val="0"/>
              </a:spcAft>
              <a:buClrTx/>
              <a:buSzTx/>
              <a:buFontTx/>
              <a:buAutoNum type="alphaLcParenR"/>
              <a:tabLst/>
              <a:defRPr/>
            </a:pPr>
            <a:r>
              <a:rPr lang="en-AU" dirty="0"/>
              <a:t>A key point in a text is an essential idea, fact, or argument that contributes significantly to the main purpose or message of the text.</a:t>
            </a:r>
          </a:p>
          <a:p>
            <a:pPr marL="342900" marR="0" lvl="0" indent="-342900" algn="l" defTabSz="1219170" rtl="0" eaLnBrk="1" fontAlgn="auto" latinLnBrk="0" hangingPunct="1">
              <a:lnSpc>
                <a:spcPct val="100000"/>
              </a:lnSpc>
              <a:spcBef>
                <a:spcPts val="0"/>
              </a:spcBef>
              <a:spcAft>
                <a:spcPts val="0"/>
              </a:spcAft>
              <a:buClrTx/>
              <a:buSzTx/>
              <a:buFontTx/>
              <a:buAutoNum type="alphaLcParenR"/>
              <a:tabLst/>
              <a:defRPr/>
            </a:pPr>
            <a:r>
              <a:rPr lang="en-AU" dirty="0"/>
              <a:t>Answers will differ. </a:t>
            </a:r>
            <a:r>
              <a:rPr lang="en-AU" b="0" dirty="0">
                <a:latin typeface="Arial" panose="020B0604020202020204" pitchFamily="34" charset="0"/>
                <a:cs typeface="Arial" panose="020B0604020202020204" pitchFamily="34" charset="0"/>
              </a:rPr>
              <a:t>You may have to prompt students and ask, who would give me back the whole text highlighted with the exception of a few words? Outline that key points often summarise important information, support the central theme or highlight critical details needed to understand the overall content. They can be identified by looking for:</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latin typeface="Arial" panose="020B0604020202020204" pitchFamily="34" charset="0"/>
                <a:cs typeface="Arial" panose="020B0604020202020204" pitchFamily="34" charset="0"/>
              </a:rPr>
              <a:t>Topic sentences – statements that introduce the main idea of a paragraph</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latin typeface="Arial" panose="020B0604020202020204" pitchFamily="34" charset="0"/>
                <a:cs typeface="Arial" panose="020B0604020202020204" pitchFamily="34" charset="0"/>
              </a:rPr>
              <a:t>Repetition or emphasis – ideas that are repeated, bolded, or emphasised in the text.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latin typeface="Arial" panose="020B0604020202020204" pitchFamily="34" charset="0"/>
                <a:cs typeface="Arial" panose="020B0604020202020204" pitchFamily="34" charset="0"/>
              </a:rPr>
              <a:t>Supporting evidence – facts, examples or data that explain or validate the main argument</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latin typeface="Arial" panose="020B0604020202020204" pitchFamily="34" charset="0"/>
                <a:cs typeface="Arial" panose="020B0604020202020204" pitchFamily="34" charset="0"/>
              </a:rPr>
              <a:t>Conclusions – points that appear in conclusions</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latin typeface="Arial" panose="020B0604020202020204" pitchFamily="34" charset="0"/>
                <a:cs typeface="Arial" panose="020B0604020202020204" pitchFamily="34" charset="0"/>
              </a:rPr>
              <a:t>Signal words – some phrases can indicate critical information for example ‘most importantly, ‘therefore’, or ‘in summary’.</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dirty="0">
                <a:latin typeface="Arial" panose="020B0604020202020204" pitchFamily="34" charset="0"/>
                <a:cs typeface="Arial" panose="020B0604020202020204" pitchFamily="34" charset="0"/>
              </a:rPr>
              <a:t>c)      Identify what the purpose of the activity or assessment is. Only extract points that are related to that purpose using the strategies outlined in b). Students should look for key words from the assessment in the text for example.</a:t>
            </a:r>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13526567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Ask students to write these questions in their book and extract and summarise information from the texts to answer the question.</a:t>
            </a:r>
          </a:p>
          <a:p>
            <a:endParaRPr lang="en-AU" dirty="0"/>
          </a:p>
          <a:p>
            <a:r>
              <a:rPr lang="en-AU" b="1" dirty="0"/>
              <a:t>Sample responses:</a:t>
            </a:r>
          </a:p>
          <a:p>
            <a:endParaRPr lang="en-AU" dirty="0"/>
          </a:p>
          <a:p>
            <a:pPr marL="0" lvl="0" indent="0">
              <a:lnSpc>
                <a:spcPct val="150000"/>
              </a:lnSpc>
              <a:spcBef>
                <a:spcPts val="1200"/>
              </a:spcBef>
              <a:spcAft>
                <a:spcPts val="600"/>
              </a:spcAft>
              <a:buFont typeface="Symbol" panose="05050102010706020507" pitchFamily="18" charset="2"/>
              <a:buNone/>
              <a:tabLst>
                <a:tab pos="228600" algn="l"/>
              </a:tabLst>
            </a:pPr>
            <a:r>
              <a:rPr lang="en-AU" sz="1800" b="1" dirty="0">
                <a:effectLst/>
                <a:latin typeface="Arial" panose="020B0604020202020204" pitchFamily="34" charset="0"/>
                <a:ea typeface="Calibri" panose="020F0502020204030204" pitchFamily="34" charset="0"/>
              </a:rPr>
              <a:t>Define endocrine system: </a:t>
            </a:r>
            <a:r>
              <a:rPr lang="en-AU" sz="1800" b="0" dirty="0">
                <a:effectLst/>
                <a:latin typeface="Arial" panose="020B0604020202020204" pitchFamily="34" charset="0"/>
                <a:ea typeface="Calibri" panose="020F0502020204030204" pitchFamily="34" charset="0"/>
              </a:rPr>
              <a:t>This is the</a:t>
            </a:r>
            <a:r>
              <a:rPr lang="en-AU" sz="1800" b="1" dirty="0">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system in your body made up of glands that release chemicals called hormones into your blood.</a:t>
            </a:r>
          </a:p>
          <a:p>
            <a:pPr marL="0" lvl="0" indent="0">
              <a:lnSpc>
                <a:spcPct val="150000"/>
              </a:lnSpc>
              <a:spcBef>
                <a:spcPts val="1200"/>
              </a:spcBef>
              <a:spcAft>
                <a:spcPts val="600"/>
              </a:spcAft>
              <a:buFont typeface="Symbol" panose="05050102010706020507" pitchFamily="18" charset="2"/>
              <a:buNone/>
              <a:tabLst>
                <a:tab pos="228600" algn="l"/>
              </a:tabLst>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tabLst>
                <a:tab pos="228600" algn="l"/>
              </a:tabLst>
            </a:pPr>
            <a:r>
              <a:rPr lang="en-AU" sz="1800" b="1" dirty="0">
                <a:effectLst/>
                <a:latin typeface="Arial" panose="020B0604020202020204" pitchFamily="34" charset="0"/>
                <a:ea typeface="Calibri" panose="020F0502020204030204" pitchFamily="34" charset="0"/>
              </a:rPr>
              <a:t>Define hormones: </a:t>
            </a:r>
            <a:r>
              <a:rPr lang="en-AU" sz="1800" b="0" dirty="0">
                <a:effectLst/>
                <a:latin typeface="Arial" panose="020B0604020202020204" pitchFamily="34" charset="0"/>
                <a:ea typeface="Calibri" panose="020F0502020204030204" pitchFamily="34" charset="0"/>
              </a:rPr>
              <a:t>Hormones are chemical </a:t>
            </a:r>
            <a:r>
              <a:rPr lang="en-AU" sz="1800" dirty="0">
                <a:effectLst/>
                <a:latin typeface="Arial" panose="020B0604020202020204" pitchFamily="34" charset="0"/>
                <a:ea typeface="Calibri" panose="020F0502020204030204" pitchFamily="34" charset="0"/>
              </a:rPr>
              <a:t>messages sent to specific parts of your body to tell them what to do. For example, insulin is a hormone that helps control blood sugar levels.</a:t>
            </a:r>
          </a:p>
          <a:p>
            <a:pPr marL="0" lvl="0" indent="0">
              <a:lnSpc>
                <a:spcPct val="150000"/>
              </a:lnSpc>
              <a:spcBef>
                <a:spcPts val="1200"/>
              </a:spcBef>
              <a:spcAft>
                <a:spcPts val="600"/>
              </a:spcAft>
              <a:buFont typeface="Symbol" panose="05050102010706020507" pitchFamily="18" charset="2"/>
              <a:buNone/>
              <a:tabLst>
                <a:tab pos="228600" algn="l"/>
              </a:tabLst>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tabLst>
                <a:tab pos="228600" algn="l"/>
              </a:tabLst>
            </a:pPr>
            <a:r>
              <a:rPr lang="en-AU" sz="1800" b="1" dirty="0">
                <a:effectLst/>
                <a:latin typeface="Arial" panose="020B0604020202020204" pitchFamily="34" charset="0"/>
                <a:ea typeface="Calibri" panose="020F0502020204030204" pitchFamily="34" charset="0"/>
              </a:rPr>
              <a:t>Outline the function of the endocrine system: </a:t>
            </a:r>
            <a:r>
              <a:rPr lang="en-AU" sz="1800" b="0" dirty="0">
                <a:effectLst/>
                <a:latin typeface="Arial" panose="020B0604020202020204" pitchFamily="34" charset="0"/>
                <a:ea typeface="Calibri" panose="020F0502020204030204" pitchFamily="34" charset="0"/>
              </a:rPr>
              <a:t>The endocrine system is a</a:t>
            </a:r>
            <a:r>
              <a:rPr lang="en-AU" sz="1800" b="1" dirty="0">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messaging network in your body. It uses hormones to send messages through your blood to control important things like how you grow, use energy, and feel. Each gland in this system has a specific job to ensure your body works well and stays balanced to maintain homeostasis.</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3781626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sequence. Revisit the slide where appropriate during lesson activities and encourage students to reflect on their progress. </a:t>
            </a:r>
          </a:p>
        </p:txBody>
      </p:sp>
      <p:sp>
        <p:nvSpPr>
          <p:cNvPr id="4" name="Slide Number Placeholder 3"/>
          <p:cNvSpPr>
            <a:spLocks noGrp="1"/>
          </p:cNvSpPr>
          <p:nvPr>
            <p:ph type="sldNum" sz="quarter" idx="5"/>
          </p:nvPr>
        </p:nvSpPr>
        <p:spPr/>
        <p:txBody>
          <a:bodyPr/>
          <a:lstStyle/>
          <a:p>
            <a:fld id="{D09C5488-DD16-4714-9519-7BE21BA11D4E}" type="slidenum">
              <a:rPr lang="en-AU" smtClean="0"/>
              <a:t>6</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has been included as a differentiation for the questions on the previous slide. However, you can also use this slide with its animations as sample responses to the questions for all students.</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23649395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dirty="0"/>
              <a:t>This can be displayed on the board for students to answer using mini whiteboards or by raising their hands for the option they select. </a:t>
            </a:r>
          </a:p>
          <a:p>
            <a:r>
              <a:rPr lang="en-AU" sz="1600" dirty="0"/>
              <a:t>However, </a:t>
            </a:r>
            <a:r>
              <a:rPr lang="en-AU" sz="1600" dirty="0">
                <a:effectLst/>
                <a:latin typeface="Arial" panose="020B0604020202020204" pitchFamily="34" charset="0"/>
                <a:ea typeface="Calibri" panose="020F0502020204030204" pitchFamily="34" charset="0"/>
              </a:rPr>
              <a:t>this would be best set up in a digital form to analyse student responses quickly. The form could also be set up to give the students instant feedback. </a:t>
            </a:r>
          </a:p>
          <a:p>
            <a:endParaRPr lang="en-AU" sz="1600" dirty="0">
              <a:effectLst/>
              <a:latin typeface="Arial" panose="020B0604020202020204" pitchFamily="34" charset="0"/>
              <a:ea typeface="Calibri" panose="020F0502020204030204" pitchFamily="34" charset="0"/>
            </a:endParaRPr>
          </a:p>
          <a:p>
            <a:r>
              <a:rPr lang="en-AU" sz="1600" dirty="0">
                <a:effectLst/>
                <a:latin typeface="Arial" panose="020B0604020202020204" pitchFamily="34" charset="0"/>
                <a:ea typeface="Calibri" panose="020F0502020204030204" pitchFamily="34" charset="0"/>
              </a:rPr>
              <a:t>The response to the question is B. Further explanation of the understanding and misconceptions students may have based on their response to this question are in TRB 1.</a:t>
            </a:r>
          </a:p>
          <a:p>
            <a:endParaRPr lang="en-AU" sz="16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600" b="1" dirty="0">
                <a:solidFill>
                  <a:srgbClr val="FFFFFF"/>
                </a:solidFill>
                <a:effectLst/>
                <a:highlight>
                  <a:srgbClr val="002664"/>
                </a:highlight>
                <a:latin typeface="Arial" panose="020B0604020202020204" pitchFamily="34" charset="0"/>
                <a:ea typeface="Calibri" panose="020F0502020204030204" pitchFamily="34" charset="0"/>
              </a:rPr>
              <a:t>Below is the explanation for each of the responses.</a:t>
            </a:r>
            <a:endParaRPr lang="en-AU" sz="1600" dirty="0">
              <a:effectLst/>
              <a:highlight>
                <a:srgbClr val="002664"/>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600" b="1" dirty="0">
                <a:solidFill>
                  <a:srgbClr val="000000"/>
                </a:solidFill>
                <a:effectLst/>
                <a:highlight>
                  <a:srgbClr val="FFFFFF"/>
                </a:highlight>
                <a:latin typeface="Arial" panose="020B0604020202020204" pitchFamily="34" charset="0"/>
                <a:ea typeface="Calibri" panose="020F0502020204030204" pitchFamily="34" charset="0"/>
              </a:rPr>
              <a:t>A</a:t>
            </a:r>
            <a:r>
              <a:rPr lang="en-AU" sz="1600" b="1" dirty="0">
                <a:solidFill>
                  <a:schemeClr val="tx1"/>
                </a:solidFill>
                <a:effectLst/>
                <a:highlight>
                  <a:srgbClr val="FFFFFF"/>
                </a:highlight>
                <a:latin typeface="Arial" panose="020B0604020202020204" pitchFamily="34" charset="0"/>
                <a:ea typeface="Calibri" panose="020F0502020204030204" pitchFamily="34" charset="0"/>
              </a:rPr>
              <a:t>: </a:t>
            </a:r>
            <a:r>
              <a:rPr lang="en-AU" sz="1600" b="0" dirty="0">
                <a:solidFill>
                  <a:schemeClr val="tx1"/>
                </a:solidFill>
                <a:effectLst/>
                <a:highlight>
                  <a:srgbClr val="FFFFFF"/>
                </a:highlight>
                <a:latin typeface="Arial" panose="020B0604020202020204" pitchFamily="34" charset="0"/>
                <a:ea typeface="Calibri" panose="020F0502020204030204" pitchFamily="34" charset="0"/>
              </a:rPr>
              <a:t>Students choosing this option</a:t>
            </a:r>
            <a:r>
              <a:rPr lang="en-AU" sz="1600" dirty="0">
                <a:effectLst/>
                <a:latin typeface="Arial" panose="020B0604020202020204" pitchFamily="34" charset="0"/>
                <a:ea typeface="Calibri" panose="020F0502020204030204" pitchFamily="34" charset="0"/>
              </a:rPr>
              <a:t> may have confused the endocrine system with the nervous system, which is also a regulatory system. However, although they both function in regulation, the endocrine system uses chemical signalling (hormones produced by glands) while the nervous system uses electrical impulses.</a:t>
            </a:r>
          </a:p>
          <a:p>
            <a:pPr>
              <a:lnSpc>
                <a:spcPct val="150000"/>
              </a:lnSpc>
              <a:spcBef>
                <a:spcPts val="1200"/>
              </a:spcBef>
              <a:spcAft>
                <a:spcPts val="600"/>
              </a:spcAft>
            </a:pPr>
            <a:r>
              <a:rPr lang="en-AU" sz="1600" b="1" dirty="0">
                <a:solidFill>
                  <a:srgbClr val="000000"/>
                </a:solidFill>
                <a:effectLst/>
                <a:highlight>
                  <a:srgbClr val="EBEBEB"/>
                </a:highlight>
                <a:latin typeface="Arial" panose="020B0604020202020204" pitchFamily="34" charset="0"/>
                <a:ea typeface="Calibri" panose="020F0502020204030204" pitchFamily="34" charset="0"/>
              </a:rPr>
              <a:t>B</a:t>
            </a:r>
            <a:r>
              <a:rPr lang="en-AU" sz="1600" b="1" dirty="0">
                <a:solidFill>
                  <a:schemeClr val="tx1"/>
                </a:solidFill>
                <a:effectLst/>
                <a:highlight>
                  <a:srgbClr val="EBEBEB"/>
                </a:highlight>
                <a:latin typeface="Arial" panose="020B0604020202020204" pitchFamily="34" charset="0"/>
                <a:ea typeface="Calibri" panose="020F0502020204030204" pitchFamily="34" charset="0"/>
              </a:rPr>
              <a:t>: </a:t>
            </a:r>
            <a:r>
              <a:rPr lang="en-AU" sz="1600" b="1" dirty="0">
                <a:solidFill>
                  <a:srgbClr val="000000"/>
                </a:solidFill>
                <a:effectLst/>
                <a:highlight>
                  <a:srgbClr val="EBEBEB"/>
                </a:highlight>
                <a:latin typeface="Arial" panose="020B0604020202020204" pitchFamily="34" charset="0"/>
                <a:ea typeface="Calibri" panose="020F0502020204030204" pitchFamily="34" charset="0"/>
              </a:rPr>
              <a:t>This is the correct answer. </a:t>
            </a:r>
            <a:endParaRPr lang="en-AU" sz="1600" b="1" dirty="0">
              <a:effectLst/>
              <a:highlight>
                <a:srgbClr val="EBEBEB"/>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600" b="1" dirty="0">
                <a:solidFill>
                  <a:srgbClr val="000000"/>
                </a:solidFill>
                <a:effectLst/>
                <a:highlight>
                  <a:srgbClr val="FFFFFF"/>
                </a:highlight>
                <a:latin typeface="Arial" panose="020B0604020202020204" pitchFamily="34" charset="0"/>
                <a:ea typeface="Calibri" panose="020F0502020204030204" pitchFamily="34" charset="0"/>
              </a:rPr>
              <a:t>C</a:t>
            </a:r>
            <a:r>
              <a:rPr lang="en-AU" sz="1600" b="1" dirty="0">
                <a:solidFill>
                  <a:schemeClr val="tx1"/>
                </a:solidFill>
                <a:effectLst/>
                <a:highlight>
                  <a:srgbClr val="FFFFFF"/>
                </a:highlight>
                <a:latin typeface="Arial" panose="020B0604020202020204" pitchFamily="34" charset="0"/>
                <a:ea typeface="Calibri" panose="020F0502020204030204" pitchFamily="34" charset="0"/>
              </a:rPr>
              <a:t>: </a:t>
            </a:r>
            <a:r>
              <a:rPr lang="en-AU" sz="1600" b="0" dirty="0">
                <a:solidFill>
                  <a:schemeClr val="tx1"/>
                </a:solidFill>
                <a:effectLst/>
                <a:highlight>
                  <a:srgbClr val="FFFFFF"/>
                </a:highlight>
                <a:latin typeface="Arial" panose="020B0604020202020204" pitchFamily="34" charset="0"/>
                <a:ea typeface="Calibri" panose="020F0502020204030204" pitchFamily="34" charset="0"/>
              </a:rPr>
              <a:t>Students choosing this option</a:t>
            </a:r>
            <a:r>
              <a:rPr lang="en-AU" sz="1600" dirty="0">
                <a:effectLst/>
                <a:latin typeface="Arial" panose="020B0604020202020204" pitchFamily="34" charset="0"/>
                <a:ea typeface="Calibri" panose="020F0502020204030204" pitchFamily="34" charset="0"/>
              </a:rPr>
              <a:t> may have confused the endocrine system with the nervous system, which is also a regulatory system. However, although they both function in regulation, signal transmission in the endocrine system is slower than in the nervous system since hormones must travel through the bloodstream, but the responses tend to last longer. The nervous system is faster due to the interconnected neurons eliciting much quicker responses.</a:t>
            </a:r>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34391698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Link to simulation: https://biomanbio.com/HTML5GamesandLabs/Physiologygames/endocrine_edhtml5page.html </a:t>
            </a:r>
          </a:p>
          <a:p>
            <a:endParaRPr lang="en-AU" dirty="0"/>
          </a:p>
          <a:p>
            <a:r>
              <a:rPr lang="en-AU" dirty="0"/>
              <a:t>Students write the questions in their book. They complete the simulation, extracting and summarising relevant key points to answer the questions.</a:t>
            </a:r>
          </a:p>
          <a:p>
            <a:endParaRPr lang="en-AU" dirty="0"/>
          </a:p>
          <a:p>
            <a:r>
              <a:rPr lang="en-AU" dirty="0"/>
              <a:t>Sample answers:</a:t>
            </a:r>
          </a:p>
          <a:p>
            <a:endParaRPr lang="en-AU" dirty="0"/>
          </a:p>
          <a:p>
            <a:r>
              <a:rPr lang="en-AU" dirty="0"/>
              <a:t>1. Endocrine system responses are relatively slow compared to the nervous system.</a:t>
            </a:r>
          </a:p>
          <a:p>
            <a:r>
              <a:rPr lang="en-AU" dirty="0"/>
              <a:t>2. An endocrine gland makes a hormone that has an effect monitored by the brain. Once the change is detected (back to homeostasis), the gland is turned off, and the hormone stops being produced.</a:t>
            </a:r>
          </a:p>
          <a:p>
            <a:r>
              <a:rPr lang="en-AU" dirty="0"/>
              <a:t>3. When blood sugar increases after eating, the pancreas secretes the hormone insulin. This hormone circulates throughout the body via the blood. When insulin comes into contact with cells, it causes them to take in glucose sugar from the blood. If the blood sugar becomes too low, the pancreas secretes glucagon, which signals the liver to release stored sugars into the blood, causing the blood sugar to increase.</a:t>
            </a:r>
          </a:p>
        </p:txBody>
      </p:sp>
      <p:sp>
        <p:nvSpPr>
          <p:cNvPr id="4" name="Slide Number Placeholder 3"/>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21449156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to show students how to hold their hand for the experiment with their arm leaning </a:t>
            </a:r>
            <a:r>
              <a:rPr lang="en-AU"/>
              <a:t>on </a:t>
            </a:r>
            <a:r>
              <a:rPr lang="en-AU" dirty="0"/>
              <a:t>the table and</a:t>
            </a:r>
            <a:r>
              <a:rPr lang="en-AU"/>
              <a:t> their</a:t>
            </a:r>
            <a:r>
              <a:rPr lang="en-AU" dirty="0"/>
              <a:t> hand over the edge.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17042493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are the quality criteria for constructing a table, which can either be projected on the board for students to see or printed out. </a:t>
            </a:r>
          </a:p>
          <a:p>
            <a:endParaRPr lang="en-AU" dirty="0"/>
          </a:p>
          <a:p>
            <a:r>
              <a:rPr lang="en-AU" dirty="0"/>
              <a:t>You can use the same peer feedback strategy in </a:t>
            </a:r>
            <a:r>
              <a:rPr lang="en-AU"/>
              <a:t>1.3 Response to stimuli</a:t>
            </a:r>
            <a:r>
              <a:rPr lang="en-AU" dirty="0"/>
              <a:t>,</a:t>
            </a:r>
            <a:r>
              <a:rPr lang="en-AU"/>
              <a:t> </a:t>
            </a:r>
            <a:r>
              <a:rPr lang="en-AU" dirty="0"/>
              <a:t> or any other.</a:t>
            </a:r>
          </a:p>
        </p:txBody>
      </p:sp>
      <p:sp>
        <p:nvSpPr>
          <p:cNvPr id="4" name="Slide Number Placeholder 3"/>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2895152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is table scaffold 1 of 3 levels of scaffolding for tables provided on the next slides. This is the least scaffolded table. If students in your class require a scaffold, select the most appropriate scaffold and use that one. There is no requirement to use all 3 scaffolds.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28995777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table scaffold 2 of 3 levels of scaffolding for tables provided on the next slides. This is the second most scaffolded table. If students in your class require a scaffold, select the most appropriate scaffold and use that one. There is no requirement to use all 3 scaffolds.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33985766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is table scaffold 3 of 3 levels of scaffolding for tables provided on the next slides. This is the most scaffolded table. If students in your class require a scaffold, select the most appropriate scaffold and use that one. There is no requirement to use all 3 scaffolds.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14482107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sample of what the table should look like for the investigation. You may use this slide to consolidate further student understanding of the required components of a quality table. </a:t>
            </a:r>
          </a:p>
          <a:p>
            <a:br>
              <a:rPr lang="en-AU" dirty="0"/>
            </a:br>
            <a:r>
              <a:rPr lang="en-AU" dirty="0"/>
              <a:t>This slide is animated to allow the teacher to unpack each component.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29714221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 asterisk has indicated the measurement errors (*) in the table. These measurement errors were noted during the data collection. The student’s response time may have been affected by something other than the stimulus for the investigation, for example, a door slamming and distracting the student. </a:t>
            </a:r>
          </a:p>
          <a:p>
            <a:endParaRPr lang="en-AU" dirty="0"/>
          </a:p>
          <a:p>
            <a:r>
              <a:rPr lang="en-AU" dirty="0"/>
              <a:t>Discuss with the students how the mean would change if the measurement errors remained for the calculation of the average.</a:t>
            </a:r>
          </a:p>
          <a:p>
            <a:endParaRPr lang="en-AU" dirty="0"/>
          </a:p>
          <a:p>
            <a:r>
              <a:rPr lang="en-AU" dirty="0"/>
              <a:t>If the trial 2 data was included in the mean calculation for the visual stimulus, the mean would be out by 2cm. (8+18+8+8+8)/5 = 10</a:t>
            </a:r>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3226382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a:rPr>
              <a:t>These images can be used to prompt students’ recollection of Stage 4 content relevant to the Disease focus area. Use the images to prompt students to recall in the ‘Write the room’ activity outlined in TRB 1. The information below can be used to revise concepts with students.</a:t>
            </a:r>
          </a:p>
          <a:p>
            <a:endParaRPr lang="en-AU" dirty="0">
              <a:latin typeface="Public Sans"/>
            </a:endParaRPr>
          </a:p>
          <a:p>
            <a:r>
              <a:rPr lang="en-AU" b="1" dirty="0">
                <a:latin typeface="Public Sans"/>
              </a:rPr>
              <a:t>Organisation of life in multicellular organisms</a:t>
            </a:r>
          </a:p>
          <a:p>
            <a:r>
              <a:rPr lang="en-AU" b="0" dirty="0">
                <a:latin typeface="Public Sans"/>
              </a:rPr>
              <a:t>In Stage 4, Cells and Classification and Living Systems, students learnt about cells, systems and organisms, including the hierarchy for the organisation of life. This level of organisation reflects the level of complexity and specialisation needed for multicellular organisms. This organisation of the organism as tissues, organs, and systems allows different cells and structures to work together, each contributing to the organism's survival.</a:t>
            </a:r>
          </a:p>
          <a:p>
            <a:endParaRPr lang="en-AU" b="1" dirty="0">
              <a:latin typeface="Public Sans"/>
            </a:endParaRPr>
          </a:p>
          <a:p>
            <a:r>
              <a:rPr lang="en-AU" b="0" dirty="0">
                <a:latin typeface="Public Sans"/>
              </a:rPr>
              <a:t>The image on the slide shows the organisation of life, starting from the smallest level of cells and progressing to tissues, organs, systems, and finally, the organism.</a:t>
            </a:r>
          </a:p>
          <a:p>
            <a:endParaRPr lang="en-AU" b="1" dirty="0">
              <a:latin typeface="Public Sans"/>
            </a:endParaRPr>
          </a:p>
          <a:p>
            <a:r>
              <a:rPr lang="en-AU" b="1" dirty="0">
                <a:latin typeface="Public Sans"/>
              </a:rPr>
              <a:t>Cell:</a:t>
            </a:r>
          </a:p>
          <a:p>
            <a:r>
              <a:rPr lang="en-AU" b="0" dirty="0">
                <a:latin typeface="Public Sans"/>
              </a:rPr>
              <a:t>The smallest functional unit of life.</a:t>
            </a:r>
          </a:p>
          <a:p>
            <a:r>
              <a:rPr lang="en-AU" b="0" dirty="0">
                <a:latin typeface="Public Sans"/>
              </a:rPr>
              <a:t>The image shows a single cell specialised to perform a particular function. For example, muscle cells, nerve cells or red blood cells.</a:t>
            </a:r>
          </a:p>
          <a:p>
            <a:endParaRPr lang="en-AU" b="1" dirty="0">
              <a:latin typeface="Public Sans"/>
            </a:endParaRPr>
          </a:p>
          <a:p>
            <a:r>
              <a:rPr lang="en-AU" b="1" dirty="0">
                <a:latin typeface="Public Sans"/>
              </a:rPr>
              <a:t>Tissue:</a:t>
            </a:r>
          </a:p>
          <a:p>
            <a:r>
              <a:rPr lang="en-AU" b="0" dirty="0">
                <a:latin typeface="Public Sans"/>
              </a:rPr>
              <a:t>Groups of specialised cells work together to perform a specific function.</a:t>
            </a:r>
          </a:p>
          <a:p>
            <a:r>
              <a:rPr lang="en-AU" b="0" dirty="0">
                <a:latin typeface="Public Sans"/>
              </a:rPr>
              <a:t>The image shows a tissue layer (e.g., epithelial tissue) where similar cells are organised to work collectively.</a:t>
            </a:r>
          </a:p>
          <a:p>
            <a:endParaRPr lang="en-AU" b="1" dirty="0">
              <a:latin typeface="Public Sans"/>
            </a:endParaRPr>
          </a:p>
          <a:p>
            <a:r>
              <a:rPr lang="en-AU" b="1" dirty="0">
                <a:latin typeface="Public Sans"/>
              </a:rPr>
              <a:t>Organ:</a:t>
            </a:r>
          </a:p>
          <a:p>
            <a:r>
              <a:rPr lang="en-AU" b="0" dirty="0">
                <a:latin typeface="Public Sans"/>
              </a:rPr>
              <a:t>Tissues come together to form organs.</a:t>
            </a:r>
          </a:p>
          <a:p>
            <a:r>
              <a:rPr lang="en-AU" b="0" dirty="0">
                <a:latin typeface="Public Sans"/>
              </a:rPr>
              <a:t>The stomach is shown as an example of an organ, composed of different tissues that work together to perform digestion.</a:t>
            </a:r>
          </a:p>
          <a:p>
            <a:endParaRPr lang="en-AU" b="1" dirty="0">
              <a:latin typeface="Public Sans"/>
            </a:endParaRPr>
          </a:p>
          <a:p>
            <a:r>
              <a:rPr lang="en-AU" b="1" dirty="0">
                <a:latin typeface="Public Sans"/>
              </a:rPr>
              <a:t>System:</a:t>
            </a:r>
          </a:p>
          <a:p>
            <a:r>
              <a:rPr lang="en-AU" b="0" dirty="0">
                <a:latin typeface="Public Sans"/>
              </a:rPr>
              <a:t>Many organs work together to form systems that carry out broader functions in the body.</a:t>
            </a:r>
          </a:p>
          <a:p>
            <a:r>
              <a:rPr lang="en-AU" b="0" dirty="0">
                <a:latin typeface="Public Sans"/>
              </a:rPr>
              <a:t>The digestive system is illustrated, which includes the stomach and other organs that process food</a:t>
            </a:r>
            <a:r>
              <a:rPr lang="en-AU" b="1" dirty="0">
                <a:latin typeface="Public Sans"/>
              </a:rPr>
              <a:t>.</a:t>
            </a:r>
          </a:p>
          <a:p>
            <a:endParaRPr lang="en-AU" b="1" dirty="0">
              <a:latin typeface="Public Sans"/>
            </a:endParaRPr>
          </a:p>
          <a:p>
            <a:r>
              <a:rPr lang="en-AU" b="1" dirty="0">
                <a:latin typeface="Public Sans"/>
              </a:rPr>
              <a:t>Organism:</a:t>
            </a:r>
          </a:p>
          <a:p>
            <a:r>
              <a:rPr lang="en-AU" b="0" dirty="0">
                <a:latin typeface="Public Sans"/>
              </a:rPr>
              <a:t>The final level of organisation is where systems combine to form a fully functional living organism.</a:t>
            </a:r>
          </a:p>
          <a:p>
            <a:r>
              <a:rPr lang="en-AU" b="0" dirty="0">
                <a:latin typeface="Public Sans"/>
              </a:rPr>
              <a:t>The image represents a mouse, which is an organism that relies on cells, tissues, organs, and systems to survive.</a:t>
            </a:r>
          </a:p>
          <a:p>
            <a:endParaRPr lang="en-AU" b="0" dirty="0">
              <a:latin typeface="Public Sans"/>
            </a:endParaRPr>
          </a:p>
          <a:p>
            <a:r>
              <a:rPr lang="en-AU" b="0" dirty="0">
                <a:latin typeface="Public Sans"/>
              </a:rPr>
              <a:t>This organisation shows the interdependence of each level, where cells build tissues, tissues form organs, organs make up systems, and systems collectively maintain the life of the organism.</a:t>
            </a:r>
          </a:p>
          <a:p>
            <a:endParaRPr lang="en-AU" b="0" dirty="0">
              <a:latin typeface="Public Sans"/>
            </a:endParaRPr>
          </a:p>
          <a:p>
            <a:r>
              <a:rPr lang="en-AU" b="1" dirty="0">
                <a:latin typeface="Public Sans"/>
              </a:rPr>
              <a:t>Model of an animal cell</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latin typeface="Public Sans"/>
              </a:rPr>
              <a:t>A model is a </a:t>
            </a:r>
            <a:r>
              <a:rPr lang="en-AU" sz="1800" dirty="0">
                <a:effectLst/>
                <a:latin typeface="Arial" panose="020B0604020202020204" pitchFamily="34" charset="0"/>
                <a:ea typeface="Calibri" panose="020F0502020204030204" pitchFamily="34" charset="0"/>
              </a:rPr>
              <a:t>mathematical, conceptual or physical representation that describes, simplifies, clarifies or explains the structure, workings or relationships within an object, system or idea. Models can provide a means of testing and predicting behaviour within limited conditions. Models may be physical or exist in digital form (NESA 2023).</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Students would have constructed models in Stage 4 in multiple focus areas and in Data Science 1. They may understand what a model is, the purpose of models and the limitations of models.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effectLst/>
                <a:latin typeface="Arial" panose="020B0604020202020204" pitchFamily="34" charset="0"/>
                <a:ea typeface="Calibri" panose="020F0502020204030204" pitchFamily="34" charset="0"/>
              </a:rPr>
              <a:t>Human body systems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b="0" dirty="0">
                <a:effectLst/>
                <a:latin typeface="Arial" panose="020B0604020202020204" pitchFamily="34" charset="0"/>
                <a:ea typeface="Calibri" panose="020F0502020204030204" pitchFamily="34" charset="0"/>
              </a:rPr>
              <a:t>In Stage 4 Science, the focus area is Living Systems. Students learnt about the interrelationship between cells, tissues, and organs and how the body systems work together to allow the efficient functioning of an organism. They learnt the major organs of and the role of body systems (some of this content has progressed from Stage 3 Science and Technology K–6)</a:t>
            </a:r>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b="0" dirty="0">
                <a:effectLst/>
                <a:latin typeface="Arial" panose="020B0604020202020204" pitchFamily="34" charset="0"/>
                <a:ea typeface="Calibri" panose="020F0502020204030204" pitchFamily="34" charset="0"/>
              </a:rPr>
              <a:t>Digestive system: Processes foods and absorbs nutrients, minerals, vitamins, and water.</a:t>
            </a:r>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b="0" dirty="0">
                <a:effectLst/>
                <a:latin typeface="Arial" panose="020B0604020202020204" pitchFamily="34" charset="0"/>
                <a:ea typeface="Calibri" panose="020F0502020204030204" pitchFamily="34" charset="0"/>
              </a:rPr>
              <a:t>Circulatory system: Transports oxygen, nutrients, and other substances to the cells and transports wastes, carbon dioxide, and other substances away from the cells; it can also help stabilise body temperature.</a:t>
            </a:r>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b="0" dirty="0">
                <a:effectLst/>
                <a:latin typeface="Arial" panose="020B0604020202020204" pitchFamily="34" charset="0"/>
                <a:ea typeface="Calibri" panose="020F0502020204030204" pitchFamily="34" charset="0"/>
              </a:rPr>
              <a:t>Respiratory system: Delivers air to sites where gas exchange can occur.</a:t>
            </a:r>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b="0" dirty="0">
                <a:effectLst/>
                <a:latin typeface="Arial" panose="020B0604020202020204" pitchFamily="34" charset="0"/>
                <a:ea typeface="Calibri" panose="020F0502020204030204" pitchFamily="34" charset="0"/>
              </a:rPr>
              <a:t>Excretory system: Removes excess water, salts, and waste products from the blood and body.</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dirty="0">
                <a:latin typeface="Public Sans"/>
              </a:rPr>
              <a:t>Students were required to link this understanding of the structure of the organ systems and the specialised cells within the systems to the function of the organ system.</a:t>
            </a:r>
          </a:p>
          <a:p>
            <a:pPr marL="285750" indent="-285750">
              <a:buFont typeface="Arial" panose="020B0604020202020204" pitchFamily="34" charset="0"/>
              <a:buChar char="•"/>
            </a:pPr>
            <a:r>
              <a:rPr lang="en-AU" b="0" dirty="0">
                <a:latin typeface="Public Sans"/>
              </a:rPr>
              <a:t>The idea that a disorder or disease affects the components of a body system, or the removal of any component in the body system, impacts the overall functioning of the system and the organism as a whole was introduced to students in Stage 4.</a:t>
            </a:r>
            <a:endParaRPr lang="en-AU" b="1"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41029900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provides step 1 of 5 in teaching students how to graph data using Excel. Students should use their data from the experiment and follow along with you on laptops for each step.</a:t>
            </a:r>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8506084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slide provides step 2 of 5 in teaching students how to graph data using Excel. Students should use their data from the experiment and follow along with you on laptops for each step.</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29589844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slide provides step 3 of 5 to teach students how to graph data using Excel. Students should use their data from the experiment and follow along with you on laptops for each step.</a:t>
            </a:r>
          </a:p>
          <a:p>
            <a:endParaRPr lang="en-AU" sz="1600" b="1" dirty="0"/>
          </a:p>
          <a:p>
            <a:r>
              <a:rPr lang="en-AU" sz="1600" dirty="0"/>
              <a:t>Pick the most appropriate graph type based on the data collected. In this experiment, you will use a column chart shown in the blue box above.</a:t>
            </a:r>
          </a:p>
          <a:p>
            <a:r>
              <a:rPr lang="en-AU" sz="1600" dirty="0"/>
              <a:t>This will bring up options for different column charts. Select the most appropriate one.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41688426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slide provides step 4 of 5 in teaching students how to graph data using Excel. Students should use their data from the experiment and follow along with you on laptops for each step.</a:t>
            </a:r>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3299277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slide provides the final step in teaching students how to graph data using Excel. Students should use their data from the experiment and follow along with you on laptops for each step.</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31779773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This slide is animated. This scaffold will support students in writing a conclusion for the stimulus type and reaction speed experiment. </a:t>
            </a:r>
          </a:p>
          <a:p>
            <a:pPr marL="0" lvl="0" indent="0" algn="l" rtl="0">
              <a:spcBef>
                <a:spcPts val="0"/>
              </a:spcBef>
              <a:spcAft>
                <a:spcPts val="0"/>
              </a:spcAft>
              <a:buNone/>
            </a:pPr>
            <a:endParaRPr lang="en-AU" dirty="0"/>
          </a:p>
          <a:p>
            <a:pPr marL="0" lvl="0" indent="0" algn="l" rtl="0">
              <a:spcBef>
                <a:spcPts val="0"/>
              </a:spcBef>
              <a:spcAft>
                <a:spcPts val="0"/>
              </a:spcAft>
              <a:buNone/>
            </a:pPr>
            <a:r>
              <a:rPr lang="en-AU" dirty="0"/>
              <a:t>There is additional information in TRB 1 about language resources to be used to express cause and effect. Once this C-E-R scaffold is completed, you can determine which language resources would be suitable to demonstrate causal relationships when writing the conclusion based on the scaffold.</a:t>
            </a:r>
          </a:p>
          <a:p>
            <a:pPr marL="0" lvl="0" indent="0" algn="l" rtl="0">
              <a:spcBef>
                <a:spcPts val="0"/>
              </a:spcBef>
              <a:spcAft>
                <a:spcPts val="0"/>
              </a:spcAft>
              <a:buNone/>
            </a:pPr>
            <a:endParaRPr lang="en-AU"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constructed conclusion written based on the completed C-E-R scaffold on the previous slide. The slide is animated to highlight the conclusion’s components: the claim, the evidence and the reasoning.</a:t>
            </a:r>
          </a:p>
          <a:p>
            <a:endParaRPr lang="en-AU" dirty="0"/>
          </a:p>
          <a:p>
            <a:r>
              <a:rPr lang="en-AU" dirty="0"/>
              <a:t>There is additional information in TRB 1 about language resources to be used to express cause and effect. You can go through this conclusion and identify language that indicates causal relationships.</a:t>
            </a:r>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39154382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Define the nervous system and describe the general structure using the labelled components on the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6462797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start this activity in their home groups to allocate roles. Teachers can assign students to groups using this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23508357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Once students have joined their group of 4, allocate them to one of the following expert groups. They will then join other students in the same expert group to extract and summarise relevant information from the text to create their agreed mode of presentation for their home group.</a:t>
            </a:r>
          </a:p>
        </p:txBody>
      </p:sp>
      <p:sp>
        <p:nvSpPr>
          <p:cNvPr id="4" name="Slide Number Placeholder 3"/>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1340807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sequence. Revisit the slide where appropriate during lesson activities and encourage students to reflect on their progress. </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a:t>
            </a:fld>
            <a:endParaRPr lang="en-AU"/>
          </a:p>
        </p:txBody>
      </p:sp>
    </p:spTree>
    <p:extLst>
      <p:ext uri="{BB962C8B-B14F-4D97-AF65-F5344CB8AC3E}">
        <p14:creationId xmlns:p14="http://schemas.microsoft.com/office/powerpoint/2010/main" val="42586491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question is answered as a class, with the teacher joint constructing the response with the class using the information they collected from the jigsaw activity.</a:t>
            </a:r>
          </a:p>
          <a:p>
            <a:endParaRPr lang="en-AU"/>
          </a:p>
          <a:p>
            <a:r>
              <a:rPr lang="en-AU"/>
              <a:t>A samples response is provided in TRB1. </a:t>
            </a:r>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11460357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72</a:t>
            </a:fld>
            <a:endParaRPr lang="en-AU"/>
          </a:p>
        </p:txBody>
      </p:sp>
    </p:spTree>
    <p:extLst>
      <p:ext uri="{BB962C8B-B14F-4D97-AF65-F5344CB8AC3E}">
        <p14:creationId xmlns:p14="http://schemas.microsoft.com/office/powerpoint/2010/main" val="23775237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e949426386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2e949426386_0_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AU" dirty="0"/>
              <a:t>Ask students to draw the double Venn diagram in their book (do not show them the sample responses yet).</a:t>
            </a:r>
          </a:p>
          <a:p>
            <a:pPr marL="0" lvl="0" indent="0" algn="l" rtl="0">
              <a:lnSpc>
                <a:spcPct val="100000"/>
              </a:lnSpc>
              <a:spcBef>
                <a:spcPts val="0"/>
              </a:spcBef>
              <a:spcAft>
                <a:spcPts val="0"/>
              </a:spcAft>
              <a:buSzPts val="1100"/>
              <a:buNone/>
            </a:pPr>
            <a:endParaRPr lang="en-AU" dirty="0"/>
          </a:p>
          <a:p>
            <a:pPr marL="0" lvl="0" indent="0" algn="l" rtl="0">
              <a:lnSpc>
                <a:spcPct val="100000"/>
              </a:lnSpc>
              <a:spcBef>
                <a:spcPts val="0"/>
              </a:spcBef>
              <a:spcAft>
                <a:spcPts val="0"/>
              </a:spcAft>
              <a:buSzPts val="1100"/>
              <a:buNone/>
            </a:pPr>
            <a:r>
              <a:rPr lang="en-AU" dirty="0"/>
              <a:t>Students complete the double Venn diagram to outline the similarities and differences between the responses of the nervous and endocrine systems.</a:t>
            </a:r>
          </a:p>
          <a:p>
            <a:pPr marL="0" lvl="0" indent="0" algn="l" rtl="0">
              <a:lnSpc>
                <a:spcPct val="100000"/>
              </a:lnSpc>
              <a:spcBef>
                <a:spcPts val="0"/>
              </a:spcBef>
              <a:spcAft>
                <a:spcPts val="0"/>
              </a:spcAft>
              <a:buSzPts val="1100"/>
              <a:buNone/>
            </a:pPr>
            <a:endParaRPr lang="en-AU" dirty="0"/>
          </a:p>
          <a:p>
            <a:pPr marL="0" lvl="0" indent="0" algn="l" rtl="0">
              <a:lnSpc>
                <a:spcPct val="100000"/>
              </a:lnSpc>
              <a:spcBef>
                <a:spcPts val="0"/>
              </a:spcBef>
              <a:spcAft>
                <a:spcPts val="0"/>
              </a:spcAft>
              <a:buSzPts val="1100"/>
              <a:buNone/>
            </a:pPr>
            <a:r>
              <a:rPr lang="en-AU" dirty="0"/>
              <a:t>Discuss the responses in the double Venn diagram. The slides are animated to allow the teacher to project the sample responses on the board.</a:t>
            </a:r>
          </a:p>
          <a:p>
            <a:pPr marL="0" lvl="0" indent="0" algn="l" rtl="0">
              <a:lnSpc>
                <a:spcPct val="100000"/>
              </a:lnSpc>
              <a:spcBef>
                <a:spcPts val="0"/>
              </a:spcBef>
              <a:spcAft>
                <a:spcPts val="0"/>
              </a:spcAft>
              <a:buSzPts val="1100"/>
              <a:buNone/>
            </a:pPr>
            <a:endParaRPr lang="en-AU" dirty="0"/>
          </a:p>
          <a:p>
            <a:pPr marL="0" lvl="0" indent="0" algn="l" rtl="0">
              <a:lnSpc>
                <a:spcPct val="100000"/>
              </a:lnSpc>
              <a:spcBef>
                <a:spcPts val="0"/>
              </a:spcBef>
              <a:spcAft>
                <a:spcPts val="0"/>
              </a:spcAft>
              <a:buSzPts val="1100"/>
              <a:buNone/>
            </a:pPr>
            <a:r>
              <a:rPr lang="en-AU" dirty="0"/>
              <a:t>Please note the double Venn diagram sample response above does not contain a complete list of features of responses to compare and contrast. However, it provides adequate examples to construct the written response for a stage 5 student.</a:t>
            </a:r>
          </a:p>
          <a:p>
            <a:pPr marL="0" lvl="0" indent="0" algn="l" rtl="0">
              <a:lnSpc>
                <a:spcPct val="100000"/>
              </a:lnSpc>
              <a:spcBef>
                <a:spcPts val="0"/>
              </a:spcBef>
              <a:spcAft>
                <a:spcPts val="0"/>
              </a:spcAft>
              <a:buSzPts val="1100"/>
              <a:buNone/>
            </a:pPr>
            <a:endParaRPr lang="en-AU"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Display this on the board when unpacking the V-C-F-S strategy from the student resource, </a:t>
            </a:r>
            <a:r>
              <a:rPr lang="en-AU" sz="1800" dirty="0">
                <a:solidFill>
                  <a:srgbClr val="002664"/>
                </a:solidFill>
                <a:effectLst/>
                <a:latin typeface="Arial" panose="020B0604020202020204" pitchFamily="34" charset="0"/>
                <a:ea typeface="Calibri" panose="020F0502020204030204" pitchFamily="34" charset="0"/>
              </a:rPr>
              <a:t>Table 1 –Requirements for deconstructing a question using VCFS.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solidFill>
                <a:srgbClr val="002664"/>
              </a:solidFill>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solidFill>
                  <a:srgbClr val="002664"/>
                </a:solidFill>
                <a:effectLst/>
                <a:latin typeface="Arial" panose="020B0604020202020204" pitchFamily="34" charset="0"/>
                <a:ea typeface="Calibri" panose="020F0502020204030204" pitchFamily="34" charset="0"/>
              </a:rPr>
              <a:t>Use this slide to further explain some of the points on the student resource. Students should annotate their resource to add this information.</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39786790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the VCFS strategy table and the sample annotations above to model for students if and how the provided example has been appropriately deconstructed.</a:t>
            </a:r>
          </a:p>
          <a:p>
            <a:endParaRPr lang="en-AU" dirty="0"/>
          </a:p>
          <a:p>
            <a:r>
              <a:rPr lang="en-AU" sz="1800" dirty="0">
                <a:effectLst/>
                <a:latin typeface="Arial" panose="020B0604020202020204" pitchFamily="34" charset="0"/>
                <a:ea typeface="Calibri" panose="020F0502020204030204" pitchFamily="34" charset="0"/>
              </a:rPr>
              <a:t>Tell students when you write a response to compare and contrast that you should compare features which are ‘like for like’. </a:t>
            </a:r>
          </a:p>
          <a:p>
            <a:endParaRPr lang="en-AU" sz="18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38711728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have a go on how to unpack the question above using V-C-F-S.</a:t>
            </a:r>
          </a:p>
          <a:p>
            <a:endParaRPr lang="en-AU" dirty="0"/>
          </a:p>
          <a:p>
            <a:r>
              <a:rPr lang="en-AU" dirty="0"/>
              <a:t>If students require further practice, deconstruct it as a class.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Discuss the deconstruction of the question using V-C-F-S. Link the points below to plan a response: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cs typeface="Times New Roman" panose="02020603050405020304" pitchFamily="18" charset="0"/>
              </a:rPr>
              <a:t>First, look at the verb/s. </a:t>
            </a:r>
            <a:r>
              <a:rPr lang="en-AU" sz="1800" u="sng" dirty="0">
                <a:solidFill>
                  <a:srgbClr val="001C4A"/>
                </a:solidFill>
                <a:effectLst/>
                <a:latin typeface="Arial" panose="020B0604020202020204" pitchFamily="34" charset="0"/>
                <a:ea typeface="Calibri" panose="020F0502020204030204" pitchFamily="34" charset="0"/>
                <a:cs typeface="Times New Roman" panose="02020603050405020304" pitchFamily="18" charset="0"/>
                <a:hlinkClick r:id="rId3"/>
              </a:rPr>
              <a:t>Compare</a:t>
            </a:r>
            <a:r>
              <a:rPr lang="en-AU" sz="1800" dirty="0">
                <a:effectLst/>
                <a:latin typeface="Arial" panose="020B0604020202020204" pitchFamily="34" charset="0"/>
                <a:ea typeface="Calibri" panose="020F0502020204030204" pitchFamily="34" charset="0"/>
                <a:cs typeface="Times New Roman" panose="02020603050405020304" pitchFamily="18" charset="0"/>
              </a:rPr>
              <a:t> means to show how things are similar or different. Contrast means to show how things are different or opposite, so our response needs to focus on similarities and differences.</a:t>
            </a:r>
          </a:p>
          <a:p>
            <a:pPr marL="342900" lvl="0" indent="-34290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cs typeface="Times New Roman" panose="02020603050405020304" pitchFamily="18" charset="0"/>
              </a:rPr>
              <a:t>The content identified is nervous and endocrine systems, responses and stimuli. This means we will need to make statements looking at how similar and different the nervous and endocrine systems respond to stimuli</a:t>
            </a:r>
          </a:p>
          <a:p>
            <a:pPr marL="342900" lvl="0" indent="-34290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cs typeface="Times New Roman" panose="02020603050405020304" pitchFamily="18" charset="0"/>
              </a:rPr>
              <a:t>The focus has clearly been identified as humans. This means we are looking at the responses of the nervous and endocrine systems to stimuli in humans.</a:t>
            </a:r>
          </a:p>
          <a:p>
            <a:pPr marL="342900" lvl="0" indent="-342900">
              <a:lnSpc>
                <a:spcPct val="150000"/>
              </a:lnSpc>
              <a:spcBef>
                <a:spcPts val="1200"/>
              </a:spcBef>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cs typeface="Times New Roman" panose="02020603050405020304" pitchFamily="18" charset="0"/>
              </a:rPr>
              <a:t>Words given have been plural. For example, the use of ‘and’ between nervous and endocrine and the use of an ‘s’ after systems indicate you must talk about both types of systems in your response.</a:t>
            </a:r>
          </a:p>
          <a:p>
            <a:pPr marL="342900" lvl="0" indent="-342900">
              <a:lnSpc>
                <a:spcPct val="150000"/>
              </a:lnSpc>
              <a:spcBef>
                <a:spcPts val="1200"/>
              </a:spcBef>
              <a:spcAft>
                <a:spcPts val="600"/>
              </a:spcAft>
              <a:buFont typeface="Courier New" panose="02070309020205020404" pitchFamily="49" charset="0"/>
              <a:buChar char="o"/>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1219170" rtl="0" eaLnBrk="1" fontAlgn="auto" latinLnBrk="0" hangingPunct="1">
              <a:lnSpc>
                <a:spcPct val="150000"/>
              </a:lnSpc>
              <a:spcBef>
                <a:spcPts val="1200"/>
              </a:spcBef>
              <a:spcAft>
                <a:spcPts val="600"/>
              </a:spcAft>
              <a:buClrTx/>
              <a:buSzTx/>
              <a:buFont typeface="Courier New" panose="02070309020205020404" pitchFamily="49" charset="0"/>
              <a:buNone/>
              <a:tabLst/>
              <a:defRPr/>
            </a:pPr>
            <a:r>
              <a:rPr lang="en-AU" sz="1800" dirty="0">
                <a:effectLst/>
                <a:latin typeface="Arial" panose="020B0604020202020204" pitchFamily="34" charset="0"/>
                <a:ea typeface="Calibri" panose="020F0502020204030204" pitchFamily="34" charset="0"/>
              </a:rPr>
              <a:t>Model how to make a plan to write the response taking into consideration the points above (students write the plan in their student resource):</a:t>
            </a:r>
          </a:p>
          <a:p>
            <a:pPr marL="0" marR="0" lvl="0" indent="0" algn="l" defTabSz="1219170" rtl="0" eaLnBrk="1" fontAlgn="auto" latinLnBrk="0" hangingPunct="1">
              <a:lnSpc>
                <a:spcPct val="150000"/>
              </a:lnSpc>
              <a:spcBef>
                <a:spcPts val="1200"/>
              </a:spcBef>
              <a:spcAft>
                <a:spcPts val="600"/>
              </a:spcAft>
              <a:buClrTx/>
              <a:buSzTx/>
              <a:buFont typeface="Courier New" panose="02070309020205020404" pitchFamily="49" charset="0"/>
              <a:buNone/>
              <a:tabLst/>
              <a:defRPr/>
            </a:pPr>
            <a:endParaRPr lang="en-AU" sz="1800" dirty="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Look at the marks allocated to the question. This is a 4-mark compare response, so we should focus on looking at similarities/differences for 4 ways the systems respond to stimuli in humans.</a:t>
            </a:r>
          </a:p>
          <a:p>
            <a:pPr marL="285750" marR="0" lvl="0" indent="-285750" algn="l" defTabSz="1219170"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Identify four features of responses that can be compared in the nervous and endocrine system response to stimuli.</a:t>
            </a:r>
          </a:p>
          <a:p>
            <a:pPr marL="285750" marR="0" lvl="0" indent="-285750" algn="l" defTabSz="1219170"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Determine if they are similar or different.</a:t>
            </a:r>
          </a:p>
          <a:p>
            <a:pPr marL="285750" marR="0" lvl="0" indent="-285750" algn="l" defTabSz="1219170"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Write a statement for each that outlines the feature's similarity/difference, ensuring it is linked to humans. Remember, you are comparing and contrasting ‘like for like’.</a:t>
            </a:r>
          </a:p>
          <a:p>
            <a:pPr marL="285750" marR="0" lvl="0" indent="-285750" algn="l" defTabSz="1219170" rtl="0" eaLnBrk="1" fontAlgn="auto" latinLnBrk="0" hangingPunct="1">
              <a:lnSpc>
                <a:spcPct val="150000"/>
              </a:lnSpc>
              <a:spcBef>
                <a:spcPts val="1200"/>
              </a:spcBef>
              <a:spcAft>
                <a:spcPts val="600"/>
              </a:spcAft>
              <a:buClrTx/>
              <a:buSzTx/>
              <a:buFont typeface="Arial" panose="020B0604020202020204" pitchFamily="34" charset="0"/>
              <a:buChar char="•"/>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50000"/>
              </a:lnSpc>
              <a:spcBef>
                <a:spcPts val="1200"/>
              </a:spcBef>
              <a:spcAft>
                <a:spcPts val="600"/>
              </a:spcAft>
              <a:buClrTx/>
              <a:buSzTx/>
              <a:buFont typeface="Courier New" panose="02070309020205020404" pitchFamily="49" charset="0"/>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50000"/>
              </a:lnSpc>
              <a:spcBef>
                <a:spcPts val="1200"/>
              </a:spcBef>
              <a:spcAft>
                <a:spcPts val="600"/>
              </a:spcAft>
              <a:buClrTx/>
              <a:buSzTx/>
              <a:buFont typeface="Courier New" panose="02070309020205020404" pitchFamily="49" charset="0"/>
              <a:buNone/>
              <a:tabLst/>
              <a:defRPr/>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Courier New" panose="02070309020205020404" pitchFamily="49" charset="0"/>
              <a:buNone/>
            </a:pPr>
            <a:endParaRPr lang="en-AU"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40393137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Deconstruct the marking criteria with students (they have a copy in the student resource in TRB 1), asking them to annotate any points discussed.</a:t>
            </a:r>
          </a:p>
          <a:p>
            <a:endParaRPr lang="en-AU" dirty="0"/>
          </a:p>
          <a:p>
            <a:r>
              <a:rPr lang="en-AU" dirty="0"/>
              <a:t>These marking criteria are going to be used to deconstruct given sample responses.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42506154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Deconstruct ‘Sample response 1’ as a class against the marking criteria on the previous slide and in the student resource in TRB 1.</a:t>
            </a:r>
          </a:p>
          <a:p>
            <a:r>
              <a:rPr lang="en-AU" dirty="0"/>
              <a:t>Annotate how the response does and does not meet the marking criteria. </a:t>
            </a:r>
          </a:p>
          <a:p>
            <a:r>
              <a:rPr lang="en-AU" dirty="0"/>
              <a:t>Highlight where cohesive words have been used to indicate a similarity or difference. </a:t>
            </a:r>
          </a:p>
        </p:txBody>
      </p:sp>
      <p:sp>
        <p:nvSpPr>
          <p:cNvPr id="4" name="Slide Number Placeholder 3"/>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722776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an annotated sample of where connectives (cohesive words) have been used, indicated by the yellow highlighter, and blue indicates where scientific terminology has been used. </a:t>
            </a:r>
          </a:p>
          <a:p>
            <a:endParaRPr lang="en-AU" dirty="0"/>
          </a:p>
          <a:p>
            <a:r>
              <a:rPr lang="en-AU" dirty="0"/>
              <a:t>This response would have achieved full marks.</a:t>
            </a:r>
          </a:p>
          <a:p>
            <a:pPr marL="285750" indent="-285750">
              <a:buFont typeface="Arial" panose="020B0604020202020204" pitchFamily="34" charset="0"/>
              <a:buChar char="•"/>
            </a:pPr>
            <a:r>
              <a:rPr lang="en-AU"/>
              <a:t>The student has correctly provided two similarities between the two systems.</a:t>
            </a:r>
          </a:p>
          <a:p>
            <a:pPr marL="285750" indent="-285750">
              <a:buFont typeface="Arial" panose="020B0604020202020204" pitchFamily="34" charset="0"/>
              <a:buChar char="•"/>
            </a:pPr>
            <a:r>
              <a:rPr lang="en-AU"/>
              <a:t>They have also correctly provided two differences (type and speed of message, localised or widespread effect)</a:t>
            </a:r>
          </a:p>
          <a:p>
            <a:pPr marL="285750" indent="-285750">
              <a:buFont typeface="Arial" panose="020B0604020202020204" pitchFamily="34" charset="0"/>
              <a:buChar char="•"/>
            </a:pPr>
            <a:r>
              <a:rPr lang="en-AU"/>
              <a:t>The response is cohesive, written in a logical manner and uses connectives/cohesive effectively to indicate similarity or difference (shown in yellow highlighting)</a:t>
            </a:r>
          </a:p>
          <a:p>
            <a:pPr marL="285750" indent="-285750">
              <a:buFont typeface="Arial" panose="020B0604020202020204" pitchFamily="34" charset="0"/>
              <a:buChar char="•"/>
            </a:pPr>
            <a:r>
              <a:rPr lang="en-AU"/>
              <a:t>The student has effectively used correct and precise scientific terminology (shown in blue) to demonstrate their understanding of both systems.</a:t>
            </a:r>
          </a:p>
        </p:txBody>
      </p:sp>
      <p:sp>
        <p:nvSpPr>
          <p:cNvPr id="4" name="Slide Number Placeholder 3"/>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27815851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Deconstruct ‘Sample response 2’ as a class against the marking criteria on the previous slide and in the student resource in TRB 1.</a:t>
            </a:r>
          </a:p>
          <a:p>
            <a:r>
              <a:rPr lang="en-AU" dirty="0"/>
              <a:t>Annotate how the response does and does not meet the marking criteria. </a:t>
            </a:r>
          </a:p>
          <a:p>
            <a:r>
              <a:rPr lang="en-AU" dirty="0"/>
              <a:t>Highlight where cohesive words have been used to indicate a similarity or difference.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538013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this slide to define homeostasis for students and explore the etymology.</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4370182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an annotated sample of where connectives (cohesive words) have been used indicated by the yellow highlighter and blue indicates where scientific terminology has been used. </a:t>
            </a:r>
          </a:p>
          <a:p>
            <a:endParaRPr lang="en-AU" dirty="0"/>
          </a:p>
          <a:p>
            <a:r>
              <a:rPr lang="en-AU" dirty="0"/>
              <a:t>This response would have achieved two marks.</a:t>
            </a:r>
          </a:p>
          <a:p>
            <a:pPr marL="285750" indent="-285750">
              <a:buFont typeface="Arial" panose="020B0604020202020204" pitchFamily="34" charset="0"/>
              <a:buChar char="•"/>
            </a:pPr>
            <a:r>
              <a:rPr lang="en-AU"/>
              <a:t>The student has provided a similarity between the nervous and endocrine system.</a:t>
            </a:r>
          </a:p>
          <a:p>
            <a:pPr marL="285750" indent="-285750">
              <a:buFont typeface="Arial" panose="020B0604020202020204" pitchFamily="34" charset="0"/>
              <a:buChar char="•"/>
            </a:pPr>
            <a:r>
              <a:rPr lang="en-AU"/>
              <a:t>Although they have provided other information about the responses of the endocrine and nervous system in the first and last sentence, they have not compared the features.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31084526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Show students this list of connectives (cohesive words) indicating similarities or differences. </a:t>
            </a:r>
          </a:p>
          <a:p>
            <a:endParaRPr lang="en-AU" dirty="0"/>
          </a:p>
          <a:p>
            <a:r>
              <a:rPr lang="en-AU" dirty="0"/>
              <a:t>This will be used when Sample response 2 is jointly constructed as a class (next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34051456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the plan constructed with students to improve the response based on the feedback annotated on sample response 2. This should be similar to sample response 1 and sample response 3 (level-up activity). </a:t>
            </a:r>
          </a:p>
          <a:p>
            <a:r>
              <a:rPr lang="en-AU" dirty="0"/>
              <a:t>Highlight where connectives (cohesive words) and correct and precise scientific terminology have been used.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27525139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Instruct students to deconstruct and annotate Samples response 3 in pairs using the marking criteria. Students also annotate where they can see cohesive words that highlight similarities or differences in the responses to stimuli and highlight examples of the use of correct and precise scientific terminology.</a:t>
            </a:r>
          </a:p>
        </p:txBody>
      </p:sp>
      <p:sp>
        <p:nvSpPr>
          <p:cNvPr id="4" name="Slide Number Placeholder 3"/>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17832055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an annotated sample of where connectives (cohesive words) have been used, indicated by the yellow highlighter, and blue indicates where scientific terminology has been used. </a:t>
            </a:r>
          </a:p>
          <a:p>
            <a:endParaRPr lang="en-AU" dirty="0"/>
          </a:p>
          <a:p>
            <a:r>
              <a:rPr lang="en-AU" dirty="0"/>
              <a:t>This response would have achieved full marks.</a:t>
            </a:r>
          </a:p>
          <a:p>
            <a:pPr marL="285750" indent="-285750">
              <a:buFont typeface="Arial" panose="020B0604020202020204" pitchFamily="34" charset="0"/>
              <a:buChar char="•"/>
            </a:pPr>
            <a:r>
              <a:rPr lang="en-AU"/>
              <a:t>The student has correctly provided two similarities between the two systems.</a:t>
            </a:r>
          </a:p>
          <a:p>
            <a:pPr marL="285750" indent="-285750">
              <a:buFont typeface="Arial" panose="020B0604020202020204" pitchFamily="34" charset="0"/>
              <a:buChar char="•"/>
            </a:pPr>
            <a:r>
              <a:rPr lang="en-AU"/>
              <a:t>They have also correctly provided two differences (type and speed of message, localised or widespread effect)</a:t>
            </a:r>
          </a:p>
          <a:p>
            <a:pPr marL="285750" indent="-285750">
              <a:buFont typeface="Arial" panose="020B0604020202020204" pitchFamily="34" charset="0"/>
              <a:buChar char="•"/>
            </a:pPr>
            <a:r>
              <a:rPr lang="en-AU"/>
              <a:t>The response is cohesive, written in a logical manner and uses connectives/cohesive effectively to indicate similarity or difference (shown in yellow highlighting)</a:t>
            </a:r>
          </a:p>
          <a:p>
            <a:pPr marL="285750" indent="-285750">
              <a:buFont typeface="Arial" panose="020B0604020202020204" pitchFamily="34" charset="0"/>
              <a:buChar char="•"/>
            </a:pPr>
            <a:r>
              <a:rPr lang="en-AU"/>
              <a:t>The student has effectively used correct and precise scientific terminology (shown in blue) to demonstrate their understanding of both systems.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14161493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Content in this section aligns with essential question 2 in the program of learning and Teacher resource book 2 (TRB2)</a:t>
            </a:r>
          </a:p>
        </p:txBody>
      </p:sp>
      <p:sp>
        <p:nvSpPr>
          <p:cNvPr id="4" name="Slide Number Placeholder 3"/>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28796717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sequence. Revisit the slide where appropriate during lesson activities and encourage students to reflect on their progress. </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87</a:t>
            </a:fld>
            <a:endParaRPr lang="en-AU"/>
          </a:p>
        </p:txBody>
      </p:sp>
    </p:spTree>
    <p:extLst>
      <p:ext uri="{BB962C8B-B14F-4D97-AF65-F5344CB8AC3E}">
        <p14:creationId xmlns:p14="http://schemas.microsoft.com/office/powerpoint/2010/main" val="20709593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Define and outline disease and infectious disease with students, including examples drawn from the concept map activity.</a:t>
            </a:r>
          </a:p>
        </p:txBody>
      </p:sp>
      <p:sp>
        <p:nvSpPr>
          <p:cNvPr id="4" name="Slide Number Placeholder 3"/>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22013897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Further expand on the definition of infectious disease by explaining to students what pathogens are. </a:t>
            </a:r>
          </a:p>
          <a:p>
            <a:endParaRPr lang="en-AU" dirty="0"/>
          </a:p>
          <a:p>
            <a:r>
              <a:rPr lang="en-AU" dirty="0"/>
              <a:t>Speaker notes:</a:t>
            </a:r>
          </a:p>
          <a:p>
            <a:pPr marL="0" indent="0">
              <a:buFont typeface="Arial" panose="020B0604020202020204" pitchFamily="34" charset="0"/>
              <a:buNone/>
            </a:pPr>
            <a:r>
              <a:rPr lang="en-AU" dirty="0"/>
              <a:t>A pathogen is a microorganism that can cause disease</a:t>
            </a:r>
          </a:p>
          <a:p>
            <a:pPr marL="0" indent="0">
              <a:buFont typeface="Arial" panose="020B0604020202020204" pitchFamily="34" charset="0"/>
              <a:buNone/>
            </a:pPr>
            <a:r>
              <a:rPr lang="en-AU" dirty="0"/>
              <a:t>Types of pathogens include:</a:t>
            </a:r>
          </a:p>
          <a:p>
            <a:pPr marL="285750" indent="-285750">
              <a:buFont typeface="Arial" panose="020B0604020202020204" pitchFamily="34" charset="0"/>
              <a:buChar char="•"/>
            </a:pPr>
            <a:r>
              <a:rPr lang="en-AU" dirty="0"/>
              <a:t>Bacteria – Bacteria are single-cell prokaryotic (which means they have no nucleus) organisms (students may have heard of some disease-causing bacteria such as E. coli and Salmonella)</a:t>
            </a:r>
          </a:p>
          <a:p>
            <a:pPr marL="285750" indent="-285750">
              <a:buFont typeface="Arial" panose="020B0604020202020204" pitchFamily="34" charset="0"/>
              <a:buChar char="•"/>
            </a:pPr>
            <a:r>
              <a:rPr lang="en-AU" dirty="0"/>
              <a:t>Viruses – Viruses are a non-cellular infective agent that can only replicate inside the cells of a living host. (Influenza, Human Papilloma Virus (HPV)</a:t>
            </a:r>
          </a:p>
          <a:p>
            <a:pPr marL="285750" indent="-285750">
              <a:buFont typeface="Arial" panose="020B0604020202020204" pitchFamily="34" charset="0"/>
              <a:buChar char="•"/>
            </a:pPr>
            <a:r>
              <a:rPr lang="en-AU" dirty="0"/>
              <a:t>Fungi – fungi are a large group of eukaryotic organisms, including yeasts, moulds and mushrooms. Examples of diseases caused by fungi include athlete’s foot and ringworm. </a:t>
            </a:r>
          </a:p>
          <a:p>
            <a:pPr marL="285750" indent="-285750">
              <a:buFont typeface="Arial" panose="020B0604020202020204" pitchFamily="34" charset="0"/>
              <a:buChar char="•"/>
            </a:pPr>
            <a:r>
              <a:rPr lang="en-AU" dirty="0"/>
              <a:t>Protists – Are eucaryotic (which means they have a nucleus). Examples of diseases caused by protists include malaria and Giardiasis.</a:t>
            </a:r>
          </a:p>
          <a:p>
            <a:pPr marL="285750" indent="-285750">
              <a:buFont typeface="Arial" panose="020B0604020202020204" pitchFamily="34" charset="0"/>
              <a:buChar char="•"/>
            </a:pPr>
            <a:r>
              <a:rPr lang="en-AU" dirty="0"/>
              <a:t>Pathogens spread from the host to infect other organisms through:</a:t>
            </a:r>
          </a:p>
          <a:p>
            <a:pPr marL="702900" lvl="4" indent="-342900"/>
            <a:r>
              <a:rPr lang="en-AU" dirty="0"/>
              <a:t>Contact</a:t>
            </a:r>
          </a:p>
          <a:p>
            <a:pPr marL="702900" lvl="4" indent="-342900"/>
            <a:r>
              <a:rPr lang="en-AU" dirty="0"/>
              <a:t>Air</a:t>
            </a:r>
          </a:p>
          <a:p>
            <a:pPr marL="702900" lvl="4" indent="-342900"/>
            <a:r>
              <a:rPr lang="en-AU" dirty="0"/>
              <a:t>Water</a:t>
            </a:r>
          </a:p>
          <a:p>
            <a:pPr marL="702900" lvl="4" indent="-342900"/>
            <a:r>
              <a:rPr lang="en-AU" dirty="0"/>
              <a:t>Food</a:t>
            </a:r>
          </a:p>
          <a:p>
            <a:pPr marL="702900" lvl="4" indent="-342900"/>
            <a:r>
              <a:rPr lang="en-AU" dirty="0"/>
              <a:t>Vectors</a:t>
            </a:r>
          </a:p>
        </p:txBody>
      </p:sp>
      <p:sp>
        <p:nvSpPr>
          <p:cNvPr id="4" name="Slide Number Placeholder 3"/>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42692168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Facilitate a </a:t>
            </a:r>
            <a:r>
              <a:rPr lang="en-AU" sz="1800">
                <a:effectLst/>
                <a:latin typeface="Arial" panose="020B0604020202020204" pitchFamily="34" charset="0"/>
                <a:ea typeface="Calibri" panose="020F0502020204030204" pitchFamily="34" charset="0"/>
              </a:rPr>
              <a:t>class </a:t>
            </a:r>
            <a:r>
              <a:rPr lang="en-AU" sz="1800" dirty="0">
                <a:effectLst/>
                <a:latin typeface="Arial" panose="020B0604020202020204" pitchFamily="34" charset="0"/>
                <a:ea typeface="Calibri" panose="020F0502020204030204" pitchFamily="34" charset="0"/>
              </a:rPr>
              <a:t>discussion about how infectious diseases are transmitted. Draw on students</a:t>
            </a:r>
            <a:r>
              <a:rPr lang="en-AU" sz="1800">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prior understanding and </a:t>
            </a:r>
            <a:r>
              <a:rPr lang="en-AU" sz="1800">
                <a:effectLst/>
                <a:latin typeface="Arial" panose="020B0604020202020204" pitchFamily="34" charset="0"/>
                <a:ea typeface="Calibri" panose="020F0502020204030204" pitchFamily="34" charset="0"/>
              </a:rPr>
              <a:t>describe </a:t>
            </a:r>
            <a:r>
              <a:rPr lang="en-AU" sz="1800" dirty="0">
                <a:effectLst/>
                <a:latin typeface="Arial" panose="020B0604020202020204" pitchFamily="34" charset="0"/>
                <a:ea typeface="Calibri" panose="020F0502020204030204" pitchFamily="34" charset="0"/>
              </a:rPr>
              <a:t>additional examples to close knowledge gaps. Co-construct a table to collate information on the modes of transmission</a:t>
            </a:r>
            <a:r>
              <a:rPr lang="en-AU" sz="1800">
                <a:effectLst/>
                <a:latin typeface="Arial" panose="020B0604020202020204" pitchFamily="34" charset="0"/>
                <a:ea typeface="Calibri" panose="020F0502020204030204" pitchFamily="34" charset="0"/>
              </a:rPr>
              <a:t>.</a:t>
            </a:r>
          </a:p>
          <a:p>
            <a:pPr>
              <a:lnSpc>
                <a:spcPct val="150000"/>
              </a:lnSpc>
              <a:spcBef>
                <a:spcPts val="1200"/>
              </a:spcBef>
              <a:spcAft>
                <a:spcPts val="600"/>
              </a:spcAft>
            </a:pP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This slide is animated to bring up sample responses</a:t>
            </a:r>
            <a:r>
              <a:rPr lang="en-AU" sz="1800" dirty="0">
                <a:effectLst/>
                <a:latin typeface="Arial" panose="020B0604020202020204" pitchFamily="34" charset="0"/>
                <a:ea typeface="Calibri" panose="020F0502020204030204" pitchFamily="34" charset="0"/>
              </a:rPr>
              <a:t>.</a:t>
            </a:r>
          </a:p>
        </p:txBody>
      </p:sp>
      <p:sp>
        <p:nvSpPr>
          <p:cNvPr id="4" name="Slide Number Placeholder 3"/>
          <p:cNvSpPr>
            <a:spLocks noGrp="1"/>
          </p:cNvSpPr>
          <p:nvPr>
            <p:ph type="sldNum" sz="quarter" idx="5"/>
          </p:nvPr>
        </p:nvSpPr>
        <p:spPr/>
        <p:txBody>
          <a:bodyPr/>
          <a:lstStyle/>
          <a:p>
            <a:fld id="{B07158C4-A119-4B78-9DE8-A50001BC31DC}" type="slidenum">
              <a:rPr lang="en-AU" smtClean="0"/>
              <a:pPr/>
              <a:t>90</a:t>
            </a:fld>
            <a:endParaRPr lang="en-AU"/>
          </a:p>
        </p:txBody>
      </p:sp>
    </p:spTree>
    <p:extLst>
      <p:ext uri="{BB962C8B-B14F-4D97-AF65-F5344CB8AC3E}">
        <p14:creationId xmlns:p14="http://schemas.microsoft.com/office/powerpoint/2010/main" val="2413870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are provided with this image in the student resource section of 1.2 Modelling homeostasis. Tell students they must draw in the lines shown on the slide. Instruct students to label it or label it as a class.</a:t>
            </a:r>
          </a:p>
          <a:p>
            <a:endParaRPr lang="en-AU" dirty="0"/>
          </a:p>
          <a:p>
            <a:r>
              <a:rPr lang="en-AU" dirty="0"/>
              <a:t>This slide has been animated with the answers to discuss with the class.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1079574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Show students the checkpoint and ask them to identify which disease is non-infectious based on their definition of infectious disease.</a:t>
            </a:r>
          </a:p>
          <a:p>
            <a:r>
              <a:rPr lang="en-AU" dirty="0"/>
              <a:t>Students can write their responses on a whiteboard, raise their hands to indicate their choice or the teacher can set this up as a digital form to get quick feedback.</a:t>
            </a:r>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91</a:t>
            </a:fld>
            <a:endParaRPr lang="en-AU"/>
          </a:p>
        </p:txBody>
      </p:sp>
    </p:spTree>
    <p:extLst>
      <p:ext uri="{BB962C8B-B14F-4D97-AF65-F5344CB8AC3E}">
        <p14:creationId xmlns:p14="http://schemas.microsoft.com/office/powerpoint/2010/main" val="1842949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Inform students that not all the sources that come up through the search will be reliable and valid. Read the ‘Tips for a quick check for validity’ in the student resource. Define reliability, accuracy and validity using the definitions on the slide. Teach students what it means for a secondary source to be reliable, accurate and valid. There is a scaffold in the student resource, ‘Is the secondary source reliable, accurate and valid?</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92</a:t>
            </a:fld>
            <a:endParaRPr lang="en-AU"/>
          </a:p>
        </p:txBody>
      </p:sp>
    </p:spTree>
    <p:extLst>
      <p:ext uri="{BB962C8B-B14F-4D97-AF65-F5344CB8AC3E}">
        <p14:creationId xmlns:p14="http://schemas.microsoft.com/office/powerpoint/2010/main" val="27779827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for students who can assess sources' reliability, accuracy and validity after they have been explicitly taught how to do it in the activity.</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Please note that for the following point, “</a:t>
            </a:r>
            <a:r>
              <a:rPr lang="en-AU" sz="1600" b="0" kern="1200" dirty="0">
                <a:solidFill>
                  <a:schemeClr val="tx1"/>
                </a:solidFill>
                <a:effectLst/>
                <a:latin typeface="Arial" panose="020B0604020202020204" pitchFamily="34" charset="0"/>
                <a:ea typeface="+mn-ea"/>
                <a:cs typeface="Arial" panose="020B0604020202020204" pitchFamily="34" charset="0"/>
              </a:rPr>
              <a:t>Is the information current? (consider the topic being investigated and research being conducted in the field)”, we do not suggest generic guidelines such as ‘within 5 years’. The field of research needs to be taken into consideration. For example, is it a field where information is rapidly outdated due to the amount of research, or is it a field where we have understood a concept and there have been no changes in our understanding for 20 years?</a:t>
            </a:r>
          </a:p>
          <a:p>
            <a:endParaRPr lang="en-AU" dirty="0"/>
          </a:p>
          <a:p>
            <a:r>
              <a:rPr lang="en-AU" dirty="0"/>
              <a:t>Instead of giving the full ‘Is the secondary source reliable, accurate and valid?’ to determine these features of a source, they can use the checklist above. However, they should still look for evidence from the source to support their judgement.</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36446039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effectLst/>
                <a:latin typeface="Segoe UI" panose="020B0502040204020203" pitchFamily="34" charset="0"/>
              </a:rPr>
              <a:t>The correct answer is C</a:t>
            </a:r>
            <a:r>
              <a:rPr lang="en-AU" sz="1600" dirty="0">
                <a:effectLst/>
                <a:latin typeface="Segoe UI" panose="020B0502040204020203" pitchFamily="34" charset="0"/>
              </a:rPr>
              <a:t>.</a:t>
            </a:r>
          </a:p>
          <a:p>
            <a:endParaRPr lang="en-AU" sz="1600" dirty="0">
              <a:effectLst/>
              <a:latin typeface="Segoe UI" panose="020B0502040204020203" pitchFamily="34" charset="0"/>
            </a:endParaRPr>
          </a:p>
          <a:p>
            <a:r>
              <a:rPr lang="en-AU" sz="1600" b="1" dirty="0">
                <a:effectLst/>
                <a:latin typeface="Segoe UI" panose="020B0502040204020203" pitchFamily="34" charset="0"/>
              </a:rPr>
              <a:t>Reasons for other options being incorrect</a:t>
            </a:r>
          </a:p>
          <a:p>
            <a:endParaRPr lang="en-AU" sz="1600" dirty="0">
              <a:effectLst/>
              <a:latin typeface="Segoe UI" panose="020B0502040204020203" pitchFamily="34" charset="0"/>
            </a:endParaRPr>
          </a:p>
          <a:p>
            <a:pPr marL="342900" indent="-342900">
              <a:buAutoNum type="alphaUcPeriod"/>
            </a:pPr>
            <a:r>
              <a:rPr lang="en-AU" sz="1600" dirty="0">
                <a:effectLst/>
                <a:latin typeface="Segoe UI" panose="020B0502040204020203" pitchFamily="34" charset="0"/>
              </a:rPr>
              <a:t>A genetic problem passed down from your parents - This describes a genetic disorder (non-infectious disease), not an infectious disease. Infectious diseases are caused by microorganisms like bacteria, viruses, fungi, or parasites, not by inherited genes.</a:t>
            </a:r>
          </a:p>
          <a:p>
            <a:pPr marL="342900" indent="-342900">
              <a:buAutoNum type="alphaUcPeriod"/>
            </a:pPr>
            <a:r>
              <a:rPr lang="en-AU" sz="1600" dirty="0">
                <a:effectLst/>
                <a:latin typeface="Segoe UI" panose="020B0502040204020203" pitchFamily="34" charset="0"/>
              </a:rPr>
              <a:t>Damage to the body from an injury-Injuries are physical harm and are not caused by microorganisms. While injuries can sometimes lead to infections, the injury is not infectious.</a:t>
            </a:r>
          </a:p>
          <a:p>
            <a:pPr marL="0" indent="0">
              <a:buNone/>
            </a:pPr>
            <a:r>
              <a:rPr lang="en-AU" sz="1600" dirty="0">
                <a:effectLst/>
                <a:latin typeface="Segoe UI" panose="020B0502040204020203" pitchFamily="34" charset="0"/>
              </a:rPr>
              <a:t>D.     Not getting enough nutrients from your diet - This refers to a nutritional deficiency or malnutrition, not an infectious disease. Infectious diseases involve pathogens invading the body, while a poor diet causes different types of health issues (non-infectious disease).</a:t>
            </a:r>
          </a:p>
          <a:p>
            <a:endParaRPr lang="en-AU" dirty="0"/>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7272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sequence.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95</a:t>
            </a:fld>
            <a:endParaRPr lang="en-AU"/>
          </a:p>
        </p:txBody>
      </p:sp>
    </p:spTree>
    <p:extLst>
      <p:ext uri="{BB962C8B-B14F-4D97-AF65-F5344CB8AC3E}">
        <p14:creationId xmlns:p14="http://schemas.microsoft.com/office/powerpoint/2010/main" val="11988460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effectLst/>
                <a:latin typeface="Segoe UI" panose="020B0502040204020203" pitchFamily="34" charset="0"/>
              </a:rPr>
              <a:t>The correct answer is B</a:t>
            </a:r>
            <a:r>
              <a:rPr lang="en-AU" sz="1600" dirty="0">
                <a:effectLst/>
                <a:latin typeface="Segoe UI" panose="020B0502040204020203" pitchFamily="34" charset="0"/>
              </a:rPr>
              <a:t>. Infectious disease can also be spread through direct contact such as touch, exchange of body fluids and </a:t>
            </a:r>
          </a:p>
          <a:p>
            <a:endParaRPr lang="en-AU" sz="1600" dirty="0">
              <a:effectLst/>
              <a:latin typeface="Arial" panose="020B0604020202020204" pitchFamily="34" charset="0"/>
            </a:endParaRPr>
          </a:p>
          <a:p>
            <a:r>
              <a:rPr lang="en-AU" sz="1600" b="1" dirty="0">
                <a:effectLst/>
                <a:latin typeface="Segoe UI" panose="020B0502040204020203" pitchFamily="34" charset="0"/>
              </a:rPr>
              <a:t>A) Infectious diseases can only be transmitted through physical contact with an infected person.</a:t>
            </a:r>
            <a:endParaRPr lang="en-AU" sz="1600" dirty="0">
              <a:effectLst/>
              <a:latin typeface="Arial" panose="020B0604020202020204" pitchFamily="34" charset="0"/>
            </a:endParaRPr>
          </a:p>
          <a:p>
            <a:r>
              <a:rPr lang="en-AU" sz="1600" i="1" dirty="0">
                <a:effectLst/>
                <a:latin typeface="Segoe UI" panose="020B0502040204020203" pitchFamily="34" charset="0"/>
              </a:rPr>
              <a:t>Misconception: Some students might believe that diseases like the flu or cold can only spread through direct physical contact, ignoring the role of airborne transmission.</a:t>
            </a:r>
            <a:endParaRPr lang="en-AU" sz="1600" dirty="0">
              <a:effectLst/>
              <a:latin typeface="Arial" panose="020B0604020202020204" pitchFamily="34" charset="0"/>
            </a:endParaRPr>
          </a:p>
          <a:p>
            <a:r>
              <a:rPr lang="en-AU" sz="1600" b="1" dirty="0">
                <a:effectLst/>
                <a:latin typeface="Segoe UI" panose="020B0502040204020203" pitchFamily="34" charset="0"/>
              </a:rPr>
              <a:t>C) Only bacteria can spread through the air, while viruses spread through direct contact.</a:t>
            </a:r>
            <a:endParaRPr lang="en-AU" sz="1600" dirty="0">
              <a:effectLst/>
              <a:latin typeface="Arial" panose="020B0604020202020204" pitchFamily="34" charset="0"/>
            </a:endParaRPr>
          </a:p>
          <a:p>
            <a:r>
              <a:rPr lang="en-AU" sz="1600" i="1" dirty="0">
                <a:effectLst/>
                <a:latin typeface="Segoe UI" panose="020B0502040204020203" pitchFamily="34" charset="0"/>
              </a:rPr>
              <a:t>Misconception: This suggests a confusion between how different pathogens spread. In fact, both bacteria and viruses can spread through the air, not just through direct contact.</a:t>
            </a:r>
            <a:endParaRPr lang="en-AU" sz="1600" dirty="0">
              <a:effectLst/>
              <a:latin typeface="Arial" panose="020B0604020202020204" pitchFamily="34" charset="0"/>
            </a:endParaRPr>
          </a:p>
          <a:p>
            <a:r>
              <a:rPr lang="en-AU" sz="1600" b="1" dirty="0">
                <a:effectLst/>
                <a:latin typeface="Segoe UI" panose="020B0502040204020203" pitchFamily="34" charset="0"/>
              </a:rPr>
              <a:t>D) Infectious diseases cannot be transmitted through insect bites.</a:t>
            </a:r>
            <a:endParaRPr lang="en-AU" sz="1600" dirty="0">
              <a:effectLst/>
              <a:latin typeface="Arial" panose="020B0604020202020204" pitchFamily="34" charset="0"/>
            </a:endParaRPr>
          </a:p>
          <a:p>
            <a:r>
              <a:rPr lang="en-AU" sz="1600" i="1" dirty="0">
                <a:effectLst/>
                <a:latin typeface="Segoe UI" panose="020B0502040204020203" pitchFamily="34" charset="0"/>
              </a:rPr>
              <a:t>Misconception: This response ignores the fact that many diseases, such as malaria and dengue, are transmitted by insect vectors like mosquitoes.</a:t>
            </a:r>
            <a:endParaRPr lang="en-AU" sz="1600" dirty="0">
              <a:effectLst/>
              <a:latin typeface="Arial" panose="020B0604020202020204" pitchFamily="34" charset="0"/>
            </a:endParaRPr>
          </a:p>
          <a:p>
            <a:endParaRPr lang="en-AU" dirty="0"/>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96</a:t>
            </a:fld>
            <a:endParaRPr lang="en-AU"/>
          </a:p>
        </p:txBody>
      </p:sp>
    </p:spTree>
    <p:extLst>
      <p:ext uri="{BB962C8B-B14F-4D97-AF65-F5344CB8AC3E}">
        <p14:creationId xmlns:p14="http://schemas.microsoft.com/office/powerpoint/2010/main" val="14368383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is animated to bring up one scenario at a time. </a:t>
            </a:r>
          </a:p>
          <a:p>
            <a:endParaRPr lang="en-AU" dirty="0"/>
          </a:p>
          <a:p>
            <a:r>
              <a:rPr lang="en-AU" dirty="0"/>
              <a:t>After each scenario, ask students to use mini whiteboards to indicate if it is an example of indirect, direct or vector transmission.</a:t>
            </a:r>
          </a:p>
          <a:p>
            <a:endParaRPr lang="en-AU" dirty="0"/>
          </a:p>
          <a:p>
            <a:r>
              <a:rPr lang="en-AU" dirty="0"/>
              <a:t>After each one, discuss their choices and provide feedback. The answers are below.</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You are sick, you sneeze, and the person you are talking to breathes in the droplets: </a:t>
            </a:r>
            <a:r>
              <a:rPr lang="en-AU" sz="1600" b="1" dirty="0"/>
              <a:t>DIRECT.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An infective mosquito bites you while you are outdoors, and you develop malaria: </a:t>
            </a:r>
            <a:r>
              <a:rPr lang="en-AU" sz="1600" b="1" dirty="0"/>
              <a:t>VECTOR.</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A person with the flu sneezed into their hands and then touched the handle of the shopping troller. You touch the same handle, then rub your eyes and nose. : </a:t>
            </a:r>
            <a:r>
              <a:rPr lang="en-AU" sz="1600" b="1" dirty="0"/>
              <a:t>INDIRECT.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After playing at a public playground, you touch your mouth before washing your hands: </a:t>
            </a:r>
            <a:r>
              <a:rPr lang="en-AU" sz="1600" b="1" dirty="0"/>
              <a:t>INDIRECT.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A flea from an infected rate bites you, causing you to develop the plague: </a:t>
            </a:r>
            <a:r>
              <a:rPr lang="en-AU" sz="1600" b="1" dirty="0"/>
              <a:t>VECTOR.</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You kiss someone who has cold sores and later develops herpes: </a:t>
            </a:r>
            <a:r>
              <a:rPr lang="en-AU" sz="1600" b="1" dirty="0"/>
              <a:t>DIRECT.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t>You help someone who has fallen down making contact with their skin, and later discover they had scabies, which you now have as well: </a:t>
            </a:r>
            <a:r>
              <a:rPr lang="en-AU" sz="1600" b="1" dirty="0"/>
              <a:t>DIRECT.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dirty="0"/>
          </a:p>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97</a:t>
            </a:fld>
            <a:endParaRPr lang="en-AU"/>
          </a:p>
        </p:txBody>
      </p:sp>
    </p:spTree>
    <p:extLst>
      <p:ext uri="{BB962C8B-B14F-4D97-AF65-F5344CB8AC3E}">
        <p14:creationId xmlns:p14="http://schemas.microsoft.com/office/powerpoint/2010/main" val="26008981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sequence. Revisit the slide where appropriate during lesson activities and encourage students to reflect on their progress. </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98</a:t>
            </a:fld>
            <a:endParaRPr lang="en-AU"/>
          </a:p>
        </p:txBody>
      </p:sp>
    </p:spTree>
    <p:extLst>
      <p:ext uri="{BB962C8B-B14F-4D97-AF65-F5344CB8AC3E}">
        <p14:creationId xmlns:p14="http://schemas.microsoft.com/office/powerpoint/2010/main" val="9418431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0" dirty="0">
                <a:effectLst/>
                <a:latin typeface="Arial" panose="020B0604020202020204" pitchFamily="34" charset="0"/>
                <a:ea typeface="Calibri" panose="020F0502020204030204" pitchFamily="34" charset="0"/>
              </a:rPr>
              <a:t>Recall the definition of pathogen as any organism or agent that causes or can cause disease or illness to its host.</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99</a:t>
            </a:fld>
            <a:endParaRPr lang="en-AU"/>
          </a:p>
        </p:txBody>
      </p:sp>
    </p:spTree>
    <p:extLst>
      <p:ext uri="{BB962C8B-B14F-4D97-AF65-F5344CB8AC3E}">
        <p14:creationId xmlns:p14="http://schemas.microsoft.com/office/powerpoint/2010/main" val="19902496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0" dirty="0">
                <a:effectLst/>
                <a:latin typeface="Arial" panose="020B0604020202020204" pitchFamily="34" charset="0"/>
                <a:ea typeface="Calibri" panose="020F0502020204030204" pitchFamily="34" charset="0"/>
              </a:rPr>
              <a:t>Brainstorm ways that your body responds when you are sick. Students should draw on their personal experiences or observations, such as:</a:t>
            </a:r>
          </a:p>
          <a:p>
            <a:pPr marL="285750" indent="-285750">
              <a:lnSpc>
                <a:spcPct val="150000"/>
              </a:lnSpc>
              <a:spcBef>
                <a:spcPts val="1200"/>
              </a:spcBef>
              <a:spcAft>
                <a:spcPts val="600"/>
              </a:spcAft>
              <a:buFont typeface="Arial" panose="020B0604020202020204" pitchFamily="34" charset="0"/>
              <a:buChar char="•"/>
            </a:pPr>
            <a:r>
              <a:rPr lang="en-AU" sz="1800" b="0" dirty="0">
                <a:effectLst/>
                <a:latin typeface="Arial" panose="020B0604020202020204" pitchFamily="34" charset="0"/>
                <a:ea typeface="Calibri" panose="020F0502020204030204" pitchFamily="34" charset="0"/>
              </a:rPr>
              <a:t>Runny or blocked nose</a:t>
            </a:r>
          </a:p>
          <a:p>
            <a:pPr marL="285750" indent="-285750">
              <a:lnSpc>
                <a:spcPct val="150000"/>
              </a:lnSpc>
              <a:spcBef>
                <a:spcPts val="1200"/>
              </a:spcBef>
              <a:spcAft>
                <a:spcPts val="600"/>
              </a:spcAft>
              <a:buFont typeface="Arial" panose="020B0604020202020204" pitchFamily="34" charset="0"/>
              <a:buChar char="•"/>
            </a:pPr>
            <a:r>
              <a:rPr lang="en-AU" sz="1800" b="0" dirty="0">
                <a:effectLst/>
                <a:latin typeface="Arial" panose="020B0604020202020204" pitchFamily="34" charset="0"/>
                <a:ea typeface="Calibri" panose="020F0502020204030204" pitchFamily="34" charset="0"/>
              </a:rPr>
              <a:t>Coughing and sneezing</a:t>
            </a:r>
          </a:p>
          <a:p>
            <a:pPr marL="285750" indent="-285750">
              <a:lnSpc>
                <a:spcPct val="150000"/>
              </a:lnSpc>
              <a:spcBef>
                <a:spcPts val="1200"/>
              </a:spcBef>
              <a:spcAft>
                <a:spcPts val="600"/>
              </a:spcAft>
              <a:buFont typeface="Arial" panose="020B0604020202020204" pitchFamily="34" charset="0"/>
              <a:buChar char="•"/>
            </a:pPr>
            <a:r>
              <a:rPr lang="en-AU" sz="1800" b="0" dirty="0">
                <a:effectLst/>
                <a:latin typeface="Arial" panose="020B0604020202020204" pitchFamily="34" charset="0"/>
                <a:ea typeface="Calibri" panose="020F0502020204030204" pitchFamily="34" charset="0"/>
              </a:rPr>
              <a:t>Fever</a:t>
            </a:r>
          </a:p>
          <a:p>
            <a:pPr marL="285750" indent="-285750">
              <a:lnSpc>
                <a:spcPct val="150000"/>
              </a:lnSpc>
              <a:spcBef>
                <a:spcPts val="1200"/>
              </a:spcBef>
              <a:spcAft>
                <a:spcPts val="600"/>
              </a:spcAft>
              <a:buFont typeface="Arial" panose="020B0604020202020204" pitchFamily="34" charset="0"/>
              <a:buChar char="•"/>
            </a:pPr>
            <a:r>
              <a:rPr lang="en-AU" sz="1800" b="0" dirty="0">
                <a:effectLst/>
                <a:latin typeface="Arial" panose="020B0604020202020204" pitchFamily="34" charset="0"/>
                <a:ea typeface="Calibri" panose="020F0502020204030204" pitchFamily="34" charset="0"/>
              </a:rPr>
              <a:t>Aching joints</a:t>
            </a:r>
          </a:p>
          <a:p>
            <a:pPr marL="285750" indent="-285750">
              <a:lnSpc>
                <a:spcPct val="150000"/>
              </a:lnSpc>
              <a:spcBef>
                <a:spcPts val="1200"/>
              </a:spcBef>
              <a:spcAft>
                <a:spcPts val="600"/>
              </a:spcAft>
              <a:buFont typeface="Arial" panose="020B0604020202020204" pitchFamily="34" charset="0"/>
              <a:buChar char="•"/>
            </a:pPr>
            <a:r>
              <a:rPr lang="en-AU" sz="1800" b="0" dirty="0">
                <a:effectLst/>
                <a:latin typeface="Arial" panose="020B0604020202020204" pitchFamily="34" charset="0"/>
                <a:ea typeface="Calibri" panose="020F0502020204030204" pitchFamily="34" charset="0"/>
              </a:rPr>
              <a:t>Pain</a:t>
            </a:r>
          </a:p>
          <a:p>
            <a:pPr marL="285750" indent="-285750">
              <a:lnSpc>
                <a:spcPct val="150000"/>
              </a:lnSpc>
              <a:spcBef>
                <a:spcPts val="1200"/>
              </a:spcBef>
              <a:spcAft>
                <a:spcPts val="600"/>
              </a:spcAft>
              <a:buFont typeface="Arial" panose="020B0604020202020204" pitchFamily="34" charset="0"/>
              <a:buChar char="•"/>
            </a:pPr>
            <a:r>
              <a:rPr lang="en-AU" sz="1800" b="0" dirty="0">
                <a:effectLst/>
                <a:latin typeface="Arial" panose="020B0604020202020204" pitchFamily="34" charset="0"/>
                <a:ea typeface="Calibri" panose="020F0502020204030204" pitchFamily="34" charset="0"/>
              </a:rPr>
              <a:t>vomiting</a:t>
            </a:r>
          </a:p>
          <a:p>
            <a:pPr>
              <a:lnSpc>
                <a:spcPct val="150000"/>
              </a:lnSpc>
              <a:spcBef>
                <a:spcPts val="1200"/>
              </a:spcBef>
              <a:spcAft>
                <a:spcPts val="600"/>
              </a:spcAft>
            </a:pPr>
            <a:endParaRPr lang="en-AU" sz="1800" b="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Tell students they have learnt about what causes infectious diseases and how they are spread. Now, they will focus on what happens when a person encounters a pathogen.</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18854981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creativecommons.org/licenses/by/4.0/"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5" name="Google Shape;15;p3"/>
          <p:cNvSpPr/>
          <p:nvPr/>
        </p:nvSpPr>
        <p:spPr>
          <a:xfrm>
            <a:off x="0" y="0"/>
            <a:ext cx="12192000" cy="834800"/>
          </a:xfrm>
          <a:prstGeom prst="rect">
            <a:avLst/>
          </a:prstGeom>
          <a:gradFill>
            <a:gsLst>
              <a:gs pos="0">
                <a:srgbClr val="2F5496"/>
              </a:gs>
              <a:gs pos="49000">
                <a:srgbClr val="0070C0"/>
              </a:gs>
              <a:gs pos="99000">
                <a:srgbClr val="00B0F0"/>
              </a:gs>
              <a:gs pos="100000">
                <a:srgbClr val="00B0F0"/>
              </a:gs>
            </a:gsLst>
            <a:lin ang="0" scaled="0"/>
          </a:gra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marL="240447" marR="0" lvl="0" indent="0" algn="l" rtl="0">
              <a:lnSpc>
                <a:spcPct val="100000"/>
              </a:lnSpc>
              <a:spcBef>
                <a:spcPts val="0"/>
              </a:spcBef>
              <a:spcAft>
                <a:spcPts val="0"/>
              </a:spcAft>
              <a:buNone/>
            </a:pPr>
            <a:br>
              <a:rPr lang="en" sz="3200" b="0" i="0" u="none" strike="noStrike" cap="none">
                <a:solidFill>
                  <a:srgbClr val="000000"/>
                </a:solidFill>
                <a:latin typeface="Calibri"/>
                <a:ea typeface="Calibri"/>
                <a:cs typeface="Calibri"/>
                <a:sym typeface="Calibri"/>
              </a:rPr>
            </a:br>
            <a:endParaRPr sz="2400" b="1" i="0" u="none" strike="noStrike" cap="none">
              <a:solidFill>
                <a:srgbClr val="FFFFFF"/>
              </a:solidFill>
              <a:latin typeface="Montserrat"/>
              <a:ea typeface="Montserrat"/>
              <a:cs typeface="Montserrat"/>
              <a:sym typeface="Montserrat"/>
            </a:endParaRPr>
          </a:p>
          <a:p>
            <a:pPr marL="0" marR="0" lvl="0" indent="0" algn="l" rtl="0">
              <a:lnSpc>
                <a:spcPct val="107916"/>
              </a:lnSpc>
              <a:spcBef>
                <a:spcPts val="1067"/>
              </a:spcBef>
              <a:spcAft>
                <a:spcPts val="1067"/>
              </a:spcAft>
              <a:buNone/>
            </a:pPr>
            <a:endParaRPr sz="1467"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71811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0267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7301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237477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09376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699163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4" name="Text Placeholder 3">
            <a:extLst>
              <a:ext uri="{FF2B5EF4-FFF2-40B4-BE49-F238E27FC236}">
                <a16:creationId xmlns:a16="http://schemas.microsoft.com/office/drawing/2014/main" id="{0A8C8E1F-0522-5A63-4D3E-51336AB4CFB6}"/>
              </a:ext>
            </a:extLst>
          </p:cNvPr>
          <p:cNvSpPr>
            <a:spLocks noGrp="1"/>
          </p:cNvSpPr>
          <p:nvPr>
            <p:ph type="body" sz="quarter" idx="19"/>
          </p:nvPr>
        </p:nvSpPr>
        <p:spPr>
          <a:xfrm>
            <a:off x="374133" y="1906205"/>
            <a:ext cx="11457983" cy="42301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19075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747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a:t>Click icon to add picture</a:t>
            </a:r>
            <a:endParaRPr lang="en-AU"/>
          </a:p>
        </p:txBody>
      </p:sp>
    </p:spTree>
    <p:extLst>
      <p:ext uri="{BB962C8B-B14F-4D97-AF65-F5344CB8AC3E}">
        <p14:creationId xmlns:p14="http://schemas.microsoft.com/office/powerpoint/2010/main" val="156218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479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35933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
        <p:nvSpPr>
          <p:cNvPr id="2" name="Google Shape;110;p25">
            <a:extLst>
              <a:ext uri="{FF2B5EF4-FFF2-40B4-BE49-F238E27FC236}">
                <a16:creationId xmlns:a16="http://schemas.microsoft.com/office/drawing/2014/main" id="{96CB9344-6ED2-E696-E682-AC7876DC2EE5}"/>
              </a:ext>
            </a:extLst>
          </p:cNvPr>
          <p:cNvSpPr/>
          <p:nvPr userDrawn="1"/>
        </p:nvSpPr>
        <p:spPr>
          <a:xfrm>
            <a:off x="269200" y="1864968"/>
            <a:ext cx="3666000" cy="4532564"/>
          </a:xfrm>
          <a:prstGeom prst="rect">
            <a:avLst/>
          </a:prstGeom>
          <a:solidFill>
            <a:srgbClr val="C4D517"/>
          </a:solidFill>
          <a:ln>
            <a:no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a:latin typeface="Covered By Your Grace"/>
              <a:ea typeface="Covered By Your Grace"/>
              <a:cs typeface="Covered By Your Grace"/>
              <a:sym typeface="Covered By Your Grace"/>
            </a:endParaRPr>
          </a:p>
        </p:txBody>
      </p:sp>
      <p:sp>
        <p:nvSpPr>
          <p:cNvPr id="6" name="Google Shape;115;p25">
            <a:extLst>
              <a:ext uri="{FF2B5EF4-FFF2-40B4-BE49-F238E27FC236}">
                <a16:creationId xmlns:a16="http://schemas.microsoft.com/office/drawing/2014/main" id="{2330A15C-5956-C2B2-91B7-700D218C461D}"/>
              </a:ext>
            </a:extLst>
          </p:cNvPr>
          <p:cNvSpPr/>
          <p:nvPr userDrawn="1"/>
        </p:nvSpPr>
        <p:spPr>
          <a:xfrm>
            <a:off x="8245300" y="1864800"/>
            <a:ext cx="3666000" cy="4535999"/>
          </a:xfrm>
          <a:prstGeom prst="rect">
            <a:avLst/>
          </a:prstGeom>
          <a:solidFill>
            <a:srgbClr val="C4D517"/>
          </a:solidFill>
          <a:ln>
            <a:no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a:latin typeface="Covered By Your Grace"/>
              <a:ea typeface="Covered By Your Grace"/>
              <a:cs typeface="Covered By Your Grace"/>
              <a:sym typeface="Covered By Your Grace"/>
            </a:endParaRPr>
          </a:p>
        </p:txBody>
      </p:sp>
      <p:sp>
        <p:nvSpPr>
          <p:cNvPr id="7" name="Google Shape;116;p25">
            <a:extLst>
              <a:ext uri="{FF2B5EF4-FFF2-40B4-BE49-F238E27FC236}">
                <a16:creationId xmlns:a16="http://schemas.microsoft.com/office/drawing/2014/main" id="{F81E3699-FC80-4FAA-340A-7DBBE430CFC5}"/>
              </a:ext>
            </a:extLst>
          </p:cNvPr>
          <p:cNvSpPr/>
          <p:nvPr userDrawn="1"/>
        </p:nvSpPr>
        <p:spPr>
          <a:xfrm>
            <a:off x="4257251" y="1861533"/>
            <a:ext cx="3666000" cy="4535999"/>
          </a:xfrm>
          <a:prstGeom prst="rect">
            <a:avLst/>
          </a:prstGeom>
          <a:solidFill>
            <a:srgbClr val="6D9EEB"/>
          </a:solidFill>
          <a:ln>
            <a:no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a:latin typeface="Covered By Your Grace"/>
              <a:ea typeface="Covered By Your Grace"/>
              <a:cs typeface="Covered By Your Grace"/>
              <a:sym typeface="Covered By Your Grace"/>
            </a:endParaRPr>
          </a:p>
          <a:p>
            <a:pPr marL="0" marR="0" lvl="0" indent="0" algn="ctr" rtl="0">
              <a:lnSpc>
                <a:spcPct val="100000"/>
              </a:lnSpc>
              <a:spcBef>
                <a:spcPts val="0"/>
              </a:spcBef>
              <a:spcAft>
                <a:spcPts val="0"/>
              </a:spcAft>
              <a:buNone/>
            </a:pPr>
            <a:endParaRPr sz="6400">
              <a:latin typeface="Covered By Your Grace"/>
              <a:ea typeface="Covered By Your Grace"/>
              <a:cs typeface="Covered By Your Grace"/>
              <a:sym typeface="Covered By Your Grace"/>
            </a:endParaRPr>
          </a:p>
          <a:p>
            <a:pPr marL="609585" marR="0" lvl="0" indent="0" algn="l" rtl="0">
              <a:lnSpc>
                <a:spcPct val="100000"/>
              </a:lnSpc>
              <a:spcBef>
                <a:spcPts val="0"/>
              </a:spcBef>
              <a:spcAft>
                <a:spcPts val="0"/>
              </a:spcAft>
              <a:buNone/>
            </a:pPr>
            <a:endParaRPr sz="6400">
              <a:latin typeface="Covered By Your Grace"/>
              <a:ea typeface="Covered By Your Grace"/>
              <a:cs typeface="Covered By Your Grace"/>
              <a:sym typeface="Covered By Your Grace"/>
            </a:endParaRPr>
          </a:p>
        </p:txBody>
      </p:sp>
      <p:pic>
        <p:nvPicPr>
          <p:cNvPr id="8" name="Google Shape;117;p25">
            <a:extLst>
              <a:ext uri="{FF2B5EF4-FFF2-40B4-BE49-F238E27FC236}">
                <a16:creationId xmlns:a16="http://schemas.microsoft.com/office/drawing/2014/main" id="{5560A1B7-856D-D6DB-A3C1-8FCA57BA40B0}"/>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t="1497" b="-4792"/>
          <a:stretch/>
        </p:blipFill>
        <p:spPr>
          <a:xfrm>
            <a:off x="5472367" y="1302333"/>
            <a:ext cx="986900" cy="1012600"/>
          </a:xfrm>
          <a:prstGeom prst="rect">
            <a:avLst/>
          </a:prstGeom>
          <a:noFill/>
          <a:ln>
            <a:noFill/>
          </a:ln>
          <a:effectLst>
            <a:outerShdw blurRad="50800" dist="104775" dir="3600000" algn="tl" rotWithShape="0">
              <a:srgbClr val="000000">
                <a:alpha val="40000"/>
              </a:srgbClr>
            </a:outerShdw>
          </a:effectLst>
        </p:spPr>
      </p:pic>
      <p:pic>
        <p:nvPicPr>
          <p:cNvPr id="9" name="Google Shape;118;p25">
            <a:extLst>
              <a:ext uri="{FF2B5EF4-FFF2-40B4-BE49-F238E27FC236}">
                <a16:creationId xmlns:a16="http://schemas.microsoft.com/office/drawing/2014/main" id="{138DD1C5-174A-E52F-F03D-50410DC0B1E6}"/>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t="1200" b="-1200"/>
          <a:stretch/>
        </p:blipFill>
        <p:spPr>
          <a:xfrm>
            <a:off x="1593534" y="1299433"/>
            <a:ext cx="986900" cy="980267"/>
          </a:xfrm>
          <a:prstGeom prst="rect">
            <a:avLst/>
          </a:prstGeom>
          <a:noFill/>
          <a:ln>
            <a:noFill/>
          </a:ln>
          <a:effectLst>
            <a:outerShdw blurRad="50800" dist="104775" dir="3600000" algn="tl" rotWithShape="0">
              <a:srgbClr val="000000">
                <a:alpha val="40000"/>
              </a:srgbClr>
            </a:outerShdw>
          </a:effectLst>
        </p:spPr>
      </p:pic>
      <p:pic>
        <p:nvPicPr>
          <p:cNvPr id="10" name="Google Shape;119;p25">
            <a:extLst>
              <a:ext uri="{FF2B5EF4-FFF2-40B4-BE49-F238E27FC236}">
                <a16:creationId xmlns:a16="http://schemas.microsoft.com/office/drawing/2014/main" id="{923A0008-A164-2C8A-A930-F7786BFCD88A}"/>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t="1170" b="-1169"/>
          <a:stretch/>
        </p:blipFill>
        <p:spPr>
          <a:xfrm>
            <a:off x="9662501" y="1299234"/>
            <a:ext cx="986900" cy="980367"/>
          </a:xfrm>
          <a:prstGeom prst="rect">
            <a:avLst/>
          </a:prstGeom>
          <a:noFill/>
          <a:ln>
            <a:noFill/>
          </a:ln>
          <a:effectLst>
            <a:outerShdw blurRad="50800" dist="104775" dir="3600000" algn="tl" rotWithShape="0">
              <a:srgbClr val="000000">
                <a:alpha val="40000"/>
              </a:srgbClr>
            </a:outerShdw>
          </a:effectLst>
        </p:spPr>
      </p:pic>
      <p:sp>
        <p:nvSpPr>
          <p:cNvPr id="11" name="Title 3">
            <a:extLst>
              <a:ext uri="{FF2B5EF4-FFF2-40B4-BE49-F238E27FC236}">
                <a16:creationId xmlns:a16="http://schemas.microsoft.com/office/drawing/2014/main" id="{20B37BA2-3D8D-2468-84E7-14B7F7073EC1}"/>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12" name="Text Placeholder 10">
            <a:extLst>
              <a:ext uri="{FF2B5EF4-FFF2-40B4-BE49-F238E27FC236}">
                <a16:creationId xmlns:a16="http://schemas.microsoft.com/office/drawing/2014/main" id="{1BF8AC73-80E2-782F-571C-E51B8930EA14}"/>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94120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128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a:extLst>
              <a:ext uri="{FF2B5EF4-FFF2-40B4-BE49-F238E27FC236}">
                <a16:creationId xmlns:a16="http://schemas.microsoft.com/office/drawing/2014/main" id="{2CC92123-C4B1-3345-B863-BB763558A7BA}"/>
              </a:ext>
            </a:extLst>
          </p:cNvPr>
          <p:cNvSpPr>
            <a:spLocks noGrp="1"/>
          </p:cNvSpPr>
          <p:nvPr>
            <p:ph type="title"/>
          </p:nvPr>
        </p:nvSpPr>
        <p:spPr>
          <a:xfrm>
            <a:off x="360000" y="360000"/>
            <a:ext cx="10080000" cy="537467"/>
          </a:xfrm>
        </p:spPr>
        <p:txBody>
          <a:bodyPr/>
          <a:lstStyle>
            <a:lvl1pPr>
              <a:defRPr>
                <a:solidFill>
                  <a:schemeClr val="bg1"/>
                </a:solidFill>
              </a:defRPr>
            </a:lvl1pPr>
          </a:lstStyle>
          <a:p>
            <a:r>
              <a:rPr lang="en-AU" dirty="0">
                <a:latin typeface="+mj-lt"/>
              </a:rPr>
              <a:t>Copyright</a:t>
            </a:r>
          </a:p>
        </p:txBody>
      </p:sp>
      <p:sp>
        <p:nvSpPr>
          <p:cNvPr id="10" name="Text Placeholder 6">
            <a:extLst>
              <a:ext uri="{FF2B5EF4-FFF2-40B4-BE49-F238E27FC236}">
                <a16:creationId xmlns:a16="http://schemas.microsoft.com/office/drawing/2014/main" id="{027A5391-16D4-6CBC-DC6C-831456A29BC5}"/>
              </a:ext>
            </a:extLst>
          </p:cNvPr>
          <p:cNvSpPr>
            <a:spLocks noGrp="1"/>
          </p:cNvSpPr>
          <p:nvPr>
            <p:ph type="body" sz="quarter" idx="18" hasCustomPrompt="1"/>
          </p:nvPr>
        </p:nvSpPr>
        <p:spPr>
          <a:xfrm>
            <a:off x="360000" y="981264"/>
            <a:ext cx="10080000" cy="310015"/>
          </a:xfrm>
        </p:spPr>
        <p:txBody>
          <a:bodyPr anchor="b"/>
          <a:lstStyle>
            <a:lvl1pPr>
              <a:defRPr>
                <a:solidFill>
                  <a:schemeClr val="bg1"/>
                </a:solidFill>
              </a:defRPr>
            </a:lvl1pPr>
          </a:lstStyle>
          <a:p>
            <a:r>
              <a:rPr lang="en-AU" dirty="0">
                <a:latin typeface="+mj-lt"/>
              </a:rPr>
              <a:t>© State of New South Wales (Department of Education), 2025</a:t>
            </a:r>
          </a:p>
        </p:txBody>
      </p:sp>
      <p:sp>
        <p:nvSpPr>
          <p:cNvPr id="11" name="TextBox 10">
            <a:extLst>
              <a:ext uri="{FF2B5EF4-FFF2-40B4-BE49-F238E27FC236}">
                <a16:creationId xmlns:a16="http://schemas.microsoft.com/office/drawing/2014/main" id="{A70FB83E-7A82-09B8-23BC-D3883928BF09}"/>
              </a:ext>
            </a:extLst>
          </p:cNvPr>
          <p:cNvSpPr txBox="1"/>
          <p:nvPr userDrawn="1"/>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4">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
        <p:nvSpPr>
          <p:cNvPr id="12" name="TextBox 11">
            <a:extLst>
              <a:ext uri="{FF2B5EF4-FFF2-40B4-BE49-F238E27FC236}">
                <a16:creationId xmlns:a16="http://schemas.microsoft.com/office/drawing/2014/main" id="{4415C6EA-A2B8-4803-61EF-5DDCD25ACA24}"/>
              </a:ext>
            </a:extLst>
          </p:cNvPr>
          <p:cNvSpPr txBox="1"/>
          <p:nvPr userDrawn="1"/>
        </p:nvSpPr>
        <p:spPr>
          <a:xfrm>
            <a:off x="4315522" y="-423746"/>
            <a:ext cx="0" cy="0"/>
          </a:xfrm>
          <a:prstGeom prst="rect">
            <a:avLst/>
          </a:prstGeom>
          <a:noFill/>
        </p:spPr>
        <p:txBody>
          <a:bodyPr wrap="none" lIns="0" tIns="0" rIns="0" bIns="0" rtlCol="0">
            <a:noAutofit/>
          </a:bodyPr>
          <a:lstStyle/>
          <a:p>
            <a:pPr algn="l"/>
            <a:endParaRPr lang="en-US" sz="1800" dirty="0"/>
          </a:p>
        </p:txBody>
      </p:sp>
    </p:spTree>
    <p:extLst>
      <p:ext uri="{BB962C8B-B14F-4D97-AF65-F5344CB8AC3E}">
        <p14:creationId xmlns:p14="http://schemas.microsoft.com/office/powerpoint/2010/main" val="176194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46" r:id="rId7"/>
    <p:sldLayoutId id="2147483725" r:id="rId8"/>
    <p:sldLayoutId id="2147483743" r:id="rId9"/>
    <p:sldLayoutId id="2147483744" r:id="rId10"/>
    <p:sldLayoutId id="2147483763" r:id="rId11"/>
    <p:sldLayoutId id="2147483764" r:id="rId12"/>
    <p:sldLayoutId id="214748376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157995181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90" r:id="rId4"/>
    <p:sldLayoutId id="2147483783" r:id="rId5"/>
    <p:sldLayoutId id="2147483784" r:id="rId6"/>
    <p:sldLayoutId id="2147483785" r:id="rId7"/>
    <p:sldLayoutId id="2147483786" r:id="rId8"/>
    <p:sldLayoutId id="2147483787" r:id="rId9"/>
    <p:sldLayoutId id="2147483788" r:id="rId10"/>
    <p:sldLayoutId id="214748378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hyperlink" Target="https://chemix.org/"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8.xml"/><Relationship Id="rId1" Type="http://schemas.openxmlformats.org/officeDocument/2006/relationships/video" Target="https://www.youtube.com/embed/davUbXFEEl0?feature=oembed" TargetMode="External"/><Relationship Id="rId4" Type="http://schemas.openxmlformats.org/officeDocument/2006/relationships/image" Target="../media/image66.jpeg"/></Relationships>
</file>

<file path=ppt/slides/_rels/slide10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2.xml"/><Relationship Id="rId1" Type="http://schemas.openxmlformats.org/officeDocument/2006/relationships/slideLayout" Target="../slideLayouts/slideLayout18.xml"/><Relationship Id="rId4" Type="http://schemas.openxmlformats.org/officeDocument/2006/relationships/hyperlink" Target="https://www.biorender.com/"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3.xml"/><Relationship Id="rId1" Type="http://schemas.openxmlformats.org/officeDocument/2006/relationships/slideLayout" Target="../slideLayouts/slideLayout18.xml"/><Relationship Id="rId4" Type="http://schemas.openxmlformats.org/officeDocument/2006/relationships/hyperlink" Target="https://www.biorender.com/" TargetMode="External"/></Relationships>
</file>

<file path=ppt/slides/_rels/slide10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hyperlink" Target="https://www.rawpixel.com/image/5915519/image-flower-public-domain-leaves" TargetMode="External"/><Relationship Id="rId3" Type="http://schemas.openxmlformats.org/officeDocument/2006/relationships/image" Target="../media/image70.png"/><Relationship Id="rId7" Type="http://schemas.microsoft.com/office/2007/relationships/hdphoto" Target="../media/hdphoto3.wdp"/><Relationship Id="rId12" Type="http://schemas.openxmlformats.org/officeDocument/2006/relationships/hyperlink" Target="https://www.rawpixel.com/search/grass%20texture?page=1&amp;path=_topics&amp;sort=curated"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104.xml"/><Relationship Id="rId16" Type="http://schemas.openxmlformats.org/officeDocument/2006/relationships/hyperlink" Target="https://vectorportal.com/vector/thief-in-action/26605" TargetMode="External"/><Relationship Id="rId1" Type="http://schemas.openxmlformats.org/officeDocument/2006/relationships/slideLayout" Target="../slideLayouts/slideLayout18.xml"/><Relationship Id="rId6" Type="http://schemas.openxmlformats.org/officeDocument/2006/relationships/image" Target="../media/image72.png"/><Relationship Id="rId11" Type="http://schemas.microsoft.com/office/2007/relationships/hdphoto" Target="../media/hdphoto5.wdp"/><Relationship Id="rId5" Type="http://schemas.microsoft.com/office/2007/relationships/hdphoto" Target="../media/hdphoto2.wdp"/><Relationship Id="rId15" Type="http://schemas.openxmlformats.org/officeDocument/2006/relationships/hyperlink" Target="https://picryl.com/media/house-home-small-architecture-buildings-6acaf2" TargetMode="External"/><Relationship Id="rId10" Type="http://schemas.openxmlformats.org/officeDocument/2006/relationships/image" Target="../media/image74.png"/><Relationship Id="rId4" Type="http://schemas.openxmlformats.org/officeDocument/2006/relationships/image" Target="../media/image71.png"/><Relationship Id="rId9" Type="http://schemas.microsoft.com/office/2007/relationships/hdphoto" Target="../media/hdphoto4.wdp"/><Relationship Id="rId14" Type="http://schemas.openxmlformats.org/officeDocument/2006/relationships/hyperlink" Target="https://creativecommons.org/publicdomain/zero/1.0/deed.en"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9.wdp"/><Relationship Id="rId18" Type="http://schemas.openxmlformats.org/officeDocument/2006/relationships/hyperlink" Target="https://www.rawpixel.com/search/grass%20texture?page=1&amp;path=_topics&amp;sort=curated" TargetMode="External"/><Relationship Id="rId26" Type="http://schemas.openxmlformats.org/officeDocument/2006/relationships/hyperlink" Target="https://creativecommons.org/licenses/by-nc-nd/4.0/deed.en" TargetMode="External"/><Relationship Id="rId3" Type="http://schemas.openxmlformats.org/officeDocument/2006/relationships/image" Target="../media/image70.png"/><Relationship Id="rId21" Type="http://schemas.openxmlformats.org/officeDocument/2006/relationships/hyperlink" Target="https://picryl.com/media/house-home-small-architecture-buildings-6acaf2" TargetMode="External"/><Relationship Id="rId7" Type="http://schemas.microsoft.com/office/2007/relationships/hdphoto" Target="../media/hdphoto6.wdp"/><Relationship Id="rId12" Type="http://schemas.openxmlformats.org/officeDocument/2006/relationships/image" Target="../media/image78.png"/><Relationship Id="rId17" Type="http://schemas.microsoft.com/office/2007/relationships/hdphoto" Target="../media/hdphoto11.wdp"/><Relationship Id="rId25" Type="http://schemas.openxmlformats.org/officeDocument/2006/relationships/hyperlink" Target="https://www.trustedreviews.com/best/best-outdoor-security-camera-4040640" TargetMode="External"/><Relationship Id="rId2" Type="http://schemas.openxmlformats.org/officeDocument/2006/relationships/notesSlide" Target="../notesSlides/notesSlide105.xml"/><Relationship Id="rId16" Type="http://schemas.openxmlformats.org/officeDocument/2006/relationships/image" Target="../media/image80.png"/><Relationship Id="rId20" Type="http://schemas.openxmlformats.org/officeDocument/2006/relationships/hyperlink" Target="https://creativecommons.org/publicdomain/zero/1.0/deed.en" TargetMode="External"/><Relationship Id="rId1" Type="http://schemas.openxmlformats.org/officeDocument/2006/relationships/slideLayout" Target="../slideLayouts/slideLayout18.xml"/><Relationship Id="rId6" Type="http://schemas.openxmlformats.org/officeDocument/2006/relationships/image" Target="../media/image75.png"/><Relationship Id="rId11" Type="http://schemas.microsoft.com/office/2007/relationships/hdphoto" Target="../media/hdphoto8.wdp"/><Relationship Id="rId24" Type="http://schemas.openxmlformats.org/officeDocument/2006/relationships/hyperlink" Target="https://creativecommons.org/licenses/by/4.0/" TargetMode="External"/><Relationship Id="rId5" Type="http://schemas.microsoft.com/office/2007/relationships/hdphoto" Target="../media/hdphoto2.wdp"/><Relationship Id="rId15" Type="http://schemas.microsoft.com/office/2007/relationships/hdphoto" Target="../media/hdphoto10.wdp"/><Relationship Id="rId23" Type="http://schemas.openxmlformats.org/officeDocument/2006/relationships/hyperlink" Target="https://vectorportal.com/vector/police-sirens-vector-image/25597" TargetMode="External"/><Relationship Id="rId10" Type="http://schemas.openxmlformats.org/officeDocument/2006/relationships/image" Target="../media/image77.png"/><Relationship Id="rId19" Type="http://schemas.openxmlformats.org/officeDocument/2006/relationships/hyperlink" Target="https://www.rawpixel.com/image/5915519/image-flower-public-domain-leaves" TargetMode="External"/><Relationship Id="rId4" Type="http://schemas.openxmlformats.org/officeDocument/2006/relationships/image" Target="../media/image71.png"/><Relationship Id="rId9" Type="http://schemas.microsoft.com/office/2007/relationships/hdphoto" Target="../media/hdphoto7.wdp"/><Relationship Id="rId14" Type="http://schemas.openxmlformats.org/officeDocument/2006/relationships/image" Target="../media/image79.png"/><Relationship Id="rId22" Type="http://schemas.openxmlformats.org/officeDocument/2006/relationships/hyperlink" Target="https://vectorportal.com/vector/thief-in-action/26605" TargetMode="External"/></Relationships>
</file>

<file path=ppt/slides/_rels/slide107.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13.wdp"/><Relationship Id="rId18" Type="http://schemas.openxmlformats.org/officeDocument/2006/relationships/image" Target="../media/image81.png"/><Relationship Id="rId26" Type="http://schemas.openxmlformats.org/officeDocument/2006/relationships/hyperlink" Target="https://vectorportal.com/vector/police-sirens-vector-image/25597" TargetMode="External"/><Relationship Id="rId3" Type="http://schemas.openxmlformats.org/officeDocument/2006/relationships/image" Target="../media/image70.png"/><Relationship Id="rId21" Type="http://schemas.openxmlformats.org/officeDocument/2006/relationships/hyperlink" Target="https://www.rawpixel.com/image/5915519/image-flower-public-domain-leaves" TargetMode="External"/><Relationship Id="rId7" Type="http://schemas.microsoft.com/office/2007/relationships/hdphoto" Target="../media/hdphoto6.wdp"/><Relationship Id="rId12" Type="http://schemas.openxmlformats.org/officeDocument/2006/relationships/image" Target="../media/image78.png"/><Relationship Id="rId17" Type="http://schemas.microsoft.com/office/2007/relationships/hdphoto" Target="../media/hdphoto15.wdp"/><Relationship Id="rId25" Type="http://schemas.openxmlformats.org/officeDocument/2006/relationships/hyperlink" Target="https://vectorportal.com/vector/thief-in-action/26605" TargetMode="External"/><Relationship Id="rId2" Type="http://schemas.openxmlformats.org/officeDocument/2006/relationships/notesSlide" Target="../notesSlides/notesSlide106.xml"/><Relationship Id="rId16" Type="http://schemas.openxmlformats.org/officeDocument/2006/relationships/image" Target="../media/image80.png"/><Relationship Id="rId20" Type="http://schemas.openxmlformats.org/officeDocument/2006/relationships/hyperlink" Target="https://www.rawpixel.com/search/grass%20texture?page=1&amp;path=_topics&amp;sort=curated" TargetMode="External"/><Relationship Id="rId29" Type="http://schemas.openxmlformats.org/officeDocument/2006/relationships/hyperlink" Target="https://creativecommons.org/licenses/by-nc-nd/4.0/deed.en" TargetMode="External"/><Relationship Id="rId1" Type="http://schemas.openxmlformats.org/officeDocument/2006/relationships/slideLayout" Target="../slideLayouts/slideLayout18.xml"/><Relationship Id="rId6" Type="http://schemas.openxmlformats.org/officeDocument/2006/relationships/image" Target="../media/image75.png"/><Relationship Id="rId11" Type="http://schemas.microsoft.com/office/2007/relationships/hdphoto" Target="../media/hdphoto12.wdp"/><Relationship Id="rId24" Type="http://schemas.openxmlformats.org/officeDocument/2006/relationships/hyperlink" Target="https://picryl.com/media/house-home-small-architecture-buildings-6acaf2" TargetMode="External"/><Relationship Id="rId5" Type="http://schemas.microsoft.com/office/2007/relationships/hdphoto" Target="../media/hdphoto2.wdp"/><Relationship Id="rId15" Type="http://schemas.microsoft.com/office/2007/relationships/hdphoto" Target="../media/hdphoto14.wdp"/><Relationship Id="rId23" Type="http://schemas.openxmlformats.org/officeDocument/2006/relationships/hyperlink" Target="https://creativecommons.org/publicdomain/zero/1.0/deed.en" TargetMode="External"/><Relationship Id="rId28" Type="http://schemas.openxmlformats.org/officeDocument/2006/relationships/hyperlink" Target="https://www.trustedreviews.com/best/best-outdoor-security-camera-4040640" TargetMode="External"/><Relationship Id="rId10" Type="http://schemas.openxmlformats.org/officeDocument/2006/relationships/image" Target="../media/image77.png"/><Relationship Id="rId19" Type="http://schemas.microsoft.com/office/2007/relationships/hdphoto" Target="../media/hdphoto16.wdp"/><Relationship Id="rId4" Type="http://schemas.openxmlformats.org/officeDocument/2006/relationships/image" Target="../media/image71.png"/><Relationship Id="rId9" Type="http://schemas.microsoft.com/office/2007/relationships/hdphoto" Target="../media/hdphoto7.wdp"/><Relationship Id="rId14" Type="http://schemas.openxmlformats.org/officeDocument/2006/relationships/image" Target="../media/image79.png"/><Relationship Id="rId22" Type="http://schemas.openxmlformats.org/officeDocument/2006/relationships/hyperlink" Target="https://www.rawpixel.com/image/11728644/image-face-person-collage" TargetMode="External"/><Relationship Id="rId27" Type="http://schemas.openxmlformats.org/officeDocument/2006/relationships/hyperlink" Target="https://creativecommons.org/licenses/by/4.0/"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8.xml"/><Relationship Id="rId1" Type="http://schemas.openxmlformats.org/officeDocument/2006/relationships/slideLayout" Target="../slideLayouts/slideLayout18.xml"/><Relationship Id="rId5" Type="http://schemas.openxmlformats.org/officeDocument/2006/relationships/hyperlink" Target="https://creativecommons.org/licenses/by-nc/4.0/" TargetMode="External"/><Relationship Id="rId4" Type="http://schemas.openxmlformats.org/officeDocument/2006/relationships/hyperlink" Target="https://www.worldhistory.org/Medieval_Castl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hyperlink" Target="https://www.biorender.com/" TargetMode="Externa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8.xml"/><Relationship Id="rId1" Type="http://schemas.openxmlformats.org/officeDocument/2006/relationships/video" Target="https://www.youtube.com/embed/rb7TVW77ZCs?start=2&amp;feature=oembed" TargetMode="External"/><Relationship Id="rId4" Type="http://schemas.openxmlformats.org/officeDocument/2006/relationships/image" Target="../media/image83.jpeg"/></Relationships>
</file>

<file path=ppt/slides/_rels/slide1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1.xml"/><Relationship Id="rId1" Type="http://schemas.openxmlformats.org/officeDocument/2006/relationships/slideLayout" Target="../slideLayouts/slideLayout18.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WHO_EN_Vaccines_Antibody_illustration_01_8Dec2020.jpg"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1.xml"/><Relationship Id="rId1" Type="http://schemas.openxmlformats.org/officeDocument/2006/relationships/video" Target="https://www.youtube.com/embed/0hwlvjmVcZo?feature=oembed" TargetMode="External"/><Relationship Id="rId4" Type="http://schemas.openxmlformats.org/officeDocument/2006/relationships/image" Target="../media/image85.jpeg"/></Relationships>
</file>

<file path=ppt/slides/_rels/slide1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5.xml"/><Relationship Id="rId1" Type="http://schemas.openxmlformats.org/officeDocument/2006/relationships/slideLayout" Target="../slideLayouts/slideLayout18.xml"/><Relationship Id="rId6" Type="http://schemas.openxmlformats.org/officeDocument/2006/relationships/hyperlink" Target="https://creativecommons.org/publicdomain/zero/1.0/" TargetMode="External"/><Relationship Id="rId5" Type="http://schemas.openxmlformats.org/officeDocument/2006/relationships/hyperlink" Target="https://openclipart.org/detail/262702/planet-earth" TargetMode="External"/><Relationship Id="rId4" Type="http://schemas.microsoft.com/office/2007/relationships/hdphoto" Target="../media/hdphoto17.wdp"/></Relationships>
</file>

<file path=ppt/slides/_rels/slide1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6.xml"/><Relationship Id="rId1" Type="http://schemas.openxmlformats.org/officeDocument/2006/relationships/slideLayout" Target="../slideLayouts/slideLayout2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3.xml"/><Relationship Id="rId1" Type="http://schemas.openxmlformats.org/officeDocument/2006/relationships/slideLayout" Target="../slideLayouts/slideLayout18.xml"/><Relationship Id="rId4" Type="http://schemas.openxmlformats.org/officeDocument/2006/relationships/hyperlink" Target="https://www.health.gov.au/topics/immunisation/when-to-get-vaccinated/national-immunisation-program-schedule" TargetMode="External"/></Relationships>
</file>

<file path=ppt/slides/_rels/slide125.xml.rels><?xml version="1.0" encoding="UTF-8" standalone="yes"?>
<Relationships xmlns="http://schemas.openxmlformats.org/package/2006/relationships"><Relationship Id="rId8" Type="http://schemas.openxmlformats.org/officeDocument/2006/relationships/hyperlink" Target="https://creativecommons.org/licenses/by-sa/2.0/" TargetMode="External"/><Relationship Id="rId3" Type="http://schemas.openxmlformats.org/officeDocument/2006/relationships/image" Target="../media/image88.png"/><Relationship Id="rId7" Type="http://schemas.openxmlformats.org/officeDocument/2006/relationships/hyperlink" Target="https://www.flickr.com/photos/julien_harneis/4140374881/in/photostream/" TargetMode="External"/><Relationship Id="rId2" Type="http://schemas.openxmlformats.org/officeDocument/2006/relationships/notesSlide" Target="../notesSlides/notesSlide124.xml"/><Relationship Id="rId1" Type="http://schemas.openxmlformats.org/officeDocument/2006/relationships/slideLayout" Target="../slideLayouts/slideLayout18.xml"/><Relationship Id="rId6" Type="http://schemas.openxmlformats.org/officeDocument/2006/relationships/image" Target="../media/image89.png"/><Relationship Id="rId5" Type="http://schemas.openxmlformats.org/officeDocument/2006/relationships/hyperlink" Target="https://creativecommons.org/publicdomain/zero/1.0/deed.en" TargetMode="External"/><Relationship Id="rId4" Type="http://schemas.openxmlformats.org/officeDocument/2006/relationships/hyperlink" Target="https://chiswickcalendar.co.uk/parents-urged-to-vaccinate-children-against-measles-as-number-of-cases-surges/"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5.xml"/><Relationship Id="rId1" Type="http://schemas.openxmlformats.org/officeDocument/2006/relationships/slideLayout" Target="../slideLayouts/slideLayout18.xml"/><Relationship Id="rId5" Type="http://schemas.openxmlformats.org/officeDocument/2006/relationships/hyperlink" Target="https://creativecommons.org/licenses/by/4.0/" TargetMode="External"/><Relationship Id="rId4" Type="http://schemas.openxmlformats.org/officeDocument/2006/relationships/hyperlink" Target="https://www.aihw.gov.au/getmedia/c828baef-75d9-4295-9cc9-b3d50d7153a2/aihw-phe-236_measles.pdf.aspx"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6.xml"/><Relationship Id="rId1" Type="http://schemas.openxmlformats.org/officeDocument/2006/relationships/slideLayout" Target="../slideLayouts/slideLayout18.xml"/><Relationship Id="rId4" Type="http://schemas.openxmlformats.org/officeDocument/2006/relationships/hyperlink" Target="https://www.biorender.com/" TargetMode="Externa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8.xml"/><Relationship Id="rId1" Type="http://schemas.openxmlformats.org/officeDocument/2006/relationships/video" Target="https://www.youtube.com/embed/X0xIApr274k?feature=oembed" TargetMode="External"/><Relationship Id="rId4" Type="http://schemas.openxmlformats.org/officeDocument/2006/relationships/image" Target="../media/image92.jpe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5.xml"/><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4.png"/><Relationship Id="rId7" Type="http://schemas.microsoft.com/office/2007/relationships/hdphoto" Target="../media/hdphoto19.wdp"/><Relationship Id="rId2" Type="http://schemas.openxmlformats.org/officeDocument/2006/relationships/notesSlide" Target="../notesSlides/notesSlide137.xml"/><Relationship Id="rId1" Type="http://schemas.openxmlformats.org/officeDocument/2006/relationships/slideLayout" Target="../slideLayouts/slideLayout18.xml"/><Relationship Id="rId6" Type="http://schemas.openxmlformats.org/officeDocument/2006/relationships/image" Target="../media/image96.png"/><Relationship Id="rId5" Type="http://schemas.openxmlformats.org/officeDocument/2006/relationships/image" Target="../media/image95.png"/><Relationship Id="rId4" Type="http://schemas.microsoft.com/office/2007/relationships/hdphoto" Target="../media/hdphoto18.wdp"/><Relationship Id="rId9" Type="http://schemas.microsoft.com/office/2007/relationships/hdphoto" Target="../media/hdphoto20.wdp"/></Relationships>
</file>

<file path=ppt/slides/_rels/slide1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8.xml"/><Relationship Id="rId1" Type="http://schemas.openxmlformats.org/officeDocument/2006/relationships/slideLayout" Target="../slideLayouts/slideLayout18.xml"/><Relationship Id="rId5" Type="http://schemas.openxmlformats.org/officeDocument/2006/relationships/hyperlink" Target="https://www.biorender.com/" TargetMode="External"/><Relationship Id="rId4" Type="http://schemas.openxmlformats.org/officeDocument/2006/relationships/image" Target="../media/image99.png"/></Relationships>
</file>

<file path=ppt/slides/_rels/slide14.xml.rels><?xml version="1.0" encoding="UTF-8" standalone="yes"?>
<Relationships xmlns="http://schemas.openxmlformats.org/package/2006/relationships"><Relationship Id="rId8" Type="http://schemas.openxmlformats.org/officeDocument/2006/relationships/hyperlink" Target="https://creativecommons.org/publicdomain/zero/1.0/deed.en" TargetMode="External"/><Relationship Id="rId3" Type="http://schemas.openxmlformats.org/officeDocument/2006/relationships/image" Target="../media/image15.jpeg"/><Relationship Id="rId7" Type="http://schemas.openxmlformats.org/officeDocument/2006/relationships/hyperlink" Target="https://openclipart.org/detail/284501/its-cold"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hyperlink" Target="https://creativecommons.org/licenses/by-nc-nd/4.0/deed.en" TargetMode="External"/><Relationship Id="rId4" Type="http://schemas.openxmlformats.org/officeDocument/2006/relationships/hyperlink" Target="https://medium.com/@meetsushil/from-grunters-to-hoggers-the-gym-goers-guide-to-dealing-with-annoying-behaviours-3e6890135868"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9.xml"/><Relationship Id="rId1" Type="http://schemas.openxmlformats.org/officeDocument/2006/relationships/slideLayout" Target="../slideLayouts/slideLayout18.xml"/><Relationship Id="rId4" Type="http://schemas.openxmlformats.org/officeDocument/2006/relationships/hyperlink" Target="http://biorender.com/" TargetMode="Externa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2.xml"/><Relationship Id="rId1" Type="http://schemas.openxmlformats.org/officeDocument/2006/relationships/slideLayout" Target="../slideLayouts/slideLayout20.xml"/><Relationship Id="rId5" Type="http://schemas.openxmlformats.org/officeDocument/2006/relationships/hyperlink" Target="https://creativecommons.org/licenses/by/4.0/deed.en" TargetMode="External"/><Relationship Id="rId4" Type="http://schemas.openxmlformats.org/officeDocument/2006/relationships/hyperlink" Target="https://www.flickr.com/photos/35080385@N08/29615194726" TargetMode="Externa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5.xml"/><Relationship Id="rId1" Type="http://schemas.openxmlformats.org/officeDocument/2006/relationships/slideLayout" Target="../slideLayouts/slideLayout18.xml"/><Relationship Id="rId5" Type="http://schemas.openxmlformats.org/officeDocument/2006/relationships/hyperlink" Target="https://creativecommons.org/licenses/by/4.0/deed.en" TargetMode="External"/><Relationship Id="rId4" Type="http://schemas.openxmlformats.org/officeDocument/2006/relationships/hyperlink" Target="https://www.aihw.gov.au/reports/life-expectancy-deaths/deaths-in-australia/contents/leading-causes-of-death" TargetMode="Externa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6.xml"/></Relationships>
</file>

<file path=ppt/slides/_rels/slide1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5.xml"/><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07.jpeg"/><Relationship Id="rId18" Type="http://schemas.openxmlformats.org/officeDocument/2006/relationships/hyperlink" Target="https://creativecommons.org/licenses/by/4.0/deed.en" TargetMode="External"/><Relationship Id="rId3" Type="http://schemas.openxmlformats.org/officeDocument/2006/relationships/image" Target="../media/image104.png"/><Relationship Id="rId7" Type="http://schemas.openxmlformats.org/officeDocument/2006/relationships/hyperlink" Target="https://creativecommons.org/publicdomain/zero/1.0/deed.en" TargetMode="External"/><Relationship Id="rId12" Type="http://schemas.openxmlformats.org/officeDocument/2006/relationships/image" Target="../media/image106.png"/><Relationship Id="rId17" Type="http://schemas.openxmlformats.org/officeDocument/2006/relationships/hyperlink" Target="https://iconscout.com/free-icon/hand-washing-2199807" TargetMode="External"/><Relationship Id="rId2" Type="http://schemas.openxmlformats.org/officeDocument/2006/relationships/notesSlide" Target="../notesSlides/notesSlide169.xml"/><Relationship Id="rId16" Type="http://schemas.openxmlformats.org/officeDocument/2006/relationships/image" Target="../media/image108.png"/><Relationship Id="rId20" Type="http://schemas.openxmlformats.org/officeDocument/2006/relationships/hyperlink" Target="https://ccnull.de/foto/concept-quarantine-alert-with-blurred-doctor-with-mask-and-protective-suit-doctor-and-isolation-with-yellow-ribbons-for-quarantine/1085674" TargetMode="External"/><Relationship Id="rId1" Type="http://schemas.openxmlformats.org/officeDocument/2006/relationships/slideLayout" Target="../slideLayouts/slideLayout21.xml"/><Relationship Id="rId6" Type="http://schemas.openxmlformats.org/officeDocument/2006/relationships/hyperlink" Target="https://www.google.com/url?sa=i&amp;url=https%3A%2F%2Fwww.rawpixel.com%2Fsearch%2Fdisease&amp;psig=AOvVaw1i3pL2xv_KL4dNgC7bT8Pm&amp;ust=1724105803403000&amp;source=images&amp;cd=vfe&amp;opi=89978449&amp;ved=0CBcQjhxqFwoTCNjAmubI_4cDFQAAAAAdAAAAABAJ" TargetMode="External"/><Relationship Id="rId11" Type="http://schemas.openxmlformats.org/officeDocument/2006/relationships/hyperlink" Target="https://www.biorender.com/" TargetMode="External"/><Relationship Id="rId5" Type="http://schemas.openxmlformats.org/officeDocument/2006/relationships/hyperlink" Target="https://www.rawpixel.com/search/disease?page=1&amp;path=_topics&amp;sort=curated" TargetMode="External"/><Relationship Id="rId15" Type="http://schemas.openxmlformats.org/officeDocument/2006/relationships/hyperlink" Target="https://creativecommons.org/licenses/by-nc-nd/4.0/deed.en" TargetMode="External"/><Relationship Id="rId10" Type="http://schemas.openxmlformats.org/officeDocument/2006/relationships/image" Target="../media/image105.png"/><Relationship Id="rId19" Type="http://schemas.openxmlformats.org/officeDocument/2006/relationships/image" Target="../media/image109.jpeg"/><Relationship Id="rId4" Type="http://schemas.microsoft.com/office/2007/relationships/hdphoto" Target="../media/hdphoto21.wdp"/><Relationship Id="rId9" Type="http://schemas.openxmlformats.org/officeDocument/2006/relationships/hyperlink" Target="https://commons.wikimedia.org/wiki/File:Infectious_Disease_-_The_Noun_Project.svg" TargetMode="External"/><Relationship Id="rId14" Type="http://schemas.openxmlformats.org/officeDocument/2006/relationships/hyperlink" Target="https://www.flickr.com/photos/asiandevelopmentbank/51275724078" TargetMode="External"/></Relationships>
</file>

<file path=ppt/slides/_rels/slide171.xml.rels><?xml version="1.0" encoding="UTF-8" standalone="yes"?>
<Relationships xmlns="http://schemas.openxmlformats.org/package/2006/relationships"><Relationship Id="rId8" Type="http://schemas.openxmlformats.org/officeDocument/2006/relationships/hyperlink" Target="https://commons.wikimedia.org/wiki/File:Coronary_Artery_Disease.png" TargetMode="External"/><Relationship Id="rId3" Type="http://schemas.openxmlformats.org/officeDocument/2006/relationships/image" Target="../media/image110.png"/><Relationship Id="rId7" Type="http://schemas.openxmlformats.org/officeDocument/2006/relationships/image" Target="../media/image111.png"/><Relationship Id="rId2" Type="http://schemas.openxmlformats.org/officeDocument/2006/relationships/notesSlide" Target="../notesSlides/notesSlide170.xml"/><Relationship Id="rId1" Type="http://schemas.openxmlformats.org/officeDocument/2006/relationships/slideLayout" Target="../slideLayouts/slideLayout18.xml"/><Relationship Id="rId6" Type="http://schemas.openxmlformats.org/officeDocument/2006/relationships/hyperlink" Target="https://creativecommons.org/licenses/by/4.0/deed.en" TargetMode="External"/><Relationship Id="rId5" Type="http://schemas.openxmlformats.org/officeDocument/2006/relationships/hyperlink" Target="https://commons.wikimedia.org/wiki/File:Mortality_from_non-communicable_diseases,_OWID.svg" TargetMode="External"/><Relationship Id="rId4" Type="http://schemas.openxmlformats.org/officeDocument/2006/relationships/hyperlink" Target="https://www.rawpixel.com/search/disease?page=1&amp;path=_topics&amp;sort=curated" TargetMode="External"/></Relationships>
</file>

<file path=ppt/slides/_rels/slide172.xml.rels><?xml version="1.0" encoding="UTF-8" standalone="yes"?>
<Relationships xmlns="http://schemas.openxmlformats.org/package/2006/relationships"><Relationship Id="rId8" Type="http://schemas.openxmlformats.org/officeDocument/2006/relationships/hyperlink" Target="https://www.aitsl.edu.au/docs/default-source/feedback/aitsl-learning-intentions-and-success-criteria-strategy.pdf?sfvrsn=382dec3c_2#:~:text=Learning%20Intentions%20are%20descriptions%20of,providing%20feedback%20and%20assessing%20achievement." TargetMode="External"/><Relationship Id="rId13" Type="http://schemas.openxmlformats.org/officeDocument/2006/relationships/hyperlink" Target="https://www.youtube.com/watch?v=SRgHeHQ9ud0"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www.aihw.gov.au/reports/life-expectancy-deaths/deaths-in-australia/contents/leading-causes-of-death" TargetMode="External"/><Relationship Id="rId12" Type="http://schemas.openxmlformats.org/officeDocument/2006/relationships/hyperlink" Target="https://innovativegenomics.org/glossary/pathogen/"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23.xml"/><Relationship Id="rId6" Type="http://schemas.openxmlformats.org/officeDocument/2006/relationships/hyperlink" Target="https://aci.health.nsw.gov.au/__data/assets/pdf_file/0004/691033/20211111-COVID-19-Monitor.pdf" TargetMode="External"/><Relationship Id="rId11" Type="http://schemas.openxmlformats.org/officeDocument/2006/relationships/hyperlink" Target="https://www.jstor.org/stable/3865552" TargetMode="External"/><Relationship Id="rId5" Type="http://schemas.openxmlformats.org/officeDocument/2006/relationships/hyperlink" Target="https://curriculum.nsw.edu.au/learning-areas/science/science-7-10-2023/overview" TargetMode="External"/><Relationship Id="rId10" Type="http://schemas.openxmlformats.org/officeDocument/2006/relationships/hyperlink" Target="https://www.britannica.com/technology/technology" TargetMode="External"/><Relationship Id="rId4" Type="http://schemas.openxmlformats.org/officeDocument/2006/relationships/hyperlink" Target="https://curriculum.nsw.edu.au/" TargetMode="External"/><Relationship Id="rId9" Type="http://schemas.openxmlformats.org/officeDocument/2006/relationships/hyperlink" Target="https://www.flickr.com/photos/asiandevelopmentbank/51275724078"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s://www.health.nsw.gov.au/Infectious/factsheets/Pages/chickenpox.aspx" TargetMode="External"/><Relationship Id="rId7" Type="http://schemas.openxmlformats.org/officeDocument/2006/relationships/hyperlink" Target="https://www.who.int/data/gho/data/themes/malaria" TargetMode="External"/><Relationship Id="rId2" Type="http://schemas.openxmlformats.org/officeDocument/2006/relationships/hyperlink" Target="https://curriculum.nsw.edu.au/learning-areas/science/science-7-10-2023/glossary" TargetMode="External"/><Relationship Id="rId1" Type="http://schemas.openxmlformats.org/officeDocument/2006/relationships/slideLayout" Target="../slideLayouts/slideLayout23.xml"/><Relationship Id="rId6" Type="http://schemas.openxmlformats.org/officeDocument/2006/relationships/hyperlink" Target="https://writingcenter.unc.edu/tips-and-tools/comparing-and-contrasting/" TargetMode="External"/><Relationship Id="rId5" Type="http://schemas.openxmlformats.org/officeDocument/2006/relationships/hyperlink" Target="https://chiswickcalendar.co.uk/parents-urged-to-vaccinate-children-against-measles-as-number-of-cases-surges/" TargetMode="External"/><Relationship Id="rId4" Type="http://schemas.openxmlformats.org/officeDocument/2006/relationships/hyperlink" Target="https://www.worldhistory.org/Medieval_Castle/" TargetMode="Externa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hyperlink" Target="https://creativecommons.org/licenses/by/4.0/deed.en" TargetMode="External"/><Relationship Id="rId4" Type="http://schemas.openxmlformats.org/officeDocument/2006/relationships/hyperlink" Target="https://commons.wikimedia.org/wiki/File:How_to_calculate_Mean.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95.xml"/><Relationship Id="rId3" Type="http://schemas.openxmlformats.org/officeDocument/2006/relationships/slide" Target="slide3.xml"/><Relationship Id="rId7" Type="http://schemas.openxmlformats.org/officeDocument/2006/relationships/slide" Target="slide13.xml"/><Relationship Id="rId12" Type="http://schemas.openxmlformats.org/officeDocument/2006/relationships/slide" Target="slide87.xml"/><Relationship Id="rId17" Type="http://schemas.openxmlformats.org/officeDocument/2006/relationships/slide" Target="slide128.xml"/><Relationship Id="rId2" Type="http://schemas.openxmlformats.org/officeDocument/2006/relationships/notesSlide" Target="../notesSlides/notesSlide2.xml"/><Relationship Id="rId16" Type="http://schemas.openxmlformats.org/officeDocument/2006/relationships/slide" Target="slide122.xml"/><Relationship Id="rId1" Type="http://schemas.openxmlformats.org/officeDocument/2006/relationships/slideLayout" Target="../slideLayouts/slideLayout21.xml"/><Relationship Id="rId6" Type="http://schemas.openxmlformats.org/officeDocument/2006/relationships/slide" Target="slide8.xml"/><Relationship Id="rId11" Type="http://schemas.openxmlformats.org/officeDocument/2006/relationships/slide" Target="slide86.xml"/><Relationship Id="rId5" Type="http://schemas.openxmlformats.org/officeDocument/2006/relationships/slide" Target="slide6.xml"/><Relationship Id="rId15" Type="http://schemas.openxmlformats.org/officeDocument/2006/relationships/slide" Target="slide114.xml"/><Relationship Id="rId10" Type="http://schemas.openxmlformats.org/officeDocument/2006/relationships/slide" Target="slide72.xml"/><Relationship Id="rId4" Type="http://schemas.openxmlformats.org/officeDocument/2006/relationships/slide" Target="slide5.xml"/><Relationship Id="rId9" Type="http://schemas.openxmlformats.org/officeDocument/2006/relationships/slide" Target="slide47.xml"/><Relationship Id="rId14" Type="http://schemas.openxmlformats.org/officeDocument/2006/relationships/slide" Target="slide9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practicalbiology.org/control-and-communication/homeostasis/interpreting-information-about-sweating-and-temperature" TargetMode="External"/><Relationship Id="rId7" Type="http://schemas.openxmlformats.org/officeDocument/2006/relationships/customXml" Target="../ink/ink2.xml"/><Relationship Id="rId2" Type="http://schemas.openxmlformats.org/officeDocument/2006/relationships/notesSlide" Target="../notesSlides/notesSlide35.xml"/><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customXml" Target="../ink/ink1.xml"/><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customXml" Target="../ink/ink3.xml"/></Relationships>
</file>

<file path=ppt/slides/_rels/slide3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practicalbiology.org/control-and-communication/homeostasis/interpreting-information-about-sweating-and-temperature" TargetMode="External"/><Relationship Id="rId7" Type="http://schemas.openxmlformats.org/officeDocument/2006/relationships/customXml" Target="../ink/ink5.xml"/><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customXml" Target="../ink/ink4.xml"/><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customXml" Target="../ink/ink6.xml"/></Relationships>
</file>

<file path=ppt/slides/_rels/slide38.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30.png"/><Relationship Id="rId12" Type="http://schemas.openxmlformats.org/officeDocument/2006/relationships/customXml" Target="../ink/ink11.xml"/><Relationship Id="rId2" Type="http://schemas.openxmlformats.org/officeDocument/2006/relationships/notesSlide" Target="../notesSlides/notesSlide37.xml"/><Relationship Id="rId1" Type="http://schemas.openxmlformats.org/officeDocument/2006/relationships/slideLayout" Target="../slideLayouts/slideLayout21.xml"/><Relationship Id="rId6" Type="http://schemas.openxmlformats.org/officeDocument/2006/relationships/customXml" Target="../ink/ink8.xml"/><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customXml" Target="../ink/ink10.xml"/><Relationship Id="rId4" Type="http://schemas.openxmlformats.org/officeDocument/2006/relationships/customXml" Target="../ink/ink7.xml"/><Relationship Id="rId9" Type="http://schemas.openxmlformats.org/officeDocument/2006/relationships/image" Target="../media/image31.png"/><Relationship Id="rId14" Type="http://schemas.openxmlformats.org/officeDocument/2006/relationships/hyperlink" Target="https://practicalbiology.org/control-and-communication/homeostasis/interpreting-information-about-sweating-and-temperature" TargetMode="External"/></Relationships>
</file>

<file path=ppt/slides/_rels/slide39.xml.rels><?xml version="1.0" encoding="UTF-8" standalone="yes"?>
<Relationships xmlns="http://schemas.openxmlformats.org/package/2006/relationships"><Relationship Id="rId8" Type="http://schemas.openxmlformats.org/officeDocument/2006/relationships/customXml" Target="../ink/ink14.xml"/><Relationship Id="rId3" Type="http://schemas.openxmlformats.org/officeDocument/2006/relationships/image" Target="../media/image22.png"/><Relationship Id="rId7"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1.xml"/><Relationship Id="rId6" Type="http://schemas.openxmlformats.org/officeDocument/2006/relationships/customXml" Target="../ink/ink13.xml"/><Relationship Id="rId5" Type="http://schemas.openxmlformats.org/officeDocument/2006/relationships/image" Target="../media/image34.png"/><Relationship Id="rId10" Type="http://schemas.openxmlformats.org/officeDocument/2006/relationships/hyperlink" Target="https://practicalbiology.org/control-and-communication/homeostasis/interpreting-information-about-sweating-and-temperature" TargetMode="External"/><Relationship Id="rId4" Type="http://schemas.openxmlformats.org/officeDocument/2006/relationships/customXml" Target="../ink/ink12.xml"/><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slide" Target="slide141.xml"/><Relationship Id="rId13" Type="http://schemas.openxmlformats.org/officeDocument/2006/relationships/slide" Target="slide165.xml"/><Relationship Id="rId3" Type="http://schemas.openxmlformats.org/officeDocument/2006/relationships/slide" Target="slide3.xml"/><Relationship Id="rId7" Type="http://schemas.openxmlformats.org/officeDocument/2006/relationships/slide" Target="slide136.xml"/><Relationship Id="rId12" Type="http://schemas.openxmlformats.org/officeDocument/2006/relationships/slide" Target="slide159.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6.xml"/><Relationship Id="rId11" Type="http://schemas.openxmlformats.org/officeDocument/2006/relationships/slide" Target="slide155.xml"/><Relationship Id="rId5" Type="http://schemas.openxmlformats.org/officeDocument/2006/relationships/slide" Target="slide133.xml"/><Relationship Id="rId10" Type="http://schemas.openxmlformats.org/officeDocument/2006/relationships/slide" Target="slide87.xml"/><Relationship Id="rId4" Type="http://schemas.openxmlformats.org/officeDocument/2006/relationships/slide" Target="slide86.xml"/><Relationship Id="rId9" Type="http://schemas.openxmlformats.org/officeDocument/2006/relationships/slide" Target="slide142.xml"/><Relationship Id="rId14" Type="http://schemas.openxmlformats.org/officeDocument/2006/relationships/slide" Target="slide169.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hyperlink" Target="https://practicalbiology.org/control-and-communication/homeostasis/interpreting-information-about-sweating-and-temperature"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8.xml"/><Relationship Id="rId1" Type="http://schemas.openxmlformats.org/officeDocument/2006/relationships/video" Target="https://www.youtube.com/embed/Iz0Q9nTZCw4?feature=oembed" TargetMode="External"/><Relationship Id="rId4" Type="http://schemas.openxmlformats.org/officeDocument/2006/relationships/image" Target="../media/image23.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hyperlink" Target="https://www.biorender.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7.xml"/><Relationship Id="rId5" Type="http://schemas.openxmlformats.org/officeDocument/2006/relationships/hyperlink" Target="https://creativecommons.org/licenses/by-nc-sa/4.0/" TargetMode="External"/><Relationship Id="rId4" Type="http://schemas.openxmlformats.org/officeDocument/2006/relationships/hyperlink" Target="https://bio.libretexts.org/Learning_Objects/Worksheets/Book%3A_The_Biology_Corner_(Worksheets)/Anatomy_Worksheets/Feedback_Loops%3A_Glucose_and_Glucagon"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4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hyperlink" Target="https://biomanbio.com/HTML5GamesandLabs/Physiologygames/endocrine_edhtml5page.html" TargetMode="External"/><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18.xml"/><Relationship Id="rId4" Type="http://schemas.openxmlformats.org/officeDocument/2006/relationships/hyperlink" Target="https://www.biorender.com/"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18.xml"/><Relationship Id="rId4" Type="http://schemas.openxmlformats.org/officeDocument/2006/relationships/hyperlink" Target="https://www.biorender.com/"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4.0/deed.en" TargetMode="External"/><Relationship Id="rId3" Type="http://schemas.openxmlformats.org/officeDocument/2006/relationships/image" Target="../media/image8.png"/><Relationship Id="rId7" Type="http://schemas.openxmlformats.org/officeDocument/2006/relationships/hyperlink" Target="https://commons.wikimedia.org/wiki/File:Organ_Systems_rearranged.png"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hyperlink" Target="https://creativecommons.org/publicdomain/zero/1.0/deed.en" TargetMode="External"/><Relationship Id="rId10" Type="http://schemas.openxmlformats.org/officeDocument/2006/relationships/hyperlink" Target="https://commons.wikimedia.org/wiki/File:Naturalis_Biodiversity_Center_-_Museum_-_Exhibition_Biotechnology_12_-_Model_of_an_animal_cell_with_organelles.jpg" TargetMode="External"/><Relationship Id="rId4" Type="http://schemas.openxmlformats.org/officeDocument/2006/relationships/hyperlink" Target="https://commons.wikimedia.org/wiki/File:Organization_levels_mouse.svg" TargetMode="External"/><Relationship Id="rId9"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5.xml"/><Relationship Id="rId1" Type="http://schemas.openxmlformats.org/officeDocument/2006/relationships/slideLayout" Target="../slideLayouts/slideLayout15.xml"/><Relationship Id="rId5" Type="http://schemas.openxmlformats.org/officeDocument/2006/relationships/image" Target="../media/image53.png"/><Relationship Id="rId4" Type="http://schemas.openxmlformats.org/officeDocument/2006/relationships/image" Target="../media/image52.sv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hyperlink" Target="https://commons.wikimedia.org/wiki/File:Infectious_Disease_-_The_Noun_Project.svg" TargetMode="External"/><Relationship Id="rId2" Type="http://schemas.openxmlformats.org/officeDocument/2006/relationships/notesSlide" Target="../notesSlides/notesSlide87.xml"/><Relationship Id="rId1" Type="http://schemas.openxmlformats.org/officeDocument/2006/relationships/slideLayout" Target="../slideLayouts/slideLayout20.xml"/><Relationship Id="rId5" Type="http://schemas.openxmlformats.org/officeDocument/2006/relationships/image" Target="../media/image54.png"/><Relationship Id="rId4" Type="http://schemas.openxmlformats.org/officeDocument/2006/relationships/hyperlink" Target="https://creativecommons.org/publicdomain/zero/1.0/deed.en" TargetMode="External"/></Relationships>
</file>

<file path=ppt/slides/_rels/slide8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88.xml"/><Relationship Id="rId1" Type="http://schemas.openxmlformats.org/officeDocument/2006/relationships/slideLayout" Target="../slideLayouts/slideLayout4.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6.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2.sv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91.xml"/><Relationship Id="rId1" Type="http://schemas.openxmlformats.org/officeDocument/2006/relationships/slideLayout" Target="../slideLayouts/slideLayout18.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8.xml"/><Relationship Id="rId1" Type="http://schemas.openxmlformats.org/officeDocument/2006/relationships/slideLayout" Target="../slideLayouts/slideLayout18.xml"/><Relationship Id="rId5" Type="http://schemas.openxmlformats.org/officeDocument/2006/relationships/hyperlink" Target="https://creativecommons.org/licenses/by-nc-sa/4.0/" TargetMode="External"/><Relationship Id="rId4" Type="http://schemas.openxmlformats.org/officeDocument/2006/relationships/hyperlink" Target="https://innovativegenomics.org/glossary/pathog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a:ea typeface="+mn-lt"/>
                <a:cs typeface="+mn-lt"/>
              </a:rPr>
              <a:t>This resource is not a teaching and learning program. It should be used in conjunction with (Insert unit name and link).</a:t>
            </a:r>
            <a:endParaRPr lang="en-AU" sz="1800">
              <a:solidFill>
                <a:srgbClr val="22272B"/>
              </a:solidFill>
            </a:endParaRPr>
          </a:p>
          <a:p>
            <a:pPr marL="342900" indent="-342900">
              <a:lnSpc>
                <a:spcPct val="150000"/>
              </a:lnSpc>
              <a:buFont typeface="Arial"/>
              <a:buChar char="•"/>
            </a:pPr>
            <a:r>
              <a:rPr lang="en-AU" sz="1800">
                <a:solidFill>
                  <a:srgbClr val="22272B"/>
                </a:solidFill>
              </a:rPr>
              <a:t>Classroom teachers are encouraged to </a:t>
            </a:r>
            <a:r>
              <a:rPr lang="en-AU" sz="1800" b="1">
                <a:solidFill>
                  <a:srgbClr val="22272B"/>
                </a:solidFill>
              </a:rPr>
              <a:t>add and adapt</a:t>
            </a:r>
            <a:r>
              <a:rPr lang="en-AU" sz="1800">
                <a:solidFill>
                  <a:srgbClr val="22272B"/>
                </a:solidFill>
              </a:rPr>
              <a:t> slides as required to meet the needs of their students.</a:t>
            </a:r>
          </a:p>
          <a:p>
            <a:pPr marL="342900" indent="-342900">
              <a:lnSpc>
                <a:spcPct val="150000"/>
              </a:lnSpc>
              <a:buFont typeface="Arial"/>
              <a:buChar char="•"/>
            </a:pPr>
            <a:r>
              <a:rPr lang="en-AU" sz="1800">
                <a:solidFill>
                  <a:srgbClr val="22272B"/>
                </a:solidFill>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a:solidFill>
                  <a:srgbClr val="22272B"/>
                </a:solidFill>
              </a:rPr>
              <a:t>To convert the PowerPoint to Google Slides:</a:t>
            </a:r>
          </a:p>
          <a:p>
            <a:pPr marL="913765" lvl="1" indent="-457200">
              <a:lnSpc>
                <a:spcPct val="150000"/>
              </a:lnSpc>
              <a:buFont typeface="+mj-lt"/>
              <a:buAutoNum type="arabicPeriod"/>
            </a:pPr>
            <a:r>
              <a:rPr lang="en-AU">
                <a:solidFill>
                  <a:srgbClr val="22272B"/>
                </a:solidFill>
              </a:rPr>
              <a:t>Upload the file into Google Drive and open it.</a:t>
            </a:r>
          </a:p>
          <a:p>
            <a:pPr marL="913765" lvl="1" indent="-457200">
              <a:lnSpc>
                <a:spcPct val="150000"/>
              </a:lnSpc>
              <a:buFont typeface="+mj-lt"/>
              <a:buAutoNum type="arabicPeriod"/>
            </a:pPr>
            <a:r>
              <a:rPr lang="en-AU">
                <a:solidFill>
                  <a:srgbClr val="22272B"/>
                </a:solidFill>
              </a:rPr>
              <a:t>Go to File &gt; Save as Google Slides.</a:t>
            </a:r>
          </a:p>
          <a:p>
            <a:pPr marL="456565" lvl="1">
              <a:lnSpc>
                <a:spcPct val="150000"/>
              </a:lnSpc>
            </a:pPr>
            <a:r>
              <a:rPr lang="en-AU" sz="1600">
                <a:solidFill>
                  <a:srgbClr val="22272B"/>
                </a:solidFill>
              </a:rPr>
              <a:t>(Note – conversion may cause formatting changes in the slides.)</a:t>
            </a:r>
          </a:p>
          <a:p>
            <a:endParaRPr lang="en-AU" sz="1800"/>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96F8BA-1843-F49B-B33F-EA32FE7B0E8E}"/>
              </a:ext>
            </a:extLst>
          </p:cNvPr>
          <p:cNvSpPr>
            <a:spLocks noGrp="1"/>
          </p:cNvSpPr>
          <p:nvPr>
            <p:ph type="title"/>
          </p:nvPr>
        </p:nvSpPr>
        <p:spPr/>
        <p:txBody>
          <a:bodyPr/>
          <a:lstStyle/>
          <a:p>
            <a:r>
              <a:rPr lang="en-AU" dirty="0"/>
              <a:t>1.2 Modelling homeostasis</a:t>
            </a:r>
          </a:p>
        </p:txBody>
      </p:sp>
      <p:pic>
        <p:nvPicPr>
          <p:cNvPr id="4" name="Picture 3" descr="Labelled diagram of a the homeostasis model for a practical investigation.">
            <a:extLst>
              <a:ext uri="{FF2B5EF4-FFF2-40B4-BE49-F238E27FC236}">
                <a16:creationId xmlns:a16="http://schemas.microsoft.com/office/drawing/2014/main" id="{F63F047B-6A5E-C97C-B531-3F8C41780A2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82552" y="1087152"/>
            <a:ext cx="8507230" cy="5247297"/>
          </a:xfrm>
          <a:prstGeom prst="rect">
            <a:avLst/>
          </a:prstGeom>
          <a:noFill/>
          <a:ln>
            <a:noFill/>
          </a:ln>
        </p:spPr>
      </p:pic>
      <p:sp>
        <p:nvSpPr>
          <p:cNvPr id="12" name="Rectangle 11">
            <a:extLst>
              <a:ext uri="{FF2B5EF4-FFF2-40B4-BE49-F238E27FC236}">
                <a16:creationId xmlns:a16="http://schemas.microsoft.com/office/drawing/2014/main" id="{8875BAE0-1A33-F5AD-688C-DCCAF2B7073C}"/>
              </a:ext>
              <a:ext uri="{C183D7F6-B498-43B3-948B-1728B52AA6E4}">
                <adec:decorative xmlns:adec="http://schemas.microsoft.com/office/drawing/2017/decorative" val="1"/>
              </a:ext>
            </a:extLst>
          </p:cNvPr>
          <p:cNvSpPr/>
          <p:nvPr/>
        </p:nvSpPr>
        <p:spPr>
          <a:xfrm>
            <a:off x="1682552" y="2008909"/>
            <a:ext cx="1393157" cy="4017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B68E4480-8DD8-4CF3-FB06-7B3A07DB35DC}"/>
              </a:ext>
              <a:ext uri="{C183D7F6-B498-43B3-948B-1728B52AA6E4}">
                <adec:decorative xmlns:adec="http://schemas.microsoft.com/office/drawing/2017/decorative" val="1"/>
              </a:ext>
            </a:extLst>
          </p:cNvPr>
          <p:cNvSpPr/>
          <p:nvPr/>
        </p:nvSpPr>
        <p:spPr>
          <a:xfrm flipV="1">
            <a:off x="1682551" y="2576534"/>
            <a:ext cx="1393157" cy="2909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5B8A8A0C-0D89-BFDB-EE68-3C2D2706D403}"/>
              </a:ext>
              <a:ext uri="{C183D7F6-B498-43B3-948B-1728B52AA6E4}">
                <adec:decorative xmlns:adec="http://schemas.microsoft.com/office/drawing/2017/decorative" val="1"/>
              </a:ext>
            </a:extLst>
          </p:cNvPr>
          <p:cNvSpPr/>
          <p:nvPr/>
        </p:nvSpPr>
        <p:spPr>
          <a:xfrm>
            <a:off x="7861680" y="1540175"/>
            <a:ext cx="2224429" cy="4687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3093BE40-FA46-590A-E6C4-4E380DB664F7}"/>
              </a:ext>
              <a:ext uri="{C183D7F6-B498-43B3-948B-1728B52AA6E4}">
                <adec:decorative xmlns:adec="http://schemas.microsoft.com/office/drawing/2017/decorative" val="1"/>
              </a:ext>
            </a:extLst>
          </p:cNvPr>
          <p:cNvSpPr/>
          <p:nvPr/>
        </p:nvSpPr>
        <p:spPr>
          <a:xfrm>
            <a:off x="7861680" y="2086005"/>
            <a:ext cx="1559411" cy="4017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68C7CEA2-B73F-29D9-5355-45C3C864797F}"/>
              </a:ext>
              <a:ext uri="{C183D7F6-B498-43B3-948B-1728B52AA6E4}">
                <adec:decorative xmlns:adec="http://schemas.microsoft.com/office/drawing/2017/decorative" val="1"/>
              </a:ext>
            </a:extLst>
          </p:cNvPr>
          <p:cNvSpPr/>
          <p:nvPr/>
        </p:nvSpPr>
        <p:spPr>
          <a:xfrm>
            <a:off x="7861680" y="2812061"/>
            <a:ext cx="2501520" cy="10672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D4679A35-09B8-EA51-0C7B-167B04913574}"/>
              </a:ext>
              <a:ext uri="{C183D7F6-B498-43B3-948B-1728B52AA6E4}">
                <adec:decorative xmlns:adec="http://schemas.microsoft.com/office/drawing/2017/decorative" val="1"/>
              </a:ext>
            </a:extLst>
          </p:cNvPr>
          <p:cNvSpPr/>
          <p:nvPr/>
        </p:nvSpPr>
        <p:spPr>
          <a:xfrm>
            <a:off x="7861679" y="4193356"/>
            <a:ext cx="1559411" cy="4017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0D611867-C524-7162-692B-527D603E896C}"/>
              </a:ext>
              <a:ext uri="{C183D7F6-B498-43B3-948B-1728B52AA6E4}">
                <adec:decorative xmlns:adec="http://schemas.microsoft.com/office/drawing/2017/decorative" val="1"/>
              </a:ext>
            </a:extLst>
          </p:cNvPr>
          <p:cNvSpPr/>
          <p:nvPr/>
        </p:nvSpPr>
        <p:spPr>
          <a:xfrm>
            <a:off x="7919668" y="5063011"/>
            <a:ext cx="1559411" cy="4017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4D166F9F-FF7C-7226-8F65-581A646726D8}"/>
              </a:ext>
              <a:ext uri="{C183D7F6-B498-43B3-948B-1728B52AA6E4}">
                <adec:decorative xmlns:adec="http://schemas.microsoft.com/office/drawing/2017/decorative" val="0"/>
              </a:ext>
            </a:extLst>
          </p:cNvPr>
          <p:cNvSpPr txBox="1"/>
          <p:nvPr/>
        </p:nvSpPr>
        <p:spPr>
          <a:xfrm>
            <a:off x="2548316" y="6432426"/>
            <a:ext cx="6093068" cy="274370"/>
          </a:xfrm>
          <a:prstGeom prst="rect">
            <a:avLst/>
          </a:prstGeom>
          <a:noFill/>
        </p:spPr>
        <p:txBody>
          <a:bodyPr wrap="square" lIns="0">
            <a:spAutoFit/>
          </a:bodyPr>
          <a:lstStyle/>
          <a:p>
            <a:pPr>
              <a:lnSpc>
                <a:spcPct val="150000"/>
              </a:lnSpc>
              <a:spcBef>
                <a:spcPts val="1200"/>
              </a:spcBef>
            </a:pPr>
            <a:r>
              <a:rPr lang="en-AU" sz="900" dirty="0">
                <a:effectLst/>
                <a:latin typeface="Arial" panose="020B0604020202020204" pitchFamily="34" charset="0"/>
                <a:ea typeface="Calibri" panose="020F0502020204030204" pitchFamily="34" charset="0"/>
              </a:rPr>
              <a:t>Authors own image created in </a:t>
            </a:r>
            <a:r>
              <a:rPr lang="en-AU" sz="900" u="sng" dirty="0">
                <a:solidFill>
                  <a:srgbClr val="001C4A"/>
                </a:solidFill>
                <a:effectLst/>
                <a:latin typeface="Arial" panose="020B0604020202020204" pitchFamily="34" charset="0"/>
                <a:ea typeface="Calibri" panose="020F0502020204030204" pitchFamily="34" charset="0"/>
                <a:hlinkClick r:id="rId4"/>
              </a:rPr>
              <a:t>Chemix.org</a:t>
            </a:r>
            <a:endParaRPr lang="en-AU" sz="9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C5B47939-709B-6779-907E-50EDA07BF7F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126667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6DEDBD-E836-0270-4B60-4AE460422893}"/>
              </a:ext>
            </a:extLst>
          </p:cNvPr>
          <p:cNvSpPr>
            <a:spLocks noGrp="1"/>
          </p:cNvSpPr>
          <p:nvPr>
            <p:ph type="title"/>
          </p:nvPr>
        </p:nvSpPr>
        <p:spPr/>
        <p:txBody>
          <a:bodyPr/>
          <a:lstStyle/>
          <a:p>
            <a:r>
              <a:rPr lang="en-AU" dirty="0"/>
              <a:t>2.3 Brainstorm: Body response</a:t>
            </a:r>
          </a:p>
        </p:txBody>
      </p:sp>
      <p:sp>
        <p:nvSpPr>
          <p:cNvPr id="5" name="Text Placeholder 4">
            <a:extLst>
              <a:ext uri="{FF2B5EF4-FFF2-40B4-BE49-F238E27FC236}">
                <a16:creationId xmlns:a16="http://schemas.microsoft.com/office/drawing/2014/main" id="{5804691C-0703-722C-B624-4BBA5E2E05D9}"/>
              </a:ext>
            </a:extLst>
          </p:cNvPr>
          <p:cNvSpPr>
            <a:spLocks noGrp="1"/>
          </p:cNvSpPr>
          <p:nvPr>
            <p:ph type="body" sz="quarter" idx="18"/>
          </p:nvPr>
        </p:nvSpPr>
        <p:spPr/>
        <p:txBody>
          <a:bodyPr/>
          <a:lstStyle/>
          <a:p>
            <a:r>
              <a:rPr lang="en-AU" dirty="0"/>
              <a:t>How does your body respond when sick?</a:t>
            </a:r>
          </a:p>
        </p:txBody>
      </p:sp>
      <p:sp>
        <p:nvSpPr>
          <p:cNvPr id="6" name="Oval 5">
            <a:extLst>
              <a:ext uri="{FF2B5EF4-FFF2-40B4-BE49-F238E27FC236}">
                <a16:creationId xmlns:a16="http://schemas.microsoft.com/office/drawing/2014/main" id="{056D9A29-DC16-CA18-DC44-E14BB45E4264}"/>
              </a:ext>
            </a:extLst>
          </p:cNvPr>
          <p:cNvSpPr/>
          <p:nvPr/>
        </p:nvSpPr>
        <p:spPr>
          <a:xfrm>
            <a:off x="3569917" y="2351762"/>
            <a:ext cx="4346532" cy="2154476"/>
          </a:xfrm>
          <a:prstGeom prst="ellipse">
            <a:avLst/>
          </a:prstGeom>
          <a:solidFill>
            <a:schemeClr val="accent4"/>
          </a:solidFill>
          <a:ln w="38100"/>
        </p:spPr>
        <p:style>
          <a:lnRef idx="2">
            <a:schemeClr val="dk1"/>
          </a:lnRef>
          <a:fillRef idx="1">
            <a:schemeClr val="lt1"/>
          </a:fillRef>
          <a:effectRef idx="0">
            <a:schemeClr val="dk1"/>
          </a:effectRef>
          <a:fontRef idx="minor">
            <a:schemeClr val="dk1"/>
          </a:fontRef>
        </p:style>
        <p:txBody>
          <a:bodyPr rtlCol="0" anchor="ctr"/>
          <a:lstStyle/>
          <a:p>
            <a:pPr algn="ctr"/>
            <a:r>
              <a:rPr lang="en-AU" sz="2800" dirty="0"/>
              <a:t>When I’m sick…..</a:t>
            </a:r>
          </a:p>
        </p:txBody>
      </p:sp>
      <p:cxnSp>
        <p:nvCxnSpPr>
          <p:cNvPr id="8" name="Straight Arrow Connector 7">
            <a:extLst>
              <a:ext uri="{FF2B5EF4-FFF2-40B4-BE49-F238E27FC236}">
                <a16:creationId xmlns:a16="http://schemas.microsoft.com/office/drawing/2014/main" id="{213A2D80-A1DC-B770-FA16-05B974D42BD1}"/>
              </a:ext>
              <a:ext uri="{C183D7F6-B498-43B3-948B-1728B52AA6E4}">
                <adec:decorative xmlns:adec="http://schemas.microsoft.com/office/drawing/2017/decorative" val="1"/>
              </a:ext>
            </a:extLst>
          </p:cNvPr>
          <p:cNvCxnSpPr/>
          <p:nvPr/>
        </p:nvCxnSpPr>
        <p:spPr>
          <a:xfrm flipV="1">
            <a:off x="7603299" y="2167003"/>
            <a:ext cx="776613" cy="6764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 name="Slide Number Placeholder 1">
            <a:extLst>
              <a:ext uri="{FF2B5EF4-FFF2-40B4-BE49-F238E27FC236}">
                <a16:creationId xmlns:a16="http://schemas.microsoft.com/office/drawing/2014/main" id="{D6E10FA3-CB7B-50BF-046C-FA43ADA2F31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100</a:t>
            </a:fld>
            <a:endParaRPr lang="en-AU"/>
          </a:p>
        </p:txBody>
      </p:sp>
    </p:spTree>
    <p:extLst>
      <p:ext uri="{BB962C8B-B14F-4D97-AF65-F5344CB8AC3E}">
        <p14:creationId xmlns:p14="http://schemas.microsoft.com/office/powerpoint/2010/main" val="393977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6BDC80-42FE-B0B5-FCB7-8741AC6A0FAA}"/>
              </a:ext>
            </a:extLst>
          </p:cNvPr>
          <p:cNvSpPr>
            <a:spLocks noGrp="1"/>
          </p:cNvSpPr>
          <p:nvPr>
            <p:ph type="title"/>
          </p:nvPr>
        </p:nvSpPr>
        <p:spPr/>
        <p:txBody>
          <a:bodyPr/>
          <a:lstStyle/>
          <a:p>
            <a:r>
              <a:rPr lang="en-AU" dirty="0"/>
              <a:t>2.3 The three lines of defence against pathogens</a:t>
            </a:r>
          </a:p>
        </p:txBody>
      </p:sp>
      <p:sp>
        <p:nvSpPr>
          <p:cNvPr id="5" name="Text Placeholder 4">
            <a:extLst>
              <a:ext uri="{FF2B5EF4-FFF2-40B4-BE49-F238E27FC236}">
                <a16:creationId xmlns:a16="http://schemas.microsoft.com/office/drawing/2014/main" id="{EC8E1E8F-B6D8-E4B3-7FC9-7BE2A66A584E}"/>
              </a:ext>
            </a:extLst>
          </p:cNvPr>
          <p:cNvSpPr>
            <a:spLocks noGrp="1"/>
          </p:cNvSpPr>
          <p:nvPr>
            <p:ph type="body" sz="quarter" idx="18"/>
          </p:nvPr>
        </p:nvSpPr>
        <p:spPr/>
        <p:txBody>
          <a:bodyPr/>
          <a:lstStyle/>
          <a:p>
            <a:r>
              <a:rPr lang="en-AU" dirty="0"/>
              <a:t>Complete the table in the Student resource </a:t>
            </a:r>
            <a:r>
              <a:rPr lang="en-AU" dirty="0">
                <a:effectLst/>
                <a:latin typeface="Arial" panose="020B0604020202020204" pitchFamily="34" charset="0"/>
                <a:ea typeface="Calibri" panose="020F0502020204030204" pitchFamily="34" charset="0"/>
              </a:rPr>
              <a:t>– </a:t>
            </a:r>
            <a:r>
              <a:rPr lang="en-AU" dirty="0"/>
              <a:t>The three lines of defence</a:t>
            </a:r>
          </a:p>
        </p:txBody>
      </p:sp>
      <p:pic>
        <p:nvPicPr>
          <p:cNvPr id="6" name="Online Media 5" descr="The Three Lines of Defense Against Pathogens | Biology">
            <a:hlinkClick r:id="" action="ppaction://media"/>
            <a:extLst>
              <a:ext uri="{FF2B5EF4-FFF2-40B4-BE49-F238E27FC236}">
                <a16:creationId xmlns:a16="http://schemas.microsoft.com/office/drawing/2014/main" id="{26B47AC3-D4B1-2884-5D84-FC43BF29FEED}"/>
              </a:ext>
            </a:extLst>
          </p:cNvPr>
          <p:cNvPicPr>
            <a:picLocks noRot="1" noChangeAspect="1"/>
          </p:cNvPicPr>
          <p:nvPr>
            <a:videoFile r:link="rId1"/>
          </p:nvPr>
        </p:nvPicPr>
        <p:blipFill>
          <a:blip r:embed="rId4"/>
          <a:stretch>
            <a:fillRect/>
          </a:stretch>
        </p:blipFill>
        <p:spPr>
          <a:xfrm>
            <a:off x="359999" y="1558150"/>
            <a:ext cx="9038001" cy="5106471"/>
          </a:xfrm>
          <a:prstGeom prst="rect">
            <a:avLst/>
          </a:prstGeom>
          <a:ln>
            <a:solidFill>
              <a:schemeClr val="accent5"/>
            </a:solidFill>
          </a:ln>
        </p:spPr>
      </p:pic>
      <p:sp>
        <p:nvSpPr>
          <p:cNvPr id="2" name="Slide Number Placeholder 1">
            <a:extLst>
              <a:ext uri="{FF2B5EF4-FFF2-40B4-BE49-F238E27FC236}">
                <a16:creationId xmlns:a16="http://schemas.microsoft.com/office/drawing/2014/main" id="{75BF0833-F8F3-D9E8-B748-6303FB2E7AE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101</a:t>
            </a:fld>
            <a:endParaRPr lang="en-AU"/>
          </a:p>
        </p:txBody>
      </p:sp>
    </p:spTree>
    <p:extLst>
      <p:ext uri="{BB962C8B-B14F-4D97-AF65-F5344CB8AC3E}">
        <p14:creationId xmlns:p14="http://schemas.microsoft.com/office/powerpoint/2010/main" val="348699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7EE652-2E69-6BB2-03C1-2E6BC1A8E3A3}"/>
              </a:ext>
            </a:extLst>
          </p:cNvPr>
          <p:cNvSpPr>
            <a:spLocks noGrp="1"/>
          </p:cNvSpPr>
          <p:nvPr>
            <p:ph type="title"/>
          </p:nvPr>
        </p:nvSpPr>
        <p:spPr>
          <a:xfrm>
            <a:off x="360000" y="360000"/>
            <a:ext cx="11372800" cy="545601"/>
          </a:xfrm>
        </p:spPr>
        <p:txBody>
          <a:bodyPr/>
          <a:lstStyle/>
          <a:p>
            <a:r>
              <a:rPr lang="en-AU" dirty="0">
                <a:latin typeface="+mj-lt"/>
              </a:rPr>
              <a:t>2.3 The first line of defence</a:t>
            </a:r>
          </a:p>
        </p:txBody>
      </p:sp>
      <p:sp>
        <p:nvSpPr>
          <p:cNvPr id="2" name="Text Placeholder 1">
            <a:extLst>
              <a:ext uri="{FF2B5EF4-FFF2-40B4-BE49-F238E27FC236}">
                <a16:creationId xmlns:a16="http://schemas.microsoft.com/office/drawing/2014/main" id="{9FA12854-9E57-508D-3A70-B7C72486044A}"/>
              </a:ext>
            </a:extLst>
          </p:cNvPr>
          <p:cNvSpPr>
            <a:spLocks noGrp="1"/>
          </p:cNvSpPr>
          <p:nvPr>
            <p:ph type="body" sz="quarter" idx="18"/>
          </p:nvPr>
        </p:nvSpPr>
        <p:spPr>
          <a:xfrm>
            <a:off x="360000" y="982520"/>
            <a:ext cx="5508502" cy="310015"/>
          </a:xfrm>
        </p:spPr>
        <p:txBody>
          <a:bodyPr/>
          <a:lstStyle/>
          <a:p>
            <a:r>
              <a:rPr lang="en-AU" dirty="0"/>
              <a:t>A non-specific response</a:t>
            </a:r>
          </a:p>
        </p:txBody>
      </p:sp>
      <p:pic>
        <p:nvPicPr>
          <p:cNvPr id="3" name="Picture 2">
            <a:extLst>
              <a:ext uri="{FF2B5EF4-FFF2-40B4-BE49-F238E27FC236}">
                <a16:creationId xmlns:a16="http://schemas.microsoft.com/office/drawing/2014/main" id="{41C8AFC6-A344-FCF3-BDF8-B6799AF62D4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95270">
            <a:off x="465535" y="2316682"/>
            <a:ext cx="2018906" cy="2421545"/>
          </a:xfrm>
          <a:prstGeom prst="rect">
            <a:avLst/>
          </a:prstGeom>
        </p:spPr>
      </p:pic>
      <p:sp>
        <p:nvSpPr>
          <p:cNvPr id="13" name="Rectangle: Rounded Corners 12">
            <a:extLst>
              <a:ext uri="{FF2B5EF4-FFF2-40B4-BE49-F238E27FC236}">
                <a16:creationId xmlns:a16="http://schemas.microsoft.com/office/drawing/2014/main" id="{04CE0BBC-5DCD-D7B6-EDC7-885F0F11E0D4}"/>
              </a:ext>
              <a:ext uri="{C183D7F6-B498-43B3-948B-1728B52AA6E4}">
                <adec:decorative xmlns:adec="http://schemas.microsoft.com/office/drawing/2017/decorative" val="1"/>
              </a:ext>
            </a:extLst>
          </p:cNvPr>
          <p:cNvSpPr/>
          <p:nvPr/>
        </p:nvSpPr>
        <p:spPr>
          <a:xfrm>
            <a:off x="6222983" y="905601"/>
            <a:ext cx="5587026" cy="5592399"/>
          </a:xfrm>
          <a:prstGeom prst="roundRect">
            <a:avLst>
              <a:gd name="adj" fmla="val 33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 Placeholder 1">
            <a:extLst>
              <a:ext uri="{FF2B5EF4-FFF2-40B4-BE49-F238E27FC236}">
                <a16:creationId xmlns:a16="http://schemas.microsoft.com/office/drawing/2014/main" id="{171189B6-0917-D354-A462-3DC4E9580616}"/>
              </a:ext>
            </a:extLst>
          </p:cNvPr>
          <p:cNvSpPr txBox="1">
            <a:spLocks/>
          </p:cNvSpPr>
          <p:nvPr/>
        </p:nvSpPr>
        <p:spPr>
          <a:xfrm>
            <a:off x="381991" y="4489154"/>
            <a:ext cx="5424788"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Word bank</a:t>
            </a:r>
            <a:endParaRPr kumimoji="0" lang="en-AU"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p:txBody>
      </p:sp>
      <p:sp>
        <p:nvSpPr>
          <p:cNvPr id="27" name="Electric circuit" descr="Saliva">
            <a:extLst>
              <a:ext uri="{FF2B5EF4-FFF2-40B4-BE49-F238E27FC236}">
                <a16:creationId xmlns:a16="http://schemas.microsoft.com/office/drawing/2014/main" id="{E178001C-095C-E876-AFCA-5251ED7C2E9C}"/>
              </a:ext>
            </a:extLst>
          </p:cNvPr>
          <p:cNvSpPr/>
          <p:nvPr/>
        </p:nvSpPr>
        <p:spPr>
          <a:xfrm>
            <a:off x="359999" y="4899870"/>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Saliva</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1" name="A conducting path (wires)" descr="Mucous">
            <a:extLst>
              <a:ext uri="{FF2B5EF4-FFF2-40B4-BE49-F238E27FC236}">
                <a16:creationId xmlns:a16="http://schemas.microsoft.com/office/drawing/2014/main" id="{5CC3ED3A-E84B-56DC-C0BD-8F9814366555}"/>
              </a:ext>
            </a:extLst>
          </p:cNvPr>
          <p:cNvSpPr/>
          <p:nvPr/>
        </p:nvSpPr>
        <p:spPr>
          <a:xfrm>
            <a:off x="2147675" y="4899870"/>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664"/>
                </a:solidFill>
                <a:effectLst/>
                <a:uLnTx/>
                <a:uFillTx/>
                <a:latin typeface="Arial" panose="020B0604020202020204"/>
                <a:ea typeface="+mn-ea"/>
                <a:cs typeface="+mn-cs"/>
              </a:rPr>
              <a:t>Mucous</a:t>
            </a:r>
            <a:endPar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33" name="Battery" descr="Microflora">
            <a:extLst>
              <a:ext uri="{FF2B5EF4-FFF2-40B4-BE49-F238E27FC236}">
                <a16:creationId xmlns:a16="http://schemas.microsoft.com/office/drawing/2014/main" id="{97F2B256-33FE-1007-6DA4-23AAD6FC6B49}"/>
              </a:ext>
            </a:extLst>
          </p:cNvPr>
          <p:cNvSpPr/>
          <p:nvPr/>
        </p:nvSpPr>
        <p:spPr>
          <a:xfrm>
            <a:off x="4000050" y="5303985"/>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dirty="0">
                <a:solidFill>
                  <a:srgbClr val="002664"/>
                </a:solidFill>
                <a:latin typeface="Arial" panose="020B0604020202020204"/>
              </a:rPr>
              <a:t>Microflora</a:t>
            </a:r>
            <a:endPar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30" name="Load" descr="Skin">
            <a:extLst>
              <a:ext uri="{FF2B5EF4-FFF2-40B4-BE49-F238E27FC236}">
                <a16:creationId xmlns:a16="http://schemas.microsoft.com/office/drawing/2014/main" id="{B2BD8062-E15D-65CF-D7FB-4BCE70138075}"/>
              </a:ext>
            </a:extLst>
          </p:cNvPr>
          <p:cNvSpPr/>
          <p:nvPr/>
        </p:nvSpPr>
        <p:spPr>
          <a:xfrm>
            <a:off x="348000" y="5810861"/>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Skin</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2" name="Switch" descr="Stomach">
            <a:extLst>
              <a:ext uri="{FF2B5EF4-FFF2-40B4-BE49-F238E27FC236}">
                <a16:creationId xmlns:a16="http://schemas.microsoft.com/office/drawing/2014/main" id="{5A6A3EDE-B1FB-659C-7263-F963B1A6F648}"/>
              </a:ext>
            </a:extLst>
          </p:cNvPr>
          <p:cNvSpPr/>
          <p:nvPr/>
        </p:nvSpPr>
        <p:spPr>
          <a:xfrm>
            <a:off x="2147675" y="5810861"/>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664"/>
                </a:solidFill>
                <a:effectLst/>
                <a:uLnTx/>
                <a:uFillTx/>
                <a:latin typeface="Arial" panose="020B0604020202020204"/>
                <a:ea typeface="+mn-ea"/>
                <a:cs typeface="+mn-cs"/>
              </a:rPr>
              <a:t>Stomach</a:t>
            </a:r>
            <a:endPar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15" name="Rectangle: Rounded Corners 14">
            <a:extLst>
              <a:ext uri="{FF2B5EF4-FFF2-40B4-BE49-F238E27FC236}">
                <a16:creationId xmlns:a16="http://schemas.microsoft.com/office/drawing/2014/main" id="{EC4A0C6A-99EA-0BCB-D493-A9253427BA11}"/>
              </a:ext>
            </a:extLst>
          </p:cNvPr>
          <p:cNvSpPr/>
          <p:nvPr/>
        </p:nvSpPr>
        <p:spPr>
          <a:xfrm>
            <a:off x="8140699" y="996370"/>
            <a:ext cx="3590785"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4000"/>
              </a:lnSpc>
              <a:spcBef>
                <a:spcPts val="0"/>
              </a:spcBef>
              <a:spcAft>
                <a:spcPts val="0"/>
              </a:spcAft>
              <a:buClrTx/>
              <a:buSzTx/>
              <a:buFont typeface="+mj-lt"/>
              <a:buAutoNum type="alphaLcParenR"/>
              <a:tabLst/>
              <a:defRPr/>
            </a:pPr>
            <a:r>
              <a:rPr lang="en-US" sz="1600" dirty="0">
                <a:solidFill>
                  <a:srgbClr val="002664"/>
                </a:solidFill>
                <a:latin typeface="Arial" panose="020B0604020202020204"/>
              </a:rPr>
              <a:t>Acts as a physical barrier preventing pathogen entry</a:t>
            </a: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20" name="Rectangle: Rounded Corners 19">
            <a:extLst>
              <a:ext uri="{FF2B5EF4-FFF2-40B4-BE49-F238E27FC236}">
                <a16:creationId xmlns:a16="http://schemas.microsoft.com/office/drawing/2014/main" id="{A8939CCE-39B3-7D05-88A0-96E1D6186F48}"/>
              </a:ext>
            </a:extLst>
          </p:cNvPr>
          <p:cNvSpPr/>
          <p:nvPr/>
        </p:nvSpPr>
        <p:spPr>
          <a:xfrm>
            <a:off x="8140697" y="2112087"/>
            <a:ext cx="3592103"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4000"/>
              </a:lnSpc>
              <a:spcBef>
                <a:spcPts val="0"/>
              </a:spcBef>
              <a:spcAft>
                <a:spcPts val="0"/>
              </a:spcAft>
              <a:buClrTx/>
              <a:buSzTx/>
              <a:buFont typeface="+mj-lt"/>
              <a:buAutoNum type="alphaLcParenR" startAt="2"/>
              <a:tabLst/>
              <a:defRPr/>
            </a:pPr>
            <a:r>
              <a:rPr lang="en-US" sz="1600" dirty="0">
                <a:solidFill>
                  <a:srgbClr val="002664"/>
                </a:solidFill>
                <a:latin typeface="Arial" panose="020B0604020202020204"/>
              </a:rPr>
              <a:t>Kill ingested pathogens due to its highly acidic environment (low pH)</a:t>
            </a: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21" name="Rectangle: Rounded Corners 20">
            <a:extLst>
              <a:ext uri="{FF2B5EF4-FFF2-40B4-BE49-F238E27FC236}">
                <a16:creationId xmlns:a16="http://schemas.microsoft.com/office/drawing/2014/main" id="{7174534C-E4A2-4024-2656-54F1A9AD2916}"/>
              </a:ext>
            </a:extLst>
          </p:cNvPr>
          <p:cNvSpPr/>
          <p:nvPr/>
        </p:nvSpPr>
        <p:spPr>
          <a:xfrm>
            <a:off x="8140696" y="3227804"/>
            <a:ext cx="3592104"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4000"/>
              </a:lnSpc>
              <a:spcBef>
                <a:spcPts val="0"/>
              </a:spcBef>
              <a:spcAft>
                <a:spcPts val="0"/>
              </a:spcAft>
              <a:buClrTx/>
              <a:buSzTx/>
              <a:buFont typeface="+mj-lt"/>
              <a:buAutoNum type="alphaLcParenR" startAt="3"/>
              <a:tabLst/>
              <a:defRPr/>
            </a:pPr>
            <a:r>
              <a:rPr lang="en-US" sz="1600" dirty="0">
                <a:solidFill>
                  <a:srgbClr val="002664"/>
                </a:solidFill>
                <a:latin typeface="Arial" panose="020B0604020202020204"/>
              </a:rPr>
              <a:t>Washes microbes from the mouth and contains enzymes to destroy pathogens</a:t>
            </a: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22" name="Rectangle: Rounded Corners 21">
            <a:extLst>
              <a:ext uri="{FF2B5EF4-FFF2-40B4-BE49-F238E27FC236}">
                <a16:creationId xmlns:a16="http://schemas.microsoft.com/office/drawing/2014/main" id="{9D16FDD5-34CD-EFC5-3B23-17B59972ACED}"/>
              </a:ext>
            </a:extLst>
          </p:cNvPr>
          <p:cNvSpPr/>
          <p:nvPr/>
        </p:nvSpPr>
        <p:spPr>
          <a:xfrm>
            <a:off x="8139379" y="4343521"/>
            <a:ext cx="3592104"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4000"/>
              </a:lnSpc>
              <a:spcBef>
                <a:spcPts val="0"/>
              </a:spcBef>
              <a:spcAft>
                <a:spcPts val="0"/>
              </a:spcAft>
              <a:buClrTx/>
              <a:buSzTx/>
              <a:buFont typeface="+mj-lt"/>
              <a:buAutoNum type="alphaLcParenR" startAt="4"/>
              <a:tabLst/>
              <a:defRPr/>
            </a:pPr>
            <a:r>
              <a:rPr lang="en-US" sz="1600" dirty="0">
                <a:solidFill>
                  <a:srgbClr val="002664"/>
                </a:solidFill>
                <a:latin typeface="Arial" panose="020B0604020202020204"/>
              </a:rPr>
              <a:t>Beneficial microorganisms that outcompete harmful pathogens on skin and mucosal surfaces</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23" name="Rectangle: Rounded Corners 22">
            <a:extLst>
              <a:ext uri="{FF2B5EF4-FFF2-40B4-BE49-F238E27FC236}">
                <a16:creationId xmlns:a16="http://schemas.microsoft.com/office/drawing/2014/main" id="{ED098622-F3CB-BD65-6B64-5DAB56A873B9}"/>
              </a:ext>
            </a:extLst>
          </p:cNvPr>
          <p:cNvSpPr/>
          <p:nvPr/>
        </p:nvSpPr>
        <p:spPr>
          <a:xfrm>
            <a:off x="8139379" y="5459238"/>
            <a:ext cx="3592104"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4000"/>
              </a:lnSpc>
              <a:spcBef>
                <a:spcPts val="0"/>
              </a:spcBef>
              <a:spcAft>
                <a:spcPts val="0"/>
              </a:spcAft>
              <a:buClrTx/>
              <a:buSzTx/>
              <a:buFont typeface="+mj-lt"/>
              <a:buAutoNum type="alphaLcParenR" startAt="5"/>
              <a:tabLst/>
              <a:defRPr/>
            </a:pPr>
            <a:r>
              <a:rPr lang="en-US" sz="1600" dirty="0">
                <a:solidFill>
                  <a:srgbClr val="002664"/>
                </a:solidFill>
                <a:latin typeface="Arial" panose="020B0604020202020204"/>
              </a:rPr>
              <a:t>Traps pathogens and particles to prevent them from entering deeper tissues</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14" name="Slide Number Placeholder 13">
            <a:extLst>
              <a:ext uri="{FF2B5EF4-FFF2-40B4-BE49-F238E27FC236}">
                <a16:creationId xmlns:a16="http://schemas.microsoft.com/office/drawing/2014/main" id="{04395D4C-010D-97D5-05AA-47500EBC84B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7759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4.44444E-6 L 0.49036 -0.2375 " pathEditMode="relative" rAng="0" ptsTypes="AA">
                                      <p:cBhvr>
                                        <p:cTn id="6" dur="2000" fill="hold"/>
                                        <p:tgtEl>
                                          <p:spTgt spid="27"/>
                                        </p:tgtEl>
                                        <p:attrNameLst>
                                          <p:attrName>ppt_x</p:attrName>
                                          <p:attrName>ppt_y</p:attrName>
                                        </p:attrNameLst>
                                      </p:cBhvr>
                                      <p:rCtr x="24518" y="-11875"/>
                                    </p:animMotion>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125E-6 4.44444E-6 L 0.34388 0.10092 " pathEditMode="relative" rAng="0" ptsTypes="AA">
                                      <p:cBhvr>
                                        <p:cTn id="11" dur="2000" fill="hold"/>
                                        <p:tgtEl>
                                          <p:spTgt spid="31"/>
                                        </p:tgtEl>
                                        <p:attrNameLst>
                                          <p:attrName>ppt_x</p:attrName>
                                          <p:attrName>ppt_y</p:attrName>
                                        </p:attrNameLst>
                                      </p:cBhvr>
                                      <p:rCtr x="17188" y="5046"/>
                                    </p:animMotion>
                                  </p:childTnLst>
                                </p:cTn>
                              </p:par>
                            </p:childTnLst>
                          </p:cTn>
                        </p:par>
                      </p:childTnLst>
                    </p:cTn>
                  </p:par>
                </p:childTnLst>
              </p:cTn>
              <p:nextCondLst>
                <p:cond evt="onClick" delay="0">
                  <p:tgtEl>
                    <p:spTgt spid="31"/>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75E-6 -1.85185E-6 L 0.19075 -0.13333 " pathEditMode="relative" rAng="0" ptsTypes="AA">
                                      <p:cBhvr>
                                        <p:cTn id="16" dur="2000" fill="hold"/>
                                        <p:tgtEl>
                                          <p:spTgt spid="33"/>
                                        </p:tgtEl>
                                        <p:attrNameLst>
                                          <p:attrName>ppt_x</p:attrName>
                                          <p:attrName>ppt_y</p:attrName>
                                        </p:attrNameLst>
                                      </p:cBhvr>
                                      <p:rCtr x="9531" y="-6667"/>
                                    </p:animMotion>
                                  </p:child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3.125E-6 -4.44444E-6 L 0.48945 -0.69537 " pathEditMode="relative" rAng="0" ptsTypes="AA">
                                      <p:cBhvr>
                                        <p:cTn id="21" dur="2000" fill="hold"/>
                                        <p:tgtEl>
                                          <p:spTgt spid="30"/>
                                        </p:tgtEl>
                                        <p:attrNameLst>
                                          <p:attrName>ppt_x</p:attrName>
                                          <p:attrName>ppt_y</p:attrName>
                                        </p:attrNameLst>
                                      </p:cBhvr>
                                      <p:rCtr x="24466" y="-34769"/>
                                    </p:animMotion>
                                  </p:childTnLst>
                                </p:cTn>
                              </p:par>
                            </p:childTnLst>
                          </p:cTn>
                        </p:par>
                      </p:childTnLst>
                    </p:cTn>
                  </p:par>
                </p:childTnLst>
              </p:cTn>
              <p:nextCondLst>
                <p:cond evt="onClick" delay="0">
                  <p:tgtEl>
                    <p:spTgt spid="30"/>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125E-6 -4.44444E-6 L 0.34466 -0.52916 " pathEditMode="relative" rAng="0" ptsTypes="AA">
                                      <p:cBhvr>
                                        <p:cTn id="26" dur="2000" fill="hold"/>
                                        <p:tgtEl>
                                          <p:spTgt spid="32"/>
                                        </p:tgtEl>
                                        <p:attrNameLst>
                                          <p:attrName>ppt_x</p:attrName>
                                          <p:attrName>ppt_y</p:attrName>
                                        </p:attrNameLst>
                                      </p:cBhvr>
                                      <p:rCtr x="17227" y="-26458"/>
                                    </p:animMotion>
                                  </p:childTnLst>
                                </p:cTn>
                              </p:par>
                            </p:childTnLst>
                          </p:cTn>
                        </p:par>
                      </p:childTnLst>
                    </p:cTn>
                  </p:par>
                </p:childTnLst>
              </p:cTn>
              <p:nextCondLst>
                <p:cond evt="onClick" delay="0">
                  <p:tgtEl>
                    <p:spTgt spid="32"/>
                  </p:tgtEl>
                </p:cond>
              </p:nextCondLst>
            </p:seq>
          </p:childTnLst>
        </p:cTn>
      </p:par>
    </p:tnLst>
    <p:bldLst>
      <p:bldP spid="27" grpId="0" animBg="1"/>
      <p:bldP spid="31" grpId="0" animBg="1"/>
      <p:bldP spid="33" grpId="0" animBg="1"/>
      <p:bldP spid="30" grpId="0" animBg="1"/>
      <p:bldP spid="3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2">
            <a:extLst>
              <a:ext uri="{FF2B5EF4-FFF2-40B4-BE49-F238E27FC236}">
                <a16:creationId xmlns:a16="http://schemas.microsoft.com/office/drawing/2014/main" id="{2E62D20C-5C2C-D763-E733-70DA810DFE07}"/>
              </a:ext>
              <a:ext uri="{C183D7F6-B498-43B3-948B-1728B52AA6E4}">
                <adec:decorative xmlns:adec="http://schemas.microsoft.com/office/drawing/2017/decorative" val="1"/>
              </a:ext>
            </a:extLst>
          </p:cNvPr>
          <p:cNvSpPr/>
          <p:nvPr/>
        </p:nvSpPr>
        <p:spPr>
          <a:xfrm>
            <a:off x="6222983" y="905601"/>
            <a:ext cx="5587026" cy="5592399"/>
          </a:xfrm>
          <a:prstGeom prst="roundRect">
            <a:avLst>
              <a:gd name="adj" fmla="val 33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F27EE652-2E69-6BB2-03C1-2E6BC1A8E3A3}"/>
              </a:ext>
            </a:extLst>
          </p:cNvPr>
          <p:cNvSpPr>
            <a:spLocks noGrp="1"/>
          </p:cNvSpPr>
          <p:nvPr>
            <p:ph type="title"/>
          </p:nvPr>
        </p:nvSpPr>
        <p:spPr>
          <a:xfrm>
            <a:off x="359999" y="360000"/>
            <a:ext cx="11484000" cy="545601"/>
          </a:xfrm>
        </p:spPr>
        <p:txBody>
          <a:bodyPr/>
          <a:lstStyle/>
          <a:p>
            <a:r>
              <a:rPr lang="en-AU" dirty="0">
                <a:latin typeface="+mj-lt"/>
              </a:rPr>
              <a:t>2.3 The second line of defence</a:t>
            </a:r>
          </a:p>
        </p:txBody>
      </p:sp>
      <p:sp>
        <p:nvSpPr>
          <p:cNvPr id="2" name="Text Placeholder 1">
            <a:extLst>
              <a:ext uri="{FF2B5EF4-FFF2-40B4-BE49-F238E27FC236}">
                <a16:creationId xmlns:a16="http://schemas.microsoft.com/office/drawing/2014/main" id="{9FA12854-9E57-508D-3A70-B7C72486044A}"/>
              </a:ext>
            </a:extLst>
          </p:cNvPr>
          <p:cNvSpPr>
            <a:spLocks noGrp="1"/>
          </p:cNvSpPr>
          <p:nvPr>
            <p:ph type="body" sz="quarter" idx="18"/>
          </p:nvPr>
        </p:nvSpPr>
        <p:spPr>
          <a:xfrm>
            <a:off x="360000" y="982520"/>
            <a:ext cx="5587026" cy="310015"/>
          </a:xfrm>
        </p:spPr>
        <p:txBody>
          <a:bodyPr/>
          <a:lstStyle/>
          <a:p>
            <a:r>
              <a:rPr lang="en-AU" dirty="0"/>
              <a:t>A non-specific response</a:t>
            </a:r>
          </a:p>
        </p:txBody>
      </p:sp>
      <p:pic>
        <p:nvPicPr>
          <p:cNvPr id="5" name="Picture 4">
            <a:extLst>
              <a:ext uri="{FF2B5EF4-FFF2-40B4-BE49-F238E27FC236}">
                <a16:creationId xmlns:a16="http://schemas.microsoft.com/office/drawing/2014/main" id="{C9C094F4-CEFE-6174-FEF7-F6F3B8AF2C6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816" y="1334813"/>
            <a:ext cx="3648707" cy="2554094"/>
          </a:xfrm>
          <a:prstGeom prst="rect">
            <a:avLst/>
          </a:prstGeom>
        </p:spPr>
      </p:pic>
      <p:sp>
        <p:nvSpPr>
          <p:cNvPr id="26" name="Text Placeholder 1">
            <a:extLst>
              <a:ext uri="{FF2B5EF4-FFF2-40B4-BE49-F238E27FC236}">
                <a16:creationId xmlns:a16="http://schemas.microsoft.com/office/drawing/2014/main" id="{171189B6-0917-D354-A462-3DC4E9580616}"/>
              </a:ext>
            </a:extLst>
          </p:cNvPr>
          <p:cNvSpPr txBox="1">
            <a:spLocks/>
          </p:cNvSpPr>
          <p:nvPr/>
        </p:nvSpPr>
        <p:spPr>
          <a:xfrm>
            <a:off x="381991" y="3841792"/>
            <a:ext cx="5424788"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Word bank</a:t>
            </a:r>
            <a:endParaRPr kumimoji="0" lang="en-AU"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p:txBody>
      </p:sp>
      <p:sp>
        <p:nvSpPr>
          <p:cNvPr id="27" name="Electric circuit" descr="Pus">
            <a:extLst>
              <a:ext uri="{FF2B5EF4-FFF2-40B4-BE49-F238E27FC236}">
                <a16:creationId xmlns:a16="http://schemas.microsoft.com/office/drawing/2014/main" id="{E178001C-095C-E876-AFCA-5251ED7C2E9C}"/>
              </a:ext>
            </a:extLst>
          </p:cNvPr>
          <p:cNvSpPr/>
          <p:nvPr/>
        </p:nvSpPr>
        <p:spPr>
          <a:xfrm>
            <a:off x="330019" y="4252508"/>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Pus</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1" name="A conducting path (wires)" descr="Phagocytes">
            <a:extLst>
              <a:ext uri="{FF2B5EF4-FFF2-40B4-BE49-F238E27FC236}">
                <a16:creationId xmlns:a16="http://schemas.microsoft.com/office/drawing/2014/main" id="{5CC3ED3A-E84B-56DC-C0BD-8F9814366555}"/>
              </a:ext>
            </a:extLst>
          </p:cNvPr>
          <p:cNvSpPr/>
          <p:nvPr/>
        </p:nvSpPr>
        <p:spPr>
          <a:xfrm>
            <a:off x="2235278" y="4252508"/>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marR="0" lvl="0" indent="0" algn="ctr" defTabSz="609585" rtl="0" eaLnBrk="1" fontAlgn="auto" latinLnBrk="0" hangingPunct="1">
              <a:lnSpc>
                <a:spcPct val="100000"/>
              </a:lnSpc>
              <a:spcBef>
                <a:spcPts val="0"/>
              </a:spcBef>
              <a:spcAft>
                <a:spcPts val="0"/>
              </a:spcAft>
              <a:buClrTx/>
              <a:buSzTx/>
              <a:buFontTx/>
              <a:buNone/>
              <a:tabLst/>
              <a:defRPr/>
            </a:pPr>
            <a:r>
              <a:rPr lang="en-US" sz="1600" b="1" noProof="0">
                <a:solidFill>
                  <a:srgbClr val="002664"/>
                </a:solidFill>
                <a:latin typeface="Arial" panose="020B0604020202020204"/>
              </a:rPr>
              <a:t>Phagocytes</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3" name="Battery" descr="White blood cells">
            <a:extLst>
              <a:ext uri="{FF2B5EF4-FFF2-40B4-BE49-F238E27FC236}">
                <a16:creationId xmlns:a16="http://schemas.microsoft.com/office/drawing/2014/main" id="{97F2B256-33FE-1007-6DA4-23AAD6FC6B49}"/>
              </a:ext>
            </a:extLst>
          </p:cNvPr>
          <p:cNvSpPr/>
          <p:nvPr/>
        </p:nvSpPr>
        <p:spPr>
          <a:xfrm>
            <a:off x="4110557" y="4686661"/>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noProof="0" dirty="0">
                <a:solidFill>
                  <a:srgbClr val="002664"/>
                </a:solidFill>
                <a:latin typeface="Arial" panose="020B0604020202020204"/>
              </a:rPr>
              <a:t>White blood cells</a:t>
            </a:r>
            <a:endParaRPr kumimoji="0" lang="en-AU" sz="1600" b="1"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30" name="Load" descr="Inflammation">
            <a:extLst>
              <a:ext uri="{FF2B5EF4-FFF2-40B4-BE49-F238E27FC236}">
                <a16:creationId xmlns:a16="http://schemas.microsoft.com/office/drawing/2014/main" id="{B2BD8062-E15D-65CF-D7FB-4BCE70138075}"/>
              </a:ext>
            </a:extLst>
          </p:cNvPr>
          <p:cNvSpPr/>
          <p:nvPr/>
        </p:nvSpPr>
        <p:spPr>
          <a:xfrm>
            <a:off x="359999" y="5163499"/>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1600" b="1">
                <a:solidFill>
                  <a:srgbClr val="002664"/>
                </a:solidFill>
              </a:rPr>
              <a:t>Inflammation</a:t>
            </a:r>
            <a:endParaRPr lang="en-AU" sz="1600" b="1">
              <a:solidFill>
                <a:srgbClr val="002664"/>
              </a:solidFill>
            </a:endParaRPr>
          </a:p>
        </p:txBody>
      </p:sp>
      <p:sp>
        <p:nvSpPr>
          <p:cNvPr id="32" name="Switch" descr="Fever">
            <a:extLst>
              <a:ext uri="{FF2B5EF4-FFF2-40B4-BE49-F238E27FC236}">
                <a16:creationId xmlns:a16="http://schemas.microsoft.com/office/drawing/2014/main" id="{5A6A3EDE-B1FB-659C-7263-F963B1A6F648}"/>
              </a:ext>
            </a:extLst>
          </p:cNvPr>
          <p:cNvSpPr/>
          <p:nvPr/>
        </p:nvSpPr>
        <p:spPr>
          <a:xfrm>
            <a:off x="2235278" y="5163499"/>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002664"/>
                </a:solidFill>
                <a:effectLst/>
                <a:uLnTx/>
                <a:uFillTx/>
                <a:latin typeface="Arial" panose="020B0604020202020204"/>
                <a:ea typeface="+mn-ea"/>
                <a:cs typeface="+mn-cs"/>
              </a:rPr>
              <a:t>Fever</a:t>
            </a:r>
          </a:p>
        </p:txBody>
      </p:sp>
      <p:sp>
        <p:nvSpPr>
          <p:cNvPr id="6" name="Rectangle: Rounded Corners 14">
            <a:extLst>
              <a:ext uri="{FF2B5EF4-FFF2-40B4-BE49-F238E27FC236}">
                <a16:creationId xmlns:a16="http://schemas.microsoft.com/office/drawing/2014/main" id="{86D11CD2-C130-DA00-B965-D073198DE540}"/>
              </a:ext>
            </a:extLst>
          </p:cNvPr>
          <p:cNvSpPr/>
          <p:nvPr/>
        </p:nvSpPr>
        <p:spPr>
          <a:xfrm>
            <a:off x="8140699" y="996370"/>
            <a:ext cx="3590785"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a:tabLst/>
              <a:defRPr/>
            </a:pP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Redness and swelling caused by the body sending white blood cells to fight </a:t>
            </a:r>
            <a:r>
              <a:rPr lang="en-US" sz="1600" dirty="0">
                <a:solidFill>
                  <a:srgbClr val="002664"/>
                </a:solidFill>
                <a:latin typeface="Arial" panose="020B0604020202020204"/>
              </a:rPr>
              <a:t>an infection</a:t>
            </a: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7" name="Rectangle: Rounded Corners 19">
            <a:extLst>
              <a:ext uri="{FF2B5EF4-FFF2-40B4-BE49-F238E27FC236}">
                <a16:creationId xmlns:a16="http://schemas.microsoft.com/office/drawing/2014/main" id="{FCFEE5A3-7D0F-2A54-127C-357498C4B057}"/>
              </a:ext>
            </a:extLst>
          </p:cNvPr>
          <p:cNvSpPr/>
          <p:nvPr/>
        </p:nvSpPr>
        <p:spPr>
          <a:xfrm>
            <a:off x="8140697" y="2112087"/>
            <a:ext cx="3592103"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2"/>
              <a:tabLst/>
              <a:defRPr/>
            </a:pP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The body heats up to make</a:t>
            </a:r>
            <a:r>
              <a:rPr kumimoji="0" lang="en-US" sz="1600" b="0" i="0" u="none" strike="noStrike" kern="1200" cap="none" spc="0" normalizeH="0" noProof="0" dirty="0">
                <a:ln>
                  <a:noFill/>
                </a:ln>
                <a:solidFill>
                  <a:srgbClr val="002664"/>
                </a:solidFill>
                <a:effectLst/>
                <a:uLnTx/>
                <a:uFillTx/>
                <a:latin typeface="Arial" panose="020B0604020202020204"/>
                <a:ea typeface="+mn-ea"/>
                <a:cs typeface="+mn-cs"/>
              </a:rPr>
              <a:t> it harder for pathogens to survive</a:t>
            </a: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8" name="Rectangle: Rounded Corners 20">
            <a:extLst>
              <a:ext uri="{FF2B5EF4-FFF2-40B4-BE49-F238E27FC236}">
                <a16:creationId xmlns:a16="http://schemas.microsoft.com/office/drawing/2014/main" id="{D5E2D67D-EC1E-26A8-1721-F3D5388924CB}"/>
              </a:ext>
            </a:extLst>
          </p:cNvPr>
          <p:cNvSpPr/>
          <p:nvPr/>
        </p:nvSpPr>
        <p:spPr>
          <a:xfrm>
            <a:off x="8140696" y="3227804"/>
            <a:ext cx="3592104"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3"/>
              <a:tabLst/>
              <a:defRPr/>
            </a:pP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A thick yellowish or white</a:t>
            </a:r>
            <a:r>
              <a:rPr kumimoji="0" lang="en-US" sz="1600" b="0" i="0" u="none" strike="noStrike" kern="1200" cap="none" spc="0" normalizeH="0" noProof="0" dirty="0">
                <a:ln>
                  <a:noFill/>
                </a:ln>
                <a:solidFill>
                  <a:srgbClr val="002664"/>
                </a:solidFill>
                <a:effectLst/>
                <a:uLnTx/>
                <a:uFillTx/>
                <a:latin typeface="Arial" panose="020B0604020202020204"/>
                <a:ea typeface="+mn-ea"/>
                <a:cs typeface="+mn-cs"/>
              </a:rPr>
              <a:t> liquid made of dead germs and cells</a:t>
            </a: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9" name="Rectangle: Rounded Corners 21">
            <a:extLst>
              <a:ext uri="{FF2B5EF4-FFF2-40B4-BE49-F238E27FC236}">
                <a16:creationId xmlns:a16="http://schemas.microsoft.com/office/drawing/2014/main" id="{7F144FDA-0823-9B01-D63F-4E3E60DC8A8C}"/>
              </a:ext>
            </a:extLst>
          </p:cNvPr>
          <p:cNvSpPr/>
          <p:nvPr/>
        </p:nvSpPr>
        <p:spPr>
          <a:xfrm>
            <a:off x="8139379" y="4343521"/>
            <a:ext cx="3592104"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4"/>
              <a:tabLst/>
              <a:defRPr/>
            </a:pP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Cells that fight</a:t>
            </a:r>
            <a:r>
              <a:rPr kumimoji="0" lang="en-US" sz="1600" b="0" i="0" u="none" strike="noStrike" kern="1200" cap="none" spc="0" normalizeH="0" noProof="0" dirty="0">
                <a:ln>
                  <a:noFill/>
                </a:ln>
                <a:solidFill>
                  <a:srgbClr val="002664"/>
                </a:solidFill>
                <a:effectLst/>
                <a:uLnTx/>
                <a:uFillTx/>
                <a:latin typeface="Arial" panose="020B0604020202020204"/>
                <a:ea typeface="+mn-ea"/>
                <a:cs typeface="+mn-cs"/>
              </a:rPr>
              <a:t> infection by destroying pathogens or signaling other immune cells</a:t>
            </a: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10" name="Rectangle: Rounded Corners 22">
            <a:extLst>
              <a:ext uri="{FF2B5EF4-FFF2-40B4-BE49-F238E27FC236}">
                <a16:creationId xmlns:a16="http://schemas.microsoft.com/office/drawing/2014/main" id="{34F296A5-BBFE-4D36-894A-518C727F926C}"/>
              </a:ext>
            </a:extLst>
          </p:cNvPr>
          <p:cNvSpPr/>
          <p:nvPr/>
        </p:nvSpPr>
        <p:spPr>
          <a:xfrm>
            <a:off x="8139379" y="5459238"/>
            <a:ext cx="3592104"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5"/>
              <a:tabLst/>
              <a:defRPr/>
            </a:pP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White blood cells that engulf and destroy pathogens.</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A82963EC-912B-401F-FC7F-E889766F88EE}"/>
              </a:ext>
              <a:ext uri="{C183D7F6-B498-43B3-948B-1728B52AA6E4}">
                <adec:decorative xmlns:adec="http://schemas.microsoft.com/office/drawing/2017/decorative" val="0"/>
              </a:ext>
            </a:extLst>
          </p:cNvPr>
          <p:cNvSpPr txBox="1"/>
          <p:nvPr/>
        </p:nvSpPr>
        <p:spPr>
          <a:xfrm>
            <a:off x="359999" y="6370706"/>
            <a:ext cx="5241881" cy="325294"/>
          </a:xfrm>
          <a:prstGeom prst="rect">
            <a:avLst/>
          </a:prstGeom>
          <a:noFill/>
        </p:spPr>
        <p:txBody>
          <a:bodyPr wrap="square" lIns="0" tIns="0" rIns="0" bIns="0" rtlCol="0">
            <a:noAutofit/>
          </a:bodyPr>
          <a:lstStyle/>
          <a:p>
            <a:pPr lvl="0">
              <a:lnSpc>
                <a:spcPct val="110000"/>
              </a:lnSpc>
              <a:spcAft>
                <a:spcPts val="600"/>
              </a:spcAft>
            </a:pPr>
            <a:r>
              <a:rPr lang="en-AU" sz="800" dirty="0"/>
              <a:t>This work has been generated using </a:t>
            </a:r>
            <a:r>
              <a:rPr lang="en-AU" sz="800" dirty="0">
                <a:hlinkClick r:id="rId4"/>
              </a:rPr>
              <a:t>BioRender.com</a:t>
            </a:r>
            <a:r>
              <a:rPr lang="en-AU" sz="800" dirty="0"/>
              <a:t>. Any copyright subsisting in this work is owned by © State of New South Wales (Department of Education) 2024.</a:t>
            </a:r>
            <a:endParaRPr kumimoji="0" lang="en-AU" sz="8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
        <p:nvSpPr>
          <p:cNvPr id="14" name="Slide Number Placeholder 13">
            <a:extLst>
              <a:ext uri="{FF2B5EF4-FFF2-40B4-BE49-F238E27FC236}">
                <a16:creationId xmlns:a16="http://schemas.microsoft.com/office/drawing/2014/main" id="{04395D4C-010D-97D5-05AA-47500EBC84B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039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58333E-6 -1.11111E-6 L 0.49284 -0.14005 " pathEditMode="relative" rAng="0" ptsTypes="AA">
                                      <p:cBhvr>
                                        <p:cTn id="6" dur="2000" fill="hold"/>
                                        <p:tgtEl>
                                          <p:spTgt spid="27"/>
                                        </p:tgtEl>
                                        <p:attrNameLst>
                                          <p:attrName>ppt_x</p:attrName>
                                          <p:attrName>ppt_y</p:attrName>
                                        </p:attrNameLst>
                                      </p:cBhvr>
                                      <p:rCtr x="24635" y="-7014"/>
                                    </p:animMotion>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1.66667E-6 -3.33333E-6 L 0.33607 0.18588 " pathEditMode="relative" rAng="0" ptsTypes="AA">
                                      <p:cBhvr>
                                        <p:cTn id="11" dur="2000" fill="hold"/>
                                        <p:tgtEl>
                                          <p:spTgt spid="31"/>
                                        </p:tgtEl>
                                        <p:attrNameLst>
                                          <p:attrName>ppt_x</p:attrName>
                                          <p:attrName>ppt_y</p:attrName>
                                        </p:attrNameLst>
                                      </p:cBhvr>
                                      <p:rCtr x="16680" y="9120"/>
                                    </p:animMotion>
                                  </p:childTnLst>
                                </p:cTn>
                              </p:par>
                            </p:childTnLst>
                          </p:cTn>
                        </p:par>
                      </p:childTnLst>
                    </p:cTn>
                  </p:par>
                </p:childTnLst>
              </p:cTn>
              <p:nextCondLst>
                <p:cond evt="onClick" delay="0">
                  <p:tgtEl>
                    <p:spTgt spid="31"/>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6.25E-7 4.44444E-6 L 0.18281 -0.04514 " pathEditMode="relative" rAng="0" ptsTypes="AA">
                                      <p:cBhvr>
                                        <p:cTn id="16" dur="2000" fill="hold"/>
                                        <p:tgtEl>
                                          <p:spTgt spid="33"/>
                                        </p:tgtEl>
                                        <p:attrNameLst>
                                          <p:attrName>ppt_x</p:attrName>
                                          <p:attrName>ppt_y</p:attrName>
                                        </p:attrNameLst>
                                      </p:cBhvr>
                                      <p:rCtr x="9141" y="-2269"/>
                                    </p:animMotion>
                                  </p:child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1.45833E-6 0.00232 L 0.48997 -0.58912 " pathEditMode="relative" rAng="0" ptsTypes="AA">
                                      <p:cBhvr>
                                        <p:cTn id="21" dur="2000" fill="hold"/>
                                        <p:tgtEl>
                                          <p:spTgt spid="30"/>
                                        </p:tgtEl>
                                        <p:attrNameLst>
                                          <p:attrName>ppt_x</p:attrName>
                                          <p:attrName>ppt_y</p:attrName>
                                        </p:attrNameLst>
                                      </p:cBhvr>
                                      <p:rCtr x="24492" y="-29583"/>
                                    </p:animMotion>
                                  </p:childTnLst>
                                </p:cTn>
                              </p:par>
                            </p:childTnLst>
                          </p:cTn>
                        </p:par>
                      </p:childTnLst>
                    </p:cTn>
                  </p:par>
                </p:childTnLst>
              </p:cTn>
              <p:nextCondLst>
                <p:cond evt="onClick" delay="0">
                  <p:tgtEl>
                    <p:spTgt spid="30"/>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16667E-6 7.40741E-7 L 0.3362 -0.43171 " pathEditMode="relative" rAng="0" ptsTypes="AA">
                                      <p:cBhvr>
                                        <p:cTn id="26" dur="2000" fill="hold"/>
                                        <p:tgtEl>
                                          <p:spTgt spid="32"/>
                                        </p:tgtEl>
                                        <p:attrNameLst>
                                          <p:attrName>ppt_x</p:attrName>
                                          <p:attrName>ppt_y</p:attrName>
                                        </p:attrNameLst>
                                      </p:cBhvr>
                                      <p:rCtr x="16823" y="-21111"/>
                                    </p:animMotion>
                                  </p:childTnLst>
                                </p:cTn>
                              </p:par>
                            </p:childTnLst>
                          </p:cTn>
                        </p:par>
                      </p:childTnLst>
                    </p:cTn>
                  </p:par>
                </p:childTnLst>
              </p:cTn>
              <p:nextCondLst>
                <p:cond evt="onClick" delay="0">
                  <p:tgtEl>
                    <p:spTgt spid="32"/>
                  </p:tgtEl>
                </p:cond>
              </p:nextCondLst>
            </p:seq>
          </p:childTnLst>
        </p:cTn>
      </p:par>
    </p:tnLst>
    <p:bldLst>
      <p:bldP spid="27" grpId="0" animBg="1"/>
      <p:bldP spid="31" grpId="0" animBg="1"/>
      <p:bldP spid="33" grpId="0" animBg="1"/>
      <p:bldP spid="30" grpId="0" animBg="1"/>
      <p:bldP spid="3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7EE652-2E69-6BB2-03C1-2E6BC1A8E3A3}"/>
              </a:ext>
            </a:extLst>
          </p:cNvPr>
          <p:cNvSpPr>
            <a:spLocks noGrp="1"/>
          </p:cNvSpPr>
          <p:nvPr>
            <p:ph type="title"/>
          </p:nvPr>
        </p:nvSpPr>
        <p:spPr>
          <a:xfrm>
            <a:off x="359999" y="360000"/>
            <a:ext cx="11484000" cy="545601"/>
          </a:xfrm>
        </p:spPr>
        <p:txBody>
          <a:bodyPr/>
          <a:lstStyle/>
          <a:p>
            <a:r>
              <a:rPr lang="en-AU" dirty="0">
                <a:latin typeface="+mj-lt"/>
              </a:rPr>
              <a:t>2.3 The third line of defence</a:t>
            </a:r>
          </a:p>
        </p:txBody>
      </p:sp>
      <p:sp>
        <p:nvSpPr>
          <p:cNvPr id="2" name="Text Placeholder 1">
            <a:extLst>
              <a:ext uri="{FF2B5EF4-FFF2-40B4-BE49-F238E27FC236}">
                <a16:creationId xmlns:a16="http://schemas.microsoft.com/office/drawing/2014/main" id="{9FA12854-9E57-508D-3A70-B7C72486044A}"/>
              </a:ext>
            </a:extLst>
          </p:cNvPr>
          <p:cNvSpPr>
            <a:spLocks noGrp="1"/>
          </p:cNvSpPr>
          <p:nvPr>
            <p:ph type="body" sz="quarter" idx="18"/>
          </p:nvPr>
        </p:nvSpPr>
        <p:spPr>
          <a:xfrm>
            <a:off x="359999" y="982520"/>
            <a:ext cx="5736001" cy="310015"/>
          </a:xfrm>
        </p:spPr>
        <p:txBody>
          <a:bodyPr/>
          <a:lstStyle/>
          <a:p>
            <a:r>
              <a:rPr lang="en-AU" dirty="0"/>
              <a:t>A specific response</a:t>
            </a:r>
          </a:p>
        </p:txBody>
      </p:sp>
      <p:pic>
        <p:nvPicPr>
          <p:cNvPr id="6" name="Picture 5">
            <a:extLst>
              <a:ext uri="{FF2B5EF4-FFF2-40B4-BE49-F238E27FC236}">
                <a16:creationId xmlns:a16="http://schemas.microsoft.com/office/drawing/2014/main" id="{B0A4FF9C-4229-5FE4-5288-BB890229BFA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275" y="1530452"/>
            <a:ext cx="2973113" cy="2074034"/>
          </a:xfrm>
          <a:prstGeom prst="rect">
            <a:avLst/>
          </a:prstGeom>
        </p:spPr>
      </p:pic>
      <p:sp>
        <p:nvSpPr>
          <p:cNvPr id="26" name="Text Placeholder 1">
            <a:extLst>
              <a:ext uri="{FF2B5EF4-FFF2-40B4-BE49-F238E27FC236}">
                <a16:creationId xmlns:a16="http://schemas.microsoft.com/office/drawing/2014/main" id="{171189B6-0917-D354-A462-3DC4E9580616}"/>
              </a:ext>
            </a:extLst>
          </p:cNvPr>
          <p:cNvSpPr txBox="1">
            <a:spLocks/>
          </p:cNvSpPr>
          <p:nvPr/>
        </p:nvSpPr>
        <p:spPr>
          <a:xfrm>
            <a:off x="381991" y="3857448"/>
            <a:ext cx="5424788"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rPr>
              <a:t>Word bank</a:t>
            </a:r>
            <a:endParaRPr kumimoji="0" lang="en-AU" sz="2000" b="1" i="0" u="none" strike="noStrike" kern="1200" cap="none" spc="0" normalizeH="0" baseline="0" noProof="0" dirty="0">
              <a:ln>
                <a:noFill/>
              </a:ln>
              <a:solidFill>
                <a:srgbClr val="22272B"/>
              </a:solidFill>
              <a:effectLst/>
              <a:uLnTx/>
              <a:uFillTx/>
              <a:latin typeface="Arial" panose="020B0604020202020204"/>
              <a:ea typeface="+mn-ea"/>
              <a:cs typeface="Arial" panose="020B0604020202020204" pitchFamily="34" charset="0"/>
            </a:endParaRPr>
          </a:p>
        </p:txBody>
      </p:sp>
      <p:sp>
        <p:nvSpPr>
          <p:cNvPr id="27" name="Electric circuit" descr="B cells">
            <a:extLst>
              <a:ext uri="{FF2B5EF4-FFF2-40B4-BE49-F238E27FC236}">
                <a16:creationId xmlns:a16="http://schemas.microsoft.com/office/drawing/2014/main" id="{E178001C-095C-E876-AFCA-5251ED7C2E9C}"/>
              </a:ext>
            </a:extLst>
          </p:cNvPr>
          <p:cNvSpPr/>
          <p:nvPr/>
        </p:nvSpPr>
        <p:spPr>
          <a:xfrm>
            <a:off x="359999" y="4268164"/>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600" b="1" noProof="0">
                <a:solidFill>
                  <a:srgbClr val="002664"/>
                </a:solidFill>
                <a:latin typeface="Arial" panose="020B0604020202020204"/>
              </a:rPr>
              <a:t>B cells</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1" name="A conducting path (wires)" descr="T cells">
            <a:extLst>
              <a:ext uri="{FF2B5EF4-FFF2-40B4-BE49-F238E27FC236}">
                <a16:creationId xmlns:a16="http://schemas.microsoft.com/office/drawing/2014/main" id="{5CC3ED3A-E84B-56DC-C0BD-8F9814366555}"/>
              </a:ext>
            </a:extLst>
          </p:cNvPr>
          <p:cNvSpPr/>
          <p:nvPr/>
        </p:nvSpPr>
        <p:spPr>
          <a:xfrm>
            <a:off x="2235278" y="4268164"/>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marR="0" lvl="0" indent="0" algn="ctr" defTabSz="609585" rtl="0" eaLnBrk="1" fontAlgn="auto" latinLnBrk="0" hangingPunct="1">
              <a:lnSpc>
                <a:spcPct val="100000"/>
              </a:lnSpc>
              <a:spcBef>
                <a:spcPts val="0"/>
              </a:spcBef>
              <a:spcAft>
                <a:spcPts val="0"/>
              </a:spcAft>
              <a:buClrTx/>
              <a:buSzTx/>
              <a:buFontTx/>
              <a:buNone/>
              <a:tabLst/>
              <a:defRPr/>
            </a:pPr>
            <a:r>
              <a:rPr lang="en-US" sz="1600" b="1">
                <a:solidFill>
                  <a:srgbClr val="002664"/>
                </a:solidFill>
                <a:latin typeface="Arial" panose="020B0604020202020204"/>
              </a:rPr>
              <a:t>T cells</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3" name="Battery" descr="Adaptive immunity">
            <a:extLst>
              <a:ext uri="{FF2B5EF4-FFF2-40B4-BE49-F238E27FC236}">
                <a16:creationId xmlns:a16="http://schemas.microsoft.com/office/drawing/2014/main" id="{97F2B256-33FE-1007-6DA4-23AAD6FC6B49}"/>
              </a:ext>
            </a:extLst>
          </p:cNvPr>
          <p:cNvSpPr/>
          <p:nvPr/>
        </p:nvSpPr>
        <p:spPr>
          <a:xfrm>
            <a:off x="4118263" y="4740731"/>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600" b="1">
                <a:solidFill>
                  <a:srgbClr val="002664"/>
                </a:solidFill>
                <a:latin typeface="Arial" panose="020B0604020202020204"/>
              </a:rPr>
              <a:t>Adaptive immunity</a:t>
            </a:r>
            <a:endParaRPr kumimoji="0" lang="en-AU" sz="1600" b="1" i="0" u="none" strike="noStrike" kern="1200" cap="none" spc="0" normalizeH="0" baseline="0" noProof="0">
              <a:ln>
                <a:noFill/>
              </a:ln>
              <a:solidFill>
                <a:srgbClr val="002664"/>
              </a:solidFill>
              <a:effectLst/>
              <a:uLnTx/>
              <a:uFillTx/>
              <a:latin typeface="Arial" panose="020B0604020202020204"/>
              <a:ea typeface="+mn-ea"/>
              <a:cs typeface="+mn-cs"/>
            </a:endParaRPr>
          </a:p>
        </p:txBody>
      </p:sp>
      <p:sp>
        <p:nvSpPr>
          <p:cNvPr id="30" name="Load" descr="Antibody">
            <a:extLst>
              <a:ext uri="{FF2B5EF4-FFF2-40B4-BE49-F238E27FC236}">
                <a16:creationId xmlns:a16="http://schemas.microsoft.com/office/drawing/2014/main" id="{B2BD8062-E15D-65CF-D7FB-4BCE70138075}"/>
              </a:ext>
            </a:extLst>
          </p:cNvPr>
          <p:cNvSpPr/>
          <p:nvPr/>
        </p:nvSpPr>
        <p:spPr>
          <a:xfrm>
            <a:off x="381991" y="5199804"/>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1600" b="1">
                <a:solidFill>
                  <a:srgbClr val="002664"/>
                </a:solidFill>
              </a:rPr>
              <a:t>Antibody</a:t>
            </a:r>
            <a:endParaRPr lang="en-AU" sz="1600" b="1">
              <a:solidFill>
                <a:srgbClr val="002664"/>
              </a:solidFill>
            </a:endParaRPr>
          </a:p>
        </p:txBody>
      </p:sp>
      <p:sp>
        <p:nvSpPr>
          <p:cNvPr id="32" name="Switch" descr="Memory cells">
            <a:extLst>
              <a:ext uri="{FF2B5EF4-FFF2-40B4-BE49-F238E27FC236}">
                <a16:creationId xmlns:a16="http://schemas.microsoft.com/office/drawing/2014/main" id="{5A6A3EDE-B1FB-659C-7263-F963B1A6F648}"/>
              </a:ext>
            </a:extLst>
          </p:cNvPr>
          <p:cNvSpPr/>
          <p:nvPr/>
        </p:nvSpPr>
        <p:spPr>
          <a:xfrm>
            <a:off x="2261124" y="5226612"/>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002664"/>
                </a:solidFill>
                <a:effectLst/>
                <a:uLnTx/>
                <a:uFillTx/>
                <a:latin typeface="Arial" panose="020B0604020202020204"/>
                <a:ea typeface="+mn-ea"/>
                <a:cs typeface="+mn-cs"/>
              </a:rPr>
              <a:t>Memory cells</a:t>
            </a:r>
          </a:p>
        </p:txBody>
      </p:sp>
      <p:sp>
        <p:nvSpPr>
          <p:cNvPr id="3" name="Rectangle: Rounded Corners 12">
            <a:extLst>
              <a:ext uri="{FF2B5EF4-FFF2-40B4-BE49-F238E27FC236}">
                <a16:creationId xmlns:a16="http://schemas.microsoft.com/office/drawing/2014/main" id="{D7CEABA2-F583-408A-0572-88024E407FF3}"/>
              </a:ext>
              <a:ext uri="{C183D7F6-B498-43B3-948B-1728B52AA6E4}">
                <adec:decorative xmlns:adec="http://schemas.microsoft.com/office/drawing/2017/decorative" val="1"/>
              </a:ext>
            </a:extLst>
          </p:cNvPr>
          <p:cNvSpPr/>
          <p:nvPr/>
        </p:nvSpPr>
        <p:spPr>
          <a:xfrm>
            <a:off x="6222983" y="905601"/>
            <a:ext cx="5587026" cy="5592399"/>
          </a:xfrm>
          <a:prstGeom prst="roundRect">
            <a:avLst>
              <a:gd name="adj" fmla="val 33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Rounded Corners 14">
            <a:extLst>
              <a:ext uri="{FF2B5EF4-FFF2-40B4-BE49-F238E27FC236}">
                <a16:creationId xmlns:a16="http://schemas.microsoft.com/office/drawing/2014/main" id="{F7B97840-2569-245E-1E1B-A75D1D7707DF}"/>
              </a:ext>
            </a:extLst>
          </p:cNvPr>
          <p:cNvSpPr/>
          <p:nvPr/>
        </p:nvSpPr>
        <p:spPr>
          <a:xfrm>
            <a:off x="8140699" y="996370"/>
            <a:ext cx="3590785"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a:tabLst/>
              <a:defRPr/>
            </a:pP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A special protein</a:t>
            </a:r>
            <a:r>
              <a:rPr kumimoji="0" lang="en-US" sz="1600" b="0" i="0" u="none" strike="noStrike" kern="1200" cap="none" spc="0" normalizeH="0" noProof="0" dirty="0">
                <a:ln>
                  <a:noFill/>
                </a:ln>
                <a:solidFill>
                  <a:srgbClr val="002664"/>
                </a:solidFill>
                <a:effectLst/>
                <a:uLnTx/>
                <a:uFillTx/>
                <a:latin typeface="Arial" panose="020B0604020202020204"/>
                <a:ea typeface="+mn-ea"/>
                <a:cs typeface="+mn-cs"/>
              </a:rPr>
              <a:t> that sticks to certain pathogens to help destroy it</a:t>
            </a: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 They are specific.</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7" name="Rectangle: Rounded Corners 19">
            <a:extLst>
              <a:ext uri="{FF2B5EF4-FFF2-40B4-BE49-F238E27FC236}">
                <a16:creationId xmlns:a16="http://schemas.microsoft.com/office/drawing/2014/main" id="{A02142C1-E48E-E0BF-EC3C-81595D79AF3A}"/>
              </a:ext>
            </a:extLst>
          </p:cNvPr>
          <p:cNvSpPr/>
          <p:nvPr/>
        </p:nvSpPr>
        <p:spPr>
          <a:xfrm>
            <a:off x="8140697" y="2112087"/>
            <a:ext cx="3592103"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2"/>
              <a:tabLst/>
              <a:defRPr/>
            </a:pP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Special cells that ‘remember’ pathogens so the body can fight them faster the next time.</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8" name="Rectangle: Rounded Corners 20">
            <a:extLst>
              <a:ext uri="{FF2B5EF4-FFF2-40B4-BE49-F238E27FC236}">
                <a16:creationId xmlns:a16="http://schemas.microsoft.com/office/drawing/2014/main" id="{B5780425-20C6-B0A2-EB54-A4F27EB35F38}"/>
              </a:ext>
            </a:extLst>
          </p:cNvPr>
          <p:cNvSpPr/>
          <p:nvPr/>
        </p:nvSpPr>
        <p:spPr>
          <a:xfrm>
            <a:off x="8140696" y="3227804"/>
            <a:ext cx="3592104"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3"/>
              <a:tabLst/>
              <a:defRPr/>
            </a:pP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A type of white blood cell that makes antibodies to fight</a:t>
            </a:r>
            <a:r>
              <a:rPr kumimoji="0" lang="en-US" sz="1600" b="0" i="0" u="none" strike="noStrike" kern="1200" cap="none" spc="0" normalizeH="0" noProof="0" dirty="0">
                <a:ln>
                  <a:noFill/>
                </a:ln>
                <a:solidFill>
                  <a:srgbClr val="002664"/>
                </a:solidFill>
                <a:effectLst/>
                <a:uLnTx/>
                <a:uFillTx/>
                <a:latin typeface="Arial" panose="020B0604020202020204"/>
                <a:ea typeface="+mn-ea"/>
                <a:cs typeface="+mn-cs"/>
              </a:rPr>
              <a:t> specific pathogens</a:t>
            </a: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9" name="Rectangle: Rounded Corners 21">
            <a:extLst>
              <a:ext uri="{FF2B5EF4-FFF2-40B4-BE49-F238E27FC236}">
                <a16:creationId xmlns:a16="http://schemas.microsoft.com/office/drawing/2014/main" id="{70CE852C-D8D8-29B7-4A68-7C4A78A951FE}"/>
              </a:ext>
            </a:extLst>
          </p:cNvPr>
          <p:cNvSpPr/>
          <p:nvPr/>
        </p:nvSpPr>
        <p:spPr>
          <a:xfrm>
            <a:off x="8139379" y="4343521"/>
            <a:ext cx="3592104"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4"/>
              <a:tabLst/>
              <a:defRPr/>
            </a:pP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The part of the immune system that learns</a:t>
            </a:r>
            <a:r>
              <a:rPr kumimoji="0" lang="en-US" sz="1600" b="0" i="0" u="none" strike="noStrike" kern="1200" cap="none" spc="0" normalizeH="0" noProof="0" dirty="0">
                <a:ln>
                  <a:noFill/>
                </a:ln>
                <a:solidFill>
                  <a:srgbClr val="002664"/>
                </a:solidFill>
                <a:effectLst/>
                <a:uLnTx/>
                <a:uFillTx/>
                <a:latin typeface="Arial" panose="020B0604020202020204"/>
                <a:ea typeface="+mn-ea"/>
                <a:cs typeface="+mn-cs"/>
              </a:rPr>
              <a:t> to recognise and attack specific pathogens</a:t>
            </a: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10" name="Rectangle: Rounded Corners 22">
            <a:extLst>
              <a:ext uri="{FF2B5EF4-FFF2-40B4-BE49-F238E27FC236}">
                <a16:creationId xmlns:a16="http://schemas.microsoft.com/office/drawing/2014/main" id="{BF2A19D3-3685-37A1-0CBD-6F337B2A7029}"/>
              </a:ext>
            </a:extLst>
          </p:cNvPr>
          <p:cNvSpPr/>
          <p:nvPr/>
        </p:nvSpPr>
        <p:spPr>
          <a:xfrm>
            <a:off x="8139379" y="5459238"/>
            <a:ext cx="3592104"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marR="0" lvl="0" indent="-342900" algn="l" defTabSz="609585" rtl="0" eaLnBrk="1" fontAlgn="auto" latinLnBrk="0" hangingPunct="1">
              <a:lnSpc>
                <a:spcPct val="110000"/>
              </a:lnSpc>
              <a:spcBef>
                <a:spcPts val="0"/>
              </a:spcBef>
              <a:spcAft>
                <a:spcPts val="0"/>
              </a:spcAft>
              <a:buClrTx/>
              <a:buSzTx/>
              <a:buFont typeface="+mj-lt"/>
              <a:buAutoNum type="alphaLcParenR" startAt="5"/>
              <a:tabLst/>
              <a:defRPr/>
            </a:pP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A type of white blood cell that destroys infected</a:t>
            </a:r>
            <a:r>
              <a:rPr kumimoji="0" lang="en-US" sz="1600" b="0" i="0" u="none" strike="noStrike" kern="1200" cap="none" spc="0" normalizeH="0" noProof="0" dirty="0">
                <a:ln>
                  <a:noFill/>
                </a:ln>
                <a:solidFill>
                  <a:srgbClr val="002664"/>
                </a:solidFill>
                <a:effectLst/>
                <a:uLnTx/>
                <a:uFillTx/>
                <a:latin typeface="Arial" panose="020B0604020202020204"/>
                <a:ea typeface="+mn-ea"/>
                <a:cs typeface="+mn-cs"/>
              </a:rPr>
              <a:t> cells or helps other immune cells</a:t>
            </a:r>
            <a:r>
              <a:rPr kumimoji="0" lang="en-US" sz="1600" b="0" i="0" u="none" strike="noStrike" kern="1200" cap="none" spc="0" normalizeH="0" baseline="0" noProof="0" dirty="0">
                <a:ln>
                  <a:noFill/>
                </a:ln>
                <a:solidFill>
                  <a:srgbClr val="002664"/>
                </a:solidFill>
                <a:effectLst/>
                <a:uLnTx/>
                <a:uFillTx/>
                <a:latin typeface="Arial" panose="020B0604020202020204"/>
                <a:ea typeface="+mn-ea"/>
                <a:cs typeface="+mn-cs"/>
              </a:rPr>
              <a:t>.</a:t>
            </a:r>
            <a:endParaRPr kumimoji="0" lang="en-AU" sz="1600" b="0" i="0" u="none" strike="noStrike" kern="1200" cap="none" spc="0" normalizeH="0" baseline="0" noProof="0" dirty="0">
              <a:ln>
                <a:noFill/>
              </a:ln>
              <a:solidFill>
                <a:srgbClr val="002664"/>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A82963EC-912B-401F-FC7F-E889766F88EE}"/>
              </a:ext>
              <a:ext uri="{C183D7F6-B498-43B3-948B-1728B52AA6E4}">
                <adec:decorative xmlns:adec="http://schemas.microsoft.com/office/drawing/2017/decorative" val="0"/>
              </a:ext>
            </a:extLst>
          </p:cNvPr>
          <p:cNvSpPr txBox="1"/>
          <p:nvPr/>
        </p:nvSpPr>
        <p:spPr>
          <a:xfrm>
            <a:off x="381991" y="6363371"/>
            <a:ext cx="4997926" cy="377799"/>
          </a:xfrm>
          <a:prstGeom prst="rect">
            <a:avLst/>
          </a:prstGeom>
          <a:noFill/>
        </p:spPr>
        <p:txBody>
          <a:bodyPr wrap="square" lIns="0" tIns="0" rIns="0" bIns="0" rtlCol="0">
            <a:noAutofit/>
          </a:bodyPr>
          <a:lstStyle/>
          <a:p>
            <a:pPr lvl="0">
              <a:lnSpc>
                <a:spcPct val="110000"/>
              </a:lnSpc>
              <a:spcAft>
                <a:spcPts val="600"/>
              </a:spcAft>
            </a:pPr>
            <a:r>
              <a:rPr lang="en-AU" sz="800" dirty="0"/>
              <a:t>This work has been generated using </a:t>
            </a:r>
            <a:r>
              <a:rPr lang="en-AU" sz="800" dirty="0">
                <a:hlinkClick r:id="rId4"/>
              </a:rPr>
              <a:t>BioRender.com</a:t>
            </a:r>
            <a:r>
              <a:rPr lang="en-AU" sz="800" dirty="0"/>
              <a:t>. Any copyright subsisting in this work is owned by © State of New South Wales (Department of Education) 2024.</a:t>
            </a:r>
            <a:endParaRPr kumimoji="0" lang="en-AU" sz="8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
        <p:nvSpPr>
          <p:cNvPr id="14" name="Slide Number Placeholder 13">
            <a:extLst>
              <a:ext uri="{FF2B5EF4-FFF2-40B4-BE49-F238E27FC236}">
                <a16:creationId xmlns:a16="http://schemas.microsoft.com/office/drawing/2014/main" id="{04395D4C-010D-97D5-05AA-47500EBC84B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0045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4.81481E-6 L 0.48997 -0.13704 " pathEditMode="relative" rAng="0" ptsTypes="AA">
                                      <p:cBhvr>
                                        <p:cTn id="6" dur="2000" fill="hold"/>
                                        <p:tgtEl>
                                          <p:spTgt spid="27"/>
                                        </p:tgtEl>
                                        <p:attrNameLst>
                                          <p:attrName>ppt_x</p:attrName>
                                          <p:attrName>ppt_y</p:attrName>
                                        </p:attrNameLst>
                                      </p:cBhvr>
                                      <p:rCtr x="24583" y="-7014"/>
                                    </p:animMotion>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6 1.48148E-6 L 0.33607 0.18333 " pathEditMode="relative" rAng="0" ptsTypes="AA">
                                      <p:cBhvr>
                                        <p:cTn id="11" dur="2000" fill="hold"/>
                                        <p:tgtEl>
                                          <p:spTgt spid="31"/>
                                        </p:tgtEl>
                                        <p:attrNameLst>
                                          <p:attrName>ppt_x</p:attrName>
                                          <p:attrName>ppt_y</p:attrName>
                                        </p:attrNameLst>
                                      </p:cBhvr>
                                      <p:rCtr x="16810" y="8912"/>
                                    </p:animMotion>
                                  </p:childTnLst>
                                </p:cTn>
                              </p:par>
                            </p:childTnLst>
                          </p:cTn>
                        </p:par>
                      </p:childTnLst>
                    </p:cTn>
                  </p:par>
                </p:childTnLst>
              </p:cTn>
              <p:nextCondLst>
                <p:cond evt="onClick" delay="0">
                  <p:tgtEl>
                    <p:spTgt spid="31"/>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1.66667E-6 4.07407E-6 L 0.18216 -0.04514 " pathEditMode="relative" rAng="0" ptsTypes="AA">
                                      <p:cBhvr>
                                        <p:cTn id="16" dur="2000" fill="hold"/>
                                        <p:tgtEl>
                                          <p:spTgt spid="33"/>
                                        </p:tgtEl>
                                        <p:attrNameLst>
                                          <p:attrName>ppt_x</p:attrName>
                                          <p:attrName>ppt_y</p:attrName>
                                        </p:attrNameLst>
                                      </p:cBhvr>
                                      <p:rCtr x="9102" y="-2269"/>
                                    </p:animMotion>
                                  </p:child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1.45833E-6 -4.07407E-6 L 0.48985 -0.60926 " pathEditMode="relative" rAng="0" ptsTypes="AA">
                                      <p:cBhvr>
                                        <p:cTn id="21" dur="2000" fill="hold"/>
                                        <p:tgtEl>
                                          <p:spTgt spid="30"/>
                                        </p:tgtEl>
                                        <p:attrNameLst>
                                          <p:attrName>ppt_x</p:attrName>
                                          <p:attrName>ppt_y</p:attrName>
                                        </p:attrNameLst>
                                      </p:cBhvr>
                                      <p:rCtr x="24492" y="-30463"/>
                                    </p:animMotion>
                                  </p:childTnLst>
                                </p:cTn>
                              </p:par>
                            </p:childTnLst>
                          </p:cTn>
                        </p:par>
                      </p:childTnLst>
                    </p:cTn>
                  </p:par>
                </p:childTnLst>
              </p:cTn>
              <p:nextCondLst>
                <p:cond evt="onClick" delay="0">
                  <p:tgtEl>
                    <p:spTgt spid="30"/>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6.25E-7 7.40741E-7 L 0.33411 -0.44445 " pathEditMode="relative" rAng="0" ptsTypes="AA">
                                      <p:cBhvr>
                                        <p:cTn id="26" dur="2000" fill="hold"/>
                                        <p:tgtEl>
                                          <p:spTgt spid="32"/>
                                        </p:tgtEl>
                                        <p:attrNameLst>
                                          <p:attrName>ppt_x</p:attrName>
                                          <p:attrName>ppt_y</p:attrName>
                                        </p:attrNameLst>
                                      </p:cBhvr>
                                      <p:rCtr x="16615" y="-22546"/>
                                    </p:animMotion>
                                  </p:childTnLst>
                                </p:cTn>
                              </p:par>
                            </p:childTnLst>
                          </p:cTn>
                        </p:par>
                      </p:childTnLst>
                    </p:cTn>
                  </p:par>
                </p:childTnLst>
              </p:cTn>
              <p:nextCondLst>
                <p:cond evt="onClick" delay="0">
                  <p:tgtEl>
                    <p:spTgt spid="32"/>
                  </p:tgtEl>
                </p:cond>
              </p:nextCondLst>
            </p:seq>
          </p:childTnLst>
        </p:cTn>
      </p:par>
    </p:tnLst>
    <p:bldLst>
      <p:bldP spid="27" grpId="0" animBg="1"/>
      <p:bldP spid="31" grpId="0" animBg="1"/>
      <p:bldP spid="33" grpId="0" animBg="1"/>
      <p:bldP spid="30" grpId="0" animBg="1"/>
      <p:bldP spid="3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E0E9B484-73DB-EFF2-49FB-C36C0AB9DDC2}"/>
              </a:ext>
            </a:extLst>
          </p:cNvPr>
          <p:cNvSpPr>
            <a:spLocks noGrp="1"/>
          </p:cNvSpPr>
          <p:nvPr>
            <p:ph type="title"/>
          </p:nvPr>
        </p:nvSpPr>
        <p:spPr/>
        <p:txBody>
          <a:bodyPr/>
          <a:lstStyle/>
          <a:p>
            <a:r>
              <a:rPr lang="en-AU" dirty="0"/>
              <a:t>2.3 Differentiation option 1: Building a house analogy</a:t>
            </a:r>
          </a:p>
        </p:txBody>
      </p:sp>
      <p:pic>
        <p:nvPicPr>
          <p:cNvPr id="6" name="Picture 5" descr="A lawn of grass.">
            <a:extLst>
              <a:ext uri="{FF2B5EF4-FFF2-40B4-BE49-F238E27FC236}">
                <a16:creationId xmlns:a16="http://schemas.microsoft.com/office/drawing/2014/main" id="{6D1F3EF4-0BE4-0678-57DE-1AA6C67EA312}"/>
              </a:ext>
            </a:extLst>
          </p:cNvPr>
          <p:cNvPicPr>
            <a:picLocks noChangeAspect="1"/>
          </p:cNvPicPr>
          <p:nvPr/>
        </p:nvPicPr>
        <p:blipFill>
          <a:blip r:embed="rId3"/>
          <a:stretch>
            <a:fillRect/>
          </a:stretch>
        </p:blipFill>
        <p:spPr>
          <a:xfrm>
            <a:off x="1870911" y="1095570"/>
            <a:ext cx="7620000" cy="5076825"/>
          </a:xfrm>
          <a:prstGeom prst="rect">
            <a:avLst/>
          </a:prstGeom>
        </p:spPr>
      </p:pic>
      <p:pic>
        <p:nvPicPr>
          <p:cNvPr id="13316" name="Picture 4" descr="A small yellow house with two windows.">
            <a:extLst>
              <a:ext uri="{FF2B5EF4-FFF2-40B4-BE49-F238E27FC236}">
                <a16:creationId xmlns:a16="http://schemas.microsoft.com/office/drawing/2014/main" id="{9B6D301F-647C-FCCE-FA03-8D02EFA9053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609" b="97283" l="7664" r="87956">
                        <a14:foregroundMark x1="38686" y1="90217" x2="38686" y2="90217"/>
                        <a14:foregroundMark x1="33942" y1="94022" x2="33942" y2="94022"/>
                        <a14:foregroundMark x1="52190" y1="8152" x2="52190" y2="8152"/>
                        <a14:foregroundMark x1="89051" y1="34239" x2="89051" y2="34239"/>
                        <a14:foregroundMark x1="73723" y1="52174" x2="73723" y2="52174"/>
                        <a14:foregroundMark x1="70803" y1="55978" x2="70803" y2="55978"/>
                        <a14:foregroundMark x1="37591" y1="57609" x2="37591" y2="57609"/>
                        <a14:foregroundMark x1="86131" y1="44565" x2="86131" y2="44565"/>
                        <a14:foregroundMark x1="24453" y1="95109" x2="24453" y2="95109"/>
                        <a14:foregroundMark x1="30657" y1="96739" x2="30657" y2="96739"/>
                        <a14:foregroundMark x1="36496" y1="97283" x2="36496" y2="97283"/>
                        <a14:backgroundMark x1="40876" y1="97826" x2="40876" y2="97826"/>
                        <a14:backgroundMark x1="33942" y1="99457" x2="33942" y2="99457"/>
                        <a14:backgroundMark x1="28832" y1="98370" x2="28832" y2="98370"/>
                        <a14:backgroundMark x1="24453" y1="96739" x2="24453" y2="96739"/>
                        <a14:backgroundMark x1="83577" y1="95652" x2="83577" y2="95652"/>
                        <a14:backgroundMark x1="23723" y1="93478" x2="23723" y2="93478"/>
                      </a14:backgroundRemoval>
                    </a14:imgEffect>
                  </a14:imgLayer>
                </a14:imgProps>
              </a:ext>
              <a:ext uri="{28A0092B-C50C-407E-A947-70E740481C1C}">
                <a14:useLocalDpi xmlns:a14="http://schemas.microsoft.com/office/drawing/2010/main"/>
              </a:ext>
            </a:extLst>
          </a:blip>
          <a:srcRect/>
          <a:stretch>
            <a:fillRect/>
          </a:stretch>
        </p:blipFill>
        <p:spPr bwMode="auto">
          <a:xfrm>
            <a:off x="3381963" y="1515404"/>
            <a:ext cx="4042567" cy="27147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White picket fence.">
            <a:extLst>
              <a:ext uri="{FF2B5EF4-FFF2-40B4-BE49-F238E27FC236}">
                <a16:creationId xmlns:a16="http://schemas.microsoft.com/office/drawing/2014/main" id="{C9FCBDDB-81C6-E566-AB4E-C64ACF5769AF}"/>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3521" b="96831" l="125" r="97125">
                        <a14:foregroundMark x1="500" y1="13556" x2="500" y2="13556"/>
                        <a14:foregroundMark x1="500" y1="17782" x2="500" y2="17782"/>
                        <a14:foregroundMark x1="1000" y1="29401" x2="1000" y2="29401"/>
                        <a14:foregroundMark x1="125" y1="43838" x2="125" y2="43838"/>
                        <a14:foregroundMark x1="1125" y1="48592" x2="1125" y2="48592"/>
                        <a14:foregroundMark x1="500" y1="79754" x2="500" y2="79754"/>
                        <a14:foregroundMark x1="750" y1="93662" x2="750" y2="93662"/>
                        <a14:foregroundMark x1="5750" y1="84155" x2="5750" y2="84155"/>
                        <a14:foregroundMark x1="500" y1="97535" x2="500" y2="97535"/>
                        <a14:foregroundMark x1="8750" y1="95070" x2="8750" y2="95070"/>
                        <a14:foregroundMark x1="13000" y1="93134" x2="13000" y2="93134"/>
                        <a14:foregroundMark x1="12125" y1="75352" x2="12125" y2="75352"/>
                        <a14:foregroundMark x1="10625" y1="57746" x2="10625" y2="57746"/>
                        <a14:foregroundMark x1="10625" y1="4754" x2="10625" y2="4754"/>
                        <a14:foregroundMark x1="24125" y1="4754" x2="24125" y2="4754"/>
                        <a14:foregroundMark x1="38875" y1="3873" x2="38875" y2="3873"/>
                        <a14:foregroundMark x1="80750" y1="11444" x2="80750" y2="11444"/>
                        <a14:foregroundMark x1="94625" y1="11796" x2="94625" y2="11796"/>
                        <a14:foregroundMark x1="81000" y1="9507" x2="81000" y2="9507"/>
                        <a14:foregroundMark x1="79250" y1="10035" x2="79250" y2="10035"/>
                        <a14:foregroundMark x1="78250" y1="21655" x2="78250" y2="21655"/>
                        <a14:foregroundMark x1="78625" y1="29930" x2="78625" y2="29930"/>
                        <a14:foregroundMark x1="80375" y1="27817" x2="80375" y2="27817"/>
                        <a14:foregroundMark x1="91000" y1="19014" x2="91000" y2="19014"/>
                        <a14:foregroundMark x1="91250" y1="22183" x2="91250" y2="22183"/>
                        <a14:foregroundMark x1="92750" y1="26056" x2="93125" y2="26937"/>
                        <a14:foregroundMark x1="94250" y1="23415" x2="94250" y2="23415"/>
                        <a14:foregroundMark x1="97125" y1="9507" x2="97125" y2="9507"/>
                        <a14:foregroundMark x1="93125" y1="6162" x2="93125" y2="6162"/>
                        <a14:foregroundMark x1="91250" y1="16197" x2="91250" y2="16197"/>
                        <a14:foregroundMark x1="65625" y1="92254" x2="65625" y2="92254"/>
                        <a14:backgroundMark x1="60500" y1="52993" x2="60500" y2="52993"/>
                        <a14:backgroundMark x1="74250" y1="89789" x2="74250" y2="89789"/>
                        <a14:backgroundMark x1="20125" y1="68134" x2="20125" y2="68134"/>
                        <a14:backgroundMark x1="18625" y1="67606" x2="18625" y2="67606"/>
                        <a14:backgroundMark x1="19000" y1="50704" x2="19000" y2="50704"/>
                        <a14:backgroundMark x1="32125" y1="49120" x2="32125" y2="49120"/>
                        <a14:backgroundMark x1="45750" y1="52817" x2="45750" y2="52817"/>
                        <a14:backgroundMark x1="74000" y1="62148" x2="74000" y2="62148"/>
                      </a14:backgroundRemoval>
                    </a14:imgEffect>
                  </a14:imgLayer>
                </a14:imgProps>
              </a:ext>
              <a:ext uri="{28A0092B-C50C-407E-A947-70E740481C1C}">
                <a14:useLocalDpi xmlns:a14="http://schemas.microsoft.com/office/drawing/2010/main"/>
              </a:ext>
            </a:extLst>
          </a:blip>
          <a:stretch>
            <a:fillRect/>
          </a:stretch>
        </p:blipFill>
        <p:spPr>
          <a:xfrm>
            <a:off x="1870911" y="3960792"/>
            <a:ext cx="3152274" cy="2238115"/>
          </a:xfrm>
          <a:prstGeom prst="rect">
            <a:avLst/>
          </a:prstGeom>
        </p:spPr>
      </p:pic>
      <p:pic>
        <p:nvPicPr>
          <p:cNvPr id="11" name="Picture 10" descr="White picket fence.">
            <a:extLst>
              <a:ext uri="{FF2B5EF4-FFF2-40B4-BE49-F238E27FC236}">
                <a16:creationId xmlns:a16="http://schemas.microsoft.com/office/drawing/2014/main" id="{27E3D27F-E8FE-8B27-4738-1EB553481ABA}"/>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3521" b="96831" l="125" r="97125">
                        <a14:foregroundMark x1="500" y1="13556" x2="500" y2="13556"/>
                        <a14:foregroundMark x1="500" y1="17782" x2="500" y2="17782"/>
                        <a14:foregroundMark x1="1000" y1="29401" x2="1000" y2="29401"/>
                        <a14:foregroundMark x1="125" y1="43838" x2="125" y2="43838"/>
                        <a14:foregroundMark x1="1125" y1="48592" x2="1125" y2="48592"/>
                        <a14:foregroundMark x1="500" y1="79754" x2="500" y2="79754"/>
                        <a14:foregroundMark x1="750" y1="93662" x2="750" y2="93662"/>
                        <a14:foregroundMark x1="5750" y1="84155" x2="5750" y2="84155"/>
                        <a14:foregroundMark x1="500" y1="97535" x2="500" y2="97535"/>
                        <a14:foregroundMark x1="8750" y1="95070" x2="8750" y2="95070"/>
                        <a14:foregroundMark x1="13000" y1="93134" x2="13000" y2="93134"/>
                        <a14:foregroundMark x1="12125" y1="75352" x2="12125" y2="75352"/>
                        <a14:foregroundMark x1="10625" y1="57746" x2="10625" y2="57746"/>
                        <a14:foregroundMark x1="10625" y1="4754" x2="10625" y2="4754"/>
                        <a14:foregroundMark x1="24125" y1="4754" x2="24125" y2="4754"/>
                        <a14:foregroundMark x1="38875" y1="3873" x2="38875" y2="3873"/>
                        <a14:foregroundMark x1="80750" y1="11444" x2="80750" y2="11444"/>
                        <a14:foregroundMark x1="94625" y1="11796" x2="94625" y2="11796"/>
                        <a14:foregroundMark x1="81000" y1="9507" x2="81000" y2="9507"/>
                        <a14:foregroundMark x1="79250" y1="10035" x2="79250" y2="10035"/>
                        <a14:foregroundMark x1="78250" y1="21655" x2="78250" y2="21655"/>
                        <a14:foregroundMark x1="78625" y1="29930" x2="78625" y2="29930"/>
                        <a14:foregroundMark x1="80375" y1="27817" x2="80375" y2="27817"/>
                        <a14:foregroundMark x1="91000" y1="19014" x2="91000" y2="19014"/>
                        <a14:foregroundMark x1="91250" y1="22183" x2="91250" y2="22183"/>
                        <a14:foregroundMark x1="92750" y1="26056" x2="93125" y2="26937"/>
                        <a14:foregroundMark x1="94250" y1="23415" x2="94250" y2="23415"/>
                        <a14:foregroundMark x1="97125" y1="9507" x2="97125" y2="9507"/>
                        <a14:foregroundMark x1="93125" y1="6162" x2="93125" y2="6162"/>
                        <a14:foregroundMark x1="91250" y1="16197" x2="91250" y2="16197"/>
                        <a14:foregroundMark x1="65625" y1="92254" x2="65625" y2="92254"/>
                        <a14:backgroundMark x1="60500" y1="52993" x2="60500" y2="52993"/>
                        <a14:backgroundMark x1="74250" y1="89789" x2="74250" y2="89789"/>
                        <a14:backgroundMark x1="20125" y1="68134" x2="20125" y2="68134"/>
                        <a14:backgroundMark x1="18625" y1="67606" x2="18625" y2="67606"/>
                        <a14:backgroundMark x1="19000" y1="50704" x2="19000" y2="50704"/>
                        <a14:backgroundMark x1="32125" y1="49120" x2="32125" y2="49120"/>
                        <a14:backgroundMark x1="45750" y1="52817" x2="45750" y2="52817"/>
                        <a14:backgroundMark x1="74000" y1="62148" x2="74000" y2="62148"/>
                      </a14:backgroundRemoval>
                    </a14:imgEffect>
                  </a14:imgLayer>
                </a14:imgProps>
              </a:ext>
              <a:ext uri="{28A0092B-C50C-407E-A947-70E740481C1C}">
                <a14:useLocalDpi xmlns:a14="http://schemas.microsoft.com/office/drawing/2010/main"/>
              </a:ext>
            </a:extLst>
          </a:blip>
          <a:stretch>
            <a:fillRect/>
          </a:stretch>
        </p:blipFill>
        <p:spPr>
          <a:xfrm>
            <a:off x="4888489" y="3960792"/>
            <a:ext cx="3152274" cy="2238115"/>
          </a:xfrm>
          <a:prstGeom prst="rect">
            <a:avLst/>
          </a:prstGeom>
        </p:spPr>
      </p:pic>
      <p:pic>
        <p:nvPicPr>
          <p:cNvPr id="12" name="Picture 11" descr="White picket fence.">
            <a:extLst>
              <a:ext uri="{FF2B5EF4-FFF2-40B4-BE49-F238E27FC236}">
                <a16:creationId xmlns:a16="http://schemas.microsoft.com/office/drawing/2014/main" id="{2888D117-F847-F71B-922A-28DDD8A5489F}"/>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3345" b="96831" l="242" r="100000">
                        <a14:foregroundMark x1="969" y1="13556" x2="969" y2="13556"/>
                        <a14:foregroundMark x1="969" y1="17782" x2="969" y2="17782"/>
                        <a14:foregroundMark x1="1937" y1="29401" x2="1937" y2="29401"/>
                        <a14:foregroundMark x1="242" y1="43838" x2="242" y2="43838"/>
                        <a14:foregroundMark x1="2179" y1="48592" x2="2179" y2="48592"/>
                        <a14:foregroundMark x1="969" y1="79754" x2="969" y2="79754"/>
                        <a14:foregroundMark x1="1453" y1="93662" x2="1453" y2="93662"/>
                        <a14:foregroundMark x1="11138" y1="84155" x2="11138" y2="84155"/>
                        <a14:foregroundMark x1="969" y1="97535" x2="969" y2="97535"/>
                        <a14:foregroundMark x1="16949" y1="95070" x2="16949" y2="95070"/>
                        <a14:foregroundMark x1="25182" y1="93134" x2="25182" y2="93134"/>
                        <a14:foregroundMark x1="23487" y1="75352" x2="23487" y2="75352"/>
                        <a14:foregroundMark x1="20581" y1="57746" x2="20581" y2="57746"/>
                        <a14:foregroundMark x1="20581" y1="4754" x2="20581" y2="4754"/>
                        <a14:foregroundMark x1="46731" y1="4754" x2="46731" y2="4754"/>
                        <a14:foregroundMark x1="75303" y1="3873" x2="75303" y2="3873"/>
                        <a14:backgroundMark x1="38983" y1="68134" x2="38983" y2="68134"/>
                        <a14:backgroundMark x1="36077" y1="67606" x2="36077" y2="67606"/>
                        <a14:backgroundMark x1="36804" y1="50704" x2="36804" y2="50704"/>
                        <a14:backgroundMark x1="62228" y1="49120" x2="62228" y2="49120"/>
                        <a14:backgroundMark x1="88620" y1="52817" x2="88620" y2="52817"/>
                      </a14:backgroundRemoval>
                    </a14:imgEffect>
                  </a14:imgLayer>
                </a14:imgProps>
              </a:ext>
              <a:ext uri="{28A0092B-C50C-407E-A947-70E740481C1C}">
                <a14:useLocalDpi xmlns:a14="http://schemas.microsoft.com/office/drawing/2010/main"/>
              </a:ext>
            </a:extLst>
          </a:blip>
          <a:srcRect/>
          <a:stretch/>
        </p:blipFill>
        <p:spPr>
          <a:xfrm>
            <a:off x="7865173" y="3960792"/>
            <a:ext cx="1625738" cy="2238115"/>
          </a:xfrm>
          <a:prstGeom prst="rect">
            <a:avLst/>
          </a:prstGeom>
        </p:spPr>
      </p:pic>
      <p:pic>
        <p:nvPicPr>
          <p:cNvPr id="8" name="Picture 7" descr="A running thief with a sack on his back.">
            <a:extLst>
              <a:ext uri="{FF2B5EF4-FFF2-40B4-BE49-F238E27FC236}">
                <a16:creationId xmlns:a16="http://schemas.microsoft.com/office/drawing/2014/main" id="{45AD07A8-225C-2692-1EFC-29640ABE4850}"/>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025469" y="2575522"/>
            <a:ext cx="1679408" cy="1679408"/>
          </a:xfrm>
          <a:prstGeom prst="rect">
            <a:avLst/>
          </a:prstGeom>
        </p:spPr>
      </p:pic>
      <p:sp>
        <p:nvSpPr>
          <p:cNvPr id="7" name="TextBox 6">
            <a:extLst>
              <a:ext uri="{FF2B5EF4-FFF2-40B4-BE49-F238E27FC236}">
                <a16:creationId xmlns:a16="http://schemas.microsoft.com/office/drawing/2014/main" id="{4D830DDB-C8D5-14CF-2115-5D7B20E7D211}"/>
              </a:ext>
              <a:ext uri="{C183D7F6-B498-43B3-948B-1728B52AA6E4}">
                <adec:decorative xmlns:adec="http://schemas.microsoft.com/office/drawing/2017/decorative" val="0"/>
              </a:ext>
            </a:extLst>
          </p:cNvPr>
          <p:cNvSpPr txBox="1"/>
          <p:nvPr/>
        </p:nvSpPr>
        <p:spPr>
          <a:xfrm>
            <a:off x="1857886" y="6344647"/>
            <a:ext cx="6545334" cy="475226"/>
          </a:xfrm>
          <a:prstGeom prst="rect">
            <a:avLst/>
          </a:prstGeom>
          <a:noFill/>
        </p:spPr>
        <p:txBody>
          <a:bodyPr wrap="square" lIns="0" tIns="0" rIns="0" bIns="0" rtlCol="0">
            <a:noAutofit/>
          </a:bodyPr>
          <a:lstStyle/>
          <a:p>
            <a:pPr algn="l"/>
            <a:r>
              <a:rPr lang="en-AU" sz="800" dirty="0">
                <a:hlinkClick r:id="rId12"/>
              </a:rPr>
              <a:t>Grass image</a:t>
            </a:r>
            <a:r>
              <a:rPr lang="en-AU" sz="800" dirty="0"/>
              <a:t> and </a:t>
            </a:r>
            <a:r>
              <a:rPr lang="en-AU" sz="800" dirty="0">
                <a:hlinkClick r:id="rId13"/>
              </a:rPr>
              <a:t>Fence image</a:t>
            </a:r>
            <a:r>
              <a:rPr lang="en-AU" sz="800" dirty="0"/>
              <a:t> from </a:t>
            </a:r>
            <a:r>
              <a:rPr lang="en-AU" sz="800" dirty="0" err="1"/>
              <a:t>Rawpixel</a:t>
            </a:r>
            <a:r>
              <a:rPr lang="en-AU" sz="800" dirty="0"/>
              <a:t> licensed under </a:t>
            </a:r>
            <a:r>
              <a:rPr lang="en-AU" sz="800" dirty="0">
                <a:hlinkClick r:id="rId14"/>
              </a:rPr>
              <a:t>CC0 1.0</a:t>
            </a:r>
            <a:br>
              <a:rPr lang="en-AU" sz="800" dirty="0"/>
            </a:br>
            <a:r>
              <a:rPr lang="en-AU" sz="800" dirty="0">
                <a:hlinkClick r:id="rId15"/>
              </a:rPr>
              <a:t>House image</a:t>
            </a:r>
            <a:r>
              <a:rPr lang="en-AU" sz="800" dirty="0"/>
              <a:t> from Picryl licensed under </a:t>
            </a:r>
            <a:r>
              <a:rPr lang="en-AU" sz="800" dirty="0">
                <a:hlinkClick r:id="rId14"/>
              </a:rPr>
              <a:t>CC0 1.0</a:t>
            </a:r>
            <a:endParaRPr lang="en-AU" sz="800" dirty="0"/>
          </a:p>
          <a:p>
            <a:pPr algn="l"/>
            <a:r>
              <a:rPr lang="en-AU" sz="800" dirty="0">
                <a:hlinkClick r:id="rId16"/>
              </a:rPr>
              <a:t>Thief image</a:t>
            </a:r>
            <a:r>
              <a:rPr lang="en-AU" sz="800" dirty="0"/>
              <a:t> from Vector Portal licensed under </a:t>
            </a:r>
            <a:r>
              <a:rPr lang="en-AU" sz="800" dirty="0">
                <a:hlinkClick r:id="rId17"/>
              </a:rPr>
              <a:t>CC BY 4.0</a:t>
            </a:r>
            <a:endParaRPr lang="en-AU" sz="800" dirty="0"/>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105</a:t>
            </a:fld>
            <a:endParaRPr lang="en-AU"/>
          </a:p>
        </p:txBody>
      </p:sp>
    </p:spTree>
    <p:extLst>
      <p:ext uri="{BB962C8B-B14F-4D97-AF65-F5344CB8AC3E}">
        <p14:creationId xmlns:p14="http://schemas.microsoft.com/office/powerpoint/2010/main" val="262386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E0E9B484-73DB-EFF2-49FB-C36C0AB9DDC2}"/>
              </a:ext>
            </a:extLst>
          </p:cNvPr>
          <p:cNvSpPr>
            <a:spLocks noGrp="1"/>
          </p:cNvSpPr>
          <p:nvPr>
            <p:ph type="title"/>
          </p:nvPr>
        </p:nvSpPr>
        <p:spPr/>
        <p:txBody>
          <a:bodyPr/>
          <a:lstStyle/>
          <a:p>
            <a:r>
              <a:rPr lang="en-AU" dirty="0"/>
              <a:t>2.3 Building a house analogy 2</a:t>
            </a:r>
          </a:p>
        </p:txBody>
      </p:sp>
      <p:pic>
        <p:nvPicPr>
          <p:cNvPr id="6" name="Picture 5" descr="Picture of a green lawn">
            <a:extLst>
              <a:ext uri="{FF2B5EF4-FFF2-40B4-BE49-F238E27FC236}">
                <a16:creationId xmlns:a16="http://schemas.microsoft.com/office/drawing/2014/main" id="{6D1F3EF4-0BE4-0678-57DE-1AA6C67EA312}"/>
              </a:ext>
            </a:extLst>
          </p:cNvPr>
          <p:cNvPicPr>
            <a:picLocks noChangeAspect="1"/>
          </p:cNvPicPr>
          <p:nvPr/>
        </p:nvPicPr>
        <p:blipFill>
          <a:blip r:embed="rId3"/>
          <a:stretch>
            <a:fillRect/>
          </a:stretch>
        </p:blipFill>
        <p:spPr>
          <a:xfrm>
            <a:off x="1985211" y="1089025"/>
            <a:ext cx="7332409" cy="4885217"/>
          </a:xfrm>
          <a:prstGeom prst="rect">
            <a:avLst/>
          </a:prstGeom>
        </p:spPr>
      </p:pic>
      <p:pic>
        <p:nvPicPr>
          <p:cNvPr id="13316" name="Picture 4" descr="House home small building. - PICRYL ...">
            <a:extLst>
              <a:ext uri="{FF2B5EF4-FFF2-40B4-BE49-F238E27FC236}">
                <a16:creationId xmlns:a16="http://schemas.microsoft.com/office/drawing/2014/main" id="{9B6D301F-647C-FCCE-FA03-8D02EFA9053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609" b="97283" l="7664" r="87956">
                        <a14:foregroundMark x1="38686" y1="90217" x2="38686" y2="90217"/>
                        <a14:foregroundMark x1="33942" y1="94022" x2="33942" y2="94022"/>
                        <a14:foregroundMark x1="52190" y1="8152" x2="52190" y2="8152"/>
                        <a14:foregroundMark x1="89051" y1="34239" x2="89051" y2="34239"/>
                        <a14:foregroundMark x1="73723" y1="52174" x2="73723" y2="52174"/>
                        <a14:foregroundMark x1="70803" y1="55978" x2="70803" y2="55978"/>
                        <a14:foregroundMark x1="37591" y1="57609" x2="37591" y2="57609"/>
                        <a14:foregroundMark x1="86131" y1="44565" x2="86131" y2="44565"/>
                        <a14:foregroundMark x1="24453" y1="95109" x2="24453" y2="95109"/>
                        <a14:foregroundMark x1="30657" y1="96739" x2="30657" y2="96739"/>
                        <a14:foregroundMark x1="36496" y1="97283" x2="36496" y2="97283"/>
                        <a14:backgroundMark x1="40876" y1="97826" x2="40876" y2="97826"/>
                        <a14:backgroundMark x1="33942" y1="99457" x2="33942" y2="99457"/>
                        <a14:backgroundMark x1="28832" y1="98370" x2="28832" y2="98370"/>
                        <a14:backgroundMark x1="24453" y1="96739" x2="24453" y2="96739"/>
                        <a14:backgroundMark x1="83577" y1="95652" x2="83577" y2="95652"/>
                        <a14:backgroundMark x1="23723" y1="93478" x2="23723" y2="93478"/>
                      </a14:backgroundRemoval>
                    </a14:imgEffect>
                  </a14:imgLayer>
                </a14:imgProps>
              </a:ext>
              <a:ext uri="{28A0092B-C50C-407E-A947-70E740481C1C}">
                <a14:useLocalDpi xmlns:a14="http://schemas.microsoft.com/office/drawing/2010/main"/>
              </a:ext>
            </a:extLst>
          </a:blip>
          <a:srcRect/>
          <a:stretch>
            <a:fillRect/>
          </a:stretch>
        </p:blipFill>
        <p:spPr bwMode="auto">
          <a:xfrm>
            <a:off x="3496264" y="1482347"/>
            <a:ext cx="3889994" cy="26122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mage of a white picket fence">
            <a:extLst>
              <a:ext uri="{FF2B5EF4-FFF2-40B4-BE49-F238E27FC236}">
                <a16:creationId xmlns:a16="http://schemas.microsoft.com/office/drawing/2014/main" id="{C9FCBDDB-81C6-E566-AB4E-C64ACF5769AF}"/>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3521" b="96831" l="125" r="97125">
                        <a14:foregroundMark x1="500" y1="13556" x2="500" y2="13556"/>
                        <a14:foregroundMark x1="500" y1="17782" x2="500" y2="17782"/>
                        <a14:foregroundMark x1="1000" y1="29401" x2="1000" y2="29401"/>
                        <a14:foregroundMark x1="125" y1="43838" x2="125" y2="43838"/>
                        <a14:foregroundMark x1="1125" y1="48592" x2="1125" y2="48592"/>
                        <a14:foregroundMark x1="500" y1="79754" x2="500" y2="79754"/>
                        <a14:foregroundMark x1="750" y1="93662" x2="750" y2="93662"/>
                        <a14:foregroundMark x1="5750" y1="84155" x2="5750" y2="84155"/>
                        <a14:foregroundMark x1="500" y1="97535" x2="500" y2="97535"/>
                        <a14:foregroundMark x1="8750" y1="95070" x2="8750" y2="95070"/>
                        <a14:foregroundMark x1="13000" y1="93134" x2="13000" y2="93134"/>
                        <a14:foregroundMark x1="12125" y1="75352" x2="12125" y2="75352"/>
                        <a14:foregroundMark x1="10625" y1="57746" x2="10625" y2="57746"/>
                        <a14:foregroundMark x1="10625" y1="4754" x2="10625" y2="4754"/>
                        <a14:foregroundMark x1="24125" y1="4754" x2="24125" y2="4754"/>
                        <a14:foregroundMark x1="38875" y1="3873" x2="38875" y2="3873"/>
                        <a14:foregroundMark x1="80750" y1="11444" x2="80750" y2="11444"/>
                        <a14:foregroundMark x1="94625" y1="11796" x2="94625" y2="11796"/>
                        <a14:foregroundMark x1="81000" y1="9507" x2="81000" y2="9507"/>
                        <a14:foregroundMark x1="79250" y1="10035" x2="79250" y2="10035"/>
                        <a14:foregroundMark x1="78250" y1="21655" x2="78250" y2="21655"/>
                        <a14:foregroundMark x1="78625" y1="29930" x2="78625" y2="29930"/>
                        <a14:foregroundMark x1="80375" y1="27817" x2="80375" y2="27817"/>
                        <a14:foregroundMark x1="91000" y1="19014" x2="91000" y2="19014"/>
                        <a14:foregroundMark x1="91250" y1="22183" x2="91250" y2="22183"/>
                        <a14:foregroundMark x1="92750" y1="26056" x2="93125" y2="26937"/>
                        <a14:foregroundMark x1="94250" y1="23415" x2="94250" y2="23415"/>
                        <a14:foregroundMark x1="97125" y1="9507" x2="97125" y2="9507"/>
                        <a14:foregroundMark x1="93125" y1="6162" x2="93125" y2="6162"/>
                        <a14:foregroundMark x1="91250" y1="16197" x2="91250" y2="16197"/>
                        <a14:foregroundMark x1="65625" y1="92254" x2="65625" y2="92254"/>
                        <a14:backgroundMark x1="60500" y1="52993" x2="60500" y2="52993"/>
                        <a14:backgroundMark x1="74250" y1="89789" x2="74250" y2="89789"/>
                        <a14:backgroundMark x1="20125" y1="68134" x2="20125" y2="68134"/>
                        <a14:backgroundMark x1="18625" y1="67606" x2="18625" y2="67606"/>
                        <a14:backgroundMark x1="19000" y1="50704" x2="19000" y2="50704"/>
                        <a14:backgroundMark x1="32125" y1="49120" x2="32125" y2="49120"/>
                        <a14:backgroundMark x1="45750" y1="52817" x2="45750" y2="52817"/>
                        <a14:backgroundMark x1="74000" y1="62148" x2="74000" y2="62148"/>
                      </a14:backgroundRemoval>
                    </a14:imgEffect>
                  </a14:imgLayer>
                </a14:imgProps>
              </a:ext>
              <a:ext uri="{28A0092B-C50C-407E-A947-70E740481C1C}">
                <a14:useLocalDpi xmlns:a14="http://schemas.microsoft.com/office/drawing/2010/main"/>
              </a:ext>
            </a:extLst>
          </a:blip>
          <a:stretch>
            <a:fillRect/>
          </a:stretch>
        </p:blipFill>
        <p:spPr>
          <a:xfrm>
            <a:off x="2018470" y="3848785"/>
            <a:ext cx="3000926" cy="2130658"/>
          </a:xfrm>
          <a:prstGeom prst="rect">
            <a:avLst/>
          </a:prstGeom>
        </p:spPr>
      </p:pic>
      <p:pic>
        <p:nvPicPr>
          <p:cNvPr id="11" name="Picture 10" descr="Image of a white picket fence">
            <a:extLst>
              <a:ext uri="{FF2B5EF4-FFF2-40B4-BE49-F238E27FC236}">
                <a16:creationId xmlns:a16="http://schemas.microsoft.com/office/drawing/2014/main" id="{27E3D27F-E8FE-8B27-4738-1EB553481ABA}"/>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3405" b="98566" l="125" r="97125">
                        <a14:foregroundMark x1="500" y1="13799" x2="500" y2="13799"/>
                        <a14:foregroundMark x1="500" y1="18100" x2="500" y2="18100"/>
                        <a14:foregroundMark x1="1000" y1="29928" x2="1000" y2="29928"/>
                        <a14:foregroundMark x1="125" y1="44624" x2="125" y2="44624"/>
                        <a14:foregroundMark x1="1125" y1="49462" x2="1125" y2="49462"/>
                        <a14:foregroundMark x1="500" y1="81183" x2="500" y2="81183"/>
                        <a14:foregroundMark x1="750" y1="95341" x2="750" y2="95341"/>
                        <a14:foregroundMark x1="5750" y1="85663" x2="5750" y2="85663"/>
                        <a14:foregroundMark x1="500" y1="99283" x2="500" y2="99283"/>
                        <a14:foregroundMark x1="8750" y1="96774" x2="8750" y2="96774"/>
                        <a14:foregroundMark x1="13000" y1="94803" x2="13000" y2="94803"/>
                        <a14:foregroundMark x1="12125" y1="76703" x2="12125" y2="76703"/>
                        <a14:foregroundMark x1="10625" y1="58781" x2="10625" y2="58781"/>
                        <a14:foregroundMark x1="10625" y1="4839" x2="10625" y2="4839"/>
                        <a14:foregroundMark x1="24125" y1="4839" x2="24125" y2="4839"/>
                        <a14:foregroundMark x1="38875" y1="3943" x2="38875" y2="3943"/>
                        <a14:foregroundMark x1="80750" y1="11649" x2="80750" y2="11649"/>
                        <a14:foregroundMark x1="94625" y1="12007" x2="94625" y2="12007"/>
                        <a14:foregroundMark x1="81000" y1="9677" x2="81000" y2="9677"/>
                        <a14:foregroundMark x1="79250" y1="10215" x2="79250" y2="10215"/>
                        <a14:foregroundMark x1="78250" y1="22043" x2="78250" y2="22043"/>
                        <a14:foregroundMark x1="78625" y1="30466" x2="78625" y2="30466"/>
                        <a14:foregroundMark x1="80375" y1="28315" x2="80375" y2="28315"/>
                        <a14:foregroundMark x1="91000" y1="19355" x2="91000" y2="19355"/>
                        <a14:foregroundMark x1="91250" y1="22581" x2="91250" y2="22581"/>
                        <a14:foregroundMark x1="92750" y1="26523" x2="93125" y2="27419"/>
                        <a14:foregroundMark x1="94250" y1="23835" x2="94250" y2="23835"/>
                        <a14:foregroundMark x1="97125" y1="9677" x2="97125" y2="9677"/>
                        <a14:foregroundMark x1="93125" y1="6272" x2="93125" y2="6272"/>
                        <a14:foregroundMark x1="91250" y1="16487" x2="91250" y2="16487"/>
                        <a14:foregroundMark x1="65625" y1="93907" x2="65625" y2="93907"/>
                        <a14:backgroundMark x1="60500" y1="53943" x2="60500" y2="53943"/>
                        <a14:backgroundMark x1="74250" y1="91398" x2="74250" y2="91398"/>
                        <a14:backgroundMark x1="20125" y1="69355" x2="20125" y2="69355"/>
                        <a14:backgroundMark x1="18625" y1="68817" x2="18625" y2="68817"/>
                        <a14:backgroundMark x1="19000" y1="51613" x2="19000" y2="51613"/>
                        <a14:backgroundMark x1="32125" y1="50000" x2="32125" y2="50000"/>
                        <a14:backgroundMark x1="45750" y1="53763" x2="45750" y2="53763"/>
                        <a14:backgroundMark x1="74000" y1="63262" x2="74000" y2="63262"/>
                      </a14:backgroundRemoval>
                    </a14:imgEffect>
                  </a14:imgLayer>
                </a14:imgProps>
              </a:ext>
              <a:ext uri="{28A0092B-C50C-407E-A947-70E740481C1C}">
                <a14:useLocalDpi xmlns:a14="http://schemas.microsoft.com/office/drawing/2010/main"/>
              </a:ext>
            </a:extLst>
          </a:blip>
          <a:srcRect/>
          <a:stretch/>
        </p:blipFill>
        <p:spPr>
          <a:xfrm>
            <a:off x="4896259" y="3858552"/>
            <a:ext cx="3033302" cy="2114484"/>
          </a:xfrm>
          <a:prstGeom prst="rect">
            <a:avLst/>
          </a:prstGeom>
        </p:spPr>
      </p:pic>
      <p:pic>
        <p:nvPicPr>
          <p:cNvPr id="12" name="Picture 11" descr="Image of a white picket fence">
            <a:extLst>
              <a:ext uri="{FF2B5EF4-FFF2-40B4-BE49-F238E27FC236}">
                <a16:creationId xmlns:a16="http://schemas.microsoft.com/office/drawing/2014/main" id="{2888D117-F847-F71B-922A-28DDD8A5489F}"/>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3405" b="98566" l="249" r="100000">
                        <a14:foregroundMark x1="998" y1="13799" x2="998" y2="13799"/>
                        <a14:foregroundMark x1="998" y1="18100" x2="998" y2="18100"/>
                        <a14:foregroundMark x1="1995" y1="29928" x2="1995" y2="29928"/>
                        <a14:foregroundMark x1="249" y1="44624" x2="249" y2="44624"/>
                        <a14:foregroundMark x1="2244" y1="49462" x2="2244" y2="49462"/>
                        <a14:foregroundMark x1="998" y1="81183" x2="998" y2="81183"/>
                        <a14:foregroundMark x1="1496" y1="95341" x2="1496" y2="95341"/>
                        <a14:foregroundMark x1="11471" y1="85663" x2="11471" y2="85663"/>
                        <a14:foregroundMark x1="998" y1="99283" x2="998" y2="99283"/>
                        <a14:foregroundMark x1="17456" y1="96774" x2="17456" y2="96774"/>
                        <a14:foregroundMark x1="25935" y1="94803" x2="25935" y2="94803"/>
                        <a14:foregroundMark x1="24190" y1="76703" x2="24190" y2="76703"/>
                        <a14:foregroundMark x1="21197" y1="58781" x2="21197" y2="58781"/>
                        <a14:foregroundMark x1="21197" y1="4839" x2="21197" y2="4839"/>
                        <a14:foregroundMark x1="48130" y1="4839" x2="48130" y2="4839"/>
                        <a14:foregroundMark x1="77556" y1="3943" x2="77556" y2="3943"/>
                        <a14:backgroundMark x1="40150" y1="69355" x2="40150" y2="69355"/>
                        <a14:backgroundMark x1="37157" y1="68817" x2="37157" y2="68817"/>
                        <a14:backgroundMark x1="37905" y1="51613" x2="37905" y2="51613"/>
                        <a14:backgroundMark x1="64090" y1="50000" x2="64090" y2="50000"/>
                        <a14:backgroundMark x1="91272" y1="53763" x2="91272" y2="53763"/>
                      </a14:backgroundRemoval>
                    </a14:imgEffect>
                  </a14:imgLayer>
                </a14:imgProps>
              </a:ext>
              <a:ext uri="{28A0092B-C50C-407E-A947-70E740481C1C}">
                <a14:useLocalDpi xmlns:a14="http://schemas.microsoft.com/office/drawing/2010/main"/>
              </a:ext>
            </a:extLst>
          </a:blip>
          <a:srcRect/>
          <a:stretch/>
        </p:blipFill>
        <p:spPr>
          <a:xfrm>
            <a:off x="7798496" y="3858551"/>
            <a:ext cx="1519124" cy="2114486"/>
          </a:xfrm>
          <a:prstGeom prst="rect">
            <a:avLst/>
          </a:prstGeom>
        </p:spPr>
      </p:pic>
      <p:pic>
        <p:nvPicPr>
          <p:cNvPr id="2" name="Picture 1" descr="An icon of an alarm.">
            <a:extLst>
              <a:ext uri="{FF2B5EF4-FFF2-40B4-BE49-F238E27FC236}">
                <a16:creationId xmlns:a16="http://schemas.microsoft.com/office/drawing/2014/main" id="{5316A584-FCAC-FAA4-3F2A-9F42065CBE06}"/>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0" b="100000" l="0" r="100000">
                        <a14:foregroundMark x1="42500" y1="40909" x2="42500" y2="40909"/>
                        <a14:foregroundMark x1="42500" y1="77273" x2="42500" y2="77273"/>
                      </a14:backgroundRemoval>
                    </a14:imgEffect>
                  </a14:imgLayer>
                </a14:imgProps>
              </a:ext>
              <a:ext uri="{28A0092B-C50C-407E-A947-70E740481C1C}">
                <a14:useLocalDpi xmlns:a14="http://schemas.microsoft.com/office/drawing/2010/main"/>
              </a:ext>
            </a:extLst>
          </a:blip>
          <a:srcRect/>
          <a:stretch/>
        </p:blipFill>
        <p:spPr>
          <a:xfrm rot="10800000">
            <a:off x="4462818" y="2463082"/>
            <a:ext cx="420245" cy="466180"/>
          </a:xfrm>
          <a:prstGeom prst="rect">
            <a:avLst/>
          </a:prstGeom>
        </p:spPr>
      </p:pic>
      <p:pic>
        <p:nvPicPr>
          <p:cNvPr id="4" name="Picture 3" descr="A cartoon image of a security camera.">
            <a:extLst>
              <a:ext uri="{FF2B5EF4-FFF2-40B4-BE49-F238E27FC236}">
                <a16:creationId xmlns:a16="http://schemas.microsoft.com/office/drawing/2014/main" id="{794DABEB-C059-20FA-2DDE-0255471FDA5E}"/>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10000" b="90000" l="10000" r="90000">
                        <a14:backgroundMark x1="57818" y1="68852" x2="57818" y2="68852"/>
                        <a14:backgroundMark x1="60727" y1="65574" x2="60727" y2="65574"/>
                        <a14:backgroundMark x1="62545" y1="61749" x2="62545" y2="61749"/>
                        <a14:backgroundMark x1="63636" y1="61749" x2="63636" y2="61749"/>
                        <a14:backgroundMark x1="69455" y1="27869" x2="69455" y2="27869"/>
                      </a14:backgroundRemoval>
                    </a14:imgEffect>
                  </a14:imgLayer>
                </a14:imgProps>
              </a:ext>
              <a:ext uri="{28A0092B-C50C-407E-A947-70E740481C1C}">
                <a14:useLocalDpi xmlns:a14="http://schemas.microsoft.com/office/drawing/2010/main"/>
              </a:ext>
            </a:extLst>
          </a:blip>
          <a:stretch>
            <a:fillRect/>
          </a:stretch>
        </p:blipFill>
        <p:spPr>
          <a:xfrm>
            <a:off x="5819611" y="2419316"/>
            <a:ext cx="969692" cy="645286"/>
          </a:xfrm>
          <a:prstGeom prst="rect">
            <a:avLst/>
          </a:prstGeom>
        </p:spPr>
      </p:pic>
      <p:pic>
        <p:nvPicPr>
          <p:cNvPr id="8" name="Picture 7" descr="Cartoon image of a thief carrying a brown sack">
            <a:extLst>
              <a:ext uri="{FF2B5EF4-FFF2-40B4-BE49-F238E27FC236}">
                <a16:creationId xmlns:a16="http://schemas.microsoft.com/office/drawing/2014/main" id="{45AD07A8-225C-2692-1EFC-29640ABE4850}"/>
              </a:ext>
            </a:extLst>
          </p:cNvPr>
          <p:cNvPicPr>
            <a:picLocks noChangeAspect="1"/>
          </p:cNvPicPr>
          <p:nvPr/>
        </p:nvPicPr>
        <p:blipFill>
          <a:blip r:embed="rId16" cstate="screen">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139769" y="2542465"/>
            <a:ext cx="1616024" cy="1616024"/>
          </a:xfrm>
          <a:prstGeom prst="rect">
            <a:avLst/>
          </a:prstGeom>
        </p:spPr>
      </p:pic>
      <p:cxnSp>
        <p:nvCxnSpPr>
          <p:cNvPr id="15" name="Straight Connector 14">
            <a:extLst>
              <a:ext uri="{FF2B5EF4-FFF2-40B4-BE49-F238E27FC236}">
                <a16:creationId xmlns:a16="http://schemas.microsoft.com/office/drawing/2014/main" id="{3624BC0D-52D9-5D66-041F-32693E88EEAB}"/>
              </a:ext>
              <a:ext uri="{C183D7F6-B498-43B3-948B-1728B52AA6E4}">
                <adec:decorative xmlns:adec="http://schemas.microsoft.com/office/drawing/2017/decorative" val="1"/>
              </a:ext>
            </a:extLst>
          </p:cNvPr>
          <p:cNvCxnSpPr>
            <a:cxnSpLocks/>
          </p:cNvCxnSpPr>
          <p:nvPr/>
        </p:nvCxnSpPr>
        <p:spPr>
          <a:xfrm>
            <a:off x="4337312" y="2653363"/>
            <a:ext cx="120769" cy="3291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CAB9ADA-C098-CBDA-5615-E977D7F1C65F}"/>
              </a:ext>
              <a:ext uri="{C183D7F6-B498-43B3-948B-1728B52AA6E4}">
                <adec:decorative xmlns:adec="http://schemas.microsoft.com/office/drawing/2017/decorative" val="1"/>
              </a:ext>
            </a:extLst>
          </p:cNvPr>
          <p:cNvCxnSpPr>
            <a:cxnSpLocks/>
          </p:cNvCxnSpPr>
          <p:nvPr/>
        </p:nvCxnSpPr>
        <p:spPr>
          <a:xfrm flipV="1">
            <a:off x="4458081" y="2880307"/>
            <a:ext cx="106169" cy="111003"/>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AA6E27F-D59C-0589-3F49-F3FDB2AA445C}"/>
              </a:ext>
              <a:ext uri="{C183D7F6-B498-43B3-948B-1728B52AA6E4}">
                <adec:decorative xmlns:adec="http://schemas.microsoft.com/office/drawing/2017/decorative" val="1"/>
              </a:ext>
            </a:extLst>
          </p:cNvPr>
          <p:cNvCxnSpPr>
            <a:cxnSpLocks/>
          </p:cNvCxnSpPr>
          <p:nvPr/>
        </p:nvCxnSpPr>
        <p:spPr>
          <a:xfrm flipV="1">
            <a:off x="4875203" y="2686276"/>
            <a:ext cx="144193" cy="38802"/>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C96BF7-5CA0-4787-D2E9-2B50F059B23D}"/>
              </a:ext>
              <a:ext uri="{C183D7F6-B498-43B3-948B-1728B52AA6E4}">
                <adec:decorative xmlns:adec="http://schemas.microsoft.com/office/drawing/2017/decorative" val="1"/>
              </a:ext>
            </a:extLst>
          </p:cNvPr>
          <p:cNvCxnSpPr>
            <a:cxnSpLocks/>
          </p:cNvCxnSpPr>
          <p:nvPr/>
        </p:nvCxnSpPr>
        <p:spPr>
          <a:xfrm>
            <a:off x="4784536" y="2877478"/>
            <a:ext cx="98019" cy="82792"/>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D830DDB-C8D5-14CF-2115-5D7B20E7D211}"/>
              </a:ext>
              <a:ext uri="{C183D7F6-B498-43B3-948B-1728B52AA6E4}">
                <adec:decorative xmlns:adec="http://schemas.microsoft.com/office/drawing/2017/decorative" val="1"/>
              </a:ext>
            </a:extLst>
          </p:cNvPr>
          <p:cNvSpPr txBox="1"/>
          <p:nvPr/>
        </p:nvSpPr>
        <p:spPr>
          <a:xfrm>
            <a:off x="1985211" y="6186831"/>
            <a:ext cx="7332410" cy="548426"/>
          </a:xfrm>
          <a:prstGeom prst="rect">
            <a:avLst/>
          </a:prstGeom>
          <a:noFill/>
        </p:spPr>
        <p:txBody>
          <a:bodyPr wrap="square" lIns="0" tIns="0" rIns="0" bIns="0" rtlCol="0">
            <a:noAutofit/>
          </a:bodyPr>
          <a:lstStyle/>
          <a:p>
            <a:pPr algn="l">
              <a:lnSpc>
                <a:spcPct val="110000"/>
              </a:lnSpc>
            </a:pPr>
            <a:r>
              <a:rPr lang="en-AU" sz="800" dirty="0">
                <a:hlinkClick r:id="rId18"/>
              </a:rPr>
              <a:t>Grass image</a:t>
            </a:r>
            <a:r>
              <a:rPr lang="en-AU" sz="800" dirty="0"/>
              <a:t> and </a:t>
            </a:r>
            <a:r>
              <a:rPr lang="en-AU" sz="800" dirty="0">
                <a:hlinkClick r:id="rId19"/>
              </a:rPr>
              <a:t>Fence image</a:t>
            </a:r>
            <a:r>
              <a:rPr lang="en-AU" sz="800" dirty="0"/>
              <a:t> from </a:t>
            </a:r>
            <a:r>
              <a:rPr lang="en-AU" sz="800" dirty="0" err="1"/>
              <a:t>Rawpixel</a:t>
            </a:r>
            <a:r>
              <a:rPr lang="en-AU" sz="800" dirty="0"/>
              <a:t> licensed under </a:t>
            </a:r>
            <a:r>
              <a:rPr lang="en-AU" sz="800" dirty="0">
                <a:hlinkClick r:id="rId20"/>
              </a:rPr>
              <a:t>CC0 1.0</a:t>
            </a:r>
            <a:br>
              <a:rPr lang="en-AU" sz="800" dirty="0"/>
            </a:br>
            <a:r>
              <a:rPr lang="en-AU" sz="800" dirty="0">
                <a:hlinkClick r:id="rId21"/>
              </a:rPr>
              <a:t>House image</a:t>
            </a:r>
            <a:r>
              <a:rPr lang="en-AU" sz="800" dirty="0"/>
              <a:t> from Picryl licensed under </a:t>
            </a:r>
            <a:r>
              <a:rPr lang="en-AU" sz="800" dirty="0">
                <a:hlinkClick r:id="rId20"/>
              </a:rPr>
              <a:t>CC0 1.0</a:t>
            </a:r>
            <a:br>
              <a:rPr lang="en-AU" sz="800" dirty="0"/>
            </a:br>
            <a:r>
              <a:rPr lang="en-AU" sz="800" dirty="0">
                <a:hlinkClick r:id="rId22"/>
              </a:rPr>
              <a:t>Thief image</a:t>
            </a:r>
            <a:r>
              <a:rPr lang="en-AU" sz="800" dirty="0"/>
              <a:t> and </a:t>
            </a:r>
            <a:r>
              <a:rPr lang="en-AU" sz="800" dirty="0">
                <a:hlinkClick r:id="rId23"/>
              </a:rPr>
              <a:t>Alarm image</a:t>
            </a:r>
            <a:r>
              <a:rPr lang="en-AU" sz="800" dirty="0"/>
              <a:t> from Vector Portal licensed under </a:t>
            </a:r>
            <a:r>
              <a:rPr lang="en-AU" sz="800" dirty="0">
                <a:hlinkClick r:id="rId24"/>
              </a:rPr>
              <a:t>CC BY 4.0</a:t>
            </a:r>
            <a:r>
              <a:rPr lang="en-AU" sz="800" dirty="0"/>
              <a:t>, </a:t>
            </a:r>
            <a:br>
              <a:rPr lang="en-AU" sz="800" dirty="0"/>
            </a:br>
            <a:r>
              <a:rPr lang="en-AU" sz="800" dirty="0">
                <a:hlinkClick r:id="rId25"/>
              </a:rPr>
              <a:t>Security camera image</a:t>
            </a:r>
            <a:r>
              <a:rPr lang="en-AU" sz="800" dirty="0"/>
              <a:t> from Trusted Reviews licensed under </a:t>
            </a:r>
            <a:r>
              <a:rPr lang="en-AU" sz="800" dirty="0">
                <a:hlinkClick r:id="rId26"/>
              </a:rPr>
              <a:t>CC BY-NC-ND 4.0 </a:t>
            </a:r>
            <a:endParaRPr lang="en-AU" sz="800" dirty="0"/>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106</a:t>
            </a:fld>
            <a:endParaRPr lang="en-AU"/>
          </a:p>
        </p:txBody>
      </p:sp>
    </p:spTree>
    <p:extLst>
      <p:ext uri="{BB962C8B-B14F-4D97-AF65-F5344CB8AC3E}">
        <p14:creationId xmlns:p14="http://schemas.microsoft.com/office/powerpoint/2010/main" val="344557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E0E9B484-73DB-EFF2-49FB-C36C0AB9DDC2}"/>
              </a:ext>
            </a:extLst>
          </p:cNvPr>
          <p:cNvSpPr>
            <a:spLocks noGrp="1"/>
          </p:cNvSpPr>
          <p:nvPr>
            <p:ph type="title"/>
          </p:nvPr>
        </p:nvSpPr>
        <p:spPr/>
        <p:txBody>
          <a:bodyPr/>
          <a:lstStyle/>
          <a:p>
            <a:r>
              <a:rPr lang="en-AU" dirty="0"/>
              <a:t>2.3 Building a house analogy 3</a:t>
            </a:r>
          </a:p>
        </p:txBody>
      </p:sp>
      <p:pic>
        <p:nvPicPr>
          <p:cNvPr id="6" name="Picture 5" descr="Image of a green lawn">
            <a:extLst>
              <a:ext uri="{FF2B5EF4-FFF2-40B4-BE49-F238E27FC236}">
                <a16:creationId xmlns:a16="http://schemas.microsoft.com/office/drawing/2014/main" id="{6D1F3EF4-0BE4-0678-57DE-1AA6C67EA312}"/>
              </a:ext>
            </a:extLst>
          </p:cNvPr>
          <p:cNvPicPr>
            <a:picLocks noChangeAspect="1"/>
          </p:cNvPicPr>
          <p:nvPr/>
        </p:nvPicPr>
        <p:blipFill>
          <a:blip r:embed="rId3"/>
          <a:stretch>
            <a:fillRect/>
          </a:stretch>
        </p:blipFill>
        <p:spPr>
          <a:xfrm>
            <a:off x="2070399" y="1089025"/>
            <a:ext cx="7332409" cy="4885217"/>
          </a:xfrm>
          <a:prstGeom prst="rect">
            <a:avLst/>
          </a:prstGeom>
        </p:spPr>
      </p:pic>
      <p:pic>
        <p:nvPicPr>
          <p:cNvPr id="13316" name="Picture 4" descr="House home small building. - PICRYL ...">
            <a:extLst>
              <a:ext uri="{FF2B5EF4-FFF2-40B4-BE49-F238E27FC236}">
                <a16:creationId xmlns:a16="http://schemas.microsoft.com/office/drawing/2014/main" id="{9B6D301F-647C-FCCE-FA03-8D02EFA9053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609" b="97283" l="7664" r="87956">
                        <a14:foregroundMark x1="38686" y1="90217" x2="38686" y2="90217"/>
                        <a14:foregroundMark x1="33942" y1="94022" x2="33942" y2="94022"/>
                        <a14:foregroundMark x1="52190" y1="8152" x2="52190" y2="8152"/>
                        <a14:foregroundMark x1="89051" y1="34239" x2="89051" y2="34239"/>
                        <a14:foregroundMark x1="73723" y1="52174" x2="73723" y2="52174"/>
                        <a14:foregroundMark x1="70803" y1="55978" x2="70803" y2="55978"/>
                        <a14:foregroundMark x1="37591" y1="57609" x2="37591" y2="57609"/>
                        <a14:foregroundMark x1="86131" y1="44565" x2="86131" y2="44565"/>
                        <a14:foregroundMark x1="24453" y1="95109" x2="24453" y2="95109"/>
                        <a14:foregroundMark x1="30657" y1="96739" x2="30657" y2="96739"/>
                        <a14:foregroundMark x1="36496" y1="97283" x2="36496" y2="97283"/>
                        <a14:backgroundMark x1="40876" y1="97826" x2="40876" y2="97826"/>
                        <a14:backgroundMark x1="33942" y1="99457" x2="33942" y2="99457"/>
                        <a14:backgroundMark x1="28832" y1="98370" x2="28832" y2="98370"/>
                        <a14:backgroundMark x1="24453" y1="96739" x2="24453" y2="96739"/>
                        <a14:backgroundMark x1="83577" y1="95652" x2="83577" y2="95652"/>
                        <a14:backgroundMark x1="23723" y1="93478" x2="23723" y2="93478"/>
                      </a14:backgroundRemoval>
                    </a14:imgEffect>
                  </a14:imgLayer>
                </a14:imgProps>
              </a:ext>
              <a:ext uri="{28A0092B-C50C-407E-A947-70E740481C1C}">
                <a14:useLocalDpi xmlns:a14="http://schemas.microsoft.com/office/drawing/2010/main"/>
              </a:ext>
            </a:extLst>
          </a:blip>
          <a:srcRect/>
          <a:stretch>
            <a:fillRect/>
          </a:stretch>
        </p:blipFill>
        <p:spPr bwMode="auto">
          <a:xfrm>
            <a:off x="3581452" y="1482347"/>
            <a:ext cx="3889994" cy="26122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mage of a white picket fence">
            <a:extLst>
              <a:ext uri="{FF2B5EF4-FFF2-40B4-BE49-F238E27FC236}">
                <a16:creationId xmlns:a16="http://schemas.microsoft.com/office/drawing/2014/main" id="{C9FCBDDB-81C6-E566-AB4E-C64ACF5769AF}"/>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3521" b="96831" l="125" r="97125">
                        <a14:foregroundMark x1="500" y1="13556" x2="500" y2="13556"/>
                        <a14:foregroundMark x1="500" y1="17782" x2="500" y2="17782"/>
                        <a14:foregroundMark x1="1000" y1="29401" x2="1000" y2="29401"/>
                        <a14:foregroundMark x1="125" y1="43838" x2="125" y2="43838"/>
                        <a14:foregroundMark x1="1125" y1="48592" x2="1125" y2="48592"/>
                        <a14:foregroundMark x1="500" y1="79754" x2="500" y2="79754"/>
                        <a14:foregroundMark x1="750" y1="93662" x2="750" y2="93662"/>
                        <a14:foregroundMark x1="5750" y1="84155" x2="5750" y2="84155"/>
                        <a14:foregroundMark x1="500" y1="97535" x2="500" y2="97535"/>
                        <a14:foregroundMark x1="8750" y1="95070" x2="8750" y2="95070"/>
                        <a14:foregroundMark x1="13000" y1="93134" x2="13000" y2="93134"/>
                        <a14:foregroundMark x1="12125" y1="75352" x2="12125" y2="75352"/>
                        <a14:foregroundMark x1="10625" y1="57746" x2="10625" y2="57746"/>
                        <a14:foregroundMark x1="10625" y1="4754" x2="10625" y2="4754"/>
                        <a14:foregroundMark x1="24125" y1="4754" x2="24125" y2="4754"/>
                        <a14:foregroundMark x1="38875" y1="3873" x2="38875" y2="3873"/>
                        <a14:foregroundMark x1="80750" y1="11444" x2="80750" y2="11444"/>
                        <a14:foregroundMark x1="94625" y1="11796" x2="94625" y2="11796"/>
                        <a14:foregroundMark x1="81000" y1="9507" x2="81000" y2="9507"/>
                        <a14:foregroundMark x1="79250" y1="10035" x2="79250" y2="10035"/>
                        <a14:foregroundMark x1="78250" y1="21655" x2="78250" y2="21655"/>
                        <a14:foregroundMark x1="78625" y1="29930" x2="78625" y2="29930"/>
                        <a14:foregroundMark x1="80375" y1="27817" x2="80375" y2="27817"/>
                        <a14:foregroundMark x1="91000" y1="19014" x2="91000" y2="19014"/>
                        <a14:foregroundMark x1="91250" y1="22183" x2="91250" y2="22183"/>
                        <a14:foregroundMark x1="92750" y1="26056" x2="93125" y2="26937"/>
                        <a14:foregroundMark x1="94250" y1="23415" x2="94250" y2="23415"/>
                        <a14:foregroundMark x1="97125" y1="9507" x2="97125" y2="9507"/>
                        <a14:foregroundMark x1="93125" y1="6162" x2="93125" y2="6162"/>
                        <a14:foregroundMark x1="91250" y1="16197" x2="91250" y2="16197"/>
                        <a14:foregroundMark x1="65625" y1="92254" x2="65625" y2="92254"/>
                        <a14:backgroundMark x1="60500" y1="52993" x2="60500" y2="52993"/>
                        <a14:backgroundMark x1="74250" y1="89789" x2="74250" y2="89789"/>
                        <a14:backgroundMark x1="20125" y1="68134" x2="20125" y2="68134"/>
                        <a14:backgroundMark x1="18625" y1="67606" x2="18625" y2="67606"/>
                        <a14:backgroundMark x1="19000" y1="50704" x2="19000" y2="50704"/>
                        <a14:backgroundMark x1="32125" y1="49120" x2="32125" y2="49120"/>
                        <a14:backgroundMark x1="45750" y1="52817" x2="45750" y2="52817"/>
                        <a14:backgroundMark x1="74000" y1="62148" x2="74000" y2="62148"/>
                      </a14:backgroundRemoval>
                    </a14:imgEffect>
                  </a14:imgLayer>
                </a14:imgProps>
              </a:ext>
              <a:ext uri="{28A0092B-C50C-407E-A947-70E740481C1C}">
                <a14:useLocalDpi xmlns:a14="http://schemas.microsoft.com/office/drawing/2010/main"/>
              </a:ext>
            </a:extLst>
          </a:blip>
          <a:stretch>
            <a:fillRect/>
          </a:stretch>
        </p:blipFill>
        <p:spPr>
          <a:xfrm>
            <a:off x="2103658" y="3848785"/>
            <a:ext cx="3000926" cy="2130658"/>
          </a:xfrm>
          <a:prstGeom prst="rect">
            <a:avLst/>
          </a:prstGeom>
        </p:spPr>
      </p:pic>
      <p:pic>
        <p:nvPicPr>
          <p:cNvPr id="11" name="Picture 10" descr="Image of a white picket fence">
            <a:extLst>
              <a:ext uri="{FF2B5EF4-FFF2-40B4-BE49-F238E27FC236}">
                <a16:creationId xmlns:a16="http://schemas.microsoft.com/office/drawing/2014/main" id="{27E3D27F-E8FE-8B27-4738-1EB553481ABA}"/>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3405" b="98566" l="125" r="97125">
                        <a14:foregroundMark x1="500" y1="13799" x2="500" y2="13799"/>
                        <a14:foregroundMark x1="500" y1="18100" x2="500" y2="18100"/>
                        <a14:foregroundMark x1="1000" y1="29928" x2="1000" y2="29928"/>
                        <a14:foregroundMark x1="125" y1="44624" x2="125" y2="44624"/>
                        <a14:foregroundMark x1="1125" y1="49462" x2="1125" y2="49462"/>
                        <a14:foregroundMark x1="500" y1="81183" x2="500" y2="81183"/>
                        <a14:foregroundMark x1="750" y1="95341" x2="750" y2="95341"/>
                        <a14:foregroundMark x1="5750" y1="85663" x2="5750" y2="85663"/>
                        <a14:foregroundMark x1="500" y1="99283" x2="500" y2="99283"/>
                        <a14:foregroundMark x1="8750" y1="96774" x2="8750" y2="96774"/>
                        <a14:foregroundMark x1="13000" y1="94803" x2="13000" y2="94803"/>
                        <a14:foregroundMark x1="12125" y1="76703" x2="12125" y2="76703"/>
                        <a14:foregroundMark x1="10625" y1="58781" x2="10625" y2="58781"/>
                        <a14:foregroundMark x1="10625" y1="4839" x2="10625" y2="4839"/>
                        <a14:foregroundMark x1="24125" y1="4839" x2="24125" y2="4839"/>
                        <a14:foregroundMark x1="38875" y1="3943" x2="38875" y2="3943"/>
                        <a14:foregroundMark x1="80750" y1="11649" x2="80750" y2="11649"/>
                        <a14:foregroundMark x1="94625" y1="12007" x2="94625" y2="12007"/>
                        <a14:foregroundMark x1="81000" y1="9677" x2="81000" y2="9677"/>
                        <a14:foregroundMark x1="79250" y1="10215" x2="79250" y2="10215"/>
                        <a14:foregroundMark x1="78250" y1="22043" x2="78250" y2="22043"/>
                        <a14:foregroundMark x1="78625" y1="30466" x2="78625" y2="30466"/>
                        <a14:foregroundMark x1="80375" y1="28315" x2="80375" y2="28315"/>
                        <a14:foregroundMark x1="91000" y1="19355" x2="91000" y2="19355"/>
                        <a14:foregroundMark x1="91250" y1="22581" x2="91250" y2="22581"/>
                        <a14:foregroundMark x1="92750" y1="26523" x2="93125" y2="27419"/>
                        <a14:foregroundMark x1="94250" y1="23835" x2="94250" y2="23835"/>
                        <a14:foregroundMark x1="97125" y1="9677" x2="97125" y2="9677"/>
                        <a14:foregroundMark x1="93125" y1="6272" x2="93125" y2="6272"/>
                        <a14:foregroundMark x1="91250" y1="16487" x2="91250" y2="16487"/>
                        <a14:foregroundMark x1="65625" y1="93907" x2="65625" y2="93907"/>
                        <a14:backgroundMark x1="60500" y1="53943" x2="60500" y2="53943"/>
                        <a14:backgroundMark x1="74250" y1="91398" x2="74250" y2="91398"/>
                        <a14:backgroundMark x1="20125" y1="69355" x2="20125" y2="69355"/>
                        <a14:backgroundMark x1="18625" y1="68817" x2="18625" y2="68817"/>
                        <a14:backgroundMark x1="19000" y1="51613" x2="19000" y2="51613"/>
                        <a14:backgroundMark x1="32125" y1="50000" x2="32125" y2="50000"/>
                        <a14:backgroundMark x1="45750" y1="53763" x2="45750" y2="53763"/>
                        <a14:backgroundMark x1="74000" y1="63262" x2="74000" y2="63262"/>
                      </a14:backgroundRemoval>
                    </a14:imgEffect>
                  </a14:imgLayer>
                </a14:imgProps>
              </a:ext>
              <a:ext uri="{28A0092B-C50C-407E-A947-70E740481C1C}">
                <a14:useLocalDpi xmlns:a14="http://schemas.microsoft.com/office/drawing/2010/main"/>
              </a:ext>
            </a:extLst>
          </a:blip>
          <a:srcRect/>
          <a:stretch/>
        </p:blipFill>
        <p:spPr>
          <a:xfrm>
            <a:off x="4981447" y="3858552"/>
            <a:ext cx="3033302" cy="2114484"/>
          </a:xfrm>
          <a:prstGeom prst="rect">
            <a:avLst/>
          </a:prstGeom>
        </p:spPr>
      </p:pic>
      <p:pic>
        <p:nvPicPr>
          <p:cNvPr id="12" name="Picture 11" descr="Image of a white picket fence">
            <a:extLst>
              <a:ext uri="{FF2B5EF4-FFF2-40B4-BE49-F238E27FC236}">
                <a16:creationId xmlns:a16="http://schemas.microsoft.com/office/drawing/2014/main" id="{2888D117-F847-F71B-922A-28DDD8A5489F}"/>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3405" b="98566" l="249" r="100000">
                        <a14:foregroundMark x1="998" y1="13799" x2="998" y2="13799"/>
                        <a14:foregroundMark x1="998" y1="18100" x2="998" y2="18100"/>
                        <a14:foregroundMark x1="1995" y1="29928" x2="1995" y2="29928"/>
                        <a14:foregroundMark x1="249" y1="44624" x2="249" y2="44624"/>
                        <a14:foregroundMark x1="2244" y1="49462" x2="2244" y2="49462"/>
                        <a14:foregroundMark x1="998" y1="81183" x2="998" y2="81183"/>
                        <a14:foregroundMark x1="1496" y1="95341" x2="1496" y2="95341"/>
                        <a14:foregroundMark x1="11471" y1="85663" x2="11471" y2="85663"/>
                        <a14:foregroundMark x1="998" y1="99283" x2="998" y2="99283"/>
                        <a14:foregroundMark x1="17456" y1="96774" x2="17456" y2="96774"/>
                        <a14:foregroundMark x1="25935" y1="94803" x2="25935" y2="94803"/>
                        <a14:foregroundMark x1="24190" y1="76703" x2="24190" y2="76703"/>
                        <a14:foregroundMark x1="21197" y1="58781" x2="21197" y2="58781"/>
                        <a14:foregroundMark x1="21197" y1="4839" x2="21197" y2="4839"/>
                        <a14:foregroundMark x1="48130" y1="4839" x2="48130" y2="4839"/>
                        <a14:foregroundMark x1="77556" y1="3943" x2="77556" y2="3943"/>
                        <a14:backgroundMark x1="40150" y1="69355" x2="40150" y2="69355"/>
                        <a14:backgroundMark x1="37157" y1="68817" x2="37157" y2="68817"/>
                        <a14:backgroundMark x1="37905" y1="51613" x2="37905" y2="51613"/>
                        <a14:backgroundMark x1="64090" y1="50000" x2="64090" y2="50000"/>
                        <a14:backgroundMark x1="91272" y1="53763" x2="91272" y2="53763"/>
                      </a14:backgroundRemoval>
                    </a14:imgEffect>
                  </a14:imgLayer>
                </a14:imgProps>
              </a:ext>
              <a:ext uri="{28A0092B-C50C-407E-A947-70E740481C1C}">
                <a14:useLocalDpi xmlns:a14="http://schemas.microsoft.com/office/drawing/2010/main"/>
              </a:ext>
            </a:extLst>
          </a:blip>
          <a:srcRect/>
          <a:stretch/>
        </p:blipFill>
        <p:spPr>
          <a:xfrm>
            <a:off x="7883684" y="3858551"/>
            <a:ext cx="1519124" cy="2114486"/>
          </a:xfrm>
          <a:prstGeom prst="rect">
            <a:avLst/>
          </a:prstGeom>
        </p:spPr>
      </p:pic>
      <p:pic>
        <p:nvPicPr>
          <p:cNvPr id="2" name="Picture 1" descr="Image of a red alarm sensor">
            <a:extLst>
              <a:ext uri="{FF2B5EF4-FFF2-40B4-BE49-F238E27FC236}">
                <a16:creationId xmlns:a16="http://schemas.microsoft.com/office/drawing/2014/main" id="{5316A584-FCAC-FAA4-3F2A-9F42065CBE06}"/>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0" b="100000" l="0" r="100000">
                        <a14:foregroundMark x1="42500" y1="40909" x2="42500" y2="40909"/>
                        <a14:foregroundMark x1="42500" y1="77273" x2="42500" y2="77273"/>
                      </a14:backgroundRemoval>
                    </a14:imgEffect>
                  </a14:imgLayer>
                </a14:imgProps>
              </a:ext>
              <a:ext uri="{28A0092B-C50C-407E-A947-70E740481C1C}">
                <a14:useLocalDpi xmlns:a14="http://schemas.microsoft.com/office/drawing/2010/main"/>
              </a:ext>
            </a:extLst>
          </a:blip>
          <a:srcRect/>
          <a:stretch/>
        </p:blipFill>
        <p:spPr>
          <a:xfrm rot="10800000">
            <a:off x="4548006" y="2463082"/>
            <a:ext cx="420245" cy="466180"/>
          </a:xfrm>
          <a:prstGeom prst="rect">
            <a:avLst/>
          </a:prstGeom>
        </p:spPr>
      </p:pic>
      <p:pic>
        <p:nvPicPr>
          <p:cNvPr id="4" name="Picture 3" descr="Image of a white home security camera">
            <a:extLst>
              <a:ext uri="{FF2B5EF4-FFF2-40B4-BE49-F238E27FC236}">
                <a16:creationId xmlns:a16="http://schemas.microsoft.com/office/drawing/2014/main" id="{794DABEB-C059-20FA-2DDE-0255471FDA5E}"/>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10000" b="90000" l="10000" r="90000">
                        <a14:backgroundMark x1="57818" y1="68852" x2="57818" y2="68852"/>
                        <a14:backgroundMark x1="60727" y1="65574" x2="60727" y2="65574"/>
                        <a14:backgroundMark x1="62545" y1="61749" x2="62545" y2="61749"/>
                        <a14:backgroundMark x1="63636" y1="61749" x2="63636" y2="61749"/>
                        <a14:backgroundMark x1="69455" y1="27869" x2="69455" y2="27869"/>
                      </a14:backgroundRemoval>
                    </a14:imgEffect>
                  </a14:imgLayer>
                </a14:imgProps>
              </a:ext>
              <a:ext uri="{28A0092B-C50C-407E-A947-70E740481C1C}">
                <a14:useLocalDpi xmlns:a14="http://schemas.microsoft.com/office/drawing/2010/main"/>
              </a:ext>
            </a:extLst>
          </a:blip>
          <a:stretch>
            <a:fillRect/>
          </a:stretch>
        </p:blipFill>
        <p:spPr>
          <a:xfrm>
            <a:off x="5934805" y="2373529"/>
            <a:ext cx="969692" cy="645286"/>
          </a:xfrm>
          <a:prstGeom prst="rect">
            <a:avLst/>
          </a:prstGeom>
        </p:spPr>
      </p:pic>
      <p:pic>
        <p:nvPicPr>
          <p:cNvPr id="8" name="Picture 7" descr="Cartoon image of a thief carrying a brown sack">
            <a:extLst>
              <a:ext uri="{FF2B5EF4-FFF2-40B4-BE49-F238E27FC236}">
                <a16:creationId xmlns:a16="http://schemas.microsoft.com/office/drawing/2014/main" id="{45AD07A8-225C-2692-1EFC-29640ABE4850}"/>
              </a:ext>
            </a:extLst>
          </p:cNvPr>
          <p:cNvPicPr>
            <a:picLocks noChangeAspect="1"/>
          </p:cNvPicPr>
          <p:nvPr/>
        </p:nvPicPr>
        <p:blipFill>
          <a:blip r:embed="rId16" cstate="screen">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224957" y="2542465"/>
            <a:ext cx="1616024" cy="1616024"/>
          </a:xfrm>
          <a:prstGeom prst="rect">
            <a:avLst/>
          </a:prstGeom>
        </p:spPr>
      </p:pic>
      <p:pic>
        <p:nvPicPr>
          <p:cNvPr id="5" name="Picture 4" descr="A cartoon image of a security car with two security officers in uniform standing in front of it. ">
            <a:extLst>
              <a:ext uri="{FF2B5EF4-FFF2-40B4-BE49-F238E27FC236}">
                <a16:creationId xmlns:a16="http://schemas.microsoft.com/office/drawing/2014/main" id="{E42E852D-1DD9-B3ED-0E79-81B3300E4EA5}"/>
              </a:ext>
            </a:extLst>
          </p:cNvPr>
          <p:cNvPicPr>
            <a:picLocks noChangeAspect="1"/>
          </p:cNvPicPr>
          <p:nvPr/>
        </p:nvPicPr>
        <p:blipFill>
          <a:blip r:embed="rId18" cstate="screen">
            <a:extLst>
              <a:ext uri="{BEBA8EAE-BF5A-486C-A8C5-ECC9F3942E4B}">
                <a14:imgProps xmlns:a14="http://schemas.microsoft.com/office/drawing/2010/main">
                  <a14:imgLayer r:embed="rId19">
                    <a14:imgEffect>
                      <a14:backgroundRemoval t="10000" b="90000" l="10000" r="90000">
                        <a14:foregroundMark x1="22875" y1="45875" x2="22875" y2="45875"/>
                        <a14:foregroundMark x1="21750" y1="44000" x2="21750" y2="44000"/>
                        <a14:foregroundMark x1="42250" y1="43750" x2="42250" y2="43750"/>
                        <a14:foregroundMark x1="41250" y1="45125" x2="41250" y2="45125"/>
                        <a14:foregroundMark x1="64875" y1="40625" x2="64875" y2="40625"/>
                        <a14:foregroundMark x1="51625" y1="38250" x2="51625" y2="38250"/>
                        <a14:foregroundMark x1="47500" y1="34250" x2="47500" y2="34250"/>
                        <a14:foregroundMark x1="51375" y1="28375" x2="51375" y2="28375"/>
                        <a14:foregroundMark x1="73875" y1="43750" x2="73875" y2="43750"/>
                        <a14:foregroundMark x1="78625" y1="46750" x2="78625" y2="46750"/>
                        <a14:foregroundMark x1="45875" y1="53625" x2="45875" y2="53625"/>
                      </a14:backgroundRemoval>
                    </a14:imgEffect>
                  </a14:imgLayer>
                </a14:imgProps>
              </a:ext>
              <a:ext uri="{28A0092B-C50C-407E-A947-70E740481C1C}">
                <a14:useLocalDpi xmlns:a14="http://schemas.microsoft.com/office/drawing/2010/main"/>
              </a:ext>
            </a:extLst>
          </a:blip>
          <a:stretch>
            <a:fillRect/>
          </a:stretch>
        </p:blipFill>
        <p:spPr>
          <a:xfrm>
            <a:off x="1628273" y="1482347"/>
            <a:ext cx="2938648" cy="2938648"/>
          </a:xfrm>
          <a:prstGeom prst="rect">
            <a:avLst/>
          </a:prstGeom>
        </p:spPr>
      </p:pic>
      <p:sp>
        <p:nvSpPr>
          <p:cNvPr id="7" name="TextBox 6">
            <a:extLst>
              <a:ext uri="{FF2B5EF4-FFF2-40B4-BE49-F238E27FC236}">
                <a16:creationId xmlns:a16="http://schemas.microsoft.com/office/drawing/2014/main" id="{4D830DDB-C8D5-14CF-2115-5D7B20E7D211}"/>
              </a:ext>
              <a:ext uri="{C183D7F6-B498-43B3-948B-1728B52AA6E4}">
                <adec:decorative xmlns:adec="http://schemas.microsoft.com/office/drawing/2017/decorative" val="0"/>
              </a:ext>
            </a:extLst>
          </p:cNvPr>
          <p:cNvSpPr txBox="1"/>
          <p:nvPr/>
        </p:nvSpPr>
        <p:spPr>
          <a:xfrm>
            <a:off x="2070399" y="6188301"/>
            <a:ext cx="7332410" cy="545485"/>
          </a:xfrm>
          <a:prstGeom prst="rect">
            <a:avLst/>
          </a:prstGeom>
          <a:noFill/>
        </p:spPr>
        <p:txBody>
          <a:bodyPr wrap="square" lIns="0" tIns="0" rIns="0" bIns="0" rtlCol="0">
            <a:noAutofit/>
          </a:bodyPr>
          <a:lstStyle/>
          <a:p>
            <a:pPr algn="l">
              <a:lnSpc>
                <a:spcPct val="110000"/>
              </a:lnSpc>
            </a:pPr>
            <a:r>
              <a:rPr lang="en-AU" sz="800" dirty="0">
                <a:hlinkClick r:id="rId20"/>
              </a:rPr>
              <a:t>Grass image</a:t>
            </a:r>
            <a:r>
              <a:rPr lang="en-AU" sz="800" dirty="0"/>
              <a:t>, </a:t>
            </a:r>
            <a:r>
              <a:rPr lang="en-AU" sz="800" dirty="0">
                <a:hlinkClick r:id="rId21"/>
              </a:rPr>
              <a:t>Fence image</a:t>
            </a:r>
            <a:r>
              <a:rPr lang="en-AU" sz="800" dirty="0"/>
              <a:t> and </a:t>
            </a:r>
            <a:r>
              <a:rPr lang="en-AU" sz="800" dirty="0">
                <a:hlinkClick r:id="rId22"/>
              </a:rPr>
              <a:t>Security car and personnel image</a:t>
            </a:r>
            <a:r>
              <a:rPr lang="en-AU" sz="800" dirty="0"/>
              <a:t> from </a:t>
            </a:r>
            <a:r>
              <a:rPr lang="en-AU" sz="800" dirty="0" err="1"/>
              <a:t>Rawpixel</a:t>
            </a:r>
            <a:r>
              <a:rPr lang="en-AU" sz="800" dirty="0"/>
              <a:t> licensed under </a:t>
            </a:r>
            <a:r>
              <a:rPr lang="en-AU" sz="800" dirty="0">
                <a:hlinkClick r:id="rId23"/>
              </a:rPr>
              <a:t>CC0 1.0</a:t>
            </a:r>
            <a:br>
              <a:rPr lang="en-AU" sz="800" dirty="0"/>
            </a:br>
            <a:r>
              <a:rPr lang="en-AU" sz="800" dirty="0">
                <a:hlinkClick r:id="rId24"/>
              </a:rPr>
              <a:t>House image</a:t>
            </a:r>
            <a:r>
              <a:rPr lang="en-AU" sz="800" dirty="0"/>
              <a:t> from Picryl licensed under </a:t>
            </a:r>
            <a:r>
              <a:rPr lang="en-AU" sz="800" dirty="0">
                <a:hlinkClick r:id="rId23"/>
              </a:rPr>
              <a:t>CC0 1.0</a:t>
            </a:r>
            <a:br>
              <a:rPr lang="en-AU" sz="800" dirty="0"/>
            </a:br>
            <a:r>
              <a:rPr lang="en-AU" sz="800" dirty="0">
                <a:hlinkClick r:id="rId25"/>
              </a:rPr>
              <a:t>Thief image</a:t>
            </a:r>
            <a:r>
              <a:rPr lang="en-AU" sz="800" dirty="0"/>
              <a:t> and </a:t>
            </a:r>
            <a:r>
              <a:rPr lang="en-AU" sz="800" dirty="0">
                <a:hlinkClick r:id="rId26"/>
              </a:rPr>
              <a:t>Alarm image</a:t>
            </a:r>
            <a:r>
              <a:rPr lang="en-AU" sz="800" dirty="0"/>
              <a:t> from Vector Portal licensed under </a:t>
            </a:r>
            <a:r>
              <a:rPr lang="en-AU" sz="800" dirty="0">
                <a:hlinkClick r:id="rId27"/>
              </a:rPr>
              <a:t>CC BY 4.0</a:t>
            </a:r>
            <a:br>
              <a:rPr lang="en-AU" sz="800" dirty="0"/>
            </a:br>
            <a:r>
              <a:rPr lang="en-AU" sz="800" dirty="0">
                <a:hlinkClick r:id="rId28"/>
              </a:rPr>
              <a:t>Security camera image</a:t>
            </a:r>
            <a:r>
              <a:rPr lang="en-AU" sz="800" dirty="0"/>
              <a:t> from Trusted Reviews licensed under </a:t>
            </a:r>
            <a:r>
              <a:rPr lang="en-AU" sz="800" dirty="0">
                <a:hlinkClick r:id="rId29"/>
              </a:rPr>
              <a:t>CC BY-NC-ND 4.0 </a:t>
            </a:r>
            <a:r>
              <a:rPr lang="en-AU" sz="800" dirty="0"/>
              <a:t>,</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107</a:t>
            </a:fld>
            <a:endParaRPr lang="en-AU"/>
          </a:p>
        </p:txBody>
      </p:sp>
    </p:spTree>
    <p:extLst>
      <p:ext uri="{BB962C8B-B14F-4D97-AF65-F5344CB8AC3E}">
        <p14:creationId xmlns:p14="http://schemas.microsoft.com/office/powerpoint/2010/main" val="159921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DC1F97-1181-5A8A-CFA5-46BC4750DC8B}"/>
              </a:ext>
            </a:extLst>
          </p:cNvPr>
          <p:cNvSpPr>
            <a:spLocks noGrp="1"/>
          </p:cNvSpPr>
          <p:nvPr>
            <p:ph type="title"/>
          </p:nvPr>
        </p:nvSpPr>
        <p:spPr/>
        <p:txBody>
          <a:bodyPr/>
          <a:lstStyle/>
          <a:p>
            <a:r>
              <a:rPr lang="en-AU" dirty="0"/>
              <a:t>2.3 Building a house analogy</a:t>
            </a:r>
            <a:endParaRPr lang="en-US" dirty="0"/>
          </a:p>
        </p:txBody>
      </p:sp>
      <p:sp>
        <p:nvSpPr>
          <p:cNvPr id="5" name="Text Placeholder 4">
            <a:extLst>
              <a:ext uri="{FF2B5EF4-FFF2-40B4-BE49-F238E27FC236}">
                <a16:creationId xmlns:a16="http://schemas.microsoft.com/office/drawing/2014/main" id="{433F4DE3-FCFE-9098-773B-F5C9FBDBAC8F}"/>
              </a:ext>
            </a:extLst>
          </p:cNvPr>
          <p:cNvSpPr>
            <a:spLocks noGrp="1"/>
          </p:cNvSpPr>
          <p:nvPr>
            <p:ph type="body" sz="quarter" idx="18"/>
          </p:nvPr>
        </p:nvSpPr>
        <p:spPr/>
        <p:txBody>
          <a:bodyPr/>
          <a:lstStyle/>
          <a:p>
            <a:r>
              <a:rPr lang="en-US" dirty="0"/>
              <a:t>Discussion questions</a:t>
            </a:r>
          </a:p>
        </p:txBody>
      </p:sp>
      <p:sp>
        <p:nvSpPr>
          <p:cNvPr id="7" name="TextBox 6">
            <a:extLst>
              <a:ext uri="{FF2B5EF4-FFF2-40B4-BE49-F238E27FC236}">
                <a16:creationId xmlns:a16="http://schemas.microsoft.com/office/drawing/2014/main" id="{6791FF65-92CE-06CA-9376-0395D1A0524E}"/>
              </a:ext>
            </a:extLst>
          </p:cNvPr>
          <p:cNvSpPr txBox="1"/>
          <p:nvPr/>
        </p:nvSpPr>
        <p:spPr>
          <a:xfrm>
            <a:off x="359998" y="1893338"/>
            <a:ext cx="11484002" cy="1856855"/>
          </a:xfrm>
          <a:prstGeom prst="rect">
            <a:avLst/>
          </a:prstGeom>
          <a:noFill/>
        </p:spPr>
        <p:txBody>
          <a:bodyPr wrap="square">
            <a:spAutoFit/>
          </a:bodyPr>
          <a:lstStyle/>
          <a:p>
            <a:pPr marL="342900" indent="-342900">
              <a:lnSpc>
                <a:spcPct val="150000"/>
              </a:lnSpc>
              <a:spcAft>
                <a:spcPts val="600"/>
              </a:spcAft>
              <a:buFont typeface="+mj-lt"/>
              <a:buAutoNum type="alphaLcPeriod"/>
            </a:pPr>
            <a:r>
              <a:rPr lang="en-AU" sz="1800" dirty="0">
                <a:effectLst/>
                <a:latin typeface="Arial" panose="020B0604020202020204" pitchFamily="34" charset="0"/>
                <a:ea typeface="Calibri" panose="020F0502020204030204" pitchFamily="34" charset="0"/>
              </a:rPr>
              <a:t>The immune response is quite complex. What is the advantage of constructing a model to represent it?</a:t>
            </a:r>
          </a:p>
          <a:p>
            <a:pPr marL="342900" indent="-342900">
              <a:lnSpc>
                <a:spcPct val="150000"/>
              </a:lnSpc>
              <a:spcAft>
                <a:spcPts val="600"/>
              </a:spcAft>
              <a:buFont typeface="+mj-lt"/>
              <a:buAutoNum type="alphaLcPeriod"/>
            </a:pPr>
            <a:r>
              <a:rPr lang="en-AU" sz="1800" dirty="0">
                <a:effectLst/>
                <a:latin typeface="Arial" panose="020B0604020202020204" pitchFamily="34" charset="0"/>
                <a:ea typeface="Calibri" panose="020F0502020204030204" pitchFamily="34" charset="0"/>
              </a:rPr>
              <a:t>Based on your previous use of models and the immune response model. Define scientific models and outline their purpose.</a:t>
            </a:r>
          </a:p>
          <a:p>
            <a:pPr marL="342900" indent="-342900">
              <a:lnSpc>
                <a:spcPct val="150000"/>
              </a:lnSpc>
              <a:spcAft>
                <a:spcPts val="600"/>
              </a:spcAft>
              <a:buFont typeface="+mj-lt"/>
              <a:buAutoNum type="alphaLcPeriod"/>
            </a:pPr>
            <a:r>
              <a:rPr lang="en-AU" sz="1800" dirty="0">
                <a:effectLst/>
                <a:latin typeface="Arial" panose="020B0604020202020204" pitchFamily="34" charset="0"/>
                <a:ea typeface="Calibri" panose="020F0502020204030204" pitchFamily="34" charset="0"/>
              </a:rPr>
              <a:t>Outline the strengths and limitations of your model in representing the immune response.</a:t>
            </a:r>
          </a:p>
        </p:txBody>
      </p:sp>
      <p:sp>
        <p:nvSpPr>
          <p:cNvPr id="3" name="Slide Number Placeholder 2">
            <a:extLst>
              <a:ext uri="{FF2B5EF4-FFF2-40B4-BE49-F238E27FC236}">
                <a16:creationId xmlns:a16="http://schemas.microsoft.com/office/drawing/2014/main" id="{9576EA55-C7E0-3671-7930-787C5E662E7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108</a:t>
            </a:fld>
            <a:endParaRPr lang="en-AU"/>
          </a:p>
        </p:txBody>
      </p:sp>
    </p:spTree>
    <p:extLst>
      <p:ext uri="{BB962C8B-B14F-4D97-AF65-F5344CB8AC3E}">
        <p14:creationId xmlns:p14="http://schemas.microsoft.com/office/powerpoint/2010/main" val="136009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CEBCB-C029-BAE6-023B-A7245ADB0287}"/>
              </a:ext>
            </a:extLst>
          </p:cNvPr>
          <p:cNvSpPr>
            <a:spLocks noGrp="1"/>
          </p:cNvSpPr>
          <p:nvPr>
            <p:ph type="title"/>
          </p:nvPr>
        </p:nvSpPr>
        <p:spPr/>
        <p:txBody>
          <a:bodyPr/>
          <a:lstStyle/>
          <a:p>
            <a:pPr>
              <a:lnSpc>
                <a:spcPct val="110000"/>
              </a:lnSpc>
            </a:pPr>
            <a:r>
              <a:rPr lang="en-AU" dirty="0"/>
              <a:t>2.3 Differentiation option 2 – Your body is a fortress analogy</a:t>
            </a:r>
          </a:p>
        </p:txBody>
      </p:sp>
      <p:pic>
        <p:nvPicPr>
          <p:cNvPr id="7" name="Picture 2" descr="An image of a medieval castle surrounded by water.">
            <a:extLst>
              <a:ext uri="{FF2B5EF4-FFF2-40B4-BE49-F238E27FC236}">
                <a16:creationId xmlns:a16="http://schemas.microsoft.com/office/drawing/2014/main" id="{F6A1BFF7-CA29-EABE-DC4D-73D9DA98EA8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9997" y="1760765"/>
            <a:ext cx="6768508" cy="45130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85B70B9-B55B-E406-8118-E169104308BB}"/>
              </a:ext>
              <a:ext uri="{C183D7F6-B498-43B3-948B-1728B52AA6E4}">
                <adec:decorative xmlns:adec="http://schemas.microsoft.com/office/drawing/2017/decorative" val="0"/>
              </a:ext>
            </a:extLst>
          </p:cNvPr>
          <p:cNvSpPr txBox="1"/>
          <p:nvPr/>
        </p:nvSpPr>
        <p:spPr>
          <a:xfrm>
            <a:off x="359997" y="6481359"/>
            <a:ext cx="8566150" cy="215444"/>
          </a:xfrm>
          <a:prstGeom prst="rect">
            <a:avLst/>
          </a:prstGeom>
          <a:noFill/>
        </p:spPr>
        <p:txBody>
          <a:bodyPr wrap="square" lIns="0">
            <a:spAutoFit/>
          </a:bodyPr>
          <a:lstStyle/>
          <a:p>
            <a:pPr algn="l"/>
            <a:r>
              <a:rPr lang="en-AU" sz="800" dirty="0">
                <a:hlinkClick r:id="rId4"/>
              </a:rPr>
              <a:t>Castle image</a:t>
            </a:r>
            <a:r>
              <a:rPr lang="en-AU" sz="800" dirty="0"/>
              <a:t> from World History Encyclopaedia licensed under </a:t>
            </a:r>
            <a:r>
              <a:rPr lang="en-AU" sz="800" dirty="0">
                <a:hlinkClick r:id="rId5"/>
              </a:rPr>
              <a:t>CC BY-NC 4.0</a:t>
            </a:r>
            <a:endParaRPr lang="en-AU" sz="800" dirty="0"/>
          </a:p>
        </p:txBody>
      </p:sp>
      <p:sp>
        <p:nvSpPr>
          <p:cNvPr id="2" name="Slide Number Placeholder 1">
            <a:extLst>
              <a:ext uri="{FF2B5EF4-FFF2-40B4-BE49-F238E27FC236}">
                <a16:creationId xmlns:a16="http://schemas.microsoft.com/office/drawing/2014/main" id="{641ABBAB-66C3-B587-4306-156323C469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109</a:t>
            </a:fld>
            <a:endParaRPr lang="en-AU"/>
          </a:p>
        </p:txBody>
      </p:sp>
    </p:spTree>
    <p:extLst>
      <p:ext uri="{BB962C8B-B14F-4D97-AF65-F5344CB8AC3E}">
        <p14:creationId xmlns:p14="http://schemas.microsoft.com/office/powerpoint/2010/main" val="134985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C6FF43-01E3-1A8F-C58C-A87CA1D42A8D}"/>
              </a:ext>
            </a:extLst>
          </p:cNvPr>
          <p:cNvSpPr>
            <a:spLocks noGrp="1"/>
          </p:cNvSpPr>
          <p:nvPr>
            <p:ph type="title"/>
          </p:nvPr>
        </p:nvSpPr>
        <p:spPr/>
        <p:txBody>
          <a:bodyPr/>
          <a:lstStyle/>
          <a:p>
            <a:r>
              <a:rPr lang="en-AU"/>
              <a:t>1.2 Thermoregulation in humans</a:t>
            </a:r>
          </a:p>
        </p:txBody>
      </p:sp>
      <p:pic>
        <p:nvPicPr>
          <p:cNvPr id="6" name="Picture 5" descr="A diagram of a negative feedback loop showing how temperature is maintained in the human body.">
            <a:extLst>
              <a:ext uri="{FF2B5EF4-FFF2-40B4-BE49-F238E27FC236}">
                <a16:creationId xmlns:a16="http://schemas.microsoft.com/office/drawing/2014/main" id="{15C600BC-381C-A727-E065-2CBC5A126C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761824" y="1058711"/>
            <a:ext cx="6698831" cy="5439289"/>
          </a:xfrm>
          <a:prstGeom prst="rect">
            <a:avLst/>
          </a:prstGeom>
          <a:noFill/>
          <a:ln>
            <a:noFill/>
          </a:ln>
        </p:spPr>
      </p:pic>
      <p:sp>
        <p:nvSpPr>
          <p:cNvPr id="8" name="TextBox 7">
            <a:extLst>
              <a:ext uri="{FF2B5EF4-FFF2-40B4-BE49-F238E27FC236}">
                <a16:creationId xmlns:a16="http://schemas.microsoft.com/office/drawing/2014/main" id="{652A044B-778B-C5B9-6DDA-00E88F70AF79}"/>
              </a:ext>
              <a:ext uri="{C183D7F6-B498-43B3-948B-1728B52AA6E4}">
                <adec:decorative xmlns:adec="http://schemas.microsoft.com/office/drawing/2017/decorative" val="0"/>
              </a:ext>
            </a:extLst>
          </p:cNvPr>
          <p:cNvSpPr txBox="1"/>
          <p:nvPr/>
        </p:nvSpPr>
        <p:spPr>
          <a:xfrm>
            <a:off x="349344" y="6545125"/>
            <a:ext cx="8916576" cy="150875"/>
          </a:xfrm>
          <a:prstGeom prst="rect">
            <a:avLst/>
          </a:prstGeom>
          <a:noFill/>
        </p:spPr>
        <p:txBody>
          <a:bodyPr wrap="square" lIns="0" tIns="0" rIns="0" bIns="0">
            <a:spAutoFit/>
          </a:bodyPr>
          <a:lstStyle/>
          <a:p>
            <a:pPr>
              <a:lnSpc>
                <a:spcPct val="120000"/>
              </a:lnSpc>
              <a:spcBef>
                <a:spcPts val="1200"/>
              </a:spcBef>
            </a:pPr>
            <a:r>
              <a:rPr lang="en-AU" sz="900" dirty="0"/>
              <a:t>This work has been generated using </a:t>
            </a:r>
            <a:r>
              <a:rPr lang="en-AU" sz="900" dirty="0">
                <a:hlinkClick r:id="rId4" tooltip="https://www.biorender.com/"/>
              </a:rPr>
              <a:t>BioRender.com</a:t>
            </a:r>
            <a:r>
              <a:rPr lang="en-AU" sz="900" dirty="0"/>
              <a:t>. Any copyright subsisting in this work is owned by © State of New South Wales (Department of Education) 2024.</a:t>
            </a:r>
            <a:endParaRPr lang="en-AU" sz="9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D01FF9E8-3512-1796-6A1C-C64924BB17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289750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879BCF-C4AB-59D0-B85E-0E9DEC1BA526}"/>
              </a:ext>
            </a:extLst>
          </p:cNvPr>
          <p:cNvSpPr>
            <a:spLocks noGrp="1"/>
          </p:cNvSpPr>
          <p:nvPr>
            <p:ph type="title"/>
          </p:nvPr>
        </p:nvSpPr>
        <p:spPr/>
        <p:txBody>
          <a:bodyPr/>
          <a:lstStyle/>
          <a:p>
            <a:r>
              <a:rPr lang="en-AU" dirty="0"/>
              <a:t>2.3 Your body is a fortress analogy</a:t>
            </a:r>
            <a:endParaRPr lang="en-US" dirty="0"/>
          </a:p>
        </p:txBody>
      </p:sp>
      <p:sp>
        <p:nvSpPr>
          <p:cNvPr id="5" name="Text Placeholder 4">
            <a:extLst>
              <a:ext uri="{FF2B5EF4-FFF2-40B4-BE49-F238E27FC236}">
                <a16:creationId xmlns:a16="http://schemas.microsoft.com/office/drawing/2014/main" id="{76903D5A-5CB4-3185-C297-6FF99E14BF84}"/>
              </a:ext>
            </a:extLst>
          </p:cNvPr>
          <p:cNvSpPr>
            <a:spLocks noGrp="1"/>
          </p:cNvSpPr>
          <p:nvPr>
            <p:ph type="body" sz="quarter" idx="18"/>
          </p:nvPr>
        </p:nvSpPr>
        <p:spPr/>
        <p:txBody>
          <a:bodyPr/>
          <a:lstStyle/>
          <a:p>
            <a:r>
              <a:rPr lang="en-AU" dirty="0"/>
              <a:t>Discussion questions</a:t>
            </a:r>
          </a:p>
        </p:txBody>
      </p:sp>
      <p:sp>
        <p:nvSpPr>
          <p:cNvPr id="6" name="TextBox 5">
            <a:extLst>
              <a:ext uri="{FF2B5EF4-FFF2-40B4-BE49-F238E27FC236}">
                <a16:creationId xmlns:a16="http://schemas.microsoft.com/office/drawing/2014/main" id="{E7B0C492-36C8-C0D4-9C91-27B8DC62969F}"/>
              </a:ext>
            </a:extLst>
          </p:cNvPr>
          <p:cNvSpPr txBox="1"/>
          <p:nvPr/>
        </p:nvSpPr>
        <p:spPr>
          <a:xfrm>
            <a:off x="359998" y="1893338"/>
            <a:ext cx="11484002" cy="1856855"/>
          </a:xfrm>
          <a:prstGeom prst="rect">
            <a:avLst/>
          </a:prstGeom>
          <a:noFill/>
        </p:spPr>
        <p:txBody>
          <a:bodyPr wrap="square">
            <a:spAutoFit/>
          </a:bodyPr>
          <a:lstStyle/>
          <a:p>
            <a:pPr marL="342900" indent="-342900">
              <a:lnSpc>
                <a:spcPct val="150000"/>
              </a:lnSpc>
              <a:spcAft>
                <a:spcPts val="600"/>
              </a:spcAft>
              <a:buFont typeface="+mj-lt"/>
              <a:buAutoNum type="alphaLcPeriod"/>
            </a:pPr>
            <a:r>
              <a:rPr lang="en-AU" sz="1800" dirty="0">
                <a:effectLst/>
                <a:latin typeface="Arial" panose="020B0604020202020204" pitchFamily="34" charset="0"/>
                <a:ea typeface="Calibri" panose="020F0502020204030204" pitchFamily="34" charset="0"/>
              </a:rPr>
              <a:t>The immune response is quite complex, what is the advantage of constructing a model to represent it?</a:t>
            </a:r>
          </a:p>
          <a:p>
            <a:pPr marL="342900" indent="-342900">
              <a:lnSpc>
                <a:spcPct val="150000"/>
              </a:lnSpc>
              <a:spcAft>
                <a:spcPts val="600"/>
              </a:spcAft>
              <a:buFont typeface="+mj-lt"/>
              <a:buAutoNum type="alphaLcPeriod"/>
            </a:pPr>
            <a:r>
              <a:rPr lang="en-AU" sz="1800" dirty="0">
                <a:effectLst/>
                <a:latin typeface="Arial" panose="020B0604020202020204" pitchFamily="34" charset="0"/>
                <a:ea typeface="Calibri" panose="020F0502020204030204" pitchFamily="34" charset="0"/>
              </a:rPr>
              <a:t>Based on your previous use of models and the immune response model. Define scientific models and outline their purpose.</a:t>
            </a:r>
          </a:p>
          <a:p>
            <a:pPr marL="342900" indent="-342900">
              <a:lnSpc>
                <a:spcPct val="150000"/>
              </a:lnSpc>
              <a:spcAft>
                <a:spcPts val="600"/>
              </a:spcAft>
              <a:buFont typeface="+mj-lt"/>
              <a:buAutoNum type="alphaLcPeriod"/>
            </a:pPr>
            <a:r>
              <a:rPr lang="en-AU" sz="1800" dirty="0">
                <a:effectLst/>
                <a:latin typeface="Arial" panose="020B0604020202020204" pitchFamily="34" charset="0"/>
                <a:ea typeface="Calibri" panose="020F0502020204030204" pitchFamily="34" charset="0"/>
              </a:rPr>
              <a:t>Outline the strengths and limitations of your model in representing the immune response.</a:t>
            </a:r>
          </a:p>
        </p:txBody>
      </p:sp>
      <p:sp>
        <p:nvSpPr>
          <p:cNvPr id="3" name="Slide Number Placeholder 2">
            <a:extLst>
              <a:ext uri="{FF2B5EF4-FFF2-40B4-BE49-F238E27FC236}">
                <a16:creationId xmlns:a16="http://schemas.microsoft.com/office/drawing/2014/main" id="{26C3C9C3-9DB6-93D0-EE99-ABF4A542034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110</a:t>
            </a:fld>
            <a:endParaRPr lang="en-AU"/>
          </a:p>
        </p:txBody>
      </p:sp>
    </p:spTree>
    <p:extLst>
      <p:ext uri="{BB962C8B-B14F-4D97-AF65-F5344CB8AC3E}">
        <p14:creationId xmlns:p14="http://schemas.microsoft.com/office/powerpoint/2010/main" val="297933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BD4ACF-BEDA-1277-388C-CCD4CE36447A}"/>
              </a:ext>
            </a:extLst>
          </p:cNvPr>
          <p:cNvSpPr>
            <a:spLocks noGrp="1"/>
          </p:cNvSpPr>
          <p:nvPr>
            <p:ph type="title"/>
          </p:nvPr>
        </p:nvSpPr>
        <p:spPr/>
        <p:txBody>
          <a:bodyPr/>
          <a:lstStyle/>
          <a:p>
            <a:r>
              <a:rPr lang="en-AU" dirty="0"/>
              <a:t>2.3 How do vaccinations work?</a:t>
            </a:r>
          </a:p>
        </p:txBody>
      </p:sp>
      <p:sp>
        <p:nvSpPr>
          <p:cNvPr id="4" name="Text Placeholder 3">
            <a:extLst>
              <a:ext uri="{FF2B5EF4-FFF2-40B4-BE49-F238E27FC236}">
                <a16:creationId xmlns:a16="http://schemas.microsoft.com/office/drawing/2014/main" id="{376AE734-CA8B-6B62-9568-7735BD453494}"/>
              </a:ext>
            </a:extLst>
          </p:cNvPr>
          <p:cNvSpPr>
            <a:spLocks noGrp="1"/>
          </p:cNvSpPr>
          <p:nvPr>
            <p:ph type="body" sz="quarter" idx="18"/>
          </p:nvPr>
        </p:nvSpPr>
        <p:spPr/>
        <p:txBody>
          <a:bodyPr/>
          <a:lstStyle/>
          <a:p>
            <a:r>
              <a:rPr lang="en-AU" dirty="0"/>
              <a:t>Watch the video to extract and summarise information to answer the questions.</a:t>
            </a:r>
          </a:p>
        </p:txBody>
      </p:sp>
      <p:sp>
        <p:nvSpPr>
          <p:cNvPr id="5" name="Text Placeholder 4">
            <a:extLst>
              <a:ext uri="{FF2B5EF4-FFF2-40B4-BE49-F238E27FC236}">
                <a16:creationId xmlns:a16="http://schemas.microsoft.com/office/drawing/2014/main" id="{62983F2B-F74E-529C-FB98-9D7E1D9E412E}"/>
              </a:ext>
            </a:extLst>
          </p:cNvPr>
          <p:cNvSpPr>
            <a:spLocks noGrp="1"/>
          </p:cNvSpPr>
          <p:nvPr>
            <p:ph type="body" sz="quarter" idx="17"/>
          </p:nvPr>
        </p:nvSpPr>
        <p:spPr>
          <a:xfrm>
            <a:off x="360000" y="1567086"/>
            <a:ext cx="5140803" cy="4807835"/>
          </a:xfrm>
        </p:spPr>
        <p:txBody>
          <a:bodyPr/>
          <a:lstStyle/>
          <a:p>
            <a:pPr marL="457200" indent="-457200">
              <a:spcAft>
                <a:spcPts val="600"/>
              </a:spcAft>
              <a:buFont typeface="+mj-lt"/>
              <a:buAutoNum type="alphaLcParenR"/>
            </a:pPr>
            <a:r>
              <a:rPr lang="en-AU" sz="1800" dirty="0"/>
              <a:t>Identify what vaccines are made up of. </a:t>
            </a:r>
          </a:p>
          <a:p>
            <a:pPr marL="457200" indent="-457200">
              <a:spcAft>
                <a:spcPts val="600"/>
              </a:spcAft>
              <a:buFont typeface="+mj-lt"/>
              <a:buAutoNum type="alphaLcParenR"/>
            </a:pPr>
            <a:r>
              <a:rPr lang="en-AU" sz="1800" dirty="0"/>
              <a:t>How do vaccines trigger the body’s adaptive immune system?</a:t>
            </a:r>
          </a:p>
          <a:p>
            <a:pPr marL="457200" indent="-457200">
              <a:spcAft>
                <a:spcPts val="600"/>
              </a:spcAft>
              <a:buFont typeface="+mj-lt"/>
              <a:buAutoNum type="alphaLcParenR"/>
            </a:pPr>
            <a:r>
              <a:rPr lang="en-AU" sz="1800" dirty="0"/>
              <a:t>Outline how vaccines stimulate the body to produce antibodies.</a:t>
            </a:r>
          </a:p>
        </p:txBody>
      </p:sp>
      <p:pic>
        <p:nvPicPr>
          <p:cNvPr id="6" name="Online Media 5" descr="How do vaccines work? - Kelwalin Dhanasarnsombut">
            <a:hlinkClick r:id="" action="ppaction://media"/>
            <a:extLst>
              <a:ext uri="{FF2B5EF4-FFF2-40B4-BE49-F238E27FC236}">
                <a16:creationId xmlns:a16="http://schemas.microsoft.com/office/drawing/2014/main" id="{6117CB5A-24A4-0B7F-61CE-1C8DD2B83916}"/>
              </a:ext>
            </a:extLst>
          </p:cNvPr>
          <p:cNvPicPr>
            <a:picLocks noRot="1" noChangeAspect="1"/>
          </p:cNvPicPr>
          <p:nvPr>
            <a:videoFile r:link="rId1"/>
          </p:nvPr>
        </p:nvPicPr>
        <p:blipFill>
          <a:blip r:embed="rId4"/>
          <a:stretch>
            <a:fillRect/>
          </a:stretch>
        </p:blipFill>
        <p:spPr>
          <a:xfrm>
            <a:off x="6096000" y="1700213"/>
            <a:ext cx="5743612" cy="3245141"/>
          </a:xfrm>
          <a:prstGeom prst="rect">
            <a:avLst/>
          </a:prstGeom>
        </p:spPr>
      </p:pic>
      <p:sp>
        <p:nvSpPr>
          <p:cNvPr id="2" name="Slide Number Placeholder 1">
            <a:extLst>
              <a:ext uri="{FF2B5EF4-FFF2-40B4-BE49-F238E27FC236}">
                <a16:creationId xmlns:a16="http://schemas.microsoft.com/office/drawing/2014/main" id="{79AEFB6E-B069-C5AA-1378-F2169BCE57B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111</a:t>
            </a:fld>
            <a:endParaRPr lang="en-AU"/>
          </a:p>
        </p:txBody>
      </p:sp>
    </p:spTree>
    <p:extLst>
      <p:ext uri="{BB962C8B-B14F-4D97-AF65-F5344CB8AC3E}">
        <p14:creationId xmlns:p14="http://schemas.microsoft.com/office/powerpoint/2010/main" val="48953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BD4ACF-BEDA-1277-388C-CCD4CE36447A}"/>
              </a:ext>
            </a:extLst>
          </p:cNvPr>
          <p:cNvSpPr>
            <a:spLocks noGrp="1"/>
          </p:cNvSpPr>
          <p:nvPr>
            <p:ph type="title"/>
          </p:nvPr>
        </p:nvSpPr>
        <p:spPr/>
        <p:txBody>
          <a:bodyPr/>
          <a:lstStyle/>
          <a:p>
            <a:r>
              <a:rPr lang="en-AU" dirty="0"/>
              <a:t>2.3 Think-Pair-Share</a:t>
            </a:r>
          </a:p>
        </p:txBody>
      </p:sp>
      <p:sp>
        <p:nvSpPr>
          <p:cNvPr id="6" name="Text Placeholder 5">
            <a:extLst>
              <a:ext uri="{FF2B5EF4-FFF2-40B4-BE49-F238E27FC236}">
                <a16:creationId xmlns:a16="http://schemas.microsoft.com/office/drawing/2014/main" id="{0DC6752D-6125-6C6E-53DE-6252779784CD}"/>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t>How do vaccinations work?</a:t>
            </a:r>
          </a:p>
        </p:txBody>
      </p:sp>
      <p:sp>
        <p:nvSpPr>
          <p:cNvPr id="5" name="Text Placeholder 4">
            <a:extLst>
              <a:ext uri="{FF2B5EF4-FFF2-40B4-BE49-F238E27FC236}">
                <a16:creationId xmlns:a16="http://schemas.microsoft.com/office/drawing/2014/main" id="{62983F2B-F74E-529C-FB98-9D7E1D9E412E}"/>
              </a:ext>
              <a:ext uri="{C183D7F6-B498-43B3-948B-1728B52AA6E4}">
                <adec:decorative xmlns:adec="http://schemas.microsoft.com/office/drawing/2017/decorative" val="0"/>
              </a:ext>
            </a:extLst>
          </p:cNvPr>
          <p:cNvSpPr>
            <a:spLocks noGrp="1"/>
          </p:cNvSpPr>
          <p:nvPr>
            <p:ph type="body" sz="quarter" idx="17"/>
          </p:nvPr>
        </p:nvSpPr>
        <p:spPr>
          <a:xfrm>
            <a:off x="360000" y="1567086"/>
            <a:ext cx="4278261" cy="2779627"/>
          </a:xfrm>
        </p:spPr>
        <p:txBody>
          <a:bodyPr/>
          <a:lstStyle/>
          <a:p>
            <a:pPr marL="457200" indent="-457200">
              <a:spcAft>
                <a:spcPts val="600"/>
              </a:spcAft>
              <a:buFont typeface="+mj-lt"/>
              <a:buAutoNum type="alphaLcParenR"/>
            </a:pPr>
            <a:r>
              <a:rPr lang="en-AU" sz="1800" dirty="0"/>
              <a:t>Why do you need an understanding of the immune response to know how vaccines work?</a:t>
            </a:r>
          </a:p>
          <a:p>
            <a:pPr marL="457200" indent="-457200">
              <a:spcAft>
                <a:spcPts val="600"/>
              </a:spcAft>
              <a:buFont typeface="+mj-lt"/>
              <a:buAutoNum type="alphaLcParenR"/>
            </a:pPr>
            <a:r>
              <a:rPr lang="en-AU" sz="1800" dirty="0"/>
              <a:t>Why is the lag between infection and antibody production an issue? How can vaccines curb this issue?</a:t>
            </a:r>
          </a:p>
        </p:txBody>
      </p:sp>
      <p:pic>
        <p:nvPicPr>
          <p:cNvPr id="4" name="Picture 3" descr="An image that shows that specific antibodies match up to specific pathogens.">
            <a:extLst>
              <a:ext uri="{FF2B5EF4-FFF2-40B4-BE49-F238E27FC236}">
                <a16:creationId xmlns:a16="http://schemas.microsoft.com/office/drawing/2014/main" id="{59EE2C50-3752-5F46-F739-8421B5FE99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19232" y="1369454"/>
            <a:ext cx="6512768" cy="3708918"/>
          </a:xfrm>
          <a:prstGeom prst="rect">
            <a:avLst/>
          </a:prstGeom>
        </p:spPr>
      </p:pic>
      <p:sp>
        <p:nvSpPr>
          <p:cNvPr id="10" name="TextBox 9">
            <a:extLst>
              <a:ext uri="{FF2B5EF4-FFF2-40B4-BE49-F238E27FC236}">
                <a16:creationId xmlns:a16="http://schemas.microsoft.com/office/drawing/2014/main" id="{EF3BFC73-A2FB-4D72-4DC1-EA25BC65D7C4}"/>
              </a:ext>
            </a:extLst>
          </p:cNvPr>
          <p:cNvSpPr txBox="1"/>
          <p:nvPr/>
        </p:nvSpPr>
        <p:spPr>
          <a:xfrm>
            <a:off x="369000" y="6449779"/>
            <a:ext cx="10012549" cy="215444"/>
          </a:xfrm>
          <a:prstGeom prst="rect">
            <a:avLst/>
          </a:prstGeom>
          <a:noFill/>
        </p:spPr>
        <p:txBody>
          <a:bodyPr wrap="square" lIns="0">
            <a:spAutoFit/>
          </a:bodyPr>
          <a:lstStyle/>
          <a:p>
            <a:pPr algn="l"/>
            <a:r>
              <a:rPr lang="en-AU" sz="800" dirty="0">
                <a:hlinkClick r:id="rId4"/>
              </a:rPr>
              <a:t>Image of antibodies and pathogens</a:t>
            </a:r>
            <a:r>
              <a:rPr lang="en-AU" sz="800" dirty="0"/>
              <a:t> by World Health Organisation from Wikimedia Commons, licensed under </a:t>
            </a:r>
            <a:r>
              <a:rPr lang="en-AU" sz="800" dirty="0">
                <a:hlinkClick r:id="rId5"/>
              </a:rPr>
              <a:t>CC BY-SA 4.0</a:t>
            </a:r>
            <a:endParaRPr lang="en-AU" sz="800" dirty="0"/>
          </a:p>
        </p:txBody>
      </p:sp>
      <p:sp>
        <p:nvSpPr>
          <p:cNvPr id="2" name="Slide Number Placeholder 1">
            <a:extLst>
              <a:ext uri="{FF2B5EF4-FFF2-40B4-BE49-F238E27FC236}">
                <a16:creationId xmlns:a16="http://schemas.microsoft.com/office/drawing/2014/main" id="{79AEFB6E-B069-C5AA-1378-F2169BCE57B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112</a:t>
            </a:fld>
            <a:endParaRPr lang="en-AU"/>
          </a:p>
        </p:txBody>
      </p:sp>
    </p:spTree>
    <p:extLst>
      <p:ext uri="{BB962C8B-B14F-4D97-AF65-F5344CB8AC3E}">
        <p14:creationId xmlns:p14="http://schemas.microsoft.com/office/powerpoint/2010/main" val="366614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E7EC06-A9C1-7D22-016E-936F0ED8F9EC}"/>
              </a:ext>
            </a:extLst>
          </p:cNvPr>
          <p:cNvSpPr>
            <a:spLocks noGrp="1"/>
          </p:cNvSpPr>
          <p:nvPr>
            <p:ph type="title"/>
          </p:nvPr>
        </p:nvSpPr>
        <p:spPr/>
        <p:txBody>
          <a:bodyPr/>
          <a:lstStyle/>
          <a:p>
            <a:r>
              <a:rPr lang="en-AU" dirty="0"/>
              <a:t>2.3 Checkpoint: Vaccines hinge question</a:t>
            </a:r>
            <a:endParaRPr lang="en-US" dirty="0"/>
          </a:p>
        </p:txBody>
      </p:sp>
      <p:sp>
        <p:nvSpPr>
          <p:cNvPr id="4" name="Text Placeholder 3">
            <a:extLst>
              <a:ext uri="{FF2B5EF4-FFF2-40B4-BE49-F238E27FC236}">
                <a16:creationId xmlns:a16="http://schemas.microsoft.com/office/drawing/2014/main" id="{EA6CBBA9-56F3-59FD-FBDE-94B1CC6F65B5}"/>
              </a:ext>
            </a:extLst>
          </p:cNvPr>
          <p:cNvSpPr>
            <a:spLocks noGrp="1"/>
          </p:cNvSpPr>
          <p:nvPr>
            <p:ph type="body" sz="quarter" idx="18"/>
          </p:nvPr>
        </p:nvSpPr>
        <p:spPr/>
        <p:txBody>
          <a:bodyPr/>
          <a:lstStyle/>
          <a:p>
            <a:r>
              <a:rPr lang="en-AU" sz="2000" dirty="0">
                <a:latin typeface="Arial" panose="020B0604020202020204" pitchFamily="34" charset="0"/>
                <a:cs typeface="Arial" panose="020B0604020202020204" pitchFamily="34" charset="0"/>
              </a:rPr>
              <a:t>How do vaccines help protect the body from infectious diseases?</a:t>
            </a:r>
          </a:p>
        </p:txBody>
      </p:sp>
      <p:sp>
        <p:nvSpPr>
          <p:cNvPr id="5" name="Text Placeholder 4">
            <a:extLst>
              <a:ext uri="{FF2B5EF4-FFF2-40B4-BE49-F238E27FC236}">
                <a16:creationId xmlns:a16="http://schemas.microsoft.com/office/drawing/2014/main" id="{79E42239-85EB-46F8-3878-4910F7DCACC4}"/>
              </a:ext>
            </a:extLst>
          </p:cNvPr>
          <p:cNvSpPr>
            <a:spLocks noGrp="1"/>
          </p:cNvSpPr>
          <p:nvPr>
            <p:ph type="body" sz="quarter" idx="19"/>
          </p:nvPr>
        </p:nvSpPr>
        <p:spPr>
          <a:xfrm>
            <a:off x="374133" y="1906205"/>
            <a:ext cx="11208267" cy="4230190"/>
          </a:xfrm>
        </p:spPr>
        <p:txBody>
          <a:bodyPr/>
          <a:lstStyle/>
          <a:p>
            <a:pPr marL="457200" indent="-457200">
              <a:lnSpc>
                <a:spcPct val="150000"/>
              </a:lnSpc>
              <a:spcAft>
                <a:spcPts val="600"/>
              </a:spcAft>
              <a:buFont typeface="+mj-lt"/>
              <a:buAutoNum type="alphaLcParenR"/>
            </a:pPr>
            <a:r>
              <a:rPr lang="en-AU" sz="1800" dirty="0">
                <a:latin typeface="Arial" panose="020B0604020202020204" pitchFamily="34" charset="0"/>
                <a:cs typeface="Arial" panose="020B0604020202020204" pitchFamily="34" charset="0"/>
              </a:rPr>
              <a:t>They inject a live pathogen into the body to cause illness and build immunity.</a:t>
            </a:r>
          </a:p>
          <a:p>
            <a:pPr marL="457200" indent="-457200">
              <a:lnSpc>
                <a:spcPct val="150000"/>
              </a:lnSpc>
              <a:spcAft>
                <a:spcPts val="600"/>
              </a:spcAft>
              <a:buFont typeface="+mj-lt"/>
              <a:buAutoNum type="alphaLcParenR"/>
            </a:pPr>
            <a:r>
              <a:rPr lang="en-AU" sz="1800" dirty="0">
                <a:latin typeface="Arial" panose="020B0604020202020204" pitchFamily="34" charset="0"/>
                <a:cs typeface="Arial" panose="020B0604020202020204" pitchFamily="34" charset="0"/>
              </a:rPr>
              <a:t>They contain antibiotics that directly kill pathogens in the bloodstream to prevent infection.</a:t>
            </a:r>
          </a:p>
          <a:p>
            <a:pPr marL="457200" indent="-457200">
              <a:lnSpc>
                <a:spcPct val="150000"/>
              </a:lnSpc>
              <a:spcAft>
                <a:spcPts val="600"/>
              </a:spcAft>
              <a:buFont typeface="+mj-lt"/>
              <a:buAutoNum type="alphaLcParenR"/>
            </a:pPr>
            <a:r>
              <a:rPr lang="en-AU" sz="1800" dirty="0">
                <a:latin typeface="Arial" panose="020B0604020202020204" pitchFamily="34" charset="0"/>
                <a:cs typeface="Arial" panose="020B0604020202020204" pitchFamily="34" charset="0"/>
              </a:rPr>
              <a:t>They enhance the body’s physical barriers, such as skin and mucous membranes, to prevent the pathogen from entering. </a:t>
            </a:r>
          </a:p>
          <a:p>
            <a:pPr marL="457200" indent="-457200">
              <a:lnSpc>
                <a:spcPct val="150000"/>
              </a:lnSpc>
              <a:spcAft>
                <a:spcPts val="600"/>
              </a:spcAft>
              <a:buFont typeface="+mj-lt"/>
              <a:buAutoNum type="alphaLcParenR"/>
            </a:pPr>
            <a:r>
              <a:rPr lang="en-AU" sz="1800" dirty="0">
                <a:latin typeface="Arial" panose="020B0604020202020204" pitchFamily="34" charset="0"/>
                <a:cs typeface="Arial" panose="020B0604020202020204" pitchFamily="34" charset="0"/>
              </a:rPr>
              <a:t>They stimulate the immune system to produce antibodies without causing the disease.</a:t>
            </a:r>
          </a:p>
          <a:p>
            <a:pPr marL="457200" indent="-457200">
              <a:spcAft>
                <a:spcPts val="600"/>
              </a:spcAft>
              <a:buFont typeface="+mj-lt"/>
              <a:buAutoNum type="alphaLcParenR"/>
            </a:pPr>
            <a:endParaRPr lang="en-US" sz="1800" dirty="0"/>
          </a:p>
        </p:txBody>
      </p:sp>
      <p:sp>
        <p:nvSpPr>
          <p:cNvPr id="2" name="Slide Number Placeholder 1">
            <a:extLst>
              <a:ext uri="{FF2B5EF4-FFF2-40B4-BE49-F238E27FC236}">
                <a16:creationId xmlns:a16="http://schemas.microsoft.com/office/drawing/2014/main" id="{BAA8432D-2FE9-A03E-9F58-9D52089A294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113</a:t>
            </a:fld>
            <a:endParaRPr lang="en-AU"/>
          </a:p>
        </p:txBody>
      </p:sp>
    </p:spTree>
    <p:extLst>
      <p:ext uri="{BB962C8B-B14F-4D97-AF65-F5344CB8AC3E}">
        <p14:creationId xmlns:p14="http://schemas.microsoft.com/office/powerpoint/2010/main" val="90984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2.4 Endemics, epidemics and pandemics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710487833"/>
              </p:ext>
            </p:extLst>
          </p:nvPr>
        </p:nvGraphicFramePr>
        <p:xfrm>
          <a:off x="359998" y="2023052"/>
          <a:ext cx="11460941" cy="337489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6008862">
                  <a:extLst>
                    <a:ext uri="{9D8B030D-6E8A-4147-A177-3AD203B41FA5}">
                      <a16:colId xmlns:a16="http://schemas.microsoft.com/office/drawing/2014/main" val="3573327086"/>
                    </a:ext>
                  </a:extLst>
                </a:gridCol>
              </a:tblGrid>
              <a:tr h="370133">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to distinguish between epidemics, endemics</a:t>
                      </a:r>
                      <a:br>
                        <a:rPr lang="en-AU" sz="1800" dirty="0">
                          <a:latin typeface="Arial" panose="020B0604020202020204" pitchFamily="34" charset="0"/>
                          <a:cs typeface="Arial" panose="020B0604020202020204" pitchFamily="34" charset="0"/>
                        </a:rPr>
                      </a:br>
                      <a:r>
                        <a:rPr lang="en-AU" sz="1800" dirty="0">
                          <a:latin typeface="Arial" panose="020B0604020202020204" pitchFamily="34" charset="0"/>
                          <a:cs typeface="Arial" panose="020B0604020202020204" pitchFamily="34" charset="0"/>
                        </a:rPr>
                        <a:t>and pandemics.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800">
                          <a:latin typeface="Arial" panose="020B0604020202020204" pitchFamily="34" charset="0"/>
                          <a:cs typeface="Arial" panose="020B0604020202020204" pitchFamily="34" charset="0"/>
                        </a:rPr>
                        <a:t>define epidemic, endemic and pandemic.</a:t>
                      </a:r>
                    </a:p>
                    <a:p>
                      <a:pPr marL="285750" indent="-285750">
                        <a:lnSpc>
                          <a:spcPct val="120000"/>
                        </a:lnSpc>
                        <a:spcAft>
                          <a:spcPts val="600"/>
                        </a:spcAft>
                        <a:buFont typeface="Arial" panose="020B0604020202020204" pitchFamily="34" charset="0"/>
                        <a:buChar char="•"/>
                      </a:pPr>
                      <a:r>
                        <a:rPr lang="en-AU" sz="1800">
                          <a:latin typeface="Arial" panose="020B0604020202020204" pitchFamily="34" charset="0"/>
                          <a:cs typeface="Arial" panose="020B0604020202020204" pitchFamily="34" charset="0"/>
                        </a:rPr>
                        <a:t>outline the similarities and differences between epidemics, endemics and pandemics using examples.</a:t>
                      </a:r>
                    </a:p>
                    <a:p>
                      <a:pPr marL="285750" indent="-285750">
                        <a:lnSpc>
                          <a:spcPct val="120000"/>
                        </a:lnSpc>
                        <a:spcAft>
                          <a:spcPts val="600"/>
                        </a:spcAft>
                        <a:buFont typeface="Arial" panose="020B0604020202020204" pitchFamily="34" charset="0"/>
                        <a:buChar char="•"/>
                      </a:pPr>
                      <a:r>
                        <a:rPr lang="en-AU" sz="1800">
                          <a:latin typeface="Arial" panose="020B0604020202020204" pitchFamily="34" charset="0"/>
                          <a:cs typeface="Arial" panose="020B0604020202020204" pitchFamily="34" charset="0"/>
                        </a:rPr>
                        <a:t>describe factors that can influence the incidence of epidemics, endemics and pandemics.</a:t>
                      </a:r>
                    </a:p>
                    <a:p>
                      <a:pPr marL="285750" indent="-285750">
                        <a:lnSpc>
                          <a:spcPct val="120000"/>
                        </a:lnSpc>
                        <a:spcAft>
                          <a:spcPts val="600"/>
                        </a:spcAft>
                        <a:buFont typeface="Arial" panose="020B0604020202020204" pitchFamily="34" charset="0"/>
                        <a:buChar char="•"/>
                      </a:pPr>
                      <a:endParaRPr lang="en-AU" sz="18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to use scientific evidence in the form of data and information to draw evidence-based conclusions.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draw an appropriate conclusion about NERD’s status as a pandemic using scientific evidence.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114</a:t>
            </a:fld>
            <a:endParaRPr lang="en-AU"/>
          </a:p>
        </p:txBody>
      </p:sp>
    </p:spTree>
    <p:extLst>
      <p:ext uri="{BB962C8B-B14F-4D97-AF65-F5344CB8AC3E}">
        <p14:creationId xmlns:p14="http://schemas.microsoft.com/office/powerpoint/2010/main" val="341489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61F98C-3C0E-890A-DD0C-E47F302EEE78}"/>
              </a:ext>
            </a:extLst>
          </p:cNvPr>
          <p:cNvSpPr>
            <a:spLocks noGrp="1"/>
          </p:cNvSpPr>
          <p:nvPr>
            <p:ph type="title"/>
          </p:nvPr>
        </p:nvSpPr>
        <p:spPr/>
        <p:txBody>
          <a:bodyPr/>
          <a:lstStyle/>
          <a:p>
            <a:r>
              <a:rPr lang="en-AU"/>
              <a:t>COVID-19 </a:t>
            </a:r>
          </a:p>
        </p:txBody>
      </p:sp>
      <p:pic>
        <p:nvPicPr>
          <p:cNvPr id="5" name="Online Media 4" descr="The Spread of Coronavirus in 2 Years (First Case to 260 Million Cases)">
            <a:hlinkClick r:id="" action="ppaction://media"/>
            <a:extLst>
              <a:ext uri="{FF2B5EF4-FFF2-40B4-BE49-F238E27FC236}">
                <a16:creationId xmlns:a16="http://schemas.microsoft.com/office/drawing/2014/main" id="{396E3337-73A8-F60E-A9C1-9DB47D8BC168}"/>
              </a:ext>
            </a:extLst>
          </p:cNvPr>
          <p:cNvPicPr>
            <a:picLocks noRot="1" noChangeAspect="1"/>
          </p:cNvPicPr>
          <p:nvPr>
            <a:videoFile r:link="rId1"/>
          </p:nvPr>
        </p:nvPicPr>
        <p:blipFill>
          <a:blip r:embed="rId4"/>
          <a:stretch>
            <a:fillRect/>
          </a:stretch>
        </p:blipFill>
        <p:spPr>
          <a:xfrm>
            <a:off x="360000" y="1025418"/>
            <a:ext cx="9717845" cy="5490582"/>
          </a:xfrm>
          <a:prstGeom prst="rect">
            <a:avLst/>
          </a:prstGeom>
        </p:spPr>
      </p:pic>
      <p:sp>
        <p:nvSpPr>
          <p:cNvPr id="3" name="Slide Number Placeholder 2">
            <a:extLst>
              <a:ext uri="{FF2B5EF4-FFF2-40B4-BE49-F238E27FC236}">
                <a16:creationId xmlns:a16="http://schemas.microsoft.com/office/drawing/2014/main" id="{BC2120E0-E909-EB40-27A2-5C0490E10B86}"/>
              </a:ext>
              <a:ext uri="{C183D7F6-B498-43B3-948B-1728B52AA6E4}">
                <adec:decorative xmlns:adec="http://schemas.microsoft.com/office/drawing/2017/decorative" val="1"/>
              </a:ext>
            </a:extLst>
          </p:cNvPr>
          <p:cNvSpPr>
            <a:spLocks noGrp="1"/>
          </p:cNvSpPr>
          <p:nvPr>
            <p:ph type="sldNum" sz="quarter" idx="12"/>
          </p:nvPr>
        </p:nvSpPr>
        <p:spPr/>
        <p:txBody>
          <a:bodyPr/>
          <a:lstStyle/>
          <a:p>
            <a:fld id="{00000000-1234-1234-1234-123412341234}" type="slidenum">
              <a:rPr lang="en" smtClean="0"/>
              <a:pPr/>
              <a:t>115</a:t>
            </a:fld>
            <a:endParaRPr lang="en"/>
          </a:p>
        </p:txBody>
      </p:sp>
    </p:spTree>
    <p:extLst>
      <p:ext uri="{BB962C8B-B14F-4D97-AF65-F5344CB8AC3E}">
        <p14:creationId xmlns:p14="http://schemas.microsoft.com/office/powerpoint/2010/main" val="325117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9EBEA2-C830-5822-5AEB-DDDCE014B86C}"/>
              </a:ext>
            </a:extLst>
          </p:cNvPr>
          <p:cNvSpPr>
            <a:spLocks noGrp="1"/>
          </p:cNvSpPr>
          <p:nvPr>
            <p:ph type="title"/>
          </p:nvPr>
        </p:nvSpPr>
        <p:spPr/>
        <p:txBody>
          <a:bodyPr/>
          <a:lstStyle/>
          <a:p>
            <a:r>
              <a:rPr lang="en-AU"/>
              <a:t>2.4 Defining endemic, epidemic and pandemic?</a:t>
            </a:r>
          </a:p>
        </p:txBody>
      </p:sp>
      <p:grpSp>
        <p:nvGrpSpPr>
          <p:cNvPr id="4" name="Group 3" descr="Three images of the globe with yellow dots showing an endemic, epidemic or pandemic.">
            <a:extLst>
              <a:ext uri="{FF2B5EF4-FFF2-40B4-BE49-F238E27FC236}">
                <a16:creationId xmlns:a16="http://schemas.microsoft.com/office/drawing/2014/main" id="{CA45DFB8-CF46-33D6-598C-E69CB1C465DE}"/>
              </a:ext>
            </a:extLst>
          </p:cNvPr>
          <p:cNvGrpSpPr/>
          <p:nvPr/>
        </p:nvGrpSpPr>
        <p:grpSpPr>
          <a:xfrm>
            <a:off x="235551" y="1005530"/>
            <a:ext cx="11518493" cy="3326109"/>
            <a:chOff x="464277" y="-1915429"/>
            <a:chExt cx="11518493" cy="3326109"/>
          </a:xfrm>
        </p:grpSpPr>
        <p:pic>
          <p:nvPicPr>
            <p:cNvPr id="2050" name="Picture 2" descr="Planet earth png sticker illustration ...">
              <a:extLst>
                <a:ext uri="{FF2B5EF4-FFF2-40B4-BE49-F238E27FC236}">
                  <a16:creationId xmlns:a16="http://schemas.microsoft.com/office/drawing/2014/main" id="{81D530B5-B772-C895-4ED7-813D3F179BE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000" b="92444" l="6667" r="96000">
                          <a14:foregroundMark x1="7111" y1="43556" x2="7111" y2="43556"/>
                          <a14:foregroundMark x1="42222" y1="9778" x2="42222" y2="9778"/>
                          <a14:foregroundMark x1="41333" y1="8000" x2="41333" y2="8000"/>
                          <a14:foregroundMark x1="92000" y1="38222" x2="92000" y2="38222"/>
                          <a14:foregroundMark x1="92444" y1="58667" x2="92444" y2="58667"/>
                          <a14:foregroundMark x1="96000" y1="47556" x2="96000" y2="47556"/>
                          <a14:foregroundMark x1="48889" y1="92444" x2="48889" y2="92444"/>
                        </a14:backgroundRemoval>
                      </a14:imgEffect>
                    </a14:imgLayer>
                  </a14:imgProps>
                </a:ext>
                <a:ext uri="{28A0092B-C50C-407E-A947-70E740481C1C}">
                  <a14:useLocalDpi xmlns:a14="http://schemas.microsoft.com/office/drawing/2010/main"/>
                </a:ext>
              </a:extLst>
            </a:blip>
            <a:srcRect/>
            <a:stretch>
              <a:fillRect/>
            </a:stretch>
          </p:blipFill>
          <p:spPr bwMode="auto">
            <a:xfrm>
              <a:off x="8660864" y="-1915429"/>
              <a:ext cx="3321906" cy="33219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lanet earth png sticker illustration ...">
              <a:extLst>
                <a:ext uri="{FF2B5EF4-FFF2-40B4-BE49-F238E27FC236}">
                  <a16:creationId xmlns:a16="http://schemas.microsoft.com/office/drawing/2014/main" id="{509E537C-22CD-F2BB-7C79-9FA299914F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000" b="92444" l="6667" r="96000">
                          <a14:foregroundMark x1="7111" y1="43556" x2="7111" y2="43556"/>
                          <a14:foregroundMark x1="42222" y1="9778" x2="42222" y2="9778"/>
                          <a14:foregroundMark x1="41333" y1="8000" x2="41333" y2="8000"/>
                          <a14:foregroundMark x1="92000" y1="38222" x2="92000" y2="38222"/>
                          <a14:foregroundMark x1="92444" y1="58667" x2="92444" y2="58667"/>
                          <a14:foregroundMark x1="96000" y1="47556" x2="96000" y2="47556"/>
                          <a14:foregroundMark x1="48889" y1="92444" x2="48889" y2="92444"/>
                        </a14:backgroundRemoval>
                      </a14:imgEffect>
                    </a14:imgLayer>
                  </a14:imgProps>
                </a:ext>
                <a:ext uri="{28A0092B-C50C-407E-A947-70E740481C1C}">
                  <a14:useLocalDpi xmlns:a14="http://schemas.microsoft.com/office/drawing/2010/main"/>
                </a:ext>
              </a:extLst>
            </a:blip>
            <a:srcRect/>
            <a:stretch>
              <a:fillRect/>
            </a:stretch>
          </p:blipFill>
          <p:spPr bwMode="auto">
            <a:xfrm>
              <a:off x="4694737" y="-1912592"/>
              <a:ext cx="3321906" cy="33219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lanet earth png sticker illustration ...">
              <a:extLst>
                <a:ext uri="{FF2B5EF4-FFF2-40B4-BE49-F238E27FC236}">
                  <a16:creationId xmlns:a16="http://schemas.microsoft.com/office/drawing/2014/main" id="{9A3AEC76-0CD7-3A51-DF53-38F7BF0D22F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000" b="92444" l="6667" r="96000">
                          <a14:foregroundMark x1="7111" y1="43556" x2="7111" y2="43556"/>
                          <a14:foregroundMark x1="42222" y1="9778" x2="42222" y2="9778"/>
                          <a14:foregroundMark x1="41333" y1="8000" x2="41333" y2="8000"/>
                          <a14:foregroundMark x1="92000" y1="38222" x2="92000" y2="38222"/>
                          <a14:foregroundMark x1="92444" y1="58667" x2="92444" y2="58667"/>
                          <a14:foregroundMark x1="96000" y1="47556" x2="96000" y2="47556"/>
                          <a14:foregroundMark x1="48889" y1="92444" x2="48889" y2="92444"/>
                        </a14:backgroundRemoval>
                      </a14:imgEffect>
                    </a14:imgLayer>
                  </a14:imgProps>
                </a:ext>
                <a:ext uri="{28A0092B-C50C-407E-A947-70E740481C1C}">
                  <a14:useLocalDpi xmlns:a14="http://schemas.microsoft.com/office/drawing/2010/main"/>
                </a:ext>
              </a:extLst>
            </a:blip>
            <a:srcRect/>
            <a:stretch>
              <a:fillRect/>
            </a:stretch>
          </p:blipFill>
          <p:spPr bwMode="auto">
            <a:xfrm>
              <a:off x="464277" y="-1911226"/>
              <a:ext cx="3321906" cy="3321906"/>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Connector 7">
              <a:extLst>
                <a:ext uri="{FF2B5EF4-FFF2-40B4-BE49-F238E27FC236}">
                  <a16:creationId xmlns:a16="http://schemas.microsoft.com/office/drawing/2014/main" id="{0A0C8ED2-2F7C-6B50-332B-9803768E054B}"/>
                </a:ext>
              </a:extLst>
            </p:cNvPr>
            <p:cNvSpPr/>
            <p:nvPr/>
          </p:nvSpPr>
          <p:spPr>
            <a:xfrm rot="4998821">
              <a:off x="5935132" y="-161031"/>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lowchart: Connector 8">
              <a:extLst>
                <a:ext uri="{FF2B5EF4-FFF2-40B4-BE49-F238E27FC236}">
                  <a16:creationId xmlns:a16="http://schemas.microsoft.com/office/drawing/2014/main" id="{AE69CCA2-4D06-3916-F66B-FDF3ACCD9654}"/>
                </a:ext>
              </a:extLst>
            </p:cNvPr>
            <p:cNvSpPr/>
            <p:nvPr/>
          </p:nvSpPr>
          <p:spPr>
            <a:xfrm rot="4998821">
              <a:off x="5937404" y="5017"/>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lowchart: Connector 9">
              <a:extLst>
                <a:ext uri="{FF2B5EF4-FFF2-40B4-BE49-F238E27FC236}">
                  <a16:creationId xmlns:a16="http://schemas.microsoft.com/office/drawing/2014/main" id="{469CE5F0-C4A2-B90C-2010-6AF7D3AA2B8F}"/>
                </a:ext>
              </a:extLst>
            </p:cNvPr>
            <p:cNvSpPr/>
            <p:nvPr/>
          </p:nvSpPr>
          <p:spPr>
            <a:xfrm rot="4998821">
              <a:off x="6089804" y="-102337"/>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lowchart: Connector 10">
              <a:extLst>
                <a:ext uri="{FF2B5EF4-FFF2-40B4-BE49-F238E27FC236}">
                  <a16:creationId xmlns:a16="http://schemas.microsoft.com/office/drawing/2014/main" id="{71917C42-40DA-88EB-B437-25825C380D60}"/>
                </a:ext>
              </a:extLst>
            </p:cNvPr>
            <p:cNvSpPr/>
            <p:nvPr/>
          </p:nvSpPr>
          <p:spPr>
            <a:xfrm rot="4998821">
              <a:off x="6076156" y="-252022"/>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lowchart: Connector 11">
              <a:extLst>
                <a:ext uri="{FF2B5EF4-FFF2-40B4-BE49-F238E27FC236}">
                  <a16:creationId xmlns:a16="http://schemas.microsoft.com/office/drawing/2014/main" id="{6C0BF9CE-C509-E437-2AC7-069E0EE57827}"/>
                </a:ext>
              </a:extLst>
            </p:cNvPr>
            <p:cNvSpPr/>
            <p:nvPr/>
          </p:nvSpPr>
          <p:spPr>
            <a:xfrm rot="4998821">
              <a:off x="6089804" y="61881"/>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lowchart: Connector 12">
              <a:extLst>
                <a:ext uri="{FF2B5EF4-FFF2-40B4-BE49-F238E27FC236}">
                  <a16:creationId xmlns:a16="http://schemas.microsoft.com/office/drawing/2014/main" id="{5CC0D452-6828-5EB4-2936-06DBDC0FDD70}"/>
                </a:ext>
              </a:extLst>
            </p:cNvPr>
            <p:cNvSpPr/>
            <p:nvPr/>
          </p:nvSpPr>
          <p:spPr>
            <a:xfrm rot="4998821">
              <a:off x="6233528" y="-144616"/>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lowchart: Connector 13">
              <a:extLst>
                <a:ext uri="{FF2B5EF4-FFF2-40B4-BE49-F238E27FC236}">
                  <a16:creationId xmlns:a16="http://schemas.microsoft.com/office/drawing/2014/main" id="{3C9D8416-42B7-646A-CD63-04E26F67CA92}"/>
                </a:ext>
              </a:extLst>
            </p:cNvPr>
            <p:cNvSpPr/>
            <p:nvPr/>
          </p:nvSpPr>
          <p:spPr>
            <a:xfrm rot="4998821">
              <a:off x="6301202" y="138494"/>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lowchart: Connector 14">
              <a:extLst>
                <a:ext uri="{FF2B5EF4-FFF2-40B4-BE49-F238E27FC236}">
                  <a16:creationId xmlns:a16="http://schemas.microsoft.com/office/drawing/2014/main" id="{95F18AE3-39F2-EDC0-84F2-3079AB5799F2}"/>
                </a:ext>
              </a:extLst>
            </p:cNvPr>
            <p:cNvSpPr/>
            <p:nvPr/>
          </p:nvSpPr>
          <p:spPr>
            <a:xfrm rot="4998821">
              <a:off x="10166636" y="75687"/>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lowchart: Connector 15">
              <a:extLst>
                <a:ext uri="{FF2B5EF4-FFF2-40B4-BE49-F238E27FC236}">
                  <a16:creationId xmlns:a16="http://schemas.microsoft.com/office/drawing/2014/main" id="{750DFE08-6702-CFB5-A1B7-5B321A0B1ADA}"/>
                </a:ext>
              </a:extLst>
            </p:cNvPr>
            <p:cNvSpPr/>
            <p:nvPr/>
          </p:nvSpPr>
          <p:spPr>
            <a:xfrm rot="4998821">
              <a:off x="9658043" y="15346"/>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lowchart: Connector 16">
              <a:extLst>
                <a:ext uri="{FF2B5EF4-FFF2-40B4-BE49-F238E27FC236}">
                  <a16:creationId xmlns:a16="http://schemas.microsoft.com/office/drawing/2014/main" id="{1491FC88-92C0-0B93-1E96-2B5283DFD6E1}"/>
                </a:ext>
              </a:extLst>
            </p:cNvPr>
            <p:cNvSpPr/>
            <p:nvPr/>
          </p:nvSpPr>
          <p:spPr>
            <a:xfrm rot="4998821">
              <a:off x="9620668" y="128174"/>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lowchart: Connector 17">
              <a:extLst>
                <a:ext uri="{FF2B5EF4-FFF2-40B4-BE49-F238E27FC236}">
                  <a16:creationId xmlns:a16="http://schemas.microsoft.com/office/drawing/2014/main" id="{FFF661C9-79F3-D188-CE81-DC585E13F365}"/>
                </a:ext>
              </a:extLst>
            </p:cNvPr>
            <p:cNvSpPr/>
            <p:nvPr/>
          </p:nvSpPr>
          <p:spPr>
            <a:xfrm rot="4998821">
              <a:off x="9592075" y="-118857"/>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lowchart: Connector 18">
              <a:extLst>
                <a:ext uri="{FF2B5EF4-FFF2-40B4-BE49-F238E27FC236}">
                  <a16:creationId xmlns:a16="http://schemas.microsoft.com/office/drawing/2014/main" id="{5AD77B43-A8F7-CC1A-35C1-8215BF518027}"/>
                </a:ext>
              </a:extLst>
            </p:cNvPr>
            <p:cNvSpPr/>
            <p:nvPr/>
          </p:nvSpPr>
          <p:spPr>
            <a:xfrm rot="4998821">
              <a:off x="9449899" y="-27360"/>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lowchart: Connector 19">
              <a:extLst>
                <a:ext uri="{FF2B5EF4-FFF2-40B4-BE49-F238E27FC236}">
                  <a16:creationId xmlns:a16="http://schemas.microsoft.com/office/drawing/2014/main" id="{5D841E5E-D279-9E6F-D0F9-FFFFB2BD281D}"/>
                </a:ext>
              </a:extLst>
            </p:cNvPr>
            <p:cNvSpPr/>
            <p:nvPr/>
          </p:nvSpPr>
          <p:spPr>
            <a:xfrm rot="4998821">
              <a:off x="10309633" y="589542"/>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lowchart: Connector 20">
              <a:extLst>
                <a:ext uri="{FF2B5EF4-FFF2-40B4-BE49-F238E27FC236}">
                  <a16:creationId xmlns:a16="http://schemas.microsoft.com/office/drawing/2014/main" id="{105E3818-7AB6-D28C-0853-06D4A4F8B2B5}"/>
                </a:ext>
              </a:extLst>
            </p:cNvPr>
            <p:cNvSpPr/>
            <p:nvPr/>
          </p:nvSpPr>
          <p:spPr>
            <a:xfrm rot="4998821">
              <a:off x="10407441" y="687350"/>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lowchart: Connector 21">
              <a:extLst>
                <a:ext uri="{FF2B5EF4-FFF2-40B4-BE49-F238E27FC236}">
                  <a16:creationId xmlns:a16="http://schemas.microsoft.com/office/drawing/2014/main" id="{FC7D303C-18F4-DF52-ACD2-2CA7D63E24ED}"/>
                </a:ext>
              </a:extLst>
            </p:cNvPr>
            <p:cNvSpPr/>
            <p:nvPr/>
          </p:nvSpPr>
          <p:spPr>
            <a:xfrm rot="4998821">
              <a:off x="9776662" y="351931"/>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lowchart: Connector 22">
              <a:extLst>
                <a:ext uri="{FF2B5EF4-FFF2-40B4-BE49-F238E27FC236}">
                  <a16:creationId xmlns:a16="http://schemas.microsoft.com/office/drawing/2014/main" id="{1EFB0A5E-255A-FFF1-F9EA-088CADA57FC7}"/>
                </a:ext>
              </a:extLst>
            </p:cNvPr>
            <p:cNvSpPr/>
            <p:nvPr/>
          </p:nvSpPr>
          <p:spPr>
            <a:xfrm rot="4998821">
              <a:off x="10512731" y="1075060"/>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lowchart: Connector 23">
              <a:extLst>
                <a:ext uri="{FF2B5EF4-FFF2-40B4-BE49-F238E27FC236}">
                  <a16:creationId xmlns:a16="http://schemas.microsoft.com/office/drawing/2014/main" id="{A7FA27A8-A7C2-0310-C46A-19A3E816446C}"/>
                </a:ext>
              </a:extLst>
            </p:cNvPr>
            <p:cNvSpPr/>
            <p:nvPr/>
          </p:nvSpPr>
          <p:spPr>
            <a:xfrm rot="4998821">
              <a:off x="11203316" y="730271"/>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lowchart: Connector 25">
              <a:extLst>
                <a:ext uri="{FF2B5EF4-FFF2-40B4-BE49-F238E27FC236}">
                  <a16:creationId xmlns:a16="http://schemas.microsoft.com/office/drawing/2014/main" id="{693550DD-0C99-2429-DE41-DF3A2EDA6CC2}"/>
                </a:ext>
              </a:extLst>
            </p:cNvPr>
            <p:cNvSpPr/>
            <p:nvPr/>
          </p:nvSpPr>
          <p:spPr>
            <a:xfrm rot="4998821">
              <a:off x="9934723" y="-293158"/>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Flowchart: Connector 26">
              <a:extLst>
                <a:ext uri="{FF2B5EF4-FFF2-40B4-BE49-F238E27FC236}">
                  <a16:creationId xmlns:a16="http://schemas.microsoft.com/office/drawing/2014/main" id="{36C98BA6-1580-E00D-EE71-28BD7B4A2FB2}"/>
                </a:ext>
              </a:extLst>
            </p:cNvPr>
            <p:cNvSpPr/>
            <p:nvPr/>
          </p:nvSpPr>
          <p:spPr>
            <a:xfrm rot="4998821">
              <a:off x="9477361" y="-178917"/>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Flowchart: Connector 27">
              <a:extLst>
                <a:ext uri="{FF2B5EF4-FFF2-40B4-BE49-F238E27FC236}">
                  <a16:creationId xmlns:a16="http://schemas.microsoft.com/office/drawing/2014/main" id="{BB9D03E9-60BE-930A-0D27-0ECC6803C21F}"/>
                </a:ext>
              </a:extLst>
            </p:cNvPr>
            <p:cNvSpPr/>
            <p:nvPr/>
          </p:nvSpPr>
          <p:spPr>
            <a:xfrm rot="4998821">
              <a:off x="9544306" y="-275823"/>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lowchart: Connector 28">
              <a:extLst>
                <a:ext uri="{FF2B5EF4-FFF2-40B4-BE49-F238E27FC236}">
                  <a16:creationId xmlns:a16="http://schemas.microsoft.com/office/drawing/2014/main" id="{B927630A-B3D9-6307-21AA-FBF8ADC4F101}"/>
                </a:ext>
              </a:extLst>
            </p:cNvPr>
            <p:cNvSpPr/>
            <p:nvPr/>
          </p:nvSpPr>
          <p:spPr>
            <a:xfrm rot="4998821">
              <a:off x="9930503" y="357258"/>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lowchart: Connector 29">
              <a:extLst>
                <a:ext uri="{FF2B5EF4-FFF2-40B4-BE49-F238E27FC236}">
                  <a16:creationId xmlns:a16="http://schemas.microsoft.com/office/drawing/2014/main" id="{6A4FB9A1-EBA3-C92B-4934-D29C679F19DB}"/>
                </a:ext>
              </a:extLst>
            </p:cNvPr>
            <p:cNvSpPr/>
            <p:nvPr/>
          </p:nvSpPr>
          <p:spPr>
            <a:xfrm rot="4998821">
              <a:off x="10752220" y="790422"/>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lowchart: Connector 30">
              <a:extLst>
                <a:ext uri="{FF2B5EF4-FFF2-40B4-BE49-F238E27FC236}">
                  <a16:creationId xmlns:a16="http://schemas.microsoft.com/office/drawing/2014/main" id="{39F6409D-8B03-272E-8F03-00AA730527ED}"/>
                </a:ext>
              </a:extLst>
            </p:cNvPr>
            <p:cNvSpPr/>
            <p:nvPr/>
          </p:nvSpPr>
          <p:spPr>
            <a:xfrm rot="4998821">
              <a:off x="10972861" y="860934"/>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Flowchart: Connector 31">
              <a:extLst>
                <a:ext uri="{FF2B5EF4-FFF2-40B4-BE49-F238E27FC236}">
                  <a16:creationId xmlns:a16="http://schemas.microsoft.com/office/drawing/2014/main" id="{9FD2BA80-3D53-C744-495C-6C34EDBFEC64}"/>
                </a:ext>
              </a:extLst>
            </p:cNvPr>
            <p:cNvSpPr/>
            <p:nvPr/>
          </p:nvSpPr>
          <p:spPr>
            <a:xfrm rot="4998821">
              <a:off x="9658056" y="231402"/>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lowchart: Connector 33">
              <a:extLst>
                <a:ext uri="{FF2B5EF4-FFF2-40B4-BE49-F238E27FC236}">
                  <a16:creationId xmlns:a16="http://schemas.microsoft.com/office/drawing/2014/main" id="{57F66838-1EC5-1F22-E491-887DD7FC1754}"/>
                </a:ext>
              </a:extLst>
            </p:cNvPr>
            <p:cNvSpPr/>
            <p:nvPr/>
          </p:nvSpPr>
          <p:spPr>
            <a:xfrm rot="4998821">
              <a:off x="11057021" y="713083"/>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lowchart: Connector 35">
              <a:extLst>
                <a:ext uri="{FF2B5EF4-FFF2-40B4-BE49-F238E27FC236}">
                  <a16:creationId xmlns:a16="http://schemas.microsoft.com/office/drawing/2014/main" id="{22FB897B-10C3-0591-53B1-630614F74CE6}"/>
                </a:ext>
              </a:extLst>
            </p:cNvPr>
            <p:cNvSpPr/>
            <p:nvPr/>
          </p:nvSpPr>
          <p:spPr>
            <a:xfrm rot="4998821">
              <a:off x="9808184" y="67632"/>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lowchart: Connector 37">
              <a:extLst>
                <a:ext uri="{FF2B5EF4-FFF2-40B4-BE49-F238E27FC236}">
                  <a16:creationId xmlns:a16="http://schemas.microsoft.com/office/drawing/2014/main" id="{EE3444AA-27C1-BDC3-7BFF-398BF84FF28F}"/>
                </a:ext>
              </a:extLst>
            </p:cNvPr>
            <p:cNvSpPr/>
            <p:nvPr/>
          </p:nvSpPr>
          <p:spPr>
            <a:xfrm rot="4998821">
              <a:off x="10301979" y="840491"/>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Flowchart: Connector 38">
              <a:extLst>
                <a:ext uri="{FF2B5EF4-FFF2-40B4-BE49-F238E27FC236}">
                  <a16:creationId xmlns:a16="http://schemas.microsoft.com/office/drawing/2014/main" id="{E35C3502-8809-F910-0889-45348C41E4D1}"/>
                </a:ext>
              </a:extLst>
            </p:cNvPr>
            <p:cNvSpPr/>
            <p:nvPr/>
          </p:nvSpPr>
          <p:spPr>
            <a:xfrm rot="4998821">
              <a:off x="9720585" y="192254"/>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Flowchart: Connector 39">
              <a:extLst>
                <a:ext uri="{FF2B5EF4-FFF2-40B4-BE49-F238E27FC236}">
                  <a16:creationId xmlns:a16="http://schemas.microsoft.com/office/drawing/2014/main" id="{955C1591-0605-10E3-2FEB-5FD2A97919B0}"/>
                </a:ext>
              </a:extLst>
            </p:cNvPr>
            <p:cNvSpPr/>
            <p:nvPr/>
          </p:nvSpPr>
          <p:spPr>
            <a:xfrm rot="4998821">
              <a:off x="9452166" y="-407243"/>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lowchart: Connector 40">
              <a:extLst>
                <a:ext uri="{FF2B5EF4-FFF2-40B4-BE49-F238E27FC236}">
                  <a16:creationId xmlns:a16="http://schemas.microsoft.com/office/drawing/2014/main" id="{D9552BF8-21ED-6528-9970-5982B270859F}"/>
                </a:ext>
              </a:extLst>
            </p:cNvPr>
            <p:cNvSpPr/>
            <p:nvPr/>
          </p:nvSpPr>
          <p:spPr>
            <a:xfrm rot="4998821">
              <a:off x="9629922" y="-475131"/>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lowchart: Connector 41">
              <a:extLst>
                <a:ext uri="{FF2B5EF4-FFF2-40B4-BE49-F238E27FC236}">
                  <a16:creationId xmlns:a16="http://schemas.microsoft.com/office/drawing/2014/main" id="{37DFBB7A-6612-DBCB-2037-31BE09971E0B}"/>
                </a:ext>
              </a:extLst>
            </p:cNvPr>
            <p:cNvSpPr/>
            <p:nvPr/>
          </p:nvSpPr>
          <p:spPr>
            <a:xfrm rot="4998821">
              <a:off x="10372414" y="-291882"/>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lowchart: Connector 42">
              <a:extLst>
                <a:ext uri="{FF2B5EF4-FFF2-40B4-BE49-F238E27FC236}">
                  <a16:creationId xmlns:a16="http://schemas.microsoft.com/office/drawing/2014/main" id="{4B7F0C54-7D21-D92D-EC5E-589CAA074AF9}"/>
                </a:ext>
              </a:extLst>
            </p:cNvPr>
            <p:cNvSpPr/>
            <p:nvPr/>
          </p:nvSpPr>
          <p:spPr>
            <a:xfrm rot="4998821">
              <a:off x="9852662" y="-646602"/>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lowchart: Connector 43">
              <a:extLst>
                <a:ext uri="{FF2B5EF4-FFF2-40B4-BE49-F238E27FC236}">
                  <a16:creationId xmlns:a16="http://schemas.microsoft.com/office/drawing/2014/main" id="{CF6C46E4-0766-442B-B21A-01C87834D15B}"/>
                </a:ext>
              </a:extLst>
            </p:cNvPr>
            <p:cNvSpPr/>
            <p:nvPr/>
          </p:nvSpPr>
          <p:spPr>
            <a:xfrm rot="4998821">
              <a:off x="9937369" y="-276479"/>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lowchart: Connector 44">
              <a:extLst>
                <a:ext uri="{FF2B5EF4-FFF2-40B4-BE49-F238E27FC236}">
                  <a16:creationId xmlns:a16="http://schemas.microsoft.com/office/drawing/2014/main" id="{76A9F4F6-5488-9B81-713F-E9114E2883C9}"/>
                </a:ext>
              </a:extLst>
            </p:cNvPr>
            <p:cNvSpPr/>
            <p:nvPr/>
          </p:nvSpPr>
          <p:spPr>
            <a:xfrm rot="4998821">
              <a:off x="9932122" y="-73883"/>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lowchart: Connector 45">
              <a:extLst>
                <a:ext uri="{FF2B5EF4-FFF2-40B4-BE49-F238E27FC236}">
                  <a16:creationId xmlns:a16="http://schemas.microsoft.com/office/drawing/2014/main" id="{1806A6F0-CCE0-5BF0-2C4E-388BA1FE14B1}"/>
                </a:ext>
              </a:extLst>
            </p:cNvPr>
            <p:cNvSpPr/>
            <p:nvPr/>
          </p:nvSpPr>
          <p:spPr>
            <a:xfrm rot="4998821">
              <a:off x="10217145" y="-433436"/>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lowchart: Connector 46">
              <a:extLst>
                <a:ext uri="{FF2B5EF4-FFF2-40B4-BE49-F238E27FC236}">
                  <a16:creationId xmlns:a16="http://schemas.microsoft.com/office/drawing/2014/main" id="{22CA08C2-D77F-AFC4-3B39-00BE91DB4E67}"/>
                </a:ext>
              </a:extLst>
            </p:cNvPr>
            <p:cNvSpPr/>
            <p:nvPr/>
          </p:nvSpPr>
          <p:spPr>
            <a:xfrm rot="4998821">
              <a:off x="10371819" y="-497132"/>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lowchart: Connector 47">
              <a:extLst>
                <a:ext uri="{FF2B5EF4-FFF2-40B4-BE49-F238E27FC236}">
                  <a16:creationId xmlns:a16="http://schemas.microsoft.com/office/drawing/2014/main" id="{64471466-D384-1597-7E9F-E9715D3F4133}"/>
                </a:ext>
              </a:extLst>
            </p:cNvPr>
            <p:cNvSpPr/>
            <p:nvPr/>
          </p:nvSpPr>
          <p:spPr>
            <a:xfrm rot="4998821">
              <a:off x="9870855" y="-928662"/>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lowchart: Connector 48">
              <a:extLst>
                <a:ext uri="{FF2B5EF4-FFF2-40B4-BE49-F238E27FC236}">
                  <a16:creationId xmlns:a16="http://schemas.microsoft.com/office/drawing/2014/main" id="{AFD1E28D-B341-320C-D7DE-44740881486A}"/>
                </a:ext>
              </a:extLst>
            </p:cNvPr>
            <p:cNvSpPr/>
            <p:nvPr/>
          </p:nvSpPr>
          <p:spPr>
            <a:xfrm rot="4998821">
              <a:off x="9998778" y="-474376"/>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lowchart: Connector 49">
              <a:extLst>
                <a:ext uri="{FF2B5EF4-FFF2-40B4-BE49-F238E27FC236}">
                  <a16:creationId xmlns:a16="http://schemas.microsoft.com/office/drawing/2014/main" id="{ADCAB906-B283-CD9F-29B8-14B43CFD5AC6}"/>
                </a:ext>
              </a:extLst>
            </p:cNvPr>
            <p:cNvSpPr/>
            <p:nvPr/>
          </p:nvSpPr>
          <p:spPr>
            <a:xfrm rot="4998821">
              <a:off x="9552406" y="-851314"/>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Flowchart: Connector 50">
              <a:extLst>
                <a:ext uri="{FF2B5EF4-FFF2-40B4-BE49-F238E27FC236}">
                  <a16:creationId xmlns:a16="http://schemas.microsoft.com/office/drawing/2014/main" id="{1F5C1EC4-2307-BC07-CFD5-22B3B4FFDFA4}"/>
                </a:ext>
              </a:extLst>
            </p:cNvPr>
            <p:cNvSpPr/>
            <p:nvPr/>
          </p:nvSpPr>
          <p:spPr>
            <a:xfrm rot="4998821">
              <a:off x="10305852" y="-631336"/>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lowchart: Connector 51">
              <a:extLst>
                <a:ext uri="{FF2B5EF4-FFF2-40B4-BE49-F238E27FC236}">
                  <a16:creationId xmlns:a16="http://schemas.microsoft.com/office/drawing/2014/main" id="{1AA833E3-3A0D-8B59-2065-7B8463967657}"/>
                </a:ext>
              </a:extLst>
            </p:cNvPr>
            <p:cNvSpPr/>
            <p:nvPr/>
          </p:nvSpPr>
          <p:spPr>
            <a:xfrm rot="4998821">
              <a:off x="10055642" y="-663175"/>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lowchart: Connector 52">
              <a:extLst>
                <a:ext uri="{FF2B5EF4-FFF2-40B4-BE49-F238E27FC236}">
                  <a16:creationId xmlns:a16="http://schemas.microsoft.com/office/drawing/2014/main" id="{790A7935-96EF-EDC1-115C-9D30D5D397F2}"/>
                </a:ext>
              </a:extLst>
            </p:cNvPr>
            <p:cNvSpPr/>
            <p:nvPr/>
          </p:nvSpPr>
          <p:spPr>
            <a:xfrm rot="4998821">
              <a:off x="10195776" y="-120400"/>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lowchart: Connector 53">
              <a:extLst>
                <a:ext uri="{FF2B5EF4-FFF2-40B4-BE49-F238E27FC236}">
                  <a16:creationId xmlns:a16="http://schemas.microsoft.com/office/drawing/2014/main" id="{5512888E-419D-AE0F-411D-BB78E20B8015}"/>
                </a:ext>
              </a:extLst>
            </p:cNvPr>
            <p:cNvSpPr/>
            <p:nvPr/>
          </p:nvSpPr>
          <p:spPr>
            <a:xfrm rot="4998821">
              <a:off x="9594346" y="-1003773"/>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Flowchart: Connector 54">
              <a:extLst>
                <a:ext uri="{FF2B5EF4-FFF2-40B4-BE49-F238E27FC236}">
                  <a16:creationId xmlns:a16="http://schemas.microsoft.com/office/drawing/2014/main" id="{F8264803-939E-5A01-0645-1B5D25C60F46}"/>
                </a:ext>
              </a:extLst>
            </p:cNvPr>
            <p:cNvSpPr/>
            <p:nvPr/>
          </p:nvSpPr>
          <p:spPr>
            <a:xfrm rot="4998821">
              <a:off x="10099444" y="-818783"/>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lowchart: Connector 55">
              <a:extLst>
                <a:ext uri="{FF2B5EF4-FFF2-40B4-BE49-F238E27FC236}">
                  <a16:creationId xmlns:a16="http://schemas.microsoft.com/office/drawing/2014/main" id="{0F99C831-C161-6CF5-F6D5-301BD6DB9F17}"/>
                </a:ext>
              </a:extLst>
            </p:cNvPr>
            <p:cNvSpPr/>
            <p:nvPr/>
          </p:nvSpPr>
          <p:spPr>
            <a:xfrm rot="4998821">
              <a:off x="9585242" y="-1176651"/>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Flowchart: Connector 56">
              <a:extLst>
                <a:ext uri="{FF2B5EF4-FFF2-40B4-BE49-F238E27FC236}">
                  <a16:creationId xmlns:a16="http://schemas.microsoft.com/office/drawing/2014/main" id="{F5FE5CF0-7D8D-56E7-1F0F-E338E38012F5}"/>
                </a:ext>
              </a:extLst>
            </p:cNvPr>
            <p:cNvSpPr/>
            <p:nvPr/>
          </p:nvSpPr>
          <p:spPr>
            <a:xfrm rot="4998821">
              <a:off x="9635654" y="208601"/>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lowchart: Connector 57">
              <a:extLst>
                <a:ext uri="{FF2B5EF4-FFF2-40B4-BE49-F238E27FC236}">
                  <a16:creationId xmlns:a16="http://schemas.microsoft.com/office/drawing/2014/main" id="{F7B787B9-E3F5-4BA1-19DE-D5493341A317}"/>
                </a:ext>
              </a:extLst>
            </p:cNvPr>
            <p:cNvSpPr/>
            <p:nvPr/>
          </p:nvSpPr>
          <p:spPr>
            <a:xfrm rot="4998821">
              <a:off x="9760411" y="-307690"/>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Flowchart: Connector 58">
              <a:extLst>
                <a:ext uri="{FF2B5EF4-FFF2-40B4-BE49-F238E27FC236}">
                  <a16:creationId xmlns:a16="http://schemas.microsoft.com/office/drawing/2014/main" id="{D2240733-8C53-3A5F-B3B0-91D3BE92FB19}"/>
                </a:ext>
              </a:extLst>
            </p:cNvPr>
            <p:cNvSpPr/>
            <p:nvPr/>
          </p:nvSpPr>
          <p:spPr>
            <a:xfrm rot="4998821">
              <a:off x="9856120" y="-527465"/>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Flowchart: Connector 59">
              <a:extLst>
                <a:ext uri="{FF2B5EF4-FFF2-40B4-BE49-F238E27FC236}">
                  <a16:creationId xmlns:a16="http://schemas.microsoft.com/office/drawing/2014/main" id="{079A8BE3-5A7E-313A-ADD6-69301B1385C4}"/>
                </a:ext>
              </a:extLst>
            </p:cNvPr>
            <p:cNvSpPr/>
            <p:nvPr/>
          </p:nvSpPr>
          <p:spPr>
            <a:xfrm rot="4998821">
              <a:off x="10458249" y="994693"/>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Flowchart: Connector 60">
              <a:extLst>
                <a:ext uri="{FF2B5EF4-FFF2-40B4-BE49-F238E27FC236}">
                  <a16:creationId xmlns:a16="http://schemas.microsoft.com/office/drawing/2014/main" id="{1E036E7A-191F-A7A8-8432-9D749067C837}"/>
                </a:ext>
              </a:extLst>
            </p:cNvPr>
            <p:cNvSpPr/>
            <p:nvPr/>
          </p:nvSpPr>
          <p:spPr>
            <a:xfrm rot="4998821">
              <a:off x="11094286" y="-1503878"/>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Flowchart: Connector 61">
              <a:extLst>
                <a:ext uri="{FF2B5EF4-FFF2-40B4-BE49-F238E27FC236}">
                  <a16:creationId xmlns:a16="http://schemas.microsoft.com/office/drawing/2014/main" id="{F4A4B021-4EF9-BF15-7ADC-369003912878}"/>
                </a:ext>
              </a:extLst>
            </p:cNvPr>
            <p:cNvSpPr/>
            <p:nvPr/>
          </p:nvSpPr>
          <p:spPr>
            <a:xfrm rot="4998821">
              <a:off x="9901783" y="-84832"/>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Flowchart: Connector 62">
              <a:extLst>
                <a:ext uri="{FF2B5EF4-FFF2-40B4-BE49-F238E27FC236}">
                  <a16:creationId xmlns:a16="http://schemas.microsoft.com/office/drawing/2014/main" id="{F6202FCF-B940-9F7E-7614-A21B2454C0D2}"/>
                </a:ext>
              </a:extLst>
            </p:cNvPr>
            <p:cNvSpPr/>
            <p:nvPr/>
          </p:nvSpPr>
          <p:spPr>
            <a:xfrm rot="4998821">
              <a:off x="10233705" y="-245413"/>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48" name="Flowchart: Connector 2047">
              <a:extLst>
                <a:ext uri="{FF2B5EF4-FFF2-40B4-BE49-F238E27FC236}">
                  <a16:creationId xmlns:a16="http://schemas.microsoft.com/office/drawing/2014/main" id="{A44CAA90-C307-3CEE-2FDF-675EAD471300}"/>
                </a:ext>
              </a:extLst>
            </p:cNvPr>
            <p:cNvSpPr/>
            <p:nvPr/>
          </p:nvSpPr>
          <p:spPr>
            <a:xfrm rot="4998821">
              <a:off x="10696603" y="-1587222"/>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49" name="Flowchart: Connector 2048">
              <a:extLst>
                <a:ext uri="{FF2B5EF4-FFF2-40B4-BE49-F238E27FC236}">
                  <a16:creationId xmlns:a16="http://schemas.microsoft.com/office/drawing/2014/main" id="{4481B4DA-BB9C-37E7-9A73-A7D04EFFE201}"/>
                </a:ext>
              </a:extLst>
            </p:cNvPr>
            <p:cNvSpPr/>
            <p:nvPr/>
          </p:nvSpPr>
          <p:spPr>
            <a:xfrm rot="4998821">
              <a:off x="10672359" y="773789"/>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51" name="Flowchart: Connector 2050">
              <a:extLst>
                <a:ext uri="{FF2B5EF4-FFF2-40B4-BE49-F238E27FC236}">
                  <a16:creationId xmlns:a16="http://schemas.microsoft.com/office/drawing/2014/main" id="{D84112D4-D713-08C5-953B-473CEA28231B}"/>
                </a:ext>
              </a:extLst>
            </p:cNvPr>
            <p:cNvSpPr/>
            <p:nvPr/>
          </p:nvSpPr>
          <p:spPr>
            <a:xfrm rot="4998821">
              <a:off x="10701927" y="1021725"/>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52" name="Flowchart: Connector 2051">
              <a:extLst>
                <a:ext uri="{FF2B5EF4-FFF2-40B4-BE49-F238E27FC236}">
                  <a16:creationId xmlns:a16="http://schemas.microsoft.com/office/drawing/2014/main" id="{F2821F07-4894-80BB-5CEE-5C6E4CB33488}"/>
                </a:ext>
              </a:extLst>
            </p:cNvPr>
            <p:cNvSpPr/>
            <p:nvPr/>
          </p:nvSpPr>
          <p:spPr>
            <a:xfrm rot="4998821">
              <a:off x="10468374" y="784907"/>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53" name="Flowchart: Connector 2052">
              <a:extLst>
                <a:ext uri="{FF2B5EF4-FFF2-40B4-BE49-F238E27FC236}">
                  <a16:creationId xmlns:a16="http://schemas.microsoft.com/office/drawing/2014/main" id="{C7BF369E-3398-0B31-3C6F-6248359F9346}"/>
                </a:ext>
              </a:extLst>
            </p:cNvPr>
            <p:cNvSpPr/>
            <p:nvPr/>
          </p:nvSpPr>
          <p:spPr>
            <a:xfrm rot="4998821">
              <a:off x="10166033" y="-1798608"/>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54" name="Flowchart: Connector 2053">
              <a:extLst>
                <a:ext uri="{FF2B5EF4-FFF2-40B4-BE49-F238E27FC236}">
                  <a16:creationId xmlns:a16="http://schemas.microsoft.com/office/drawing/2014/main" id="{2D2D7F7E-4FEE-2A82-AE45-203645B63069}"/>
                </a:ext>
              </a:extLst>
            </p:cNvPr>
            <p:cNvSpPr/>
            <p:nvPr/>
          </p:nvSpPr>
          <p:spPr>
            <a:xfrm rot="4998821">
              <a:off x="10691288" y="598383"/>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55" name="Flowchart: Connector 2054">
              <a:extLst>
                <a:ext uri="{FF2B5EF4-FFF2-40B4-BE49-F238E27FC236}">
                  <a16:creationId xmlns:a16="http://schemas.microsoft.com/office/drawing/2014/main" id="{C7B95E9E-7975-9A6B-06F3-16E0293A6C45}"/>
                </a:ext>
              </a:extLst>
            </p:cNvPr>
            <p:cNvSpPr/>
            <p:nvPr/>
          </p:nvSpPr>
          <p:spPr>
            <a:xfrm rot="4998821">
              <a:off x="10948787" y="-1389295"/>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57" name="Flowchart: Connector 2056">
              <a:extLst>
                <a:ext uri="{FF2B5EF4-FFF2-40B4-BE49-F238E27FC236}">
                  <a16:creationId xmlns:a16="http://schemas.microsoft.com/office/drawing/2014/main" id="{A7D92A85-B213-A9DD-3350-F9055E5C13EF}"/>
                </a:ext>
              </a:extLst>
            </p:cNvPr>
            <p:cNvSpPr/>
            <p:nvPr/>
          </p:nvSpPr>
          <p:spPr>
            <a:xfrm rot="4998821">
              <a:off x="10723128" y="1039663"/>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58" name="Flowchart: Connector 2057">
              <a:extLst>
                <a:ext uri="{FF2B5EF4-FFF2-40B4-BE49-F238E27FC236}">
                  <a16:creationId xmlns:a16="http://schemas.microsoft.com/office/drawing/2014/main" id="{0F8A9562-F7E7-899A-773E-1F6A4041143E}"/>
                </a:ext>
              </a:extLst>
            </p:cNvPr>
            <p:cNvSpPr/>
            <p:nvPr/>
          </p:nvSpPr>
          <p:spPr>
            <a:xfrm rot="4998821">
              <a:off x="10311604" y="-1639388"/>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59" name="Flowchart: Connector 2058">
              <a:extLst>
                <a:ext uri="{FF2B5EF4-FFF2-40B4-BE49-F238E27FC236}">
                  <a16:creationId xmlns:a16="http://schemas.microsoft.com/office/drawing/2014/main" id="{12233757-179F-FB96-C941-30C3B8105225}"/>
                </a:ext>
              </a:extLst>
            </p:cNvPr>
            <p:cNvSpPr/>
            <p:nvPr/>
          </p:nvSpPr>
          <p:spPr>
            <a:xfrm rot="4998821">
              <a:off x="6165858" y="-175923"/>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60" name="Flowchart: Connector 2059">
              <a:extLst>
                <a:ext uri="{FF2B5EF4-FFF2-40B4-BE49-F238E27FC236}">
                  <a16:creationId xmlns:a16="http://schemas.microsoft.com/office/drawing/2014/main" id="{96E02D0B-4087-32C2-983F-00114843D86E}"/>
                </a:ext>
              </a:extLst>
            </p:cNvPr>
            <p:cNvSpPr/>
            <p:nvPr/>
          </p:nvSpPr>
          <p:spPr>
            <a:xfrm rot="4998821">
              <a:off x="10491301" y="-1691706"/>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62" name="Flowchart: Connector 2061">
              <a:extLst>
                <a:ext uri="{FF2B5EF4-FFF2-40B4-BE49-F238E27FC236}">
                  <a16:creationId xmlns:a16="http://schemas.microsoft.com/office/drawing/2014/main" id="{32346BC0-2411-FE59-0828-05288FDE6626}"/>
                </a:ext>
              </a:extLst>
            </p:cNvPr>
            <p:cNvSpPr/>
            <p:nvPr/>
          </p:nvSpPr>
          <p:spPr>
            <a:xfrm rot="4998821">
              <a:off x="6347830" y="-198673"/>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63" name="Flowchart: Connector 2062">
              <a:extLst>
                <a:ext uri="{FF2B5EF4-FFF2-40B4-BE49-F238E27FC236}">
                  <a16:creationId xmlns:a16="http://schemas.microsoft.com/office/drawing/2014/main" id="{EC74A6A6-D5A7-5B03-B305-A52C60AC66F7}"/>
                </a:ext>
              </a:extLst>
            </p:cNvPr>
            <p:cNvSpPr/>
            <p:nvPr/>
          </p:nvSpPr>
          <p:spPr>
            <a:xfrm rot="4998821">
              <a:off x="6309583" y="-44526"/>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64" name="Flowchart: Connector 2063">
              <a:extLst>
                <a:ext uri="{FF2B5EF4-FFF2-40B4-BE49-F238E27FC236}">
                  <a16:creationId xmlns:a16="http://schemas.microsoft.com/office/drawing/2014/main" id="{00325066-4943-AF7B-EA31-3B4D62115379}"/>
                </a:ext>
              </a:extLst>
            </p:cNvPr>
            <p:cNvSpPr/>
            <p:nvPr/>
          </p:nvSpPr>
          <p:spPr>
            <a:xfrm rot="4998821">
              <a:off x="10578799" y="847854"/>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65" name="Flowchart: Connector 2064">
              <a:extLst>
                <a:ext uri="{FF2B5EF4-FFF2-40B4-BE49-F238E27FC236}">
                  <a16:creationId xmlns:a16="http://schemas.microsoft.com/office/drawing/2014/main" id="{19FEB611-796B-0081-AFE7-CE8EFEBF7053}"/>
                </a:ext>
              </a:extLst>
            </p:cNvPr>
            <p:cNvSpPr/>
            <p:nvPr/>
          </p:nvSpPr>
          <p:spPr>
            <a:xfrm rot="4998821">
              <a:off x="11685995" y="-254426"/>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66" name="Flowchart: Connector 2065">
              <a:extLst>
                <a:ext uri="{FF2B5EF4-FFF2-40B4-BE49-F238E27FC236}">
                  <a16:creationId xmlns:a16="http://schemas.microsoft.com/office/drawing/2014/main" id="{32C60317-EDC4-6DE6-40CE-0983B9C739BC}"/>
                </a:ext>
              </a:extLst>
            </p:cNvPr>
            <p:cNvSpPr/>
            <p:nvPr/>
          </p:nvSpPr>
          <p:spPr>
            <a:xfrm rot="4998821">
              <a:off x="11647324" y="-443223"/>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67" name="Flowchart: Connector 2066">
              <a:extLst>
                <a:ext uri="{FF2B5EF4-FFF2-40B4-BE49-F238E27FC236}">
                  <a16:creationId xmlns:a16="http://schemas.microsoft.com/office/drawing/2014/main" id="{DDE3BA88-0F3F-40D5-E263-CAC5ACD651D0}"/>
                </a:ext>
              </a:extLst>
            </p:cNvPr>
            <p:cNvSpPr/>
            <p:nvPr/>
          </p:nvSpPr>
          <p:spPr>
            <a:xfrm rot="4998821">
              <a:off x="11622301" y="-645669"/>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68" name="Flowchart: Connector 2067">
              <a:extLst>
                <a:ext uri="{FF2B5EF4-FFF2-40B4-BE49-F238E27FC236}">
                  <a16:creationId xmlns:a16="http://schemas.microsoft.com/office/drawing/2014/main" id="{3D0E41F7-1212-AE2B-0730-2CBD38023CBA}"/>
                </a:ext>
              </a:extLst>
            </p:cNvPr>
            <p:cNvSpPr/>
            <p:nvPr/>
          </p:nvSpPr>
          <p:spPr>
            <a:xfrm rot="4998821">
              <a:off x="11665518" y="-820818"/>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69" name="Flowchart: Connector 2068">
              <a:extLst>
                <a:ext uri="{FF2B5EF4-FFF2-40B4-BE49-F238E27FC236}">
                  <a16:creationId xmlns:a16="http://schemas.microsoft.com/office/drawing/2014/main" id="{170DCDA9-2535-B231-6FCC-3DB71A6B7864}"/>
                </a:ext>
              </a:extLst>
            </p:cNvPr>
            <p:cNvSpPr/>
            <p:nvPr/>
          </p:nvSpPr>
          <p:spPr>
            <a:xfrm rot="4998821">
              <a:off x="11435779" y="-695714"/>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70" name="Flowchart: Connector 2069">
              <a:extLst>
                <a:ext uri="{FF2B5EF4-FFF2-40B4-BE49-F238E27FC236}">
                  <a16:creationId xmlns:a16="http://schemas.microsoft.com/office/drawing/2014/main" id="{16583BE4-0A32-CA6B-0E4F-65963A71964A}"/>
                </a:ext>
              </a:extLst>
            </p:cNvPr>
            <p:cNvSpPr/>
            <p:nvPr/>
          </p:nvSpPr>
          <p:spPr>
            <a:xfrm rot="4998821">
              <a:off x="11397108" y="-884511"/>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71" name="Flowchart: Connector 2070">
              <a:extLst>
                <a:ext uri="{FF2B5EF4-FFF2-40B4-BE49-F238E27FC236}">
                  <a16:creationId xmlns:a16="http://schemas.microsoft.com/office/drawing/2014/main" id="{9116D65F-B0F7-84B6-529F-F90D5190ABD3}"/>
                </a:ext>
              </a:extLst>
            </p:cNvPr>
            <p:cNvSpPr/>
            <p:nvPr/>
          </p:nvSpPr>
          <p:spPr>
            <a:xfrm rot="4998821">
              <a:off x="11402034" y="-1153917"/>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72" name="Flowchart: Connector 2071">
              <a:extLst>
                <a:ext uri="{FF2B5EF4-FFF2-40B4-BE49-F238E27FC236}">
                  <a16:creationId xmlns:a16="http://schemas.microsoft.com/office/drawing/2014/main" id="{D7367D6E-AFEE-59AC-1EAF-30A9EBCE7926}"/>
                </a:ext>
              </a:extLst>
            </p:cNvPr>
            <p:cNvSpPr/>
            <p:nvPr/>
          </p:nvSpPr>
          <p:spPr>
            <a:xfrm rot="4998821">
              <a:off x="11322419" y="-1288120"/>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73" name="Flowchart: Connector 2072">
              <a:extLst>
                <a:ext uri="{FF2B5EF4-FFF2-40B4-BE49-F238E27FC236}">
                  <a16:creationId xmlns:a16="http://schemas.microsoft.com/office/drawing/2014/main" id="{4A04E870-9BEF-CB4A-FAEC-CE9188193D51}"/>
                </a:ext>
              </a:extLst>
            </p:cNvPr>
            <p:cNvSpPr/>
            <p:nvPr/>
          </p:nvSpPr>
          <p:spPr>
            <a:xfrm rot="4998821">
              <a:off x="10813870" y="868322"/>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74" name="Flowchart: Connector 2073">
              <a:extLst>
                <a:ext uri="{FF2B5EF4-FFF2-40B4-BE49-F238E27FC236}">
                  <a16:creationId xmlns:a16="http://schemas.microsoft.com/office/drawing/2014/main" id="{CF1A5141-35F9-DABE-BB42-7DC7B894C527}"/>
                </a:ext>
              </a:extLst>
            </p:cNvPr>
            <p:cNvSpPr/>
            <p:nvPr/>
          </p:nvSpPr>
          <p:spPr>
            <a:xfrm rot="4998821">
              <a:off x="11231730" y="-1392788"/>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75" name="Flowchart: Connector 2074">
              <a:extLst>
                <a:ext uri="{FF2B5EF4-FFF2-40B4-BE49-F238E27FC236}">
                  <a16:creationId xmlns:a16="http://schemas.microsoft.com/office/drawing/2014/main" id="{A7DA17BF-7349-194E-403B-457907944611}"/>
                </a:ext>
              </a:extLst>
            </p:cNvPr>
            <p:cNvSpPr/>
            <p:nvPr/>
          </p:nvSpPr>
          <p:spPr>
            <a:xfrm rot="4998821">
              <a:off x="6174443" y="-21590"/>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76" name="Flowchart: Connector 2075">
              <a:extLst>
                <a:ext uri="{FF2B5EF4-FFF2-40B4-BE49-F238E27FC236}">
                  <a16:creationId xmlns:a16="http://schemas.microsoft.com/office/drawing/2014/main" id="{BDFCE42F-9EA8-6BA1-F20B-A7B843E1F961}"/>
                </a:ext>
              </a:extLst>
            </p:cNvPr>
            <p:cNvSpPr/>
            <p:nvPr/>
          </p:nvSpPr>
          <p:spPr>
            <a:xfrm rot="4998821">
              <a:off x="10019494" y="59388"/>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77" name="Flowchart: Connector 2076">
              <a:extLst>
                <a:ext uri="{FF2B5EF4-FFF2-40B4-BE49-F238E27FC236}">
                  <a16:creationId xmlns:a16="http://schemas.microsoft.com/office/drawing/2014/main" id="{C84FE56F-63FE-E495-C941-D56FF79193C4}"/>
                </a:ext>
              </a:extLst>
            </p:cNvPr>
            <p:cNvSpPr/>
            <p:nvPr/>
          </p:nvSpPr>
          <p:spPr>
            <a:xfrm rot="4998821">
              <a:off x="9626169" y="-1435996"/>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78" name="Flowchart: Connector 2077">
              <a:extLst>
                <a:ext uri="{FF2B5EF4-FFF2-40B4-BE49-F238E27FC236}">
                  <a16:creationId xmlns:a16="http://schemas.microsoft.com/office/drawing/2014/main" id="{3FD0397D-B6A1-2BE4-4D42-56B5C2EDF111}"/>
                </a:ext>
              </a:extLst>
            </p:cNvPr>
            <p:cNvSpPr/>
            <p:nvPr/>
          </p:nvSpPr>
          <p:spPr>
            <a:xfrm rot="4998821">
              <a:off x="9688893" y="-733958"/>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79" name="Flowchart: Connector 2078">
              <a:extLst>
                <a:ext uri="{FF2B5EF4-FFF2-40B4-BE49-F238E27FC236}">
                  <a16:creationId xmlns:a16="http://schemas.microsoft.com/office/drawing/2014/main" id="{637F8A40-5551-3C31-E2D0-0013AD59F6B6}"/>
                </a:ext>
              </a:extLst>
            </p:cNvPr>
            <p:cNvSpPr/>
            <p:nvPr/>
          </p:nvSpPr>
          <p:spPr>
            <a:xfrm rot="4998821">
              <a:off x="10752462" y="752705"/>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80" name="Flowchart: Connector 2079">
              <a:extLst>
                <a:ext uri="{FF2B5EF4-FFF2-40B4-BE49-F238E27FC236}">
                  <a16:creationId xmlns:a16="http://schemas.microsoft.com/office/drawing/2014/main" id="{F2A9E9EE-C77A-F95B-EC9F-56D3381E568E}"/>
                </a:ext>
              </a:extLst>
            </p:cNvPr>
            <p:cNvSpPr/>
            <p:nvPr/>
          </p:nvSpPr>
          <p:spPr>
            <a:xfrm rot="4998821">
              <a:off x="9740682" y="-1597500"/>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81" name="Flowchart: Connector 2080">
              <a:extLst>
                <a:ext uri="{FF2B5EF4-FFF2-40B4-BE49-F238E27FC236}">
                  <a16:creationId xmlns:a16="http://schemas.microsoft.com/office/drawing/2014/main" id="{DA8B7BD8-5F21-B3E0-79ED-B50C81CAEF44}"/>
                </a:ext>
              </a:extLst>
            </p:cNvPr>
            <p:cNvSpPr/>
            <p:nvPr/>
          </p:nvSpPr>
          <p:spPr>
            <a:xfrm rot="4998821">
              <a:off x="9906144" y="-1751245"/>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82" name="Flowchart: Connector 2081">
              <a:extLst>
                <a:ext uri="{FF2B5EF4-FFF2-40B4-BE49-F238E27FC236}">
                  <a16:creationId xmlns:a16="http://schemas.microsoft.com/office/drawing/2014/main" id="{AB522D00-20EA-3896-1EB0-D950E8FF3942}"/>
                </a:ext>
              </a:extLst>
            </p:cNvPr>
            <p:cNvSpPr/>
            <p:nvPr/>
          </p:nvSpPr>
          <p:spPr>
            <a:xfrm rot="4998821">
              <a:off x="10105639" y="-1682284"/>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093" name="TextBox 2092">
            <a:extLst>
              <a:ext uri="{FF2B5EF4-FFF2-40B4-BE49-F238E27FC236}">
                <a16:creationId xmlns:a16="http://schemas.microsoft.com/office/drawing/2014/main" id="{B181A882-2D09-24AB-7CAC-8F6F064707A9}"/>
              </a:ext>
            </a:extLst>
          </p:cNvPr>
          <p:cNvSpPr txBox="1"/>
          <p:nvPr/>
        </p:nvSpPr>
        <p:spPr>
          <a:xfrm>
            <a:off x="87757" y="4310733"/>
            <a:ext cx="2713984" cy="1495218"/>
          </a:xfrm>
          <a:prstGeom prst="rect">
            <a:avLst/>
          </a:prstGeom>
          <a:noFill/>
        </p:spPr>
        <p:txBody>
          <a:bodyPr wrap="square">
            <a:spAutoFit/>
          </a:bodyPr>
          <a:lstStyle/>
          <a:p>
            <a:pPr>
              <a:lnSpc>
                <a:spcPct val="130000"/>
              </a:lnSpc>
              <a:spcAft>
                <a:spcPts val="600"/>
              </a:spcAft>
            </a:pPr>
            <a:r>
              <a:rPr lang="en-AU" sz="1800" b="1" dirty="0">
                <a:latin typeface="Arial" panose="020B0604020202020204" pitchFamily="34" charset="0"/>
                <a:ea typeface="Calibri" panose="020F0502020204030204" pitchFamily="34" charset="0"/>
              </a:rPr>
              <a:t>Endemic:</a:t>
            </a:r>
            <a:r>
              <a:rPr lang="en-AU" sz="1800" dirty="0">
                <a:latin typeface="Arial" panose="020B0604020202020204" pitchFamily="34" charset="0"/>
                <a:ea typeface="Calibri" panose="020F0502020204030204" pitchFamily="34" charset="0"/>
              </a:rPr>
              <a:t> a disease that persists in a community at a consistent level over time.</a:t>
            </a:r>
          </a:p>
        </p:txBody>
      </p:sp>
      <p:sp>
        <p:nvSpPr>
          <p:cNvPr id="2097" name="TextBox 2096">
            <a:extLst>
              <a:ext uri="{FF2B5EF4-FFF2-40B4-BE49-F238E27FC236}">
                <a16:creationId xmlns:a16="http://schemas.microsoft.com/office/drawing/2014/main" id="{2EAC4247-EE05-16D7-6520-B7E65868D101}"/>
              </a:ext>
            </a:extLst>
          </p:cNvPr>
          <p:cNvSpPr txBox="1"/>
          <p:nvPr/>
        </p:nvSpPr>
        <p:spPr>
          <a:xfrm>
            <a:off x="3572471" y="4313422"/>
            <a:ext cx="4882233" cy="1855316"/>
          </a:xfrm>
          <a:prstGeom prst="rect">
            <a:avLst/>
          </a:prstGeom>
          <a:noFill/>
        </p:spPr>
        <p:txBody>
          <a:bodyPr wrap="square">
            <a:spAutoFit/>
          </a:bodyPr>
          <a:lstStyle/>
          <a:p>
            <a:pPr>
              <a:lnSpc>
                <a:spcPct val="130000"/>
              </a:lnSpc>
              <a:spcAft>
                <a:spcPts val="600"/>
              </a:spcAft>
            </a:pPr>
            <a:r>
              <a:rPr lang="en-AU" sz="1800" b="1" dirty="0">
                <a:latin typeface="Arial" panose="020B0604020202020204" pitchFamily="34" charset="0"/>
                <a:ea typeface="Calibri" panose="020F0502020204030204" pitchFamily="34" charset="0"/>
              </a:rPr>
              <a:t>Epidemic: </a:t>
            </a:r>
            <a:r>
              <a:rPr lang="en-AU" sz="1800" dirty="0">
                <a:latin typeface="Arial" panose="020B0604020202020204" pitchFamily="34" charset="0"/>
                <a:ea typeface="Calibri" panose="020F0502020204030204" pitchFamily="34" charset="0"/>
              </a:rPr>
              <a:t>a temporary occurrence of a disease which spreads rapidly and extensively within a specific population, community, or region, typically affecting a significantly higher number of individuals than expected.</a:t>
            </a:r>
          </a:p>
        </p:txBody>
      </p:sp>
      <p:sp>
        <p:nvSpPr>
          <p:cNvPr id="2095" name="TextBox 2094">
            <a:extLst>
              <a:ext uri="{FF2B5EF4-FFF2-40B4-BE49-F238E27FC236}">
                <a16:creationId xmlns:a16="http://schemas.microsoft.com/office/drawing/2014/main" id="{C571716A-B4D9-F332-9D7F-EC34C9E55CC8}"/>
              </a:ext>
            </a:extLst>
          </p:cNvPr>
          <p:cNvSpPr txBox="1"/>
          <p:nvPr/>
        </p:nvSpPr>
        <p:spPr>
          <a:xfrm>
            <a:off x="8619530" y="4309703"/>
            <a:ext cx="3068888" cy="1855316"/>
          </a:xfrm>
          <a:prstGeom prst="rect">
            <a:avLst/>
          </a:prstGeom>
          <a:noFill/>
        </p:spPr>
        <p:txBody>
          <a:bodyPr wrap="square">
            <a:spAutoFit/>
          </a:bodyPr>
          <a:lstStyle/>
          <a:p>
            <a:pPr>
              <a:lnSpc>
                <a:spcPct val="130000"/>
              </a:lnSpc>
              <a:spcAft>
                <a:spcPts val="600"/>
              </a:spcAft>
            </a:pPr>
            <a:r>
              <a:rPr lang="en-AU" sz="1800" b="1" dirty="0">
                <a:latin typeface="Arial" panose="020B0604020202020204" pitchFamily="34" charset="0"/>
                <a:ea typeface="Calibri" panose="020F0502020204030204" pitchFamily="34" charset="0"/>
              </a:rPr>
              <a:t>Pandemic:</a:t>
            </a:r>
            <a:r>
              <a:rPr lang="en-AU" sz="1800" dirty="0">
                <a:latin typeface="Arial" panose="020B0604020202020204" pitchFamily="34" charset="0"/>
                <a:ea typeface="Calibri" panose="020F0502020204030204" pitchFamily="34" charset="0"/>
              </a:rPr>
              <a:t> an epidemic that has spread over several countries or continents and affects a very large number of people.</a:t>
            </a:r>
          </a:p>
        </p:txBody>
      </p:sp>
      <p:sp>
        <p:nvSpPr>
          <p:cNvPr id="5" name="TextBox 4">
            <a:extLst>
              <a:ext uri="{FF2B5EF4-FFF2-40B4-BE49-F238E27FC236}">
                <a16:creationId xmlns:a16="http://schemas.microsoft.com/office/drawing/2014/main" id="{6D6A796E-6B34-701E-F9DD-7BDB2DAABA66}"/>
              </a:ext>
            </a:extLst>
          </p:cNvPr>
          <p:cNvSpPr txBox="1"/>
          <p:nvPr/>
        </p:nvSpPr>
        <p:spPr>
          <a:xfrm>
            <a:off x="360000" y="6502787"/>
            <a:ext cx="6097978" cy="215444"/>
          </a:xfrm>
          <a:prstGeom prst="rect">
            <a:avLst/>
          </a:prstGeom>
          <a:noFill/>
        </p:spPr>
        <p:txBody>
          <a:bodyPr wrap="square" lIns="0">
            <a:spAutoFit/>
          </a:bodyPr>
          <a:lstStyle/>
          <a:p>
            <a:pPr algn="l"/>
            <a:r>
              <a:rPr lang="en-AU" sz="800" dirty="0">
                <a:hlinkClick r:id="rId5"/>
              </a:rPr>
              <a:t>Earth image</a:t>
            </a:r>
            <a:r>
              <a:rPr lang="en-AU" sz="800" dirty="0"/>
              <a:t> by Kamilon from Open Clipart, licensed under </a:t>
            </a:r>
            <a:r>
              <a:rPr lang="en-AU" sz="800" dirty="0">
                <a:hlinkClick r:id="rId6"/>
              </a:rPr>
              <a:t>CC0 1.0</a:t>
            </a:r>
            <a:endParaRPr lang="en-AU" sz="800" dirty="0"/>
          </a:p>
        </p:txBody>
      </p:sp>
      <p:sp>
        <p:nvSpPr>
          <p:cNvPr id="2378" name="Flowchart: Connector 2377">
            <a:extLst>
              <a:ext uri="{FF2B5EF4-FFF2-40B4-BE49-F238E27FC236}">
                <a16:creationId xmlns:a16="http://schemas.microsoft.com/office/drawing/2014/main" id="{4450B658-D540-F1E9-2A7D-DA0699B8D059}"/>
              </a:ext>
              <a:ext uri="{C183D7F6-B498-43B3-948B-1728B52AA6E4}">
                <adec:decorative xmlns:adec="http://schemas.microsoft.com/office/drawing/2017/decorative" val="1"/>
              </a:ext>
            </a:extLst>
          </p:cNvPr>
          <p:cNvSpPr/>
          <p:nvPr/>
        </p:nvSpPr>
        <p:spPr>
          <a:xfrm rot="4998821">
            <a:off x="1388355" y="2239943"/>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79" name="Flowchart: Connector 2378">
            <a:extLst>
              <a:ext uri="{FF2B5EF4-FFF2-40B4-BE49-F238E27FC236}">
                <a16:creationId xmlns:a16="http://schemas.microsoft.com/office/drawing/2014/main" id="{7A741575-A6E7-6F7C-7DC7-11DEEF54CAE7}"/>
              </a:ext>
              <a:ext uri="{C183D7F6-B498-43B3-948B-1728B52AA6E4}">
                <adec:decorative xmlns:adec="http://schemas.microsoft.com/office/drawing/2017/decorative" val="1"/>
              </a:ext>
            </a:extLst>
          </p:cNvPr>
          <p:cNvSpPr/>
          <p:nvPr/>
        </p:nvSpPr>
        <p:spPr>
          <a:xfrm rot="4998821">
            <a:off x="1815457" y="2855763"/>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80" name="Flowchart: Connector 2379">
            <a:extLst>
              <a:ext uri="{FF2B5EF4-FFF2-40B4-BE49-F238E27FC236}">
                <a16:creationId xmlns:a16="http://schemas.microsoft.com/office/drawing/2014/main" id="{EBE295A2-0135-A092-B439-7E982D7CB5CA}"/>
              </a:ext>
              <a:ext uri="{C183D7F6-B498-43B3-948B-1728B52AA6E4}">
                <adec:decorative xmlns:adec="http://schemas.microsoft.com/office/drawing/2017/decorative" val="1"/>
              </a:ext>
            </a:extLst>
          </p:cNvPr>
          <p:cNvSpPr/>
          <p:nvPr/>
        </p:nvSpPr>
        <p:spPr>
          <a:xfrm rot="4998821">
            <a:off x="2672869" y="3684845"/>
            <a:ext cx="122400" cy="121920"/>
          </a:xfrm>
          <a:prstGeom prst="flowChartConnector">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469EDB38-E5B7-7D33-F0F2-F13018267D4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116</a:t>
            </a:fld>
            <a:endParaRPr lang="en-AU"/>
          </a:p>
        </p:txBody>
      </p:sp>
    </p:spTree>
    <p:extLst>
      <p:ext uri="{BB962C8B-B14F-4D97-AF65-F5344CB8AC3E}">
        <p14:creationId xmlns:p14="http://schemas.microsoft.com/office/powerpoint/2010/main" val="204634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8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7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9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3" grpId="0"/>
      <p:bldP spid="2097" grpId="0"/>
      <p:bldP spid="2095" grpId="0"/>
      <p:bldP spid="2378" grpId="0" animBg="1"/>
      <p:bldP spid="2379" grpId="0" animBg="1"/>
      <p:bldP spid="2380"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Title 2">
            <a:extLst>
              <a:ext uri="{FF2B5EF4-FFF2-40B4-BE49-F238E27FC236}">
                <a16:creationId xmlns:a16="http://schemas.microsoft.com/office/drawing/2014/main" id="{761BD179-9883-EA4A-B892-2435DB0C3515}"/>
              </a:ext>
            </a:extLst>
          </p:cNvPr>
          <p:cNvSpPr txBox="1">
            <a:spLocks noGrp="1"/>
          </p:cNvSpPr>
          <p:nvPr>
            <p:ph type="title"/>
          </p:nvPr>
        </p:nvSpPr>
        <p:spPr>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Autofit/>
          </a:bodyPr>
          <a:lstStyle>
            <a:lvl1pPr lvl="0" algn="ctr" defTabSz="914377" rtl="0" eaLnBrk="1" latinLnBrk="0" hangingPunct="1">
              <a:lnSpc>
                <a:spcPct val="90000"/>
              </a:lnSpc>
              <a:spcBef>
                <a:spcPts val="0"/>
              </a:spcBef>
              <a:spcAft>
                <a:spcPts val="0"/>
              </a:spcAft>
              <a:buSzPts val="5200"/>
              <a:buNone/>
              <a:defRPr sz="6933" kern="1200">
                <a:solidFill>
                  <a:schemeClr val="tx1"/>
                </a:solidFill>
                <a:latin typeface="+mj-lt"/>
                <a:ea typeface="+mj-ea"/>
                <a:cs typeface="Arial" panose="020B0604020202020204" pitchFamily="34"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pPr algn="l">
              <a:lnSpc>
                <a:spcPct val="115000"/>
              </a:lnSpc>
            </a:pPr>
            <a:r>
              <a:rPr lang="en-AU" sz="3600" dirty="0">
                <a:solidFill>
                  <a:schemeClr val="accent1"/>
                </a:solidFill>
                <a:ea typeface="Montserrat"/>
                <a:cs typeface="Montserrat"/>
                <a:sym typeface="Montserrat"/>
              </a:rPr>
              <a:t>2.4 Claim-Evidence-Reasoning (C-E-R)</a:t>
            </a:r>
          </a:p>
        </p:txBody>
      </p:sp>
      <p:pic>
        <p:nvPicPr>
          <p:cNvPr id="55" name="Google Shape;55;p13" descr="Claim evidence reasoning scaffold. ">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79250" y="813101"/>
            <a:ext cx="12033499" cy="6044899"/>
          </a:xfrm>
          <a:prstGeom prst="rect">
            <a:avLst/>
          </a:prstGeom>
          <a:noFill/>
          <a:ln>
            <a:noFill/>
          </a:ln>
        </p:spPr>
      </p:pic>
      <p:sp>
        <p:nvSpPr>
          <p:cNvPr id="58" name="Google Shape;58;p13"/>
          <p:cNvSpPr txBox="1"/>
          <p:nvPr/>
        </p:nvSpPr>
        <p:spPr>
          <a:xfrm>
            <a:off x="499878" y="2945480"/>
            <a:ext cx="3509414" cy="681480"/>
          </a:xfrm>
          <a:prstGeom prst="rect">
            <a:avLst/>
          </a:prstGeom>
          <a:noFill/>
          <a:ln>
            <a:noFill/>
          </a:ln>
        </p:spPr>
        <p:txBody>
          <a:bodyPr spcFirstLastPara="1" wrap="square" lIns="121900" tIns="0" rIns="121900" bIns="121900" anchor="t" anchorCtr="0">
            <a:noAutofit/>
          </a:bodyPr>
          <a:lstStyle/>
          <a:p>
            <a:pPr>
              <a:lnSpc>
                <a:spcPct val="120000"/>
              </a:lnSpc>
              <a:spcAft>
                <a:spcPts val="600"/>
              </a:spcAft>
            </a:pPr>
            <a:r>
              <a:rPr lang="en-AU" sz="1600" dirty="0"/>
              <a:t>Claim: NERD is a pandemic.</a:t>
            </a:r>
          </a:p>
        </p:txBody>
      </p:sp>
      <p:sp>
        <p:nvSpPr>
          <p:cNvPr id="3" name="Google Shape;58;p13">
            <a:extLst>
              <a:ext uri="{FF2B5EF4-FFF2-40B4-BE49-F238E27FC236}">
                <a16:creationId xmlns:a16="http://schemas.microsoft.com/office/drawing/2014/main" id="{786DAD24-A789-B830-CE2E-17D0B195402F}"/>
              </a:ext>
            </a:extLst>
          </p:cNvPr>
          <p:cNvSpPr txBox="1"/>
          <p:nvPr/>
        </p:nvSpPr>
        <p:spPr>
          <a:xfrm>
            <a:off x="4009292" y="2953186"/>
            <a:ext cx="3924886" cy="3499094"/>
          </a:xfrm>
          <a:prstGeom prst="rect">
            <a:avLst/>
          </a:prstGeom>
          <a:noFill/>
          <a:ln>
            <a:noFill/>
          </a:ln>
        </p:spPr>
        <p:txBody>
          <a:bodyPr spcFirstLastPara="1" wrap="square" lIns="121900" tIns="0" rIns="121900" bIns="121900" anchor="t" anchorCtr="0">
            <a:noAutofit/>
          </a:bodyPr>
          <a:lstStyle/>
          <a:p>
            <a:pPr>
              <a:lnSpc>
                <a:spcPct val="120000"/>
              </a:lnSpc>
              <a:spcAft>
                <a:spcPts val="600"/>
              </a:spcAft>
            </a:pPr>
            <a:r>
              <a:rPr lang="en-AU" sz="1600" dirty="0"/>
              <a:t>Evidence: NERD has been reported in 73 countries across six continents.</a:t>
            </a:r>
          </a:p>
          <a:p>
            <a:pPr>
              <a:lnSpc>
                <a:spcPct val="120000"/>
              </a:lnSpc>
              <a:spcAft>
                <a:spcPts val="600"/>
              </a:spcAft>
            </a:pPr>
            <a:r>
              <a:rPr lang="en-AU" sz="1600" dirty="0"/>
              <a:t>The total number of cases worldwide exceeds 260,000, with some countries experiencing 5,000–15,000 new cases daily.</a:t>
            </a:r>
          </a:p>
          <a:p>
            <a:pPr>
              <a:lnSpc>
                <a:spcPct val="120000"/>
              </a:lnSpc>
              <a:spcAft>
                <a:spcPts val="600"/>
              </a:spcAft>
            </a:pPr>
            <a:r>
              <a:rPr lang="en-AU" sz="1600" dirty="0"/>
              <a:t>Hospitals operating at 120% and workforce operating with 40% absences</a:t>
            </a:r>
          </a:p>
        </p:txBody>
      </p:sp>
      <p:sp>
        <p:nvSpPr>
          <p:cNvPr id="60" name="Google Shape;60;p13"/>
          <p:cNvSpPr txBox="1"/>
          <p:nvPr/>
        </p:nvSpPr>
        <p:spPr>
          <a:xfrm>
            <a:off x="7934178" y="2945480"/>
            <a:ext cx="3909822" cy="3506800"/>
          </a:xfrm>
          <a:prstGeom prst="rect">
            <a:avLst/>
          </a:prstGeom>
          <a:noFill/>
          <a:ln>
            <a:noFill/>
          </a:ln>
        </p:spPr>
        <p:txBody>
          <a:bodyPr spcFirstLastPara="1" wrap="square" lIns="121900" tIns="0" rIns="121900" bIns="121900" anchor="t" anchorCtr="0">
            <a:noAutofit/>
          </a:bodyPr>
          <a:lstStyle/>
          <a:p>
            <a:pPr>
              <a:lnSpc>
                <a:spcPct val="120000"/>
              </a:lnSpc>
              <a:spcAft>
                <a:spcPts val="600"/>
              </a:spcAft>
            </a:pPr>
            <a:r>
              <a:rPr lang="en-AU" sz="1600" dirty="0"/>
              <a:t>Reasoning: Its global reach across many countries and continents demonstrates widespread transmission.</a:t>
            </a:r>
          </a:p>
          <a:p>
            <a:pPr>
              <a:lnSpc>
                <a:spcPct val="120000"/>
              </a:lnSpc>
              <a:spcAft>
                <a:spcPts val="600"/>
              </a:spcAft>
            </a:pPr>
            <a:r>
              <a:rPr lang="en-AU" sz="1600" dirty="0"/>
              <a:t>The 260,000 total cases and the rapid daily increases show its potential for exponential growth, a hallmark of pandemics.</a:t>
            </a:r>
          </a:p>
          <a:p>
            <a:pPr>
              <a:lnSpc>
                <a:spcPct val="120000"/>
              </a:lnSpc>
              <a:spcAft>
                <a:spcPts val="600"/>
              </a:spcAft>
            </a:pPr>
            <a:r>
              <a:rPr lang="en-AU" sz="1600" dirty="0"/>
              <a:t>The strain on healthcare systems and the economic disruption further show the impact on society.</a:t>
            </a:r>
          </a:p>
        </p:txBody>
      </p:sp>
      <p:sp>
        <p:nvSpPr>
          <p:cNvPr id="5" name="Slide Number Placeholder 1">
            <a:extLst>
              <a:ext uri="{FF2B5EF4-FFF2-40B4-BE49-F238E27FC236}">
                <a16:creationId xmlns:a16="http://schemas.microsoft.com/office/drawing/2014/main" id="{420FEE6D-B9A8-32AD-3280-9F6AADE5107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117</a:t>
            </a:fld>
            <a:endParaRPr lang="en-AU"/>
          </a:p>
        </p:txBody>
      </p:sp>
    </p:spTree>
    <p:extLst>
      <p:ext uri="{BB962C8B-B14F-4D97-AF65-F5344CB8AC3E}">
        <p14:creationId xmlns:p14="http://schemas.microsoft.com/office/powerpoint/2010/main" val="292727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3" grpId="0"/>
      <p:bldP spid="60"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D5B7E-7660-7134-BA7D-2E6539F345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8B9CE1-45D3-CB85-42FA-AC4C380714AA}"/>
              </a:ext>
            </a:extLst>
          </p:cNvPr>
          <p:cNvSpPr>
            <a:spLocks noGrp="1"/>
          </p:cNvSpPr>
          <p:nvPr>
            <p:ph type="title"/>
          </p:nvPr>
        </p:nvSpPr>
        <p:spPr/>
        <p:txBody>
          <a:bodyPr/>
          <a:lstStyle/>
          <a:p>
            <a:r>
              <a:rPr lang="en-AU" dirty="0"/>
              <a:t>2.4 From C-E-R scaffold to a justification</a:t>
            </a:r>
          </a:p>
        </p:txBody>
      </p:sp>
      <p:sp>
        <p:nvSpPr>
          <p:cNvPr id="4" name="Text Placeholder 3">
            <a:extLst>
              <a:ext uri="{FF2B5EF4-FFF2-40B4-BE49-F238E27FC236}">
                <a16:creationId xmlns:a16="http://schemas.microsoft.com/office/drawing/2014/main" id="{1CCB3396-34B7-3D5F-D7B9-D49B20DC1148}"/>
              </a:ext>
            </a:extLst>
          </p:cNvPr>
          <p:cNvSpPr>
            <a:spLocks noGrp="1"/>
          </p:cNvSpPr>
          <p:nvPr>
            <p:ph type="body" sz="quarter" idx="18"/>
          </p:nvPr>
        </p:nvSpPr>
        <p:spPr/>
        <p:txBody>
          <a:bodyPr/>
          <a:lstStyle/>
          <a:p>
            <a:r>
              <a:rPr lang="en-AU" dirty="0"/>
              <a:t>Sample justification</a:t>
            </a:r>
          </a:p>
        </p:txBody>
      </p:sp>
      <p:sp>
        <p:nvSpPr>
          <p:cNvPr id="5" name="Text Placeholder 4">
            <a:extLst>
              <a:ext uri="{FF2B5EF4-FFF2-40B4-BE49-F238E27FC236}">
                <a16:creationId xmlns:a16="http://schemas.microsoft.com/office/drawing/2014/main" id="{38DB347B-8AB0-95C2-050C-956473F2F705}"/>
              </a:ext>
            </a:extLst>
          </p:cNvPr>
          <p:cNvSpPr>
            <a:spLocks noGrp="1"/>
          </p:cNvSpPr>
          <p:nvPr>
            <p:ph type="body" sz="quarter" idx="17"/>
          </p:nvPr>
        </p:nvSpPr>
        <p:spPr>
          <a:xfrm>
            <a:off x="360000" y="2400766"/>
            <a:ext cx="11484000" cy="2815051"/>
          </a:xfrm>
        </p:spPr>
        <p:txBody>
          <a:bodyPr/>
          <a:lstStyle/>
          <a:p>
            <a:pPr>
              <a:lnSpc>
                <a:spcPct val="200000"/>
              </a:lnSpc>
            </a:pPr>
            <a:r>
              <a:rPr lang="en-AU" sz="1800" dirty="0"/>
              <a:t>NERD qualifies as a pandemic based on the definition, which requires a disease to spread across multiple countries or continents and involve a large number of cases, causing significant impacts on society. In the scenario provided, NERD has been reported in 73 countries across six continents, with over 260,000 total cases and daily increases of 5,000–15,000 in some regions. Hospitals are operating at 120% capacity, and 40% of the workforce in certain industries is unable to work, demonstrating widespread impacts on society. These facts show that NERD's global reach, rapid case growth, and significant disruptions align with the definition of a pandemic.</a:t>
            </a:r>
          </a:p>
        </p:txBody>
      </p:sp>
      <p:sp>
        <p:nvSpPr>
          <p:cNvPr id="6" name="Rectangle: Rounded Corners 5">
            <a:extLst>
              <a:ext uri="{FF2B5EF4-FFF2-40B4-BE49-F238E27FC236}">
                <a16:creationId xmlns:a16="http://schemas.microsoft.com/office/drawing/2014/main" id="{DC6B069F-1557-DF87-EF61-FE19A209F09A}"/>
              </a:ext>
              <a:ext uri="{C183D7F6-B498-43B3-948B-1728B52AA6E4}">
                <adec:decorative xmlns:adec="http://schemas.microsoft.com/office/drawing/2017/decorative" val="1"/>
              </a:ext>
            </a:extLst>
          </p:cNvPr>
          <p:cNvSpPr/>
          <p:nvPr/>
        </p:nvSpPr>
        <p:spPr>
          <a:xfrm>
            <a:off x="312000" y="2525247"/>
            <a:ext cx="3155820" cy="410430"/>
          </a:xfrm>
          <a:prstGeom prst="roundRect">
            <a:avLst/>
          </a:prstGeom>
          <a:solidFill>
            <a:schemeClr val="accent2">
              <a:alpha val="29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a:solidFill>
                <a:schemeClr val="accent1"/>
              </a:solidFill>
            </a:endParaRPr>
          </a:p>
        </p:txBody>
      </p:sp>
      <p:sp>
        <p:nvSpPr>
          <p:cNvPr id="8" name="Rectangle: Rounded Corners 7">
            <a:extLst>
              <a:ext uri="{FF2B5EF4-FFF2-40B4-BE49-F238E27FC236}">
                <a16:creationId xmlns:a16="http://schemas.microsoft.com/office/drawing/2014/main" id="{C8D19AF0-FB10-A822-6293-6AE7EABFB1E6}"/>
              </a:ext>
              <a:ext uri="{C183D7F6-B498-43B3-948B-1728B52AA6E4}">
                <adec:decorative xmlns:adec="http://schemas.microsoft.com/office/drawing/2017/decorative" val="1"/>
              </a:ext>
            </a:extLst>
          </p:cNvPr>
          <p:cNvSpPr/>
          <p:nvPr/>
        </p:nvSpPr>
        <p:spPr>
          <a:xfrm>
            <a:off x="284701" y="4162042"/>
            <a:ext cx="11484000" cy="457200"/>
          </a:xfrm>
          <a:prstGeom prst="roundRect">
            <a:avLst/>
          </a:prstGeom>
          <a:solidFill>
            <a:schemeClr val="tx2">
              <a:alpha val="29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a:solidFill>
                <a:schemeClr val="accent1"/>
              </a:solidFill>
            </a:endParaRPr>
          </a:p>
        </p:txBody>
      </p:sp>
      <p:sp>
        <p:nvSpPr>
          <p:cNvPr id="9" name="Rectangle: Rounded Corners 8">
            <a:extLst>
              <a:ext uri="{FF2B5EF4-FFF2-40B4-BE49-F238E27FC236}">
                <a16:creationId xmlns:a16="http://schemas.microsoft.com/office/drawing/2014/main" id="{C5B9CB92-2ABA-1197-660C-69C472BA6DF7}"/>
              </a:ext>
              <a:ext uri="{C183D7F6-B498-43B3-948B-1728B52AA6E4}">
                <adec:decorative xmlns:adec="http://schemas.microsoft.com/office/drawing/2017/decorative" val="1"/>
              </a:ext>
            </a:extLst>
          </p:cNvPr>
          <p:cNvSpPr/>
          <p:nvPr/>
        </p:nvSpPr>
        <p:spPr>
          <a:xfrm>
            <a:off x="10370915" y="3067204"/>
            <a:ext cx="1397785" cy="522825"/>
          </a:xfrm>
          <a:prstGeom prst="roundRect">
            <a:avLst/>
          </a:prstGeom>
          <a:solidFill>
            <a:schemeClr val="tx2">
              <a:alpha val="29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a:solidFill>
                <a:schemeClr val="accent1"/>
              </a:solidFill>
            </a:endParaRPr>
          </a:p>
        </p:txBody>
      </p:sp>
      <p:sp>
        <p:nvSpPr>
          <p:cNvPr id="10" name="Rectangle: Rounded Corners 9">
            <a:extLst>
              <a:ext uri="{FF2B5EF4-FFF2-40B4-BE49-F238E27FC236}">
                <a16:creationId xmlns:a16="http://schemas.microsoft.com/office/drawing/2014/main" id="{AE2A3F57-FA86-3390-2A49-28DC9F32C72F}"/>
              </a:ext>
              <a:ext uri="{C183D7F6-B498-43B3-948B-1728B52AA6E4}">
                <adec:decorative xmlns:adec="http://schemas.microsoft.com/office/drawing/2017/decorative" val="1"/>
              </a:ext>
            </a:extLst>
          </p:cNvPr>
          <p:cNvSpPr/>
          <p:nvPr/>
        </p:nvSpPr>
        <p:spPr>
          <a:xfrm>
            <a:off x="299999" y="5282899"/>
            <a:ext cx="11456703" cy="428505"/>
          </a:xfrm>
          <a:prstGeom prst="roundRect">
            <a:avLst/>
          </a:prstGeom>
          <a:solidFill>
            <a:srgbClr val="00B050">
              <a:alpha val="29000"/>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a:solidFill>
                <a:schemeClr val="accent1"/>
              </a:solidFill>
            </a:endParaRPr>
          </a:p>
        </p:txBody>
      </p:sp>
      <p:sp>
        <p:nvSpPr>
          <p:cNvPr id="12" name="Arrow: Down 11">
            <a:extLst>
              <a:ext uri="{FF2B5EF4-FFF2-40B4-BE49-F238E27FC236}">
                <a16:creationId xmlns:a16="http://schemas.microsoft.com/office/drawing/2014/main" id="{F969C206-EE61-29FE-6768-9B7DC037C6C8}"/>
              </a:ext>
              <a:ext uri="{C183D7F6-B498-43B3-948B-1728B52AA6E4}">
                <adec:decorative xmlns:adec="http://schemas.microsoft.com/office/drawing/2017/decorative" val="1"/>
              </a:ext>
            </a:extLst>
          </p:cNvPr>
          <p:cNvSpPr/>
          <p:nvPr/>
        </p:nvSpPr>
        <p:spPr>
          <a:xfrm>
            <a:off x="1955409" y="2025748"/>
            <a:ext cx="393896" cy="441393"/>
          </a:xfrm>
          <a:prstGeom prst="downArrow">
            <a:avLst/>
          </a:prstGeom>
          <a:solidFill>
            <a:schemeClr val="accent2">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sp>
        <p:nvSpPr>
          <p:cNvPr id="13" name="Arrow: Down 12">
            <a:extLst>
              <a:ext uri="{FF2B5EF4-FFF2-40B4-BE49-F238E27FC236}">
                <a16:creationId xmlns:a16="http://schemas.microsoft.com/office/drawing/2014/main" id="{F7758A98-3374-88B2-F85A-E7D130191BAB}"/>
              </a:ext>
              <a:ext uri="{C183D7F6-B498-43B3-948B-1728B52AA6E4}">
                <adec:decorative xmlns:adec="http://schemas.microsoft.com/office/drawing/2017/decorative" val="1"/>
              </a:ext>
            </a:extLst>
          </p:cNvPr>
          <p:cNvSpPr/>
          <p:nvPr/>
        </p:nvSpPr>
        <p:spPr>
          <a:xfrm>
            <a:off x="11241156" y="2330941"/>
            <a:ext cx="393896" cy="649810"/>
          </a:xfrm>
          <a:prstGeom prst="downArrow">
            <a:avLst/>
          </a:prstGeom>
          <a:solidFill>
            <a:schemeClr val="tx2">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sp>
        <p:nvSpPr>
          <p:cNvPr id="14" name="Arrow: Down 13" descr="A red arrow pointing down towards the evidence in the text.">
            <a:extLst>
              <a:ext uri="{FF2B5EF4-FFF2-40B4-BE49-F238E27FC236}">
                <a16:creationId xmlns:a16="http://schemas.microsoft.com/office/drawing/2014/main" id="{E040DC55-EA81-6857-1D42-74AA37CF6651}"/>
              </a:ext>
            </a:extLst>
          </p:cNvPr>
          <p:cNvSpPr/>
          <p:nvPr/>
        </p:nvSpPr>
        <p:spPr>
          <a:xfrm rot="10800000">
            <a:off x="5899052" y="5777582"/>
            <a:ext cx="442048" cy="498931"/>
          </a:xfrm>
          <a:prstGeom prst="downArrow">
            <a:avLst/>
          </a:prstGeom>
          <a:solidFill>
            <a:srgbClr val="00B05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sp>
        <p:nvSpPr>
          <p:cNvPr id="15" name="Rectangle: Rounded Corners 14">
            <a:extLst>
              <a:ext uri="{FF2B5EF4-FFF2-40B4-BE49-F238E27FC236}">
                <a16:creationId xmlns:a16="http://schemas.microsoft.com/office/drawing/2014/main" id="{54CA6776-BDF4-53D5-62B1-394A91D9B809}"/>
              </a:ext>
            </a:extLst>
          </p:cNvPr>
          <p:cNvSpPr/>
          <p:nvPr/>
        </p:nvSpPr>
        <p:spPr>
          <a:xfrm>
            <a:off x="1378959" y="1564836"/>
            <a:ext cx="1546796" cy="410430"/>
          </a:xfrm>
          <a:prstGeom prst="roundRect">
            <a:avLst/>
          </a:prstGeom>
          <a:solidFill>
            <a:schemeClr val="accent2">
              <a:alpha val="29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dirty="0">
                <a:solidFill>
                  <a:schemeClr val="tx1"/>
                </a:solidFill>
              </a:rPr>
              <a:t>Claim</a:t>
            </a:r>
          </a:p>
        </p:txBody>
      </p:sp>
      <p:sp>
        <p:nvSpPr>
          <p:cNvPr id="16" name="Rectangle: Rounded Corners 15">
            <a:extLst>
              <a:ext uri="{FF2B5EF4-FFF2-40B4-BE49-F238E27FC236}">
                <a16:creationId xmlns:a16="http://schemas.microsoft.com/office/drawing/2014/main" id="{3D601177-00A6-BC4D-9E0F-6A6E66ADCC67}"/>
              </a:ext>
            </a:extLst>
          </p:cNvPr>
          <p:cNvSpPr/>
          <p:nvPr/>
        </p:nvSpPr>
        <p:spPr>
          <a:xfrm>
            <a:off x="10467758" y="1819287"/>
            <a:ext cx="1546796" cy="410430"/>
          </a:xfrm>
          <a:prstGeom prst="roundRect">
            <a:avLst/>
          </a:prstGeom>
          <a:solidFill>
            <a:schemeClr val="tx2">
              <a:alpha val="29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Evidence</a:t>
            </a:r>
          </a:p>
        </p:txBody>
      </p:sp>
      <p:sp>
        <p:nvSpPr>
          <p:cNvPr id="17" name="Rectangle: Rounded Corners 16">
            <a:extLst>
              <a:ext uri="{FF2B5EF4-FFF2-40B4-BE49-F238E27FC236}">
                <a16:creationId xmlns:a16="http://schemas.microsoft.com/office/drawing/2014/main" id="{7299D894-0727-D3E5-0A0A-5E188D4CE867}"/>
              </a:ext>
            </a:extLst>
          </p:cNvPr>
          <p:cNvSpPr/>
          <p:nvPr/>
        </p:nvSpPr>
        <p:spPr>
          <a:xfrm>
            <a:off x="5436785" y="6384824"/>
            <a:ext cx="1546796" cy="410430"/>
          </a:xfrm>
          <a:prstGeom prst="roundRect">
            <a:avLst/>
          </a:prstGeom>
          <a:solidFill>
            <a:srgbClr val="00B050">
              <a:alpha val="29000"/>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Reasoning</a:t>
            </a:r>
          </a:p>
        </p:txBody>
      </p:sp>
      <p:sp>
        <p:nvSpPr>
          <p:cNvPr id="19" name="Rectangle: Rounded Corners 18">
            <a:extLst>
              <a:ext uri="{FF2B5EF4-FFF2-40B4-BE49-F238E27FC236}">
                <a16:creationId xmlns:a16="http://schemas.microsoft.com/office/drawing/2014/main" id="{28A09E6A-6D8B-689E-230B-9EB85D5B2A79}"/>
              </a:ext>
              <a:ext uri="{C183D7F6-B498-43B3-948B-1728B52AA6E4}">
                <adec:decorative xmlns:adec="http://schemas.microsoft.com/office/drawing/2017/decorative" val="1"/>
              </a:ext>
            </a:extLst>
          </p:cNvPr>
          <p:cNvSpPr/>
          <p:nvPr/>
        </p:nvSpPr>
        <p:spPr>
          <a:xfrm>
            <a:off x="311998" y="3651930"/>
            <a:ext cx="11456703" cy="457199"/>
          </a:xfrm>
          <a:prstGeom prst="roundRect">
            <a:avLst/>
          </a:prstGeom>
          <a:solidFill>
            <a:schemeClr val="tx2">
              <a:alpha val="29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a:solidFill>
                <a:schemeClr val="accent1"/>
              </a:solidFill>
            </a:endParaRPr>
          </a:p>
        </p:txBody>
      </p:sp>
      <p:sp>
        <p:nvSpPr>
          <p:cNvPr id="20" name="Rectangle: Rounded Corners 19">
            <a:extLst>
              <a:ext uri="{FF2B5EF4-FFF2-40B4-BE49-F238E27FC236}">
                <a16:creationId xmlns:a16="http://schemas.microsoft.com/office/drawing/2014/main" id="{D432C465-E122-965F-4328-DF1BB7AE2C9A}"/>
              </a:ext>
              <a:ext uri="{C183D7F6-B498-43B3-948B-1728B52AA6E4}">
                <adec:decorative xmlns:adec="http://schemas.microsoft.com/office/drawing/2017/decorative" val="1"/>
              </a:ext>
            </a:extLst>
          </p:cNvPr>
          <p:cNvSpPr/>
          <p:nvPr/>
        </p:nvSpPr>
        <p:spPr>
          <a:xfrm>
            <a:off x="5238426" y="4707372"/>
            <a:ext cx="6518275" cy="457200"/>
          </a:xfrm>
          <a:prstGeom prst="roundRect">
            <a:avLst/>
          </a:prstGeom>
          <a:solidFill>
            <a:srgbClr val="00B050">
              <a:alpha val="29000"/>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a:solidFill>
                <a:schemeClr val="accent1"/>
              </a:solidFill>
            </a:endParaRPr>
          </a:p>
        </p:txBody>
      </p:sp>
      <p:sp>
        <p:nvSpPr>
          <p:cNvPr id="21" name="Rectangle: Rounded Corners 20">
            <a:extLst>
              <a:ext uri="{FF2B5EF4-FFF2-40B4-BE49-F238E27FC236}">
                <a16:creationId xmlns:a16="http://schemas.microsoft.com/office/drawing/2014/main" id="{0B12D833-6AAA-E2BE-68E3-3947F1156E5A}"/>
              </a:ext>
              <a:ext uri="{C183D7F6-B498-43B3-948B-1728B52AA6E4}">
                <adec:decorative xmlns:adec="http://schemas.microsoft.com/office/drawing/2017/decorative" val="1"/>
              </a:ext>
            </a:extLst>
          </p:cNvPr>
          <p:cNvSpPr/>
          <p:nvPr/>
        </p:nvSpPr>
        <p:spPr>
          <a:xfrm>
            <a:off x="299999" y="4676094"/>
            <a:ext cx="4875128" cy="448401"/>
          </a:xfrm>
          <a:prstGeom prst="roundRect">
            <a:avLst/>
          </a:prstGeom>
          <a:solidFill>
            <a:schemeClr val="tx2">
              <a:alpha val="29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a:solidFill>
                <a:schemeClr val="accent1"/>
              </a:solidFill>
            </a:endParaRPr>
          </a:p>
        </p:txBody>
      </p:sp>
      <p:sp>
        <p:nvSpPr>
          <p:cNvPr id="2" name="Slide Number Placeholder 1">
            <a:extLst>
              <a:ext uri="{FF2B5EF4-FFF2-40B4-BE49-F238E27FC236}">
                <a16:creationId xmlns:a16="http://schemas.microsoft.com/office/drawing/2014/main" id="{97935DB7-D64E-8EF0-225D-587FD2EFCB4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118</a:t>
            </a:fld>
            <a:endParaRPr lang="en-AU"/>
          </a:p>
        </p:txBody>
      </p:sp>
    </p:spTree>
    <p:extLst>
      <p:ext uri="{BB962C8B-B14F-4D97-AF65-F5344CB8AC3E}">
        <p14:creationId xmlns:p14="http://schemas.microsoft.com/office/powerpoint/2010/main" val="146217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2" grpId="0" animBg="1"/>
      <p:bldP spid="13" grpId="0" animBg="1"/>
      <p:bldP spid="14" grpId="0" animBg="1"/>
      <p:bldP spid="15" grpId="0" animBg="1"/>
      <p:bldP spid="16" grpId="0" animBg="1"/>
      <p:bldP spid="17" grpId="0" animBg="1"/>
      <p:bldP spid="19" grpId="0" animBg="1"/>
      <p:bldP spid="20" grpId="0" animBg="1"/>
      <p:bldP spid="21"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736F11-AE15-B281-20A7-CDEF7C6223FD}"/>
              </a:ext>
            </a:extLst>
          </p:cNvPr>
          <p:cNvSpPr>
            <a:spLocks noGrp="1"/>
          </p:cNvSpPr>
          <p:nvPr>
            <p:ph type="title"/>
          </p:nvPr>
        </p:nvSpPr>
        <p:spPr/>
        <p:txBody>
          <a:bodyPr/>
          <a:lstStyle/>
          <a:p>
            <a:r>
              <a:rPr lang="en-AU" dirty="0"/>
              <a:t>2.4 Comparing endemics, epidemics and pandemics</a:t>
            </a:r>
          </a:p>
        </p:txBody>
      </p:sp>
      <p:sp>
        <p:nvSpPr>
          <p:cNvPr id="4" name="Text Placeholder 3">
            <a:extLst>
              <a:ext uri="{FF2B5EF4-FFF2-40B4-BE49-F238E27FC236}">
                <a16:creationId xmlns:a16="http://schemas.microsoft.com/office/drawing/2014/main" id="{92114EF0-E89C-464E-B3A7-9F896550E765}"/>
              </a:ext>
            </a:extLst>
          </p:cNvPr>
          <p:cNvSpPr>
            <a:spLocks noGrp="1"/>
          </p:cNvSpPr>
          <p:nvPr>
            <p:ph type="body" sz="quarter" idx="18"/>
          </p:nvPr>
        </p:nvSpPr>
        <p:spPr/>
        <p:txBody>
          <a:bodyPr/>
          <a:lstStyle/>
          <a:p>
            <a:r>
              <a:rPr lang="en-AU" dirty="0"/>
              <a:t>Create a triple Venn diagram to compare endemics, epidemics and pandemics</a:t>
            </a:r>
          </a:p>
        </p:txBody>
      </p:sp>
      <p:graphicFrame>
        <p:nvGraphicFramePr>
          <p:cNvPr id="6" name="Table 5">
            <a:extLst>
              <a:ext uri="{FF2B5EF4-FFF2-40B4-BE49-F238E27FC236}">
                <a16:creationId xmlns:a16="http://schemas.microsoft.com/office/drawing/2014/main" id="{0068B551-4C1C-402D-099B-FB0BD239ED16}"/>
              </a:ext>
            </a:extLst>
          </p:cNvPr>
          <p:cNvGraphicFramePr>
            <a:graphicFrameLocks noGrp="1"/>
          </p:cNvGraphicFramePr>
          <p:nvPr>
            <p:extLst>
              <p:ext uri="{D42A27DB-BD31-4B8C-83A1-F6EECF244321}">
                <p14:modId xmlns:p14="http://schemas.microsoft.com/office/powerpoint/2010/main" val="3560770326"/>
              </p:ext>
            </p:extLst>
          </p:nvPr>
        </p:nvGraphicFramePr>
        <p:xfrm>
          <a:off x="371996" y="1531988"/>
          <a:ext cx="11472002" cy="4357624"/>
        </p:xfrm>
        <a:graphic>
          <a:graphicData uri="http://schemas.openxmlformats.org/drawingml/2006/table">
            <a:tbl>
              <a:tblPr firstRow="1" bandRow="1">
                <a:tableStyleId>{69012ECD-51FC-41F1-AA8D-1B2483CD663E}</a:tableStyleId>
              </a:tblPr>
              <a:tblGrid>
                <a:gridCol w="1537827">
                  <a:extLst>
                    <a:ext uri="{9D8B030D-6E8A-4147-A177-3AD203B41FA5}">
                      <a16:colId xmlns:a16="http://schemas.microsoft.com/office/drawing/2014/main" val="1223944501"/>
                    </a:ext>
                  </a:extLst>
                </a:gridCol>
                <a:gridCol w="3213720">
                  <a:extLst>
                    <a:ext uri="{9D8B030D-6E8A-4147-A177-3AD203B41FA5}">
                      <a16:colId xmlns:a16="http://schemas.microsoft.com/office/drawing/2014/main" val="2009022973"/>
                    </a:ext>
                  </a:extLst>
                </a:gridCol>
                <a:gridCol w="3509940">
                  <a:extLst>
                    <a:ext uri="{9D8B030D-6E8A-4147-A177-3AD203B41FA5}">
                      <a16:colId xmlns:a16="http://schemas.microsoft.com/office/drawing/2014/main" val="601945280"/>
                    </a:ext>
                  </a:extLst>
                </a:gridCol>
                <a:gridCol w="3210515">
                  <a:extLst>
                    <a:ext uri="{9D8B030D-6E8A-4147-A177-3AD203B41FA5}">
                      <a16:colId xmlns:a16="http://schemas.microsoft.com/office/drawing/2014/main" val="751514469"/>
                    </a:ext>
                  </a:extLst>
                </a:gridCol>
              </a:tblGrid>
              <a:tr h="370840">
                <a:tc>
                  <a:txBody>
                    <a:bodyPr/>
                    <a:lstStyle/>
                    <a:p>
                      <a:pPr>
                        <a:lnSpc>
                          <a:spcPct val="110000"/>
                        </a:lnSpc>
                        <a:spcAft>
                          <a:spcPts val="600"/>
                        </a:spcAft>
                      </a:pPr>
                      <a:r>
                        <a:rPr lang="en-AU" sz="1600" dirty="0"/>
                        <a:t>Feature</a:t>
                      </a:r>
                    </a:p>
                  </a:txBody>
                  <a:tcPr/>
                </a:tc>
                <a:tc>
                  <a:txBody>
                    <a:bodyPr/>
                    <a:lstStyle/>
                    <a:p>
                      <a:pPr>
                        <a:lnSpc>
                          <a:spcPct val="110000"/>
                        </a:lnSpc>
                        <a:spcAft>
                          <a:spcPts val="600"/>
                        </a:spcAft>
                      </a:pPr>
                      <a:r>
                        <a:rPr lang="en-AU" sz="1600"/>
                        <a:t>Endemic</a:t>
                      </a:r>
                    </a:p>
                  </a:txBody>
                  <a:tcPr/>
                </a:tc>
                <a:tc>
                  <a:txBody>
                    <a:bodyPr/>
                    <a:lstStyle/>
                    <a:p>
                      <a:pPr>
                        <a:lnSpc>
                          <a:spcPct val="110000"/>
                        </a:lnSpc>
                        <a:spcAft>
                          <a:spcPts val="600"/>
                        </a:spcAft>
                      </a:pPr>
                      <a:r>
                        <a:rPr lang="en-AU" sz="1600"/>
                        <a:t>Epidemics</a:t>
                      </a:r>
                    </a:p>
                  </a:txBody>
                  <a:tcPr/>
                </a:tc>
                <a:tc>
                  <a:txBody>
                    <a:bodyPr/>
                    <a:lstStyle/>
                    <a:p>
                      <a:pPr>
                        <a:lnSpc>
                          <a:spcPct val="110000"/>
                        </a:lnSpc>
                        <a:spcAft>
                          <a:spcPts val="600"/>
                        </a:spcAft>
                      </a:pPr>
                      <a:r>
                        <a:rPr lang="en-AU" sz="1600"/>
                        <a:t>Pandemic</a:t>
                      </a:r>
                    </a:p>
                  </a:txBody>
                  <a:tcPr/>
                </a:tc>
                <a:extLst>
                  <a:ext uri="{0D108BD9-81ED-4DB2-BD59-A6C34878D82A}">
                    <a16:rowId xmlns:a16="http://schemas.microsoft.com/office/drawing/2014/main" val="173288521"/>
                  </a:ext>
                </a:extLst>
              </a:tr>
              <a:tr h="370840">
                <a:tc>
                  <a:txBody>
                    <a:bodyPr/>
                    <a:lstStyle/>
                    <a:p>
                      <a:pPr>
                        <a:lnSpc>
                          <a:spcPct val="110000"/>
                        </a:lnSpc>
                        <a:spcAft>
                          <a:spcPts val="600"/>
                        </a:spcAft>
                      </a:pPr>
                      <a:r>
                        <a:rPr lang="en-AU" sz="1600" dirty="0"/>
                        <a:t>Geographic spread</a:t>
                      </a:r>
                    </a:p>
                  </a:txBody>
                  <a:tcPr/>
                </a:tc>
                <a:tc>
                  <a:txBody>
                    <a:bodyPr/>
                    <a:lstStyle/>
                    <a:p>
                      <a:pPr>
                        <a:lnSpc>
                          <a:spcPct val="110000"/>
                        </a:lnSpc>
                        <a:spcAft>
                          <a:spcPts val="600"/>
                        </a:spcAft>
                      </a:pPr>
                      <a:r>
                        <a:rPr lang="en-AU" sz="1600"/>
                        <a:t>Continuous presence of a disease in a specific area</a:t>
                      </a:r>
                    </a:p>
                  </a:txBody>
                  <a:tcPr/>
                </a:tc>
                <a:tc>
                  <a:txBody>
                    <a:bodyPr/>
                    <a:lstStyle/>
                    <a:p>
                      <a:pPr>
                        <a:lnSpc>
                          <a:spcPct val="110000"/>
                        </a:lnSpc>
                        <a:spcAft>
                          <a:spcPts val="600"/>
                        </a:spcAft>
                      </a:pPr>
                      <a:r>
                        <a:rPr lang="en-AU" sz="1600"/>
                        <a:t>Limited to a region or population</a:t>
                      </a:r>
                    </a:p>
                  </a:txBody>
                  <a:tcPr/>
                </a:tc>
                <a:tc>
                  <a:txBody>
                    <a:bodyPr/>
                    <a:lstStyle/>
                    <a:p>
                      <a:pPr>
                        <a:lnSpc>
                          <a:spcPct val="110000"/>
                        </a:lnSpc>
                        <a:spcAft>
                          <a:spcPts val="600"/>
                        </a:spcAft>
                      </a:pPr>
                      <a:r>
                        <a:rPr lang="en-AU" sz="1600"/>
                        <a:t>Widespread across the world</a:t>
                      </a:r>
                    </a:p>
                  </a:txBody>
                  <a:tcPr/>
                </a:tc>
                <a:extLst>
                  <a:ext uri="{0D108BD9-81ED-4DB2-BD59-A6C34878D82A}">
                    <a16:rowId xmlns:a16="http://schemas.microsoft.com/office/drawing/2014/main" val="129978643"/>
                  </a:ext>
                </a:extLst>
              </a:tr>
              <a:tr h="370840">
                <a:tc>
                  <a:txBody>
                    <a:bodyPr/>
                    <a:lstStyle/>
                    <a:p>
                      <a:pPr>
                        <a:lnSpc>
                          <a:spcPct val="110000"/>
                        </a:lnSpc>
                        <a:spcAft>
                          <a:spcPts val="600"/>
                        </a:spcAft>
                      </a:pPr>
                      <a:r>
                        <a:rPr lang="en-AU" sz="1600"/>
                        <a:t>Duration</a:t>
                      </a:r>
                    </a:p>
                  </a:txBody>
                  <a:tcPr/>
                </a:tc>
                <a:tc>
                  <a:txBody>
                    <a:bodyPr/>
                    <a:lstStyle/>
                    <a:p>
                      <a:pPr>
                        <a:lnSpc>
                          <a:spcPct val="110000"/>
                        </a:lnSpc>
                        <a:spcAft>
                          <a:spcPts val="600"/>
                        </a:spcAft>
                      </a:pPr>
                      <a:r>
                        <a:rPr lang="en-AU" sz="1600"/>
                        <a:t>Long-term, persistent over years</a:t>
                      </a:r>
                    </a:p>
                  </a:txBody>
                  <a:tcPr/>
                </a:tc>
                <a:tc>
                  <a:txBody>
                    <a:bodyPr/>
                    <a:lstStyle/>
                    <a:p>
                      <a:pPr>
                        <a:lnSpc>
                          <a:spcPct val="110000"/>
                        </a:lnSpc>
                        <a:spcAft>
                          <a:spcPts val="600"/>
                        </a:spcAft>
                      </a:pPr>
                      <a:r>
                        <a:rPr lang="en-AU" sz="1600"/>
                        <a:t>Usually short term, typically weeks to months</a:t>
                      </a:r>
                    </a:p>
                  </a:txBody>
                  <a:tcPr/>
                </a:tc>
                <a:tc>
                  <a:txBody>
                    <a:bodyPr/>
                    <a:lstStyle/>
                    <a:p>
                      <a:pPr>
                        <a:lnSpc>
                          <a:spcPct val="110000"/>
                        </a:lnSpc>
                        <a:spcAft>
                          <a:spcPts val="600"/>
                        </a:spcAft>
                      </a:pPr>
                      <a:r>
                        <a:rPr lang="en-AU" sz="1600"/>
                        <a:t>Temporary but may last months or years</a:t>
                      </a:r>
                    </a:p>
                  </a:txBody>
                  <a:tcPr/>
                </a:tc>
                <a:extLst>
                  <a:ext uri="{0D108BD9-81ED-4DB2-BD59-A6C34878D82A}">
                    <a16:rowId xmlns:a16="http://schemas.microsoft.com/office/drawing/2014/main" val="2164776816"/>
                  </a:ext>
                </a:extLst>
              </a:tr>
              <a:tr h="370840">
                <a:tc>
                  <a:txBody>
                    <a:bodyPr/>
                    <a:lstStyle/>
                    <a:p>
                      <a:pPr>
                        <a:lnSpc>
                          <a:spcPct val="110000"/>
                        </a:lnSpc>
                        <a:spcAft>
                          <a:spcPts val="600"/>
                        </a:spcAft>
                      </a:pPr>
                      <a:r>
                        <a:rPr lang="en-AU" sz="1600"/>
                        <a:t>Scale</a:t>
                      </a:r>
                    </a:p>
                  </a:txBody>
                  <a:tcPr/>
                </a:tc>
                <a:tc>
                  <a:txBody>
                    <a:bodyPr/>
                    <a:lstStyle/>
                    <a:p>
                      <a:pPr>
                        <a:lnSpc>
                          <a:spcPct val="110000"/>
                        </a:lnSpc>
                        <a:spcAft>
                          <a:spcPts val="600"/>
                        </a:spcAft>
                      </a:pPr>
                      <a:r>
                        <a:rPr lang="en-AU" sz="1600"/>
                        <a:t>Generally low numbers. </a:t>
                      </a:r>
                    </a:p>
                  </a:txBody>
                  <a:tcPr/>
                </a:tc>
                <a:tc>
                  <a:txBody>
                    <a:bodyPr/>
                    <a:lstStyle/>
                    <a:p>
                      <a:pPr>
                        <a:lnSpc>
                          <a:spcPct val="110000"/>
                        </a:lnSpc>
                        <a:spcAft>
                          <a:spcPts val="600"/>
                        </a:spcAft>
                      </a:pPr>
                      <a:r>
                        <a:rPr lang="en-AU" sz="1600"/>
                        <a:t>Can affect a significant number of people in a particular region (contained geographically)</a:t>
                      </a:r>
                    </a:p>
                  </a:txBody>
                  <a:tcPr/>
                </a:tc>
                <a:tc>
                  <a:txBody>
                    <a:bodyPr/>
                    <a:lstStyle/>
                    <a:p>
                      <a:pPr>
                        <a:lnSpc>
                          <a:spcPct val="110000"/>
                        </a:lnSpc>
                        <a:spcAft>
                          <a:spcPts val="600"/>
                        </a:spcAft>
                      </a:pPr>
                      <a:r>
                        <a:rPr lang="en-AU" sz="1600"/>
                        <a:t>Affects significant portions of the world’s population</a:t>
                      </a:r>
                    </a:p>
                  </a:txBody>
                  <a:tcPr/>
                </a:tc>
                <a:extLst>
                  <a:ext uri="{0D108BD9-81ED-4DB2-BD59-A6C34878D82A}">
                    <a16:rowId xmlns:a16="http://schemas.microsoft.com/office/drawing/2014/main" val="3530754701"/>
                  </a:ext>
                </a:extLst>
              </a:tr>
              <a:tr h="370840">
                <a:tc>
                  <a:txBody>
                    <a:bodyPr/>
                    <a:lstStyle/>
                    <a:p>
                      <a:pPr>
                        <a:lnSpc>
                          <a:spcPct val="110000"/>
                        </a:lnSpc>
                        <a:spcAft>
                          <a:spcPts val="600"/>
                        </a:spcAft>
                      </a:pPr>
                      <a:r>
                        <a:rPr lang="en-AU" sz="1600"/>
                        <a:t>Behaviour</a:t>
                      </a:r>
                    </a:p>
                  </a:txBody>
                  <a:tcPr/>
                </a:tc>
                <a:tc>
                  <a:txBody>
                    <a:bodyPr/>
                    <a:lstStyle/>
                    <a:p>
                      <a:pPr>
                        <a:lnSpc>
                          <a:spcPct val="110000"/>
                        </a:lnSpc>
                        <a:spcAft>
                          <a:spcPts val="600"/>
                        </a:spcAft>
                      </a:pPr>
                      <a:r>
                        <a:rPr lang="en-AU" sz="1600"/>
                        <a:t>Number of cases is stable, or consistent over time.</a:t>
                      </a:r>
                    </a:p>
                  </a:txBody>
                  <a:tcPr/>
                </a:tc>
                <a:tc>
                  <a:txBody>
                    <a:bodyPr/>
                    <a:lstStyle/>
                    <a:p>
                      <a:pPr>
                        <a:lnSpc>
                          <a:spcPct val="110000"/>
                        </a:lnSpc>
                        <a:spcAft>
                          <a:spcPts val="600"/>
                        </a:spcAft>
                      </a:pPr>
                      <a:r>
                        <a:rPr lang="en-AU" sz="1600" dirty="0"/>
                        <a:t>Sudden or rapid rise of infections in a particular region or population.</a:t>
                      </a:r>
                    </a:p>
                  </a:txBody>
                  <a:tcPr/>
                </a:tc>
                <a:tc>
                  <a:txBody>
                    <a:bodyPr/>
                    <a:lstStyle/>
                    <a:p>
                      <a:pPr>
                        <a:lnSpc>
                          <a:spcPct val="110000"/>
                        </a:lnSpc>
                        <a:spcAft>
                          <a:spcPts val="600"/>
                        </a:spcAft>
                      </a:pPr>
                      <a:r>
                        <a:rPr lang="en-AU" sz="1600"/>
                        <a:t>Sudden or rapid rise of infections across countries/continents.</a:t>
                      </a:r>
                    </a:p>
                  </a:txBody>
                  <a:tcPr/>
                </a:tc>
                <a:extLst>
                  <a:ext uri="{0D108BD9-81ED-4DB2-BD59-A6C34878D82A}">
                    <a16:rowId xmlns:a16="http://schemas.microsoft.com/office/drawing/2014/main" val="1952068359"/>
                  </a:ext>
                </a:extLst>
              </a:tr>
              <a:tr h="370840">
                <a:tc>
                  <a:txBody>
                    <a:bodyPr/>
                    <a:lstStyle/>
                    <a:p>
                      <a:pPr>
                        <a:lnSpc>
                          <a:spcPct val="110000"/>
                        </a:lnSpc>
                        <a:spcAft>
                          <a:spcPts val="600"/>
                        </a:spcAft>
                      </a:pPr>
                      <a:r>
                        <a:rPr lang="en-AU" sz="1600"/>
                        <a:t>Public health impact</a:t>
                      </a:r>
                    </a:p>
                  </a:txBody>
                  <a:tcPr/>
                </a:tc>
                <a:tc>
                  <a:txBody>
                    <a:bodyPr/>
                    <a:lstStyle/>
                    <a:p>
                      <a:pPr>
                        <a:lnSpc>
                          <a:spcPct val="110000"/>
                        </a:lnSpc>
                        <a:spcAft>
                          <a:spcPts val="600"/>
                        </a:spcAft>
                      </a:pPr>
                      <a:r>
                        <a:rPr lang="en-AU" sz="1600"/>
                        <a:t>Routine health policies manage the disease</a:t>
                      </a:r>
                    </a:p>
                  </a:txBody>
                  <a:tcPr/>
                </a:tc>
                <a:tc>
                  <a:txBody>
                    <a:bodyPr/>
                    <a:lstStyle/>
                    <a:p>
                      <a:pPr>
                        <a:lnSpc>
                          <a:spcPct val="110000"/>
                        </a:lnSpc>
                        <a:spcAft>
                          <a:spcPts val="600"/>
                        </a:spcAft>
                      </a:pPr>
                      <a:r>
                        <a:rPr lang="en-AU" sz="1600"/>
                        <a:t>May overwhelm local health care systems</a:t>
                      </a:r>
                    </a:p>
                  </a:txBody>
                  <a:tcPr/>
                </a:tc>
                <a:tc>
                  <a:txBody>
                    <a:bodyPr/>
                    <a:lstStyle/>
                    <a:p>
                      <a:pPr>
                        <a:lnSpc>
                          <a:spcPct val="110000"/>
                        </a:lnSpc>
                        <a:spcAft>
                          <a:spcPts val="600"/>
                        </a:spcAft>
                      </a:pPr>
                      <a:r>
                        <a:rPr lang="en-AU" sz="1600"/>
                        <a:t>Disrupts healthcare on a global scale.</a:t>
                      </a:r>
                    </a:p>
                  </a:txBody>
                  <a:tcPr/>
                </a:tc>
                <a:extLst>
                  <a:ext uri="{0D108BD9-81ED-4DB2-BD59-A6C34878D82A}">
                    <a16:rowId xmlns:a16="http://schemas.microsoft.com/office/drawing/2014/main" val="448390743"/>
                  </a:ext>
                </a:extLst>
              </a:tr>
              <a:tr h="370840">
                <a:tc>
                  <a:txBody>
                    <a:bodyPr/>
                    <a:lstStyle/>
                    <a:p>
                      <a:pPr>
                        <a:lnSpc>
                          <a:spcPct val="110000"/>
                        </a:lnSpc>
                        <a:spcAft>
                          <a:spcPts val="600"/>
                        </a:spcAft>
                      </a:pPr>
                      <a:r>
                        <a:rPr lang="en-AU" sz="1600" dirty="0"/>
                        <a:t>Example</a:t>
                      </a:r>
                    </a:p>
                  </a:txBody>
                  <a:tcPr/>
                </a:tc>
                <a:tc>
                  <a:txBody>
                    <a:bodyPr/>
                    <a:lstStyle/>
                    <a:p>
                      <a:pPr>
                        <a:lnSpc>
                          <a:spcPct val="110000"/>
                        </a:lnSpc>
                        <a:spcAft>
                          <a:spcPts val="600"/>
                        </a:spcAft>
                      </a:pPr>
                      <a:r>
                        <a:rPr lang="en-AU" sz="1600" dirty="0"/>
                        <a:t>Malaria is endemic in 85 countries (WHO, 2022)</a:t>
                      </a:r>
                    </a:p>
                  </a:txBody>
                  <a:tcPr/>
                </a:tc>
                <a:tc>
                  <a:txBody>
                    <a:bodyPr/>
                    <a:lstStyle/>
                    <a:p>
                      <a:pPr>
                        <a:lnSpc>
                          <a:spcPct val="110000"/>
                        </a:lnSpc>
                        <a:spcAft>
                          <a:spcPts val="600"/>
                        </a:spcAft>
                      </a:pPr>
                      <a:r>
                        <a:rPr lang="en-AU" sz="1600" dirty="0"/>
                        <a:t>Ebola in West Africa 2014–2016</a:t>
                      </a:r>
                    </a:p>
                  </a:txBody>
                  <a:tcPr/>
                </a:tc>
                <a:tc>
                  <a:txBody>
                    <a:bodyPr/>
                    <a:lstStyle/>
                    <a:p>
                      <a:pPr>
                        <a:lnSpc>
                          <a:spcPct val="110000"/>
                        </a:lnSpc>
                        <a:spcAft>
                          <a:spcPts val="600"/>
                        </a:spcAft>
                      </a:pPr>
                      <a:r>
                        <a:rPr lang="en-AU" sz="1600" dirty="0"/>
                        <a:t>Spanish flu 1918-1919</a:t>
                      </a:r>
                    </a:p>
                    <a:p>
                      <a:pPr>
                        <a:lnSpc>
                          <a:spcPct val="110000"/>
                        </a:lnSpc>
                        <a:spcAft>
                          <a:spcPts val="600"/>
                        </a:spcAft>
                      </a:pPr>
                      <a:r>
                        <a:rPr lang="en-AU" sz="1600" dirty="0"/>
                        <a:t>COVID19 2020-2023</a:t>
                      </a:r>
                    </a:p>
                  </a:txBody>
                  <a:tcPr/>
                </a:tc>
                <a:extLst>
                  <a:ext uri="{0D108BD9-81ED-4DB2-BD59-A6C34878D82A}">
                    <a16:rowId xmlns:a16="http://schemas.microsoft.com/office/drawing/2014/main" val="1314609436"/>
                  </a:ext>
                </a:extLst>
              </a:tr>
            </a:tbl>
          </a:graphicData>
        </a:graphic>
      </p:graphicFrame>
      <p:sp>
        <p:nvSpPr>
          <p:cNvPr id="2" name="Slide Number Placeholder 1">
            <a:extLst>
              <a:ext uri="{FF2B5EF4-FFF2-40B4-BE49-F238E27FC236}">
                <a16:creationId xmlns:a16="http://schemas.microsoft.com/office/drawing/2014/main" id="{A5A92E0F-57FD-8219-1273-A7A8221E773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119</a:t>
            </a:fld>
            <a:endParaRPr lang="en-AU"/>
          </a:p>
        </p:txBody>
      </p:sp>
    </p:spTree>
    <p:extLst>
      <p:ext uri="{BB962C8B-B14F-4D97-AF65-F5344CB8AC3E}">
        <p14:creationId xmlns:p14="http://schemas.microsoft.com/office/powerpoint/2010/main" val="13845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34E515-E714-07C6-BC3A-98B32E9DB0D3}"/>
              </a:ext>
            </a:extLst>
          </p:cNvPr>
          <p:cNvSpPr>
            <a:spLocks noGrp="1"/>
          </p:cNvSpPr>
          <p:nvPr>
            <p:ph type="title"/>
          </p:nvPr>
        </p:nvSpPr>
        <p:spPr/>
        <p:txBody>
          <a:bodyPr/>
          <a:lstStyle/>
          <a:p>
            <a:r>
              <a:rPr lang="en-AU" dirty="0"/>
              <a:t>1.2 Hinge question – exit ticket</a:t>
            </a:r>
            <a:endParaRPr lang="en-US" dirty="0"/>
          </a:p>
        </p:txBody>
      </p:sp>
      <p:sp>
        <p:nvSpPr>
          <p:cNvPr id="5" name="Text Placeholder 4">
            <a:extLst>
              <a:ext uri="{FF2B5EF4-FFF2-40B4-BE49-F238E27FC236}">
                <a16:creationId xmlns:a16="http://schemas.microsoft.com/office/drawing/2014/main" id="{797E4057-B098-6C62-1884-6A36E590D3A0}"/>
              </a:ext>
            </a:extLst>
          </p:cNvPr>
          <p:cNvSpPr>
            <a:spLocks noGrp="1"/>
          </p:cNvSpPr>
          <p:nvPr>
            <p:ph type="body" sz="quarter" idx="19"/>
          </p:nvPr>
        </p:nvSpPr>
        <p:spPr/>
        <p:txBody>
          <a:bodyPr/>
          <a:lstStyle/>
          <a:p>
            <a:pPr>
              <a:lnSpc>
                <a:spcPct val="150000"/>
              </a:lnSpc>
              <a:spcAft>
                <a:spcPts val="600"/>
              </a:spcAft>
            </a:pPr>
            <a:r>
              <a:rPr lang="en-AU" sz="1800" b="1" dirty="0">
                <a:latin typeface="Arial" panose="020B0604020202020204" pitchFamily="34" charset="0"/>
                <a:cs typeface="Arial" panose="020B0604020202020204" pitchFamily="34" charset="0"/>
              </a:rPr>
              <a:t>What happens to your body’s internal temperature if you are exposed to a cold environment for an extended period?</a:t>
            </a:r>
          </a:p>
          <a:p>
            <a:pPr marL="342900" indent="-342900">
              <a:lnSpc>
                <a:spcPct val="150000"/>
              </a:lnSpc>
              <a:spcAft>
                <a:spcPts val="600"/>
              </a:spcAft>
              <a:buFont typeface="+mj-lt"/>
              <a:buAutoNum type="alphaLcParenR"/>
            </a:pPr>
            <a:r>
              <a:rPr lang="en-AU" sz="1800" dirty="0">
                <a:latin typeface="Arial" panose="020B0604020202020204" pitchFamily="34" charset="0"/>
                <a:cs typeface="Arial" panose="020B0604020202020204" pitchFamily="34" charset="0"/>
              </a:rPr>
              <a:t>Your body’s internal temperature drops rapidly to match the outside temperature. </a:t>
            </a:r>
          </a:p>
          <a:p>
            <a:pPr marL="342900" indent="-342900">
              <a:lnSpc>
                <a:spcPct val="150000"/>
              </a:lnSpc>
              <a:spcAft>
                <a:spcPts val="600"/>
              </a:spcAft>
              <a:buFont typeface="+mj-lt"/>
              <a:buAutoNum type="alphaLcParenR"/>
            </a:pPr>
            <a:r>
              <a:rPr lang="en-AU" sz="1800" dirty="0">
                <a:latin typeface="Arial" panose="020B0604020202020204" pitchFamily="34" charset="0"/>
                <a:cs typeface="Arial" panose="020B0604020202020204" pitchFamily="34" charset="0"/>
              </a:rPr>
              <a:t>Your body maintains a stable internal temperature by shivering and constricting blood vessels near the skin.</a:t>
            </a:r>
          </a:p>
          <a:p>
            <a:pPr marL="342900" indent="-342900">
              <a:lnSpc>
                <a:spcPct val="150000"/>
              </a:lnSpc>
              <a:spcAft>
                <a:spcPts val="600"/>
              </a:spcAft>
              <a:buFont typeface="+mj-lt"/>
              <a:buAutoNum type="alphaLcParenR"/>
            </a:pPr>
            <a:r>
              <a:rPr lang="en-AU" sz="1800" dirty="0">
                <a:latin typeface="Arial" panose="020B0604020202020204" pitchFamily="34" charset="0"/>
                <a:cs typeface="Arial" panose="020B0604020202020204" pitchFamily="34" charset="0"/>
              </a:rPr>
              <a:t>Your body’s internal temperature increases to compensate for the cold environment. </a:t>
            </a:r>
          </a:p>
          <a:p>
            <a:pPr marL="342900" indent="-342900">
              <a:lnSpc>
                <a:spcPct val="150000"/>
              </a:lnSpc>
              <a:spcAft>
                <a:spcPts val="600"/>
              </a:spcAft>
              <a:buFont typeface="+mj-lt"/>
              <a:buAutoNum type="alphaLcParenR"/>
            </a:pPr>
            <a:r>
              <a:rPr lang="en-AU" sz="1800" dirty="0">
                <a:latin typeface="Arial" panose="020B0604020202020204" pitchFamily="34" charset="0"/>
                <a:cs typeface="Arial" panose="020B0604020202020204" pitchFamily="34" charset="0"/>
              </a:rPr>
              <a:t>Your body stops regulating temperature.</a:t>
            </a:r>
          </a:p>
        </p:txBody>
      </p:sp>
      <p:sp>
        <p:nvSpPr>
          <p:cNvPr id="2" name="Slide Number Placeholder 1">
            <a:extLst>
              <a:ext uri="{FF2B5EF4-FFF2-40B4-BE49-F238E27FC236}">
                <a16:creationId xmlns:a16="http://schemas.microsoft.com/office/drawing/2014/main" id="{06771E63-E194-2975-9FD1-C85B7D91027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60507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13" name="Title 12">
            <a:extLst>
              <a:ext uri="{FF2B5EF4-FFF2-40B4-BE49-F238E27FC236}">
                <a16:creationId xmlns:a16="http://schemas.microsoft.com/office/drawing/2014/main" id="{F6C0810E-BACA-A173-EB12-FC1CE862AE3C}"/>
              </a:ext>
            </a:extLst>
          </p:cNvPr>
          <p:cNvSpPr>
            <a:spLocks noGrp="1"/>
          </p:cNvSpPr>
          <p:nvPr>
            <p:ph type="title"/>
          </p:nvPr>
        </p:nvSpPr>
        <p:spPr>
          <a:xfrm>
            <a:off x="360000" y="105111"/>
            <a:ext cx="5976632" cy="545601"/>
          </a:xfrm>
        </p:spPr>
        <p:txBody>
          <a:bodyPr/>
          <a:lstStyle/>
          <a:p>
            <a:r>
              <a:rPr lang="en-US" dirty="0"/>
              <a:t>2.4 Three-way Venn diagram</a:t>
            </a:r>
          </a:p>
        </p:txBody>
      </p:sp>
      <p:sp>
        <p:nvSpPr>
          <p:cNvPr id="14" name="Text Placeholder 13">
            <a:extLst>
              <a:ext uri="{FF2B5EF4-FFF2-40B4-BE49-F238E27FC236}">
                <a16:creationId xmlns:a16="http://schemas.microsoft.com/office/drawing/2014/main" id="{64D25C4D-F1D7-08B3-17D0-9319A88BAF67}"/>
              </a:ext>
            </a:extLst>
          </p:cNvPr>
          <p:cNvSpPr>
            <a:spLocks noGrp="1"/>
          </p:cNvSpPr>
          <p:nvPr>
            <p:ph type="body" sz="quarter" idx="18"/>
          </p:nvPr>
        </p:nvSpPr>
        <p:spPr>
          <a:xfrm>
            <a:off x="6825924" y="243200"/>
            <a:ext cx="5173571" cy="298368"/>
          </a:xfrm>
        </p:spPr>
        <p:txBody>
          <a:bodyPr/>
          <a:lstStyle/>
          <a:p>
            <a:r>
              <a:rPr lang="en-AU" sz="2000" dirty="0">
                <a:latin typeface="+mj-lt"/>
                <a:ea typeface="Montserrat"/>
                <a:cs typeface="Montserrat"/>
                <a:sym typeface="Montserrat"/>
              </a:rPr>
              <a:t>Topic: Epidemics, endemics and pandemics</a:t>
            </a:r>
          </a:p>
        </p:txBody>
      </p:sp>
      <p:sp>
        <p:nvSpPr>
          <p:cNvPr id="248" name="Google Shape;248;p36">
            <a:extLst>
              <a:ext uri="{C183D7F6-B498-43B3-948B-1728B52AA6E4}">
                <adec:decorative xmlns:adec="http://schemas.microsoft.com/office/drawing/2017/decorative" val="1"/>
              </a:ext>
            </a:extLst>
          </p:cNvPr>
          <p:cNvSpPr/>
          <p:nvPr/>
        </p:nvSpPr>
        <p:spPr>
          <a:xfrm>
            <a:off x="1651378" y="736486"/>
            <a:ext cx="5583637" cy="4316611"/>
          </a:xfrm>
          <a:prstGeom prst="ellipse">
            <a:avLst/>
          </a:prstGeom>
          <a:noFill/>
          <a:ln w="28575" cap="flat" cmpd="sng">
            <a:solidFill>
              <a:srgbClr val="E15483"/>
            </a:solidFill>
            <a:prstDash val="solid"/>
            <a:miter lim="800000"/>
            <a:headEnd type="none" w="sm" len="sm"/>
            <a:tailEnd type="none" w="sm" len="sm"/>
          </a:ln>
        </p:spPr>
        <p:txBody>
          <a:bodyPr spcFirstLastPara="1" wrap="square" lIns="105500" tIns="52733" rIns="105500" bIns="52733" anchor="ctr" anchorCtr="0">
            <a:noAutofit/>
          </a:bodyPr>
          <a:lstStyle/>
          <a:p>
            <a:pPr algn="ctr">
              <a:buClr>
                <a:srgbClr val="000000"/>
              </a:buClr>
              <a:buSzPts val="1600"/>
            </a:pPr>
            <a:endParaRPr sz="2133">
              <a:solidFill>
                <a:srgbClr val="000000"/>
              </a:solidFill>
              <a:latin typeface="Rockwell"/>
              <a:ea typeface="Rockwell"/>
              <a:cs typeface="Rockwell"/>
              <a:sym typeface="Rockwell"/>
            </a:endParaRPr>
          </a:p>
        </p:txBody>
      </p:sp>
      <p:sp>
        <p:nvSpPr>
          <p:cNvPr id="249" name="Google Shape;249;p36">
            <a:extLst>
              <a:ext uri="{C183D7F6-B498-43B3-948B-1728B52AA6E4}">
                <adec:decorative xmlns:adec="http://schemas.microsoft.com/office/drawing/2017/decorative" val="1"/>
              </a:ext>
            </a:extLst>
          </p:cNvPr>
          <p:cNvSpPr/>
          <p:nvPr/>
        </p:nvSpPr>
        <p:spPr>
          <a:xfrm rot="-60065">
            <a:off x="4981215" y="814181"/>
            <a:ext cx="5557704" cy="4200193"/>
          </a:xfrm>
          <a:prstGeom prst="ellipse">
            <a:avLst/>
          </a:prstGeom>
          <a:noFill/>
          <a:ln w="28575" cap="flat" cmpd="sng">
            <a:solidFill>
              <a:schemeClr val="accent4"/>
            </a:solidFill>
            <a:prstDash val="solid"/>
            <a:miter lim="800000"/>
            <a:headEnd type="none" w="sm" len="sm"/>
            <a:tailEnd type="none" w="sm" len="sm"/>
          </a:ln>
        </p:spPr>
        <p:txBody>
          <a:bodyPr spcFirstLastPara="1" wrap="square" lIns="105500" tIns="52733" rIns="105500" bIns="52733" anchor="ctr" anchorCtr="0">
            <a:noAutofit/>
          </a:bodyPr>
          <a:lstStyle/>
          <a:p>
            <a:pPr algn="ctr">
              <a:buClr>
                <a:srgbClr val="000000"/>
              </a:buClr>
              <a:buSzPts val="1600"/>
            </a:pPr>
            <a:endParaRPr sz="2133">
              <a:solidFill>
                <a:srgbClr val="000000"/>
              </a:solidFill>
              <a:latin typeface="Rockwell"/>
              <a:ea typeface="Rockwell"/>
              <a:cs typeface="Rockwell"/>
              <a:sym typeface="Rockwell"/>
            </a:endParaRPr>
          </a:p>
        </p:txBody>
      </p:sp>
      <p:sp>
        <p:nvSpPr>
          <p:cNvPr id="250" name="Google Shape;250;p36">
            <a:extLst>
              <a:ext uri="{C183D7F6-B498-43B3-948B-1728B52AA6E4}">
                <adec:decorative xmlns:adec="http://schemas.microsoft.com/office/drawing/2017/decorative" val="1"/>
              </a:ext>
            </a:extLst>
          </p:cNvPr>
          <p:cNvSpPr/>
          <p:nvPr/>
        </p:nvSpPr>
        <p:spPr>
          <a:xfrm>
            <a:off x="3452884" y="2890002"/>
            <a:ext cx="5581934" cy="3867199"/>
          </a:xfrm>
          <a:prstGeom prst="ellipse">
            <a:avLst/>
          </a:prstGeom>
          <a:noFill/>
          <a:ln w="28575" cap="flat" cmpd="sng">
            <a:solidFill>
              <a:schemeClr val="accent1"/>
            </a:solidFill>
            <a:prstDash val="solid"/>
            <a:miter lim="800000"/>
            <a:headEnd type="none" w="sm" len="sm"/>
            <a:tailEnd type="none" w="sm" len="sm"/>
          </a:ln>
        </p:spPr>
        <p:txBody>
          <a:bodyPr spcFirstLastPara="1" wrap="square" lIns="105500" tIns="52733" rIns="105500" bIns="52733" anchor="ctr" anchorCtr="0">
            <a:noAutofit/>
          </a:bodyPr>
          <a:lstStyle/>
          <a:p>
            <a:pPr algn="ctr">
              <a:buClr>
                <a:srgbClr val="000000"/>
              </a:buClr>
              <a:buSzPts val="1600"/>
            </a:pPr>
            <a:endParaRPr sz="2133">
              <a:solidFill>
                <a:srgbClr val="000000"/>
              </a:solidFill>
              <a:latin typeface="Rockwell"/>
              <a:ea typeface="Rockwell"/>
              <a:cs typeface="Rockwell"/>
              <a:sym typeface="Rockwell"/>
            </a:endParaRPr>
          </a:p>
        </p:txBody>
      </p:sp>
      <p:sp>
        <p:nvSpPr>
          <p:cNvPr id="251" name="Google Shape;251;p36"/>
          <p:cNvSpPr txBox="1"/>
          <p:nvPr/>
        </p:nvSpPr>
        <p:spPr>
          <a:xfrm>
            <a:off x="909388" y="1104921"/>
            <a:ext cx="1824000" cy="538400"/>
          </a:xfrm>
          <a:prstGeom prst="roundRect">
            <a:avLst/>
          </a:prstGeom>
          <a:solidFill>
            <a:schemeClr val="tx2"/>
          </a:solidFill>
          <a:ln>
            <a:noFill/>
          </a:ln>
        </p:spPr>
        <p:txBody>
          <a:bodyPr spcFirstLastPara="1" wrap="square" lIns="121900" tIns="121900" rIns="121900" bIns="121900" anchor="t" anchorCtr="0">
            <a:noAutofit/>
          </a:bodyPr>
          <a:lstStyle/>
          <a:p>
            <a:pPr algn="ctr">
              <a:buClr>
                <a:srgbClr val="000000"/>
              </a:buClr>
              <a:buSzPts val="1400"/>
            </a:pPr>
            <a:r>
              <a:rPr lang="en" sz="1800" b="1" dirty="0">
                <a:solidFill>
                  <a:schemeClr val="bg1"/>
                </a:solidFill>
                <a:latin typeface="+mj-lt"/>
                <a:ea typeface="Montserrat"/>
                <a:cs typeface="Montserrat"/>
                <a:sym typeface="Montserrat"/>
              </a:rPr>
              <a:t>Epidemics</a:t>
            </a:r>
            <a:endParaRPr sz="1800" b="1" dirty="0">
              <a:solidFill>
                <a:schemeClr val="bg1"/>
              </a:solidFill>
              <a:latin typeface="+mj-lt"/>
              <a:ea typeface="Montserrat"/>
              <a:cs typeface="Montserrat"/>
              <a:sym typeface="Montserrat"/>
            </a:endParaRPr>
          </a:p>
        </p:txBody>
      </p:sp>
      <p:sp>
        <p:nvSpPr>
          <p:cNvPr id="252" name="Google Shape;252;p36"/>
          <p:cNvSpPr txBox="1"/>
          <p:nvPr/>
        </p:nvSpPr>
        <p:spPr>
          <a:xfrm>
            <a:off x="9726401" y="1090375"/>
            <a:ext cx="1824000" cy="538400"/>
          </a:xfrm>
          <a:prstGeom prst="roundRect">
            <a:avLst/>
          </a:prstGeom>
          <a:solidFill>
            <a:schemeClr val="accent4"/>
          </a:solidFill>
          <a:ln>
            <a:noFill/>
          </a:ln>
        </p:spPr>
        <p:txBody>
          <a:bodyPr spcFirstLastPara="1" wrap="square" lIns="121900" tIns="121900" rIns="121900" bIns="121900" anchor="t" anchorCtr="0">
            <a:noAutofit/>
          </a:bodyPr>
          <a:lstStyle/>
          <a:p>
            <a:pPr algn="ctr">
              <a:buClr>
                <a:srgbClr val="000000"/>
              </a:buClr>
              <a:buSzPts val="1400"/>
            </a:pPr>
            <a:r>
              <a:rPr lang="en" sz="1800" b="1" dirty="0">
                <a:solidFill>
                  <a:schemeClr val="accent1"/>
                </a:solidFill>
                <a:latin typeface="+mj-lt"/>
                <a:ea typeface="Montserrat"/>
                <a:cs typeface="Montserrat"/>
                <a:sym typeface="Montserrat"/>
              </a:rPr>
              <a:t>Endemics</a:t>
            </a:r>
            <a:endParaRPr sz="1800" b="1" dirty="0">
              <a:solidFill>
                <a:schemeClr val="accent1"/>
              </a:solidFill>
              <a:latin typeface="+mj-lt"/>
              <a:ea typeface="Montserrat"/>
              <a:cs typeface="Montserrat"/>
              <a:sym typeface="Montserrat"/>
            </a:endParaRPr>
          </a:p>
        </p:txBody>
      </p:sp>
      <p:sp>
        <p:nvSpPr>
          <p:cNvPr id="253" name="Google Shape;253;p36"/>
          <p:cNvSpPr txBox="1"/>
          <p:nvPr/>
        </p:nvSpPr>
        <p:spPr>
          <a:xfrm>
            <a:off x="5223772" y="6244583"/>
            <a:ext cx="1824000" cy="538400"/>
          </a:xfrm>
          <a:prstGeom prst="roundRect">
            <a:avLst/>
          </a:prstGeom>
          <a:solidFill>
            <a:schemeClr val="accent1"/>
          </a:solidFill>
          <a:ln>
            <a:noFill/>
          </a:ln>
        </p:spPr>
        <p:txBody>
          <a:bodyPr spcFirstLastPara="1" wrap="square" lIns="121900" tIns="121900" rIns="121900" bIns="121900" anchor="t" anchorCtr="0">
            <a:noAutofit/>
          </a:bodyPr>
          <a:lstStyle/>
          <a:p>
            <a:pPr algn="ctr">
              <a:buClr>
                <a:srgbClr val="000000"/>
              </a:buClr>
              <a:buSzPts val="1400"/>
            </a:pPr>
            <a:r>
              <a:rPr lang="en" sz="1800" b="1">
                <a:solidFill>
                  <a:schemeClr val="bg1"/>
                </a:solidFill>
                <a:latin typeface="+mj-lt"/>
                <a:ea typeface="Montserrat"/>
                <a:cs typeface="Montserrat"/>
                <a:sym typeface="Montserrat"/>
              </a:rPr>
              <a:t>Pandemics</a:t>
            </a:r>
            <a:endParaRPr sz="1800" b="1">
              <a:solidFill>
                <a:schemeClr val="bg1"/>
              </a:solidFill>
              <a:latin typeface="+mj-lt"/>
              <a:ea typeface="Montserrat"/>
              <a:cs typeface="Montserrat"/>
              <a:sym typeface="Montserrat"/>
            </a:endParaRPr>
          </a:p>
        </p:txBody>
      </p:sp>
      <p:sp>
        <p:nvSpPr>
          <p:cNvPr id="2" name="TextBox 1" descr="Found in a particular community or locality&#10;&#10;Can affect a significant amount of people within a localised region (contained geographically)&#10;">
            <a:extLst>
              <a:ext uri="{FF2B5EF4-FFF2-40B4-BE49-F238E27FC236}">
                <a16:creationId xmlns:a16="http://schemas.microsoft.com/office/drawing/2014/main" id="{CD68A5EC-77AA-CCB2-1A0A-7198FF1950F3}"/>
              </a:ext>
            </a:extLst>
          </p:cNvPr>
          <p:cNvSpPr txBox="1"/>
          <p:nvPr/>
        </p:nvSpPr>
        <p:spPr>
          <a:xfrm>
            <a:off x="2105906" y="1879977"/>
            <a:ext cx="2694019" cy="1459657"/>
          </a:xfrm>
          <a:prstGeom prst="rect">
            <a:avLst/>
          </a:prstGeom>
          <a:noFill/>
        </p:spPr>
        <p:txBody>
          <a:bodyPr wrap="square" lIns="0" tIns="0" rIns="0" bIns="0" rtlCol="0">
            <a:noAutofit/>
          </a:bodyPr>
          <a:lstStyle/>
          <a:p>
            <a:pPr algn="l">
              <a:lnSpc>
                <a:spcPct val="110000"/>
              </a:lnSpc>
            </a:pPr>
            <a:r>
              <a:rPr lang="en-AU" sz="1400" dirty="0"/>
              <a:t>Found in a particular community or locality</a:t>
            </a:r>
          </a:p>
          <a:p>
            <a:pPr algn="l">
              <a:lnSpc>
                <a:spcPct val="110000"/>
              </a:lnSpc>
            </a:pPr>
            <a:endParaRPr lang="en-AU" sz="1400" dirty="0"/>
          </a:p>
          <a:p>
            <a:pPr algn="l">
              <a:lnSpc>
                <a:spcPct val="110000"/>
              </a:lnSpc>
            </a:pPr>
            <a:r>
              <a:rPr lang="en-AU" sz="1400" dirty="0"/>
              <a:t>Can affect a significant amount of people within a localised region (contained geographically)</a:t>
            </a:r>
          </a:p>
        </p:txBody>
      </p:sp>
      <p:sp>
        <p:nvSpPr>
          <p:cNvPr id="5" name="TextBox 4">
            <a:extLst>
              <a:ext uri="{FF2B5EF4-FFF2-40B4-BE49-F238E27FC236}">
                <a16:creationId xmlns:a16="http://schemas.microsoft.com/office/drawing/2014/main" id="{690D7FB3-9BFB-0849-344F-20AFE8174517}"/>
              </a:ext>
            </a:extLst>
          </p:cNvPr>
          <p:cNvSpPr txBox="1"/>
          <p:nvPr/>
        </p:nvSpPr>
        <p:spPr>
          <a:xfrm>
            <a:off x="5502921" y="1998600"/>
            <a:ext cx="1445087" cy="478584"/>
          </a:xfrm>
          <a:prstGeom prst="rect">
            <a:avLst/>
          </a:prstGeom>
          <a:noFill/>
        </p:spPr>
        <p:txBody>
          <a:bodyPr wrap="square" lIns="0" tIns="0" rIns="0" bIns="0" rtlCol="0">
            <a:noAutofit/>
          </a:bodyPr>
          <a:lstStyle/>
          <a:p>
            <a:pPr algn="l">
              <a:lnSpc>
                <a:spcPct val="110000"/>
              </a:lnSpc>
            </a:pPr>
            <a:r>
              <a:rPr lang="en-AU" sz="1400" dirty="0"/>
              <a:t>Confined to particular areas</a:t>
            </a:r>
          </a:p>
        </p:txBody>
      </p:sp>
      <p:sp>
        <p:nvSpPr>
          <p:cNvPr id="4" name="TextBox 3">
            <a:extLst>
              <a:ext uri="{FF2B5EF4-FFF2-40B4-BE49-F238E27FC236}">
                <a16:creationId xmlns:a16="http://schemas.microsoft.com/office/drawing/2014/main" id="{4FF3A408-20A2-FFA2-05CB-166128D780B0}"/>
              </a:ext>
            </a:extLst>
          </p:cNvPr>
          <p:cNvSpPr txBox="1"/>
          <p:nvPr/>
        </p:nvSpPr>
        <p:spPr>
          <a:xfrm>
            <a:off x="7380037" y="1315122"/>
            <a:ext cx="2228477" cy="1251944"/>
          </a:xfrm>
          <a:prstGeom prst="rect">
            <a:avLst/>
          </a:prstGeom>
          <a:noFill/>
        </p:spPr>
        <p:txBody>
          <a:bodyPr wrap="square" lIns="0" tIns="0" rIns="0" bIns="0" rtlCol="0">
            <a:noAutofit/>
          </a:bodyPr>
          <a:lstStyle/>
          <a:p>
            <a:pPr algn="l">
              <a:lnSpc>
                <a:spcPct val="110000"/>
              </a:lnSpc>
            </a:pPr>
            <a:r>
              <a:rPr lang="en-AU" sz="1400" dirty="0"/>
              <a:t>Confined to a particular area or population</a:t>
            </a:r>
          </a:p>
          <a:p>
            <a:pPr algn="l">
              <a:lnSpc>
                <a:spcPct val="110000"/>
              </a:lnSpc>
            </a:pPr>
            <a:endParaRPr lang="en-AU" sz="1400" dirty="0"/>
          </a:p>
          <a:p>
            <a:pPr algn="l">
              <a:lnSpc>
                <a:spcPct val="110000"/>
              </a:lnSpc>
            </a:pPr>
            <a:r>
              <a:rPr lang="en-AU" sz="1400" dirty="0"/>
              <a:t>Ongoing, consistent levels of disease in the areas</a:t>
            </a:r>
          </a:p>
        </p:txBody>
      </p:sp>
      <p:sp>
        <p:nvSpPr>
          <p:cNvPr id="7" name="TextBox 6">
            <a:extLst>
              <a:ext uri="{FF2B5EF4-FFF2-40B4-BE49-F238E27FC236}">
                <a16:creationId xmlns:a16="http://schemas.microsoft.com/office/drawing/2014/main" id="{01A447BA-1F8B-7B01-EFAF-6A7C158F8552}"/>
              </a:ext>
            </a:extLst>
          </p:cNvPr>
          <p:cNvSpPr txBox="1"/>
          <p:nvPr/>
        </p:nvSpPr>
        <p:spPr>
          <a:xfrm>
            <a:off x="5223772" y="3137284"/>
            <a:ext cx="1764199" cy="687016"/>
          </a:xfrm>
          <a:prstGeom prst="rect">
            <a:avLst/>
          </a:prstGeom>
          <a:noFill/>
        </p:spPr>
        <p:txBody>
          <a:bodyPr wrap="square" lIns="0" tIns="0" rIns="0" bIns="0" rtlCol="0">
            <a:noAutofit/>
          </a:bodyPr>
          <a:lstStyle/>
          <a:p>
            <a:pPr algn="ctr">
              <a:lnSpc>
                <a:spcPct val="110000"/>
              </a:lnSpc>
            </a:pPr>
            <a:r>
              <a:rPr lang="en-AU" sz="1400" dirty="0"/>
              <a:t>Involve transmission of disease in human populations</a:t>
            </a:r>
          </a:p>
        </p:txBody>
      </p:sp>
      <p:sp>
        <p:nvSpPr>
          <p:cNvPr id="10" name="TextBox 9">
            <a:extLst>
              <a:ext uri="{FF2B5EF4-FFF2-40B4-BE49-F238E27FC236}">
                <a16:creationId xmlns:a16="http://schemas.microsoft.com/office/drawing/2014/main" id="{1D38CA87-C2F2-00AE-BDDC-D8FD2EDA66E7}"/>
              </a:ext>
            </a:extLst>
          </p:cNvPr>
          <p:cNvSpPr txBox="1"/>
          <p:nvPr/>
        </p:nvSpPr>
        <p:spPr>
          <a:xfrm>
            <a:off x="8557795" y="2695573"/>
            <a:ext cx="1824001" cy="784895"/>
          </a:xfrm>
          <a:prstGeom prst="rect">
            <a:avLst/>
          </a:prstGeom>
          <a:noFill/>
        </p:spPr>
        <p:txBody>
          <a:bodyPr wrap="square">
            <a:spAutoFit/>
          </a:bodyPr>
          <a:lstStyle/>
          <a:p>
            <a:pPr algn="l">
              <a:lnSpc>
                <a:spcPct val="110000"/>
              </a:lnSpc>
            </a:pPr>
            <a:r>
              <a:rPr lang="en-AU" sz="1400" dirty="0"/>
              <a:t>Number of cases is stable, consistent over time</a:t>
            </a:r>
          </a:p>
        </p:txBody>
      </p:sp>
      <p:sp>
        <p:nvSpPr>
          <p:cNvPr id="8" name="TextBox 7">
            <a:extLst>
              <a:ext uri="{FF2B5EF4-FFF2-40B4-BE49-F238E27FC236}">
                <a16:creationId xmlns:a16="http://schemas.microsoft.com/office/drawing/2014/main" id="{28BE214C-C622-201D-12E2-00311E459461}"/>
              </a:ext>
            </a:extLst>
          </p:cNvPr>
          <p:cNvSpPr txBox="1"/>
          <p:nvPr/>
        </p:nvSpPr>
        <p:spPr>
          <a:xfrm>
            <a:off x="3969733" y="4015457"/>
            <a:ext cx="1569978" cy="702026"/>
          </a:xfrm>
          <a:prstGeom prst="rect">
            <a:avLst/>
          </a:prstGeom>
          <a:noFill/>
        </p:spPr>
        <p:txBody>
          <a:bodyPr wrap="square" lIns="0" tIns="0" rIns="0" bIns="0" rtlCol="0">
            <a:noAutofit/>
          </a:bodyPr>
          <a:lstStyle/>
          <a:p>
            <a:pPr algn="l">
              <a:lnSpc>
                <a:spcPct val="110000"/>
              </a:lnSpc>
              <a:spcAft>
                <a:spcPts val="600"/>
              </a:spcAft>
            </a:pPr>
            <a:r>
              <a:rPr lang="en-AU" sz="1400" dirty="0"/>
              <a:t>Have a sudden increase in cases. Rapid spread</a:t>
            </a:r>
          </a:p>
        </p:txBody>
      </p:sp>
      <p:sp>
        <p:nvSpPr>
          <p:cNvPr id="11" name="TextBox 10">
            <a:extLst>
              <a:ext uri="{FF2B5EF4-FFF2-40B4-BE49-F238E27FC236}">
                <a16:creationId xmlns:a16="http://schemas.microsoft.com/office/drawing/2014/main" id="{FC6CDE0D-700E-024B-C7BA-B3903721DC81}"/>
              </a:ext>
            </a:extLst>
          </p:cNvPr>
          <p:cNvSpPr txBox="1"/>
          <p:nvPr/>
        </p:nvSpPr>
        <p:spPr>
          <a:xfrm>
            <a:off x="7179510" y="3937955"/>
            <a:ext cx="1651380" cy="784895"/>
          </a:xfrm>
          <a:prstGeom prst="rect">
            <a:avLst/>
          </a:prstGeom>
          <a:noFill/>
        </p:spPr>
        <p:txBody>
          <a:bodyPr wrap="square" lIns="0" tIns="0" rIns="0" bIns="0" rtlCol="0">
            <a:noAutofit/>
          </a:bodyPr>
          <a:lstStyle/>
          <a:p>
            <a:pPr algn="l">
              <a:lnSpc>
                <a:spcPct val="110000"/>
              </a:lnSpc>
            </a:pPr>
            <a:r>
              <a:rPr lang="en-AU" sz="1400" dirty="0"/>
              <a:t>Can be ongoing, lasting extended periods of time</a:t>
            </a:r>
          </a:p>
        </p:txBody>
      </p:sp>
      <p:sp>
        <p:nvSpPr>
          <p:cNvPr id="6" name="TextBox 5">
            <a:extLst>
              <a:ext uri="{FF2B5EF4-FFF2-40B4-BE49-F238E27FC236}">
                <a16:creationId xmlns:a16="http://schemas.microsoft.com/office/drawing/2014/main" id="{8252F2A0-C79C-D18B-3835-A29895CC30DD}"/>
              </a:ext>
            </a:extLst>
          </p:cNvPr>
          <p:cNvSpPr txBox="1"/>
          <p:nvPr/>
        </p:nvSpPr>
        <p:spPr>
          <a:xfrm>
            <a:off x="4443196" y="5286988"/>
            <a:ext cx="3937400" cy="785641"/>
          </a:xfrm>
          <a:prstGeom prst="rect">
            <a:avLst/>
          </a:prstGeom>
          <a:noFill/>
        </p:spPr>
        <p:txBody>
          <a:bodyPr wrap="square" lIns="0" tIns="0" rIns="0" bIns="0" rtlCol="0">
            <a:noAutofit/>
          </a:bodyPr>
          <a:lstStyle/>
          <a:p>
            <a:pPr algn="l">
              <a:lnSpc>
                <a:spcPct val="110000"/>
              </a:lnSpc>
              <a:spcAft>
                <a:spcPts val="600"/>
              </a:spcAft>
            </a:pPr>
            <a:r>
              <a:rPr lang="en-AU" sz="1400" dirty="0"/>
              <a:t>Prevalent across different countries and the world.</a:t>
            </a:r>
          </a:p>
          <a:p>
            <a:pPr algn="l">
              <a:lnSpc>
                <a:spcPct val="110000"/>
              </a:lnSpc>
              <a:spcAft>
                <a:spcPts val="600"/>
              </a:spcAft>
            </a:pPr>
            <a:r>
              <a:rPr lang="en-AU" sz="1400" dirty="0"/>
              <a:t>Affects large portions of the world's population and can affect millions.</a:t>
            </a:r>
          </a:p>
          <a:p>
            <a:pPr algn="l">
              <a:lnSpc>
                <a:spcPct val="110000"/>
              </a:lnSpc>
            </a:pPr>
            <a:endParaRPr lang="en-AU" sz="1400" dirty="0"/>
          </a:p>
        </p:txBody>
      </p:sp>
      <p:sp>
        <p:nvSpPr>
          <p:cNvPr id="15" name="Slide Number Placeholder 1">
            <a:extLst>
              <a:ext uri="{FF2B5EF4-FFF2-40B4-BE49-F238E27FC236}">
                <a16:creationId xmlns:a16="http://schemas.microsoft.com/office/drawing/2014/main" id="{06E7B443-F83F-9A1B-8B6C-406CB6BDD33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120</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4" grpId="0"/>
      <p:bldP spid="7" grpId="0"/>
      <p:bldP spid="10" grpId="0"/>
      <p:bldP spid="8" grpId="0"/>
      <p:bldP spid="11" grpId="0"/>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C70B8E-21B5-8669-CF3C-2459B6EA4D02}"/>
              </a:ext>
            </a:extLst>
          </p:cNvPr>
          <p:cNvSpPr>
            <a:spLocks noGrp="1"/>
          </p:cNvSpPr>
          <p:nvPr>
            <p:ph type="title"/>
          </p:nvPr>
        </p:nvSpPr>
        <p:spPr/>
        <p:txBody>
          <a:bodyPr/>
          <a:lstStyle/>
          <a:p>
            <a:r>
              <a:rPr lang="en-AU" dirty="0"/>
              <a:t>2.4 Checkpoint</a:t>
            </a:r>
            <a:endParaRPr lang="en-US" dirty="0"/>
          </a:p>
        </p:txBody>
      </p:sp>
      <p:sp>
        <p:nvSpPr>
          <p:cNvPr id="4" name="Text Placeholder 3">
            <a:extLst>
              <a:ext uri="{FF2B5EF4-FFF2-40B4-BE49-F238E27FC236}">
                <a16:creationId xmlns:a16="http://schemas.microsoft.com/office/drawing/2014/main" id="{AA94C3D0-CD7D-8418-3318-3BAAE731CA23}"/>
              </a:ext>
            </a:extLst>
          </p:cNvPr>
          <p:cNvSpPr>
            <a:spLocks noGrp="1"/>
          </p:cNvSpPr>
          <p:nvPr>
            <p:ph type="body" sz="quarter" idx="18"/>
          </p:nvPr>
        </p:nvSpPr>
        <p:spPr/>
        <p:txBody>
          <a:bodyPr/>
          <a:lstStyle/>
          <a:p>
            <a:r>
              <a:rPr lang="en-AU" dirty="0"/>
              <a:t>Compare epidemics, endemics and pandemics including an example of each</a:t>
            </a:r>
          </a:p>
        </p:txBody>
      </p:sp>
      <p:sp>
        <p:nvSpPr>
          <p:cNvPr id="5" name="Text Placeholder 4">
            <a:extLst>
              <a:ext uri="{FF2B5EF4-FFF2-40B4-BE49-F238E27FC236}">
                <a16:creationId xmlns:a16="http://schemas.microsoft.com/office/drawing/2014/main" id="{A9FEEDED-9F1E-6AC2-2017-B58C544A31E2}"/>
              </a:ext>
            </a:extLst>
          </p:cNvPr>
          <p:cNvSpPr>
            <a:spLocks noGrp="1"/>
          </p:cNvSpPr>
          <p:nvPr>
            <p:ph type="body" sz="quarter" idx="19"/>
          </p:nvPr>
        </p:nvSpPr>
        <p:spPr/>
        <p:txBody>
          <a:bodyPr/>
          <a:lstStyle/>
          <a:p>
            <a:pPr>
              <a:spcAft>
                <a:spcPts val="600"/>
              </a:spcAft>
            </a:pPr>
            <a:r>
              <a:rPr lang="en-AU" sz="1800" dirty="0"/>
              <a:t>Epidemics, endemics, and pandemics all involve spreading infectious diseases but differ in duration and spread. An epidemic refers to a sudden, localised increase in disease cases within a specific region, such as the Ebola outbreak in West Africa (2014–2016), where the spread is rapid but geographically limited. In contrast, an endemic is a disease consistently present in a specific region or population over time, like malaria in sub-Saharan Africa, where case numbers remain stable and predictable. A pandemic, like COVID-19 (2020–2023), is a global outbreak, spreading across multiple countries or continents and affecting large populations over an extended period. While epidemics are short-term and confined to a particular area, endemics are ongoing and geographically limited, and pandemics have a broad, global reach.</a:t>
            </a:r>
          </a:p>
        </p:txBody>
      </p:sp>
      <p:sp>
        <p:nvSpPr>
          <p:cNvPr id="2" name="Slide Number Placeholder 1">
            <a:extLst>
              <a:ext uri="{FF2B5EF4-FFF2-40B4-BE49-F238E27FC236}">
                <a16:creationId xmlns:a16="http://schemas.microsoft.com/office/drawing/2014/main" id="{8193C23A-CA4D-F54E-7111-32867FFDFDD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121</a:t>
            </a:fld>
            <a:endParaRPr lang="en-AU"/>
          </a:p>
        </p:txBody>
      </p:sp>
    </p:spTree>
    <p:extLst>
      <p:ext uri="{BB962C8B-B14F-4D97-AF65-F5344CB8AC3E}">
        <p14:creationId xmlns:p14="http://schemas.microsoft.com/office/powerpoint/2010/main" val="111822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2.5 Using vaccines to prevent diseases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3" name="Table 2">
            <a:extLst>
              <a:ext uri="{FF2B5EF4-FFF2-40B4-BE49-F238E27FC236}">
                <a16:creationId xmlns:a16="http://schemas.microsoft.com/office/drawing/2014/main" id="{4C686ABC-7DFB-3EEA-A1D4-CF0CD4FCA616}"/>
              </a:ext>
            </a:extLst>
          </p:cNvPr>
          <p:cNvGraphicFramePr>
            <a:graphicFrameLocks noGrp="1"/>
          </p:cNvGraphicFramePr>
          <p:nvPr>
            <p:extLst>
              <p:ext uri="{D42A27DB-BD31-4B8C-83A1-F6EECF244321}">
                <p14:modId xmlns:p14="http://schemas.microsoft.com/office/powerpoint/2010/main" val="602144168"/>
              </p:ext>
            </p:extLst>
          </p:nvPr>
        </p:nvGraphicFramePr>
        <p:xfrm>
          <a:off x="359998" y="1931913"/>
          <a:ext cx="11480903" cy="4033266"/>
        </p:xfrm>
        <a:graphic>
          <a:graphicData uri="http://schemas.openxmlformats.org/drawingml/2006/table">
            <a:tbl>
              <a:tblPr firstRow="1">
                <a:tableStyleId>{B301B821-A1FF-4177-AEE7-76D212191A09}</a:tableStyleId>
              </a:tblPr>
              <a:tblGrid>
                <a:gridCol w="5716893">
                  <a:extLst>
                    <a:ext uri="{9D8B030D-6E8A-4147-A177-3AD203B41FA5}">
                      <a16:colId xmlns:a16="http://schemas.microsoft.com/office/drawing/2014/main" val="3623447875"/>
                    </a:ext>
                  </a:extLst>
                </a:gridCol>
                <a:gridCol w="5764010">
                  <a:extLst>
                    <a:ext uri="{9D8B030D-6E8A-4147-A177-3AD203B41FA5}">
                      <a16:colId xmlns:a16="http://schemas.microsoft.com/office/drawing/2014/main" val="3573327086"/>
                    </a:ext>
                  </a:extLst>
                </a:gridCol>
              </a:tblGrid>
              <a:tr h="370133">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8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210794">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to describe how vaccines can reduce the incidence and severity of diseases so that we can make informed decisions about health.</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outline the use of vaccinations in limiting the incidence and severity of diseases.</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draw conclusions about the effectiveness of vaccinations in the National Immunisation Program Schedule.</a:t>
                      </a:r>
                    </a:p>
                    <a:p>
                      <a:pPr marL="285750" indent="-285750">
                        <a:lnSpc>
                          <a:spcPct val="120000"/>
                        </a:lnSpc>
                        <a:spcAft>
                          <a:spcPts val="600"/>
                        </a:spcAft>
                        <a:buFont typeface="Arial" panose="020B0604020202020204" pitchFamily="34" charset="0"/>
                        <a:buChar char="•"/>
                      </a:pP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626540">
                <a:tc>
                  <a:txBody>
                    <a:bodyPr/>
                    <a:lstStyle/>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how to analyse data from a graph.</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make predictions in a graph by interpolating and extrapolating data.</a:t>
                      </a:r>
                    </a:p>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describe trends, patterns and relationships in graphs, using data as evidence.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122</a:t>
            </a:fld>
            <a:endParaRPr lang="en-AU"/>
          </a:p>
        </p:txBody>
      </p:sp>
    </p:spTree>
    <p:extLst>
      <p:ext uri="{BB962C8B-B14F-4D97-AF65-F5344CB8AC3E}">
        <p14:creationId xmlns:p14="http://schemas.microsoft.com/office/powerpoint/2010/main" val="390214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FFC7D6-9D71-008E-F714-005F15C7C56A}"/>
              </a:ext>
            </a:extLst>
          </p:cNvPr>
          <p:cNvSpPr>
            <a:spLocks noGrp="1"/>
          </p:cNvSpPr>
          <p:nvPr>
            <p:ph type="title"/>
          </p:nvPr>
        </p:nvSpPr>
        <p:spPr/>
        <p:txBody>
          <a:bodyPr/>
          <a:lstStyle/>
          <a:p>
            <a:r>
              <a:rPr lang="en-AU" dirty="0"/>
              <a:t>2.5 Investigating vaccine effectiveness</a:t>
            </a:r>
          </a:p>
        </p:txBody>
      </p:sp>
      <p:sp>
        <p:nvSpPr>
          <p:cNvPr id="5" name="Text Placeholder 4">
            <a:extLst>
              <a:ext uri="{FF2B5EF4-FFF2-40B4-BE49-F238E27FC236}">
                <a16:creationId xmlns:a16="http://schemas.microsoft.com/office/drawing/2014/main" id="{2A7F12FF-DED0-51BE-7805-0433F0A4B1CF}"/>
              </a:ext>
            </a:extLst>
          </p:cNvPr>
          <p:cNvSpPr>
            <a:spLocks noGrp="1"/>
          </p:cNvSpPr>
          <p:nvPr>
            <p:ph type="body" sz="quarter" idx="17"/>
          </p:nvPr>
        </p:nvSpPr>
        <p:spPr>
          <a:xfrm>
            <a:off x="360000" y="1567087"/>
            <a:ext cx="11484000" cy="2970190"/>
          </a:xfrm>
        </p:spPr>
        <p:txBody>
          <a:bodyPr/>
          <a:lstStyle/>
          <a:p>
            <a:pPr marL="457200" indent="-457200">
              <a:spcAft>
                <a:spcPts val="600"/>
              </a:spcAft>
              <a:buFont typeface="+mj-lt"/>
              <a:buAutoNum type="alphaLcParenR"/>
            </a:pPr>
            <a:r>
              <a:rPr lang="en-AU" sz="1800" dirty="0"/>
              <a:t>What deems a vaccine as being ‘effective’? Why do you think it is important for the general public to understand this?</a:t>
            </a:r>
          </a:p>
          <a:p>
            <a:pPr marL="457200" indent="-457200">
              <a:spcAft>
                <a:spcPts val="600"/>
              </a:spcAft>
              <a:buFont typeface="+mj-lt"/>
              <a:buAutoNum type="alphaLcParenR"/>
            </a:pPr>
            <a:r>
              <a:rPr lang="en-AU" sz="1800" dirty="0">
                <a:latin typeface="Arial" panose="020B0604020202020204" pitchFamily="34" charset="0"/>
                <a:ea typeface="Calibri" panose="020F0502020204030204" pitchFamily="34" charset="0"/>
              </a:rPr>
              <a:t>What data needs to be collected to determine the effectiveness of a vaccine or an immunisation program?</a:t>
            </a:r>
          </a:p>
          <a:p>
            <a:pPr marL="457200" indent="-457200">
              <a:spcAft>
                <a:spcPts val="600"/>
              </a:spcAft>
              <a:buFont typeface="+mj-lt"/>
              <a:buAutoNum type="alphaLcParenR"/>
            </a:pPr>
            <a:r>
              <a:rPr lang="en-AU" sz="1800" dirty="0">
                <a:latin typeface="Arial" panose="020B0604020202020204" pitchFamily="34" charset="0"/>
                <a:ea typeface="Calibri" panose="020F0502020204030204" pitchFamily="34" charset="0"/>
              </a:rPr>
              <a:t>Analyse how misconceptions about vaccines could negatively impact public health efforts</a:t>
            </a:r>
          </a:p>
        </p:txBody>
      </p:sp>
      <p:sp>
        <p:nvSpPr>
          <p:cNvPr id="2" name="Slide Number Placeholder 1">
            <a:extLst>
              <a:ext uri="{FF2B5EF4-FFF2-40B4-BE49-F238E27FC236}">
                <a16:creationId xmlns:a16="http://schemas.microsoft.com/office/drawing/2014/main" id="{67126E79-669B-6D68-C43B-23459361B10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123</a:t>
            </a:fld>
            <a:endParaRPr lang="en-AU"/>
          </a:p>
        </p:txBody>
      </p:sp>
    </p:spTree>
    <p:extLst>
      <p:ext uri="{BB962C8B-B14F-4D97-AF65-F5344CB8AC3E}">
        <p14:creationId xmlns:p14="http://schemas.microsoft.com/office/powerpoint/2010/main" val="97371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07A5F5-4F5B-5FEE-9759-F851C3BDF0FF}"/>
              </a:ext>
            </a:extLst>
          </p:cNvPr>
          <p:cNvSpPr>
            <a:spLocks noGrp="1"/>
          </p:cNvSpPr>
          <p:nvPr>
            <p:ph type="title"/>
          </p:nvPr>
        </p:nvSpPr>
        <p:spPr/>
        <p:txBody>
          <a:bodyPr/>
          <a:lstStyle/>
          <a:p>
            <a:r>
              <a:rPr lang="en-AU" dirty="0"/>
              <a:t>2.5 National Immunisation Program Schedule</a:t>
            </a:r>
          </a:p>
        </p:txBody>
      </p:sp>
      <p:sp>
        <p:nvSpPr>
          <p:cNvPr id="5" name="Content Placeholder 4">
            <a:extLst>
              <a:ext uri="{FF2B5EF4-FFF2-40B4-BE49-F238E27FC236}">
                <a16:creationId xmlns:a16="http://schemas.microsoft.com/office/drawing/2014/main" id="{F22EE2BE-3B40-8445-7EE8-721351090313}"/>
              </a:ext>
            </a:extLst>
          </p:cNvPr>
          <p:cNvSpPr>
            <a:spLocks noGrp="1"/>
          </p:cNvSpPr>
          <p:nvPr>
            <p:ph type="body" sz="quarter" idx="18"/>
          </p:nvPr>
        </p:nvSpPr>
        <p:spPr/>
        <p:txBody>
          <a:bodyPr/>
          <a:lstStyle/>
          <a:p>
            <a:r>
              <a:rPr lang="en-AU" dirty="0"/>
              <a:t>Skim and scan the schedule and respond to the questions</a:t>
            </a:r>
          </a:p>
        </p:txBody>
      </p:sp>
      <p:sp>
        <p:nvSpPr>
          <p:cNvPr id="4" name="Text Placeholder 3">
            <a:extLst>
              <a:ext uri="{FF2B5EF4-FFF2-40B4-BE49-F238E27FC236}">
                <a16:creationId xmlns:a16="http://schemas.microsoft.com/office/drawing/2014/main" id="{78C96145-C545-58EE-AA57-1C9BCD90E562}"/>
              </a:ext>
            </a:extLst>
          </p:cNvPr>
          <p:cNvSpPr>
            <a:spLocks noGrp="1"/>
          </p:cNvSpPr>
          <p:nvPr>
            <p:ph type="body" sz="quarter" idx="17"/>
          </p:nvPr>
        </p:nvSpPr>
        <p:spPr>
          <a:xfrm>
            <a:off x="360000" y="1567087"/>
            <a:ext cx="4596313" cy="3760288"/>
          </a:xfrm>
        </p:spPr>
        <p:txBody>
          <a:bodyPr/>
          <a:lstStyle/>
          <a:p>
            <a:pPr marL="457200" indent="-457200">
              <a:spcAft>
                <a:spcPts val="600"/>
              </a:spcAft>
              <a:buFont typeface="+mj-lt"/>
              <a:buAutoNum type="arabicPeriod"/>
            </a:pPr>
            <a:r>
              <a:rPr lang="en-AU" sz="1800" dirty="0"/>
              <a:t>Which column identifies:</a:t>
            </a:r>
          </a:p>
          <a:p>
            <a:pPr marL="722313" lvl="3" indent="-285750"/>
            <a:r>
              <a:rPr lang="en-AU" dirty="0"/>
              <a:t>the disease</a:t>
            </a:r>
          </a:p>
          <a:p>
            <a:pPr marL="722313" lvl="3" indent="-285750"/>
            <a:r>
              <a:rPr lang="en-AU" dirty="0"/>
              <a:t>the name of the vaccine</a:t>
            </a:r>
          </a:p>
          <a:p>
            <a:pPr marL="457200" indent="-457200">
              <a:spcAft>
                <a:spcPts val="600"/>
              </a:spcAft>
              <a:buFont typeface="+mj-lt"/>
              <a:buAutoNum type="arabicPeriod"/>
            </a:pPr>
            <a:r>
              <a:rPr lang="en-AU" sz="1800" dirty="0"/>
              <a:t>What is the purpose of having information written in different colours? </a:t>
            </a:r>
          </a:p>
          <a:p>
            <a:pPr marL="457200" indent="-457200">
              <a:spcAft>
                <a:spcPts val="600"/>
              </a:spcAft>
              <a:buFont typeface="+mj-lt"/>
              <a:buAutoNum type="arabicPeriod"/>
            </a:pPr>
            <a:r>
              <a:rPr lang="en-AU" sz="1800" dirty="0"/>
              <a:t>When are children vaccinated for diphtheria, tetanus and pertussis (whooping cough)?</a:t>
            </a:r>
          </a:p>
        </p:txBody>
      </p:sp>
      <p:pic>
        <p:nvPicPr>
          <p:cNvPr id="8" name="Picture Placeholder 7" descr="A screenshot of the Australian National Immunisation Program Schedule.">
            <a:extLst>
              <a:ext uri="{FF2B5EF4-FFF2-40B4-BE49-F238E27FC236}">
                <a16:creationId xmlns:a16="http://schemas.microsoft.com/office/drawing/2014/main" id="{A7113619-46F4-41E3-0CF4-045C93BD1C69}"/>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t="-37" b="-37"/>
          <a:stretch/>
        </p:blipFill>
        <p:spPr>
          <a:xfrm>
            <a:off x="5057430" y="1699606"/>
            <a:ext cx="6935787" cy="4814888"/>
          </a:xfrm>
        </p:spPr>
      </p:pic>
      <p:sp>
        <p:nvSpPr>
          <p:cNvPr id="7" name="TextBox 6">
            <a:extLst>
              <a:ext uri="{FF2B5EF4-FFF2-40B4-BE49-F238E27FC236}">
                <a16:creationId xmlns:a16="http://schemas.microsoft.com/office/drawing/2014/main" id="{0816653C-B8C1-F3E2-02C4-EC8C1E600AB1}"/>
              </a:ext>
            </a:extLst>
          </p:cNvPr>
          <p:cNvSpPr txBox="1"/>
          <p:nvPr/>
        </p:nvSpPr>
        <p:spPr>
          <a:xfrm>
            <a:off x="359999" y="6502787"/>
            <a:ext cx="7366899" cy="215444"/>
          </a:xfrm>
          <a:prstGeom prst="rect">
            <a:avLst/>
          </a:prstGeom>
          <a:noFill/>
        </p:spPr>
        <p:txBody>
          <a:bodyPr wrap="square" lIns="0">
            <a:spAutoFit/>
          </a:bodyPr>
          <a:lstStyle/>
          <a:p>
            <a:r>
              <a:rPr lang="en-AU" sz="800" u="sng" dirty="0">
                <a:solidFill>
                  <a:srgbClr val="2F5496"/>
                </a:solidFill>
                <a:effectLst/>
                <a:latin typeface="Arial" panose="020B0604020202020204" pitchFamily="34" charset="0"/>
                <a:ea typeface="Calibri" panose="020F0502020204030204" pitchFamily="34" charset="0"/>
                <a:hlinkClick r:id="rId4"/>
              </a:rPr>
              <a:t>Australian Governments National Immunisation Program Schedule</a:t>
            </a:r>
            <a:r>
              <a:rPr lang="en-AU" sz="800" b="1" dirty="0">
                <a:effectLst/>
                <a:latin typeface="Arial" panose="020B0604020202020204" pitchFamily="34" charset="0"/>
                <a:ea typeface="Calibri" panose="020F0502020204030204" pitchFamily="34" charset="0"/>
              </a:rPr>
              <a:t> </a:t>
            </a:r>
            <a:endParaRPr lang="en-AU" sz="800" dirty="0"/>
          </a:p>
        </p:txBody>
      </p:sp>
      <p:sp>
        <p:nvSpPr>
          <p:cNvPr id="2" name="Slide Number Placeholder 1">
            <a:extLst>
              <a:ext uri="{FF2B5EF4-FFF2-40B4-BE49-F238E27FC236}">
                <a16:creationId xmlns:a16="http://schemas.microsoft.com/office/drawing/2014/main" id="{7CC625F5-6674-8143-E733-505F678E8E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124</a:t>
            </a:fld>
            <a:endParaRPr lang="en-AU"/>
          </a:p>
        </p:txBody>
      </p:sp>
    </p:spTree>
    <p:extLst>
      <p:ext uri="{BB962C8B-B14F-4D97-AF65-F5344CB8AC3E}">
        <p14:creationId xmlns:p14="http://schemas.microsoft.com/office/powerpoint/2010/main" val="374030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C6894A-BF96-ECC9-5838-49A0B24DFA6F}"/>
              </a:ext>
            </a:extLst>
          </p:cNvPr>
          <p:cNvSpPr>
            <a:spLocks noGrp="1"/>
          </p:cNvSpPr>
          <p:nvPr>
            <p:ph type="title"/>
          </p:nvPr>
        </p:nvSpPr>
        <p:spPr/>
        <p:txBody>
          <a:bodyPr/>
          <a:lstStyle/>
          <a:p>
            <a:r>
              <a:rPr lang="en-AU" dirty="0"/>
              <a:t>2.5 Measles case study</a:t>
            </a:r>
          </a:p>
        </p:txBody>
      </p:sp>
      <p:pic>
        <p:nvPicPr>
          <p:cNvPr id="6" name="Picture 5" descr="An image of a baby with the measles">
            <a:extLst>
              <a:ext uri="{FF2B5EF4-FFF2-40B4-BE49-F238E27FC236}">
                <a16:creationId xmlns:a16="http://schemas.microsoft.com/office/drawing/2014/main" id="{855810D1-5511-19BC-43AB-08B618C7BA89}"/>
              </a:ext>
            </a:extLst>
          </p:cNvPr>
          <p:cNvPicPr>
            <a:picLocks noChangeAspect="1"/>
          </p:cNvPicPr>
          <p:nvPr/>
        </p:nvPicPr>
        <p:blipFill>
          <a:blip r:embed="rId3"/>
          <a:stretch>
            <a:fillRect/>
          </a:stretch>
        </p:blipFill>
        <p:spPr>
          <a:xfrm>
            <a:off x="360000" y="1854439"/>
            <a:ext cx="5336979" cy="3555762"/>
          </a:xfrm>
          <a:prstGeom prst="rect">
            <a:avLst/>
          </a:prstGeom>
        </p:spPr>
      </p:pic>
      <p:sp>
        <p:nvSpPr>
          <p:cNvPr id="9" name="TextBox 8">
            <a:extLst>
              <a:ext uri="{FF2B5EF4-FFF2-40B4-BE49-F238E27FC236}">
                <a16:creationId xmlns:a16="http://schemas.microsoft.com/office/drawing/2014/main" id="{7B50C610-51DF-0AA0-E027-DAA1005024A2}"/>
              </a:ext>
              <a:ext uri="{C183D7F6-B498-43B3-948B-1728B52AA6E4}">
                <adec:decorative xmlns:adec="http://schemas.microsoft.com/office/drawing/2017/decorative" val="0"/>
              </a:ext>
            </a:extLst>
          </p:cNvPr>
          <p:cNvSpPr txBox="1"/>
          <p:nvPr/>
        </p:nvSpPr>
        <p:spPr>
          <a:xfrm>
            <a:off x="360000" y="5531055"/>
            <a:ext cx="4976037" cy="215444"/>
          </a:xfrm>
          <a:prstGeom prst="rect">
            <a:avLst/>
          </a:prstGeom>
          <a:noFill/>
        </p:spPr>
        <p:txBody>
          <a:bodyPr wrap="square" lIns="0">
            <a:spAutoFit/>
          </a:bodyPr>
          <a:lstStyle/>
          <a:p>
            <a:r>
              <a:rPr lang="en-AU" sz="800" dirty="0">
                <a:hlinkClick r:id="rId4"/>
              </a:rPr>
              <a:t>Baby with measles</a:t>
            </a:r>
            <a:r>
              <a:rPr lang="en-AU" sz="800" dirty="0"/>
              <a:t> by Matt Smith from Chiswick Calendar, licensed under </a:t>
            </a:r>
            <a:r>
              <a:rPr lang="en-AU" sz="800" dirty="0">
                <a:hlinkClick r:id="rId5"/>
              </a:rPr>
              <a:t>CC0 1.0</a:t>
            </a:r>
            <a:endParaRPr lang="en-AU" sz="800" dirty="0"/>
          </a:p>
        </p:txBody>
      </p:sp>
      <p:pic>
        <p:nvPicPr>
          <p:cNvPr id="7" name="Picture 6" descr="An image of a young child with a severe case of the measles">
            <a:extLst>
              <a:ext uri="{FF2B5EF4-FFF2-40B4-BE49-F238E27FC236}">
                <a16:creationId xmlns:a16="http://schemas.microsoft.com/office/drawing/2014/main" id="{FE715CB4-986D-B270-B669-01577E705777}"/>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69211" y="1854439"/>
            <a:ext cx="5362789" cy="3555762"/>
          </a:xfrm>
          <a:prstGeom prst="rect">
            <a:avLst/>
          </a:prstGeom>
        </p:spPr>
      </p:pic>
      <p:sp>
        <p:nvSpPr>
          <p:cNvPr id="11" name="TextBox 10">
            <a:extLst>
              <a:ext uri="{FF2B5EF4-FFF2-40B4-BE49-F238E27FC236}">
                <a16:creationId xmlns:a16="http://schemas.microsoft.com/office/drawing/2014/main" id="{48664B1D-2E89-E642-48CD-7F726450C43E}"/>
              </a:ext>
              <a:ext uri="{C183D7F6-B498-43B3-948B-1728B52AA6E4}">
                <adec:decorative xmlns:adec="http://schemas.microsoft.com/office/drawing/2017/decorative" val="0"/>
              </a:ext>
            </a:extLst>
          </p:cNvPr>
          <p:cNvSpPr txBox="1"/>
          <p:nvPr/>
        </p:nvSpPr>
        <p:spPr>
          <a:xfrm>
            <a:off x="6469210" y="5531055"/>
            <a:ext cx="5362789" cy="215444"/>
          </a:xfrm>
          <a:prstGeom prst="rect">
            <a:avLst/>
          </a:prstGeom>
          <a:noFill/>
        </p:spPr>
        <p:txBody>
          <a:bodyPr wrap="square" lIns="0">
            <a:spAutoFit/>
          </a:bodyPr>
          <a:lstStyle/>
          <a:p>
            <a:r>
              <a:rPr lang="en-AU" sz="800">
                <a:hlinkClick r:id="rId7"/>
              </a:rPr>
              <a:t>Child with measles</a:t>
            </a:r>
            <a:r>
              <a:rPr lang="en-AU" sz="800"/>
              <a:t> by Julien Harneis From Flickr, licensed under </a:t>
            </a:r>
            <a:r>
              <a:rPr lang="en-AU" sz="800">
                <a:hlinkClick r:id="rId8"/>
              </a:rPr>
              <a:t>CC BY-SA 2.0</a:t>
            </a:r>
            <a:endParaRPr lang="en-AU" sz="800"/>
          </a:p>
        </p:txBody>
      </p:sp>
      <p:sp>
        <p:nvSpPr>
          <p:cNvPr id="2" name="Slide Number Placeholder 1">
            <a:extLst>
              <a:ext uri="{FF2B5EF4-FFF2-40B4-BE49-F238E27FC236}">
                <a16:creationId xmlns:a16="http://schemas.microsoft.com/office/drawing/2014/main" id="{83F488FD-D41E-29FA-F3DB-F21E4B8BD4C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125</a:t>
            </a:fld>
            <a:endParaRPr lang="en-AU"/>
          </a:p>
        </p:txBody>
      </p:sp>
    </p:spTree>
    <p:extLst>
      <p:ext uri="{BB962C8B-B14F-4D97-AF65-F5344CB8AC3E}">
        <p14:creationId xmlns:p14="http://schemas.microsoft.com/office/powerpoint/2010/main" val="154945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C6894A-BF96-ECC9-5838-49A0B24DFA6F}"/>
              </a:ext>
            </a:extLst>
          </p:cNvPr>
          <p:cNvSpPr>
            <a:spLocks noGrp="1"/>
          </p:cNvSpPr>
          <p:nvPr>
            <p:ph type="title"/>
          </p:nvPr>
        </p:nvSpPr>
        <p:spPr/>
        <p:txBody>
          <a:bodyPr/>
          <a:lstStyle/>
          <a:p>
            <a:r>
              <a:rPr lang="en-AU" dirty="0"/>
              <a:t>2.5 Measles case study data</a:t>
            </a:r>
          </a:p>
        </p:txBody>
      </p:sp>
      <p:pic>
        <p:nvPicPr>
          <p:cNvPr id="4" name="Picture 3" descr="A graph showing the notifications per million of measles cases in children 0-4 years old and the population 5 years and over from the years 1991-2017.">
            <a:extLst>
              <a:ext uri="{FF2B5EF4-FFF2-40B4-BE49-F238E27FC236}">
                <a16:creationId xmlns:a16="http://schemas.microsoft.com/office/drawing/2014/main" id="{6E554EDE-058D-5F1D-7E7F-5F9FFA004D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924583" y="1710471"/>
            <a:ext cx="10484636" cy="3853423"/>
          </a:xfrm>
          <a:prstGeom prst="rect">
            <a:avLst/>
          </a:prstGeom>
          <a:ln>
            <a:noFill/>
          </a:ln>
          <a:extLst>
            <a:ext uri="{53640926-AAD7-44D8-BBD7-CCE9431645EC}">
              <a14:shadowObscured xmlns:a14="http://schemas.microsoft.com/office/drawing/2010/main"/>
            </a:ext>
          </a:extLst>
        </p:spPr>
      </p:pic>
      <p:sp>
        <p:nvSpPr>
          <p:cNvPr id="14" name="Freeform: Shape 13" descr="A trendline showing an exponential decrease.">
            <a:extLst>
              <a:ext uri="{FF2B5EF4-FFF2-40B4-BE49-F238E27FC236}">
                <a16:creationId xmlns:a16="http://schemas.microsoft.com/office/drawing/2014/main" id="{714CCD7A-C4E7-7EFD-0879-7721381CED64}"/>
              </a:ext>
            </a:extLst>
          </p:cNvPr>
          <p:cNvSpPr/>
          <p:nvPr/>
        </p:nvSpPr>
        <p:spPr>
          <a:xfrm>
            <a:off x="2943922" y="2241395"/>
            <a:ext cx="7404410" cy="2682730"/>
          </a:xfrm>
          <a:custGeom>
            <a:avLst/>
            <a:gdLst>
              <a:gd name="connsiteX0" fmla="*/ 0 w 7404410"/>
              <a:gd name="connsiteY0" fmla="*/ 0 h 2682730"/>
              <a:gd name="connsiteX1" fmla="*/ 468351 w 7404410"/>
              <a:gd name="connsiteY1" fmla="*/ 1639229 h 2682730"/>
              <a:gd name="connsiteX2" fmla="*/ 858644 w 7404410"/>
              <a:gd name="connsiteY2" fmla="*/ 2141034 h 2682730"/>
              <a:gd name="connsiteX3" fmla="*/ 1271239 w 7404410"/>
              <a:gd name="connsiteY3" fmla="*/ 2419815 h 2682730"/>
              <a:gd name="connsiteX4" fmla="*/ 1761893 w 7404410"/>
              <a:gd name="connsiteY4" fmla="*/ 2609385 h 2682730"/>
              <a:gd name="connsiteX5" fmla="*/ 2319454 w 7404410"/>
              <a:gd name="connsiteY5" fmla="*/ 2676293 h 2682730"/>
              <a:gd name="connsiteX6" fmla="*/ 7404410 w 7404410"/>
              <a:gd name="connsiteY6" fmla="*/ 2676293 h 268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4410" h="2682730">
                <a:moveTo>
                  <a:pt x="0" y="0"/>
                </a:moveTo>
                <a:cubicBezTo>
                  <a:pt x="162622" y="641195"/>
                  <a:pt x="325244" y="1282390"/>
                  <a:pt x="468351" y="1639229"/>
                </a:cubicBezTo>
                <a:cubicBezTo>
                  <a:pt x="611458" y="1996068"/>
                  <a:pt x="724829" y="2010936"/>
                  <a:pt x="858644" y="2141034"/>
                </a:cubicBezTo>
                <a:cubicBezTo>
                  <a:pt x="992459" y="2271132"/>
                  <a:pt x="1120698" y="2341757"/>
                  <a:pt x="1271239" y="2419815"/>
                </a:cubicBezTo>
                <a:cubicBezTo>
                  <a:pt x="1421780" y="2497873"/>
                  <a:pt x="1587191" y="2566639"/>
                  <a:pt x="1761893" y="2609385"/>
                </a:cubicBezTo>
                <a:cubicBezTo>
                  <a:pt x="1936595" y="2652131"/>
                  <a:pt x="1379035" y="2665142"/>
                  <a:pt x="2319454" y="2676293"/>
                </a:cubicBezTo>
                <a:cubicBezTo>
                  <a:pt x="3259873" y="2687444"/>
                  <a:pt x="5332141" y="2681868"/>
                  <a:pt x="7404410" y="2676293"/>
                </a:cubicBezTo>
              </a:path>
            </a:pathLst>
          </a:custGeom>
          <a:no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Rounded Corners 14">
            <a:extLst>
              <a:ext uri="{FF2B5EF4-FFF2-40B4-BE49-F238E27FC236}">
                <a16:creationId xmlns:a16="http://schemas.microsoft.com/office/drawing/2014/main" id="{F5386F36-E938-4CE8-80DC-F0EF986567D1}"/>
              </a:ext>
            </a:extLst>
          </p:cNvPr>
          <p:cNvSpPr/>
          <p:nvPr/>
        </p:nvSpPr>
        <p:spPr>
          <a:xfrm>
            <a:off x="7918882" y="3089847"/>
            <a:ext cx="3925118" cy="124190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t>Trend from 1995 = Exponential decrease</a:t>
            </a:r>
          </a:p>
        </p:txBody>
      </p:sp>
      <p:sp>
        <p:nvSpPr>
          <p:cNvPr id="12" name="TextBox 11">
            <a:extLst>
              <a:ext uri="{FF2B5EF4-FFF2-40B4-BE49-F238E27FC236}">
                <a16:creationId xmlns:a16="http://schemas.microsoft.com/office/drawing/2014/main" id="{F9071B02-3DC7-657F-CBC5-927D8A0CA5E7}"/>
              </a:ext>
            </a:extLst>
          </p:cNvPr>
          <p:cNvSpPr txBox="1"/>
          <p:nvPr/>
        </p:nvSpPr>
        <p:spPr>
          <a:xfrm>
            <a:off x="360000" y="6496141"/>
            <a:ext cx="9220200" cy="215444"/>
          </a:xfrm>
          <a:prstGeom prst="rect">
            <a:avLst/>
          </a:prstGeom>
          <a:noFill/>
        </p:spPr>
        <p:txBody>
          <a:bodyPr wrap="square" lIns="0">
            <a:spAutoFit/>
          </a:bodyPr>
          <a:lstStyle/>
          <a:p>
            <a:r>
              <a:rPr lang="en-AU" sz="800" dirty="0">
                <a:latin typeface="Arial" panose="020B0604020202020204" pitchFamily="34" charset="0"/>
                <a:ea typeface="Calibri" panose="020F0502020204030204" pitchFamily="34" charset="0"/>
                <a:hlinkClick r:id="rId4"/>
              </a:rPr>
              <a:t>The rate of measles in the Australian population since 1991 </a:t>
            </a:r>
            <a:r>
              <a:rPr lang="en-AU" sz="800" dirty="0">
                <a:latin typeface="Arial" panose="020B0604020202020204" pitchFamily="34" charset="0"/>
                <a:ea typeface="Calibri" panose="020F0502020204030204" pitchFamily="34" charset="0"/>
              </a:rPr>
              <a:t>by</a:t>
            </a:r>
            <a:r>
              <a:rPr lang="en-AU" sz="800" dirty="0">
                <a:effectLst/>
                <a:latin typeface="Arial" panose="020B0604020202020204" pitchFamily="34" charset="0"/>
                <a:ea typeface="Calibri" panose="020F0502020204030204" pitchFamily="34" charset="0"/>
              </a:rPr>
              <a:t> </a:t>
            </a:r>
            <a:r>
              <a:rPr lang="en-AU" sz="800" u="sng" dirty="0">
                <a:solidFill>
                  <a:schemeClr val="accent2"/>
                </a:solidFill>
                <a:effectLst/>
                <a:latin typeface="Arial" panose="020B0604020202020204" pitchFamily="34" charset="0"/>
                <a:ea typeface="Calibri" panose="020F0502020204030204" pitchFamily="34" charset="0"/>
              </a:rPr>
              <a:t>Australian Institute of Health and Welfare</a:t>
            </a:r>
            <a:r>
              <a:rPr lang="en-AU" sz="800" dirty="0">
                <a:solidFill>
                  <a:schemeClr val="accent2"/>
                </a:solidFill>
                <a:effectLst/>
                <a:latin typeface="Arial" panose="020B0604020202020204" pitchFamily="34" charset="0"/>
                <a:ea typeface="Calibri" panose="020F0502020204030204" pitchFamily="34" charset="0"/>
              </a:rPr>
              <a:t> </a:t>
            </a:r>
            <a:r>
              <a:rPr lang="en-AU" sz="800" dirty="0">
                <a:effectLst/>
                <a:latin typeface="Arial" panose="020B0604020202020204" pitchFamily="34" charset="0"/>
                <a:ea typeface="Calibri" panose="020F0502020204030204" pitchFamily="34" charset="0"/>
              </a:rPr>
              <a:t>licensed under </a:t>
            </a:r>
            <a:r>
              <a:rPr lang="en-AU" sz="800" u="sng" dirty="0">
                <a:solidFill>
                  <a:srgbClr val="001C4A"/>
                </a:solidFill>
                <a:effectLst/>
                <a:latin typeface="Arial" panose="020B0604020202020204" pitchFamily="34" charset="0"/>
                <a:ea typeface="Calibri" panose="020F0502020204030204" pitchFamily="34" charset="0"/>
                <a:hlinkClick r:id="rId5"/>
              </a:rPr>
              <a:t>CC BY 4.0</a:t>
            </a:r>
            <a:endParaRPr lang="en-AU" sz="800" dirty="0"/>
          </a:p>
        </p:txBody>
      </p:sp>
      <p:sp>
        <p:nvSpPr>
          <p:cNvPr id="2" name="Slide Number Placeholder 1">
            <a:extLst>
              <a:ext uri="{FF2B5EF4-FFF2-40B4-BE49-F238E27FC236}">
                <a16:creationId xmlns:a16="http://schemas.microsoft.com/office/drawing/2014/main" id="{83F488FD-D41E-29FA-F3DB-F21E4B8BD4C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126</a:t>
            </a:fld>
            <a:endParaRPr lang="en-AU"/>
          </a:p>
        </p:txBody>
      </p:sp>
    </p:spTree>
    <p:extLst>
      <p:ext uri="{BB962C8B-B14F-4D97-AF65-F5344CB8AC3E}">
        <p14:creationId xmlns:p14="http://schemas.microsoft.com/office/powerpoint/2010/main" val="90509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C6894A-BF96-ECC9-5838-49A0B24DFA6F}"/>
              </a:ext>
            </a:extLst>
          </p:cNvPr>
          <p:cNvSpPr>
            <a:spLocks noGrp="1"/>
          </p:cNvSpPr>
          <p:nvPr>
            <p:ph type="title"/>
          </p:nvPr>
        </p:nvSpPr>
        <p:spPr/>
        <p:txBody>
          <a:bodyPr/>
          <a:lstStyle/>
          <a:p>
            <a:r>
              <a:rPr lang="en-AU" dirty="0"/>
              <a:t>2.5 Interpolate and extrapolate</a:t>
            </a:r>
          </a:p>
        </p:txBody>
      </p:sp>
      <p:sp>
        <p:nvSpPr>
          <p:cNvPr id="9" name="Content Placeholder 8">
            <a:extLst>
              <a:ext uri="{FF2B5EF4-FFF2-40B4-BE49-F238E27FC236}">
                <a16:creationId xmlns:a16="http://schemas.microsoft.com/office/drawing/2014/main" id="{71878658-5C23-0A83-B755-DF0BAA28055E}"/>
              </a:ext>
            </a:extLst>
          </p:cNvPr>
          <p:cNvSpPr>
            <a:spLocks noGrp="1"/>
          </p:cNvSpPr>
          <p:nvPr>
            <p:ph type="body" sz="quarter" idx="17"/>
          </p:nvPr>
        </p:nvSpPr>
        <p:spPr>
          <a:xfrm>
            <a:off x="360000" y="1355813"/>
            <a:ext cx="5736000" cy="4807835"/>
          </a:xfrm>
        </p:spPr>
        <p:txBody>
          <a:bodyPr/>
          <a:lstStyle/>
          <a:p>
            <a:pPr>
              <a:spcAft>
                <a:spcPts val="600"/>
              </a:spcAft>
            </a:pPr>
            <a:r>
              <a:rPr lang="en-AU" sz="1800" b="1" dirty="0"/>
              <a:t>Interpolate: </a:t>
            </a:r>
            <a:r>
              <a:rPr lang="en-AU" sz="1800" dirty="0"/>
              <a:t>Using a graph to estimate a value between data points that have been collected. Indicated by the red dot in the graph.</a:t>
            </a:r>
          </a:p>
          <a:p>
            <a:pPr>
              <a:spcAft>
                <a:spcPts val="600"/>
              </a:spcAft>
            </a:pPr>
            <a:r>
              <a:rPr lang="en-AU" sz="1800" dirty="0"/>
              <a:t>To interpolate within a graph, read up from the x-axis at the data point given and then across to the vertical axis to find the new value.</a:t>
            </a:r>
          </a:p>
          <a:p>
            <a:pPr>
              <a:spcAft>
                <a:spcPts val="600"/>
              </a:spcAft>
            </a:pPr>
            <a:r>
              <a:rPr lang="en-AU" sz="1800" b="1" dirty="0"/>
              <a:t>Extrapolate</a:t>
            </a:r>
            <a:r>
              <a:rPr lang="en-AU" sz="1800" dirty="0"/>
              <a:t>: Using a graph to predict a data point outside the given graph. Indicated by the green dot on the graph.</a:t>
            </a:r>
          </a:p>
          <a:p>
            <a:pPr>
              <a:spcAft>
                <a:spcPts val="600"/>
              </a:spcAft>
            </a:pPr>
            <a:r>
              <a:rPr lang="en-AU" sz="1800" dirty="0"/>
              <a:t>To extrapolate a graph, you may first extend the line. Then, read up from the x-axis to the line and across to the y-axis to find the new value.</a:t>
            </a:r>
          </a:p>
        </p:txBody>
      </p:sp>
      <p:pic>
        <p:nvPicPr>
          <p:cNvPr id="8" name="Picture Placeholder 7" descr="A scatter plot with a line of best fit showing a positive relationship.">
            <a:extLst>
              <a:ext uri="{FF2B5EF4-FFF2-40B4-BE49-F238E27FC236}">
                <a16:creationId xmlns:a16="http://schemas.microsoft.com/office/drawing/2014/main" id="{D9A37AF8-7F79-E73F-BC55-26CFDFA62C8F}"/>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l="2245" r="2245"/>
          <a:stretch/>
        </p:blipFill>
        <p:spPr>
          <a:xfrm>
            <a:off x="6213886" y="1291527"/>
            <a:ext cx="5507037" cy="4814888"/>
          </a:xfrm>
        </p:spPr>
      </p:pic>
      <p:sp>
        <p:nvSpPr>
          <p:cNvPr id="10" name="Flowchart: Connector 9">
            <a:extLst>
              <a:ext uri="{FF2B5EF4-FFF2-40B4-BE49-F238E27FC236}">
                <a16:creationId xmlns:a16="http://schemas.microsoft.com/office/drawing/2014/main" id="{0AA5557B-77B2-715D-8BA0-CC4D1B24A825}"/>
              </a:ext>
              <a:ext uri="{C183D7F6-B498-43B3-948B-1728B52AA6E4}">
                <adec:decorative xmlns:adec="http://schemas.microsoft.com/office/drawing/2017/decorative" val="1"/>
              </a:ext>
            </a:extLst>
          </p:cNvPr>
          <p:cNvSpPr/>
          <p:nvPr/>
        </p:nvSpPr>
        <p:spPr>
          <a:xfrm>
            <a:off x="7777375" y="4642845"/>
            <a:ext cx="108000" cy="108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 name="Straight Connector 11">
            <a:extLst>
              <a:ext uri="{FF2B5EF4-FFF2-40B4-BE49-F238E27FC236}">
                <a16:creationId xmlns:a16="http://schemas.microsoft.com/office/drawing/2014/main" id="{9DFDD60F-624F-4ACA-3D9B-C23423ABA418}"/>
              </a:ext>
              <a:ext uri="{C183D7F6-B498-43B3-948B-1728B52AA6E4}">
                <adec:decorative xmlns:adec="http://schemas.microsoft.com/office/drawing/2017/decorative" val="1"/>
              </a:ext>
            </a:extLst>
          </p:cNvPr>
          <p:cNvCxnSpPr>
            <a:cxnSpLocks/>
          </p:cNvCxnSpPr>
          <p:nvPr/>
        </p:nvCxnSpPr>
        <p:spPr>
          <a:xfrm>
            <a:off x="7848055" y="4695237"/>
            <a:ext cx="0" cy="95197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7EE0AF-5E3C-9607-5F57-B8B672C955EA}"/>
              </a:ext>
              <a:ext uri="{C183D7F6-B498-43B3-948B-1728B52AA6E4}">
                <adec:decorative xmlns:adec="http://schemas.microsoft.com/office/drawing/2017/decorative" val="1"/>
              </a:ext>
            </a:extLst>
          </p:cNvPr>
          <p:cNvCxnSpPr>
            <a:cxnSpLocks/>
          </p:cNvCxnSpPr>
          <p:nvPr/>
        </p:nvCxnSpPr>
        <p:spPr>
          <a:xfrm flipH="1">
            <a:off x="6626471" y="4695049"/>
            <a:ext cx="120404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CCE5184-5156-D454-FC7B-EEEAABB1FB38}"/>
              </a:ext>
              <a:ext uri="{C183D7F6-B498-43B3-948B-1728B52AA6E4}">
                <adec:decorative xmlns:adec="http://schemas.microsoft.com/office/drawing/2017/decorative" val="1"/>
              </a:ext>
            </a:extLst>
          </p:cNvPr>
          <p:cNvCxnSpPr>
            <a:cxnSpLocks/>
          </p:cNvCxnSpPr>
          <p:nvPr/>
        </p:nvCxnSpPr>
        <p:spPr>
          <a:xfrm flipV="1">
            <a:off x="10538474" y="2238487"/>
            <a:ext cx="749218" cy="54838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2FC45DE-BA2A-5D7C-7FCF-B4A966E0E387}"/>
              </a:ext>
              <a:ext uri="{C183D7F6-B498-43B3-948B-1728B52AA6E4}">
                <adec:decorative xmlns:adec="http://schemas.microsoft.com/office/drawing/2017/decorative" val="1"/>
              </a:ext>
            </a:extLst>
          </p:cNvPr>
          <p:cNvCxnSpPr>
            <a:cxnSpLocks/>
          </p:cNvCxnSpPr>
          <p:nvPr/>
        </p:nvCxnSpPr>
        <p:spPr>
          <a:xfrm flipH="1">
            <a:off x="6626471" y="2233801"/>
            <a:ext cx="4618576" cy="0"/>
          </a:xfrm>
          <a:prstGeom prst="line">
            <a:avLst/>
          </a:prstGeom>
          <a:ln w="28575">
            <a:solidFill>
              <a:schemeClr val="accent6">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0C6DF21-151C-F745-E931-FA720D0C5EF9}"/>
              </a:ext>
              <a:ext uri="{C183D7F6-B498-43B3-948B-1728B52AA6E4}">
                <adec:decorative xmlns:adec="http://schemas.microsoft.com/office/drawing/2017/decorative" val="1"/>
              </a:ext>
            </a:extLst>
          </p:cNvPr>
          <p:cNvCxnSpPr>
            <a:cxnSpLocks/>
          </p:cNvCxnSpPr>
          <p:nvPr/>
        </p:nvCxnSpPr>
        <p:spPr>
          <a:xfrm flipH="1">
            <a:off x="11245047" y="2220742"/>
            <a:ext cx="4461" cy="3420000"/>
          </a:xfrm>
          <a:prstGeom prst="line">
            <a:avLst/>
          </a:prstGeom>
          <a:ln w="28575">
            <a:solidFill>
              <a:schemeClr val="accent6">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47F0884-F0AD-C93C-3781-66321006D093}"/>
              </a:ext>
            </a:extLst>
          </p:cNvPr>
          <p:cNvSpPr txBox="1"/>
          <p:nvPr/>
        </p:nvSpPr>
        <p:spPr>
          <a:xfrm>
            <a:off x="7939585" y="4983180"/>
            <a:ext cx="1894340" cy="376085"/>
          </a:xfrm>
          <a:prstGeom prst="rect">
            <a:avLst/>
          </a:prstGeom>
          <a:noFill/>
        </p:spPr>
        <p:txBody>
          <a:bodyPr wrap="square" lIns="0" tIns="0" rIns="0" bIns="0" rtlCol="0">
            <a:noAutofit/>
          </a:bodyPr>
          <a:lstStyle/>
          <a:p>
            <a:pPr algn="l"/>
            <a:r>
              <a:rPr lang="en-AU" sz="1800" dirty="0"/>
              <a:t>interpolating</a:t>
            </a:r>
          </a:p>
        </p:txBody>
      </p:sp>
      <p:sp>
        <p:nvSpPr>
          <p:cNvPr id="33" name="TextBox 32">
            <a:extLst>
              <a:ext uri="{FF2B5EF4-FFF2-40B4-BE49-F238E27FC236}">
                <a16:creationId xmlns:a16="http://schemas.microsoft.com/office/drawing/2014/main" id="{AF1A8190-57CE-C637-FC64-86122A0470C0}"/>
              </a:ext>
            </a:extLst>
          </p:cNvPr>
          <p:cNvSpPr txBox="1"/>
          <p:nvPr/>
        </p:nvSpPr>
        <p:spPr>
          <a:xfrm>
            <a:off x="10538474" y="1788528"/>
            <a:ext cx="1530485" cy="376085"/>
          </a:xfrm>
          <a:prstGeom prst="rect">
            <a:avLst/>
          </a:prstGeom>
          <a:noFill/>
        </p:spPr>
        <p:txBody>
          <a:bodyPr wrap="square" lIns="0" tIns="0" rIns="0" bIns="0" rtlCol="0">
            <a:noAutofit/>
          </a:bodyPr>
          <a:lstStyle/>
          <a:p>
            <a:pPr algn="l"/>
            <a:r>
              <a:rPr lang="en-AU" sz="1800" dirty="0"/>
              <a:t>extrapolating</a:t>
            </a:r>
          </a:p>
        </p:txBody>
      </p:sp>
      <p:sp>
        <p:nvSpPr>
          <p:cNvPr id="16" name="TextBox 15">
            <a:extLst>
              <a:ext uri="{FF2B5EF4-FFF2-40B4-BE49-F238E27FC236}">
                <a16:creationId xmlns:a16="http://schemas.microsoft.com/office/drawing/2014/main" id="{0390A4B3-A7F2-3816-33A7-AECE6A832D5D}"/>
              </a:ext>
            </a:extLst>
          </p:cNvPr>
          <p:cNvSpPr txBox="1"/>
          <p:nvPr/>
        </p:nvSpPr>
        <p:spPr>
          <a:xfrm>
            <a:off x="6432969" y="6422003"/>
            <a:ext cx="5063837" cy="306494"/>
          </a:xfrm>
          <a:prstGeom prst="rect">
            <a:avLst/>
          </a:prstGeom>
          <a:noFill/>
        </p:spPr>
        <p:txBody>
          <a:bodyPr wrap="square" lIns="0" tIns="0">
            <a:spAutoFit/>
          </a:bodyPr>
          <a:lstStyle/>
          <a:p>
            <a:pPr>
              <a:lnSpc>
                <a:spcPct val="110000"/>
              </a:lnSpc>
            </a:pPr>
            <a:r>
              <a:rPr lang="en-AU" sz="800" dirty="0"/>
              <a:t>This work has been generated using </a:t>
            </a:r>
            <a:r>
              <a:rPr lang="en-AU" sz="800" dirty="0">
                <a:hlinkClick r:id="rId4" tooltip="https://www.biorender.com/"/>
              </a:rPr>
              <a:t>BioRender.com</a:t>
            </a:r>
            <a:r>
              <a:rPr lang="en-AU" sz="800" dirty="0"/>
              <a:t>. Any copyright subsisting in this work is owned by © State of New South Wales (Department of Education) 2024.</a:t>
            </a:r>
            <a:endParaRPr lang="en-AU" sz="800" dirty="0">
              <a:effectLst/>
              <a:latin typeface="Arial" panose="020B0604020202020204" pitchFamily="34" charset="0"/>
              <a:ea typeface="Calibri" panose="020F0502020204030204" pitchFamily="34" charset="0"/>
            </a:endParaRPr>
          </a:p>
        </p:txBody>
      </p:sp>
      <p:sp>
        <p:nvSpPr>
          <p:cNvPr id="20" name="Flowchart: Connector 19">
            <a:extLst>
              <a:ext uri="{FF2B5EF4-FFF2-40B4-BE49-F238E27FC236}">
                <a16:creationId xmlns:a16="http://schemas.microsoft.com/office/drawing/2014/main" id="{CB0DA377-E725-1561-66CE-78E82C3EC7A4}"/>
              </a:ext>
              <a:ext uri="{C183D7F6-B498-43B3-948B-1728B52AA6E4}">
                <adec:decorative xmlns:adec="http://schemas.microsoft.com/office/drawing/2017/decorative" val="1"/>
              </a:ext>
            </a:extLst>
          </p:cNvPr>
          <p:cNvSpPr/>
          <p:nvPr/>
        </p:nvSpPr>
        <p:spPr>
          <a:xfrm>
            <a:off x="11195508" y="2184166"/>
            <a:ext cx="108000" cy="108000"/>
          </a:xfrm>
          <a:prstGeom prst="flowChartConnector">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83F488FD-D41E-29FA-F3DB-F21E4B8BD4C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127</a:t>
            </a:fld>
            <a:endParaRPr lang="en-AU"/>
          </a:p>
        </p:txBody>
      </p:sp>
    </p:spTree>
    <p:extLst>
      <p:ext uri="{BB962C8B-B14F-4D97-AF65-F5344CB8AC3E}">
        <p14:creationId xmlns:p14="http://schemas.microsoft.com/office/powerpoint/2010/main" val="289802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2" grpId="0"/>
      <p:bldP spid="33" grpId="0"/>
      <p:bldP spid="2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7" y="360000"/>
            <a:ext cx="11666791" cy="656704"/>
          </a:xfrm>
        </p:spPr>
        <p:txBody>
          <a:bodyPr/>
          <a:lstStyle/>
          <a:p>
            <a:r>
              <a:rPr lang="en-AU" sz="3200" dirty="0"/>
              <a:t>2.6 Reducing the incidence and spread of infectious diseases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037945918"/>
              </p:ext>
            </p:extLst>
          </p:nvPr>
        </p:nvGraphicFramePr>
        <p:xfrm>
          <a:off x="359997" y="1979462"/>
          <a:ext cx="11480904" cy="3004113"/>
        </p:xfrm>
        <a:graphic>
          <a:graphicData uri="http://schemas.openxmlformats.org/drawingml/2006/table">
            <a:tbl>
              <a:tblPr firstRow="1">
                <a:tableStyleId>{B301B821-A1FF-4177-AEE7-76D212191A09}</a:tableStyleId>
              </a:tblPr>
              <a:tblGrid>
                <a:gridCol w="5716893">
                  <a:extLst>
                    <a:ext uri="{9D8B030D-6E8A-4147-A177-3AD203B41FA5}">
                      <a16:colId xmlns:a16="http://schemas.microsoft.com/office/drawing/2014/main" val="3623447875"/>
                    </a:ext>
                  </a:extLst>
                </a:gridCol>
                <a:gridCol w="5764011">
                  <a:extLst>
                    <a:ext uri="{9D8B030D-6E8A-4147-A177-3AD203B41FA5}">
                      <a16:colId xmlns:a16="http://schemas.microsoft.com/office/drawing/2014/main" val="3573327086"/>
                    </a:ext>
                  </a:extLst>
                </a:gridCol>
              </a:tblGrid>
              <a:tr h="370133">
                <a:tc>
                  <a:txBody>
                    <a:bodyPr/>
                    <a:lstStyle/>
                    <a:p>
                      <a:pPr>
                        <a:lnSpc>
                          <a:spcPct val="120000"/>
                        </a:lnSpc>
                        <a:spcAft>
                          <a:spcPts val="600"/>
                        </a:spcAft>
                      </a:pPr>
                      <a:r>
                        <a:rPr lang="en-AU" sz="16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6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20000"/>
                        </a:lnSpc>
                        <a:spcAft>
                          <a:spcPts val="600"/>
                        </a:spcAft>
                        <a:buFont typeface="Arial" panose="020B0604020202020204" pitchFamily="34" charset="0"/>
                        <a:buChar char="•"/>
                      </a:pPr>
                      <a:r>
                        <a:rPr lang="en-AU" sz="1600" dirty="0">
                          <a:latin typeface="Arial" panose="020B0604020202020204" pitchFamily="34" charset="0"/>
                          <a:cs typeface="Arial" panose="020B0604020202020204" pitchFamily="34" charset="0"/>
                        </a:rPr>
                        <a:t>to assess strategies used to reduce the spread and number of cases of infectious diseases so that we can maintain a healthy population.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600" dirty="0">
                          <a:latin typeface="Arial" panose="020B0604020202020204" pitchFamily="34" charset="0"/>
                          <a:cs typeface="Arial" panose="020B0604020202020204" pitchFamily="34" charset="0"/>
                        </a:rPr>
                        <a:t>describe a range of strategies used to reduce the incidence and spread of  infectious diseases.</a:t>
                      </a:r>
                    </a:p>
                    <a:p>
                      <a:pPr marL="285750" indent="-285750">
                        <a:lnSpc>
                          <a:spcPct val="120000"/>
                        </a:lnSpc>
                        <a:spcAft>
                          <a:spcPts val="600"/>
                        </a:spcAft>
                        <a:buFont typeface="Arial" panose="020B0604020202020204" pitchFamily="34" charset="0"/>
                        <a:buChar char="•"/>
                      </a:pPr>
                      <a:r>
                        <a:rPr lang="en-AU" sz="1600" dirty="0">
                          <a:latin typeface="Arial" panose="020B0604020202020204" pitchFamily="34" charset="0"/>
                          <a:cs typeface="Arial" panose="020B0604020202020204" pitchFamily="34" charset="0"/>
                        </a:rPr>
                        <a:t>make a judgement about the success of strategies in reducing the incidence and spread of a selected infectious disease.</a:t>
                      </a:r>
                    </a:p>
                    <a:p>
                      <a:pPr marL="285750" indent="-285750">
                        <a:lnSpc>
                          <a:spcPct val="120000"/>
                        </a:lnSpc>
                        <a:spcAft>
                          <a:spcPts val="600"/>
                        </a:spcAft>
                        <a:buFont typeface="Arial" panose="020B0604020202020204" pitchFamily="34" charset="0"/>
                        <a:buChar char="•"/>
                      </a:pPr>
                      <a:r>
                        <a:rPr lang="en-AU" sz="1600" dirty="0">
                          <a:latin typeface="Arial" panose="020B0604020202020204" pitchFamily="34" charset="0"/>
                          <a:cs typeface="Arial" panose="020B0604020202020204" pitchFamily="34" charset="0"/>
                        </a:rPr>
                        <a:t>relate the success of the strategies to the pathogen and mode of transmission.</a:t>
                      </a:r>
                    </a:p>
                    <a:p>
                      <a:pPr marL="285750" indent="-285750">
                        <a:lnSpc>
                          <a:spcPct val="120000"/>
                        </a:lnSpc>
                        <a:spcAft>
                          <a:spcPts val="600"/>
                        </a:spcAft>
                        <a:buFont typeface="Arial" panose="020B0604020202020204" pitchFamily="34" charset="0"/>
                        <a:buChar char="•"/>
                      </a:pPr>
                      <a:endParaRPr lang="en-AU" sz="16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128</a:t>
            </a:fld>
            <a:endParaRPr lang="en-AU"/>
          </a:p>
        </p:txBody>
      </p:sp>
    </p:spTree>
    <p:extLst>
      <p:ext uri="{BB962C8B-B14F-4D97-AF65-F5344CB8AC3E}">
        <p14:creationId xmlns:p14="http://schemas.microsoft.com/office/powerpoint/2010/main" val="199624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271B9-8055-5487-D29B-BDA4F4D2FEEF}"/>
              </a:ext>
            </a:extLst>
          </p:cNvPr>
          <p:cNvSpPr>
            <a:spLocks noGrp="1"/>
          </p:cNvSpPr>
          <p:nvPr>
            <p:ph type="title"/>
          </p:nvPr>
        </p:nvSpPr>
        <p:spPr/>
        <p:txBody>
          <a:bodyPr/>
          <a:lstStyle/>
          <a:p>
            <a:r>
              <a:rPr lang="en-AU" dirty="0"/>
              <a:t>2.6 Strategies for reducing the incidence and spread of infectious diseases</a:t>
            </a:r>
          </a:p>
        </p:txBody>
      </p:sp>
      <p:sp>
        <p:nvSpPr>
          <p:cNvPr id="5" name="Text Placeholder 4">
            <a:extLst>
              <a:ext uri="{FF2B5EF4-FFF2-40B4-BE49-F238E27FC236}">
                <a16:creationId xmlns:a16="http://schemas.microsoft.com/office/drawing/2014/main" id="{8FD0553D-62EC-EC45-34F5-8FB6EAF4618C}"/>
              </a:ext>
            </a:extLst>
          </p:cNvPr>
          <p:cNvSpPr>
            <a:spLocks noGrp="1"/>
          </p:cNvSpPr>
          <p:nvPr>
            <p:ph type="body" sz="quarter" idx="17"/>
          </p:nvPr>
        </p:nvSpPr>
        <p:spPr>
          <a:xfrm>
            <a:off x="360000" y="1567087"/>
            <a:ext cx="11484000" cy="545602"/>
          </a:xfrm>
        </p:spPr>
        <p:txBody>
          <a:bodyPr/>
          <a:lstStyle/>
          <a:p>
            <a:pPr>
              <a:spcAft>
                <a:spcPts val="600"/>
              </a:spcAft>
            </a:pPr>
            <a:r>
              <a:rPr lang="en-AU" sz="1800" dirty="0"/>
              <a:t>Construct a table to outline each of the strategies for reducing the incidence and spread of infectious diseases.</a:t>
            </a:r>
            <a:endParaRPr lang="en-AU" sz="1800" dirty="0">
              <a:highlight>
                <a:srgbClr val="FFFF00"/>
              </a:highlight>
            </a:endParaRPr>
          </a:p>
          <a:p>
            <a:pPr>
              <a:spcAft>
                <a:spcPts val="600"/>
              </a:spcAft>
            </a:pPr>
            <a:endParaRPr lang="en-AU" sz="1800" dirty="0">
              <a:highlight>
                <a:srgbClr val="FFFF00"/>
              </a:highlight>
            </a:endParaRPr>
          </a:p>
        </p:txBody>
      </p:sp>
      <p:graphicFrame>
        <p:nvGraphicFramePr>
          <p:cNvPr id="4" name="Table 3">
            <a:extLst>
              <a:ext uri="{FF2B5EF4-FFF2-40B4-BE49-F238E27FC236}">
                <a16:creationId xmlns:a16="http://schemas.microsoft.com/office/drawing/2014/main" id="{3E8D24FA-8CFA-AEED-AD54-DF0CDB549116}"/>
              </a:ext>
            </a:extLst>
          </p:cNvPr>
          <p:cNvGraphicFramePr>
            <a:graphicFrameLocks noGrp="1"/>
          </p:cNvGraphicFramePr>
          <p:nvPr>
            <p:extLst>
              <p:ext uri="{D42A27DB-BD31-4B8C-83A1-F6EECF244321}">
                <p14:modId xmlns:p14="http://schemas.microsoft.com/office/powerpoint/2010/main" val="2607158684"/>
              </p:ext>
            </p:extLst>
          </p:nvPr>
        </p:nvGraphicFramePr>
        <p:xfrm>
          <a:off x="360000" y="2402305"/>
          <a:ext cx="11434604" cy="3551777"/>
        </p:xfrm>
        <a:graphic>
          <a:graphicData uri="http://schemas.openxmlformats.org/drawingml/2006/table">
            <a:tbl>
              <a:tblPr firstRow="1" bandRow="1">
                <a:tableStyleId>{69012ECD-51FC-41F1-AA8D-1B2483CD663E}</a:tableStyleId>
              </a:tblPr>
              <a:tblGrid>
                <a:gridCol w="5717302">
                  <a:extLst>
                    <a:ext uri="{9D8B030D-6E8A-4147-A177-3AD203B41FA5}">
                      <a16:colId xmlns:a16="http://schemas.microsoft.com/office/drawing/2014/main" val="3132467355"/>
                    </a:ext>
                  </a:extLst>
                </a:gridCol>
                <a:gridCol w="5717302">
                  <a:extLst>
                    <a:ext uri="{9D8B030D-6E8A-4147-A177-3AD203B41FA5}">
                      <a16:colId xmlns:a16="http://schemas.microsoft.com/office/drawing/2014/main" val="3840282806"/>
                    </a:ext>
                  </a:extLst>
                </a:gridCol>
              </a:tblGrid>
              <a:tr h="468217">
                <a:tc gridSpan="2">
                  <a:txBody>
                    <a:bodyPr/>
                    <a:lstStyle/>
                    <a:p>
                      <a:pPr algn="ctr">
                        <a:lnSpc>
                          <a:spcPct val="110000"/>
                        </a:lnSpc>
                        <a:spcAft>
                          <a:spcPts val="600"/>
                        </a:spcAft>
                      </a:pPr>
                      <a:r>
                        <a:rPr lang="en-AU" sz="1800" dirty="0"/>
                        <a:t>Strategies for reducing the incidence and spread of infectious diseases</a:t>
                      </a:r>
                    </a:p>
                  </a:txBody>
                  <a:tcPr anchor="ctr">
                    <a:lnB w="12700" cap="flat" cmpd="sng" algn="ctr">
                      <a:solidFill>
                        <a:schemeClr val="tx1"/>
                      </a:solidFill>
                      <a:prstDash val="solid"/>
                      <a:round/>
                      <a:headEnd type="none" w="med" len="med"/>
                      <a:tailEnd type="none" w="med" len="med"/>
                    </a:lnB>
                  </a:tcPr>
                </a:tc>
                <a:tc hMerge="1">
                  <a:txBody>
                    <a:bodyPr/>
                    <a:lstStyle/>
                    <a:p>
                      <a:endParaRPr lang="en-AU"/>
                    </a:p>
                  </a:txBody>
                  <a:tcPr/>
                </a:tc>
                <a:extLst>
                  <a:ext uri="{0D108BD9-81ED-4DB2-BD59-A6C34878D82A}">
                    <a16:rowId xmlns:a16="http://schemas.microsoft.com/office/drawing/2014/main" val="786850271"/>
                  </a:ext>
                </a:extLst>
              </a:tr>
              <a:tr h="370840">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AU" sz="1800" dirty="0"/>
                        <a:t>Hygiene practices such as handwashing, regularly cleaning surfaces, safe food handling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AU" sz="1800"/>
                        <a:t>Reducing contact with vector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7978108"/>
                  </a:ext>
                </a:extLst>
              </a:tr>
              <a:tr h="370840">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AU" sz="1800"/>
                        <a:t>Vaccination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AU" sz="1800"/>
                        <a:t>Social distancing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7839989"/>
                  </a:ext>
                </a:extLst>
              </a:tr>
              <a:tr h="370840">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AU" sz="1800"/>
                        <a:t>Personal Protective Equipment (PPE) such as masks, condoms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AU" sz="1800"/>
                        <a:t>Medication (antibiotics and antivirals)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9163040"/>
                  </a:ext>
                </a:extLst>
              </a:tr>
              <a:tr h="442191">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AU" sz="1800" dirty="0"/>
                        <a:t>Quarantine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600"/>
                        </a:spcAft>
                      </a:pPr>
                      <a:r>
                        <a:rPr lang="en-AU" sz="1800"/>
                        <a:t>Water treatment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2315533"/>
                  </a:ext>
                </a:extLst>
              </a:tr>
              <a:tr h="370840">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AU" sz="1800" dirty="0"/>
                        <a:t>Contact tracing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600"/>
                        </a:spcAft>
                      </a:pPr>
                      <a:r>
                        <a:rPr lang="en-AU" sz="1800" dirty="0"/>
                        <a:t>Public health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2144132"/>
                  </a:ext>
                </a:extLst>
              </a:tr>
            </a:tbl>
          </a:graphicData>
        </a:graphic>
      </p:graphicFrame>
      <p:sp>
        <p:nvSpPr>
          <p:cNvPr id="2" name="Slide Number Placeholder 1">
            <a:extLst>
              <a:ext uri="{FF2B5EF4-FFF2-40B4-BE49-F238E27FC236}">
                <a16:creationId xmlns:a16="http://schemas.microsoft.com/office/drawing/2014/main" id="{C887F4C9-BBB4-63DE-8118-79D60C83739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129</a:t>
            </a:fld>
            <a:endParaRPr lang="en-AU"/>
          </a:p>
        </p:txBody>
      </p:sp>
    </p:spTree>
    <p:extLst>
      <p:ext uri="{BB962C8B-B14F-4D97-AF65-F5344CB8AC3E}">
        <p14:creationId xmlns:p14="http://schemas.microsoft.com/office/powerpoint/2010/main" val="317162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1.3 Response to stimuli</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186190651"/>
              </p:ext>
            </p:extLst>
          </p:nvPr>
        </p:nvGraphicFramePr>
        <p:xfrm>
          <a:off x="274003" y="1958425"/>
          <a:ext cx="11486369" cy="4049451"/>
        </p:xfrm>
        <a:graphic>
          <a:graphicData uri="http://schemas.openxmlformats.org/drawingml/2006/table">
            <a:tbl>
              <a:tblPr firstRow="1">
                <a:tableStyleId>{B301B821-A1FF-4177-AEE7-76D212191A09}</a:tableStyleId>
              </a:tblPr>
              <a:tblGrid>
                <a:gridCol w="4084637">
                  <a:extLst>
                    <a:ext uri="{9D8B030D-6E8A-4147-A177-3AD203B41FA5}">
                      <a16:colId xmlns:a16="http://schemas.microsoft.com/office/drawing/2014/main" val="3623447875"/>
                    </a:ext>
                  </a:extLst>
                </a:gridCol>
                <a:gridCol w="7401732">
                  <a:extLst>
                    <a:ext uri="{9D8B030D-6E8A-4147-A177-3AD203B41FA5}">
                      <a16:colId xmlns:a16="http://schemas.microsoft.com/office/drawing/2014/main" val="3573327086"/>
                    </a:ext>
                  </a:extLst>
                </a:gridCol>
              </a:tblGrid>
              <a:tr h="340456">
                <a:tc>
                  <a:txBody>
                    <a:bodyPr/>
                    <a:lstStyle/>
                    <a:p>
                      <a:pPr>
                        <a:lnSpc>
                          <a:spcPct val="120000"/>
                        </a:lnSpc>
                        <a:spcAft>
                          <a:spcPts val="600"/>
                        </a:spcAft>
                      </a:pPr>
                      <a:r>
                        <a:rPr lang="en-AU" sz="180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07632">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to describe human responses to stimuli</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define stimulus.</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describe how humans respond to given stimuli.</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450381">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to assess the reliability and validity of practical data.</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define reliability and validity for primary data.</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outline criteria that make a practical investigation reliable and valid.</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assess the reliability and validity of practical investigations.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0956686"/>
                  </a:ext>
                </a:extLst>
              </a:tr>
              <a:tr h="1146977">
                <a:tc>
                  <a:txBody>
                    <a:bodyPr/>
                    <a:lstStyle/>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to use various methods like tables and graphs to organise and visualise data.</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identify the quality criteria for a table and column graph</a:t>
                      </a:r>
                    </a:p>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construct a suitable table and graph for the investigation</a:t>
                      </a:r>
                    </a:p>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a:t>
            </a:fld>
            <a:endParaRPr lang="en-AU"/>
          </a:p>
        </p:txBody>
      </p:sp>
    </p:spTree>
    <p:extLst>
      <p:ext uri="{BB962C8B-B14F-4D97-AF65-F5344CB8AC3E}">
        <p14:creationId xmlns:p14="http://schemas.microsoft.com/office/powerpoint/2010/main" val="427140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64D160-8198-BF8E-1356-ADDE0A14BCAC}"/>
              </a:ext>
            </a:extLst>
          </p:cNvPr>
          <p:cNvSpPr>
            <a:spLocks noGrp="1"/>
          </p:cNvSpPr>
          <p:nvPr>
            <p:ph type="title"/>
          </p:nvPr>
        </p:nvSpPr>
        <p:spPr/>
        <p:txBody>
          <a:bodyPr/>
          <a:lstStyle/>
          <a:p>
            <a:r>
              <a:rPr lang="en-AU" dirty="0"/>
              <a:t>2.6 Reducing the incidence and spread of an infectious disease</a:t>
            </a:r>
          </a:p>
        </p:txBody>
      </p:sp>
      <p:sp>
        <p:nvSpPr>
          <p:cNvPr id="5" name="Text Placeholder 4">
            <a:extLst>
              <a:ext uri="{FF2B5EF4-FFF2-40B4-BE49-F238E27FC236}">
                <a16:creationId xmlns:a16="http://schemas.microsoft.com/office/drawing/2014/main" id="{C02EB39D-FC79-A9B9-B505-6E26D1B3A529}"/>
              </a:ext>
            </a:extLst>
          </p:cNvPr>
          <p:cNvSpPr txBox="1">
            <a:spLocks/>
          </p:cNvSpPr>
          <p:nvPr/>
        </p:nvSpPr>
        <p:spPr>
          <a:xfrm>
            <a:off x="360000" y="1759565"/>
            <a:ext cx="6504626" cy="2971461"/>
          </a:xfrm>
          <a:prstGeom prst="roundRect">
            <a:avLst>
              <a:gd name="adj" fmla="val 3584"/>
            </a:avLst>
          </a:prstGeom>
          <a:solidFill>
            <a:schemeClr val="accent4"/>
          </a:solidFill>
          <a:ln>
            <a:noFill/>
          </a:ln>
        </p:spPr>
        <p:txBody>
          <a:bodyPr vert="horz" lIns="72000" tIns="72000" rIns="72000" bIns="7200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AU" sz="1800" b="1" dirty="0"/>
              <a:t>For your allocated infectious disease, you will need to:</a:t>
            </a:r>
          </a:p>
          <a:p>
            <a:pPr marL="342900" indent="-342900">
              <a:spcAft>
                <a:spcPts val="600"/>
              </a:spcAft>
              <a:buFont typeface="Arial" panose="020B0604020202020204" pitchFamily="34" charset="0"/>
              <a:buChar char="•"/>
            </a:pPr>
            <a:r>
              <a:rPr lang="en-AU" sz="1800" dirty="0"/>
              <a:t>Identify the pathogen that causes it. </a:t>
            </a:r>
          </a:p>
          <a:p>
            <a:pPr marL="342900" indent="-342900">
              <a:spcAft>
                <a:spcPts val="600"/>
              </a:spcAft>
              <a:buFont typeface="Arial" panose="020B0604020202020204" pitchFamily="34" charset="0"/>
              <a:buChar char="•"/>
            </a:pPr>
            <a:r>
              <a:rPr lang="en-AU" sz="1800" dirty="0"/>
              <a:t>Outline the mode of transmission.</a:t>
            </a:r>
          </a:p>
          <a:p>
            <a:pPr marL="342900" indent="-342900">
              <a:spcAft>
                <a:spcPts val="600"/>
              </a:spcAft>
              <a:buFont typeface="Arial" panose="020B0604020202020204" pitchFamily="34" charset="0"/>
              <a:buChar char="•"/>
            </a:pPr>
            <a:r>
              <a:rPr lang="en-AU" sz="1800" dirty="0"/>
              <a:t>For each strategy to reduce the incidence and spread of disease, describe if and how it would be used for your allocated disease. Support your response with reasoning.</a:t>
            </a:r>
          </a:p>
        </p:txBody>
      </p:sp>
      <p:graphicFrame>
        <p:nvGraphicFramePr>
          <p:cNvPr id="4" name="Table 3">
            <a:extLst>
              <a:ext uri="{FF2B5EF4-FFF2-40B4-BE49-F238E27FC236}">
                <a16:creationId xmlns:a16="http://schemas.microsoft.com/office/drawing/2014/main" id="{D6AEEBD1-73AA-A7F1-2688-FC816CFF24FD}"/>
              </a:ext>
            </a:extLst>
          </p:cNvPr>
          <p:cNvGraphicFramePr>
            <a:graphicFrameLocks noGrp="1"/>
          </p:cNvGraphicFramePr>
          <p:nvPr>
            <p:extLst>
              <p:ext uri="{D42A27DB-BD31-4B8C-83A1-F6EECF244321}">
                <p14:modId xmlns:p14="http://schemas.microsoft.com/office/powerpoint/2010/main" val="1298007638"/>
              </p:ext>
            </p:extLst>
          </p:nvPr>
        </p:nvGraphicFramePr>
        <p:xfrm>
          <a:off x="7511791" y="1759565"/>
          <a:ext cx="4320209" cy="4554601"/>
        </p:xfrm>
        <a:graphic>
          <a:graphicData uri="http://schemas.openxmlformats.org/drawingml/2006/table">
            <a:tbl>
              <a:tblPr firstRow="1" bandRow="1"/>
              <a:tblGrid>
                <a:gridCol w="4320209">
                  <a:extLst>
                    <a:ext uri="{9D8B030D-6E8A-4147-A177-3AD203B41FA5}">
                      <a16:colId xmlns:a16="http://schemas.microsoft.com/office/drawing/2014/main" val="3525135132"/>
                    </a:ext>
                  </a:extLst>
                </a:gridCol>
              </a:tblGrid>
              <a:tr h="450204">
                <a:tc>
                  <a:txBody>
                    <a:bodyPr/>
                    <a:lstStyle/>
                    <a:p>
                      <a:pPr algn="l">
                        <a:lnSpc>
                          <a:spcPct val="120000"/>
                        </a:lnSpc>
                        <a:spcBef>
                          <a:spcPts val="0"/>
                        </a:spcBef>
                        <a:spcAft>
                          <a:spcPts val="600"/>
                        </a:spcAft>
                      </a:pPr>
                      <a:r>
                        <a:rPr lang="en-AU" sz="1800" b="1" dirty="0">
                          <a:solidFill>
                            <a:schemeClr val="bg1"/>
                          </a:solidFill>
                          <a:effectLst/>
                          <a:latin typeface="+mn-lt"/>
                          <a:ea typeface="Calibri" panose="020F0502020204030204" pitchFamily="34" charset="0"/>
                          <a:cs typeface="Arial" panose="020B0604020202020204" pitchFamily="34" charset="0"/>
                        </a:rPr>
                        <a:t>Infectious disease examples</a:t>
                      </a:r>
                    </a:p>
                  </a:txBody>
                  <a:tcPr marL="77809" marR="77809"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178376225"/>
                  </a:ext>
                </a:extLst>
              </a:tr>
              <a:tr h="4104397">
                <a:tc>
                  <a:txBody>
                    <a:bodyPr/>
                    <a:lstStyle/>
                    <a:p>
                      <a:pPr>
                        <a:lnSpc>
                          <a:spcPct val="120000"/>
                        </a:lnSpc>
                        <a:spcBef>
                          <a:spcPts val="0"/>
                        </a:spcBef>
                        <a:spcAft>
                          <a:spcPts val="600"/>
                        </a:spcAft>
                      </a:pPr>
                      <a:r>
                        <a:rPr lang="en-AU" sz="1800" dirty="0">
                          <a:effectLst/>
                          <a:latin typeface="+mn-lt"/>
                        </a:rPr>
                        <a:t>Chickenpox</a:t>
                      </a:r>
                    </a:p>
                    <a:p>
                      <a:pPr>
                        <a:lnSpc>
                          <a:spcPct val="120000"/>
                        </a:lnSpc>
                        <a:spcBef>
                          <a:spcPts val="0"/>
                        </a:spcBef>
                        <a:spcAft>
                          <a:spcPts val="600"/>
                        </a:spcAft>
                      </a:pPr>
                      <a:r>
                        <a:rPr lang="en-AU" sz="1800" dirty="0">
                          <a:effectLst/>
                          <a:latin typeface="+mn-lt"/>
                        </a:rPr>
                        <a:t>Whooping cough</a:t>
                      </a:r>
                    </a:p>
                    <a:p>
                      <a:pPr>
                        <a:lnSpc>
                          <a:spcPct val="120000"/>
                        </a:lnSpc>
                        <a:spcBef>
                          <a:spcPts val="0"/>
                        </a:spcBef>
                        <a:spcAft>
                          <a:spcPts val="600"/>
                        </a:spcAft>
                      </a:pPr>
                      <a:r>
                        <a:rPr lang="en-AU" sz="1800" dirty="0">
                          <a:effectLst/>
                          <a:latin typeface="+mn-lt"/>
                        </a:rPr>
                        <a:t>Athlete’s foot</a:t>
                      </a:r>
                    </a:p>
                    <a:p>
                      <a:pPr>
                        <a:lnSpc>
                          <a:spcPct val="120000"/>
                        </a:lnSpc>
                        <a:spcBef>
                          <a:spcPts val="0"/>
                        </a:spcBef>
                        <a:spcAft>
                          <a:spcPts val="600"/>
                        </a:spcAft>
                      </a:pPr>
                      <a:r>
                        <a:rPr lang="en-AU" sz="1800" dirty="0">
                          <a:effectLst/>
                          <a:latin typeface="+mn-lt"/>
                        </a:rPr>
                        <a:t>Pinworms</a:t>
                      </a:r>
                    </a:p>
                    <a:p>
                      <a:pPr>
                        <a:lnSpc>
                          <a:spcPct val="120000"/>
                        </a:lnSpc>
                        <a:spcBef>
                          <a:spcPts val="0"/>
                        </a:spcBef>
                        <a:spcAft>
                          <a:spcPts val="600"/>
                        </a:spcAft>
                      </a:pPr>
                      <a:r>
                        <a:rPr lang="en-AU" sz="1800" dirty="0">
                          <a:effectLst/>
                          <a:latin typeface="+mn-lt"/>
                        </a:rPr>
                        <a:t>Flu</a:t>
                      </a:r>
                    </a:p>
                    <a:p>
                      <a:pPr>
                        <a:lnSpc>
                          <a:spcPct val="120000"/>
                        </a:lnSpc>
                        <a:spcBef>
                          <a:spcPts val="0"/>
                        </a:spcBef>
                        <a:spcAft>
                          <a:spcPts val="600"/>
                        </a:spcAft>
                      </a:pPr>
                      <a:r>
                        <a:rPr lang="en-AU" sz="1800" dirty="0">
                          <a:effectLst/>
                          <a:latin typeface="+mn-lt"/>
                        </a:rPr>
                        <a:t>Gastroenteritis</a:t>
                      </a:r>
                    </a:p>
                    <a:p>
                      <a:pPr>
                        <a:lnSpc>
                          <a:spcPct val="120000"/>
                        </a:lnSpc>
                        <a:spcBef>
                          <a:spcPts val="0"/>
                        </a:spcBef>
                        <a:spcAft>
                          <a:spcPts val="600"/>
                        </a:spcAft>
                      </a:pPr>
                      <a:r>
                        <a:rPr lang="en-AU" sz="1800" dirty="0">
                          <a:effectLst/>
                          <a:latin typeface="+mn-lt"/>
                        </a:rPr>
                        <a:t>Covid-19</a:t>
                      </a:r>
                    </a:p>
                    <a:p>
                      <a:pPr>
                        <a:lnSpc>
                          <a:spcPct val="120000"/>
                        </a:lnSpc>
                        <a:spcBef>
                          <a:spcPts val="0"/>
                        </a:spcBef>
                        <a:spcAft>
                          <a:spcPts val="600"/>
                        </a:spcAft>
                      </a:pPr>
                      <a:r>
                        <a:rPr lang="en-AU" sz="1800" dirty="0">
                          <a:effectLst/>
                          <a:latin typeface="+mn-lt"/>
                        </a:rPr>
                        <a:t>Malaria</a:t>
                      </a:r>
                    </a:p>
                    <a:p>
                      <a:pPr>
                        <a:lnSpc>
                          <a:spcPct val="120000"/>
                        </a:lnSpc>
                        <a:spcBef>
                          <a:spcPts val="0"/>
                        </a:spcBef>
                        <a:spcAft>
                          <a:spcPts val="600"/>
                        </a:spcAft>
                      </a:pPr>
                      <a:r>
                        <a:rPr lang="en-AU" sz="1800" dirty="0">
                          <a:effectLst/>
                          <a:latin typeface="+mn-lt"/>
                        </a:rPr>
                        <a:t>Chlamydia</a:t>
                      </a:r>
                    </a:p>
                    <a:p>
                      <a:pPr>
                        <a:lnSpc>
                          <a:spcPct val="120000"/>
                        </a:lnSpc>
                        <a:spcBef>
                          <a:spcPts val="0"/>
                        </a:spcBef>
                        <a:spcAft>
                          <a:spcPts val="600"/>
                        </a:spcAft>
                      </a:pPr>
                      <a:r>
                        <a:rPr lang="en-AU" sz="1800" dirty="0">
                          <a:effectLst/>
                          <a:latin typeface="+mn-lt"/>
                        </a:rPr>
                        <a:t>Variant Creutzfeldt-Jakob disease (CJD)</a:t>
                      </a:r>
                    </a:p>
                  </a:txBody>
                  <a:tcPr marL="77809" marR="778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20744173"/>
                  </a:ext>
                </a:extLst>
              </a:tr>
            </a:tbl>
          </a:graphicData>
        </a:graphic>
      </p:graphicFrame>
      <p:sp>
        <p:nvSpPr>
          <p:cNvPr id="2" name="Slide Number Placeholder 1">
            <a:extLst>
              <a:ext uri="{FF2B5EF4-FFF2-40B4-BE49-F238E27FC236}">
                <a16:creationId xmlns:a16="http://schemas.microsoft.com/office/drawing/2014/main" id="{C5CBB458-A379-D95F-0B80-AF77C34CEA9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130</a:t>
            </a:fld>
            <a:endParaRPr lang="en-AU"/>
          </a:p>
        </p:txBody>
      </p:sp>
    </p:spTree>
    <p:extLst>
      <p:ext uri="{BB962C8B-B14F-4D97-AF65-F5344CB8AC3E}">
        <p14:creationId xmlns:p14="http://schemas.microsoft.com/office/powerpoint/2010/main" val="355181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271B9-8055-5487-D29B-BDA4F4D2FEEF}"/>
              </a:ext>
            </a:extLst>
          </p:cNvPr>
          <p:cNvSpPr>
            <a:spLocks noGrp="1"/>
          </p:cNvSpPr>
          <p:nvPr>
            <p:ph type="title"/>
          </p:nvPr>
        </p:nvSpPr>
        <p:spPr/>
        <p:txBody>
          <a:bodyPr/>
          <a:lstStyle/>
          <a:p>
            <a:r>
              <a:rPr lang="en-AU" dirty="0"/>
              <a:t>2.6 Disease strategies discussion questions</a:t>
            </a:r>
          </a:p>
        </p:txBody>
      </p:sp>
      <p:sp>
        <p:nvSpPr>
          <p:cNvPr id="5" name="Text Placeholder 4">
            <a:extLst>
              <a:ext uri="{FF2B5EF4-FFF2-40B4-BE49-F238E27FC236}">
                <a16:creationId xmlns:a16="http://schemas.microsoft.com/office/drawing/2014/main" id="{8FD0553D-62EC-EC45-34F5-8FB6EAF4618C}"/>
              </a:ext>
            </a:extLst>
          </p:cNvPr>
          <p:cNvSpPr>
            <a:spLocks noGrp="1"/>
          </p:cNvSpPr>
          <p:nvPr>
            <p:ph type="body" sz="quarter" idx="17"/>
          </p:nvPr>
        </p:nvSpPr>
        <p:spPr>
          <a:xfrm>
            <a:off x="360000" y="1567087"/>
            <a:ext cx="11052638" cy="3143810"/>
          </a:xfrm>
        </p:spPr>
        <p:txBody>
          <a:bodyPr/>
          <a:lstStyle/>
          <a:p>
            <a:pPr marL="285750" indent="-285750">
              <a:spcAft>
                <a:spcPts val="600"/>
              </a:spcAft>
              <a:buFont typeface="Arial" panose="020B0604020202020204" pitchFamily="34" charset="0"/>
              <a:buChar char="•"/>
            </a:pPr>
            <a:r>
              <a:rPr lang="en-AU" sz="1800" dirty="0"/>
              <a:t>Do all strategies to work for every infectious disease? Why/Why not?</a:t>
            </a:r>
          </a:p>
          <a:p>
            <a:pPr marL="285750" indent="-285750">
              <a:spcAft>
                <a:spcPts val="600"/>
              </a:spcAft>
              <a:buFont typeface="Arial" panose="020B0604020202020204" pitchFamily="34" charset="0"/>
              <a:buChar char="•"/>
            </a:pPr>
            <a:r>
              <a:rPr lang="en-AU" sz="1800" dirty="0"/>
              <a:t>How does the pathogen and mode of transmission influence the strategies used to reduce the incidence and spread of the infectious disease? Use examples to support your answer.</a:t>
            </a:r>
          </a:p>
        </p:txBody>
      </p:sp>
      <p:sp>
        <p:nvSpPr>
          <p:cNvPr id="2" name="Slide Number Placeholder 1">
            <a:extLst>
              <a:ext uri="{FF2B5EF4-FFF2-40B4-BE49-F238E27FC236}">
                <a16:creationId xmlns:a16="http://schemas.microsoft.com/office/drawing/2014/main" id="{C887F4C9-BBB4-63DE-8118-79D60C83739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131</a:t>
            </a:fld>
            <a:endParaRPr lang="en-AU"/>
          </a:p>
        </p:txBody>
      </p:sp>
    </p:spTree>
    <p:extLst>
      <p:ext uri="{BB962C8B-B14F-4D97-AF65-F5344CB8AC3E}">
        <p14:creationId xmlns:p14="http://schemas.microsoft.com/office/powerpoint/2010/main" val="28862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271B9-8055-5487-D29B-BDA4F4D2FEEF}"/>
              </a:ext>
            </a:extLst>
          </p:cNvPr>
          <p:cNvSpPr>
            <a:spLocks noGrp="1"/>
          </p:cNvSpPr>
          <p:nvPr>
            <p:ph type="title"/>
          </p:nvPr>
        </p:nvSpPr>
        <p:spPr/>
        <p:txBody>
          <a:bodyPr/>
          <a:lstStyle/>
          <a:p>
            <a:r>
              <a:rPr lang="en-AU" dirty="0"/>
              <a:t>2.6 Assessing strategies to reduce incidence and spread</a:t>
            </a:r>
          </a:p>
        </p:txBody>
      </p:sp>
      <p:sp>
        <p:nvSpPr>
          <p:cNvPr id="4" name="Text Placeholder 3">
            <a:extLst>
              <a:ext uri="{FF2B5EF4-FFF2-40B4-BE49-F238E27FC236}">
                <a16:creationId xmlns:a16="http://schemas.microsoft.com/office/drawing/2014/main" id="{3E5D2CDF-0620-70FD-1907-0D96915A99F7}"/>
              </a:ext>
            </a:extLst>
          </p:cNvPr>
          <p:cNvSpPr>
            <a:spLocks noGrp="1"/>
          </p:cNvSpPr>
          <p:nvPr>
            <p:ph type="body" sz="quarter" idx="18"/>
          </p:nvPr>
        </p:nvSpPr>
        <p:spPr/>
        <p:txBody>
          <a:bodyPr/>
          <a:lstStyle/>
          <a:p>
            <a:r>
              <a:rPr lang="en-AU" dirty="0"/>
              <a:t>Writing a response</a:t>
            </a:r>
          </a:p>
        </p:txBody>
      </p:sp>
      <p:sp>
        <p:nvSpPr>
          <p:cNvPr id="5" name="Text Placeholder 4">
            <a:extLst>
              <a:ext uri="{FF2B5EF4-FFF2-40B4-BE49-F238E27FC236}">
                <a16:creationId xmlns:a16="http://schemas.microsoft.com/office/drawing/2014/main" id="{8FD0553D-62EC-EC45-34F5-8FB6EAF4618C}"/>
              </a:ext>
            </a:extLst>
          </p:cNvPr>
          <p:cNvSpPr>
            <a:spLocks noGrp="1"/>
          </p:cNvSpPr>
          <p:nvPr>
            <p:ph type="body" sz="quarter" idx="17"/>
          </p:nvPr>
        </p:nvSpPr>
        <p:spPr>
          <a:xfrm>
            <a:off x="360000" y="1567087"/>
            <a:ext cx="11484000" cy="1025642"/>
          </a:xfrm>
        </p:spPr>
        <p:txBody>
          <a:bodyPr/>
          <a:lstStyle/>
          <a:p>
            <a:pPr>
              <a:spcAft>
                <a:spcPts val="600"/>
              </a:spcAft>
            </a:pPr>
            <a:r>
              <a:rPr lang="en-AU" sz="1800" dirty="0"/>
              <a:t>Assess strategies used to reduce the incidence and spread of the infectious disease you studied.</a:t>
            </a:r>
            <a:endParaRPr lang="en-AU" sz="1800" b="1" dirty="0"/>
          </a:p>
          <a:p>
            <a:pPr>
              <a:spcAft>
                <a:spcPts val="600"/>
              </a:spcAft>
            </a:pPr>
            <a:r>
              <a:rPr lang="en-AU" sz="1800" b="1" dirty="0"/>
              <a:t>Assess</a:t>
            </a:r>
            <a:r>
              <a:rPr lang="en-AU" sz="1800" dirty="0"/>
              <a:t>: Make a judgement of value, quality, outcomes, results or size</a:t>
            </a:r>
          </a:p>
        </p:txBody>
      </p:sp>
      <p:sp>
        <p:nvSpPr>
          <p:cNvPr id="6" name="Rectangle: Rounded Corners 5">
            <a:extLst>
              <a:ext uri="{FF2B5EF4-FFF2-40B4-BE49-F238E27FC236}">
                <a16:creationId xmlns:a16="http://schemas.microsoft.com/office/drawing/2014/main" id="{853E45F1-812A-07B1-0089-5D3988912FA8}"/>
              </a:ext>
            </a:extLst>
          </p:cNvPr>
          <p:cNvSpPr/>
          <p:nvPr/>
        </p:nvSpPr>
        <p:spPr>
          <a:xfrm>
            <a:off x="360000" y="2821525"/>
            <a:ext cx="10115090" cy="1443747"/>
          </a:xfrm>
          <a:prstGeom prst="roundRect">
            <a:avLst>
              <a:gd name="adj" fmla="val 8679"/>
            </a:avLst>
          </a:prstGeom>
          <a:ln w="28575"/>
        </p:spPr>
        <p:style>
          <a:lnRef idx="2">
            <a:schemeClr val="accent1"/>
          </a:lnRef>
          <a:fillRef idx="1">
            <a:schemeClr val="lt1"/>
          </a:fillRef>
          <a:effectRef idx="0">
            <a:schemeClr val="accent1"/>
          </a:effectRef>
          <a:fontRef idx="minor">
            <a:schemeClr val="dk1"/>
          </a:fontRef>
        </p:style>
        <p:txBody>
          <a:bodyPr rtlCol="0" anchor="t"/>
          <a:lstStyle/>
          <a:p>
            <a:pPr>
              <a:lnSpc>
                <a:spcPct val="150000"/>
              </a:lnSpc>
            </a:pPr>
            <a:r>
              <a:rPr lang="en-AU" sz="1800" b="1" dirty="0">
                <a:solidFill>
                  <a:schemeClr val="accent1"/>
                </a:solidFill>
                <a:latin typeface="Arial" panose="020B0604020202020204" pitchFamily="34" charset="0"/>
                <a:ea typeface="Calibri" panose="020F0502020204030204" pitchFamily="34" charset="0"/>
              </a:rPr>
              <a:t>Key concepts and terms to include in your response:</a:t>
            </a:r>
            <a:endParaRPr lang="en-AU" sz="1800" b="1" dirty="0">
              <a:latin typeface="Arial" panose="020B0604020202020204" pitchFamily="34" charset="0"/>
              <a:ea typeface="Calibri" panose="020F0502020204030204" pitchFamily="34" charset="0"/>
            </a:endParaRPr>
          </a:p>
          <a:p>
            <a:pPr>
              <a:lnSpc>
                <a:spcPct val="150000"/>
              </a:lnSpc>
            </a:pPr>
            <a:r>
              <a:rPr lang="en-AU" sz="1800" dirty="0">
                <a:latin typeface="Arial" panose="020B0604020202020204" pitchFamily="34" charset="0"/>
                <a:ea typeface="Calibri" panose="020F0502020204030204" pitchFamily="34" charset="0"/>
              </a:rPr>
              <a:t>Incidence, spread, effective, disease (including specific information about the chosen disease), transmission, strategies (refer to specific ones), reducing </a:t>
            </a:r>
          </a:p>
        </p:txBody>
      </p:sp>
      <p:sp>
        <p:nvSpPr>
          <p:cNvPr id="2" name="Slide Number Placeholder 1">
            <a:extLst>
              <a:ext uri="{FF2B5EF4-FFF2-40B4-BE49-F238E27FC236}">
                <a16:creationId xmlns:a16="http://schemas.microsoft.com/office/drawing/2014/main" id="{C887F4C9-BBB4-63DE-8118-79D60C83739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132</a:t>
            </a:fld>
            <a:endParaRPr lang="en-AU"/>
          </a:p>
        </p:txBody>
      </p:sp>
    </p:spTree>
    <p:extLst>
      <p:ext uri="{BB962C8B-B14F-4D97-AF65-F5344CB8AC3E}">
        <p14:creationId xmlns:p14="http://schemas.microsoft.com/office/powerpoint/2010/main" val="92866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pPr>
              <a:lnSpc>
                <a:spcPct val="110000"/>
              </a:lnSpc>
            </a:pPr>
            <a:r>
              <a:rPr lang="en-AU" dirty="0"/>
              <a:t>2.7 Aboriginal and Torres Strait Islander Peoples’ use of plants </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a:xfrm>
            <a:off x="360000" y="1842518"/>
            <a:ext cx="10080000" cy="310015"/>
          </a:xfrm>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173867245"/>
              </p:ext>
            </p:extLst>
          </p:nvPr>
        </p:nvGraphicFramePr>
        <p:xfrm>
          <a:off x="262604" y="2474329"/>
          <a:ext cx="11543573" cy="2450057"/>
        </p:xfrm>
        <a:graphic>
          <a:graphicData uri="http://schemas.openxmlformats.org/drawingml/2006/table">
            <a:tbl>
              <a:tblPr firstRow="1">
                <a:tableStyleId>{B301B821-A1FF-4177-AEE7-76D212191A09}</a:tableStyleId>
              </a:tblPr>
              <a:tblGrid>
                <a:gridCol w="5716893">
                  <a:extLst>
                    <a:ext uri="{9D8B030D-6E8A-4147-A177-3AD203B41FA5}">
                      <a16:colId xmlns:a16="http://schemas.microsoft.com/office/drawing/2014/main" val="3623447875"/>
                    </a:ext>
                  </a:extLst>
                </a:gridCol>
                <a:gridCol w="5826680">
                  <a:extLst>
                    <a:ext uri="{9D8B030D-6E8A-4147-A177-3AD203B41FA5}">
                      <a16:colId xmlns:a16="http://schemas.microsoft.com/office/drawing/2014/main" val="3573327086"/>
                    </a:ext>
                  </a:extLst>
                </a:gridCol>
              </a:tblGrid>
              <a:tr h="425135">
                <a:tc>
                  <a:txBody>
                    <a:bodyPr/>
                    <a:lstStyle/>
                    <a:p>
                      <a:pPr>
                        <a:lnSpc>
                          <a:spcPct val="120000"/>
                        </a:lnSpc>
                        <a:spcAft>
                          <a:spcPts val="600"/>
                        </a:spcAft>
                      </a:pPr>
                      <a:r>
                        <a:rPr lang="en-AU" sz="16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6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024922">
                <a:tc>
                  <a:txBody>
                    <a:bodyPr/>
                    <a:lstStyle/>
                    <a:p>
                      <a:pPr marL="285750" indent="-285750">
                        <a:lnSpc>
                          <a:spcPct val="120000"/>
                        </a:lnSpc>
                        <a:spcAft>
                          <a:spcPts val="600"/>
                        </a:spcAft>
                        <a:buFont typeface="Arial" panose="020B0604020202020204" pitchFamily="34" charset="0"/>
                        <a:buChar char="•"/>
                      </a:pPr>
                      <a:r>
                        <a:rPr lang="en-AU" sz="1600" dirty="0">
                          <a:latin typeface="Arial" panose="020B0604020202020204" pitchFamily="34" charset="0"/>
                          <a:cs typeface="Arial" panose="020B0604020202020204" pitchFamily="34" charset="0"/>
                        </a:rPr>
                        <a:t>to describe how plants were used by Aboriginal and Torres Strait Islander Peoples for disease management.</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600" dirty="0">
                          <a:latin typeface="Arial" panose="020B0604020202020204" pitchFamily="34" charset="0"/>
                          <a:cs typeface="Arial" panose="020B0604020202020204" pitchFamily="34" charset="0"/>
                        </a:rPr>
                        <a:t>identify plants used by First Nations Peoples to prevent or control diseases.</a:t>
                      </a:r>
                    </a:p>
                    <a:p>
                      <a:pPr marL="285750" indent="-285750">
                        <a:lnSpc>
                          <a:spcPct val="120000"/>
                        </a:lnSpc>
                        <a:spcAft>
                          <a:spcPts val="600"/>
                        </a:spcAft>
                        <a:buFont typeface="Arial" panose="020B0604020202020204" pitchFamily="34" charset="0"/>
                        <a:buChar char="•"/>
                      </a:pPr>
                      <a:r>
                        <a:rPr lang="en-AU" sz="1600" dirty="0">
                          <a:latin typeface="Arial" panose="020B0604020202020204" pitchFamily="34" charset="0"/>
                          <a:cs typeface="Arial" panose="020B0604020202020204" pitchFamily="34" charset="0"/>
                        </a:rPr>
                        <a:t>describe how the plants are prepared for use as a medicine.</a:t>
                      </a:r>
                    </a:p>
                    <a:p>
                      <a:pPr marL="285750" indent="-285750">
                        <a:lnSpc>
                          <a:spcPct val="120000"/>
                        </a:lnSpc>
                        <a:spcAft>
                          <a:spcPts val="600"/>
                        </a:spcAft>
                        <a:buFont typeface="Arial" panose="020B0604020202020204" pitchFamily="34" charset="0"/>
                        <a:buChar char="•"/>
                      </a:pPr>
                      <a:r>
                        <a:rPr lang="en-AU" sz="1600" dirty="0">
                          <a:latin typeface="Arial" panose="020B0604020202020204" pitchFamily="34" charset="0"/>
                          <a:cs typeface="Arial" panose="020B0604020202020204" pitchFamily="34" charset="0"/>
                        </a:rPr>
                        <a:t>describe how plants were used to prevent or control diseases.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133</a:t>
            </a:fld>
            <a:endParaRPr lang="en-AU"/>
          </a:p>
        </p:txBody>
      </p:sp>
    </p:spTree>
    <p:extLst>
      <p:ext uri="{BB962C8B-B14F-4D97-AF65-F5344CB8AC3E}">
        <p14:creationId xmlns:p14="http://schemas.microsoft.com/office/powerpoint/2010/main" val="168464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1D4F6-4B77-29E9-17CC-262680580553}"/>
              </a:ext>
            </a:extLst>
          </p:cNvPr>
          <p:cNvSpPr>
            <a:spLocks noGrp="1"/>
          </p:cNvSpPr>
          <p:nvPr>
            <p:ph type="title"/>
          </p:nvPr>
        </p:nvSpPr>
        <p:spPr/>
        <p:txBody>
          <a:bodyPr/>
          <a:lstStyle/>
          <a:p>
            <a:r>
              <a:rPr lang="en-AU" dirty="0"/>
              <a:t>2.7 Using plants to prevent or control diseases</a:t>
            </a:r>
          </a:p>
        </p:txBody>
      </p:sp>
      <p:sp>
        <p:nvSpPr>
          <p:cNvPr id="5" name="Text Placeholder 4">
            <a:extLst>
              <a:ext uri="{FF2B5EF4-FFF2-40B4-BE49-F238E27FC236}">
                <a16:creationId xmlns:a16="http://schemas.microsoft.com/office/drawing/2014/main" id="{3AF4B29B-D0ED-904D-E530-6A75901C5DD0}"/>
              </a:ext>
            </a:extLst>
          </p:cNvPr>
          <p:cNvSpPr>
            <a:spLocks noGrp="1"/>
          </p:cNvSpPr>
          <p:nvPr>
            <p:ph type="body" sz="quarter" idx="18"/>
          </p:nvPr>
        </p:nvSpPr>
        <p:spPr/>
        <p:txBody>
          <a:bodyPr/>
          <a:lstStyle/>
          <a:p>
            <a:r>
              <a:rPr lang="en-AU" sz="2000" dirty="0">
                <a:latin typeface="Arial" panose="020B0604020202020204" pitchFamily="34" charset="0"/>
                <a:cs typeface="Arial" panose="020B0604020202020204" pitchFamily="34" charset="0"/>
              </a:rPr>
              <a:t>Watch the video to extract and summarise information to answer th</a:t>
            </a:r>
            <a:r>
              <a:rPr lang="en-AU" dirty="0"/>
              <a:t>e questions below in their book</a:t>
            </a:r>
            <a:endParaRPr lang="en-AU" sz="2000"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14BE0C32-F6BB-6775-BE98-BF72A6F71511}"/>
              </a:ext>
            </a:extLst>
          </p:cNvPr>
          <p:cNvSpPr>
            <a:spLocks noGrp="1"/>
          </p:cNvSpPr>
          <p:nvPr>
            <p:ph type="body" sz="quarter" idx="17"/>
          </p:nvPr>
        </p:nvSpPr>
        <p:spPr>
          <a:xfrm>
            <a:off x="360000" y="1749944"/>
            <a:ext cx="4790734" cy="3606798"/>
          </a:xfrm>
        </p:spPr>
        <p:txBody>
          <a:bodyPr/>
          <a:lstStyle/>
          <a:p>
            <a:pPr marL="342900" indent="-342900">
              <a:buFont typeface="+mj-lt"/>
              <a:buAutoNum type="alphaLcParenR"/>
            </a:pPr>
            <a:r>
              <a:rPr lang="en-AU" sz="1800" dirty="0"/>
              <a:t>Identify two plants that First Nations Peoples used to prevent or control diseases.</a:t>
            </a:r>
          </a:p>
          <a:p>
            <a:pPr marL="342900" indent="-342900">
              <a:buFont typeface="+mj-lt"/>
              <a:buAutoNum type="alphaLcParenR"/>
            </a:pPr>
            <a:r>
              <a:rPr lang="en-AU" sz="1800" dirty="0"/>
              <a:t>How did First Nations Peoples use plants to prevent or control diseases?</a:t>
            </a:r>
          </a:p>
          <a:p>
            <a:pPr marL="342900" indent="-342900">
              <a:buFont typeface="+mj-lt"/>
              <a:buAutoNum type="alphaLcParenR"/>
            </a:pPr>
            <a:r>
              <a:rPr lang="en-AU" sz="1800" dirty="0"/>
              <a:t>What else did First Nations Peoples use plants for?</a:t>
            </a:r>
          </a:p>
        </p:txBody>
      </p:sp>
      <p:sp>
        <p:nvSpPr>
          <p:cNvPr id="9" name="TextBox 8">
            <a:extLst>
              <a:ext uri="{FF2B5EF4-FFF2-40B4-BE49-F238E27FC236}">
                <a16:creationId xmlns:a16="http://schemas.microsoft.com/office/drawing/2014/main" id="{18607A2C-F82E-E765-AEB2-006F2A9FC1BD}"/>
              </a:ext>
            </a:extLst>
          </p:cNvPr>
          <p:cNvSpPr txBox="1"/>
          <p:nvPr/>
        </p:nvSpPr>
        <p:spPr>
          <a:xfrm>
            <a:off x="5769548" y="1599767"/>
            <a:ext cx="5954366" cy="310015"/>
          </a:xfrm>
          <a:prstGeom prst="rect">
            <a:avLst/>
          </a:prstGeom>
          <a:noFill/>
        </p:spPr>
        <p:txBody>
          <a:bodyPr wrap="square" lIns="0" tIns="0" rIns="0" bIns="0" rtlCol="0">
            <a:noAutofit/>
          </a:bodyPr>
          <a:lstStyle/>
          <a:p>
            <a:pPr>
              <a:lnSpc>
                <a:spcPct val="150000"/>
              </a:lnSpc>
            </a:pPr>
            <a:r>
              <a:rPr lang="en-AU" sz="1800" b="1" dirty="0"/>
              <a:t>Learn about how Aboriginal People use Native Plants</a:t>
            </a:r>
          </a:p>
        </p:txBody>
      </p:sp>
      <p:pic>
        <p:nvPicPr>
          <p:cNvPr id="12" name="Online Media 11" descr="Learn about how Aboriginal People use Native Plants">
            <a:hlinkClick r:id="" action="ppaction://media"/>
            <a:extLst>
              <a:ext uri="{FF2B5EF4-FFF2-40B4-BE49-F238E27FC236}">
                <a16:creationId xmlns:a16="http://schemas.microsoft.com/office/drawing/2014/main" id="{6F475463-D4BA-1CE4-15F9-0A7235EE16C5}"/>
              </a:ext>
            </a:extLst>
          </p:cNvPr>
          <p:cNvPicPr>
            <a:picLocks noRot="1" noChangeAspect="1"/>
          </p:cNvPicPr>
          <p:nvPr>
            <a:videoFile r:link="rId1"/>
          </p:nvPr>
        </p:nvPicPr>
        <p:blipFill>
          <a:blip r:embed="rId4"/>
          <a:stretch>
            <a:fillRect/>
          </a:stretch>
        </p:blipFill>
        <p:spPr>
          <a:xfrm>
            <a:off x="5771268" y="2163258"/>
            <a:ext cx="6066046" cy="3427316"/>
          </a:xfrm>
          <a:prstGeom prst="rect">
            <a:avLst/>
          </a:prstGeom>
        </p:spPr>
      </p:pic>
      <p:sp>
        <p:nvSpPr>
          <p:cNvPr id="10" name="TextBox 9">
            <a:extLst>
              <a:ext uri="{FF2B5EF4-FFF2-40B4-BE49-F238E27FC236}">
                <a16:creationId xmlns:a16="http://schemas.microsoft.com/office/drawing/2014/main" id="{D4F560FF-FFC1-A178-8117-2A9870306004}"/>
              </a:ext>
            </a:extLst>
          </p:cNvPr>
          <p:cNvSpPr txBox="1"/>
          <p:nvPr/>
        </p:nvSpPr>
        <p:spPr>
          <a:xfrm>
            <a:off x="5769548" y="5677467"/>
            <a:ext cx="1510928" cy="310015"/>
          </a:xfrm>
          <a:prstGeom prst="rect">
            <a:avLst/>
          </a:prstGeom>
          <a:noFill/>
        </p:spPr>
        <p:txBody>
          <a:bodyPr wrap="square" lIns="0" tIns="0" rIns="0" bIns="0" rtlCol="0">
            <a:noAutofit/>
          </a:bodyPr>
          <a:lstStyle/>
          <a:p>
            <a:pPr>
              <a:lnSpc>
                <a:spcPct val="150000"/>
              </a:lnSpc>
            </a:pPr>
            <a:r>
              <a:rPr lang="en-AU" sz="1600" dirty="0"/>
              <a:t>Duration: 10:02</a:t>
            </a:r>
          </a:p>
        </p:txBody>
      </p:sp>
      <p:sp>
        <p:nvSpPr>
          <p:cNvPr id="2" name="Slide Number Placeholder 1">
            <a:extLst>
              <a:ext uri="{FF2B5EF4-FFF2-40B4-BE49-F238E27FC236}">
                <a16:creationId xmlns:a16="http://schemas.microsoft.com/office/drawing/2014/main" id="{EB3446D5-B497-F408-77CF-24D0ECDDD82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134</a:t>
            </a:fld>
            <a:endParaRPr lang="en-AU"/>
          </a:p>
        </p:txBody>
      </p:sp>
    </p:spTree>
    <p:extLst>
      <p:ext uri="{BB962C8B-B14F-4D97-AF65-F5344CB8AC3E}">
        <p14:creationId xmlns:p14="http://schemas.microsoft.com/office/powerpoint/2010/main" val="137394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D87124-8827-9D22-CEB6-6AE0997D866C}"/>
              </a:ext>
            </a:extLst>
          </p:cNvPr>
          <p:cNvSpPr>
            <a:spLocks noGrp="1"/>
          </p:cNvSpPr>
          <p:nvPr>
            <p:ph type="title"/>
          </p:nvPr>
        </p:nvSpPr>
        <p:spPr/>
        <p:txBody>
          <a:bodyPr/>
          <a:lstStyle/>
          <a:p>
            <a:r>
              <a:rPr lang="en-AU" dirty="0"/>
              <a:t>2.7 Checkpoint question</a:t>
            </a:r>
            <a:endParaRPr lang="en-US" dirty="0"/>
          </a:p>
        </p:txBody>
      </p:sp>
      <p:sp>
        <p:nvSpPr>
          <p:cNvPr id="4" name="Text Placeholder 3">
            <a:extLst>
              <a:ext uri="{FF2B5EF4-FFF2-40B4-BE49-F238E27FC236}">
                <a16:creationId xmlns:a16="http://schemas.microsoft.com/office/drawing/2014/main" id="{DB0725F7-B88C-9F6D-880D-996DB779E580}"/>
              </a:ext>
            </a:extLst>
          </p:cNvPr>
          <p:cNvSpPr>
            <a:spLocks noGrp="1"/>
          </p:cNvSpPr>
          <p:nvPr>
            <p:ph type="body" sz="quarter" idx="18"/>
          </p:nvPr>
        </p:nvSpPr>
        <p:spPr/>
        <p:txBody>
          <a:bodyPr/>
          <a:lstStyle/>
          <a:p>
            <a:r>
              <a:rPr lang="en-AU" dirty="0"/>
              <a:t>Write a response to the checkpoint in your book</a:t>
            </a:r>
          </a:p>
        </p:txBody>
      </p:sp>
      <p:sp>
        <p:nvSpPr>
          <p:cNvPr id="5" name="Text Placeholder 4">
            <a:extLst>
              <a:ext uri="{FF2B5EF4-FFF2-40B4-BE49-F238E27FC236}">
                <a16:creationId xmlns:a16="http://schemas.microsoft.com/office/drawing/2014/main" id="{D220D6EF-56C3-DB5F-FFE7-12E94E21197F}"/>
              </a:ext>
            </a:extLst>
          </p:cNvPr>
          <p:cNvSpPr>
            <a:spLocks noGrp="1"/>
          </p:cNvSpPr>
          <p:nvPr>
            <p:ph type="body" sz="quarter" idx="19"/>
          </p:nvPr>
        </p:nvSpPr>
        <p:spPr/>
        <p:txBody>
          <a:bodyPr/>
          <a:lstStyle/>
          <a:p>
            <a:r>
              <a:rPr lang="en-AU" sz="2000" dirty="0">
                <a:effectLst/>
                <a:ea typeface="Calibri" panose="020F0502020204030204" pitchFamily="34" charset="0"/>
              </a:rPr>
              <a:t>How do Aboriginal and Torres Strait Islander Peoples’ use plants to prevent or control disease? Describe one specific example and explain how it works.</a:t>
            </a:r>
            <a:endParaRPr lang="en-AU" dirty="0"/>
          </a:p>
        </p:txBody>
      </p:sp>
      <p:sp>
        <p:nvSpPr>
          <p:cNvPr id="2" name="Slide Number Placeholder 1">
            <a:extLst>
              <a:ext uri="{FF2B5EF4-FFF2-40B4-BE49-F238E27FC236}">
                <a16:creationId xmlns:a16="http://schemas.microsoft.com/office/drawing/2014/main" id="{AF1B5A83-19CD-BC97-F2AC-6E88B31FA50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135</a:t>
            </a:fld>
            <a:endParaRPr lang="en-AU"/>
          </a:p>
        </p:txBody>
      </p:sp>
    </p:spTree>
    <p:extLst>
      <p:ext uri="{BB962C8B-B14F-4D97-AF65-F5344CB8AC3E}">
        <p14:creationId xmlns:p14="http://schemas.microsoft.com/office/powerpoint/2010/main" val="27546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2.8 Assessment task</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Arial"/>
                <a:cs typeface="Arial"/>
              </a:rPr>
              <a:t>Unpacking the assessment task</a:t>
            </a:r>
            <a:endParaRPr lang="en-AU" dirty="0"/>
          </a:p>
        </p:txBody>
      </p:sp>
      <p:pic>
        <p:nvPicPr>
          <p:cNvPr id="4" name="Picture 3" descr="Diagrams of agar plates. ">
            <a:extLst>
              <a:ext uri="{FF2B5EF4-FFF2-40B4-BE49-F238E27FC236}">
                <a16:creationId xmlns:a16="http://schemas.microsoft.com/office/drawing/2014/main" id="{DCB417AA-7D2E-EB45-F881-29B293FFD3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72158" y="1552754"/>
            <a:ext cx="7343193" cy="5147095"/>
          </a:xfrm>
          <a:prstGeom prst="rect">
            <a:avLst/>
          </a:prstGeom>
        </p:spPr>
      </p:pic>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136</a:t>
            </a:fld>
            <a:endParaRPr lang="en-AU"/>
          </a:p>
        </p:txBody>
      </p:sp>
    </p:spTree>
    <p:extLst>
      <p:ext uri="{BB962C8B-B14F-4D97-AF65-F5344CB8AC3E}">
        <p14:creationId xmlns:p14="http://schemas.microsoft.com/office/powerpoint/2010/main" val="189042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FA2DAD-E9FD-A7D9-5AEA-67969455D3CE}"/>
              </a:ext>
            </a:extLst>
          </p:cNvPr>
          <p:cNvSpPr>
            <a:spLocks noGrp="1"/>
          </p:cNvSpPr>
          <p:nvPr>
            <p:ph type="title"/>
          </p:nvPr>
        </p:nvSpPr>
        <p:spPr/>
        <p:txBody>
          <a:bodyPr/>
          <a:lstStyle/>
          <a:p>
            <a:r>
              <a:rPr lang="en-AU" dirty="0"/>
              <a:t>2.8 Antibiotic susceptibility test</a:t>
            </a:r>
          </a:p>
        </p:txBody>
      </p:sp>
      <p:sp>
        <p:nvSpPr>
          <p:cNvPr id="5" name="Text Placeholder 4">
            <a:extLst>
              <a:ext uri="{FF2B5EF4-FFF2-40B4-BE49-F238E27FC236}">
                <a16:creationId xmlns:a16="http://schemas.microsoft.com/office/drawing/2014/main" id="{F8F719E5-BC4D-C052-863F-C8F2EA85EF02}"/>
              </a:ext>
            </a:extLst>
          </p:cNvPr>
          <p:cNvSpPr>
            <a:spLocks noGrp="1"/>
          </p:cNvSpPr>
          <p:nvPr>
            <p:ph type="body" sz="quarter" idx="18"/>
          </p:nvPr>
        </p:nvSpPr>
        <p:spPr/>
        <p:txBody>
          <a:bodyPr/>
          <a:lstStyle/>
          <a:p>
            <a:r>
              <a:rPr lang="en-AU" dirty="0"/>
              <a:t>Table 1: Antibiotic susceptibility test for </a:t>
            </a:r>
            <a:r>
              <a:rPr lang="en-AU" i="1" dirty="0"/>
              <a:t>E.coli.</a:t>
            </a:r>
            <a:endParaRPr lang="en-AU" dirty="0"/>
          </a:p>
        </p:txBody>
      </p:sp>
      <p:graphicFrame>
        <p:nvGraphicFramePr>
          <p:cNvPr id="7" name="Table 6" descr="Cells in this table have been left intentionally blank for student response.">
            <a:extLst>
              <a:ext uri="{FF2B5EF4-FFF2-40B4-BE49-F238E27FC236}">
                <a16:creationId xmlns:a16="http://schemas.microsoft.com/office/drawing/2014/main" id="{074F00E1-62FD-5D6F-F527-B7C1ACA15C9A}"/>
              </a:ext>
            </a:extLst>
          </p:cNvPr>
          <p:cNvGraphicFramePr>
            <a:graphicFrameLocks noGrp="1"/>
          </p:cNvGraphicFramePr>
          <p:nvPr>
            <p:extLst>
              <p:ext uri="{D42A27DB-BD31-4B8C-83A1-F6EECF244321}">
                <p14:modId xmlns:p14="http://schemas.microsoft.com/office/powerpoint/2010/main" val="3624523300"/>
              </p:ext>
            </p:extLst>
          </p:nvPr>
        </p:nvGraphicFramePr>
        <p:xfrm>
          <a:off x="359999" y="1369454"/>
          <a:ext cx="11006340" cy="5355456"/>
        </p:xfrm>
        <a:graphic>
          <a:graphicData uri="http://schemas.openxmlformats.org/drawingml/2006/table">
            <a:tbl>
              <a:tblPr firstRow="1" bandRow="1"/>
              <a:tblGrid>
                <a:gridCol w="3882793">
                  <a:extLst>
                    <a:ext uri="{9D8B030D-6E8A-4147-A177-3AD203B41FA5}">
                      <a16:colId xmlns:a16="http://schemas.microsoft.com/office/drawing/2014/main" val="553489407"/>
                    </a:ext>
                  </a:extLst>
                </a:gridCol>
                <a:gridCol w="7123547">
                  <a:extLst>
                    <a:ext uri="{9D8B030D-6E8A-4147-A177-3AD203B41FA5}">
                      <a16:colId xmlns:a16="http://schemas.microsoft.com/office/drawing/2014/main" val="921568981"/>
                    </a:ext>
                  </a:extLst>
                </a:gridCol>
              </a:tblGrid>
              <a:tr h="368736">
                <a:tc>
                  <a:txBody>
                    <a:bodyPr/>
                    <a:lstStyle/>
                    <a:p>
                      <a:pPr algn="l">
                        <a:lnSpc>
                          <a:spcPct val="100000"/>
                        </a:lnSpc>
                        <a:spcBef>
                          <a:spcPts val="0"/>
                        </a:spcBef>
                        <a:spcAft>
                          <a:spcPts val="0"/>
                        </a:spcAft>
                      </a:pPr>
                      <a:r>
                        <a:rPr lang="en-AU" sz="1600" b="1" dirty="0">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Antibiotic name</a:t>
                      </a:r>
                      <a:endParaRPr lang="en-AU" sz="1600" dirty="0">
                        <a:effectLst/>
                        <a:highlight>
                          <a:srgbClr val="002664"/>
                        </a:highligh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l">
                        <a:lnSpc>
                          <a:spcPct val="100000"/>
                        </a:lnSpc>
                        <a:spcBef>
                          <a:spcPts val="0"/>
                        </a:spcBef>
                        <a:spcAft>
                          <a:spcPts val="0"/>
                        </a:spcAft>
                      </a:pPr>
                      <a:r>
                        <a:rPr lang="en-AU" sz="1600" b="1">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Zone of inhibition (mm)</a:t>
                      </a:r>
                      <a:endParaRPr lang="en-AU" sz="1600">
                        <a:effectLst/>
                        <a:highlight>
                          <a:srgbClr val="002664"/>
                        </a:highligh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1185975349"/>
                  </a:ext>
                </a:extLst>
              </a:tr>
              <a:tr h="415560">
                <a:tc>
                  <a:txBody>
                    <a:bodyPr/>
                    <a:lstStyle/>
                    <a:p>
                      <a:pPr algn="l">
                        <a:lnSpc>
                          <a:spcPct val="100000"/>
                        </a:lnSpc>
                        <a:spcBef>
                          <a:spcPts val="0"/>
                        </a:spcBef>
                        <a:spcAft>
                          <a:spcPts val="0"/>
                        </a:spcAft>
                      </a:pPr>
                      <a:r>
                        <a:rPr lang="en-AU" sz="1600">
                          <a:effectLst/>
                          <a:latin typeface="Arial" panose="020B0604020202020204" pitchFamily="34" charset="0"/>
                          <a:ea typeface="Calibri" panose="020F0502020204030204" pitchFamily="34" charset="0"/>
                          <a:cs typeface="Arial" panose="020B0604020202020204" pitchFamily="34" charset="0"/>
                        </a:rPr>
                        <a:t>Amoxicillin (AMC)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0000"/>
                        </a:lnSpc>
                        <a:spcBef>
                          <a:spcPts val="0"/>
                        </a:spcBef>
                        <a:spcAft>
                          <a:spcPts val="0"/>
                        </a:spcAft>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37466638"/>
                  </a:ext>
                </a:extLst>
              </a:tr>
              <a:tr h="415560">
                <a:tc>
                  <a:txBody>
                    <a:bodyPr/>
                    <a:lstStyle/>
                    <a:p>
                      <a:pPr>
                        <a:lnSpc>
                          <a:spcPct val="100000"/>
                        </a:lnSpc>
                        <a:spcBef>
                          <a:spcPts val="0"/>
                        </a:spcBef>
                        <a:spcAft>
                          <a:spcPts val="0"/>
                        </a:spcAft>
                      </a:pPr>
                      <a:r>
                        <a:rPr lang="en-AU" sz="1600">
                          <a:effectLst/>
                          <a:latin typeface="Arial" panose="020B0604020202020204" pitchFamily="34" charset="0"/>
                          <a:ea typeface="Calibri" panose="020F0502020204030204" pitchFamily="34" charset="0"/>
                          <a:cs typeface="Arial" panose="020B0604020202020204" pitchFamily="34" charset="0"/>
                        </a:rPr>
                        <a:t>Cephalothin (CF)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Bef>
                          <a:spcPts val="0"/>
                        </a:spcBef>
                        <a:spcAft>
                          <a:spcPts val="0"/>
                        </a:spcAft>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31450073"/>
                  </a:ext>
                </a:extLst>
              </a:tr>
              <a:tr h="415560">
                <a:tc>
                  <a:txBody>
                    <a:bodyPr/>
                    <a:lstStyle/>
                    <a:p>
                      <a:pPr>
                        <a:lnSpc>
                          <a:spcPct val="100000"/>
                        </a:lnSpc>
                        <a:spcBef>
                          <a:spcPts val="0"/>
                        </a:spcBef>
                        <a:spcAft>
                          <a:spcPts val="0"/>
                        </a:spcAft>
                      </a:pPr>
                      <a:r>
                        <a:rPr lang="en-AU" sz="1600">
                          <a:effectLst/>
                          <a:latin typeface="Arial" panose="020B0604020202020204" pitchFamily="34" charset="0"/>
                          <a:ea typeface="Calibri" panose="020F0502020204030204" pitchFamily="34" charset="0"/>
                          <a:cs typeface="Arial" panose="020B0604020202020204" pitchFamily="34" charset="0"/>
                        </a:rPr>
                        <a:t>Chloramphenicol (C)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Bef>
                          <a:spcPts val="0"/>
                        </a:spcBef>
                        <a:spcAft>
                          <a:spcPts val="0"/>
                        </a:spcAft>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1721701"/>
                  </a:ext>
                </a:extLst>
              </a:tr>
              <a:tr h="415560">
                <a:tc>
                  <a:txBody>
                    <a:bodyPr/>
                    <a:lstStyle/>
                    <a:p>
                      <a:pPr>
                        <a:lnSpc>
                          <a:spcPct val="100000"/>
                        </a:lnSpc>
                        <a:spcBef>
                          <a:spcPts val="0"/>
                        </a:spcBef>
                        <a:spcAft>
                          <a:spcPts val="0"/>
                        </a:spcAft>
                      </a:pPr>
                      <a:r>
                        <a:rPr lang="en-AU" sz="1600">
                          <a:effectLst/>
                          <a:latin typeface="Arial" panose="020B0604020202020204" pitchFamily="34" charset="0"/>
                          <a:ea typeface="Calibri" panose="020F0502020204030204" pitchFamily="34" charset="0"/>
                          <a:cs typeface="Arial" panose="020B0604020202020204" pitchFamily="34" charset="0"/>
                        </a:rPr>
                        <a:t>Ciprofloxacin (CIP)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Bef>
                          <a:spcPts val="0"/>
                        </a:spcBef>
                        <a:spcAft>
                          <a:spcPts val="0"/>
                        </a:spcAft>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42872400"/>
                  </a:ext>
                </a:extLst>
              </a:tr>
              <a:tr h="415560">
                <a:tc>
                  <a:txBody>
                    <a:bodyPr/>
                    <a:lstStyle/>
                    <a:p>
                      <a:pPr>
                        <a:lnSpc>
                          <a:spcPct val="100000"/>
                        </a:lnSpc>
                        <a:spcBef>
                          <a:spcPts val="0"/>
                        </a:spcBef>
                        <a:spcAft>
                          <a:spcPts val="0"/>
                        </a:spcAft>
                      </a:pPr>
                      <a:r>
                        <a:rPr lang="en-AU" sz="1600">
                          <a:effectLst/>
                          <a:latin typeface="Arial" panose="020B0604020202020204" pitchFamily="34" charset="0"/>
                          <a:ea typeface="Calibri" panose="020F0502020204030204" pitchFamily="34" charset="0"/>
                          <a:cs typeface="Arial" panose="020B0604020202020204" pitchFamily="34" charset="0"/>
                        </a:rPr>
                        <a:t>Clindamycin (CC)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Bef>
                          <a:spcPts val="0"/>
                        </a:spcBef>
                        <a:spcAft>
                          <a:spcPts val="0"/>
                        </a:spcAft>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19120793"/>
                  </a:ext>
                </a:extLst>
              </a:tr>
              <a:tr h="415560">
                <a:tc>
                  <a:txBody>
                    <a:bodyPr/>
                    <a:lstStyle/>
                    <a:p>
                      <a:pPr>
                        <a:lnSpc>
                          <a:spcPct val="100000"/>
                        </a:lnSpc>
                        <a:spcBef>
                          <a:spcPts val="0"/>
                        </a:spcBef>
                        <a:spcAft>
                          <a:spcPts val="0"/>
                        </a:spcAft>
                      </a:pPr>
                      <a:r>
                        <a:rPr lang="en-AU" sz="1600">
                          <a:effectLst/>
                          <a:latin typeface="Arial" panose="020B0604020202020204" pitchFamily="34" charset="0"/>
                          <a:ea typeface="Calibri" panose="020F0502020204030204" pitchFamily="34" charset="0"/>
                          <a:cs typeface="Arial" panose="020B0604020202020204" pitchFamily="34" charset="0"/>
                        </a:rPr>
                        <a:t>Erythromycin (E)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Bef>
                          <a:spcPts val="0"/>
                        </a:spcBef>
                        <a:spcAft>
                          <a:spcPts val="0"/>
                        </a:spcAft>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31763488"/>
                  </a:ext>
                </a:extLst>
              </a:tr>
              <a:tr h="415560">
                <a:tc>
                  <a:txBody>
                    <a:bodyPr/>
                    <a:lstStyle/>
                    <a:p>
                      <a:pPr>
                        <a:lnSpc>
                          <a:spcPct val="100000"/>
                        </a:lnSpc>
                        <a:spcBef>
                          <a:spcPts val="0"/>
                        </a:spcBef>
                        <a:spcAft>
                          <a:spcPts val="0"/>
                        </a:spcAft>
                      </a:pPr>
                      <a:r>
                        <a:rPr lang="en-AU" sz="1600">
                          <a:effectLst/>
                          <a:latin typeface="Arial" panose="020B0604020202020204" pitchFamily="34" charset="0"/>
                          <a:ea typeface="Calibri" panose="020F0502020204030204" pitchFamily="34" charset="0"/>
                          <a:cs typeface="Arial" panose="020B0604020202020204" pitchFamily="34" charset="0"/>
                        </a:rPr>
                        <a:t>Oxacillin (OX)</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Bef>
                          <a:spcPts val="0"/>
                        </a:spcBef>
                        <a:spcAft>
                          <a:spcPts val="0"/>
                        </a:spcAft>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68063219"/>
                  </a:ext>
                </a:extLst>
              </a:tr>
              <a:tr h="415560">
                <a:tc>
                  <a:txBody>
                    <a:bodyPr/>
                    <a:lstStyle/>
                    <a:p>
                      <a:pPr>
                        <a:lnSpc>
                          <a:spcPct val="100000"/>
                        </a:lnSpc>
                        <a:spcBef>
                          <a:spcPts val="0"/>
                        </a:spcBef>
                        <a:spcAft>
                          <a:spcPts val="0"/>
                        </a:spcAft>
                      </a:pPr>
                      <a:r>
                        <a:rPr lang="en-AU" sz="1600">
                          <a:effectLst/>
                          <a:latin typeface="Arial" panose="020B0604020202020204" pitchFamily="34" charset="0"/>
                          <a:ea typeface="Calibri" panose="020F0502020204030204" pitchFamily="34" charset="0"/>
                          <a:cs typeface="Arial" panose="020B0604020202020204" pitchFamily="34" charset="0"/>
                        </a:rPr>
                        <a:t>Penicillin G (P)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Bef>
                          <a:spcPts val="0"/>
                        </a:spcBef>
                        <a:spcAft>
                          <a:spcPts val="0"/>
                        </a:spcAft>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85563942"/>
                  </a:ext>
                </a:extLst>
              </a:tr>
              <a:tr h="415560">
                <a:tc>
                  <a:txBody>
                    <a:bodyPr/>
                    <a:lstStyle/>
                    <a:p>
                      <a:pPr>
                        <a:lnSpc>
                          <a:spcPct val="100000"/>
                        </a:lnSpc>
                        <a:spcBef>
                          <a:spcPts val="0"/>
                        </a:spcBef>
                        <a:spcAft>
                          <a:spcPts val="0"/>
                        </a:spcAft>
                      </a:pPr>
                      <a:r>
                        <a:rPr lang="en-AU" sz="1600">
                          <a:effectLst/>
                          <a:latin typeface="Arial" panose="020B0604020202020204" pitchFamily="34" charset="0"/>
                          <a:ea typeface="Calibri" panose="020F0502020204030204" pitchFamily="34" charset="0"/>
                          <a:cs typeface="Arial" panose="020B0604020202020204" pitchFamily="34" charset="0"/>
                        </a:rPr>
                        <a:t>Streptomycin (S)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Bef>
                          <a:spcPts val="0"/>
                        </a:spcBef>
                        <a:spcAft>
                          <a:spcPts val="0"/>
                        </a:spcAft>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65022609"/>
                  </a:ext>
                </a:extLst>
              </a:tr>
              <a:tr h="415560">
                <a:tc>
                  <a:txBody>
                    <a:bodyPr/>
                    <a:lstStyle/>
                    <a:p>
                      <a:pPr>
                        <a:lnSpc>
                          <a:spcPct val="100000"/>
                        </a:lnSpc>
                        <a:spcBef>
                          <a:spcPts val="0"/>
                        </a:spcBef>
                        <a:spcAft>
                          <a:spcPts val="0"/>
                        </a:spcAft>
                      </a:pPr>
                      <a:r>
                        <a:rPr lang="en-AU" sz="1600">
                          <a:effectLst/>
                          <a:latin typeface="Arial" panose="020B0604020202020204" pitchFamily="34" charset="0"/>
                          <a:ea typeface="Calibri" panose="020F0502020204030204" pitchFamily="34" charset="0"/>
                          <a:cs typeface="Arial" panose="020B0604020202020204" pitchFamily="34" charset="0"/>
                        </a:rPr>
                        <a:t>Tetracycline (TE)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Bef>
                          <a:spcPts val="0"/>
                        </a:spcBef>
                        <a:spcAft>
                          <a:spcPts val="0"/>
                        </a:spcAft>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51669271"/>
                  </a:ext>
                </a:extLst>
              </a:tr>
              <a:tr h="415560">
                <a:tc>
                  <a:txBody>
                    <a:bodyPr/>
                    <a:lstStyle/>
                    <a:p>
                      <a:pPr>
                        <a:lnSpc>
                          <a:spcPct val="100000"/>
                        </a:lnSpc>
                        <a:spcBef>
                          <a:spcPts val="0"/>
                        </a:spcBef>
                        <a:spcAft>
                          <a:spcPts val="0"/>
                        </a:spcAft>
                      </a:pPr>
                      <a:r>
                        <a:rPr lang="en-AU" sz="1600">
                          <a:effectLst/>
                          <a:latin typeface="Arial" panose="020B0604020202020204" pitchFamily="34" charset="0"/>
                          <a:ea typeface="Calibri" panose="020F0502020204030204" pitchFamily="34" charset="0"/>
                          <a:cs typeface="Arial" panose="020B0604020202020204" pitchFamily="34" charset="0"/>
                        </a:rPr>
                        <a:t>Tobramycin (TM)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Bef>
                          <a:spcPts val="0"/>
                        </a:spcBef>
                        <a:spcAft>
                          <a:spcPts val="0"/>
                        </a:spcAft>
                      </a:pP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30998604"/>
                  </a:ext>
                </a:extLst>
              </a:tr>
              <a:tr h="415560">
                <a:tc>
                  <a:txBody>
                    <a:bodyPr/>
                    <a:lstStyle/>
                    <a:p>
                      <a:pPr>
                        <a:lnSpc>
                          <a:spcPct val="100000"/>
                        </a:lnSpc>
                        <a:spcBef>
                          <a:spcPts val="0"/>
                        </a:spcBef>
                        <a:spcAft>
                          <a:spcPts val="0"/>
                        </a:spcAft>
                      </a:pPr>
                      <a:r>
                        <a:rPr lang="en-AU" sz="1600" dirty="0">
                          <a:effectLst/>
                          <a:latin typeface="Arial" panose="020B0604020202020204" pitchFamily="34" charset="0"/>
                          <a:ea typeface="Calibri" panose="020F0502020204030204" pitchFamily="34" charset="0"/>
                          <a:cs typeface="Arial" panose="020B0604020202020204" pitchFamily="34" charset="0"/>
                        </a:rPr>
                        <a:t>Trimethoprim </a:t>
                      </a:r>
                      <a:r>
                        <a:rPr lang="en-AU" sz="1600" dirty="0" err="1">
                          <a:effectLst/>
                          <a:latin typeface="Arial" panose="020B0604020202020204" pitchFamily="34" charset="0"/>
                          <a:ea typeface="Calibri" panose="020F0502020204030204" pitchFamily="34" charset="0"/>
                          <a:cs typeface="Arial" panose="020B0604020202020204" pitchFamily="34" charset="0"/>
                        </a:rPr>
                        <a:t>sulfa</a:t>
                      </a:r>
                      <a:r>
                        <a:rPr lang="en-AU" sz="1600" dirty="0">
                          <a:effectLst/>
                          <a:latin typeface="Arial" panose="020B0604020202020204" pitchFamily="34" charset="0"/>
                          <a:ea typeface="Calibri" panose="020F0502020204030204" pitchFamily="34" charset="0"/>
                          <a:cs typeface="Arial" panose="020B0604020202020204" pitchFamily="34" charset="0"/>
                        </a:rPr>
                        <a:t> (SXT)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0000"/>
                        </a:lnSpc>
                        <a:spcBef>
                          <a:spcPts val="0"/>
                        </a:spcBef>
                        <a:spcAft>
                          <a:spcPts val="0"/>
                        </a:spcAft>
                      </a:pP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48032166"/>
                  </a:ext>
                </a:extLst>
              </a:tr>
            </a:tbl>
          </a:graphicData>
        </a:graphic>
      </p:graphicFrame>
      <p:sp>
        <p:nvSpPr>
          <p:cNvPr id="2" name="Slide Number Placeholder 1">
            <a:extLst>
              <a:ext uri="{FF2B5EF4-FFF2-40B4-BE49-F238E27FC236}">
                <a16:creationId xmlns:a16="http://schemas.microsoft.com/office/drawing/2014/main" id="{659B6F58-A53F-D374-B81D-285738E71C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137</a:t>
            </a:fld>
            <a:endParaRPr lang="en-AU"/>
          </a:p>
        </p:txBody>
      </p:sp>
    </p:spTree>
    <p:extLst>
      <p:ext uri="{BB962C8B-B14F-4D97-AF65-F5344CB8AC3E}">
        <p14:creationId xmlns:p14="http://schemas.microsoft.com/office/powerpoint/2010/main" val="306722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AF3684-D773-0AF8-56D2-C7CD489BF0E5}"/>
              </a:ext>
            </a:extLst>
          </p:cNvPr>
          <p:cNvSpPr>
            <a:spLocks noGrp="1"/>
          </p:cNvSpPr>
          <p:nvPr>
            <p:ph type="title"/>
          </p:nvPr>
        </p:nvSpPr>
        <p:spPr/>
        <p:txBody>
          <a:bodyPr/>
          <a:lstStyle/>
          <a:p>
            <a:r>
              <a:rPr lang="en-AU"/>
              <a:t>2.8 Antiseptic substances</a:t>
            </a:r>
          </a:p>
        </p:txBody>
      </p:sp>
      <p:pic>
        <p:nvPicPr>
          <p:cNvPr id="10" name="Picture 9" descr="A small bottle of tea tree oil&#10;&#10;">
            <a:extLst>
              <a:ext uri="{FF2B5EF4-FFF2-40B4-BE49-F238E27FC236}">
                <a16:creationId xmlns:a16="http://schemas.microsoft.com/office/drawing/2014/main" id="{76F7F922-0E2D-6022-3028-70D249A7596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100000" l="0" r="100000">
                        <a14:foregroundMark x1="87949" y1="78213" x2="87805" y2="79717"/>
                        <a14:foregroundMark x1="88151" y1="76101" x2="88003" y2="77650"/>
                        <a14:foregroundMark x1="90650" y1="50000" x2="88800" y2="69329"/>
                        <a14:foregroundMark x1="87805" y1="79717" x2="85772" y2="83333"/>
                        <a14:foregroundMark x1="92276" y1="83019" x2="89024" y2="90252"/>
                        <a14:foregroundMark x1="89837" y1="69180" x2="89837" y2="57862"/>
                        <a14:foregroundMark x1="89837" y1="76410" x2="89837" y2="76101"/>
                        <a14:foregroundMark x1="89837" y1="82075" x2="89837" y2="80991"/>
                        <a14:foregroundMark x1="91463" y1="59119" x2="89917" y2="69168"/>
                        <a14:foregroundMark x1="87406" y1="69530" x2="86585" y2="68396"/>
                        <a14:foregroundMark x1="93245" y1="81082" x2="93089" y2="82704"/>
                        <a14:foregroundMark x1="93722" y1="76101" x2="93683" y2="76513"/>
                        <a14:foregroundMark x1="89024" y1="73270" x2="89024" y2="83648"/>
                        <a14:foregroundMark x1="17073" y1="93553" x2="67073" y2="95126"/>
                        <a14:foregroundMark x1="90650" y1="77516" x2="90650" y2="74214"/>
                        <a14:foregroundMark x1="93089" y1="75157" x2="94309" y2="80189"/>
                        <a14:backgroundMark x1="96953" y1="75017" x2="95122" y2="63050"/>
                        <a14:backgroundMark x1="99187" y1="89623" x2="97725" y2="80065"/>
                        <a14:backgroundMark x1="94309" y1="71541" x2="94309" y2="73270"/>
                        <a14:backgroundMark x1="93089" y1="70283" x2="93496" y2="72642"/>
                        <a14:backgroundMark x1="93089" y1="68711" x2="96748" y2="72327"/>
                      </a14:backgroundRemoval>
                    </a14:imgEffect>
                  </a14:imgLayer>
                </a14:imgProps>
              </a:ext>
              <a:ext uri="{28A0092B-C50C-407E-A947-70E740481C1C}">
                <a14:useLocalDpi xmlns:a14="http://schemas.microsoft.com/office/drawing/2010/main"/>
              </a:ext>
            </a:extLst>
          </a:blip>
          <a:srcRect/>
          <a:stretch/>
        </p:blipFill>
        <p:spPr>
          <a:xfrm>
            <a:off x="858420" y="1811438"/>
            <a:ext cx="1499018" cy="3877778"/>
          </a:xfrm>
          <a:prstGeom prst="rect">
            <a:avLst/>
          </a:prstGeom>
        </p:spPr>
      </p:pic>
      <p:pic>
        <p:nvPicPr>
          <p:cNvPr id="15" name="Picture 14" descr="A small bottle of eucalyptus oil.">
            <a:extLst>
              <a:ext uri="{FF2B5EF4-FFF2-40B4-BE49-F238E27FC236}">
                <a16:creationId xmlns:a16="http://schemas.microsoft.com/office/drawing/2014/main" id="{729BE7CC-E322-95F0-E049-69D3E4E55D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63007" y="1811439"/>
            <a:ext cx="1597572" cy="3877777"/>
          </a:xfrm>
          <a:prstGeom prst="rect">
            <a:avLst/>
          </a:prstGeom>
        </p:spPr>
      </p:pic>
      <p:pic>
        <p:nvPicPr>
          <p:cNvPr id="14" name="Picture 13" descr="A bottle of Dettol antiseptic substance.&#10;&#10;">
            <a:extLst>
              <a:ext uri="{FF2B5EF4-FFF2-40B4-BE49-F238E27FC236}">
                <a16:creationId xmlns:a16="http://schemas.microsoft.com/office/drawing/2014/main" id="{5B6D0A76-94FA-0823-99AF-7C251B460E38}"/>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100000" l="7247" r="89994">
                        <a14:foregroundMark x1="14797" y1="46305" x2="14797" y2="46305"/>
                        <a14:foregroundMark x1="15403" y1="55656" x2="15403" y2="55656"/>
                        <a14:foregroundMark x1="11461" y1="63952" x2="11461" y2="63952"/>
                        <a14:foregroundMark x1="10218" y1="65460" x2="10218" y2="65460"/>
                        <a14:foregroundMark x1="11886" y1="65988" x2="11886" y2="65988"/>
                        <a14:foregroundMark x1="16040" y1="63952" x2="18132" y2="61840"/>
                        <a14:foregroundMark x1="22074" y1="60332" x2="22074" y2="60332"/>
                        <a14:foregroundMark x1="23742" y1="58748" x2="23742" y2="58748"/>
                        <a14:foregroundMark x1="24803" y1="53544" x2="25015" y2="52036"/>
                        <a14:foregroundMark x1="24166" y1="35445" x2="24166" y2="35445"/>
                        <a14:foregroundMark x1="23742" y1="34389" x2="23742" y2="34389"/>
                        <a14:foregroundMark x1="20194" y1="31297" x2="18557" y2="31297"/>
                        <a14:foregroundMark x1="12280" y1="29713" x2="11674" y2="29261"/>
                        <a14:foregroundMark x1="10431" y1="29261" x2="10431" y2="29261"/>
                        <a14:foregroundMark x1="10218" y1="29261" x2="10006" y2="31297"/>
                        <a14:foregroundMark x1="8551" y1="41101" x2="8551" y2="41101"/>
                        <a14:foregroundMark x1="8551" y1="44796" x2="8551" y2="44796"/>
                        <a14:foregroundMark x1="9369" y1="53017" x2="9369" y2="53017"/>
                        <a14:foregroundMark x1="9582" y1="53017" x2="10218" y2="53017"/>
                        <a14:foregroundMark x1="12917" y1="53017" x2="12917" y2="53017"/>
                        <a14:foregroundMark x1="13129" y1="52564" x2="13129" y2="52564"/>
                        <a14:foregroundMark x1="12280" y1="47888" x2="12280" y2="47888"/>
                        <a14:foregroundMark x1="11461" y1="45249" x2="11461" y2="45249"/>
                        <a14:foregroundMark x1="11037" y1="44796" x2="11037" y2="44796"/>
                        <a14:foregroundMark x1="10006" y1="42157" x2="10006" y2="42157"/>
                        <a14:foregroundMark x1="9369" y1="38537" x2="9369" y2="38537"/>
                        <a14:foregroundMark x1="9157" y1="33861" x2="9157" y2="33861"/>
                        <a14:foregroundMark x1="9157" y1="33861" x2="9157" y2="33861"/>
                        <a14:foregroundMark x1="9157" y1="29261" x2="9157" y2="29261"/>
                        <a14:foregroundMark x1="9369" y1="27149" x2="9369" y2="27149"/>
                        <a14:foregroundMark x1="13341" y1="29713" x2="13341" y2="29713"/>
                        <a14:foregroundMark x1="17708" y1="30769" x2="18344" y2="30769"/>
                        <a14:foregroundMark x1="22498" y1="31297" x2="22498" y2="31297"/>
                        <a14:foregroundMark x1="22923" y1="31297" x2="22923" y2="31297"/>
                        <a14:foregroundMark x1="23529" y1="31297" x2="23529" y2="31297"/>
                        <a14:foregroundMark x1="24803" y1="40121" x2="24803" y2="40121"/>
                        <a14:foregroundMark x1="20012" y1="41629" x2="20012" y2="41629"/>
                        <a14:foregroundMark x1="16252" y1="37481" x2="16252" y2="37481"/>
                        <a14:foregroundMark x1="15009" y1="35973" x2="15009" y2="35973"/>
                        <a14:foregroundMark x1="13948" y1="33333" x2="13948" y2="33333"/>
                        <a14:foregroundMark x1="11249" y1="31297" x2="11249" y2="31297"/>
                        <a14:foregroundMark x1="9582" y1="31297" x2="9582" y2="31297"/>
                        <a14:foregroundMark x1="9157" y1="32353" x2="9157" y2="32353"/>
                        <a14:foregroundMark x1="7702" y1="37481" x2="7702" y2="37481"/>
                        <a14:foregroundMark x1="7277" y1="42157" x2="7277" y2="42157"/>
                        <a14:foregroundMark x1="7702" y1="46833" x2="7702" y2="46833"/>
                        <a14:foregroundMark x1="7702" y1="46833" x2="7702" y2="46833"/>
                        <a14:foregroundMark x1="7702" y1="46833" x2="7702" y2="46833"/>
                        <a14:foregroundMark x1="8338" y1="41101" x2="8338" y2="41101"/>
                        <a14:foregroundMark x1="8338" y1="38009" x2="8338" y2="38009"/>
                        <a14:foregroundMark x1="7914" y1="32353" x2="7914" y2="32353"/>
                        <a14:foregroundMark x1="7914" y1="30241" x2="7914" y2="30241"/>
                        <a14:foregroundMark x1="8551" y1="27677" x2="8551" y2="27677"/>
                        <a14:foregroundMark x1="11886" y1="26094" x2="12705" y2="26094"/>
                        <a14:foregroundMark x1="15828" y1="26094" x2="15828" y2="26094"/>
                        <a14:foregroundMark x1="21043" y1="26094" x2="21043" y2="26094"/>
                        <a14:foregroundMark x1="25834" y1="29713" x2="25834" y2="29713"/>
                        <a14:foregroundMark x1="25197" y1="33861" x2="25197" y2="33861"/>
                        <a14:foregroundMark x1="13341" y1="26094" x2="13341" y2="26094"/>
                        <a14:foregroundMark x1="7914" y1="37481" x2="7914" y2="37481"/>
                        <a14:foregroundMark x1="7277" y1="47888" x2="7277" y2="47888"/>
                        <a14:foregroundMark x1="8338" y1="60860" x2="8338" y2="60860"/>
                        <a14:foregroundMark x1="8763" y1="65988" x2="8763" y2="65988"/>
                        <a14:foregroundMark x1="8126" y1="65988" x2="8126" y2="65988"/>
                        <a14:foregroundMark x1="8338" y1="55656" x2="8338" y2="55656"/>
                        <a14:foregroundMark x1="8945" y1="59804" x2="8945" y2="59804"/>
                        <a14:foregroundMark x1="8945" y1="68100" x2="8945" y2="68100"/>
                        <a14:foregroundMark x1="9794" y1="68100" x2="9794" y2="68100"/>
                        <a14:foregroundMark x1="8763" y1="68627" x2="8763" y2="68627"/>
                        <a14:foregroundMark x1="8338" y1="68100" x2="8338" y2="68100"/>
                        <a14:foregroundMark x1="8338" y1="68100" x2="8338" y2="68100"/>
                        <a14:foregroundMark x1="8126" y1="60332" x2="8126" y2="60332"/>
                        <a14:foregroundMark x1="7914" y1="57164" x2="7914" y2="57164"/>
                        <a14:foregroundMark x1="7702" y1="54072" x2="7702" y2="54072"/>
                        <a14:foregroundMark x1="7702" y1="50452" x2="7702" y2="50452"/>
                        <a14:foregroundMark x1="7702" y1="58220" x2="7702" y2="58220"/>
                        <a14:foregroundMark x1="8338" y1="64932" x2="8338" y2="64932"/>
                        <a14:foregroundMark x1="8338" y1="68100" x2="8338" y2="68100"/>
                        <a14:foregroundMark x1="8551" y1="69080" x2="8551" y2="69080"/>
                        <a14:foregroundMark x1="8551" y1="69080" x2="8551" y2="69080"/>
                        <a14:foregroundMark x1="8551" y1="69080" x2="8551" y2="69080"/>
                        <a14:foregroundMark x1="9369" y1="69080" x2="9369" y2="69080"/>
                        <a14:foregroundMark x1="10218" y1="69080" x2="10218" y2="69080"/>
                        <a14:foregroundMark x1="11037" y1="68100" x2="11037" y2="68100"/>
                        <a14:foregroundMark x1="11249" y1="70664" x2="11249" y2="70664"/>
                        <a14:foregroundMark x1="11037" y1="70664" x2="11037" y2="70664"/>
                        <a14:foregroundMark x1="10431" y1="70136" x2="10431" y2="70136"/>
                        <a14:foregroundMark x1="9582" y1="69608" x2="9582" y2="69608"/>
                        <a14:foregroundMark x1="8763" y1="69608" x2="8763" y2="69608"/>
                        <a14:foregroundMark x1="8551" y1="69608" x2="8551" y2="69608"/>
                        <a14:foregroundMark x1="8551" y1="69608" x2="8551" y2="69608"/>
                        <a14:foregroundMark x1="8338" y1="68100" x2="8338" y2="68100"/>
                        <a14:foregroundMark x1="8126" y1="63952" x2="8126" y2="63952"/>
                        <a14:foregroundMark x1="7914" y1="60860" x2="7914" y2="60860"/>
                        <a14:foregroundMark x1="7914" y1="59804" x2="7914" y2="59804"/>
                        <a14:foregroundMark x1="7702" y1="56184" x2="7702" y2="56184"/>
                        <a14:foregroundMark x1="7702" y1="55656" x2="7702" y2="55656"/>
                        <a14:foregroundMark x1="7702" y1="55656" x2="7702" y2="55656"/>
                        <a14:foregroundMark x1="7702" y1="55656" x2="7702" y2="55656"/>
                        <a14:foregroundMark x1="8551" y1="63952" x2="8551" y2="63952"/>
                        <a14:foregroundMark x1="8551" y1="63952" x2="8551" y2="63952"/>
                        <a14:foregroundMark x1="8551" y1="63952" x2="8551" y2="63952"/>
                        <a14:foregroundMark x1="8551" y1="60860" x2="8551" y2="60860"/>
                        <a14:foregroundMark x1="8551" y1="60332" x2="8551" y2="60332"/>
                        <a14:foregroundMark x1="8551" y1="59804" x2="8551" y2="59804"/>
                        <a14:foregroundMark x1="9369" y1="57692" x2="9369" y2="57692"/>
                        <a14:foregroundMark x1="9369" y1="57692" x2="9369" y2="57692"/>
                        <a14:foregroundMark x1="9157" y1="57692" x2="9157" y2="57692"/>
                        <a14:foregroundMark x1="9157" y1="57692" x2="9157" y2="57692"/>
                        <a14:foregroundMark x1="8945" y1="57692" x2="8945" y2="57692"/>
                        <a14:foregroundMark x1="8763" y1="58220" x2="8763" y2="58220"/>
                        <a14:foregroundMark x1="8551" y1="58220" x2="8551" y2="58220"/>
                        <a14:foregroundMark x1="8551" y1="58220" x2="8551" y2="58220"/>
                        <a14:foregroundMark x1="8763" y1="60332" x2="8763" y2="60332"/>
                        <a14:foregroundMark x1="9794" y1="65460" x2="9794" y2="65460"/>
                        <a14:foregroundMark x1="10006" y1="65988" x2="10006" y2="65988"/>
                        <a14:backgroundMark x1="23797" y1="89032" x2="39532" y2="97742"/>
                        <a14:backgroundMark x1="66970" y1="5161" x2="68791" y2="0"/>
                        <a14:backgroundMark x1="66320" y1="5806" x2="66450" y2="5806"/>
                        <a14:backgroundMark x1="69571" y1="98387" x2="72952" y2="96452"/>
                      </a14:backgroundRemoval>
                    </a14:imgEffect>
                  </a14:imgLayer>
                </a14:imgProps>
              </a:ext>
              <a:ext uri="{28A0092B-C50C-407E-A947-70E740481C1C}">
                <a14:useLocalDpi xmlns:a14="http://schemas.microsoft.com/office/drawing/2010/main"/>
              </a:ext>
            </a:extLst>
          </a:blip>
          <a:srcRect/>
          <a:stretch/>
        </p:blipFill>
        <p:spPr>
          <a:xfrm rot="5400000">
            <a:off x="5082199" y="2806429"/>
            <a:ext cx="4692759" cy="1887796"/>
          </a:xfrm>
          <a:prstGeom prst="rect">
            <a:avLst/>
          </a:prstGeom>
        </p:spPr>
      </p:pic>
      <p:pic>
        <p:nvPicPr>
          <p:cNvPr id="12" name="Picture 11" descr="A small dropper bottle of Betadine, antiseptic topical solution.&#10;&#10;">
            <a:extLst>
              <a:ext uri="{FF2B5EF4-FFF2-40B4-BE49-F238E27FC236}">
                <a16:creationId xmlns:a16="http://schemas.microsoft.com/office/drawing/2014/main" id="{D0962E2E-7703-AE11-93B1-F7B2A5129698}"/>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0" b="100000" l="0" r="100000">
                        <a14:foregroundMark x1="93314" y1="61152" x2="93314" y2="61152"/>
                        <a14:foregroundMark x1="94913" y1="70956" x2="94913" y2="70956"/>
                        <a14:foregroundMark x1="94913" y1="76593" x2="94913" y2="76593"/>
                        <a14:foregroundMark x1="94186" y1="81066" x2="94186" y2="81066"/>
                        <a14:foregroundMark x1="94186" y1="82966" x2="94186" y2="82966"/>
                        <a14:foregroundMark x1="94186" y1="83578" x2="94186" y2="83578"/>
                        <a14:foregroundMark x1="93314" y1="66850" x2="93314" y2="66850"/>
                        <a14:foregroundMark x1="92587" y1="58946" x2="92587" y2="57659"/>
                        <a14:foregroundMark x1="93314" y1="56066" x2="93314" y2="56066"/>
                        <a14:foregroundMark x1="93314" y1="55760" x2="93314" y2="55760"/>
                        <a14:foregroundMark x1="97093" y1="55453" x2="97093" y2="55453"/>
                        <a14:foregroundMark x1="97820" y1="55453" x2="97820" y2="55453"/>
                        <a14:foregroundMark x1="97093" y1="53860" x2="97093" y2="53860"/>
                        <a14:foregroundMark x1="97093" y1="53860" x2="97093" y2="53860"/>
                        <a14:foregroundMark x1="97093" y1="53860" x2="97093" y2="53860"/>
                        <a14:foregroundMark x1="94913" y1="80699" x2="94913" y2="80699"/>
                        <a14:foregroundMark x1="94186" y1="82598" x2="94186" y2="82598"/>
                        <a14:foregroundMark x1="94186" y1="83578" x2="94186" y2="83578"/>
                        <a14:foregroundMark x1="94186" y1="84865" x2="94186" y2="84865"/>
                        <a14:foregroundMark x1="91134" y1="84865" x2="91134" y2="84865"/>
                        <a14:foregroundMark x1="91134" y1="84191" x2="91134" y2="84191"/>
                        <a14:foregroundMark x1="99419" y1="64951" x2="99419" y2="64951"/>
                        <a14:foregroundMark x1="99419" y1="66483" x2="99419" y2="66483"/>
                        <a14:foregroundMark x1="99419" y1="67770" x2="99419" y2="67770"/>
                        <a14:foregroundMark x1="99419" y1="67770" x2="99419" y2="67770"/>
                        <a14:foregroundMark x1="99419" y1="68382" x2="99419" y2="68382"/>
                        <a14:foregroundMark x1="99419" y1="68382" x2="99419" y2="68382"/>
                        <a14:foregroundMark x1="98547" y1="67157" x2="98547" y2="67157"/>
                        <a14:foregroundMark x1="98547" y1="65564" x2="98547" y2="65564"/>
                        <a14:foregroundMark x1="98547" y1="65564" x2="98547" y2="65564"/>
                        <a14:foregroundMark x1="99419" y1="68076" x2="99419" y2="68076"/>
                        <a14:foregroundMark x1="99128" y1="69853" x2="99128" y2="69853"/>
                        <a14:foregroundMark x1="100000" y1="77145" x2="100000" y2="77145"/>
                        <a14:foregroundMark x1="100000" y1="82292" x2="100000" y2="82292"/>
                        <a14:backgroundMark x1="20275" y1="32754" x2="18213" y2="93333"/>
                      </a14:backgroundRemoval>
                    </a14:imgEffect>
                  </a14:imgLayer>
                </a14:imgProps>
              </a:ext>
              <a:ext uri="{28A0092B-C50C-407E-A947-70E740481C1C}">
                <a14:useLocalDpi xmlns:a14="http://schemas.microsoft.com/office/drawing/2010/main"/>
              </a:ext>
            </a:extLst>
          </a:blip>
          <a:srcRect/>
          <a:stretch/>
        </p:blipFill>
        <p:spPr>
          <a:xfrm>
            <a:off x="9151115" y="1650464"/>
            <a:ext cx="1771144" cy="4199726"/>
          </a:xfrm>
          <a:prstGeom prst="rect">
            <a:avLst/>
          </a:prstGeom>
        </p:spPr>
      </p:pic>
      <p:sp>
        <p:nvSpPr>
          <p:cNvPr id="2" name="Slide Number Placeholder 1">
            <a:extLst>
              <a:ext uri="{FF2B5EF4-FFF2-40B4-BE49-F238E27FC236}">
                <a16:creationId xmlns:a16="http://schemas.microsoft.com/office/drawing/2014/main" id="{790AF514-9914-28E3-DCC5-F94E430A04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138</a:t>
            </a:fld>
            <a:endParaRPr lang="en-AU"/>
          </a:p>
        </p:txBody>
      </p:sp>
    </p:spTree>
    <p:extLst>
      <p:ext uri="{BB962C8B-B14F-4D97-AF65-F5344CB8AC3E}">
        <p14:creationId xmlns:p14="http://schemas.microsoft.com/office/powerpoint/2010/main" val="70382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AF3684-D773-0AF8-56D2-C7CD489BF0E5}"/>
              </a:ext>
            </a:extLst>
          </p:cNvPr>
          <p:cNvSpPr>
            <a:spLocks noGrp="1"/>
          </p:cNvSpPr>
          <p:nvPr>
            <p:ph type="title"/>
          </p:nvPr>
        </p:nvSpPr>
        <p:spPr/>
        <p:txBody>
          <a:bodyPr/>
          <a:lstStyle/>
          <a:p>
            <a:r>
              <a:rPr lang="en-AU" dirty="0"/>
              <a:t>2.8 Disc diffusion method</a:t>
            </a:r>
          </a:p>
        </p:txBody>
      </p:sp>
      <p:sp>
        <p:nvSpPr>
          <p:cNvPr id="4" name="Text Placeholder 3">
            <a:extLst>
              <a:ext uri="{FF2B5EF4-FFF2-40B4-BE49-F238E27FC236}">
                <a16:creationId xmlns:a16="http://schemas.microsoft.com/office/drawing/2014/main" id="{45CE3D13-7C19-6383-5243-0F574DAB2855}"/>
              </a:ext>
            </a:extLst>
          </p:cNvPr>
          <p:cNvSpPr>
            <a:spLocks noGrp="1"/>
          </p:cNvSpPr>
          <p:nvPr>
            <p:ph type="body" sz="quarter" idx="17"/>
          </p:nvPr>
        </p:nvSpPr>
        <p:spPr>
          <a:xfrm>
            <a:off x="360000" y="1567087"/>
            <a:ext cx="11484000" cy="820296"/>
          </a:xfrm>
        </p:spPr>
        <p:txBody>
          <a:bodyPr/>
          <a:lstStyle/>
          <a:p>
            <a:pPr>
              <a:spcAft>
                <a:spcPts val="600"/>
              </a:spcAft>
            </a:pPr>
            <a:r>
              <a:rPr lang="en-AU" sz="1800" b="1" dirty="0">
                <a:latin typeface="Arial" panose="020B0604020202020204" pitchFamily="34" charset="0"/>
                <a:cs typeface="Arial" panose="020B0604020202020204" pitchFamily="34" charset="0"/>
              </a:rPr>
              <a:t>Definition: </a:t>
            </a:r>
            <a:r>
              <a:rPr lang="en-AU" sz="1800" dirty="0">
                <a:latin typeface="Arial" panose="020B0604020202020204" pitchFamily="34" charset="0"/>
                <a:cs typeface="Arial" panose="020B0604020202020204" pitchFamily="34" charset="0"/>
              </a:rPr>
              <a:t>a method of placing paper discs soaked with antiseptic substances on an agar plate with bacteria to see what the bacteria is susceptible to.</a:t>
            </a:r>
          </a:p>
        </p:txBody>
      </p:sp>
      <p:pic>
        <p:nvPicPr>
          <p:cNvPr id="5" name="Picture 4" descr="A micropippette being used to deposit a small amount of an antiseptic substance onto a sterile paper disc.">
            <a:extLst>
              <a:ext uri="{FF2B5EF4-FFF2-40B4-BE49-F238E27FC236}">
                <a16:creationId xmlns:a16="http://schemas.microsoft.com/office/drawing/2014/main" id="{FCA03077-B480-9A13-AE63-15C97329801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73165" y="2195840"/>
            <a:ext cx="3726765" cy="3867516"/>
          </a:xfrm>
          <a:prstGeom prst="rect">
            <a:avLst/>
          </a:prstGeom>
        </p:spPr>
      </p:pic>
      <p:pic>
        <p:nvPicPr>
          <p:cNvPr id="10" name="Picture 9" descr="An image of an agar plate split into four sections by a permanent marker. Each section contains a circular white disc containing an antiseptic substance.&#10;&#10;">
            <a:extLst>
              <a:ext uri="{FF2B5EF4-FFF2-40B4-BE49-F238E27FC236}">
                <a16:creationId xmlns:a16="http://schemas.microsoft.com/office/drawing/2014/main" id="{8D926109-EF1D-77F5-E373-9EF835277FA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392981" y="2840026"/>
            <a:ext cx="3029156" cy="3117501"/>
          </a:xfrm>
          <a:prstGeom prst="rect">
            <a:avLst/>
          </a:prstGeom>
        </p:spPr>
      </p:pic>
      <p:sp>
        <p:nvSpPr>
          <p:cNvPr id="11" name="Arrow: Curved Down 10">
            <a:extLst>
              <a:ext uri="{FF2B5EF4-FFF2-40B4-BE49-F238E27FC236}">
                <a16:creationId xmlns:a16="http://schemas.microsoft.com/office/drawing/2014/main" id="{D401AE9A-5624-2673-1B5A-5038D4F76760}"/>
              </a:ext>
              <a:ext uri="{C183D7F6-B498-43B3-948B-1728B52AA6E4}">
                <adec:decorative xmlns:adec="http://schemas.microsoft.com/office/drawing/2017/decorative" val="1"/>
              </a:ext>
            </a:extLst>
          </p:cNvPr>
          <p:cNvSpPr/>
          <p:nvPr/>
        </p:nvSpPr>
        <p:spPr>
          <a:xfrm rot="21391198">
            <a:off x="4349635" y="3671203"/>
            <a:ext cx="3975216" cy="1355830"/>
          </a:xfrm>
          <a:prstGeom prst="curvedDownArrow">
            <a:avLst>
              <a:gd name="adj1" fmla="val 5926"/>
              <a:gd name="adj2" fmla="val 24040"/>
              <a:gd name="adj3" fmla="val 146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9E1E5407-2405-7DD8-CF83-19B28745AA18}"/>
              </a:ext>
              <a:ext uri="{C183D7F6-B498-43B3-948B-1728B52AA6E4}">
                <adec:decorative xmlns:adec="http://schemas.microsoft.com/office/drawing/2017/decorative" val="0"/>
              </a:ext>
            </a:extLst>
          </p:cNvPr>
          <p:cNvSpPr txBox="1"/>
          <p:nvPr/>
        </p:nvSpPr>
        <p:spPr>
          <a:xfrm>
            <a:off x="379056" y="6569008"/>
            <a:ext cx="522087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800" dirty="0">
                <a:cs typeface="Arial"/>
              </a:rPr>
              <a:t>Authors own image created with </a:t>
            </a:r>
            <a:r>
              <a:rPr lang="en-US" sz="800" dirty="0">
                <a:cs typeface="Arial"/>
                <a:hlinkClick r:id="rId5"/>
              </a:rPr>
              <a:t>BioRender.com</a:t>
            </a:r>
            <a:endParaRPr lang="en-US" sz="800" dirty="0"/>
          </a:p>
        </p:txBody>
      </p:sp>
      <p:sp>
        <p:nvSpPr>
          <p:cNvPr id="2" name="Slide Number Placeholder 1">
            <a:extLst>
              <a:ext uri="{FF2B5EF4-FFF2-40B4-BE49-F238E27FC236}">
                <a16:creationId xmlns:a16="http://schemas.microsoft.com/office/drawing/2014/main" id="{790AF514-9914-28E3-DCC5-F94E430A04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139</a:t>
            </a:fld>
            <a:endParaRPr lang="en-AU"/>
          </a:p>
        </p:txBody>
      </p:sp>
    </p:spTree>
    <p:extLst>
      <p:ext uri="{BB962C8B-B14F-4D97-AF65-F5344CB8AC3E}">
        <p14:creationId xmlns:p14="http://schemas.microsoft.com/office/powerpoint/2010/main" val="419297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28E9BE-4505-1B94-B5EF-9A33E646BFAB}"/>
              </a:ext>
            </a:extLst>
          </p:cNvPr>
          <p:cNvSpPr>
            <a:spLocks noGrp="1"/>
          </p:cNvSpPr>
          <p:nvPr>
            <p:ph type="title"/>
          </p:nvPr>
        </p:nvSpPr>
        <p:spPr/>
        <p:txBody>
          <a:bodyPr/>
          <a:lstStyle/>
          <a:p>
            <a:r>
              <a:rPr lang="en-AU" dirty="0"/>
              <a:t>1.3 Response to stimuli think-pair-share</a:t>
            </a:r>
          </a:p>
        </p:txBody>
      </p:sp>
      <p:sp>
        <p:nvSpPr>
          <p:cNvPr id="4" name="TextBox 3">
            <a:extLst>
              <a:ext uri="{FF2B5EF4-FFF2-40B4-BE49-F238E27FC236}">
                <a16:creationId xmlns:a16="http://schemas.microsoft.com/office/drawing/2014/main" id="{51B98BEF-81F4-E8D6-9553-026937FD7ABD}"/>
              </a:ext>
            </a:extLst>
          </p:cNvPr>
          <p:cNvSpPr txBox="1"/>
          <p:nvPr/>
        </p:nvSpPr>
        <p:spPr>
          <a:xfrm>
            <a:off x="332928" y="1216660"/>
            <a:ext cx="3002097" cy="362308"/>
          </a:xfrm>
          <a:prstGeom prst="rect">
            <a:avLst/>
          </a:prstGeom>
          <a:noFill/>
        </p:spPr>
        <p:txBody>
          <a:bodyPr wrap="square" lIns="0" tIns="0" rIns="0" bIns="0" rtlCol="0">
            <a:noAutofit/>
          </a:bodyPr>
          <a:lstStyle/>
          <a:p>
            <a:pPr algn="l"/>
            <a:r>
              <a:rPr lang="en-AU" sz="2000" dirty="0">
                <a:solidFill>
                  <a:schemeClr val="accent2"/>
                </a:solidFill>
                <a:latin typeface="+mj-lt"/>
              </a:rPr>
              <a:t>Scenario 1</a:t>
            </a:r>
          </a:p>
        </p:txBody>
      </p:sp>
      <p:pic>
        <p:nvPicPr>
          <p:cNvPr id="6" name="Picture 5" descr="A cartoon image showing the sun shining down on a sweating person with their mouth open.">
            <a:extLst>
              <a:ext uri="{FF2B5EF4-FFF2-40B4-BE49-F238E27FC236}">
                <a16:creationId xmlns:a16="http://schemas.microsoft.com/office/drawing/2014/main" id="{1CEF6AE1-D454-EA1F-CB0F-BFFB2A5D82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7" r="-97"/>
          <a:stretch/>
        </p:blipFill>
        <p:spPr bwMode="auto">
          <a:xfrm>
            <a:off x="332928" y="1847102"/>
            <a:ext cx="3542907" cy="4168126"/>
          </a:xfrm>
          <a:prstGeom prst="rect">
            <a:avLst/>
          </a:prstGeom>
          <a:noFill/>
          <a:ln>
            <a:noFill/>
          </a:ln>
        </p:spPr>
      </p:pic>
      <p:sp>
        <p:nvSpPr>
          <p:cNvPr id="11" name="TextBox 10">
            <a:extLst>
              <a:ext uri="{FF2B5EF4-FFF2-40B4-BE49-F238E27FC236}">
                <a16:creationId xmlns:a16="http://schemas.microsoft.com/office/drawing/2014/main" id="{FEE2D621-BA82-F155-F193-302669A1D14B}"/>
              </a:ext>
              <a:ext uri="{C183D7F6-B498-43B3-948B-1728B52AA6E4}">
                <adec:decorative xmlns:adec="http://schemas.microsoft.com/office/drawing/2017/decorative" val="0"/>
              </a:ext>
            </a:extLst>
          </p:cNvPr>
          <p:cNvSpPr txBox="1"/>
          <p:nvPr/>
        </p:nvSpPr>
        <p:spPr>
          <a:xfrm>
            <a:off x="332928" y="6513240"/>
            <a:ext cx="4595061" cy="182038"/>
          </a:xfrm>
          <a:prstGeom prst="rect">
            <a:avLst/>
          </a:prstGeom>
          <a:noFill/>
        </p:spPr>
        <p:txBody>
          <a:bodyPr wrap="square" lIns="0" tIns="0" rIns="0" bIns="0">
            <a:spAutoFit/>
          </a:bodyPr>
          <a:lstStyle/>
          <a:p>
            <a:pPr>
              <a:lnSpc>
                <a:spcPct val="150000"/>
              </a:lnSpc>
              <a:spcBef>
                <a:spcPts val="1200"/>
              </a:spcBef>
            </a:pPr>
            <a:r>
              <a:rPr lang="en-AU" sz="900" dirty="0">
                <a:effectLst/>
                <a:latin typeface="Arial" panose="020B0604020202020204" pitchFamily="34" charset="0"/>
                <a:ea typeface="Calibri" panose="020F0502020204030204" pitchFamily="34" charset="0"/>
                <a:hlinkClick r:id="rId4"/>
              </a:rPr>
              <a:t>Person sweating</a:t>
            </a:r>
            <a:r>
              <a:rPr lang="en-AU" sz="900" dirty="0">
                <a:effectLst/>
                <a:latin typeface="Arial" panose="020B0604020202020204" pitchFamily="34" charset="0"/>
                <a:ea typeface="Calibri" panose="020F0502020204030204" pitchFamily="34" charset="0"/>
              </a:rPr>
              <a:t> by Sushil Rapatwar </a:t>
            </a:r>
            <a:r>
              <a:rPr lang="en-AU" sz="900" dirty="0">
                <a:latin typeface="Arial" panose="020B0604020202020204" pitchFamily="34" charset="0"/>
                <a:ea typeface="Calibri" panose="020F0502020204030204" pitchFamily="34" charset="0"/>
              </a:rPr>
              <a:t>on </a:t>
            </a:r>
            <a:r>
              <a:rPr lang="en-AU" sz="900" dirty="0">
                <a:effectLst/>
                <a:latin typeface="Arial" panose="020B0604020202020204" pitchFamily="34" charset="0"/>
                <a:ea typeface="Calibri" panose="020F0502020204030204" pitchFamily="34" charset="0"/>
              </a:rPr>
              <a:t>Medium, licensed under </a:t>
            </a:r>
            <a:r>
              <a:rPr lang="en-AU" sz="900" dirty="0">
                <a:solidFill>
                  <a:srgbClr val="75757A"/>
                </a:solidFill>
                <a:effectLst/>
                <a:highlight>
                  <a:srgbClr val="FFFFFF"/>
                </a:highlight>
                <a:latin typeface="Arial" panose="020B0604020202020204" pitchFamily="34" charset="0"/>
                <a:ea typeface="Calibri" panose="020F0502020204030204" pitchFamily="34" charset="0"/>
                <a:hlinkClick r:id="rId5"/>
              </a:rPr>
              <a:t>CC BY-NC-ND 4.0</a:t>
            </a:r>
            <a:endParaRPr lang="en-AU" sz="900" dirty="0">
              <a:effectLst/>
              <a:latin typeface="Arial" panose="020B060402020202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8CBE9957-0E08-C6CD-DCE1-F422C1AB1B4C}"/>
              </a:ext>
            </a:extLst>
          </p:cNvPr>
          <p:cNvSpPr txBox="1"/>
          <p:nvPr/>
        </p:nvSpPr>
        <p:spPr>
          <a:xfrm>
            <a:off x="5643635" y="1318730"/>
            <a:ext cx="3002097" cy="362308"/>
          </a:xfrm>
          <a:prstGeom prst="rect">
            <a:avLst/>
          </a:prstGeom>
          <a:noFill/>
        </p:spPr>
        <p:txBody>
          <a:bodyPr wrap="square" lIns="0" tIns="0" rIns="0" bIns="0" rtlCol="0">
            <a:noAutofit/>
          </a:bodyPr>
          <a:lstStyle/>
          <a:p>
            <a:pPr algn="l"/>
            <a:r>
              <a:rPr lang="en-AU" sz="2000" dirty="0">
                <a:solidFill>
                  <a:schemeClr val="accent2"/>
                </a:solidFill>
                <a:latin typeface="+mj-lt"/>
              </a:rPr>
              <a:t>Scenario 2</a:t>
            </a:r>
          </a:p>
        </p:txBody>
      </p:sp>
      <p:pic>
        <p:nvPicPr>
          <p:cNvPr id="7" name="Picture 6" descr="A cartoon image of a shivering person standing in a cold environment with warm clothing, a beanie, scarf and gloves.">
            <a:extLst>
              <a:ext uri="{FF2B5EF4-FFF2-40B4-BE49-F238E27FC236}">
                <a16:creationId xmlns:a16="http://schemas.microsoft.com/office/drawing/2014/main" id="{2B9CDEEE-B09D-F453-269F-5CBAE26332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1" r="-21"/>
          <a:stretch/>
        </p:blipFill>
        <p:spPr bwMode="auto">
          <a:xfrm>
            <a:off x="5643635" y="2277048"/>
            <a:ext cx="2922224" cy="3713660"/>
          </a:xfrm>
          <a:prstGeom prst="rect">
            <a:avLst/>
          </a:prstGeom>
          <a:noFill/>
          <a:ln>
            <a:noFill/>
          </a:ln>
        </p:spPr>
      </p:pic>
      <p:sp>
        <p:nvSpPr>
          <p:cNvPr id="12" name="TextBox 11">
            <a:extLst>
              <a:ext uri="{FF2B5EF4-FFF2-40B4-BE49-F238E27FC236}">
                <a16:creationId xmlns:a16="http://schemas.microsoft.com/office/drawing/2014/main" id="{A2543BCF-801B-8474-60D6-E4E80E9B4828}"/>
              </a:ext>
              <a:ext uri="{C183D7F6-B498-43B3-948B-1728B52AA6E4}">
                <adec:decorative xmlns:adec="http://schemas.microsoft.com/office/drawing/2017/decorative" val="0"/>
              </a:ext>
            </a:extLst>
          </p:cNvPr>
          <p:cNvSpPr txBox="1"/>
          <p:nvPr/>
        </p:nvSpPr>
        <p:spPr>
          <a:xfrm>
            <a:off x="5643635" y="6513962"/>
            <a:ext cx="3612110" cy="182038"/>
          </a:xfrm>
          <a:prstGeom prst="rect">
            <a:avLst/>
          </a:prstGeom>
          <a:noFill/>
        </p:spPr>
        <p:txBody>
          <a:bodyPr wrap="square" lIns="0" tIns="0" rIns="0" bIns="0">
            <a:spAutoFit/>
          </a:bodyPr>
          <a:lstStyle/>
          <a:p>
            <a:pPr>
              <a:lnSpc>
                <a:spcPct val="150000"/>
              </a:lnSpc>
            </a:pPr>
            <a:r>
              <a:rPr lang="en-AU" sz="900" dirty="0">
                <a:effectLst/>
                <a:latin typeface="Arial" panose="020B0604020202020204" pitchFamily="34" charset="0"/>
                <a:ea typeface="Calibri" panose="020F0502020204030204" pitchFamily="34" charset="0"/>
                <a:hlinkClick r:id="rId7"/>
              </a:rPr>
              <a:t>Person shivering</a:t>
            </a:r>
            <a:r>
              <a:rPr lang="en-AU" sz="900" dirty="0">
                <a:effectLst/>
                <a:latin typeface="Arial" panose="020B0604020202020204" pitchFamily="34" charset="0"/>
                <a:ea typeface="Calibri" panose="020F0502020204030204" pitchFamily="34" charset="0"/>
              </a:rPr>
              <a:t> </a:t>
            </a:r>
            <a:r>
              <a:rPr lang="en-AU" sz="900" dirty="0">
                <a:latin typeface="Arial" panose="020B0604020202020204" pitchFamily="34" charset="0"/>
                <a:ea typeface="Calibri" panose="020F0502020204030204" pitchFamily="34" charset="0"/>
              </a:rPr>
              <a:t>b</a:t>
            </a:r>
            <a:r>
              <a:rPr lang="en-AU" sz="900" dirty="0">
                <a:effectLst/>
                <a:latin typeface="Arial" panose="020B0604020202020204" pitchFamily="34" charset="0"/>
                <a:ea typeface="Calibri" panose="020F0502020204030204" pitchFamily="34" charset="0"/>
              </a:rPr>
              <a:t>y </a:t>
            </a:r>
            <a:r>
              <a:rPr lang="en-AU" sz="900" dirty="0" err="1">
                <a:effectLst/>
                <a:latin typeface="Arial" panose="020B0604020202020204" pitchFamily="34" charset="0"/>
                <a:ea typeface="Calibri" panose="020F0502020204030204" pitchFamily="34" charset="0"/>
              </a:rPr>
              <a:t>oksmith</a:t>
            </a:r>
            <a:r>
              <a:rPr lang="en-AU" sz="900" dirty="0">
                <a:effectLst/>
                <a:latin typeface="Arial" panose="020B0604020202020204" pitchFamily="34" charset="0"/>
                <a:ea typeface="Calibri" panose="020F0502020204030204" pitchFamily="34" charset="0"/>
              </a:rPr>
              <a:t> on </a:t>
            </a:r>
            <a:r>
              <a:rPr lang="en-AU" sz="900" dirty="0">
                <a:latin typeface="Arial" panose="020B0604020202020204" pitchFamily="34" charset="0"/>
                <a:ea typeface="Calibri" panose="020F0502020204030204" pitchFamily="34" charset="0"/>
              </a:rPr>
              <a:t>Open Clipart,</a:t>
            </a:r>
            <a:r>
              <a:rPr lang="en-AU" sz="900" dirty="0">
                <a:effectLst/>
                <a:latin typeface="Arial" panose="020B0604020202020204" pitchFamily="34" charset="0"/>
                <a:ea typeface="Calibri" panose="020F0502020204030204" pitchFamily="34" charset="0"/>
              </a:rPr>
              <a:t> licensed under </a:t>
            </a:r>
            <a:r>
              <a:rPr lang="en-AU" sz="900" dirty="0">
                <a:effectLst/>
                <a:latin typeface="Arial" panose="020B0604020202020204" pitchFamily="34" charset="0"/>
                <a:ea typeface="Calibri" panose="020F0502020204030204" pitchFamily="34" charset="0"/>
                <a:hlinkClick r:id="rId8"/>
              </a:rPr>
              <a:t>CC0 1.0</a:t>
            </a:r>
            <a:endParaRPr lang="en-AU" sz="900" dirty="0"/>
          </a:p>
        </p:txBody>
      </p:sp>
      <p:sp>
        <p:nvSpPr>
          <p:cNvPr id="8" name="TextBox 7">
            <a:extLst>
              <a:ext uri="{FF2B5EF4-FFF2-40B4-BE49-F238E27FC236}">
                <a16:creationId xmlns:a16="http://schemas.microsoft.com/office/drawing/2014/main" id="{EE53760A-3587-7025-3C67-0050F9B580FC}"/>
              </a:ext>
            </a:extLst>
          </p:cNvPr>
          <p:cNvSpPr txBox="1"/>
          <p:nvPr/>
        </p:nvSpPr>
        <p:spPr>
          <a:xfrm>
            <a:off x="9425899" y="1256116"/>
            <a:ext cx="2418101" cy="2041863"/>
          </a:xfrm>
          <a:prstGeom prst="roundRect">
            <a:avLst/>
          </a:prstGeom>
          <a:solidFill>
            <a:schemeClr val="accent1"/>
          </a:solidFill>
        </p:spPr>
        <p:txBody>
          <a:bodyPr wrap="square">
            <a:noAutofit/>
          </a:bodyPr>
          <a:lstStyle/>
          <a:p>
            <a:pPr marL="285750" indent="-285750">
              <a:lnSpc>
                <a:spcPct val="150000"/>
              </a:lnSpc>
              <a:spcAft>
                <a:spcPts val="600"/>
              </a:spcAft>
              <a:buFont typeface="Arial" panose="020B0604020202020204" pitchFamily="34" charset="0"/>
              <a:buChar char="•"/>
            </a:pPr>
            <a:r>
              <a:rPr lang="en-AU" sz="1800" dirty="0">
                <a:solidFill>
                  <a:schemeClr val="bg1"/>
                </a:solidFill>
                <a:effectLst/>
                <a:latin typeface="Arial" panose="020B0604020202020204" pitchFamily="34" charset="0"/>
                <a:ea typeface="Calibri" panose="020F0502020204030204" pitchFamily="34" charset="0"/>
              </a:rPr>
              <a:t>What is </a:t>
            </a:r>
            <a:r>
              <a:rPr lang="en-AU" sz="1800" dirty="0">
                <a:solidFill>
                  <a:schemeClr val="bg1"/>
                </a:solidFill>
                <a:latin typeface="Arial" panose="020B0604020202020204" pitchFamily="34" charset="0"/>
                <a:ea typeface="Calibri" panose="020F0502020204030204" pitchFamily="34" charset="0"/>
              </a:rPr>
              <a:t>each person </a:t>
            </a:r>
            <a:r>
              <a:rPr lang="en-AU" sz="1800" dirty="0">
                <a:solidFill>
                  <a:schemeClr val="bg1"/>
                </a:solidFill>
                <a:effectLst/>
                <a:latin typeface="Arial" panose="020B0604020202020204" pitchFamily="34" charset="0"/>
                <a:ea typeface="Calibri" panose="020F0502020204030204" pitchFamily="34" charset="0"/>
              </a:rPr>
              <a:t>doing? </a:t>
            </a:r>
          </a:p>
          <a:p>
            <a:pPr marL="285750" indent="-285750">
              <a:lnSpc>
                <a:spcPct val="150000"/>
              </a:lnSpc>
              <a:spcAft>
                <a:spcPts val="600"/>
              </a:spcAft>
              <a:buFont typeface="Arial" panose="020B0604020202020204" pitchFamily="34" charset="0"/>
              <a:buChar char="•"/>
            </a:pPr>
            <a:r>
              <a:rPr lang="en-AU" sz="1800" dirty="0">
                <a:solidFill>
                  <a:schemeClr val="bg1"/>
                </a:solidFill>
                <a:effectLst/>
                <a:latin typeface="Arial" panose="020B0604020202020204" pitchFamily="34" charset="0"/>
                <a:ea typeface="Calibri" panose="020F0502020204030204" pitchFamily="34" charset="0"/>
              </a:rPr>
              <a:t>Why is this happening?</a:t>
            </a:r>
            <a:endParaRPr lang="en-AU" sz="1800" dirty="0">
              <a:solidFill>
                <a:schemeClr val="bg1"/>
              </a:solidFill>
            </a:endParaRPr>
          </a:p>
        </p:txBody>
      </p:sp>
      <p:sp>
        <p:nvSpPr>
          <p:cNvPr id="2" name="Slide Number Placeholder 1">
            <a:extLst>
              <a:ext uri="{FF2B5EF4-FFF2-40B4-BE49-F238E27FC236}">
                <a16:creationId xmlns:a16="http://schemas.microsoft.com/office/drawing/2014/main" id="{C88E6C57-B4EB-FFD2-E9DB-A409796875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253616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AF3684-D773-0AF8-56D2-C7CD489BF0E5}"/>
              </a:ext>
            </a:extLst>
          </p:cNvPr>
          <p:cNvSpPr>
            <a:spLocks noGrp="1"/>
          </p:cNvSpPr>
          <p:nvPr>
            <p:ph type="title"/>
          </p:nvPr>
        </p:nvSpPr>
        <p:spPr/>
        <p:txBody>
          <a:bodyPr/>
          <a:lstStyle/>
          <a:p>
            <a:r>
              <a:rPr lang="en-AU" dirty="0"/>
              <a:t>2.8 Defining the disc diffusion method</a:t>
            </a:r>
          </a:p>
        </p:txBody>
      </p:sp>
      <p:sp>
        <p:nvSpPr>
          <p:cNvPr id="4" name="Text Placeholder 3">
            <a:extLst>
              <a:ext uri="{FF2B5EF4-FFF2-40B4-BE49-F238E27FC236}">
                <a16:creationId xmlns:a16="http://schemas.microsoft.com/office/drawing/2014/main" id="{8131DB99-0415-ED8F-29FC-CE1BDEE2C9AF}"/>
              </a:ext>
            </a:extLst>
          </p:cNvPr>
          <p:cNvSpPr>
            <a:spLocks noGrp="1"/>
          </p:cNvSpPr>
          <p:nvPr>
            <p:ph type="body" sz="quarter" idx="17"/>
          </p:nvPr>
        </p:nvSpPr>
        <p:spPr>
          <a:xfrm>
            <a:off x="360000" y="1567087"/>
            <a:ext cx="3080665" cy="3907738"/>
          </a:xfrm>
        </p:spPr>
        <p:txBody>
          <a:bodyPr/>
          <a:lstStyle/>
          <a:p>
            <a:pPr>
              <a:spcAft>
                <a:spcPts val="600"/>
              </a:spcAft>
            </a:pPr>
            <a:r>
              <a:rPr lang="en-AU" sz="1800" b="1" dirty="0">
                <a:latin typeface="Arial" panose="020B0604020202020204" pitchFamily="34" charset="0"/>
                <a:cs typeface="Arial" panose="020B0604020202020204" pitchFamily="34" charset="0"/>
              </a:rPr>
              <a:t>Definition: </a:t>
            </a:r>
            <a:r>
              <a:rPr lang="en-AU" sz="1800" dirty="0">
                <a:latin typeface="Arial" panose="020B0604020202020204" pitchFamily="34" charset="0"/>
                <a:cs typeface="Arial" panose="020B0604020202020204" pitchFamily="34" charset="0"/>
              </a:rPr>
              <a:t>a method of placing paper discs soaked with antiseptic substances on an agar plate with bacteria to see what the bacteria is susceptible to.</a:t>
            </a:r>
          </a:p>
        </p:txBody>
      </p:sp>
      <p:pic>
        <p:nvPicPr>
          <p:cNvPr id="10" name="Picture 9" descr="A diagram of an agar plate with separate antibiotic discs in the centre. On the other side of that agar plate is the same agar plate which has been incubated, showing the zones of inhibition around each disc. &#10;">
            <a:extLst>
              <a:ext uri="{FF2B5EF4-FFF2-40B4-BE49-F238E27FC236}">
                <a16:creationId xmlns:a16="http://schemas.microsoft.com/office/drawing/2014/main" id="{DDAB5B85-C193-C767-EF54-F1A0C249AE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39564" y="1567087"/>
            <a:ext cx="7740531" cy="4451748"/>
          </a:xfrm>
          <a:prstGeom prst="rect">
            <a:avLst/>
          </a:prstGeom>
        </p:spPr>
      </p:pic>
      <p:sp>
        <p:nvSpPr>
          <p:cNvPr id="12" name="TextBox 11">
            <a:extLst>
              <a:ext uri="{FF2B5EF4-FFF2-40B4-BE49-F238E27FC236}">
                <a16:creationId xmlns:a16="http://schemas.microsoft.com/office/drawing/2014/main" id="{2A89689E-3007-94B3-F876-192F64768EC0}"/>
              </a:ext>
            </a:extLst>
          </p:cNvPr>
          <p:cNvSpPr txBox="1"/>
          <p:nvPr/>
        </p:nvSpPr>
        <p:spPr>
          <a:xfrm>
            <a:off x="6972970" y="6522645"/>
            <a:ext cx="1930914" cy="21544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Created with </a:t>
            </a:r>
            <a:r>
              <a:rPr kumimoji="0" lang="en-AU" altLang="en-US" sz="800" b="0" i="0" u="sng" strike="noStrike" cap="none" normalizeH="0" baseline="0" dirty="0">
                <a:ln>
                  <a:noFill/>
                </a:ln>
                <a:solidFill>
                  <a:srgbClr val="2F5496"/>
                </a:solidFill>
                <a:effectLst/>
                <a:latin typeface="Arial" panose="020B0604020202020204" pitchFamily="34" charset="0"/>
                <a:cs typeface="Arial" panose="020B0604020202020204" pitchFamily="34" charset="0"/>
                <a:hlinkClick r:id="rId4"/>
              </a:rPr>
              <a:t>BioRender.com</a:t>
            </a:r>
            <a:r>
              <a:rPr kumimoji="0" lang="en-AU" altLang="en-US" sz="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kumimoji="0" lang="en-AU" altLang="en-US" sz="800" b="0" i="0" u="none" strike="noStrike" cap="none" normalizeH="0" baseline="0" dirty="0">
              <a:ln>
                <a:noFill/>
              </a:ln>
              <a:solidFill>
                <a:schemeClr val="tx1"/>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790AF514-9914-28E3-DCC5-F94E430A04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140</a:t>
            </a:fld>
            <a:endParaRPr lang="en-AU"/>
          </a:p>
        </p:txBody>
      </p:sp>
    </p:spTree>
    <p:extLst>
      <p:ext uri="{BB962C8B-B14F-4D97-AF65-F5344CB8AC3E}">
        <p14:creationId xmlns:p14="http://schemas.microsoft.com/office/powerpoint/2010/main" val="265676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latin typeface="Arial"/>
                <a:cs typeface="Arial"/>
              </a:rPr>
              <a:t>3. How do we effectively prevent and manage non-infectious diseases?</a:t>
            </a:r>
            <a:endParaRPr lang="en-AU" sz="2800" dirty="0"/>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141</a:t>
            </a:fld>
            <a:endParaRPr lang="en-AU"/>
          </a:p>
        </p:txBody>
      </p:sp>
    </p:spTree>
    <p:extLst>
      <p:ext uri="{BB962C8B-B14F-4D97-AF65-F5344CB8AC3E}">
        <p14:creationId xmlns:p14="http://schemas.microsoft.com/office/powerpoint/2010/main" val="315694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3.1 What is a non-infectious disease?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769721322"/>
              </p:ext>
            </p:extLst>
          </p:nvPr>
        </p:nvGraphicFramePr>
        <p:xfrm>
          <a:off x="262604" y="1964127"/>
          <a:ext cx="11666791" cy="1920748"/>
        </p:xfrm>
        <a:graphic>
          <a:graphicData uri="http://schemas.openxmlformats.org/drawingml/2006/table">
            <a:tbl>
              <a:tblPr firstRow="1">
                <a:tableStyleId>{B301B821-A1FF-4177-AEE7-76D212191A09}</a:tableStyleId>
              </a:tblPr>
              <a:tblGrid>
                <a:gridCol w="5716893">
                  <a:extLst>
                    <a:ext uri="{9D8B030D-6E8A-4147-A177-3AD203B41FA5}">
                      <a16:colId xmlns:a16="http://schemas.microsoft.com/office/drawing/2014/main" val="3623447875"/>
                    </a:ext>
                  </a:extLst>
                </a:gridCol>
                <a:gridCol w="5949898">
                  <a:extLst>
                    <a:ext uri="{9D8B030D-6E8A-4147-A177-3AD203B41FA5}">
                      <a16:colId xmlns:a16="http://schemas.microsoft.com/office/drawing/2014/main" val="3573327086"/>
                    </a:ext>
                  </a:extLst>
                </a:gridCol>
              </a:tblGrid>
              <a:tr h="370133">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to differentiate between infectious and non-infectious diseases so that we can understand how to appropriately prevent, manage and control them.</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define non-infectious disease.</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identify causes of non-infectious diseases.</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distinguish between infectious and non-infectious diseases.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142</a:t>
            </a:fld>
            <a:endParaRPr lang="en-AU"/>
          </a:p>
        </p:txBody>
      </p:sp>
    </p:spTree>
    <p:extLst>
      <p:ext uri="{BB962C8B-B14F-4D97-AF65-F5344CB8AC3E}">
        <p14:creationId xmlns:p14="http://schemas.microsoft.com/office/powerpoint/2010/main" val="105760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4B60DC-4634-FAC8-41E6-48CE73B7F750}"/>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
            <a:ext cx="5039980" cy="6857990"/>
          </a:xfrm>
          <a:prstGeom prst="rect">
            <a:avLst/>
          </a:prstGeom>
          <a:noFill/>
        </p:spPr>
      </p:pic>
      <p:sp>
        <p:nvSpPr>
          <p:cNvPr id="3" name="Title 2">
            <a:extLst>
              <a:ext uri="{FF2B5EF4-FFF2-40B4-BE49-F238E27FC236}">
                <a16:creationId xmlns:a16="http://schemas.microsoft.com/office/drawing/2014/main" id="{B41DC1DC-6FB3-3202-D3C1-9470F508956B}"/>
              </a:ext>
            </a:extLst>
          </p:cNvPr>
          <p:cNvSpPr>
            <a:spLocks noGrp="1"/>
          </p:cNvSpPr>
          <p:nvPr>
            <p:ph type="title"/>
          </p:nvPr>
        </p:nvSpPr>
        <p:spPr>
          <a:xfrm>
            <a:off x="5400000" y="359999"/>
            <a:ext cx="6407150" cy="1121559"/>
          </a:xfrm>
        </p:spPr>
        <p:txBody>
          <a:bodyPr vert="horz" lIns="0" tIns="0" rIns="0" bIns="0" rtlCol="0" anchor="t">
            <a:noAutofit/>
          </a:bodyPr>
          <a:lstStyle/>
          <a:p>
            <a:r>
              <a:rPr lang="en-US" kern="1200" dirty="0">
                <a:latin typeface="+mj-lt"/>
                <a:ea typeface="+mj-ea"/>
                <a:cs typeface="Arial" panose="020B0604020202020204" pitchFamily="34" charset="0"/>
              </a:rPr>
              <a:t>3.1 Defining non-infectious disease</a:t>
            </a:r>
          </a:p>
        </p:txBody>
      </p:sp>
      <p:sp>
        <p:nvSpPr>
          <p:cNvPr id="6" name="TextBox 5">
            <a:extLst>
              <a:ext uri="{FF2B5EF4-FFF2-40B4-BE49-F238E27FC236}">
                <a16:creationId xmlns:a16="http://schemas.microsoft.com/office/drawing/2014/main" id="{528B16E2-CB02-EC3C-D6F2-BC9B0DD75004}"/>
              </a:ext>
            </a:extLst>
          </p:cNvPr>
          <p:cNvSpPr txBox="1"/>
          <p:nvPr/>
        </p:nvSpPr>
        <p:spPr>
          <a:xfrm>
            <a:off x="5399999" y="1800000"/>
            <a:ext cx="6302006" cy="4531352"/>
          </a:xfrm>
          <a:prstGeom prst="rect">
            <a:avLst/>
          </a:prstGeom>
        </p:spPr>
        <p:txBody>
          <a:bodyPr vert="horz" lIns="0" tIns="0" rIns="0" bIns="0" rtlCol="0">
            <a:normAutofit/>
          </a:bodyPr>
          <a:lstStyle/>
          <a:p>
            <a:pPr defTabSz="914377">
              <a:lnSpc>
                <a:spcPct val="150000"/>
              </a:lnSpc>
              <a:spcAft>
                <a:spcPts val="600"/>
              </a:spcAft>
            </a:pPr>
            <a:r>
              <a:rPr lang="en-US" sz="1800" b="1" dirty="0">
                <a:cs typeface="Arial" panose="020B0604020202020204" pitchFamily="34" charset="0"/>
              </a:rPr>
              <a:t>Non-infectious disease: </a:t>
            </a:r>
            <a:r>
              <a:rPr lang="en-US" sz="1800" b="0" dirty="0">
                <a:cs typeface="Arial" panose="020B0604020202020204" pitchFamily="34" charset="0"/>
              </a:rPr>
              <a:t>A medical condition that cannot be transmitted from one person to another. </a:t>
            </a:r>
            <a:r>
              <a:rPr lang="en-AU" sz="1800" b="0" dirty="0">
                <a:cs typeface="Arial" panose="020B0604020202020204" pitchFamily="34" charset="0"/>
              </a:rPr>
              <a:t>Genetic factors, lifestyle choices, environmental factors, or a combination of these factors typically cause these diseases</a:t>
            </a:r>
            <a:r>
              <a:rPr lang="en-US" sz="1800" b="0" dirty="0">
                <a:cs typeface="Arial" panose="020B0604020202020204" pitchFamily="34" charset="0"/>
              </a:rPr>
              <a:t>. Examples include heart disease, skin cancer, and asthma.</a:t>
            </a:r>
          </a:p>
        </p:txBody>
      </p:sp>
      <p:sp>
        <p:nvSpPr>
          <p:cNvPr id="8" name="TextBox 7">
            <a:extLst>
              <a:ext uri="{FF2B5EF4-FFF2-40B4-BE49-F238E27FC236}">
                <a16:creationId xmlns:a16="http://schemas.microsoft.com/office/drawing/2014/main" id="{B0DC1FFC-4B58-4B55-F831-8334518AF9E3}"/>
              </a:ext>
              <a:ext uri="{C183D7F6-B498-43B3-948B-1728B52AA6E4}">
                <adec:decorative xmlns:adec="http://schemas.microsoft.com/office/drawing/2017/decorative" val="0"/>
              </a:ext>
            </a:extLst>
          </p:cNvPr>
          <p:cNvSpPr txBox="1"/>
          <p:nvPr/>
        </p:nvSpPr>
        <p:spPr>
          <a:xfrm>
            <a:off x="5375274" y="6554845"/>
            <a:ext cx="5840593" cy="123111"/>
          </a:xfrm>
          <a:prstGeom prst="rect">
            <a:avLst/>
          </a:prstGeom>
          <a:noFill/>
        </p:spPr>
        <p:txBody>
          <a:bodyPr wrap="square" lIns="0" tIns="0" rIns="0" bIns="0" rtlCol="0">
            <a:spAutoFit/>
          </a:bodyPr>
          <a:lstStyle/>
          <a:p>
            <a:pPr>
              <a:spcAft>
                <a:spcPts val="600"/>
              </a:spcAft>
            </a:pPr>
            <a:r>
              <a:rPr lang="en-AU" sz="800" dirty="0">
                <a:solidFill>
                  <a:schemeClr val="accent2"/>
                </a:solidFill>
                <a:hlinkClick r:id="rId4">
                  <a:extLst>
                    <a:ext uri="{A12FA001-AC4F-418D-AE19-62706E023703}">
                      <ahyp:hlinkClr xmlns:ahyp="http://schemas.microsoft.com/office/drawing/2018/hyperlinkcolor" val="tx"/>
                    </a:ext>
                  </a:extLst>
                </a:hlinkClick>
              </a:rPr>
              <a:t>Person checking blood glucose levels</a:t>
            </a:r>
            <a:r>
              <a:rPr lang="en-AU" sz="800" dirty="0"/>
              <a:t> by Daniel Max from Flickr Commons, licensed under </a:t>
            </a:r>
            <a:r>
              <a:rPr lang="en-AU" sz="800" dirty="0">
                <a:solidFill>
                  <a:schemeClr val="accent2"/>
                </a:solidFill>
                <a:hlinkClick r:id="rId5">
                  <a:extLst>
                    <a:ext uri="{A12FA001-AC4F-418D-AE19-62706E023703}">
                      <ahyp:hlinkClr xmlns:ahyp="http://schemas.microsoft.com/office/drawing/2018/hyperlinkcolor" val="tx"/>
                    </a:ext>
                  </a:extLst>
                </a:hlinkClick>
              </a:rPr>
              <a:t>CC By 4.0</a:t>
            </a:r>
            <a:endParaRPr lang="en-AU" sz="800" dirty="0">
              <a:solidFill>
                <a:schemeClr val="accent2"/>
              </a:solidFill>
            </a:endParaRPr>
          </a:p>
        </p:txBody>
      </p:sp>
      <p:sp>
        <p:nvSpPr>
          <p:cNvPr id="2" name="Slide Number Placeholder 1">
            <a:extLst>
              <a:ext uri="{FF2B5EF4-FFF2-40B4-BE49-F238E27FC236}">
                <a16:creationId xmlns:a16="http://schemas.microsoft.com/office/drawing/2014/main" id="{545B87A7-C0BF-23DF-FBC4-C0E1C52EB565}"/>
              </a:ext>
              <a:ext uri="{C183D7F6-B498-43B3-948B-1728B52AA6E4}">
                <adec:decorative xmlns:adec="http://schemas.microsoft.com/office/drawing/2017/decorative" val="1"/>
              </a:ext>
            </a:extLst>
          </p:cNvPr>
          <p:cNvSpPr>
            <a:spLocks noGrp="1"/>
          </p:cNvSpPr>
          <p:nvPr>
            <p:ph type="sldNum" sz="quarter" idx="16"/>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143</a:t>
            </a:fld>
            <a:endParaRPr lang="en-AU"/>
          </a:p>
        </p:txBody>
      </p:sp>
    </p:spTree>
    <p:extLst>
      <p:ext uri="{BB962C8B-B14F-4D97-AF65-F5344CB8AC3E}">
        <p14:creationId xmlns:p14="http://schemas.microsoft.com/office/powerpoint/2010/main" val="271095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7A8AA5-EDEC-9002-AD9A-A45B15BC101D}"/>
              </a:ext>
            </a:extLst>
          </p:cNvPr>
          <p:cNvSpPr>
            <a:spLocks noGrp="1"/>
          </p:cNvSpPr>
          <p:nvPr>
            <p:ph type="title"/>
          </p:nvPr>
        </p:nvSpPr>
        <p:spPr/>
        <p:txBody>
          <a:bodyPr/>
          <a:lstStyle/>
          <a:p>
            <a:r>
              <a:rPr lang="en-AU"/>
              <a:t>3.1 Classifying causes of non-infectious diseases</a:t>
            </a:r>
          </a:p>
        </p:txBody>
      </p:sp>
      <p:sp>
        <p:nvSpPr>
          <p:cNvPr id="4" name="Rectangle: Rounded Corners 3">
            <a:extLst>
              <a:ext uri="{FF2B5EF4-FFF2-40B4-BE49-F238E27FC236}">
                <a16:creationId xmlns:a16="http://schemas.microsoft.com/office/drawing/2014/main" id="{D6C58352-9B9A-5025-D7CD-C730189FDC17}"/>
              </a:ext>
            </a:extLst>
          </p:cNvPr>
          <p:cNvSpPr/>
          <p:nvPr/>
        </p:nvSpPr>
        <p:spPr>
          <a:xfrm>
            <a:off x="360001" y="1290391"/>
            <a:ext cx="11484000" cy="545601"/>
          </a:xfrm>
          <a:prstGeom prst="roundRect">
            <a:avLst>
              <a:gd name="adj" fmla="val 18178"/>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AU" sz="1800" dirty="0">
                <a:solidFill>
                  <a:sysClr val="windowText" lastClr="000000"/>
                </a:solidFill>
              </a:rPr>
              <a:t>Many factors can cause non-infectious diseases. They may be classified in these three categories:</a:t>
            </a:r>
          </a:p>
        </p:txBody>
      </p:sp>
      <p:sp>
        <p:nvSpPr>
          <p:cNvPr id="7" name="Rectangle: Rounded Corners 6">
            <a:extLst>
              <a:ext uri="{FF2B5EF4-FFF2-40B4-BE49-F238E27FC236}">
                <a16:creationId xmlns:a16="http://schemas.microsoft.com/office/drawing/2014/main" id="{39DCBC19-FD8D-BA04-D71B-FDF6DFCD88AE}"/>
              </a:ext>
            </a:extLst>
          </p:cNvPr>
          <p:cNvSpPr/>
          <p:nvPr/>
        </p:nvSpPr>
        <p:spPr>
          <a:xfrm>
            <a:off x="360000" y="2148019"/>
            <a:ext cx="3705840" cy="3684792"/>
          </a:xfrm>
          <a:prstGeom prst="roundRect">
            <a:avLst>
              <a:gd name="adj" fmla="val 8604"/>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20000"/>
              </a:lnSpc>
              <a:spcAft>
                <a:spcPts val="600"/>
              </a:spcAft>
            </a:pPr>
            <a:r>
              <a:rPr lang="en-AU" sz="2000" b="1" dirty="0"/>
              <a:t>Genetic</a:t>
            </a:r>
          </a:p>
          <a:p>
            <a:pPr>
              <a:lnSpc>
                <a:spcPct val="120000"/>
              </a:lnSpc>
              <a:spcAft>
                <a:spcPts val="600"/>
              </a:spcAft>
            </a:pPr>
            <a:r>
              <a:rPr lang="en-AU" sz="1800" dirty="0"/>
              <a:t>Inherited or spontaneous changes in DNA that predispose individuals to certain non-infectious diseases</a:t>
            </a:r>
          </a:p>
          <a:p>
            <a:pPr>
              <a:lnSpc>
                <a:spcPct val="120000"/>
              </a:lnSpc>
              <a:spcAft>
                <a:spcPts val="600"/>
              </a:spcAft>
            </a:pPr>
            <a:r>
              <a:rPr lang="en-AU" sz="1800" dirty="0"/>
              <a:t>Examples:</a:t>
            </a:r>
          </a:p>
          <a:p>
            <a:pPr marL="285750" indent="-285750">
              <a:lnSpc>
                <a:spcPct val="120000"/>
              </a:lnSpc>
              <a:spcAft>
                <a:spcPts val="600"/>
              </a:spcAft>
              <a:buFont typeface="Arial" panose="020B0604020202020204" pitchFamily="34" charset="0"/>
              <a:buChar char="•"/>
            </a:pPr>
            <a:r>
              <a:rPr lang="en-AU" sz="1800" dirty="0"/>
              <a:t>Inherited mutations</a:t>
            </a:r>
          </a:p>
          <a:p>
            <a:pPr marL="285750" indent="-285750">
              <a:lnSpc>
                <a:spcPct val="120000"/>
              </a:lnSpc>
              <a:spcAft>
                <a:spcPts val="600"/>
              </a:spcAft>
              <a:buFont typeface="Arial" panose="020B0604020202020204" pitchFamily="34" charset="0"/>
              <a:buChar char="•"/>
            </a:pPr>
            <a:r>
              <a:rPr lang="en-AU" sz="1800" dirty="0"/>
              <a:t>Acquired mutations</a:t>
            </a:r>
          </a:p>
          <a:p>
            <a:pPr marL="285750" indent="-285750">
              <a:lnSpc>
                <a:spcPct val="120000"/>
              </a:lnSpc>
              <a:spcAft>
                <a:spcPts val="600"/>
              </a:spcAft>
              <a:buFont typeface="Arial" panose="020B0604020202020204" pitchFamily="34" charset="0"/>
              <a:buChar char="•"/>
            </a:pPr>
            <a:r>
              <a:rPr lang="en-AU" sz="1800" dirty="0"/>
              <a:t>Chromosomal abnormalities</a:t>
            </a:r>
          </a:p>
        </p:txBody>
      </p:sp>
      <p:sp>
        <p:nvSpPr>
          <p:cNvPr id="14" name="Rectangle: Rounded Corners 13">
            <a:extLst>
              <a:ext uri="{FF2B5EF4-FFF2-40B4-BE49-F238E27FC236}">
                <a16:creationId xmlns:a16="http://schemas.microsoft.com/office/drawing/2014/main" id="{0E2EDCFA-3E12-4E14-2015-8FD7377ACD37}"/>
              </a:ext>
            </a:extLst>
          </p:cNvPr>
          <p:cNvSpPr/>
          <p:nvPr/>
        </p:nvSpPr>
        <p:spPr>
          <a:xfrm>
            <a:off x="4249080" y="2148020"/>
            <a:ext cx="3705840" cy="4367980"/>
          </a:xfrm>
          <a:prstGeom prst="roundRect">
            <a:avLst>
              <a:gd name="adj" fmla="val 7297"/>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20000"/>
              </a:lnSpc>
              <a:spcAft>
                <a:spcPts val="600"/>
              </a:spcAft>
            </a:pPr>
            <a:r>
              <a:rPr lang="en-AU" sz="2000" b="1" dirty="0"/>
              <a:t>Environmental</a:t>
            </a:r>
          </a:p>
          <a:p>
            <a:pPr>
              <a:lnSpc>
                <a:spcPct val="120000"/>
              </a:lnSpc>
              <a:spcAft>
                <a:spcPts val="600"/>
              </a:spcAft>
            </a:pPr>
            <a:r>
              <a:rPr lang="en-AU" sz="1800" dirty="0"/>
              <a:t>External environmental factors contribute to the development of non-infectious diseases by direct exposure to harmful agents or by influencing health outcomes.</a:t>
            </a:r>
          </a:p>
          <a:p>
            <a:pPr>
              <a:lnSpc>
                <a:spcPct val="120000"/>
              </a:lnSpc>
              <a:spcAft>
                <a:spcPts val="600"/>
              </a:spcAft>
            </a:pPr>
            <a:r>
              <a:rPr lang="en-AU" sz="1800" dirty="0"/>
              <a:t>Examples:</a:t>
            </a:r>
          </a:p>
          <a:p>
            <a:pPr marL="285750" indent="-285750">
              <a:lnSpc>
                <a:spcPct val="120000"/>
              </a:lnSpc>
              <a:spcAft>
                <a:spcPts val="600"/>
              </a:spcAft>
              <a:buFont typeface="Arial" panose="020B0604020202020204" pitchFamily="34" charset="0"/>
              <a:buChar char="•"/>
            </a:pPr>
            <a:r>
              <a:rPr lang="en-AU" sz="1800" dirty="0"/>
              <a:t>Pollution</a:t>
            </a:r>
          </a:p>
          <a:p>
            <a:pPr marL="285750" indent="-285750">
              <a:lnSpc>
                <a:spcPct val="120000"/>
              </a:lnSpc>
              <a:spcAft>
                <a:spcPts val="600"/>
              </a:spcAft>
              <a:buFont typeface="Arial" panose="020B0604020202020204" pitchFamily="34" charset="0"/>
              <a:buChar char="•"/>
            </a:pPr>
            <a:r>
              <a:rPr lang="en-AU" sz="1800" dirty="0"/>
              <a:t>Exposure to toxins</a:t>
            </a:r>
          </a:p>
          <a:p>
            <a:pPr marL="285750" indent="-285750">
              <a:lnSpc>
                <a:spcPct val="120000"/>
              </a:lnSpc>
              <a:spcAft>
                <a:spcPts val="600"/>
              </a:spcAft>
              <a:buFont typeface="Arial" panose="020B0604020202020204" pitchFamily="34" charset="0"/>
              <a:buChar char="•"/>
            </a:pPr>
            <a:r>
              <a:rPr lang="en-AU" sz="1800" dirty="0"/>
              <a:t>Radiation</a:t>
            </a:r>
          </a:p>
          <a:p>
            <a:pPr marL="285750" indent="-285750">
              <a:lnSpc>
                <a:spcPct val="120000"/>
              </a:lnSpc>
              <a:spcAft>
                <a:spcPts val="600"/>
              </a:spcAft>
              <a:buFont typeface="Arial" panose="020B0604020202020204" pitchFamily="34" charset="0"/>
              <a:buChar char="•"/>
            </a:pPr>
            <a:r>
              <a:rPr lang="en-AU" sz="1800" dirty="0"/>
              <a:t>Socioeconomic factors</a:t>
            </a:r>
          </a:p>
        </p:txBody>
      </p:sp>
      <p:sp>
        <p:nvSpPr>
          <p:cNvPr id="15" name="Rectangle: Rounded Corners 14">
            <a:extLst>
              <a:ext uri="{FF2B5EF4-FFF2-40B4-BE49-F238E27FC236}">
                <a16:creationId xmlns:a16="http://schemas.microsoft.com/office/drawing/2014/main" id="{6A3EEEFC-235F-7E8C-8FD8-71429B5B6CCA}"/>
              </a:ext>
            </a:extLst>
          </p:cNvPr>
          <p:cNvSpPr/>
          <p:nvPr/>
        </p:nvSpPr>
        <p:spPr>
          <a:xfrm>
            <a:off x="8138160" y="2148019"/>
            <a:ext cx="3705840" cy="3684792"/>
          </a:xfrm>
          <a:prstGeom prst="roundRect">
            <a:avLst>
              <a:gd name="adj" fmla="val 7138"/>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20000"/>
              </a:lnSpc>
              <a:spcAft>
                <a:spcPts val="600"/>
              </a:spcAft>
            </a:pPr>
            <a:r>
              <a:rPr lang="en-AU" sz="2000" b="1" dirty="0"/>
              <a:t>Lifestyle</a:t>
            </a:r>
          </a:p>
          <a:p>
            <a:pPr>
              <a:lnSpc>
                <a:spcPct val="120000"/>
              </a:lnSpc>
              <a:spcAft>
                <a:spcPts val="600"/>
              </a:spcAft>
            </a:pPr>
            <a:r>
              <a:rPr lang="en-AU" sz="1800" dirty="0"/>
              <a:t>Personal choices or behaviours that contribute to the onset or progression of non-infectious disease.</a:t>
            </a:r>
          </a:p>
          <a:p>
            <a:pPr>
              <a:lnSpc>
                <a:spcPct val="120000"/>
              </a:lnSpc>
              <a:spcAft>
                <a:spcPts val="600"/>
              </a:spcAft>
            </a:pPr>
            <a:r>
              <a:rPr lang="en-AU" sz="1800" dirty="0"/>
              <a:t>Examples:</a:t>
            </a:r>
          </a:p>
          <a:p>
            <a:pPr marL="285750" indent="-285750">
              <a:lnSpc>
                <a:spcPct val="120000"/>
              </a:lnSpc>
              <a:spcAft>
                <a:spcPts val="600"/>
              </a:spcAft>
              <a:buFont typeface="Arial" panose="020B0604020202020204" pitchFamily="34" charset="0"/>
              <a:buChar char="•"/>
            </a:pPr>
            <a:r>
              <a:rPr lang="en-AU" sz="1800" dirty="0"/>
              <a:t>Diet and nutrition</a:t>
            </a:r>
          </a:p>
          <a:p>
            <a:pPr marL="285750" indent="-285750">
              <a:lnSpc>
                <a:spcPct val="120000"/>
              </a:lnSpc>
              <a:spcAft>
                <a:spcPts val="600"/>
              </a:spcAft>
              <a:buFont typeface="Arial" panose="020B0604020202020204" pitchFamily="34" charset="0"/>
              <a:buChar char="•"/>
            </a:pPr>
            <a:r>
              <a:rPr lang="en-AU" sz="1800" dirty="0"/>
              <a:t>Physical inactivity</a:t>
            </a:r>
          </a:p>
          <a:p>
            <a:pPr marL="285750" indent="-285750">
              <a:lnSpc>
                <a:spcPct val="120000"/>
              </a:lnSpc>
              <a:spcAft>
                <a:spcPts val="600"/>
              </a:spcAft>
              <a:buFont typeface="Arial" panose="020B0604020202020204" pitchFamily="34" charset="0"/>
              <a:buChar char="•"/>
            </a:pPr>
            <a:r>
              <a:rPr lang="en-AU" sz="1800" dirty="0"/>
              <a:t>Drugs and alcohol</a:t>
            </a:r>
          </a:p>
        </p:txBody>
      </p:sp>
      <p:sp>
        <p:nvSpPr>
          <p:cNvPr id="2" name="Slide Number Placeholder 1">
            <a:extLst>
              <a:ext uri="{FF2B5EF4-FFF2-40B4-BE49-F238E27FC236}">
                <a16:creationId xmlns:a16="http://schemas.microsoft.com/office/drawing/2014/main" id="{DE32E87C-A779-4FF3-5CD8-3C49B9400D7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144</a:t>
            </a:fld>
            <a:endParaRPr lang="en-AU"/>
          </a:p>
        </p:txBody>
      </p:sp>
    </p:spTree>
    <p:extLst>
      <p:ext uri="{BB962C8B-B14F-4D97-AF65-F5344CB8AC3E}">
        <p14:creationId xmlns:p14="http://schemas.microsoft.com/office/powerpoint/2010/main" val="377308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BB1DA8-C672-2B5F-9A4D-041D0224CECD}"/>
              </a:ext>
            </a:extLst>
          </p:cNvPr>
          <p:cNvSpPr>
            <a:spLocks noGrp="1"/>
          </p:cNvSpPr>
          <p:nvPr>
            <p:ph type="title"/>
          </p:nvPr>
        </p:nvSpPr>
        <p:spPr/>
        <p:txBody>
          <a:bodyPr/>
          <a:lstStyle/>
          <a:p>
            <a:r>
              <a:rPr lang="en-AU" dirty="0"/>
              <a:t>3.1 Causes of non-infectious disease</a:t>
            </a:r>
          </a:p>
        </p:txBody>
      </p:sp>
      <p:sp>
        <p:nvSpPr>
          <p:cNvPr id="11" name="Text Placeholder 10">
            <a:extLst>
              <a:ext uri="{FF2B5EF4-FFF2-40B4-BE49-F238E27FC236}">
                <a16:creationId xmlns:a16="http://schemas.microsoft.com/office/drawing/2014/main" id="{DF3368F9-069D-78A5-1014-D6AF266608EC}"/>
              </a:ext>
            </a:extLst>
          </p:cNvPr>
          <p:cNvSpPr>
            <a:spLocks noGrp="1"/>
          </p:cNvSpPr>
          <p:nvPr>
            <p:ph type="body" sz="quarter" idx="17"/>
          </p:nvPr>
        </p:nvSpPr>
        <p:spPr>
          <a:xfrm>
            <a:off x="360000" y="1567086"/>
            <a:ext cx="11484000" cy="3537349"/>
          </a:xfrm>
        </p:spPr>
        <p:txBody>
          <a:bodyPr numCol="2"/>
          <a:lstStyle/>
          <a:p>
            <a:pPr marL="285750" marR="0" indent="-285750" algn="l" rtl="0" eaLnBrk="1" fontAlgn="auto" latinLnBrk="0" hangingPunct="1">
              <a:lnSpc>
                <a:spcPct val="150000"/>
              </a:lnSpc>
              <a:spcAft>
                <a:spcPts val="600"/>
              </a:spcAft>
              <a:buFont typeface="Arial" panose="020B0604020202020204" pitchFamily="34" charset="0"/>
              <a:buChar char="•"/>
            </a:pPr>
            <a:r>
              <a:rPr lang="en-AU" sz="1800" b="0" i="0" u="none" strike="noStrike" kern="1200" dirty="0">
                <a:solidFill>
                  <a:srgbClr val="22272B"/>
                </a:solidFill>
                <a:effectLst/>
                <a:latin typeface="Arial" panose="020B0604020202020204" pitchFamily="34" charset="0"/>
                <a:ea typeface="Calibri" panose="020F0502020204030204" pitchFamily="34" charset="0"/>
                <a:cs typeface="Arial" panose="020B0604020202020204" pitchFamily="34" charset="0"/>
              </a:rPr>
              <a:t>Exposure to second hand smoke</a:t>
            </a:r>
            <a:endParaRPr lang="en-AU" sz="1800" b="0" i="0" u="none" strike="noStrike" dirty="0">
              <a:effectLst/>
              <a:latin typeface="Arial" panose="020B0604020202020204" pitchFamily="34" charset="0"/>
            </a:endParaRPr>
          </a:p>
          <a:p>
            <a:pPr marL="285750" indent="-285750" algn="l" rtl="0" eaLnBrk="1" fontAlgn="ctr" latinLnBrk="0" hangingPunct="1">
              <a:lnSpc>
                <a:spcPct val="150000"/>
              </a:lnSpc>
              <a:spcAft>
                <a:spcPts val="600"/>
              </a:spcAft>
              <a:buFont typeface="Arial" panose="020B0604020202020204" pitchFamily="34" charset="0"/>
              <a:buChar char="•"/>
            </a:pPr>
            <a:r>
              <a:rPr lang="en-AU" sz="1800" b="0" i="0" u="none" strike="noStrike" kern="1200" dirty="0">
                <a:solidFill>
                  <a:srgbClr val="22272B"/>
                </a:solidFill>
                <a:effectLst/>
                <a:latin typeface="Arial" panose="020B0604020202020204" pitchFamily="34" charset="0"/>
                <a:ea typeface="Calibri" panose="020F0502020204030204" pitchFamily="34" charset="0"/>
                <a:cs typeface="Arial" panose="020B0604020202020204" pitchFamily="34" charset="0"/>
              </a:rPr>
              <a:t>Exposure to UV radiation</a:t>
            </a:r>
            <a:endParaRPr lang="en-AU" sz="1800" b="0" i="0" u="none" strike="noStrike" dirty="0">
              <a:effectLst/>
              <a:latin typeface="Arial" panose="020B0604020202020204" pitchFamily="34" charset="0"/>
            </a:endParaRPr>
          </a:p>
          <a:p>
            <a:pPr marL="285750" indent="-285750" algn="l" rtl="0" eaLnBrk="1" fontAlgn="ctr" latinLnBrk="0" hangingPunct="1">
              <a:lnSpc>
                <a:spcPct val="150000"/>
              </a:lnSpc>
              <a:spcAft>
                <a:spcPts val="600"/>
              </a:spcAft>
              <a:buFont typeface="Arial" panose="020B0604020202020204" pitchFamily="34" charset="0"/>
              <a:buChar char="•"/>
            </a:pPr>
            <a:r>
              <a:rPr lang="en-AU" sz="1800" b="0" i="0" u="none" strike="noStrike" kern="1200" dirty="0">
                <a:solidFill>
                  <a:srgbClr val="22272B"/>
                </a:solidFill>
                <a:effectLst/>
                <a:latin typeface="Arial" panose="020B0604020202020204" pitchFamily="34" charset="0"/>
                <a:ea typeface="Calibri" panose="020F0502020204030204" pitchFamily="34" charset="0"/>
                <a:cs typeface="Arial" panose="020B0604020202020204" pitchFamily="34" charset="0"/>
              </a:rPr>
              <a:t>High stress</a:t>
            </a:r>
            <a:endParaRPr lang="en-AU" sz="1800" b="0" i="0" u="none" strike="noStrike" dirty="0">
              <a:effectLst/>
              <a:latin typeface="Arial" panose="020B0604020202020204" pitchFamily="34" charset="0"/>
            </a:endParaRPr>
          </a:p>
          <a:p>
            <a:pPr marL="285750" indent="-285750" algn="l" rtl="0" eaLnBrk="1" fontAlgn="ctr" latinLnBrk="0" hangingPunct="1">
              <a:lnSpc>
                <a:spcPct val="150000"/>
              </a:lnSpc>
              <a:spcAft>
                <a:spcPts val="600"/>
              </a:spcAft>
              <a:buFont typeface="Arial" panose="020B0604020202020204" pitchFamily="34" charset="0"/>
              <a:buChar char="•"/>
            </a:pPr>
            <a:r>
              <a:rPr lang="en-AU" sz="1800" b="0" i="0" u="none" strike="noStrike" kern="1200" dirty="0">
                <a:solidFill>
                  <a:srgbClr val="22272B"/>
                </a:solidFill>
                <a:effectLst/>
                <a:latin typeface="Arial" panose="020B0604020202020204" pitchFamily="34" charset="0"/>
                <a:ea typeface="Calibri" panose="020F0502020204030204" pitchFamily="34" charset="0"/>
                <a:cs typeface="Arial" panose="020B0604020202020204" pitchFamily="34" charset="0"/>
              </a:rPr>
              <a:t>Drinking alcohol</a:t>
            </a:r>
            <a:endParaRPr lang="en-AU" sz="1800" b="0" i="0" u="none" strike="noStrike" dirty="0">
              <a:effectLst/>
              <a:latin typeface="Arial" panose="020B0604020202020204" pitchFamily="34" charset="0"/>
            </a:endParaRPr>
          </a:p>
          <a:p>
            <a:pPr marL="285750" indent="-285750" algn="l" rtl="0" eaLnBrk="1" fontAlgn="ctr" latinLnBrk="0" hangingPunct="1">
              <a:lnSpc>
                <a:spcPct val="150000"/>
              </a:lnSpc>
              <a:spcAft>
                <a:spcPts val="600"/>
              </a:spcAft>
              <a:buFont typeface="Arial" panose="020B0604020202020204" pitchFamily="34" charset="0"/>
              <a:buChar char="•"/>
            </a:pPr>
            <a:r>
              <a:rPr lang="en-AU" sz="1800" b="0" i="0" u="none" strike="noStrike" kern="1200" dirty="0">
                <a:solidFill>
                  <a:srgbClr val="22272B"/>
                </a:solidFill>
                <a:effectLst/>
                <a:latin typeface="Arial" panose="020B0604020202020204" pitchFamily="34" charset="0"/>
                <a:ea typeface="Calibri" panose="020F0502020204030204" pitchFamily="34" charset="0"/>
                <a:cs typeface="Arial" panose="020B0604020202020204" pitchFamily="34" charset="0"/>
              </a:rPr>
              <a:t>Inherited conditions</a:t>
            </a:r>
            <a:endParaRPr lang="en-AU" sz="1800" b="0" i="0" u="none" strike="noStrike" dirty="0">
              <a:effectLst/>
              <a:latin typeface="Arial" panose="020B0604020202020204" pitchFamily="34" charset="0"/>
            </a:endParaRPr>
          </a:p>
          <a:p>
            <a:pPr marL="285750" indent="-285750" algn="l" rtl="0" eaLnBrk="1" fontAlgn="ctr" latinLnBrk="0" hangingPunct="1">
              <a:lnSpc>
                <a:spcPct val="150000"/>
              </a:lnSpc>
              <a:spcAft>
                <a:spcPts val="600"/>
              </a:spcAft>
              <a:buFont typeface="Arial" panose="020B0604020202020204" pitchFamily="34" charset="0"/>
              <a:buChar char="•"/>
            </a:pPr>
            <a:r>
              <a:rPr lang="en-AU" sz="1800" b="0" i="0" u="none" strike="noStrike" kern="1200" dirty="0">
                <a:solidFill>
                  <a:srgbClr val="22272B"/>
                </a:solidFill>
                <a:effectLst/>
                <a:latin typeface="Arial" panose="020B0604020202020204" pitchFamily="34" charset="0"/>
                <a:ea typeface="Calibri" panose="020F0502020204030204" pitchFamily="34" charset="0"/>
                <a:cs typeface="Arial" panose="020B0604020202020204" pitchFamily="34" charset="0"/>
              </a:rPr>
              <a:t>Eating an unhealthy, unbalanced diet</a:t>
            </a:r>
            <a:endParaRPr lang="en-AU" sz="1800" b="0" i="0" u="none" strike="noStrike" dirty="0">
              <a:effectLst/>
              <a:latin typeface="Arial" panose="020B0604020202020204" pitchFamily="34" charset="0"/>
            </a:endParaRPr>
          </a:p>
          <a:p>
            <a:pPr marL="285750" indent="-285750" algn="l" rtl="0" eaLnBrk="1" fontAlgn="ctr" latinLnBrk="0" hangingPunct="1">
              <a:lnSpc>
                <a:spcPct val="150000"/>
              </a:lnSpc>
              <a:spcAft>
                <a:spcPts val="600"/>
              </a:spcAft>
              <a:buFont typeface="Arial" panose="020B0604020202020204" pitchFamily="34" charset="0"/>
              <a:buChar char="•"/>
            </a:pPr>
            <a:r>
              <a:rPr lang="en-AU" sz="1800" b="0" i="0" u="none" strike="noStrike" kern="1200" dirty="0">
                <a:solidFill>
                  <a:srgbClr val="22272B"/>
                </a:solidFill>
                <a:effectLst/>
                <a:latin typeface="Arial" panose="020B0604020202020204" pitchFamily="34" charset="0"/>
                <a:ea typeface="Calibri" panose="020F0502020204030204" pitchFamily="34" charset="0"/>
                <a:cs typeface="Arial" panose="020B0604020202020204" pitchFamily="34" charset="0"/>
              </a:rPr>
              <a:t>Poor sleep</a:t>
            </a:r>
          </a:p>
          <a:p>
            <a:pPr marL="285750" indent="-285750" algn="l" rtl="0" eaLnBrk="1" fontAlgn="ctr" latinLnBrk="0" hangingPunct="1">
              <a:lnSpc>
                <a:spcPct val="150000"/>
              </a:lnSpc>
              <a:spcAft>
                <a:spcPts val="600"/>
              </a:spcAft>
              <a:buFont typeface="Arial" panose="020B0604020202020204" pitchFamily="34" charset="0"/>
              <a:buChar char="•"/>
            </a:pPr>
            <a:r>
              <a:rPr lang="en-AU" sz="1800" b="0" i="0" u="none" strike="noStrike" kern="1200" dirty="0">
                <a:solidFill>
                  <a:srgbClr val="22272B"/>
                </a:solidFill>
                <a:effectLst/>
                <a:latin typeface="Arial" panose="020B0604020202020204" pitchFamily="34" charset="0"/>
                <a:ea typeface="Calibri" panose="020F0502020204030204" pitchFamily="34" charset="0"/>
                <a:cs typeface="Arial" panose="020B0604020202020204" pitchFamily="34" charset="0"/>
              </a:rPr>
              <a:t>Physical inactivity</a:t>
            </a:r>
            <a:endParaRPr lang="en-AU" sz="1800" b="0" i="0" u="none" strike="noStrike" dirty="0">
              <a:effectLst/>
              <a:latin typeface="Arial" panose="020B0604020202020204" pitchFamily="34" charset="0"/>
            </a:endParaRPr>
          </a:p>
          <a:p>
            <a:pPr marL="285750" indent="-285750" algn="l" rtl="0" eaLnBrk="1" fontAlgn="ctr" latinLnBrk="0" hangingPunct="1">
              <a:lnSpc>
                <a:spcPct val="150000"/>
              </a:lnSpc>
              <a:spcAft>
                <a:spcPts val="600"/>
              </a:spcAft>
              <a:buFont typeface="Arial" panose="020B0604020202020204" pitchFamily="34" charset="0"/>
              <a:buChar char="•"/>
            </a:pPr>
            <a:r>
              <a:rPr lang="en-AU" sz="1800" b="0" i="0" u="none" strike="noStrike" kern="1200" dirty="0">
                <a:solidFill>
                  <a:srgbClr val="22272B"/>
                </a:solidFill>
                <a:effectLst/>
                <a:latin typeface="Arial" panose="020B0604020202020204" pitchFamily="34" charset="0"/>
                <a:ea typeface="Calibri" panose="020F0502020204030204" pitchFamily="34" charset="0"/>
                <a:cs typeface="Arial" panose="020B0604020202020204" pitchFamily="34" charset="0"/>
              </a:rPr>
              <a:t>Exposure to toxins</a:t>
            </a:r>
            <a:endParaRPr lang="en-AU" sz="1800" b="0" i="0" u="none" strike="noStrike" dirty="0">
              <a:effectLst/>
              <a:latin typeface="Arial" panose="020B0604020202020204" pitchFamily="34" charset="0"/>
            </a:endParaRPr>
          </a:p>
          <a:p>
            <a:pPr marL="285750" indent="-285750" algn="l" rtl="0" eaLnBrk="1" fontAlgn="ctr" latinLnBrk="0" hangingPunct="1">
              <a:lnSpc>
                <a:spcPct val="150000"/>
              </a:lnSpc>
              <a:spcAft>
                <a:spcPts val="600"/>
              </a:spcAft>
              <a:buFont typeface="Arial" panose="020B0604020202020204" pitchFamily="34" charset="0"/>
              <a:buChar char="•"/>
            </a:pPr>
            <a:r>
              <a:rPr lang="en-AU" sz="1800" b="0" i="0" u="none" strike="noStrike" kern="1200" dirty="0">
                <a:solidFill>
                  <a:srgbClr val="22272B"/>
                </a:solidFill>
                <a:effectLst/>
                <a:latin typeface="Arial" panose="020B0604020202020204" pitchFamily="34" charset="0"/>
                <a:ea typeface="Calibri" panose="020F0502020204030204" pitchFamily="34" charset="0"/>
                <a:cs typeface="Arial" panose="020B0604020202020204" pitchFamily="34" charset="0"/>
              </a:rPr>
              <a:t>Family history</a:t>
            </a:r>
            <a:endParaRPr lang="en-AU" sz="1800" b="0" i="0" u="none" strike="noStrike" dirty="0">
              <a:effectLst/>
              <a:latin typeface="Arial" panose="020B0604020202020204" pitchFamily="34" charset="0"/>
            </a:endParaRPr>
          </a:p>
          <a:p>
            <a:pPr marL="285750" indent="-285750" algn="l" rtl="0" eaLnBrk="1" fontAlgn="ctr" latinLnBrk="0" hangingPunct="1">
              <a:lnSpc>
                <a:spcPct val="150000"/>
              </a:lnSpc>
              <a:spcAft>
                <a:spcPts val="600"/>
              </a:spcAft>
              <a:buFont typeface="Arial" panose="020B0604020202020204" pitchFamily="34" charset="0"/>
              <a:buChar char="•"/>
            </a:pPr>
            <a:r>
              <a:rPr lang="en-AU" sz="1800" b="0" i="0" u="none" strike="noStrike" kern="1200" dirty="0">
                <a:solidFill>
                  <a:srgbClr val="22272B"/>
                </a:solidFill>
                <a:effectLst/>
                <a:latin typeface="Arial" panose="020B0604020202020204" pitchFamily="34" charset="0"/>
                <a:ea typeface="Calibri" panose="020F0502020204030204" pitchFamily="34" charset="0"/>
                <a:cs typeface="Arial" panose="020B0604020202020204" pitchFamily="34" charset="0"/>
              </a:rPr>
              <a:t>Urbanisation resulting in less opportunity to exercise</a:t>
            </a:r>
            <a:endParaRPr lang="en-AU" sz="1800" b="0" i="0" u="none" strike="noStrike" dirty="0">
              <a:effectLst/>
              <a:latin typeface="Arial" panose="020B0604020202020204" pitchFamily="34" charset="0"/>
            </a:endParaRPr>
          </a:p>
          <a:p>
            <a:pPr marL="285750" indent="-285750" algn="l" rtl="0" eaLnBrk="1" fontAlgn="ctr" latinLnBrk="0" hangingPunct="1">
              <a:lnSpc>
                <a:spcPct val="150000"/>
              </a:lnSpc>
              <a:spcAft>
                <a:spcPts val="600"/>
              </a:spcAft>
              <a:buFont typeface="Arial" panose="020B0604020202020204" pitchFamily="34" charset="0"/>
              <a:buChar char="•"/>
            </a:pPr>
            <a:r>
              <a:rPr lang="en-AU" sz="1800" b="0" i="0" u="none" strike="noStrike" kern="1200" dirty="0">
                <a:solidFill>
                  <a:srgbClr val="22272B"/>
                </a:solidFill>
                <a:effectLst/>
                <a:latin typeface="Arial" panose="020B0604020202020204" pitchFamily="34" charset="0"/>
                <a:ea typeface="Calibri" panose="020F0502020204030204" pitchFamily="34" charset="0"/>
                <a:cs typeface="Arial" panose="020B0604020202020204" pitchFamily="34" charset="0"/>
              </a:rPr>
              <a:t>Air pollution</a:t>
            </a:r>
            <a:endParaRPr lang="en-AU" sz="1800" b="0" i="0" u="none" strike="noStrike" dirty="0">
              <a:effectLst/>
              <a:latin typeface="Arial" panose="020B0604020202020204" pitchFamily="34" charset="0"/>
            </a:endParaRPr>
          </a:p>
          <a:p>
            <a:pPr marL="285750" indent="-285750" algn="l" rtl="0" eaLnBrk="1" fontAlgn="ctr" latinLnBrk="0" hangingPunct="1">
              <a:lnSpc>
                <a:spcPct val="150000"/>
              </a:lnSpc>
              <a:spcAft>
                <a:spcPts val="600"/>
              </a:spcAft>
              <a:buFont typeface="Arial" panose="020B0604020202020204" pitchFamily="34" charset="0"/>
              <a:buChar char="•"/>
            </a:pPr>
            <a:r>
              <a:rPr lang="en-AU" sz="1800" b="0" i="0" u="none" strike="noStrike" kern="1200" dirty="0">
                <a:solidFill>
                  <a:srgbClr val="22272B"/>
                </a:solidFill>
                <a:effectLst/>
                <a:latin typeface="Arial" panose="020B0604020202020204" pitchFamily="34" charset="0"/>
                <a:ea typeface="Calibri" panose="020F0502020204030204" pitchFamily="34" charset="0"/>
                <a:cs typeface="Arial" panose="020B0604020202020204" pitchFamily="34" charset="0"/>
              </a:rPr>
              <a:t>Smoking</a:t>
            </a:r>
            <a:endParaRPr lang="en-AU" sz="1800" b="0" i="0" u="none" strike="noStrike" dirty="0">
              <a:effectLst/>
              <a:latin typeface="Arial" panose="020B0604020202020204" pitchFamily="34" charset="0"/>
            </a:endParaRPr>
          </a:p>
          <a:p>
            <a:pPr marL="285750" indent="-285750" algn="l" rtl="0" eaLnBrk="1" fontAlgn="ctr" latinLnBrk="0" hangingPunct="1">
              <a:lnSpc>
                <a:spcPct val="150000"/>
              </a:lnSpc>
              <a:spcAft>
                <a:spcPts val="600"/>
              </a:spcAft>
              <a:buFont typeface="Arial" panose="020B0604020202020204" pitchFamily="34" charset="0"/>
              <a:buChar char="•"/>
            </a:pPr>
            <a:r>
              <a:rPr lang="en-AU" sz="1800" b="0" i="0" u="none" strike="noStrike" kern="1200" dirty="0">
                <a:solidFill>
                  <a:srgbClr val="22272B"/>
                </a:solidFill>
                <a:effectLst/>
                <a:latin typeface="Arial" panose="020B0604020202020204" pitchFamily="34" charset="0"/>
                <a:ea typeface="Calibri" panose="020F0502020204030204" pitchFamily="34" charset="0"/>
                <a:cs typeface="Arial" panose="020B0604020202020204" pitchFamily="34" charset="0"/>
              </a:rPr>
              <a:t>Changes in genes</a:t>
            </a:r>
            <a:endParaRPr lang="en-AU" sz="1800" b="0" i="0" u="none" strike="noStrike" dirty="0">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2F7C7529-3753-CCE8-08A1-DF23623A31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145</a:t>
            </a:fld>
            <a:endParaRPr lang="en-AU"/>
          </a:p>
        </p:txBody>
      </p:sp>
    </p:spTree>
    <p:extLst>
      <p:ext uri="{BB962C8B-B14F-4D97-AF65-F5344CB8AC3E}">
        <p14:creationId xmlns:p14="http://schemas.microsoft.com/office/powerpoint/2010/main" val="246124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7A8AA5-EDEC-9002-AD9A-A45B15BC101D}"/>
              </a:ext>
            </a:extLst>
          </p:cNvPr>
          <p:cNvSpPr>
            <a:spLocks noGrp="1"/>
          </p:cNvSpPr>
          <p:nvPr>
            <p:ph type="title"/>
          </p:nvPr>
        </p:nvSpPr>
        <p:spPr/>
        <p:txBody>
          <a:bodyPr/>
          <a:lstStyle/>
          <a:p>
            <a:r>
              <a:rPr lang="en-AU"/>
              <a:t>3.1 Causes of non-infectious disease (answers)</a:t>
            </a:r>
          </a:p>
        </p:txBody>
      </p:sp>
      <p:sp>
        <p:nvSpPr>
          <p:cNvPr id="5" name="Text Placeholder 4">
            <a:extLst>
              <a:ext uri="{FF2B5EF4-FFF2-40B4-BE49-F238E27FC236}">
                <a16:creationId xmlns:a16="http://schemas.microsoft.com/office/drawing/2014/main" id="{B4BC0BA8-3550-0897-96E1-8DA52BF67910}"/>
              </a:ext>
            </a:extLst>
          </p:cNvPr>
          <p:cNvSpPr>
            <a:spLocks noGrp="1"/>
          </p:cNvSpPr>
          <p:nvPr>
            <p:ph type="body" sz="quarter" idx="18"/>
          </p:nvPr>
        </p:nvSpPr>
        <p:spPr/>
        <p:txBody>
          <a:bodyPr/>
          <a:lstStyle/>
          <a:p>
            <a:r>
              <a:rPr lang="en-AU" dirty="0"/>
              <a:t>Answers</a:t>
            </a:r>
          </a:p>
        </p:txBody>
      </p:sp>
      <p:graphicFrame>
        <p:nvGraphicFramePr>
          <p:cNvPr id="6" name="Table 5" descr="A table containing the sample responses for the different causes of non-infectious diseae/">
            <a:extLst>
              <a:ext uri="{FF2B5EF4-FFF2-40B4-BE49-F238E27FC236}">
                <a16:creationId xmlns:a16="http://schemas.microsoft.com/office/drawing/2014/main" id="{C097A2E3-5FE7-2513-85BF-4A41095B54FB}"/>
              </a:ext>
            </a:extLst>
          </p:cNvPr>
          <p:cNvGraphicFramePr>
            <a:graphicFrameLocks noGrp="1"/>
          </p:cNvGraphicFramePr>
          <p:nvPr>
            <p:extLst>
              <p:ext uri="{D42A27DB-BD31-4B8C-83A1-F6EECF244321}">
                <p14:modId xmlns:p14="http://schemas.microsoft.com/office/powerpoint/2010/main" val="1250381284"/>
              </p:ext>
            </p:extLst>
          </p:nvPr>
        </p:nvGraphicFramePr>
        <p:xfrm>
          <a:off x="359999" y="1614732"/>
          <a:ext cx="11434605" cy="3836944"/>
        </p:xfrm>
        <a:graphic>
          <a:graphicData uri="http://schemas.openxmlformats.org/drawingml/2006/table">
            <a:tbl>
              <a:tblPr firstRow="1" bandRow="1"/>
              <a:tblGrid>
                <a:gridCol w="3436497">
                  <a:extLst>
                    <a:ext uri="{9D8B030D-6E8A-4147-A177-3AD203B41FA5}">
                      <a16:colId xmlns:a16="http://schemas.microsoft.com/office/drawing/2014/main" val="553489407"/>
                    </a:ext>
                  </a:extLst>
                </a:gridCol>
                <a:gridCol w="3999054">
                  <a:extLst>
                    <a:ext uri="{9D8B030D-6E8A-4147-A177-3AD203B41FA5}">
                      <a16:colId xmlns:a16="http://schemas.microsoft.com/office/drawing/2014/main" val="921568981"/>
                    </a:ext>
                  </a:extLst>
                </a:gridCol>
                <a:gridCol w="3999054">
                  <a:extLst>
                    <a:ext uri="{9D8B030D-6E8A-4147-A177-3AD203B41FA5}">
                      <a16:colId xmlns:a16="http://schemas.microsoft.com/office/drawing/2014/main" val="1499717243"/>
                    </a:ext>
                  </a:extLst>
                </a:gridCol>
              </a:tblGrid>
              <a:tr h="430589">
                <a:tc>
                  <a:txBody>
                    <a:bodyPr/>
                    <a:lstStyle/>
                    <a:p>
                      <a:pPr algn="l">
                        <a:lnSpc>
                          <a:spcPct val="150000"/>
                        </a:lnSpc>
                        <a:spcBef>
                          <a:spcPts val="0"/>
                        </a:spcBef>
                        <a:spcAft>
                          <a:spcPts val="600"/>
                        </a:spcAft>
                      </a:pPr>
                      <a:r>
                        <a:rPr lang="en-AU" sz="1800" b="1">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Genetic</a:t>
                      </a:r>
                      <a:endParaRPr lang="en-AU" sz="1800">
                        <a:effectLst/>
                        <a:highlight>
                          <a:srgbClr val="002664"/>
                        </a:highligh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l">
                        <a:lnSpc>
                          <a:spcPct val="150000"/>
                        </a:lnSpc>
                        <a:spcBef>
                          <a:spcPts val="0"/>
                        </a:spcBef>
                        <a:spcAft>
                          <a:spcPts val="600"/>
                        </a:spcAft>
                      </a:pPr>
                      <a:r>
                        <a:rPr lang="en-AU" sz="1800" b="1">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Environmental</a:t>
                      </a:r>
                      <a:endParaRPr lang="en-AU" sz="1800">
                        <a:effectLst/>
                        <a:highlight>
                          <a:srgbClr val="002664"/>
                        </a:highligh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l">
                        <a:lnSpc>
                          <a:spcPct val="150000"/>
                        </a:lnSpc>
                        <a:spcBef>
                          <a:spcPts val="0"/>
                        </a:spcBef>
                        <a:spcAft>
                          <a:spcPts val="600"/>
                        </a:spcAft>
                      </a:pPr>
                      <a:r>
                        <a:rPr lang="en-AU" sz="1800" b="1">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Lifestyle</a:t>
                      </a:r>
                      <a:endParaRPr lang="en-AU" sz="1800">
                        <a:effectLst/>
                        <a:highlight>
                          <a:srgbClr val="002664"/>
                        </a:highligh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1185975349"/>
                  </a:ext>
                </a:extLst>
              </a:tr>
              <a:tr h="3406355">
                <a:tc>
                  <a:txBody>
                    <a:bodyPr/>
                    <a:lstStyle/>
                    <a:p>
                      <a:pPr>
                        <a:lnSpc>
                          <a:spcPct val="150000"/>
                        </a:lnSpc>
                        <a:spcBef>
                          <a:spcPts val="0"/>
                        </a:spcBef>
                        <a:spcAft>
                          <a:spcPts val="60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Family history</a:t>
                      </a:r>
                      <a:endParaRPr lang="en-AU" sz="1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0"/>
                        </a:spcBef>
                        <a:spcAft>
                          <a:spcPts val="60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Inherited conditions</a:t>
                      </a:r>
                    </a:p>
                    <a:p>
                      <a:pPr>
                        <a:lnSpc>
                          <a:spcPct val="150000"/>
                        </a:lnSpc>
                        <a:spcBef>
                          <a:spcPts val="0"/>
                        </a:spcBef>
                        <a:spcAft>
                          <a:spcPts val="60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Changes in genes</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0"/>
                        </a:spcBef>
                        <a:spcAft>
                          <a:spcPts val="60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Exposure to second hand smoke</a:t>
                      </a:r>
                      <a:endParaRPr lang="en-AU" sz="1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0"/>
                        </a:spcBef>
                        <a:spcAft>
                          <a:spcPts val="60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Air pollution</a:t>
                      </a:r>
                      <a:endParaRPr lang="en-AU" sz="1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0"/>
                        </a:spcBef>
                        <a:spcAft>
                          <a:spcPts val="60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Urbanisation resulting in less opportunity to exercise</a:t>
                      </a:r>
                      <a:endParaRPr lang="en-AU" sz="1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0"/>
                        </a:spcBef>
                        <a:spcAft>
                          <a:spcPts val="60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Exposure to UV radiation</a:t>
                      </a:r>
                      <a:endParaRPr lang="en-AU" sz="1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0"/>
                        </a:spcBef>
                        <a:spcAft>
                          <a:spcPts val="60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Exposure to toxins</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50000"/>
                        </a:lnSpc>
                        <a:spcBef>
                          <a:spcPts val="0"/>
                        </a:spcBef>
                        <a:spcAft>
                          <a:spcPts val="60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Eating an unhealthy, unbalanced diet</a:t>
                      </a:r>
                      <a:endParaRPr lang="en-AU" sz="1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0"/>
                        </a:spcBef>
                        <a:spcAft>
                          <a:spcPts val="60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Physical inactivity</a:t>
                      </a:r>
                      <a:endParaRPr lang="en-AU" sz="1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0"/>
                        </a:spcBef>
                        <a:spcAft>
                          <a:spcPts val="60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Drinking alcohol</a:t>
                      </a:r>
                      <a:endParaRPr lang="en-AU" sz="1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0"/>
                        </a:spcBef>
                        <a:spcAft>
                          <a:spcPts val="60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Smoking</a:t>
                      </a:r>
                      <a:endParaRPr lang="en-AU" sz="1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0"/>
                        </a:spcBef>
                        <a:spcAft>
                          <a:spcPts val="60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Poor sleep</a:t>
                      </a:r>
                      <a:endParaRPr lang="en-AU" sz="1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0"/>
                        </a:spcBef>
                        <a:spcAft>
                          <a:spcPts val="60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High stress</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37466638"/>
                  </a:ext>
                </a:extLst>
              </a:tr>
            </a:tbl>
          </a:graphicData>
        </a:graphic>
      </p:graphicFrame>
      <p:sp>
        <p:nvSpPr>
          <p:cNvPr id="2" name="Slide Number Placeholder 1">
            <a:extLst>
              <a:ext uri="{FF2B5EF4-FFF2-40B4-BE49-F238E27FC236}">
                <a16:creationId xmlns:a16="http://schemas.microsoft.com/office/drawing/2014/main" id="{DE32E87C-A779-4FF3-5CD8-3C49B9400D7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146</a:t>
            </a:fld>
            <a:endParaRPr lang="en-AU"/>
          </a:p>
        </p:txBody>
      </p:sp>
    </p:spTree>
    <p:extLst>
      <p:ext uri="{BB962C8B-B14F-4D97-AF65-F5344CB8AC3E}">
        <p14:creationId xmlns:p14="http://schemas.microsoft.com/office/powerpoint/2010/main" val="374627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B3A655-F5F4-1429-C471-2F5C54E451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147</a:t>
            </a:fld>
            <a:endParaRPr lang="en-AU"/>
          </a:p>
        </p:txBody>
      </p:sp>
      <p:sp>
        <p:nvSpPr>
          <p:cNvPr id="3" name="Title 2">
            <a:extLst>
              <a:ext uri="{FF2B5EF4-FFF2-40B4-BE49-F238E27FC236}">
                <a16:creationId xmlns:a16="http://schemas.microsoft.com/office/drawing/2014/main" id="{341C095A-9483-1C6F-9ACC-9FD365553F3D}"/>
              </a:ext>
            </a:extLst>
          </p:cNvPr>
          <p:cNvSpPr>
            <a:spLocks noGrp="1"/>
          </p:cNvSpPr>
          <p:nvPr>
            <p:ph type="title"/>
          </p:nvPr>
        </p:nvSpPr>
        <p:spPr/>
        <p:txBody>
          <a:bodyPr/>
          <a:lstStyle/>
          <a:p>
            <a:r>
              <a:rPr lang="en-AU" dirty="0"/>
              <a:t>3.1 Type 2 Diabetes</a:t>
            </a:r>
          </a:p>
        </p:txBody>
      </p:sp>
      <p:sp>
        <p:nvSpPr>
          <p:cNvPr id="7" name="Text Placeholder 6">
            <a:extLst>
              <a:ext uri="{FF2B5EF4-FFF2-40B4-BE49-F238E27FC236}">
                <a16:creationId xmlns:a16="http://schemas.microsoft.com/office/drawing/2014/main" id="{FA740B43-B258-F4BF-4FD5-1269C1CAF742}"/>
              </a:ext>
            </a:extLst>
          </p:cNvPr>
          <p:cNvSpPr>
            <a:spLocks noGrp="1"/>
          </p:cNvSpPr>
          <p:nvPr>
            <p:ph type="body" sz="quarter" idx="18"/>
          </p:nvPr>
        </p:nvSpPr>
        <p:spPr/>
        <p:txBody>
          <a:bodyPr/>
          <a:lstStyle/>
          <a:p>
            <a:r>
              <a:rPr lang="en-AU" dirty="0"/>
              <a:t>Can you identify the risk factors?</a:t>
            </a:r>
          </a:p>
        </p:txBody>
      </p:sp>
      <p:sp>
        <p:nvSpPr>
          <p:cNvPr id="6" name="TextBox 5" descr="A paragraph of information related to Type 2 diabetes and its risk factors.">
            <a:extLst>
              <a:ext uri="{FF2B5EF4-FFF2-40B4-BE49-F238E27FC236}">
                <a16:creationId xmlns:a16="http://schemas.microsoft.com/office/drawing/2014/main" id="{1232ADAE-E54E-C159-3215-F371C3AFCB62}"/>
              </a:ext>
            </a:extLst>
          </p:cNvPr>
          <p:cNvSpPr txBox="1"/>
          <p:nvPr/>
        </p:nvSpPr>
        <p:spPr>
          <a:xfrm>
            <a:off x="301713" y="1456340"/>
            <a:ext cx="11582400" cy="4426853"/>
          </a:xfrm>
          <a:prstGeom prst="rect">
            <a:avLst/>
          </a:prstGeom>
          <a:ln w="12700">
            <a:solidFill>
              <a:schemeClr val="accent3"/>
            </a:solidFill>
          </a:ln>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Type 2 diabetes is a non-infectious disease where the body loses its ability to produce enough insulin in the pancreas, making it unable to regulate blood sugar levels. It typically occurs in adults over the age of 45. However, it is more common in the younger population. Type 2 diabetes can lead to other severe health issues if it is not managed well, including cardiovascular disease, kidney disease, nerve damage, vision loss, infections and amputations.</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disease has strong genetic and family-related risk factors and is more common in people of particular ethnic backgrounds. However, it is also associated with leading an unhealthy lifestyle, with the risk increasing in people who are overweight, eat a poor diet, are physically inactive and have high blood pressure. Type 2 diabetes can often be managed by healthy eating and regular physical activity. Over time, some people may need to have medication to manage Type 2 diabetes and reduce the likelihood of them experiencing complications. </a:t>
            </a:r>
          </a:p>
        </p:txBody>
      </p:sp>
      <p:sp>
        <p:nvSpPr>
          <p:cNvPr id="8" name="Rectangle: Rounded Corners 7">
            <a:extLst>
              <a:ext uri="{FF2B5EF4-FFF2-40B4-BE49-F238E27FC236}">
                <a16:creationId xmlns:a16="http://schemas.microsoft.com/office/drawing/2014/main" id="{BA80E4F8-3350-74ED-EB5F-CFEEC40A9C11}"/>
              </a:ext>
              <a:ext uri="{C183D7F6-B498-43B3-948B-1728B52AA6E4}">
                <adec:decorative xmlns:adec="http://schemas.microsoft.com/office/drawing/2017/decorative" val="1"/>
              </a:ext>
            </a:extLst>
          </p:cNvPr>
          <p:cNvSpPr/>
          <p:nvPr/>
        </p:nvSpPr>
        <p:spPr>
          <a:xfrm>
            <a:off x="372546" y="4293601"/>
            <a:ext cx="1358639" cy="327334"/>
          </a:xfrm>
          <a:prstGeom prst="roundRect">
            <a:avLst/>
          </a:prstGeom>
          <a:solidFill>
            <a:srgbClr val="CBEDFD">
              <a:alpha val="34902"/>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a:solidFill>
                <a:schemeClr val="accent1"/>
              </a:solidFill>
            </a:endParaRPr>
          </a:p>
        </p:txBody>
      </p:sp>
      <p:sp>
        <p:nvSpPr>
          <p:cNvPr id="9" name="Rectangle: Rounded Corners 8">
            <a:extLst>
              <a:ext uri="{FF2B5EF4-FFF2-40B4-BE49-F238E27FC236}">
                <a16:creationId xmlns:a16="http://schemas.microsoft.com/office/drawing/2014/main" id="{721030A2-0B79-B2BE-3CD0-50CE10CEFC60}"/>
              </a:ext>
              <a:ext uri="{C183D7F6-B498-43B3-948B-1728B52AA6E4}">
                <adec:decorative xmlns:adec="http://schemas.microsoft.com/office/drawing/2017/decorative" val="1"/>
              </a:ext>
            </a:extLst>
          </p:cNvPr>
          <p:cNvSpPr/>
          <p:nvPr/>
        </p:nvSpPr>
        <p:spPr>
          <a:xfrm>
            <a:off x="2754798" y="3861409"/>
            <a:ext cx="3851485" cy="327334"/>
          </a:xfrm>
          <a:prstGeom prst="roundRect">
            <a:avLst/>
          </a:prstGeom>
          <a:solidFill>
            <a:srgbClr val="CBEDFD">
              <a:alpha val="34902"/>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a:solidFill>
                <a:schemeClr val="accent1"/>
              </a:solidFill>
            </a:endParaRPr>
          </a:p>
        </p:txBody>
      </p:sp>
      <p:sp>
        <p:nvSpPr>
          <p:cNvPr id="11" name="Rectangle: Rounded Corners 10">
            <a:extLst>
              <a:ext uri="{FF2B5EF4-FFF2-40B4-BE49-F238E27FC236}">
                <a16:creationId xmlns:a16="http://schemas.microsoft.com/office/drawing/2014/main" id="{FA85F6B4-AF2D-5AA6-C61B-03443F49631F}"/>
              </a:ext>
              <a:ext uri="{C183D7F6-B498-43B3-948B-1728B52AA6E4}">
                <adec:decorative xmlns:adec="http://schemas.microsoft.com/office/drawing/2017/decorative" val="1"/>
              </a:ext>
            </a:extLst>
          </p:cNvPr>
          <p:cNvSpPr/>
          <p:nvPr/>
        </p:nvSpPr>
        <p:spPr>
          <a:xfrm>
            <a:off x="7349408" y="4649157"/>
            <a:ext cx="2125782" cy="369319"/>
          </a:xfrm>
          <a:prstGeom prst="roundRect">
            <a:avLst/>
          </a:prstGeom>
          <a:solidFill>
            <a:srgbClr val="CBEDFD">
              <a:alpha val="34902"/>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a:solidFill>
                <a:schemeClr val="accent1"/>
              </a:solidFill>
            </a:endParaRPr>
          </a:p>
        </p:txBody>
      </p:sp>
      <p:sp>
        <p:nvSpPr>
          <p:cNvPr id="4" name="Rectangle: Rounded Corners 3">
            <a:extLst>
              <a:ext uri="{FF2B5EF4-FFF2-40B4-BE49-F238E27FC236}">
                <a16:creationId xmlns:a16="http://schemas.microsoft.com/office/drawing/2014/main" id="{CF83BB88-09B1-7F00-7EFD-2D9DE00DE8E1}"/>
              </a:ext>
              <a:ext uri="{C183D7F6-B498-43B3-948B-1728B52AA6E4}">
                <adec:decorative xmlns:adec="http://schemas.microsoft.com/office/drawing/2017/decorative" val="1"/>
              </a:ext>
            </a:extLst>
          </p:cNvPr>
          <p:cNvSpPr/>
          <p:nvPr/>
        </p:nvSpPr>
        <p:spPr>
          <a:xfrm>
            <a:off x="1254975" y="4706151"/>
            <a:ext cx="5051231" cy="327334"/>
          </a:xfrm>
          <a:prstGeom prst="roundRect">
            <a:avLst/>
          </a:prstGeom>
          <a:solidFill>
            <a:srgbClr val="CBEDFD">
              <a:alpha val="34902"/>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a:solidFill>
                <a:schemeClr val="accent1"/>
              </a:solidFill>
            </a:endParaRPr>
          </a:p>
        </p:txBody>
      </p:sp>
      <p:sp>
        <p:nvSpPr>
          <p:cNvPr id="17" name="Rectangle: Rounded Corners 16">
            <a:extLst>
              <a:ext uri="{FF2B5EF4-FFF2-40B4-BE49-F238E27FC236}">
                <a16:creationId xmlns:a16="http://schemas.microsoft.com/office/drawing/2014/main" id="{6FC903FA-60AA-7E4D-0EF8-5F803D4B51B5}"/>
              </a:ext>
              <a:ext uri="{C183D7F6-B498-43B3-948B-1728B52AA6E4}">
                <adec:decorative xmlns:adec="http://schemas.microsoft.com/office/drawing/2017/decorative" val="1"/>
              </a:ext>
            </a:extLst>
          </p:cNvPr>
          <p:cNvSpPr/>
          <p:nvPr/>
        </p:nvSpPr>
        <p:spPr>
          <a:xfrm>
            <a:off x="6481440" y="4225510"/>
            <a:ext cx="1882167" cy="369319"/>
          </a:xfrm>
          <a:prstGeom prst="roundRect">
            <a:avLst/>
          </a:prstGeom>
          <a:solidFill>
            <a:srgbClr val="CBEDFD">
              <a:alpha val="34902"/>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a:solidFill>
                <a:schemeClr val="accent1"/>
              </a:solidFill>
            </a:endParaRPr>
          </a:p>
        </p:txBody>
      </p:sp>
      <p:sp>
        <p:nvSpPr>
          <p:cNvPr id="10" name="Rectangle: Rounded Corners 4">
            <a:extLst>
              <a:ext uri="{FF2B5EF4-FFF2-40B4-BE49-F238E27FC236}">
                <a16:creationId xmlns:a16="http://schemas.microsoft.com/office/drawing/2014/main" id="{7BC09EF1-DA5B-0236-5788-BEBA29228483}"/>
              </a:ext>
              <a:ext uri="{C183D7F6-B498-43B3-948B-1728B52AA6E4}">
                <adec:decorative xmlns:adec="http://schemas.microsoft.com/office/drawing/2017/decorative" val="1"/>
              </a:ext>
            </a:extLst>
          </p:cNvPr>
          <p:cNvSpPr/>
          <p:nvPr/>
        </p:nvSpPr>
        <p:spPr>
          <a:xfrm>
            <a:off x="10089222" y="3819424"/>
            <a:ext cx="1754776" cy="369319"/>
          </a:xfrm>
          <a:prstGeom prst="roundRect">
            <a:avLst/>
          </a:prstGeom>
          <a:solidFill>
            <a:srgbClr val="CBEDFD">
              <a:alpha val="34902"/>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a:solidFill>
                <a:schemeClr val="accent1"/>
              </a:solidFill>
            </a:endParaRPr>
          </a:p>
        </p:txBody>
      </p:sp>
    </p:spTree>
    <p:extLst>
      <p:ext uri="{BB962C8B-B14F-4D97-AF65-F5344CB8AC3E}">
        <p14:creationId xmlns:p14="http://schemas.microsoft.com/office/powerpoint/2010/main" val="382133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4" grpId="0" animBg="1"/>
      <p:bldP spid="17" grpId="0" animBg="1"/>
      <p:bldP spid="10"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598386-9C8C-BCC9-D54F-A7E6EEB14794}"/>
              </a:ext>
            </a:extLst>
          </p:cNvPr>
          <p:cNvSpPr>
            <a:spLocks noGrp="1"/>
          </p:cNvSpPr>
          <p:nvPr>
            <p:ph type="title"/>
          </p:nvPr>
        </p:nvSpPr>
        <p:spPr/>
        <p:txBody>
          <a:bodyPr/>
          <a:lstStyle/>
          <a:p>
            <a:r>
              <a:rPr lang="en-AU" dirty="0"/>
              <a:t>3.1 Type 2 Diabetes summary</a:t>
            </a:r>
          </a:p>
        </p:txBody>
      </p:sp>
      <p:sp>
        <p:nvSpPr>
          <p:cNvPr id="12" name="Text Placeholder 11">
            <a:extLst>
              <a:ext uri="{FF2B5EF4-FFF2-40B4-BE49-F238E27FC236}">
                <a16:creationId xmlns:a16="http://schemas.microsoft.com/office/drawing/2014/main" id="{589D197A-BBCB-7E0D-0AC0-3861ED779ED5}"/>
              </a:ext>
            </a:extLst>
          </p:cNvPr>
          <p:cNvSpPr>
            <a:spLocks noGrp="1"/>
          </p:cNvSpPr>
          <p:nvPr>
            <p:ph type="body" sz="quarter" idx="18"/>
          </p:nvPr>
        </p:nvSpPr>
        <p:spPr/>
        <p:txBody>
          <a:bodyPr/>
          <a:lstStyle/>
          <a:p>
            <a:r>
              <a:rPr lang="en-AU" dirty="0"/>
              <a:t>Example presentation slide</a:t>
            </a:r>
          </a:p>
        </p:txBody>
      </p:sp>
      <p:sp>
        <p:nvSpPr>
          <p:cNvPr id="10" name="Rectangle: Rounded Corners 5">
            <a:extLst>
              <a:ext uri="{FF2B5EF4-FFF2-40B4-BE49-F238E27FC236}">
                <a16:creationId xmlns:a16="http://schemas.microsoft.com/office/drawing/2014/main" id="{4911DDC9-1874-13B2-01A7-149303BDD21C}"/>
              </a:ext>
            </a:extLst>
          </p:cNvPr>
          <p:cNvSpPr/>
          <p:nvPr/>
        </p:nvSpPr>
        <p:spPr>
          <a:xfrm>
            <a:off x="359998" y="1574157"/>
            <a:ext cx="11483999" cy="769481"/>
          </a:xfrm>
          <a:prstGeom prst="roundRect">
            <a:avLst>
              <a:gd name="adj" fmla="val 1288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20000"/>
              </a:lnSpc>
              <a:spcAft>
                <a:spcPts val="600"/>
              </a:spcAft>
            </a:pPr>
            <a:r>
              <a:rPr lang="en-AU" sz="1600" dirty="0">
                <a:effectLst/>
                <a:latin typeface="Arial" panose="020B0604020202020204" pitchFamily="34" charset="0"/>
                <a:ea typeface="Calibri" panose="020F0502020204030204" pitchFamily="34" charset="0"/>
              </a:rPr>
              <a:t>Type 2 diabetes is a non-infectious disease where the body becomes resistant to the effects of insulin and loses its ability to produce enough insulin in the pancreas. As a result, the body is unable to regulate blood sugar levels.</a:t>
            </a:r>
            <a:endParaRPr lang="en-AU" sz="1600" dirty="0"/>
          </a:p>
        </p:txBody>
      </p:sp>
      <p:sp>
        <p:nvSpPr>
          <p:cNvPr id="7" name="Rectangle: Rounded Corners 6">
            <a:extLst>
              <a:ext uri="{FF2B5EF4-FFF2-40B4-BE49-F238E27FC236}">
                <a16:creationId xmlns:a16="http://schemas.microsoft.com/office/drawing/2014/main" id="{5B6A4859-F675-AE15-470E-690ED76D73AD}"/>
              </a:ext>
            </a:extLst>
          </p:cNvPr>
          <p:cNvSpPr/>
          <p:nvPr/>
        </p:nvSpPr>
        <p:spPr>
          <a:xfrm>
            <a:off x="348000" y="2487182"/>
            <a:ext cx="2742672" cy="3885274"/>
          </a:xfrm>
          <a:prstGeom prst="roundRect">
            <a:avLst>
              <a:gd name="adj" fmla="val 3774"/>
            </a:avLst>
          </a:prstGeom>
          <a:solidFill>
            <a:schemeClr val="accent4"/>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t"/>
          <a:lstStyle/>
          <a:p>
            <a:pPr>
              <a:lnSpc>
                <a:spcPct val="110000"/>
              </a:lnSpc>
              <a:spcAft>
                <a:spcPts val="600"/>
              </a:spcAft>
            </a:pPr>
            <a:r>
              <a:rPr lang="en-AU" sz="1500" b="1" dirty="0">
                <a:solidFill>
                  <a:schemeClr val="accent1"/>
                </a:solidFill>
              </a:rPr>
              <a:t>Symptoms</a:t>
            </a:r>
          </a:p>
          <a:p>
            <a:pPr>
              <a:lnSpc>
                <a:spcPct val="110000"/>
              </a:lnSpc>
              <a:spcAft>
                <a:spcPts val="600"/>
              </a:spcAft>
            </a:pPr>
            <a:r>
              <a:rPr lang="en-AU" sz="1500" dirty="0">
                <a:solidFill>
                  <a:schemeClr val="accent1"/>
                </a:solidFill>
              </a:rPr>
              <a:t>Early symptoms can include:</a:t>
            </a:r>
          </a:p>
          <a:p>
            <a:pPr marL="285750" indent="-285750">
              <a:lnSpc>
                <a:spcPct val="110000"/>
              </a:lnSpc>
              <a:spcAft>
                <a:spcPts val="600"/>
              </a:spcAft>
              <a:buFont typeface="Arial" panose="020B0604020202020204" pitchFamily="34" charset="0"/>
              <a:buChar char="•"/>
            </a:pPr>
            <a:r>
              <a:rPr lang="en-AU" sz="1500" dirty="0">
                <a:solidFill>
                  <a:schemeClr val="accent1"/>
                </a:solidFill>
              </a:rPr>
              <a:t>Increased thirst</a:t>
            </a:r>
          </a:p>
          <a:p>
            <a:pPr marL="285750" indent="-285750">
              <a:lnSpc>
                <a:spcPct val="110000"/>
              </a:lnSpc>
              <a:spcAft>
                <a:spcPts val="600"/>
              </a:spcAft>
              <a:buFont typeface="Arial" panose="020B0604020202020204" pitchFamily="34" charset="0"/>
              <a:buChar char="•"/>
            </a:pPr>
            <a:r>
              <a:rPr lang="en-AU" sz="1500" dirty="0">
                <a:solidFill>
                  <a:schemeClr val="accent1"/>
                </a:solidFill>
              </a:rPr>
              <a:t>Frequent urination</a:t>
            </a:r>
          </a:p>
          <a:p>
            <a:pPr marL="285750" indent="-285750">
              <a:lnSpc>
                <a:spcPct val="110000"/>
              </a:lnSpc>
              <a:spcAft>
                <a:spcPts val="600"/>
              </a:spcAft>
              <a:buFont typeface="Arial" panose="020B0604020202020204" pitchFamily="34" charset="0"/>
              <a:buChar char="•"/>
            </a:pPr>
            <a:r>
              <a:rPr lang="en-AU" sz="1500" dirty="0">
                <a:solidFill>
                  <a:schemeClr val="accent1"/>
                </a:solidFill>
              </a:rPr>
              <a:t>Fatigue</a:t>
            </a:r>
          </a:p>
          <a:p>
            <a:pPr>
              <a:lnSpc>
                <a:spcPct val="110000"/>
              </a:lnSpc>
              <a:spcAft>
                <a:spcPts val="600"/>
              </a:spcAft>
            </a:pPr>
            <a:r>
              <a:rPr lang="en-AU" sz="1500" dirty="0">
                <a:solidFill>
                  <a:schemeClr val="accent1"/>
                </a:solidFill>
              </a:rPr>
              <a:t>Other symptoms may include:</a:t>
            </a:r>
          </a:p>
          <a:p>
            <a:pPr marL="285750" indent="-285750">
              <a:lnSpc>
                <a:spcPct val="110000"/>
              </a:lnSpc>
              <a:spcAft>
                <a:spcPts val="600"/>
              </a:spcAft>
              <a:buFont typeface="Arial" panose="020B0604020202020204" pitchFamily="34" charset="0"/>
              <a:buChar char="•"/>
            </a:pPr>
            <a:r>
              <a:rPr lang="en-AU" sz="1500" dirty="0">
                <a:solidFill>
                  <a:schemeClr val="accent1"/>
                </a:solidFill>
              </a:rPr>
              <a:t>Blurred vision</a:t>
            </a:r>
          </a:p>
          <a:p>
            <a:pPr marL="285750" indent="-285750">
              <a:lnSpc>
                <a:spcPct val="110000"/>
              </a:lnSpc>
              <a:spcAft>
                <a:spcPts val="600"/>
              </a:spcAft>
              <a:buFont typeface="Arial" panose="020B0604020202020204" pitchFamily="34" charset="0"/>
              <a:buChar char="•"/>
            </a:pPr>
            <a:r>
              <a:rPr lang="en-AU" sz="1500" dirty="0">
                <a:solidFill>
                  <a:schemeClr val="accent1"/>
                </a:solidFill>
              </a:rPr>
              <a:t>Slowed healing or infections</a:t>
            </a:r>
          </a:p>
          <a:p>
            <a:pPr marL="285750" indent="-285750">
              <a:lnSpc>
                <a:spcPct val="110000"/>
              </a:lnSpc>
              <a:spcAft>
                <a:spcPts val="600"/>
              </a:spcAft>
              <a:buFont typeface="Arial" panose="020B0604020202020204" pitchFamily="34" charset="0"/>
              <a:buChar char="•"/>
            </a:pPr>
            <a:r>
              <a:rPr lang="en-AU" sz="1500" dirty="0">
                <a:solidFill>
                  <a:schemeClr val="accent1"/>
                </a:solidFill>
              </a:rPr>
              <a:t>Tingling or numbness in hands and feet</a:t>
            </a:r>
          </a:p>
          <a:p>
            <a:pPr>
              <a:lnSpc>
                <a:spcPct val="110000"/>
              </a:lnSpc>
              <a:spcAft>
                <a:spcPts val="600"/>
              </a:spcAft>
            </a:pPr>
            <a:endParaRPr lang="en-AU" sz="1500" dirty="0">
              <a:solidFill>
                <a:schemeClr val="accent1"/>
              </a:solidFill>
            </a:endParaRPr>
          </a:p>
        </p:txBody>
      </p:sp>
      <p:sp>
        <p:nvSpPr>
          <p:cNvPr id="9" name="Rectangle: Rounded Corners 8">
            <a:extLst>
              <a:ext uri="{FF2B5EF4-FFF2-40B4-BE49-F238E27FC236}">
                <a16:creationId xmlns:a16="http://schemas.microsoft.com/office/drawing/2014/main" id="{FC570D79-1976-412F-93E0-AE8C778D9524}"/>
              </a:ext>
            </a:extLst>
          </p:cNvPr>
          <p:cNvSpPr/>
          <p:nvPr/>
        </p:nvSpPr>
        <p:spPr>
          <a:xfrm>
            <a:off x="3226496" y="2487182"/>
            <a:ext cx="5743884" cy="3885274"/>
          </a:xfrm>
          <a:prstGeom prst="roundRect">
            <a:avLst>
              <a:gd name="adj" fmla="val 2664"/>
            </a:avLst>
          </a:prstGeom>
          <a:solidFill>
            <a:schemeClr val="accent4"/>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t"/>
          <a:lstStyle/>
          <a:p>
            <a:pPr>
              <a:lnSpc>
                <a:spcPct val="110000"/>
              </a:lnSpc>
              <a:spcAft>
                <a:spcPts val="600"/>
              </a:spcAft>
            </a:pPr>
            <a:r>
              <a:rPr lang="en-AU" sz="1500" b="1" dirty="0">
                <a:solidFill>
                  <a:schemeClr val="accent1"/>
                </a:solidFill>
              </a:rPr>
              <a:t>What risk factors contribute to causing the disease?</a:t>
            </a:r>
          </a:p>
          <a:p>
            <a:pPr>
              <a:lnSpc>
                <a:spcPct val="110000"/>
              </a:lnSpc>
              <a:spcAft>
                <a:spcPts val="600"/>
              </a:spcAft>
            </a:pPr>
            <a:r>
              <a:rPr lang="en-AU" sz="1500" b="1" dirty="0">
                <a:solidFill>
                  <a:schemeClr val="accent1"/>
                </a:solidFill>
              </a:rPr>
              <a:t>Genetic factors</a:t>
            </a:r>
          </a:p>
          <a:p>
            <a:pPr marL="285750" indent="-285750">
              <a:lnSpc>
                <a:spcPct val="110000"/>
              </a:lnSpc>
              <a:spcAft>
                <a:spcPts val="600"/>
              </a:spcAft>
              <a:buFont typeface="Arial" panose="020B0604020202020204" pitchFamily="34" charset="0"/>
              <a:buChar char="•"/>
            </a:pPr>
            <a:r>
              <a:rPr lang="en-AU" sz="1500" dirty="0">
                <a:solidFill>
                  <a:schemeClr val="accent1"/>
                </a:solidFill>
              </a:rPr>
              <a:t>Family history of Type 2 diabetes</a:t>
            </a:r>
          </a:p>
          <a:p>
            <a:pPr marL="285750" indent="-285750">
              <a:lnSpc>
                <a:spcPct val="110000"/>
              </a:lnSpc>
              <a:spcAft>
                <a:spcPts val="600"/>
              </a:spcAft>
              <a:buFont typeface="Arial" panose="020B0604020202020204" pitchFamily="34" charset="0"/>
              <a:buChar char="•"/>
            </a:pPr>
            <a:r>
              <a:rPr lang="en-AU" sz="1500" dirty="0">
                <a:solidFill>
                  <a:schemeClr val="accent1"/>
                </a:solidFill>
              </a:rPr>
              <a:t>Specific genes may influence how the body processes insulin</a:t>
            </a:r>
          </a:p>
          <a:p>
            <a:pPr>
              <a:lnSpc>
                <a:spcPct val="110000"/>
              </a:lnSpc>
              <a:spcAft>
                <a:spcPts val="600"/>
              </a:spcAft>
            </a:pPr>
            <a:r>
              <a:rPr lang="en-AU" sz="1500" b="1" dirty="0">
                <a:solidFill>
                  <a:schemeClr val="accent1"/>
                </a:solidFill>
              </a:rPr>
              <a:t>Lifestyle factors</a:t>
            </a:r>
          </a:p>
          <a:p>
            <a:pPr marL="285750" indent="-285750">
              <a:lnSpc>
                <a:spcPct val="110000"/>
              </a:lnSpc>
              <a:spcAft>
                <a:spcPts val="600"/>
              </a:spcAft>
              <a:buFont typeface="Arial" panose="020B0604020202020204" pitchFamily="34" charset="0"/>
              <a:buChar char="•"/>
            </a:pPr>
            <a:r>
              <a:rPr lang="en-AU" sz="1500" dirty="0">
                <a:solidFill>
                  <a:schemeClr val="accent1"/>
                </a:solidFill>
              </a:rPr>
              <a:t>Unhealthy diet of highly processed food, sugary foods and drinks</a:t>
            </a:r>
          </a:p>
          <a:p>
            <a:pPr marL="285750" indent="-285750">
              <a:lnSpc>
                <a:spcPct val="110000"/>
              </a:lnSpc>
              <a:spcAft>
                <a:spcPts val="600"/>
              </a:spcAft>
              <a:buFont typeface="Arial" panose="020B0604020202020204" pitchFamily="34" charset="0"/>
              <a:buChar char="•"/>
            </a:pPr>
            <a:r>
              <a:rPr lang="en-AU" sz="1500" dirty="0">
                <a:solidFill>
                  <a:schemeClr val="accent1"/>
                </a:solidFill>
              </a:rPr>
              <a:t>Physical inactivity can cause weight gain, which can result in insulin resistance</a:t>
            </a:r>
          </a:p>
          <a:p>
            <a:pPr>
              <a:lnSpc>
                <a:spcPct val="110000"/>
              </a:lnSpc>
              <a:spcAft>
                <a:spcPts val="600"/>
              </a:spcAft>
            </a:pPr>
            <a:r>
              <a:rPr lang="en-AU" sz="1500" b="1" dirty="0">
                <a:solidFill>
                  <a:schemeClr val="accent1"/>
                </a:solidFill>
              </a:rPr>
              <a:t>Environmental factors</a:t>
            </a:r>
          </a:p>
          <a:p>
            <a:pPr marL="342900" indent="-342900">
              <a:lnSpc>
                <a:spcPct val="110000"/>
              </a:lnSpc>
              <a:spcAft>
                <a:spcPts val="600"/>
              </a:spcAft>
              <a:buFont typeface="Arial" panose="020B0604020202020204" pitchFamily="34" charset="0"/>
              <a:buChar char="•"/>
            </a:pPr>
            <a:r>
              <a:rPr lang="en-AU" sz="1500" dirty="0">
                <a:solidFill>
                  <a:schemeClr val="accent1"/>
                </a:solidFill>
              </a:rPr>
              <a:t>Urbanisation leading to sedentary lifestyles and access to high-calorie fast foods</a:t>
            </a:r>
          </a:p>
        </p:txBody>
      </p:sp>
      <p:sp>
        <p:nvSpPr>
          <p:cNvPr id="5" name="Rectangle: Rounded Corners 4">
            <a:extLst>
              <a:ext uri="{FF2B5EF4-FFF2-40B4-BE49-F238E27FC236}">
                <a16:creationId xmlns:a16="http://schemas.microsoft.com/office/drawing/2014/main" id="{729721E1-9DCC-9816-7034-67465147068D}"/>
              </a:ext>
            </a:extLst>
          </p:cNvPr>
          <p:cNvSpPr/>
          <p:nvPr/>
        </p:nvSpPr>
        <p:spPr>
          <a:xfrm>
            <a:off x="9101325" y="2505962"/>
            <a:ext cx="2742672" cy="3866494"/>
          </a:xfrm>
          <a:prstGeom prst="roundRect">
            <a:avLst>
              <a:gd name="adj" fmla="val 3384"/>
            </a:avLst>
          </a:prstGeom>
          <a:solidFill>
            <a:schemeClr val="accent4"/>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t"/>
          <a:lstStyle/>
          <a:p>
            <a:pPr>
              <a:lnSpc>
                <a:spcPct val="110000"/>
              </a:lnSpc>
              <a:spcAft>
                <a:spcPts val="600"/>
              </a:spcAft>
            </a:pPr>
            <a:r>
              <a:rPr lang="en-AU" sz="1500" b="1" dirty="0">
                <a:solidFill>
                  <a:schemeClr val="accent1"/>
                </a:solidFill>
              </a:rPr>
              <a:t>Treatment/ Management</a:t>
            </a:r>
          </a:p>
          <a:p>
            <a:pPr>
              <a:lnSpc>
                <a:spcPct val="110000"/>
              </a:lnSpc>
              <a:spcAft>
                <a:spcPts val="600"/>
              </a:spcAft>
            </a:pPr>
            <a:endParaRPr lang="en-AU" sz="1500" b="1" dirty="0">
              <a:solidFill>
                <a:schemeClr val="accent1"/>
              </a:solidFill>
            </a:endParaRPr>
          </a:p>
          <a:p>
            <a:pPr marL="285750" indent="-285750">
              <a:lnSpc>
                <a:spcPct val="110000"/>
              </a:lnSpc>
              <a:spcAft>
                <a:spcPts val="600"/>
              </a:spcAft>
              <a:buFont typeface="Arial" panose="020B0604020202020204" pitchFamily="34" charset="0"/>
              <a:buChar char="•"/>
            </a:pPr>
            <a:r>
              <a:rPr lang="en-AU" sz="1500" dirty="0">
                <a:solidFill>
                  <a:schemeClr val="accent1"/>
                </a:solidFill>
              </a:rPr>
              <a:t>Improved diet with a focus on reducing sugary foods and highly  processed foods</a:t>
            </a:r>
          </a:p>
          <a:p>
            <a:pPr marL="285750" indent="-285750">
              <a:lnSpc>
                <a:spcPct val="110000"/>
              </a:lnSpc>
              <a:spcAft>
                <a:spcPts val="600"/>
              </a:spcAft>
              <a:buFont typeface="Arial" panose="020B0604020202020204" pitchFamily="34" charset="0"/>
              <a:buChar char="•"/>
            </a:pPr>
            <a:r>
              <a:rPr lang="en-AU" sz="1500" dirty="0">
                <a:solidFill>
                  <a:schemeClr val="accent1"/>
                </a:solidFill>
              </a:rPr>
              <a:t>Regular physical activity</a:t>
            </a:r>
          </a:p>
          <a:p>
            <a:pPr marL="285750" indent="-285750">
              <a:lnSpc>
                <a:spcPct val="110000"/>
              </a:lnSpc>
              <a:spcAft>
                <a:spcPts val="600"/>
              </a:spcAft>
              <a:buFont typeface="Arial" panose="020B0604020202020204" pitchFamily="34" charset="0"/>
              <a:buChar char="•"/>
            </a:pPr>
            <a:r>
              <a:rPr lang="en-AU" sz="1500" dirty="0">
                <a:solidFill>
                  <a:schemeClr val="accent1"/>
                </a:solidFill>
              </a:rPr>
              <a:t>Medications to regulate blood sugar levels</a:t>
            </a:r>
          </a:p>
          <a:p>
            <a:pPr>
              <a:lnSpc>
                <a:spcPct val="110000"/>
              </a:lnSpc>
              <a:spcAft>
                <a:spcPts val="600"/>
              </a:spcAft>
            </a:pPr>
            <a:endParaRPr lang="en-AU" sz="1500" dirty="0">
              <a:solidFill>
                <a:schemeClr val="accent1"/>
              </a:solidFill>
            </a:endParaRPr>
          </a:p>
        </p:txBody>
      </p:sp>
      <p:sp>
        <p:nvSpPr>
          <p:cNvPr id="2" name="Slide Number Placeholder 1">
            <a:extLst>
              <a:ext uri="{FF2B5EF4-FFF2-40B4-BE49-F238E27FC236}">
                <a16:creationId xmlns:a16="http://schemas.microsoft.com/office/drawing/2014/main" id="{D83ADB68-62A0-1F2C-3C83-DBA4F35786D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148</a:t>
            </a:fld>
            <a:endParaRPr lang="en-AU"/>
          </a:p>
        </p:txBody>
      </p:sp>
    </p:spTree>
    <p:extLst>
      <p:ext uri="{BB962C8B-B14F-4D97-AF65-F5344CB8AC3E}">
        <p14:creationId xmlns:p14="http://schemas.microsoft.com/office/powerpoint/2010/main" val="135240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55A7E-DFCB-9BFE-5395-6F3982100E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B50ED7-0C80-DACA-FBFD-AEDD054A8795}"/>
              </a:ext>
            </a:extLst>
          </p:cNvPr>
          <p:cNvSpPr>
            <a:spLocks noGrp="1"/>
          </p:cNvSpPr>
          <p:nvPr>
            <p:ph type="title"/>
          </p:nvPr>
        </p:nvSpPr>
        <p:spPr/>
        <p:txBody>
          <a:bodyPr/>
          <a:lstStyle/>
          <a:p>
            <a:r>
              <a:rPr lang="en-AU" dirty="0"/>
              <a:t>3.1 Non-infectious disease summary slide template</a:t>
            </a:r>
          </a:p>
        </p:txBody>
      </p:sp>
      <p:sp>
        <p:nvSpPr>
          <p:cNvPr id="12" name="Text Placeholder 11">
            <a:extLst>
              <a:ext uri="{FF2B5EF4-FFF2-40B4-BE49-F238E27FC236}">
                <a16:creationId xmlns:a16="http://schemas.microsoft.com/office/drawing/2014/main" id="{21099466-A6AA-3BAA-9A3E-EB0DBE031ADB}"/>
              </a:ext>
            </a:extLst>
          </p:cNvPr>
          <p:cNvSpPr>
            <a:spLocks noGrp="1"/>
          </p:cNvSpPr>
          <p:nvPr>
            <p:ph type="body" sz="quarter" idx="18"/>
          </p:nvPr>
        </p:nvSpPr>
        <p:spPr/>
        <p:txBody>
          <a:bodyPr/>
          <a:lstStyle/>
          <a:p>
            <a:r>
              <a:rPr lang="en-AU" dirty="0"/>
              <a:t>Change the heading above to the name of the non-infectious disease and then delete this sentence</a:t>
            </a:r>
          </a:p>
        </p:txBody>
      </p:sp>
      <p:sp>
        <p:nvSpPr>
          <p:cNvPr id="10" name="Rectangle: Rounded Corners 5">
            <a:extLst>
              <a:ext uri="{FF2B5EF4-FFF2-40B4-BE49-F238E27FC236}">
                <a16:creationId xmlns:a16="http://schemas.microsoft.com/office/drawing/2014/main" id="{A3FB6174-6DF7-81AD-CBFA-2598E04C760D}"/>
              </a:ext>
            </a:extLst>
          </p:cNvPr>
          <p:cNvSpPr/>
          <p:nvPr/>
        </p:nvSpPr>
        <p:spPr>
          <a:xfrm>
            <a:off x="359998" y="1574157"/>
            <a:ext cx="11483999" cy="769481"/>
          </a:xfrm>
          <a:prstGeom prst="roundRect">
            <a:avLst>
              <a:gd name="adj" fmla="val 1288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AU" sz="1600" dirty="0">
                <a:effectLst/>
                <a:latin typeface="Arial" panose="020B0604020202020204" pitchFamily="34" charset="0"/>
                <a:ea typeface="Calibri" panose="020F0502020204030204" pitchFamily="34" charset="0"/>
              </a:rPr>
              <a:t>[insert a description of the disease here]</a:t>
            </a:r>
            <a:endParaRPr lang="en-AU" sz="1600" dirty="0"/>
          </a:p>
        </p:txBody>
      </p:sp>
      <p:sp>
        <p:nvSpPr>
          <p:cNvPr id="7" name="Rectangle: Rounded Corners 6">
            <a:extLst>
              <a:ext uri="{FF2B5EF4-FFF2-40B4-BE49-F238E27FC236}">
                <a16:creationId xmlns:a16="http://schemas.microsoft.com/office/drawing/2014/main" id="{B1F8F37B-5120-4F95-05BB-60C3952A9013}"/>
              </a:ext>
            </a:extLst>
          </p:cNvPr>
          <p:cNvSpPr/>
          <p:nvPr/>
        </p:nvSpPr>
        <p:spPr>
          <a:xfrm>
            <a:off x="348000" y="2487182"/>
            <a:ext cx="2742672" cy="3885274"/>
          </a:xfrm>
          <a:prstGeom prst="roundRect">
            <a:avLst>
              <a:gd name="adj" fmla="val 3774"/>
            </a:avLst>
          </a:prstGeom>
          <a:solidFill>
            <a:schemeClr val="accent4"/>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t"/>
          <a:lstStyle/>
          <a:p>
            <a:pPr>
              <a:lnSpc>
                <a:spcPct val="110000"/>
              </a:lnSpc>
              <a:spcAft>
                <a:spcPts val="600"/>
              </a:spcAft>
            </a:pPr>
            <a:r>
              <a:rPr lang="en-AU" sz="1500" b="1" dirty="0">
                <a:solidFill>
                  <a:schemeClr val="accent1"/>
                </a:solidFill>
              </a:rPr>
              <a:t>Symptoms</a:t>
            </a:r>
          </a:p>
          <a:p>
            <a:pPr marL="285750" indent="-285750">
              <a:lnSpc>
                <a:spcPct val="110000"/>
              </a:lnSpc>
              <a:spcAft>
                <a:spcPts val="600"/>
              </a:spcAft>
              <a:buFont typeface="Arial" panose="020B0604020202020204" pitchFamily="34" charset="0"/>
              <a:buChar char="•"/>
            </a:pPr>
            <a:r>
              <a:rPr lang="en-AU" sz="1500" dirty="0">
                <a:solidFill>
                  <a:schemeClr val="accent1"/>
                </a:solidFill>
              </a:rPr>
              <a:t>[insert symptoms]</a:t>
            </a:r>
          </a:p>
          <a:p>
            <a:pPr>
              <a:lnSpc>
                <a:spcPct val="110000"/>
              </a:lnSpc>
              <a:spcAft>
                <a:spcPts val="600"/>
              </a:spcAft>
            </a:pPr>
            <a:endParaRPr lang="en-AU" sz="1500" dirty="0">
              <a:solidFill>
                <a:schemeClr val="accent1"/>
              </a:solidFill>
            </a:endParaRPr>
          </a:p>
        </p:txBody>
      </p:sp>
      <p:sp>
        <p:nvSpPr>
          <p:cNvPr id="9" name="Rectangle: Rounded Corners 8">
            <a:extLst>
              <a:ext uri="{FF2B5EF4-FFF2-40B4-BE49-F238E27FC236}">
                <a16:creationId xmlns:a16="http://schemas.microsoft.com/office/drawing/2014/main" id="{A5711105-3588-DDEB-AF0F-CF19F265ECB2}"/>
              </a:ext>
            </a:extLst>
          </p:cNvPr>
          <p:cNvSpPr/>
          <p:nvPr/>
        </p:nvSpPr>
        <p:spPr>
          <a:xfrm>
            <a:off x="3226496" y="2487182"/>
            <a:ext cx="5743884" cy="3885274"/>
          </a:xfrm>
          <a:prstGeom prst="roundRect">
            <a:avLst>
              <a:gd name="adj" fmla="val 2664"/>
            </a:avLst>
          </a:prstGeom>
          <a:solidFill>
            <a:schemeClr val="accent4"/>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t"/>
          <a:lstStyle/>
          <a:p>
            <a:pPr>
              <a:lnSpc>
                <a:spcPct val="110000"/>
              </a:lnSpc>
              <a:spcAft>
                <a:spcPts val="600"/>
              </a:spcAft>
            </a:pPr>
            <a:r>
              <a:rPr lang="en-AU" sz="1500" b="1" dirty="0">
                <a:solidFill>
                  <a:schemeClr val="accent1"/>
                </a:solidFill>
              </a:rPr>
              <a:t>What risk factors contribute to causing the disease?</a:t>
            </a:r>
          </a:p>
          <a:p>
            <a:pPr>
              <a:lnSpc>
                <a:spcPct val="110000"/>
              </a:lnSpc>
              <a:spcAft>
                <a:spcPts val="600"/>
              </a:spcAft>
            </a:pPr>
            <a:r>
              <a:rPr lang="en-AU" sz="1500" b="1" dirty="0">
                <a:solidFill>
                  <a:schemeClr val="accent1"/>
                </a:solidFill>
              </a:rPr>
              <a:t>Genetic factors</a:t>
            </a:r>
          </a:p>
          <a:p>
            <a:pPr marL="285750" indent="-285750">
              <a:lnSpc>
                <a:spcPct val="110000"/>
              </a:lnSpc>
              <a:spcAft>
                <a:spcPts val="600"/>
              </a:spcAft>
              <a:buFont typeface="Arial" panose="020B0604020202020204" pitchFamily="34" charset="0"/>
              <a:buChar char="•"/>
            </a:pPr>
            <a:r>
              <a:rPr lang="en-AU" sz="1500" dirty="0">
                <a:solidFill>
                  <a:schemeClr val="accent1"/>
                </a:solidFill>
              </a:rPr>
              <a:t>[outline of the factor that contributes to the disease]</a:t>
            </a:r>
          </a:p>
          <a:p>
            <a:pPr>
              <a:lnSpc>
                <a:spcPct val="110000"/>
              </a:lnSpc>
              <a:spcAft>
                <a:spcPts val="600"/>
              </a:spcAft>
            </a:pPr>
            <a:r>
              <a:rPr lang="en-AU" sz="1500" b="1" dirty="0">
                <a:solidFill>
                  <a:schemeClr val="accent1"/>
                </a:solidFill>
              </a:rPr>
              <a:t>Lifestyle factors</a:t>
            </a:r>
          </a:p>
          <a:p>
            <a:pPr marL="285750" indent="-285750">
              <a:lnSpc>
                <a:spcPct val="110000"/>
              </a:lnSpc>
              <a:spcAft>
                <a:spcPts val="600"/>
              </a:spcAft>
              <a:buFont typeface="Arial" panose="020B0604020202020204" pitchFamily="34" charset="0"/>
              <a:buChar char="•"/>
            </a:pPr>
            <a:r>
              <a:rPr lang="en-AU" sz="1500" dirty="0">
                <a:solidFill>
                  <a:schemeClr val="accent1"/>
                </a:solidFill>
              </a:rPr>
              <a:t>[outline of the factor that contributes to the disease]</a:t>
            </a:r>
          </a:p>
          <a:p>
            <a:pPr>
              <a:lnSpc>
                <a:spcPct val="110000"/>
              </a:lnSpc>
              <a:spcAft>
                <a:spcPts val="600"/>
              </a:spcAft>
            </a:pPr>
            <a:r>
              <a:rPr lang="en-AU" sz="1500" b="1" dirty="0">
                <a:solidFill>
                  <a:schemeClr val="accent1"/>
                </a:solidFill>
              </a:rPr>
              <a:t>Environmental factors</a:t>
            </a:r>
          </a:p>
          <a:p>
            <a:pPr marL="285750" indent="-285750">
              <a:lnSpc>
                <a:spcPct val="110000"/>
              </a:lnSpc>
              <a:spcAft>
                <a:spcPts val="600"/>
              </a:spcAft>
              <a:buFont typeface="Arial" panose="020B0604020202020204" pitchFamily="34" charset="0"/>
              <a:buChar char="•"/>
            </a:pPr>
            <a:r>
              <a:rPr lang="en-AU" sz="1500" dirty="0">
                <a:solidFill>
                  <a:schemeClr val="accent1"/>
                </a:solidFill>
              </a:rPr>
              <a:t>[outline of the factor that contributes to the disease]</a:t>
            </a:r>
          </a:p>
        </p:txBody>
      </p:sp>
      <p:sp>
        <p:nvSpPr>
          <p:cNvPr id="5" name="Rectangle: Rounded Corners 4">
            <a:extLst>
              <a:ext uri="{FF2B5EF4-FFF2-40B4-BE49-F238E27FC236}">
                <a16:creationId xmlns:a16="http://schemas.microsoft.com/office/drawing/2014/main" id="{5F06F5CC-1335-795C-4668-4BCC75374298}"/>
              </a:ext>
            </a:extLst>
          </p:cNvPr>
          <p:cNvSpPr/>
          <p:nvPr/>
        </p:nvSpPr>
        <p:spPr>
          <a:xfrm>
            <a:off x="9101325" y="2505962"/>
            <a:ext cx="2742672" cy="3866494"/>
          </a:xfrm>
          <a:prstGeom prst="roundRect">
            <a:avLst>
              <a:gd name="adj" fmla="val 3384"/>
            </a:avLst>
          </a:prstGeom>
          <a:solidFill>
            <a:schemeClr val="accent4"/>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t"/>
          <a:lstStyle/>
          <a:p>
            <a:pPr>
              <a:lnSpc>
                <a:spcPct val="110000"/>
              </a:lnSpc>
              <a:spcAft>
                <a:spcPts val="600"/>
              </a:spcAft>
            </a:pPr>
            <a:r>
              <a:rPr lang="en-AU" sz="1500" b="1" dirty="0">
                <a:solidFill>
                  <a:schemeClr val="accent1"/>
                </a:solidFill>
              </a:rPr>
              <a:t>Treatment/ Management</a:t>
            </a:r>
          </a:p>
          <a:p>
            <a:pPr>
              <a:lnSpc>
                <a:spcPct val="110000"/>
              </a:lnSpc>
              <a:spcAft>
                <a:spcPts val="600"/>
              </a:spcAft>
            </a:pPr>
            <a:endParaRPr lang="en-AU" sz="1500" b="1" dirty="0">
              <a:solidFill>
                <a:schemeClr val="accent1"/>
              </a:solidFill>
            </a:endParaRPr>
          </a:p>
          <a:p>
            <a:pPr marL="285750" indent="-285750">
              <a:lnSpc>
                <a:spcPct val="110000"/>
              </a:lnSpc>
              <a:spcAft>
                <a:spcPts val="600"/>
              </a:spcAft>
              <a:buFont typeface="Arial" panose="020B0604020202020204" pitchFamily="34" charset="0"/>
              <a:buChar char="•"/>
            </a:pPr>
            <a:r>
              <a:rPr lang="en-AU" sz="1500" dirty="0">
                <a:solidFill>
                  <a:schemeClr val="accent1"/>
                </a:solidFill>
              </a:rPr>
              <a:t>[insert treatment]</a:t>
            </a:r>
          </a:p>
          <a:p>
            <a:pPr>
              <a:lnSpc>
                <a:spcPct val="110000"/>
              </a:lnSpc>
              <a:spcAft>
                <a:spcPts val="600"/>
              </a:spcAft>
            </a:pPr>
            <a:endParaRPr lang="en-AU" sz="1500" dirty="0">
              <a:solidFill>
                <a:schemeClr val="accent1"/>
              </a:solidFill>
            </a:endParaRPr>
          </a:p>
        </p:txBody>
      </p:sp>
      <p:sp>
        <p:nvSpPr>
          <p:cNvPr id="2" name="Slide Number Placeholder 1">
            <a:extLst>
              <a:ext uri="{FF2B5EF4-FFF2-40B4-BE49-F238E27FC236}">
                <a16:creationId xmlns:a16="http://schemas.microsoft.com/office/drawing/2014/main" id="{19EBBAB9-AC6B-4A59-AC41-E8F8BC8A627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149</a:t>
            </a:fld>
            <a:endParaRPr lang="en-AU"/>
          </a:p>
        </p:txBody>
      </p:sp>
    </p:spTree>
    <p:extLst>
      <p:ext uri="{BB962C8B-B14F-4D97-AF65-F5344CB8AC3E}">
        <p14:creationId xmlns:p14="http://schemas.microsoft.com/office/powerpoint/2010/main" val="304922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28E9BE-4505-1B94-B5EF-9A33E646BFAB}"/>
              </a:ext>
            </a:extLst>
          </p:cNvPr>
          <p:cNvSpPr>
            <a:spLocks noGrp="1"/>
          </p:cNvSpPr>
          <p:nvPr>
            <p:ph type="title"/>
          </p:nvPr>
        </p:nvSpPr>
        <p:spPr/>
        <p:txBody>
          <a:bodyPr/>
          <a:lstStyle/>
          <a:p>
            <a:r>
              <a:rPr lang="en-AU" dirty="0"/>
              <a:t>1.3 Example 1: Is it reliable? Is it valid?</a:t>
            </a:r>
          </a:p>
        </p:txBody>
      </p:sp>
      <p:sp>
        <p:nvSpPr>
          <p:cNvPr id="7" name="Text Placeholder 6">
            <a:extLst>
              <a:ext uri="{FF2B5EF4-FFF2-40B4-BE49-F238E27FC236}">
                <a16:creationId xmlns:a16="http://schemas.microsoft.com/office/drawing/2014/main" id="{29561DF4-0453-F9A2-91E4-53044968146A}"/>
              </a:ext>
            </a:extLst>
          </p:cNvPr>
          <p:cNvSpPr>
            <a:spLocks noGrp="1"/>
          </p:cNvSpPr>
          <p:nvPr>
            <p:ph type="body" sz="quarter" idx="18"/>
          </p:nvPr>
        </p:nvSpPr>
        <p:spPr/>
        <p:txBody>
          <a:bodyPr/>
          <a:lstStyle/>
          <a:p>
            <a:r>
              <a:rPr lang="en-AU" sz="2000" b="1" dirty="0"/>
              <a:t>Aim: </a:t>
            </a:r>
            <a:r>
              <a:rPr lang="en-AU" sz="2000" dirty="0"/>
              <a:t>To determine the impact of the amount of salt on the time it takes water to boil.</a:t>
            </a:r>
          </a:p>
        </p:txBody>
      </p:sp>
      <p:sp>
        <p:nvSpPr>
          <p:cNvPr id="5" name="TextBox 4">
            <a:extLst>
              <a:ext uri="{FF2B5EF4-FFF2-40B4-BE49-F238E27FC236}">
                <a16:creationId xmlns:a16="http://schemas.microsoft.com/office/drawing/2014/main" id="{DAB84573-A0E1-1F9E-7CDE-4AFBD8DF695B}"/>
              </a:ext>
            </a:extLst>
          </p:cNvPr>
          <p:cNvSpPr txBox="1"/>
          <p:nvPr/>
        </p:nvSpPr>
        <p:spPr>
          <a:xfrm>
            <a:off x="360000" y="1472786"/>
            <a:ext cx="7800707" cy="304800"/>
          </a:xfrm>
          <a:prstGeom prst="rect">
            <a:avLst/>
          </a:prstGeom>
          <a:noFill/>
        </p:spPr>
        <p:txBody>
          <a:bodyPr wrap="square" lIns="0" tIns="0" rIns="0" bIns="0" rtlCol="0">
            <a:noAutofit/>
          </a:bodyPr>
          <a:lstStyle/>
          <a:p>
            <a:r>
              <a:rPr lang="en-AU" sz="1800" dirty="0">
                <a:cs typeface="Arial" panose="020B0604020202020204" pitchFamily="34" charset="0"/>
              </a:rPr>
              <a:t>Table 1: </a:t>
            </a:r>
            <a:r>
              <a:rPr lang="en-AU" sz="1800" dirty="0"/>
              <a:t>The impact of the amount of salt on the time it takes water to boil</a:t>
            </a:r>
            <a:r>
              <a:rPr lang="en-AU" sz="1800" dirty="0">
                <a:cs typeface="Arial" panose="020B0604020202020204" pitchFamily="34" charset="0"/>
              </a:rPr>
              <a:t>.</a:t>
            </a:r>
          </a:p>
        </p:txBody>
      </p:sp>
      <p:graphicFrame>
        <p:nvGraphicFramePr>
          <p:cNvPr id="9" name="Table 8">
            <a:extLst>
              <a:ext uri="{FF2B5EF4-FFF2-40B4-BE49-F238E27FC236}">
                <a16:creationId xmlns:a16="http://schemas.microsoft.com/office/drawing/2014/main" id="{0E84938B-E6B7-6F47-7B5B-BC65C683B6D8}"/>
              </a:ext>
            </a:extLst>
          </p:cNvPr>
          <p:cNvGraphicFramePr>
            <a:graphicFrameLocks noGrp="1"/>
          </p:cNvGraphicFramePr>
          <p:nvPr>
            <p:extLst>
              <p:ext uri="{D42A27DB-BD31-4B8C-83A1-F6EECF244321}">
                <p14:modId xmlns:p14="http://schemas.microsoft.com/office/powerpoint/2010/main" val="1413731514"/>
              </p:ext>
            </p:extLst>
          </p:nvPr>
        </p:nvGraphicFramePr>
        <p:xfrm>
          <a:off x="360000" y="2140717"/>
          <a:ext cx="7800707" cy="4540162"/>
        </p:xfrm>
        <a:graphic>
          <a:graphicData uri="http://schemas.openxmlformats.org/drawingml/2006/table">
            <a:tbl>
              <a:tblPr firstRow="1" firstCol="1" bandRow="1"/>
              <a:tblGrid>
                <a:gridCol w="1368017">
                  <a:extLst>
                    <a:ext uri="{9D8B030D-6E8A-4147-A177-3AD203B41FA5}">
                      <a16:colId xmlns:a16="http://schemas.microsoft.com/office/drawing/2014/main" val="2610192571"/>
                    </a:ext>
                  </a:extLst>
                </a:gridCol>
                <a:gridCol w="1072115">
                  <a:extLst>
                    <a:ext uri="{9D8B030D-6E8A-4147-A177-3AD203B41FA5}">
                      <a16:colId xmlns:a16="http://schemas.microsoft.com/office/drawing/2014/main" val="2827132404"/>
                    </a:ext>
                  </a:extLst>
                </a:gridCol>
                <a:gridCol w="1072115">
                  <a:extLst>
                    <a:ext uri="{9D8B030D-6E8A-4147-A177-3AD203B41FA5}">
                      <a16:colId xmlns:a16="http://schemas.microsoft.com/office/drawing/2014/main" val="3081440846"/>
                    </a:ext>
                  </a:extLst>
                </a:gridCol>
                <a:gridCol w="1072115">
                  <a:extLst>
                    <a:ext uri="{9D8B030D-6E8A-4147-A177-3AD203B41FA5}">
                      <a16:colId xmlns:a16="http://schemas.microsoft.com/office/drawing/2014/main" val="3386611700"/>
                    </a:ext>
                  </a:extLst>
                </a:gridCol>
                <a:gridCol w="1072115">
                  <a:extLst>
                    <a:ext uri="{9D8B030D-6E8A-4147-A177-3AD203B41FA5}">
                      <a16:colId xmlns:a16="http://schemas.microsoft.com/office/drawing/2014/main" val="1253480520"/>
                    </a:ext>
                  </a:extLst>
                </a:gridCol>
                <a:gridCol w="1072115">
                  <a:extLst>
                    <a:ext uri="{9D8B030D-6E8A-4147-A177-3AD203B41FA5}">
                      <a16:colId xmlns:a16="http://schemas.microsoft.com/office/drawing/2014/main" val="2233616735"/>
                    </a:ext>
                  </a:extLst>
                </a:gridCol>
                <a:gridCol w="1072115">
                  <a:extLst>
                    <a:ext uri="{9D8B030D-6E8A-4147-A177-3AD203B41FA5}">
                      <a16:colId xmlns:a16="http://schemas.microsoft.com/office/drawing/2014/main" val="734963240"/>
                    </a:ext>
                  </a:extLst>
                </a:gridCol>
              </a:tblGrid>
              <a:tr h="756779">
                <a:tc rowSpan="2">
                  <a:txBody>
                    <a:bodyPr/>
                    <a:lstStyle/>
                    <a:p>
                      <a:pPr algn="l" fontAlgn="t">
                        <a:lnSpc>
                          <a:spcPct val="150000"/>
                        </a:lnSpc>
                        <a:spcBef>
                          <a:spcPts val="1200"/>
                        </a:spcBef>
                        <a:spcAft>
                          <a:spcPts val="600"/>
                        </a:spcAft>
                        <a:tabLst>
                          <a:tab pos="228600" algn="l"/>
                          <a:tab pos="457200" algn="l"/>
                        </a:tabLst>
                      </a:pPr>
                      <a:r>
                        <a:rPr lang="en-AU" sz="1800" b="1" i="0" u="none" strike="noStrike" dirty="0">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Amount of salt (g)</a:t>
                      </a:r>
                    </a:p>
                  </a:txBody>
                  <a:tcPr marL="84869" marR="84869" marT="11787"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gridSpan="6">
                  <a:txBody>
                    <a:bodyPr/>
                    <a:lstStyle/>
                    <a:p>
                      <a:pPr algn="ctr" fontAlgn="t">
                        <a:lnSpc>
                          <a:spcPct val="150000"/>
                        </a:lnSpc>
                        <a:spcBef>
                          <a:spcPts val="1200"/>
                        </a:spcBef>
                        <a:spcAft>
                          <a:spcPts val="600"/>
                        </a:spcAft>
                        <a:tabLst>
                          <a:tab pos="228600" algn="l"/>
                          <a:tab pos="457200" algn="l"/>
                        </a:tabLst>
                      </a:pPr>
                      <a:r>
                        <a:rPr lang="en-AU" sz="1800" b="1" i="0" u="none" strike="noStrike" dirty="0">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Time for water to boil (s)</a:t>
                      </a:r>
                    </a:p>
                  </a:txBody>
                  <a:tcPr marL="84869" marR="84869" marT="11787"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976974974"/>
                  </a:ext>
                </a:extLst>
              </a:tr>
              <a:tr h="881939">
                <a:tc vMerge="1">
                  <a:txBody>
                    <a:bodyPr/>
                    <a:lstStyle/>
                    <a:p>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1</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2</a:t>
                      </a:r>
                      <a:endParaRPr lang="en-AU" sz="1800" b="0" i="0" u="none" strike="noStrike" dirty="0">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3</a:t>
                      </a:r>
                      <a:endParaRPr lang="en-AU" sz="1800" b="0" i="0" u="none" strike="noStrike" dirty="0">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4</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5</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Mean</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2158199"/>
                  </a:ext>
                </a:extLst>
              </a:tr>
              <a:tr h="725361">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0 </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62.03</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62.05</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62.04</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dirty="0">
                          <a:effectLst/>
                          <a:highlight>
                            <a:srgbClr val="EBEBEB"/>
                          </a:highlight>
                          <a:latin typeface="Arial" panose="020B0604020202020204" pitchFamily="34" charset="0"/>
                        </a:rPr>
                        <a:t>62.05</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62.04</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62.04</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670328947"/>
                  </a:ext>
                </a:extLst>
              </a:tr>
              <a:tr h="725361">
                <a:tc>
                  <a:txBody>
                    <a:bodyPr/>
                    <a:lstStyle/>
                    <a:p>
                      <a:pPr algn="l"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5</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61.23</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61.24</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61.23</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0" i="0" u="none" strike="noStrike" dirty="0">
                          <a:effectLst/>
                          <a:latin typeface="Arial" panose="020B0604020202020204" pitchFamily="34" charset="0"/>
                        </a:rPr>
                        <a:t>61.23</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0" i="0" u="none" strike="noStrike" dirty="0">
                          <a:effectLst/>
                          <a:latin typeface="Arial" panose="020B0604020202020204" pitchFamily="34" charset="0"/>
                        </a:rPr>
                        <a:t>61.24</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61.23</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2803302"/>
                  </a:ext>
                </a:extLst>
              </a:tr>
              <a:tr h="725361">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10</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60.01</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sz="1800" b="0" i="0" u="none" strike="noStrike">
                          <a:effectLst/>
                          <a:highlight>
                            <a:srgbClr val="EBEBEB"/>
                          </a:highlight>
                          <a:latin typeface="Arial" panose="020B0604020202020204" pitchFamily="34" charset="0"/>
                        </a:rPr>
                        <a:t>60.00</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sz="1800" b="0" i="0" u="none" strike="noStrike">
                          <a:effectLst/>
                          <a:highlight>
                            <a:srgbClr val="EBEBEB"/>
                          </a:highlight>
                          <a:latin typeface="Arial" panose="020B0604020202020204" pitchFamily="34" charset="0"/>
                        </a:rPr>
                        <a:t>60.03</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sz="1800" b="0" i="0" u="none" strike="noStrike">
                          <a:effectLst/>
                          <a:highlight>
                            <a:srgbClr val="EBEBEB"/>
                          </a:highlight>
                          <a:latin typeface="Arial" panose="020B0604020202020204" pitchFamily="34" charset="0"/>
                        </a:rPr>
                        <a:t>60.03</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sz="1800" b="0" i="0" u="none" strike="noStrike" dirty="0">
                          <a:effectLst/>
                          <a:highlight>
                            <a:srgbClr val="EBEBEB"/>
                          </a:highlight>
                          <a:latin typeface="Arial" panose="020B0604020202020204" pitchFamily="34" charset="0"/>
                        </a:rPr>
                        <a:t>60.00</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sz="1800" b="0" i="0" u="none" strike="noStrike" dirty="0">
                          <a:effectLst/>
                          <a:highlight>
                            <a:srgbClr val="EBEBEB"/>
                          </a:highlight>
                          <a:latin typeface="Arial" panose="020B0604020202020204" pitchFamily="34" charset="0"/>
                        </a:rPr>
                        <a:t>60.01</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620660134"/>
                  </a:ext>
                </a:extLst>
              </a:tr>
              <a:tr h="725361">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15</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dirty="0">
                          <a:effectLst/>
                          <a:highlight>
                            <a:srgbClr val="EBEBEB"/>
                          </a:highlight>
                          <a:latin typeface="Arial" panose="020B0604020202020204" pitchFamily="34" charset="0"/>
                        </a:rPr>
                        <a:t>58.97</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58.95</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58.96</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58.97</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58.97</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dirty="0">
                          <a:effectLst/>
                          <a:highlight>
                            <a:srgbClr val="EBEBEB"/>
                          </a:highlight>
                          <a:latin typeface="Arial" panose="020B0604020202020204" pitchFamily="34" charset="0"/>
                        </a:rPr>
                        <a:t>58.96</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827578250"/>
                  </a:ext>
                </a:extLst>
              </a:tr>
            </a:tbl>
          </a:graphicData>
        </a:graphic>
      </p:graphicFrame>
      <p:sp>
        <p:nvSpPr>
          <p:cNvPr id="10" name="Rectangle: Rounded Corners 9">
            <a:extLst>
              <a:ext uri="{FF2B5EF4-FFF2-40B4-BE49-F238E27FC236}">
                <a16:creationId xmlns:a16="http://schemas.microsoft.com/office/drawing/2014/main" id="{FF76A2CD-B949-BF63-A47C-F34B3604B09C}"/>
              </a:ext>
            </a:extLst>
          </p:cNvPr>
          <p:cNvSpPr/>
          <p:nvPr/>
        </p:nvSpPr>
        <p:spPr>
          <a:xfrm>
            <a:off x="8283600" y="2140717"/>
            <a:ext cx="3297600" cy="4555283"/>
          </a:xfrm>
          <a:prstGeom prst="roundRect">
            <a:avLst>
              <a:gd name="adj" fmla="val 5559"/>
            </a:avLst>
          </a:prstGeom>
          <a:solidFill>
            <a:schemeClr val="accent1"/>
          </a:solidFill>
          <a:ln w="57150">
            <a:noFill/>
          </a:ln>
        </p:spPr>
        <p:style>
          <a:lnRef idx="2">
            <a:schemeClr val="dk1"/>
          </a:lnRef>
          <a:fillRef idx="1">
            <a:schemeClr val="lt1"/>
          </a:fillRef>
          <a:effectRef idx="0">
            <a:schemeClr val="dk1"/>
          </a:effectRef>
          <a:fontRef idx="minor">
            <a:schemeClr val="dk1"/>
          </a:fontRef>
        </p:style>
        <p:txBody>
          <a:bodyPr rtlCol="0" anchor="ctr"/>
          <a:lstStyle/>
          <a:p>
            <a:pPr>
              <a:lnSpc>
                <a:spcPct val="110000"/>
              </a:lnSpc>
              <a:spcAft>
                <a:spcPts val="600"/>
              </a:spcAft>
            </a:pPr>
            <a:r>
              <a:rPr lang="en-AU" sz="1600" b="1" dirty="0">
                <a:solidFill>
                  <a:schemeClr val="bg1"/>
                </a:solidFill>
              </a:rPr>
              <a:t>Measurement tools:</a:t>
            </a:r>
          </a:p>
          <a:p>
            <a:pPr marL="285750" indent="-285750">
              <a:lnSpc>
                <a:spcPct val="110000"/>
              </a:lnSpc>
              <a:spcAft>
                <a:spcPts val="600"/>
              </a:spcAft>
              <a:buFont typeface="Arial" panose="020B0604020202020204" pitchFamily="34" charset="0"/>
              <a:buChar char="•"/>
            </a:pPr>
            <a:r>
              <a:rPr lang="en-AU" sz="1600" dirty="0">
                <a:solidFill>
                  <a:schemeClr val="bg1"/>
                </a:solidFill>
              </a:rPr>
              <a:t>Electronic scale</a:t>
            </a:r>
          </a:p>
          <a:p>
            <a:pPr marL="285750" indent="-285750">
              <a:lnSpc>
                <a:spcPct val="110000"/>
              </a:lnSpc>
              <a:spcAft>
                <a:spcPts val="600"/>
              </a:spcAft>
              <a:buFont typeface="Arial" panose="020B0604020202020204" pitchFamily="34" charset="0"/>
              <a:buChar char="•"/>
            </a:pPr>
            <a:r>
              <a:rPr lang="en-AU" sz="1600" dirty="0">
                <a:solidFill>
                  <a:schemeClr val="bg1"/>
                </a:solidFill>
              </a:rPr>
              <a:t>Stopwatch</a:t>
            </a:r>
          </a:p>
          <a:p>
            <a:pPr marL="285750" indent="-285750">
              <a:lnSpc>
                <a:spcPct val="110000"/>
              </a:lnSpc>
              <a:spcAft>
                <a:spcPts val="600"/>
              </a:spcAft>
              <a:buFont typeface="Arial" panose="020B0604020202020204" pitchFamily="34" charset="0"/>
              <a:buChar char="•"/>
            </a:pPr>
            <a:r>
              <a:rPr lang="en-AU" sz="1600" dirty="0">
                <a:solidFill>
                  <a:schemeClr val="bg1"/>
                </a:solidFill>
              </a:rPr>
              <a:t>50mL measuring cylinder</a:t>
            </a:r>
          </a:p>
          <a:p>
            <a:pPr>
              <a:lnSpc>
                <a:spcPct val="110000"/>
              </a:lnSpc>
              <a:spcAft>
                <a:spcPts val="600"/>
              </a:spcAft>
            </a:pPr>
            <a:r>
              <a:rPr lang="en-AU" sz="1600" b="1" dirty="0">
                <a:solidFill>
                  <a:schemeClr val="bg1"/>
                </a:solidFill>
              </a:rPr>
              <a:t>Controlled variables:</a:t>
            </a:r>
          </a:p>
          <a:p>
            <a:pPr marL="285750" indent="-285750">
              <a:lnSpc>
                <a:spcPct val="110000"/>
              </a:lnSpc>
              <a:spcAft>
                <a:spcPts val="600"/>
              </a:spcAft>
              <a:buFont typeface="Arial" panose="020B0604020202020204" pitchFamily="34" charset="0"/>
              <a:buChar char="•"/>
            </a:pPr>
            <a:r>
              <a:rPr lang="en-AU" sz="1600" dirty="0">
                <a:solidFill>
                  <a:schemeClr val="bg1"/>
                </a:solidFill>
              </a:rPr>
              <a:t>50mL of water to dissolve salt</a:t>
            </a:r>
          </a:p>
          <a:p>
            <a:pPr marL="285750" indent="-285750">
              <a:lnSpc>
                <a:spcPct val="110000"/>
              </a:lnSpc>
              <a:spcAft>
                <a:spcPts val="600"/>
              </a:spcAft>
              <a:buFont typeface="Arial" panose="020B0604020202020204" pitchFamily="34" charset="0"/>
              <a:buChar char="•"/>
            </a:pPr>
            <a:r>
              <a:rPr lang="en-AU" sz="1600" dirty="0">
                <a:solidFill>
                  <a:schemeClr val="bg1"/>
                </a:solidFill>
              </a:rPr>
              <a:t>Distilled water</a:t>
            </a:r>
          </a:p>
          <a:p>
            <a:pPr marL="285750" indent="-285750">
              <a:lnSpc>
                <a:spcPct val="110000"/>
              </a:lnSpc>
              <a:spcAft>
                <a:spcPts val="600"/>
              </a:spcAft>
              <a:buFont typeface="Arial" panose="020B0604020202020204" pitchFamily="34" charset="0"/>
              <a:buChar char="•"/>
            </a:pPr>
            <a:r>
              <a:rPr lang="en-AU" sz="1600" dirty="0">
                <a:solidFill>
                  <a:schemeClr val="bg1"/>
                </a:solidFill>
              </a:rPr>
              <a:t>100mL beaker for solution</a:t>
            </a:r>
          </a:p>
          <a:p>
            <a:pPr marL="285750" indent="-285750">
              <a:lnSpc>
                <a:spcPct val="110000"/>
              </a:lnSpc>
              <a:spcAft>
                <a:spcPts val="600"/>
              </a:spcAft>
              <a:buFont typeface="Arial" panose="020B0604020202020204" pitchFamily="34" charset="0"/>
              <a:buChar char="•"/>
            </a:pPr>
            <a:r>
              <a:rPr lang="en-AU" sz="1600" dirty="0">
                <a:solidFill>
                  <a:schemeClr val="bg1"/>
                </a:solidFill>
              </a:rPr>
              <a:t>Use of blue flame to heat</a:t>
            </a:r>
          </a:p>
          <a:p>
            <a:pPr marL="285750" indent="-285750">
              <a:lnSpc>
                <a:spcPct val="110000"/>
              </a:lnSpc>
              <a:spcAft>
                <a:spcPts val="600"/>
              </a:spcAft>
              <a:buFont typeface="Arial" panose="020B0604020202020204" pitchFamily="34" charset="0"/>
              <a:buChar char="•"/>
            </a:pPr>
            <a:r>
              <a:rPr lang="en-AU" sz="1600" dirty="0">
                <a:solidFill>
                  <a:schemeClr val="bg1"/>
                </a:solidFill>
              </a:rPr>
              <a:t>When the solution is deemed to be ‘boiled’</a:t>
            </a:r>
          </a:p>
          <a:p>
            <a:pPr marL="285750" indent="-285750">
              <a:lnSpc>
                <a:spcPct val="110000"/>
              </a:lnSpc>
              <a:spcAft>
                <a:spcPts val="600"/>
              </a:spcAft>
              <a:buFont typeface="Arial" panose="020B0604020202020204" pitchFamily="34" charset="0"/>
              <a:buChar char="•"/>
            </a:pPr>
            <a:r>
              <a:rPr lang="en-AU" sz="1600" dirty="0">
                <a:solidFill>
                  <a:schemeClr val="bg1"/>
                </a:solidFill>
              </a:rPr>
              <a:t>Adding and stirring saltwater solution prior to heating</a:t>
            </a:r>
          </a:p>
        </p:txBody>
      </p:sp>
      <p:sp>
        <p:nvSpPr>
          <p:cNvPr id="2" name="Slide Number Placeholder 1">
            <a:extLst>
              <a:ext uri="{FF2B5EF4-FFF2-40B4-BE49-F238E27FC236}">
                <a16:creationId xmlns:a16="http://schemas.microsoft.com/office/drawing/2014/main" id="{C88E6C57-B4EB-FFD2-E9DB-A409796875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393440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889CD4-97C7-97A4-031C-DE6214F18C30}"/>
              </a:ext>
            </a:extLst>
          </p:cNvPr>
          <p:cNvSpPr>
            <a:spLocks noGrp="1"/>
          </p:cNvSpPr>
          <p:nvPr>
            <p:ph type="title"/>
          </p:nvPr>
        </p:nvSpPr>
        <p:spPr/>
        <p:txBody>
          <a:bodyPr/>
          <a:lstStyle/>
          <a:p>
            <a:r>
              <a:rPr lang="en-AU" dirty="0"/>
              <a:t>3.1 Checkpoint: Disease</a:t>
            </a:r>
            <a:endParaRPr lang="en-US" dirty="0"/>
          </a:p>
        </p:txBody>
      </p:sp>
      <p:sp>
        <p:nvSpPr>
          <p:cNvPr id="4" name="Text Placeholder 3">
            <a:extLst>
              <a:ext uri="{FF2B5EF4-FFF2-40B4-BE49-F238E27FC236}">
                <a16:creationId xmlns:a16="http://schemas.microsoft.com/office/drawing/2014/main" id="{0E14CFC8-2DC2-F662-8245-5BFB9DC8F129}"/>
              </a:ext>
            </a:extLst>
          </p:cNvPr>
          <p:cNvSpPr>
            <a:spLocks noGrp="1"/>
          </p:cNvSpPr>
          <p:nvPr>
            <p:ph type="body" sz="quarter" idx="18"/>
          </p:nvPr>
        </p:nvSpPr>
        <p:spPr/>
        <p:txBody>
          <a:bodyPr/>
          <a:lstStyle/>
          <a:p>
            <a:r>
              <a:rPr lang="en-AU" dirty="0"/>
              <a:t>Is it a non-infectious or infectious disease?</a:t>
            </a:r>
          </a:p>
        </p:txBody>
      </p:sp>
      <p:sp>
        <p:nvSpPr>
          <p:cNvPr id="5" name="Text Placeholder 4">
            <a:extLst>
              <a:ext uri="{FF2B5EF4-FFF2-40B4-BE49-F238E27FC236}">
                <a16:creationId xmlns:a16="http://schemas.microsoft.com/office/drawing/2014/main" id="{D952A2C7-76D5-3583-1C21-7EE1F8C5B7D3}"/>
              </a:ext>
            </a:extLst>
          </p:cNvPr>
          <p:cNvSpPr>
            <a:spLocks noGrp="1"/>
          </p:cNvSpPr>
          <p:nvPr>
            <p:ph type="body" sz="quarter" idx="19"/>
          </p:nvPr>
        </p:nvSpPr>
        <p:spPr/>
        <p:txBody>
          <a:bodyPr/>
          <a:lstStyle/>
          <a:p>
            <a:pPr marL="285750" indent="-285750">
              <a:spcAft>
                <a:spcPts val="600"/>
              </a:spcAft>
              <a:buFont typeface="Arial" panose="020B0604020202020204" pitchFamily="34" charset="0"/>
              <a:buChar char="•"/>
            </a:pPr>
            <a:r>
              <a:rPr lang="en-AU" sz="1800" dirty="0"/>
              <a:t>This disease is caused by bacteria and can be transmitted through contaminated food</a:t>
            </a:r>
          </a:p>
          <a:p>
            <a:pPr marL="285750" indent="-285750">
              <a:spcAft>
                <a:spcPts val="600"/>
              </a:spcAft>
              <a:buFont typeface="Arial" panose="020B0604020202020204" pitchFamily="34" charset="0"/>
              <a:buChar char="•"/>
            </a:pPr>
            <a:r>
              <a:rPr lang="en-AU" sz="1800" dirty="0"/>
              <a:t>A genetic mutation leads to this disease, and it can be passed from parents to children</a:t>
            </a:r>
          </a:p>
          <a:p>
            <a:pPr marL="285750" indent="-285750">
              <a:spcAft>
                <a:spcPts val="600"/>
              </a:spcAft>
              <a:buFont typeface="Arial" panose="020B0604020202020204" pitchFamily="34" charset="0"/>
              <a:buChar char="•"/>
            </a:pPr>
            <a:r>
              <a:rPr lang="en-AU" sz="1800" dirty="0"/>
              <a:t>Poor diet and lack of exercise are leading causes of this disease</a:t>
            </a:r>
          </a:p>
          <a:p>
            <a:pPr marL="285750" indent="-285750">
              <a:spcAft>
                <a:spcPts val="600"/>
              </a:spcAft>
              <a:buFont typeface="Arial" panose="020B0604020202020204" pitchFamily="34" charset="0"/>
              <a:buChar char="•"/>
            </a:pPr>
            <a:r>
              <a:rPr lang="en-AU" sz="1800" dirty="0"/>
              <a:t>This disease spreads through the air when an infected person coughs or sneezes. The droplets from their cough/sneeze contain virus particles</a:t>
            </a:r>
          </a:p>
          <a:p>
            <a:pPr marL="285750" indent="-285750">
              <a:spcAft>
                <a:spcPts val="600"/>
              </a:spcAft>
              <a:buFont typeface="Arial" panose="020B0604020202020204" pitchFamily="34" charset="0"/>
              <a:buChar char="•"/>
            </a:pPr>
            <a:r>
              <a:rPr lang="en-AU" sz="1800" dirty="0"/>
              <a:t>A fungus infects the skin, causing red, itchy patches</a:t>
            </a:r>
          </a:p>
          <a:p>
            <a:pPr marL="285750" indent="-285750">
              <a:spcAft>
                <a:spcPts val="600"/>
              </a:spcAft>
              <a:buFont typeface="Arial" panose="020B0604020202020204" pitchFamily="34" charset="0"/>
              <a:buChar char="•"/>
            </a:pPr>
            <a:r>
              <a:rPr lang="en-AU" sz="1800" dirty="0"/>
              <a:t>This disease is caused by a virus and can be prevented through vaccination</a:t>
            </a:r>
          </a:p>
          <a:p>
            <a:pPr marL="285750" indent="-285750">
              <a:spcAft>
                <a:spcPts val="600"/>
              </a:spcAft>
              <a:buFont typeface="Arial" panose="020B0604020202020204" pitchFamily="34" charset="0"/>
              <a:buChar char="•"/>
            </a:pPr>
            <a:r>
              <a:rPr lang="en-AU" sz="1800" dirty="0"/>
              <a:t>Long-term exposure to harmful chemicals increases the risk of developing this disease</a:t>
            </a:r>
          </a:p>
        </p:txBody>
      </p:sp>
      <p:sp>
        <p:nvSpPr>
          <p:cNvPr id="2" name="Slide Number Placeholder 1">
            <a:extLst>
              <a:ext uri="{FF2B5EF4-FFF2-40B4-BE49-F238E27FC236}">
                <a16:creationId xmlns:a16="http://schemas.microsoft.com/office/drawing/2014/main" id="{6295C12B-0CF4-30FB-1A80-A1AD8D978D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150</a:t>
            </a:fld>
            <a:endParaRPr lang="en-AU"/>
          </a:p>
        </p:txBody>
      </p:sp>
    </p:spTree>
    <p:extLst>
      <p:ext uri="{BB962C8B-B14F-4D97-AF65-F5344CB8AC3E}">
        <p14:creationId xmlns:p14="http://schemas.microsoft.com/office/powerpoint/2010/main" val="228734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83100A-B060-8B8F-45FA-E15325818700}"/>
              </a:ext>
            </a:extLst>
          </p:cNvPr>
          <p:cNvSpPr>
            <a:spLocks noGrp="1"/>
          </p:cNvSpPr>
          <p:nvPr>
            <p:ph type="title"/>
          </p:nvPr>
        </p:nvSpPr>
        <p:spPr/>
        <p:txBody>
          <a:bodyPr/>
          <a:lstStyle/>
          <a:p>
            <a:r>
              <a:rPr lang="en-AU" dirty="0"/>
              <a:t>3.1 V-C-F-S strategy</a:t>
            </a:r>
          </a:p>
        </p:txBody>
      </p:sp>
      <p:graphicFrame>
        <p:nvGraphicFramePr>
          <p:cNvPr id="4" name="Table 3">
            <a:extLst>
              <a:ext uri="{FF2B5EF4-FFF2-40B4-BE49-F238E27FC236}">
                <a16:creationId xmlns:a16="http://schemas.microsoft.com/office/drawing/2014/main" id="{9CAD7B4E-6D31-62F6-8A49-5B2ECB6B3749}"/>
              </a:ext>
            </a:extLst>
          </p:cNvPr>
          <p:cNvGraphicFramePr>
            <a:graphicFrameLocks noGrp="1"/>
          </p:cNvGraphicFramePr>
          <p:nvPr>
            <p:extLst>
              <p:ext uri="{D42A27DB-BD31-4B8C-83A1-F6EECF244321}">
                <p14:modId xmlns:p14="http://schemas.microsoft.com/office/powerpoint/2010/main" val="3181886840"/>
              </p:ext>
            </p:extLst>
          </p:nvPr>
        </p:nvGraphicFramePr>
        <p:xfrm>
          <a:off x="360000" y="1190791"/>
          <a:ext cx="11421183" cy="5040018"/>
        </p:xfrm>
        <a:graphic>
          <a:graphicData uri="http://schemas.openxmlformats.org/drawingml/2006/table">
            <a:tbl>
              <a:tblPr firstRow="1" firstCol="1" bandRow="1"/>
              <a:tblGrid>
                <a:gridCol w="1388203">
                  <a:extLst>
                    <a:ext uri="{9D8B030D-6E8A-4147-A177-3AD203B41FA5}">
                      <a16:colId xmlns:a16="http://schemas.microsoft.com/office/drawing/2014/main" val="2860345089"/>
                    </a:ext>
                  </a:extLst>
                </a:gridCol>
                <a:gridCol w="995422">
                  <a:extLst>
                    <a:ext uri="{9D8B030D-6E8A-4147-A177-3AD203B41FA5}">
                      <a16:colId xmlns:a16="http://schemas.microsoft.com/office/drawing/2014/main" val="1051106247"/>
                    </a:ext>
                  </a:extLst>
                </a:gridCol>
                <a:gridCol w="9037558">
                  <a:extLst>
                    <a:ext uri="{9D8B030D-6E8A-4147-A177-3AD203B41FA5}">
                      <a16:colId xmlns:a16="http://schemas.microsoft.com/office/drawing/2014/main" val="3100353939"/>
                    </a:ext>
                  </a:extLst>
                </a:gridCol>
              </a:tblGrid>
              <a:tr h="367609">
                <a:tc>
                  <a:txBody>
                    <a:bodyPr/>
                    <a:lstStyle/>
                    <a:p>
                      <a:pPr algn="ctr" fontAlgn="t">
                        <a:lnSpc>
                          <a:spcPct val="110000"/>
                        </a:lnSpc>
                        <a:spcBef>
                          <a:spcPts val="0"/>
                        </a:spcBef>
                        <a:spcAft>
                          <a:spcPts val="600"/>
                        </a:spcAft>
                      </a:pPr>
                      <a:r>
                        <a:rPr lang="en-AU" sz="1600" b="1" i="0" u="none" strike="noStrike" dirty="0">
                          <a:solidFill>
                            <a:srgbClr val="FFFFFF"/>
                          </a:solidFill>
                          <a:effectLst/>
                          <a:latin typeface="Arial" panose="020B0604020202020204" pitchFamily="34" charset="0"/>
                          <a:ea typeface="Calibri" panose="020F0502020204030204" pitchFamily="34" charset="0"/>
                          <a:cs typeface="Arial" panose="020B0604020202020204" pitchFamily="34" charset="0"/>
                        </a:rPr>
                        <a:t>Abbreviation</a:t>
                      </a:r>
                      <a:endParaRPr lang="en-AU" sz="1600" b="0" i="0" u="none" strike="noStrike" dirty="0">
                        <a:effectLst/>
                        <a:latin typeface="Arial" panose="020B0604020202020204" pitchFamily="34" charset="0"/>
                      </a:endParaRPr>
                    </a:p>
                  </a:txBody>
                  <a:tcPr marL="62495" marR="62495" marT="868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l" fontAlgn="t">
                        <a:lnSpc>
                          <a:spcPct val="110000"/>
                        </a:lnSpc>
                        <a:spcBef>
                          <a:spcPts val="0"/>
                        </a:spcBef>
                        <a:spcAft>
                          <a:spcPts val="600"/>
                        </a:spcAft>
                      </a:pPr>
                      <a:r>
                        <a:rPr lang="en-AU" sz="1600" b="1" i="0" u="none" strike="noStrike">
                          <a:solidFill>
                            <a:schemeClr val="bg1"/>
                          </a:solidFill>
                          <a:effectLst/>
                          <a:latin typeface="Arial" panose="020B0604020202020204" pitchFamily="34" charset="0"/>
                        </a:rPr>
                        <a:t>Term</a:t>
                      </a:r>
                    </a:p>
                  </a:txBody>
                  <a:tcPr marL="62495" marR="62495" marT="8680" marB="0" anchor="ctr">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l" fontAlgn="t">
                        <a:lnSpc>
                          <a:spcPct val="110000"/>
                        </a:lnSpc>
                        <a:spcBef>
                          <a:spcPts val="0"/>
                        </a:spcBef>
                        <a:spcAft>
                          <a:spcPts val="600"/>
                        </a:spcAft>
                      </a:pPr>
                      <a:r>
                        <a:rPr lang="en-AU" sz="1600" b="1" i="0" u="none" strike="noStrike">
                          <a:solidFill>
                            <a:srgbClr val="FFFFFF"/>
                          </a:solidFill>
                          <a:effectLst/>
                          <a:latin typeface="Arial" panose="020B0604020202020204" pitchFamily="34" charset="0"/>
                          <a:ea typeface="Calibri" panose="020F0502020204030204" pitchFamily="34" charset="0"/>
                          <a:cs typeface="Arial" panose="020B0604020202020204" pitchFamily="34" charset="0"/>
                        </a:rPr>
                        <a:t>Explanation</a:t>
                      </a:r>
                      <a:endParaRPr lang="en-AU" sz="1600" b="0" i="0" u="none" strike="noStrike">
                        <a:effectLst/>
                        <a:latin typeface="Arial" panose="020B0604020202020204" pitchFamily="34" charset="0"/>
                      </a:endParaRPr>
                    </a:p>
                  </a:txBody>
                  <a:tcPr marL="62495" marR="62495" marT="868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722673960"/>
                  </a:ext>
                </a:extLst>
              </a:tr>
              <a:tr h="1184960">
                <a:tc>
                  <a:txBody>
                    <a:bodyPr/>
                    <a:lstStyle/>
                    <a:p>
                      <a:pPr algn="ctr">
                        <a:lnSpc>
                          <a:spcPct val="110000"/>
                        </a:lnSpc>
                        <a:spcBef>
                          <a:spcPts val="0"/>
                        </a:spcBef>
                        <a:spcAft>
                          <a:spcPts val="600"/>
                        </a:spcAft>
                      </a:pPr>
                      <a:r>
                        <a:rPr lang="en-AU" sz="1600">
                          <a:effectLst/>
                          <a:latin typeface="Arial" panose="020B0604020202020204" pitchFamily="34" charset="0"/>
                          <a:cs typeface="Arial" panose="020B0604020202020204" pitchFamily="34" charset="0"/>
                        </a:rPr>
                        <a:t>V</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0000"/>
                        </a:lnSpc>
                        <a:spcBef>
                          <a:spcPts val="0"/>
                        </a:spcBef>
                        <a:spcAft>
                          <a:spcPts val="600"/>
                        </a:spcAft>
                      </a:pPr>
                      <a:r>
                        <a:rPr lang="en-AU" sz="1600">
                          <a:effectLst/>
                          <a:latin typeface="Arial" panose="020B0604020202020204" pitchFamily="34" charset="0"/>
                          <a:cs typeface="Arial" panose="020B0604020202020204" pitchFamily="34" charset="0"/>
                        </a:rPr>
                        <a:t>Verb</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lnSpc>
                          <a:spcPct val="110000"/>
                        </a:lnSpc>
                        <a:spcBef>
                          <a:spcPts val="0"/>
                        </a:spcBef>
                        <a:spcAft>
                          <a:spcPts val="600"/>
                        </a:spcAft>
                        <a:buFont typeface="Wingdings" panose="05000000000000000000" pitchFamily="2" charset="2"/>
                        <a:buChar char="q"/>
                      </a:pPr>
                      <a:r>
                        <a:rPr lang="en-AU" sz="1600" dirty="0">
                          <a:effectLst/>
                          <a:latin typeface="Arial" panose="020B0604020202020204" pitchFamily="34" charset="0"/>
                          <a:cs typeface="Arial" panose="020B0604020202020204" pitchFamily="34" charset="0"/>
                        </a:rPr>
                        <a:t>Identify the verb/s and the requirements of the verb</a:t>
                      </a:r>
                    </a:p>
                    <a:p>
                      <a:pPr marL="285750" lvl="0" indent="-285750">
                        <a:lnSpc>
                          <a:spcPct val="110000"/>
                        </a:lnSpc>
                        <a:spcBef>
                          <a:spcPts val="0"/>
                        </a:spcBef>
                        <a:spcAft>
                          <a:spcPts val="600"/>
                        </a:spcAft>
                        <a:buFont typeface="Arial" panose="020B0604020202020204" pitchFamily="34" charset="0"/>
                        <a:buChar char="•"/>
                      </a:pPr>
                      <a:r>
                        <a:rPr lang="en-AU" sz="1600" kern="1200" dirty="0">
                          <a:solidFill>
                            <a:schemeClr val="tx1"/>
                          </a:solidFill>
                          <a:effectLst/>
                          <a:latin typeface="+mn-lt"/>
                          <a:ea typeface="+mn-ea"/>
                          <a:cs typeface="+mn-cs"/>
                        </a:rPr>
                        <a:t>This helps to determine the requirements of the response. For example, is a judgment needed? (If a judgment is required, identify points for and/or against it.)</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2879534"/>
                  </a:ext>
                </a:extLst>
              </a:tr>
              <a:tr h="476150">
                <a:tc>
                  <a:txBody>
                    <a:bodyPr/>
                    <a:lstStyle/>
                    <a:p>
                      <a:pPr algn="ctr">
                        <a:lnSpc>
                          <a:spcPct val="110000"/>
                        </a:lnSpc>
                        <a:spcBef>
                          <a:spcPts val="0"/>
                        </a:spcBef>
                        <a:spcAft>
                          <a:spcPts val="600"/>
                        </a:spcAft>
                      </a:pPr>
                      <a:r>
                        <a:rPr lang="en-AU" sz="1600">
                          <a:effectLst/>
                          <a:latin typeface="Arial" panose="020B0604020202020204" pitchFamily="34" charset="0"/>
                          <a:cs typeface="Arial" panose="020B0604020202020204" pitchFamily="34" charset="0"/>
                        </a:rPr>
                        <a:t>C</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10000"/>
                        </a:lnSpc>
                        <a:spcBef>
                          <a:spcPts val="0"/>
                        </a:spcBef>
                        <a:spcAft>
                          <a:spcPts val="600"/>
                        </a:spcAft>
                      </a:pPr>
                      <a:r>
                        <a:rPr lang="en-AU" sz="1600">
                          <a:effectLst/>
                          <a:latin typeface="Arial" panose="020B0604020202020204" pitchFamily="34" charset="0"/>
                          <a:cs typeface="Arial" panose="020B0604020202020204" pitchFamily="34" charset="0"/>
                        </a:rPr>
                        <a:t>Content</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285750" lvl="0" indent="-285750">
                        <a:lnSpc>
                          <a:spcPct val="110000"/>
                        </a:lnSpc>
                        <a:spcBef>
                          <a:spcPts val="0"/>
                        </a:spcBef>
                        <a:spcAft>
                          <a:spcPts val="600"/>
                        </a:spcAft>
                        <a:buFont typeface="Wingdings" panose="05000000000000000000" pitchFamily="2" charset="2"/>
                        <a:buChar char="q"/>
                      </a:pPr>
                      <a:r>
                        <a:rPr lang="en-AU" sz="1600" kern="1200" dirty="0">
                          <a:solidFill>
                            <a:schemeClr val="tx1"/>
                          </a:solidFill>
                          <a:effectLst/>
                          <a:latin typeface="+mn-lt"/>
                          <a:ea typeface="+mn-ea"/>
                          <a:cs typeface="+mn-cs"/>
                        </a:rPr>
                        <a:t>Identify the content by circling and annotating keywords that relate to what you have learnt.</a:t>
                      </a:r>
                      <a:endParaRPr lang="en-AU" sz="1600" dirty="0">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7159357"/>
                  </a:ext>
                </a:extLst>
              </a:tr>
              <a:tr h="1587991">
                <a:tc>
                  <a:txBody>
                    <a:bodyPr/>
                    <a:lstStyle/>
                    <a:p>
                      <a:pPr algn="ctr">
                        <a:lnSpc>
                          <a:spcPct val="110000"/>
                        </a:lnSpc>
                        <a:spcBef>
                          <a:spcPts val="0"/>
                        </a:spcBef>
                        <a:spcAft>
                          <a:spcPts val="600"/>
                        </a:spcAft>
                      </a:pPr>
                      <a:r>
                        <a:rPr lang="en-AU" sz="1600">
                          <a:effectLst/>
                          <a:latin typeface="Arial" panose="020B0604020202020204" pitchFamily="34" charset="0"/>
                          <a:cs typeface="Arial" panose="020B0604020202020204" pitchFamily="34" charset="0"/>
                        </a:rPr>
                        <a:t>F</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0000"/>
                        </a:lnSpc>
                        <a:spcBef>
                          <a:spcPts val="0"/>
                        </a:spcBef>
                        <a:spcAft>
                          <a:spcPts val="600"/>
                        </a:spcAft>
                      </a:pPr>
                      <a:r>
                        <a:rPr lang="en-AU" sz="1600">
                          <a:effectLst/>
                          <a:latin typeface="Arial" panose="020B0604020202020204" pitchFamily="34" charset="0"/>
                          <a:cs typeface="Arial" panose="020B0604020202020204" pitchFamily="34" charset="0"/>
                        </a:rPr>
                        <a:t>Focus</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indent="-285750">
                        <a:lnSpc>
                          <a:spcPct val="110000"/>
                        </a:lnSpc>
                        <a:spcBef>
                          <a:spcPts val="0"/>
                        </a:spcBef>
                        <a:spcAft>
                          <a:spcPts val="600"/>
                        </a:spcAft>
                        <a:buFont typeface="Wingdings" panose="05000000000000000000" pitchFamily="2" charset="2"/>
                        <a:buChar char="q"/>
                      </a:pPr>
                      <a:r>
                        <a:rPr lang="en-AU" sz="1600" dirty="0">
                          <a:effectLst/>
                          <a:latin typeface="Arial" panose="020B0604020202020204" pitchFamily="34" charset="0"/>
                          <a:cs typeface="Arial" panose="020B0604020202020204" pitchFamily="34" charset="0"/>
                        </a:rPr>
                        <a:t>Outline the focus of the question</a:t>
                      </a:r>
                    </a:p>
                    <a:p>
                      <a:pPr marL="285750" indent="-285750">
                        <a:lnSpc>
                          <a:spcPct val="110000"/>
                        </a:lnSpc>
                        <a:spcBef>
                          <a:spcPts val="0"/>
                        </a:spcBef>
                        <a:spcAft>
                          <a:spcPts val="600"/>
                        </a:spcAft>
                        <a:buFont typeface="Arial" panose="020B0604020202020204" pitchFamily="34" charset="0"/>
                        <a:buChar char="•"/>
                      </a:pPr>
                      <a:r>
                        <a:rPr lang="en-AU" sz="1600" dirty="0">
                          <a:effectLst/>
                          <a:latin typeface="Arial" panose="020B0604020202020204" pitchFamily="34" charset="0"/>
                          <a:cs typeface="Arial" panose="020B0604020202020204" pitchFamily="34" charset="0"/>
                        </a:rPr>
                        <a:t>Is it related to a particular context or a stimulus?</a:t>
                      </a:r>
                    </a:p>
                    <a:p>
                      <a:pPr marL="285750" indent="-285750">
                        <a:lnSpc>
                          <a:spcPct val="110000"/>
                        </a:lnSpc>
                        <a:spcBef>
                          <a:spcPts val="0"/>
                        </a:spcBef>
                        <a:spcAft>
                          <a:spcPts val="600"/>
                        </a:spcAft>
                        <a:buFont typeface="Arial" panose="020B0604020202020204" pitchFamily="34" charset="0"/>
                        <a:buChar char="•"/>
                      </a:pPr>
                      <a:r>
                        <a:rPr lang="en-AU" sz="1600" dirty="0">
                          <a:effectLst/>
                          <a:latin typeface="Arial" panose="020B0604020202020204" pitchFamily="34" charset="0"/>
                          <a:cs typeface="Arial" panose="020B0604020202020204" pitchFamily="34" charset="0"/>
                        </a:rPr>
                        <a:t>Does the question contain a how or a why? This means you need to draw relationships between ideas.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9443140"/>
                  </a:ext>
                </a:extLst>
              </a:tr>
              <a:tr h="1423308">
                <a:tc>
                  <a:txBody>
                    <a:bodyPr/>
                    <a:lstStyle/>
                    <a:p>
                      <a:pPr algn="ctr">
                        <a:lnSpc>
                          <a:spcPct val="110000"/>
                        </a:lnSpc>
                        <a:spcBef>
                          <a:spcPts val="0"/>
                        </a:spcBef>
                        <a:spcAft>
                          <a:spcPts val="600"/>
                        </a:spcAft>
                      </a:pPr>
                      <a:r>
                        <a:rPr lang="en-AU" sz="1600" dirty="0">
                          <a:effectLst/>
                          <a:latin typeface="Arial" panose="020B0604020202020204" pitchFamily="34" charset="0"/>
                          <a:cs typeface="Arial" panose="020B0604020202020204" pitchFamily="34" charset="0"/>
                        </a:rPr>
                        <a:t>S</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0000"/>
                        </a:lnSpc>
                        <a:spcBef>
                          <a:spcPts val="0"/>
                        </a:spcBef>
                        <a:spcAft>
                          <a:spcPts val="600"/>
                        </a:spcAft>
                      </a:pPr>
                      <a:r>
                        <a:rPr lang="en-AU" sz="1600" dirty="0">
                          <a:effectLst/>
                          <a:latin typeface="Arial" panose="020B0604020202020204" pitchFamily="34" charset="0"/>
                          <a:cs typeface="Arial" panose="020B0604020202020204" pitchFamily="34" charset="0"/>
                        </a:rPr>
                        <a:t>Singular or Plural</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indent="-285750">
                        <a:lnSpc>
                          <a:spcPct val="110000"/>
                        </a:lnSpc>
                        <a:spcBef>
                          <a:spcPts val="0"/>
                        </a:spcBef>
                        <a:spcAft>
                          <a:spcPts val="600"/>
                        </a:spcAft>
                        <a:buFont typeface="Wingdings" panose="05000000000000000000" pitchFamily="2" charset="2"/>
                        <a:buChar char="q"/>
                      </a:pPr>
                      <a:r>
                        <a:rPr lang="en-AU" sz="1600" dirty="0">
                          <a:effectLst/>
                          <a:latin typeface="Arial" panose="020B0604020202020204" pitchFamily="34" charset="0"/>
                          <a:cs typeface="Arial" panose="020B0604020202020204" pitchFamily="34" charset="0"/>
                        </a:rPr>
                        <a:t>Identify if words in the question are singular or plural.</a:t>
                      </a:r>
                    </a:p>
                    <a:p>
                      <a:pPr marL="285750" indent="-285750">
                        <a:lnSpc>
                          <a:spcPct val="110000"/>
                        </a:lnSpc>
                        <a:spcBef>
                          <a:spcPts val="0"/>
                        </a:spcBef>
                        <a:spcAft>
                          <a:spcPts val="600"/>
                        </a:spcAft>
                        <a:buFont typeface="Arial" panose="020B0604020202020204" pitchFamily="34" charset="0"/>
                        <a:buChar char="•"/>
                      </a:pPr>
                      <a:r>
                        <a:rPr lang="en-AU" sz="1600" dirty="0">
                          <a:effectLst/>
                          <a:latin typeface="Arial" panose="020B0604020202020204" pitchFamily="34" charset="0"/>
                          <a:cs typeface="Arial" panose="020B0604020202020204" pitchFamily="34" charset="0"/>
                        </a:rPr>
                        <a:t>Are there words that indicate the response needs to refer to two or more ideas?</a:t>
                      </a:r>
                    </a:p>
                    <a:p>
                      <a:pPr marL="285750" indent="-285750">
                        <a:lnSpc>
                          <a:spcPct val="110000"/>
                        </a:lnSpc>
                        <a:spcBef>
                          <a:spcPts val="0"/>
                        </a:spcBef>
                        <a:spcAft>
                          <a:spcPts val="600"/>
                        </a:spcAft>
                        <a:buFont typeface="Arial" panose="020B0604020202020204" pitchFamily="34" charset="0"/>
                        <a:buChar char="•"/>
                      </a:pPr>
                      <a:r>
                        <a:rPr lang="en-AU" sz="1600" dirty="0">
                          <a:effectLst/>
                          <a:latin typeface="Arial" panose="020B0604020202020204" pitchFamily="34" charset="0"/>
                          <a:cs typeface="Arial" panose="020B0604020202020204" pitchFamily="34" charset="0"/>
                        </a:rPr>
                        <a:t>If the question states to give examples, the ‘s’ at the end of example indicates more than one.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9695351"/>
                  </a:ext>
                </a:extLst>
              </a:tr>
            </a:tbl>
          </a:graphicData>
        </a:graphic>
      </p:graphicFrame>
      <p:sp>
        <p:nvSpPr>
          <p:cNvPr id="2" name="Slide Number Placeholder 1">
            <a:extLst>
              <a:ext uri="{FF2B5EF4-FFF2-40B4-BE49-F238E27FC236}">
                <a16:creationId xmlns:a16="http://schemas.microsoft.com/office/drawing/2014/main" id="{010DD833-A427-78F4-CCB9-AB24D77D4AB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151</a:t>
            </a:fld>
            <a:endParaRPr lang="en-AU"/>
          </a:p>
        </p:txBody>
      </p:sp>
    </p:spTree>
    <p:extLst>
      <p:ext uri="{BB962C8B-B14F-4D97-AF65-F5344CB8AC3E}">
        <p14:creationId xmlns:p14="http://schemas.microsoft.com/office/powerpoint/2010/main" val="57831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084E5C-B7F8-8017-5028-109A482ED69E}"/>
              </a:ext>
            </a:extLst>
          </p:cNvPr>
          <p:cNvSpPr>
            <a:spLocks noGrp="1"/>
          </p:cNvSpPr>
          <p:nvPr>
            <p:ph type="title"/>
          </p:nvPr>
        </p:nvSpPr>
        <p:spPr/>
        <p:txBody>
          <a:bodyPr/>
          <a:lstStyle/>
          <a:p>
            <a:r>
              <a:rPr lang="en-AU" dirty="0"/>
              <a:t>3.1 Marking criteria</a:t>
            </a:r>
          </a:p>
        </p:txBody>
      </p:sp>
      <p:graphicFrame>
        <p:nvGraphicFramePr>
          <p:cNvPr id="4" name="Table 3">
            <a:extLst>
              <a:ext uri="{FF2B5EF4-FFF2-40B4-BE49-F238E27FC236}">
                <a16:creationId xmlns:a16="http://schemas.microsoft.com/office/drawing/2014/main" id="{9FFD6ACD-61DC-8564-E1D0-03C54C6C82E2}"/>
              </a:ext>
            </a:extLst>
          </p:cNvPr>
          <p:cNvGraphicFramePr>
            <a:graphicFrameLocks noGrp="1"/>
          </p:cNvGraphicFramePr>
          <p:nvPr>
            <p:extLst>
              <p:ext uri="{D42A27DB-BD31-4B8C-83A1-F6EECF244321}">
                <p14:modId xmlns:p14="http://schemas.microsoft.com/office/powerpoint/2010/main" val="2388661070"/>
              </p:ext>
            </p:extLst>
          </p:nvPr>
        </p:nvGraphicFramePr>
        <p:xfrm>
          <a:off x="360000" y="925873"/>
          <a:ext cx="11434435" cy="5314452"/>
        </p:xfrm>
        <a:graphic>
          <a:graphicData uri="http://schemas.openxmlformats.org/drawingml/2006/table">
            <a:tbl>
              <a:tblPr firstRow="1" firstCol="1"/>
              <a:tblGrid>
                <a:gridCol w="832193">
                  <a:extLst>
                    <a:ext uri="{9D8B030D-6E8A-4147-A177-3AD203B41FA5}">
                      <a16:colId xmlns:a16="http://schemas.microsoft.com/office/drawing/2014/main" val="1640076570"/>
                    </a:ext>
                  </a:extLst>
                </a:gridCol>
                <a:gridCol w="10602242">
                  <a:extLst>
                    <a:ext uri="{9D8B030D-6E8A-4147-A177-3AD203B41FA5}">
                      <a16:colId xmlns:a16="http://schemas.microsoft.com/office/drawing/2014/main" val="644325520"/>
                    </a:ext>
                  </a:extLst>
                </a:gridCol>
              </a:tblGrid>
              <a:tr h="417857">
                <a:tc>
                  <a:txBody>
                    <a:bodyPr/>
                    <a:lstStyle/>
                    <a:p>
                      <a:pPr algn="ctr">
                        <a:lnSpc>
                          <a:spcPct val="110000"/>
                        </a:lnSpc>
                        <a:spcBef>
                          <a:spcPts val="1200"/>
                        </a:spcBef>
                        <a:spcAft>
                          <a:spcPts val="600"/>
                        </a:spcAft>
                      </a:pPr>
                      <a:r>
                        <a:rPr lang="en-AU" sz="1800" b="1" dirty="0">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Marks</a:t>
                      </a:r>
                      <a:endParaRPr lang="en-AU" sz="1800" dirty="0">
                        <a:effectLst/>
                        <a:highlight>
                          <a:srgbClr val="002664"/>
                        </a:highligh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l">
                        <a:lnSpc>
                          <a:spcPct val="110000"/>
                        </a:lnSpc>
                        <a:spcBef>
                          <a:spcPts val="1200"/>
                        </a:spcBef>
                        <a:spcAft>
                          <a:spcPts val="600"/>
                        </a:spcAft>
                      </a:pPr>
                      <a:r>
                        <a:rPr lang="en-AU" sz="1800" b="1">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Criteria</a:t>
                      </a:r>
                      <a:endParaRPr lang="en-AU" sz="1800">
                        <a:effectLst/>
                        <a:highlight>
                          <a:srgbClr val="002664"/>
                        </a:highligh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667231580"/>
                  </a:ext>
                </a:extLst>
              </a:tr>
              <a:tr h="1014459">
                <a:tc>
                  <a:txBody>
                    <a:bodyPr/>
                    <a:lstStyle/>
                    <a:p>
                      <a:pPr algn="ctr">
                        <a:lnSpc>
                          <a:spcPct val="110000"/>
                        </a:lnSpc>
                        <a:spcBef>
                          <a:spcPts val="0"/>
                        </a:spcBef>
                        <a:spcAft>
                          <a:spcPts val="600"/>
                        </a:spcAft>
                      </a:pPr>
                      <a:r>
                        <a:rPr lang="en-AU" sz="1800" b="1">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0000"/>
                        </a:lnSpc>
                        <a:spcBef>
                          <a:spcPts val="0"/>
                        </a:spcBef>
                        <a:spcAft>
                          <a:spcPts val="600"/>
                        </a:spcAft>
                      </a:pPr>
                      <a:r>
                        <a:rPr lang="en-AU" sz="1800" dirty="0">
                          <a:effectLst/>
                          <a:latin typeface="+mj-lt"/>
                          <a:ea typeface="Calibri" panose="020F0502020204030204" pitchFamily="34" charset="0"/>
                          <a:cs typeface="Arial" panose="020B0604020202020204" pitchFamily="34" charset="0"/>
                        </a:rPr>
                        <a:t>Distinguishes between infectious and non-infectious diseases by providing relevant differences and specific examples.</a:t>
                      </a:r>
                    </a:p>
                    <a:p>
                      <a:pPr algn="l">
                        <a:lnSpc>
                          <a:spcPct val="110000"/>
                        </a:lnSpc>
                        <a:spcBef>
                          <a:spcPts val="0"/>
                        </a:spcBef>
                        <a:spcAft>
                          <a:spcPts val="600"/>
                        </a:spcAft>
                      </a:pPr>
                      <a:r>
                        <a:rPr lang="en-AU" sz="1800" dirty="0">
                          <a:effectLst/>
                          <a:latin typeface="+mj-lt"/>
                          <a:ea typeface="Calibri" panose="020F0502020204030204" pitchFamily="34" charset="0"/>
                          <a:cs typeface="Arial" panose="020B0604020202020204" pitchFamily="34" charset="0"/>
                        </a:rPr>
                        <a:t>Use of correct and precise scientific terminology to construct a cohesive response.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7172636"/>
                  </a:ext>
                </a:extLst>
              </a:tr>
              <a:tr h="1554607">
                <a:tc>
                  <a:txBody>
                    <a:bodyPr/>
                    <a:lstStyle/>
                    <a:p>
                      <a:pPr algn="ctr">
                        <a:lnSpc>
                          <a:spcPct val="110000"/>
                        </a:lnSpc>
                        <a:spcBef>
                          <a:spcPts val="0"/>
                        </a:spcBef>
                        <a:spcAft>
                          <a:spcPts val="600"/>
                        </a:spcAft>
                      </a:pPr>
                      <a:r>
                        <a:rPr lang="en-AU" sz="1800" b="1">
                          <a:effectLst/>
                          <a:latin typeface="Arial" panose="020B0604020202020204" pitchFamily="34" charset="0"/>
                          <a:ea typeface="Calibri" panose="020F0502020204030204" pitchFamily="34" charset="0"/>
                          <a:cs typeface="Arial" panose="020B0604020202020204" pitchFamily="34" charset="0"/>
                        </a:rPr>
                        <a:t>2</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377" rtl="0" eaLnBrk="1" fontAlgn="auto" latinLnBrk="0" hangingPunct="1">
                        <a:lnSpc>
                          <a:spcPct val="110000"/>
                        </a:lnSpc>
                        <a:spcBef>
                          <a:spcPts val="0"/>
                        </a:spcBef>
                        <a:spcAft>
                          <a:spcPts val="600"/>
                        </a:spcAft>
                        <a:buClrTx/>
                        <a:buSzTx/>
                        <a:buFontTx/>
                        <a:buNone/>
                        <a:tabLst/>
                        <a:defRPr/>
                      </a:pPr>
                      <a:r>
                        <a:rPr lang="en-AU" sz="1800" kern="1200" dirty="0">
                          <a:solidFill>
                            <a:schemeClr val="tx1"/>
                          </a:solidFill>
                          <a:effectLst/>
                          <a:latin typeface="+mn-lt"/>
                          <a:ea typeface="Calibri" panose="020F0502020204030204" pitchFamily="34" charset="0"/>
                          <a:cs typeface="Arial" panose="020B0604020202020204" pitchFamily="34" charset="0"/>
                        </a:rPr>
                        <a:t>Distinguishes between infectious and non-infectious diseases by providing a relevant difference and a specific example.</a:t>
                      </a:r>
                    </a:p>
                    <a:p>
                      <a:pPr marL="0" marR="0" lvl="0" indent="0" algn="l" defTabSz="914377" rtl="0" eaLnBrk="1" fontAlgn="auto" latinLnBrk="0" hangingPunct="1">
                        <a:lnSpc>
                          <a:spcPct val="110000"/>
                        </a:lnSpc>
                        <a:spcBef>
                          <a:spcPts val="0"/>
                        </a:spcBef>
                        <a:spcAft>
                          <a:spcPts val="600"/>
                        </a:spcAft>
                        <a:buClrTx/>
                        <a:buSzTx/>
                        <a:buFontTx/>
                        <a:buNone/>
                        <a:tabLst/>
                        <a:defRPr/>
                      </a:pPr>
                      <a:r>
                        <a:rPr lang="en-AU" sz="1800" kern="1200" dirty="0">
                          <a:solidFill>
                            <a:schemeClr val="tx1"/>
                          </a:solidFill>
                          <a:effectLst/>
                          <a:latin typeface="+mn-lt"/>
                          <a:ea typeface="Calibri" panose="020F0502020204030204" pitchFamily="34" charset="0"/>
                          <a:cs typeface="Arial" panose="020B0604020202020204" pitchFamily="34" charset="0"/>
                        </a:rPr>
                        <a:t>OR </a:t>
                      </a:r>
                    </a:p>
                    <a:p>
                      <a:pPr marL="0" marR="0" lvl="0" indent="0" algn="l" defTabSz="914377" rtl="0" eaLnBrk="1" fontAlgn="auto" latinLnBrk="0" hangingPunct="1">
                        <a:lnSpc>
                          <a:spcPct val="110000"/>
                        </a:lnSpc>
                        <a:spcBef>
                          <a:spcPts val="0"/>
                        </a:spcBef>
                        <a:spcAft>
                          <a:spcPts val="600"/>
                        </a:spcAft>
                        <a:buClrTx/>
                        <a:buSzTx/>
                        <a:buFontTx/>
                        <a:buNone/>
                        <a:tabLst/>
                        <a:defRPr/>
                      </a:pPr>
                      <a:r>
                        <a:rPr lang="en-AU" sz="1800" kern="1200" dirty="0">
                          <a:solidFill>
                            <a:schemeClr val="tx1"/>
                          </a:solidFill>
                          <a:effectLst/>
                          <a:latin typeface="+mn-lt"/>
                          <a:ea typeface="Calibri" panose="020F0502020204030204" pitchFamily="34" charset="0"/>
                          <a:cs typeface="Arial" panose="020B0604020202020204" pitchFamily="34" charset="0"/>
                        </a:rPr>
                        <a:t>Distinguishes between infectious and non-infectious disease by providing relevant differences.</a:t>
                      </a:r>
                    </a:p>
                    <a:p>
                      <a:pPr marL="0" marR="0" lvl="0" indent="0" algn="l" defTabSz="914377" rtl="0" eaLnBrk="1" fontAlgn="auto" latinLnBrk="0" hangingPunct="1">
                        <a:lnSpc>
                          <a:spcPct val="110000"/>
                        </a:lnSpc>
                        <a:spcBef>
                          <a:spcPts val="0"/>
                        </a:spcBef>
                        <a:spcAft>
                          <a:spcPts val="600"/>
                        </a:spcAft>
                        <a:buClrTx/>
                        <a:buSzTx/>
                        <a:buFontTx/>
                        <a:buNone/>
                        <a:tabLst/>
                        <a:defRPr/>
                      </a:pPr>
                      <a:r>
                        <a:rPr lang="en-AU" sz="1800" kern="1200" dirty="0">
                          <a:solidFill>
                            <a:schemeClr val="tx1"/>
                          </a:solidFill>
                          <a:effectLst/>
                          <a:latin typeface="+mn-lt"/>
                          <a:ea typeface="Calibri" panose="020F0502020204030204" pitchFamily="34" charset="0"/>
                          <a:cs typeface="Arial" panose="020B0604020202020204" pitchFamily="34" charset="0"/>
                        </a:rPr>
                        <a:t>AND</a:t>
                      </a:r>
                    </a:p>
                    <a:p>
                      <a:pPr marL="0" marR="0" lvl="0" indent="0" algn="l" defTabSz="914377" rtl="0" eaLnBrk="1" fontAlgn="auto" latinLnBrk="0" hangingPunct="1">
                        <a:lnSpc>
                          <a:spcPct val="110000"/>
                        </a:lnSpc>
                        <a:spcBef>
                          <a:spcPts val="0"/>
                        </a:spcBef>
                        <a:spcAft>
                          <a:spcPts val="600"/>
                        </a:spcAft>
                        <a:buClrTx/>
                        <a:buSzTx/>
                        <a:buFontTx/>
                        <a:buNone/>
                        <a:tabLst/>
                        <a:defRPr/>
                      </a:pPr>
                      <a:r>
                        <a:rPr lang="en-AU" sz="1800" kern="1200" dirty="0">
                          <a:solidFill>
                            <a:schemeClr val="tx1"/>
                          </a:solidFill>
                          <a:effectLst/>
                          <a:latin typeface="+mn-lt"/>
                          <a:ea typeface="Calibri" panose="020F0502020204030204" pitchFamily="34" charset="0"/>
                          <a:cs typeface="Arial" panose="020B0604020202020204" pitchFamily="34" charset="0"/>
                        </a:rPr>
                        <a:t>Use of correct and precise scientific terminology.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4511587"/>
                  </a:ext>
                </a:extLst>
              </a:tr>
              <a:tr h="1727955">
                <a:tc>
                  <a:txBody>
                    <a:bodyPr/>
                    <a:lstStyle/>
                    <a:p>
                      <a:pPr algn="ctr">
                        <a:lnSpc>
                          <a:spcPct val="110000"/>
                        </a:lnSpc>
                        <a:spcBef>
                          <a:spcPts val="0"/>
                        </a:spcBef>
                        <a:spcAft>
                          <a:spcPts val="600"/>
                        </a:spcAft>
                      </a:pPr>
                      <a:r>
                        <a:rPr lang="en-AU" sz="1800" b="1" dirty="0">
                          <a:effectLst/>
                          <a:latin typeface="Arial" panose="020B0604020202020204" pitchFamily="34" charset="0"/>
                          <a:ea typeface="Calibri" panose="020F0502020204030204" pitchFamily="34" charset="0"/>
                          <a:cs typeface="Arial" panose="020B0604020202020204" pitchFamily="34" charset="0"/>
                        </a:rPr>
                        <a:t>1</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0000"/>
                        </a:lnSpc>
                        <a:spcBef>
                          <a:spcPts val="0"/>
                        </a:spcBef>
                        <a:spcAft>
                          <a:spcPts val="600"/>
                        </a:spcAft>
                      </a:pPr>
                      <a:r>
                        <a:rPr lang="en-AU" sz="1800" dirty="0">
                          <a:effectLst/>
                          <a:latin typeface="Arial" panose="020B0604020202020204" pitchFamily="34" charset="0"/>
                          <a:ea typeface="Calibri" panose="020F0502020204030204" pitchFamily="34" charset="0"/>
                          <a:cs typeface="Arial" panose="020B0604020202020204" pitchFamily="34" charset="0"/>
                        </a:rPr>
                        <a:t>Outlines features of infectious and/or non-infectious diseases. </a:t>
                      </a:r>
                    </a:p>
                    <a:p>
                      <a:pPr algn="l">
                        <a:lnSpc>
                          <a:spcPct val="110000"/>
                        </a:lnSpc>
                        <a:spcBef>
                          <a:spcPts val="0"/>
                        </a:spcBef>
                        <a:spcAft>
                          <a:spcPts val="600"/>
                        </a:spcAft>
                      </a:pPr>
                      <a:r>
                        <a:rPr lang="en-AU" sz="1800" dirty="0">
                          <a:effectLst/>
                          <a:latin typeface="Arial" panose="020B0604020202020204" pitchFamily="34" charset="0"/>
                          <a:ea typeface="Calibri" panose="020F0502020204030204" pitchFamily="34" charset="0"/>
                          <a:cs typeface="Arial" panose="020B0604020202020204" pitchFamily="34" charset="0"/>
                        </a:rPr>
                        <a:t>OR</a:t>
                      </a:r>
                    </a:p>
                    <a:p>
                      <a:pPr algn="l">
                        <a:lnSpc>
                          <a:spcPct val="110000"/>
                        </a:lnSpc>
                        <a:spcBef>
                          <a:spcPts val="0"/>
                        </a:spcBef>
                        <a:spcAft>
                          <a:spcPts val="600"/>
                        </a:spcAft>
                      </a:pPr>
                      <a:r>
                        <a:rPr lang="en-AU" sz="1800" dirty="0">
                          <a:effectLst/>
                          <a:latin typeface="Arial" panose="020B0604020202020204" pitchFamily="34" charset="0"/>
                          <a:ea typeface="Calibri" panose="020F0502020204030204" pitchFamily="34" charset="0"/>
                          <a:cs typeface="Arial" panose="020B0604020202020204" pitchFamily="34" charset="0"/>
                        </a:rPr>
                        <a:t>Provides a distinct difference between infectious and non-infectious diseases.</a:t>
                      </a:r>
                    </a:p>
                    <a:p>
                      <a:pPr algn="l">
                        <a:lnSpc>
                          <a:spcPct val="110000"/>
                        </a:lnSpc>
                        <a:spcBef>
                          <a:spcPts val="0"/>
                        </a:spcBef>
                        <a:spcAft>
                          <a:spcPts val="600"/>
                        </a:spcAft>
                      </a:pPr>
                      <a:r>
                        <a:rPr lang="en-AU" sz="1800" dirty="0">
                          <a:effectLst/>
                          <a:latin typeface="Arial" panose="020B0604020202020204" pitchFamily="34" charset="0"/>
                          <a:ea typeface="Calibri" panose="020F0502020204030204" pitchFamily="34" charset="0"/>
                          <a:cs typeface="Arial" panose="020B0604020202020204" pitchFamily="34" charset="0"/>
                        </a:rPr>
                        <a:t>OR</a:t>
                      </a:r>
                    </a:p>
                    <a:p>
                      <a:pPr algn="l">
                        <a:lnSpc>
                          <a:spcPct val="110000"/>
                        </a:lnSpc>
                        <a:spcBef>
                          <a:spcPts val="0"/>
                        </a:spcBef>
                        <a:spcAft>
                          <a:spcPts val="600"/>
                        </a:spcAft>
                      </a:pPr>
                      <a:r>
                        <a:rPr lang="en-AU" sz="1800" dirty="0">
                          <a:effectLst/>
                          <a:latin typeface="Arial" panose="020B0604020202020204" pitchFamily="34" charset="0"/>
                          <a:ea typeface="Calibri" panose="020F0502020204030204" pitchFamily="34" charset="0"/>
                          <a:cs typeface="Arial" panose="020B0604020202020204" pitchFamily="34" charset="0"/>
                        </a:rPr>
                        <a:t>Provides an example of an infectious and/or non-infectious disease.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2675015"/>
                  </a:ext>
                </a:extLst>
              </a:tr>
            </a:tbl>
          </a:graphicData>
        </a:graphic>
      </p:graphicFrame>
      <p:sp>
        <p:nvSpPr>
          <p:cNvPr id="2" name="Slide Number Placeholder 1">
            <a:extLst>
              <a:ext uri="{FF2B5EF4-FFF2-40B4-BE49-F238E27FC236}">
                <a16:creationId xmlns:a16="http://schemas.microsoft.com/office/drawing/2014/main" id="{97B14BC6-BE82-01A7-F6AF-5411DD5DC2C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152</a:t>
            </a:fld>
            <a:endParaRPr lang="en-AU"/>
          </a:p>
        </p:txBody>
      </p:sp>
    </p:spTree>
    <p:extLst>
      <p:ext uri="{BB962C8B-B14F-4D97-AF65-F5344CB8AC3E}">
        <p14:creationId xmlns:p14="http://schemas.microsoft.com/office/powerpoint/2010/main" val="157796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F899B1-0B23-3AE6-0E0C-3C7106E7C14E}"/>
              </a:ext>
            </a:extLst>
          </p:cNvPr>
          <p:cNvSpPr>
            <a:spLocks noGrp="1"/>
          </p:cNvSpPr>
          <p:nvPr>
            <p:ph type="title"/>
          </p:nvPr>
        </p:nvSpPr>
        <p:spPr/>
        <p:txBody>
          <a:bodyPr/>
          <a:lstStyle/>
          <a:p>
            <a:r>
              <a:rPr lang="en-AU" dirty="0"/>
              <a:t>3.1 Distinguishing cohesive devices</a:t>
            </a:r>
          </a:p>
        </p:txBody>
      </p:sp>
      <p:sp>
        <p:nvSpPr>
          <p:cNvPr id="5" name="Text Placeholder 4">
            <a:extLst>
              <a:ext uri="{FF2B5EF4-FFF2-40B4-BE49-F238E27FC236}">
                <a16:creationId xmlns:a16="http://schemas.microsoft.com/office/drawing/2014/main" id="{42076203-8A7D-F693-7F33-B094030B2A62}"/>
              </a:ext>
            </a:extLst>
          </p:cNvPr>
          <p:cNvSpPr>
            <a:spLocks noGrp="1"/>
          </p:cNvSpPr>
          <p:nvPr>
            <p:ph type="body" sz="quarter" idx="18"/>
          </p:nvPr>
        </p:nvSpPr>
        <p:spPr/>
        <p:txBody>
          <a:bodyPr/>
          <a:lstStyle/>
          <a:p>
            <a:r>
              <a:rPr lang="en-AU" dirty="0"/>
              <a:t>Cohesive devices are words or phrases used to connect ideas in a text</a:t>
            </a:r>
          </a:p>
        </p:txBody>
      </p:sp>
      <p:sp>
        <p:nvSpPr>
          <p:cNvPr id="8" name="Rectangle: Rounded Corners 7">
            <a:extLst>
              <a:ext uri="{FF2B5EF4-FFF2-40B4-BE49-F238E27FC236}">
                <a16:creationId xmlns:a16="http://schemas.microsoft.com/office/drawing/2014/main" id="{195A809E-08A8-E882-2CC1-DDD2FA67F8AF}"/>
              </a:ext>
            </a:extLst>
          </p:cNvPr>
          <p:cNvSpPr/>
          <p:nvPr/>
        </p:nvSpPr>
        <p:spPr>
          <a:xfrm>
            <a:off x="359999" y="1993392"/>
            <a:ext cx="2103120" cy="822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different</a:t>
            </a:r>
          </a:p>
        </p:txBody>
      </p:sp>
      <p:sp>
        <p:nvSpPr>
          <p:cNvPr id="11" name="Rectangle: Rounded Corners 10">
            <a:extLst>
              <a:ext uri="{FF2B5EF4-FFF2-40B4-BE49-F238E27FC236}">
                <a16:creationId xmlns:a16="http://schemas.microsoft.com/office/drawing/2014/main" id="{35B07870-FCA0-2BBC-DF8B-0026B921889F}"/>
              </a:ext>
            </a:extLst>
          </p:cNvPr>
          <p:cNvSpPr/>
          <p:nvPr/>
        </p:nvSpPr>
        <p:spPr>
          <a:xfrm>
            <a:off x="3318186" y="1993392"/>
            <a:ext cx="2515686" cy="822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contrasted with</a:t>
            </a:r>
          </a:p>
        </p:txBody>
      </p:sp>
      <p:sp>
        <p:nvSpPr>
          <p:cNvPr id="13" name="Rectangle: Rounded Corners 12">
            <a:extLst>
              <a:ext uri="{FF2B5EF4-FFF2-40B4-BE49-F238E27FC236}">
                <a16:creationId xmlns:a16="http://schemas.microsoft.com/office/drawing/2014/main" id="{09217E00-FF40-66FD-1799-0C680AF2D040}"/>
              </a:ext>
            </a:extLst>
          </p:cNvPr>
          <p:cNvSpPr/>
          <p:nvPr/>
        </p:nvSpPr>
        <p:spPr>
          <a:xfrm>
            <a:off x="6688937" y="1993392"/>
            <a:ext cx="2103120" cy="822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however</a:t>
            </a:r>
          </a:p>
        </p:txBody>
      </p:sp>
      <p:sp>
        <p:nvSpPr>
          <p:cNvPr id="17" name="Rectangle: Rounded Corners 16">
            <a:extLst>
              <a:ext uri="{FF2B5EF4-FFF2-40B4-BE49-F238E27FC236}">
                <a16:creationId xmlns:a16="http://schemas.microsoft.com/office/drawing/2014/main" id="{9C0C9F07-7924-1721-0C8D-3683DF38C77D}"/>
              </a:ext>
            </a:extLst>
          </p:cNvPr>
          <p:cNvSpPr/>
          <p:nvPr/>
        </p:nvSpPr>
        <p:spPr>
          <a:xfrm>
            <a:off x="9728881" y="1993392"/>
            <a:ext cx="2103120" cy="822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although</a:t>
            </a:r>
          </a:p>
        </p:txBody>
      </p:sp>
      <p:sp>
        <p:nvSpPr>
          <p:cNvPr id="9" name="Rectangle: Rounded Corners 8">
            <a:extLst>
              <a:ext uri="{FF2B5EF4-FFF2-40B4-BE49-F238E27FC236}">
                <a16:creationId xmlns:a16="http://schemas.microsoft.com/office/drawing/2014/main" id="{CFF6BB49-C62E-CC0F-9C14-2ACDEDB97A13}"/>
              </a:ext>
            </a:extLst>
          </p:cNvPr>
          <p:cNvSpPr/>
          <p:nvPr/>
        </p:nvSpPr>
        <p:spPr>
          <a:xfrm>
            <a:off x="359999" y="3105729"/>
            <a:ext cx="2103120" cy="822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unlike</a:t>
            </a:r>
          </a:p>
        </p:txBody>
      </p:sp>
      <p:sp>
        <p:nvSpPr>
          <p:cNvPr id="12" name="Rectangle: Rounded Corners 11">
            <a:extLst>
              <a:ext uri="{FF2B5EF4-FFF2-40B4-BE49-F238E27FC236}">
                <a16:creationId xmlns:a16="http://schemas.microsoft.com/office/drawing/2014/main" id="{AD3E9FCD-9869-D924-AC38-FC72BDB083A2}"/>
              </a:ext>
            </a:extLst>
          </p:cNvPr>
          <p:cNvSpPr/>
          <p:nvPr/>
        </p:nvSpPr>
        <p:spPr>
          <a:xfrm>
            <a:off x="3318186" y="3105729"/>
            <a:ext cx="2515686" cy="822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on the contrary</a:t>
            </a:r>
          </a:p>
        </p:txBody>
      </p:sp>
      <p:sp>
        <p:nvSpPr>
          <p:cNvPr id="14" name="Rectangle: Rounded Corners 13">
            <a:extLst>
              <a:ext uri="{FF2B5EF4-FFF2-40B4-BE49-F238E27FC236}">
                <a16:creationId xmlns:a16="http://schemas.microsoft.com/office/drawing/2014/main" id="{AB46F376-A0C1-8F5B-3B6D-E6B0F9BF8E6F}"/>
              </a:ext>
            </a:extLst>
          </p:cNvPr>
          <p:cNvSpPr/>
          <p:nvPr/>
        </p:nvSpPr>
        <p:spPr>
          <a:xfrm>
            <a:off x="6688937" y="3105729"/>
            <a:ext cx="2103120" cy="822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conversely</a:t>
            </a:r>
          </a:p>
        </p:txBody>
      </p:sp>
      <p:sp>
        <p:nvSpPr>
          <p:cNvPr id="18" name="Rectangle: Rounded Corners 17">
            <a:extLst>
              <a:ext uri="{FF2B5EF4-FFF2-40B4-BE49-F238E27FC236}">
                <a16:creationId xmlns:a16="http://schemas.microsoft.com/office/drawing/2014/main" id="{EB157E6B-143E-E1CD-A32A-03362C7EB5A0}"/>
              </a:ext>
            </a:extLst>
          </p:cNvPr>
          <p:cNvSpPr/>
          <p:nvPr/>
        </p:nvSpPr>
        <p:spPr>
          <a:xfrm>
            <a:off x="9728881" y="3105729"/>
            <a:ext cx="2103120" cy="822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whereas</a:t>
            </a:r>
          </a:p>
        </p:txBody>
      </p:sp>
      <p:sp>
        <p:nvSpPr>
          <p:cNvPr id="10" name="Rectangle: Rounded Corners 9">
            <a:extLst>
              <a:ext uri="{FF2B5EF4-FFF2-40B4-BE49-F238E27FC236}">
                <a16:creationId xmlns:a16="http://schemas.microsoft.com/office/drawing/2014/main" id="{CB358582-F40B-CF06-60F6-6E66A3FAC18E}"/>
              </a:ext>
            </a:extLst>
          </p:cNvPr>
          <p:cNvSpPr/>
          <p:nvPr/>
        </p:nvSpPr>
        <p:spPr>
          <a:xfrm>
            <a:off x="359999" y="4249616"/>
            <a:ext cx="2103120" cy="822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in contrast</a:t>
            </a:r>
          </a:p>
        </p:txBody>
      </p:sp>
      <p:sp>
        <p:nvSpPr>
          <p:cNvPr id="16" name="Rectangle: Rounded Corners 15">
            <a:extLst>
              <a:ext uri="{FF2B5EF4-FFF2-40B4-BE49-F238E27FC236}">
                <a16:creationId xmlns:a16="http://schemas.microsoft.com/office/drawing/2014/main" id="{97E8396B-042F-3F81-7844-945D30585FD9}"/>
              </a:ext>
            </a:extLst>
          </p:cNvPr>
          <p:cNvSpPr/>
          <p:nvPr/>
        </p:nvSpPr>
        <p:spPr>
          <a:xfrm>
            <a:off x="3318185" y="4249616"/>
            <a:ext cx="2515686" cy="822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on the other hand</a:t>
            </a:r>
          </a:p>
        </p:txBody>
      </p:sp>
      <p:sp>
        <p:nvSpPr>
          <p:cNvPr id="15" name="Rectangle: Rounded Corners 14">
            <a:extLst>
              <a:ext uri="{FF2B5EF4-FFF2-40B4-BE49-F238E27FC236}">
                <a16:creationId xmlns:a16="http://schemas.microsoft.com/office/drawing/2014/main" id="{ECB88F08-45F9-41D9-EBBA-20912C0131FD}"/>
              </a:ext>
            </a:extLst>
          </p:cNvPr>
          <p:cNvSpPr/>
          <p:nvPr/>
        </p:nvSpPr>
        <p:spPr>
          <a:xfrm>
            <a:off x="6688937" y="4249616"/>
            <a:ext cx="2103120" cy="8229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while</a:t>
            </a:r>
          </a:p>
        </p:txBody>
      </p:sp>
      <p:sp>
        <p:nvSpPr>
          <p:cNvPr id="2" name="Slide Number Placeholder 1">
            <a:extLst>
              <a:ext uri="{FF2B5EF4-FFF2-40B4-BE49-F238E27FC236}">
                <a16:creationId xmlns:a16="http://schemas.microsoft.com/office/drawing/2014/main" id="{5925BE8E-2DDB-D056-8822-1E8A74D2C40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153</a:t>
            </a:fld>
            <a:endParaRPr lang="en-AU"/>
          </a:p>
        </p:txBody>
      </p:sp>
    </p:spTree>
    <p:extLst>
      <p:ext uri="{BB962C8B-B14F-4D97-AF65-F5344CB8AC3E}">
        <p14:creationId xmlns:p14="http://schemas.microsoft.com/office/powerpoint/2010/main" val="206351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A4420107-E721-696E-1A4E-834F271FD7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B2D5E4-4B2E-1F40-8659-3329314B7CFA}"/>
              </a:ext>
            </a:extLst>
          </p:cNvPr>
          <p:cNvSpPr>
            <a:spLocks noGrp="1"/>
          </p:cNvSpPr>
          <p:nvPr>
            <p:ph type="title"/>
          </p:nvPr>
        </p:nvSpPr>
        <p:spPr/>
        <p:txBody>
          <a:bodyPr/>
          <a:lstStyle/>
          <a:p>
            <a:r>
              <a:rPr lang="en-AU" dirty="0"/>
              <a:t>3.1 Sample response with word bank</a:t>
            </a:r>
          </a:p>
        </p:txBody>
      </p:sp>
      <p:sp>
        <p:nvSpPr>
          <p:cNvPr id="14" name="Text Placeholder 13">
            <a:extLst>
              <a:ext uri="{FF2B5EF4-FFF2-40B4-BE49-F238E27FC236}">
                <a16:creationId xmlns:a16="http://schemas.microsoft.com/office/drawing/2014/main" id="{B913B81F-1869-9A91-4210-6FB1BEF5A14A}"/>
              </a:ext>
            </a:extLst>
          </p:cNvPr>
          <p:cNvSpPr>
            <a:spLocks noGrp="1"/>
          </p:cNvSpPr>
          <p:nvPr>
            <p:ph type="body" sz="quarter" idx="18"/>
          </p:nvPr>
        </p:nvSpPr>
        <p:spPr/>
        <p:txBody>
          <a:bodyPr/>
          <a:lstStyle/>
          <a:p>
            <a:r>
              <a:rPr lang="en-AU" dirty="0"/>
              <a:t>Using examples, distinguish between infectious and non-infectious diseases</a:t>
            </a:r>
          </a:p>
        </p:txBody>
      </p:sp>
      <p:sp>
        <p:nvSpPr>
          <p:cNvPr id="15" name="TextBox 14">
            <a:extLst>
              <a:ext uri="{FF2B5EF4-FFF2-40B4-BE49-F238E27FC236}">
                <a16:creationId xmlns:a16="http://schemas.microsoft.com/office/drawing/2014/main" id="{FBD59943-AE54-5275-B593-986FF24E2E0D}"/>
              </a:ext>
            </a:extLst>
          </p:cNvPr>
          <p:cNvSpPr txBox="1"/>
          <p:nvPr/>
        </p:nvSpPr>
        <p:spPr>
          <a:xfrm>
            <a:off x="359999" y="1653419"/>
            <a:ext cx="11119577" cy="635107"/>
          </a:xfrm>
          <a:prstGeom prst="rect">
            <a:avLst/>
          </a:prstGeom>
          <a:solidFill>
            <a:schemeClr val="accent6"/>
          </a:solidFill>
          <a:ln w="12700">
            <a:solidFill>
              <a:schemeClr val="accent1"/>
            </a:solidFill>
          </a:ln>
        </p:spPr>
        <p:txBody>
          <a:bodyPr wrap="square" lIns="72000" tIns="144000" rIns="72000" bIns="144000" rtlCol="0" anchor="ctr" anchorCtr="0">
            <a:noAutofit/>
          </a:bodyPr>
          <a:lstStyle/>
          <a:p>
            <a:pPr algn="l">
              <a:lnSpc>
                <a:spcPct val="110000"/>
              </a:lnSpc>
            </a:pPr>
            <a:r>
              <a:rPr lang="en-AU" sz="1800" b="1" dirty="0">
                <a:latin typeface="Arial" panose="020B0604020202020204" pitchFamily="34" charset="0"/>
                <a:cs typeface="Arial" panose="020B0604020202020204" pitchFamily="34" charset="0"/>
              </a:rPr>
              <a:t>Word bank:        </a:t>
            </a:r>
            <a:r>
              <a:rPr lang="en-AU" sz="1800" dirty="0">
                <a:latin typeface="Arial" panose="020B0604020202020204" pitchFamily="34" charset="0"/>
                <a:cs typeface="Arial" panose="020B0604020202020204" pitchFamily="34" charset="0"/>
              </a:rPr>
              <a:t>genetic</a:t>
            </a:r>
            <a:r>
              <a:rPr lang="en-AU" sz="1800" b="1" dirty="0">
                <a:latin typeface="Arial" panose="020B0604020202020204" pitchFamily="34" charset="0"/>
                <a:cs typeface="Arial" panose="020B0604020202020204" pitchFamily="34" charset="0"/>
              </a:rPr>
              <a:t>          </a:t>
            </a:r>
            <a:r>
              <a:rPr lang="en-AU" sz="1800" dirty="0">
                <a:latin typeface="Arial" panose="020B0604020202020204" pitchFamily="34" charset="0"/>
                <a:cs typeface="Arial" panose="020B0604020202020204" pitchFamily="34" charset="0"/>
              </a:rPr>
              <a:t>influenza                 cannot              non-infectious              transmitted                                     </a:t>
            </a:r>
          </a:p>
          <a:p>
            <a:pPr algn="l">
              <a:lnSpc>
                <a:spcPct val="110000"/>
              </a:lnSpc>
            </a:pPr>
            <a:r>
              <a:rPr lang="en-AU" sz="1800" dirty="0">
                <a:latin typeface="Arial" panose="020B0604020202020204" pitchFamily="34" charset="0"/>
                <a:cs typeface="Arial" panose="020B0604020202020204" pitchFamily="34" charset="0"/>
              </a:rPr>
              <a:t>infectious            diabetes</a:t>
            </a:r>
          </a:p>
        </p:txBody>
      </p:sp>
      <p:sp>
        <p:nvSpPr>
          <p:cNvPr id="6" name="Text Placeholder 7">
            <a:extLst>
              <a:ext uri="{FF2B5EF4-FFF2-40B4-BE49-F238E27FC236}">
                <a16:creationId xmlns:a16="http://schemas.microsoft.com/office/drawing/2014/main" id="{3D447A12-5F37-16BD-5990-A3F58DB2B15C}"/>
              </a:ext>
            </a:extLst>
          </p:cNvPr>
          <p:cNvSpPr txBox="1">
            <a:spLocks/>
          </p:cNvSpPr>
          <p:nvPr/>
        </p:nvSpPr>
        <p:spPr>
          <a:xfrm>
            <a:off x="348000" y="2796170"/>
            <a:ext cx="11484000" cy="2723839"/>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t>______________ diseases are caused by pathogenic microorganisms or agents such as bacteria, viruses, fungi, or parasites, while _____________  diseases result from _____________, environmental, or lifestyle factors. Infectious diseases, such as _________ or tuberculosis, can be ___________ from one individual to another via indirect or direct modes of transmission. In contrast, non-infectious diseases, such as ______________ or cancer, ___________ be transmitted between individuals.</a:t>
            </a:r>
          </a:p>
        </p:txBody>
      </p:sp>
      <p:sp>
        <p:nvSpPr>
          <p:cNvPr id="7" name="Rectangle: Rounded Corners 6">
            <a:extLst>
              <a:ext uri="{FF2B5EF4-FFF2-40B4-BE49-F238E27FC236}">
                <a16:creationId xmlns:a16="http://schemas.microsoft.com/office/drawing/2014/main" id="{C6D41393-F46D-FB9C-9D82-1DEADFC72FEF}"/>
              </a:ext>
            </a:extLst>
          </p:cNvPr>
          <p:cNvSpPr/>
          <p:nvPr/>
        </p:nvSpPr>
        <p:spPr>
          <a:xfrm>
            <a:off x="360001" y="2837443"/>
            <a:ext cx="1879044" cy="370376"/>
          </a:xfrm>
          <a:prstGeom prst="roundRect">
            <a:avLst/>
          </a:prstGeom>
          <a:solidFill>
            <a:schemeClr val="accent6"/>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700" b="1">
                <a:solidFill>
                  <a:schemeClr val="tx1"/>
                </a:solidFill>
              </a:rPr>
              <a:t>Infectious</a:t>
            </a:r>
          </a:p>
        </p:txBody>
      </p:sp>
      <p:sp>
        <p:nvSpPr>
          <p:cNvPr id="8" name="Rectangle: Rounded Corners 7">
            <a:extLst>
              <a:ext uri="{FF2B5EF4-FFF2-40B4-BE49-F238E27FC236}">
                <a16:creationId xmlns:a16="http://schemas.microsoft.com/office/drawing/2014/main" id="{75A5C7BA-48E3-DBDE-331A-CA381BEDE44E}"/>
              </a:ext>
            </a:extLst>
          </p:cNvPr>
          <p:cNvSpPr/>
          <p:nvPr/>
        </p:nvSpPr>
        <p:spPr>
          <a:xfrm>
            <a:off x="2912977" y="3216116"/>
            <a:ext cx="1831061" cy="413788"/>
          </a:xfrm>
          <a:prstGeom prst="roundRect">
            <a:avLst/>
          </a:prstGeom>
          <a:solidFill>
            <a:schemeClr val="accent6"/>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700" b="1">
                <a:solidFill>
                  <a:schemeClr val="tx1"/>
                </a:solidFill>
              </a:rPr>
              <a:t>non-infectious</a:t>
            </a:r>
          </a:p>
        </p:txBody>
      </p:sp>
      <p:sp>
        <p:nvSpPr>
          <p:cNvPr id="9" name="Rectangle: Rounded Corners 8">
            <a:extLst>
              <a:ext uri="{FF2B5EF4-FFF2-40B4-BE49-F238E27FC236}">
                <a16:creationId xmlns:a16="http://schemas.microsoft.com/office/drawing/2014/main" id="{FA07D901-F98A-9A3F-1A76-FE39F3A4D932}"/>
              </a:ext>
            </a:extLst>
          </p:cNvPr>
          <p:cNvSpPr/>
          <p:nvPr/>
        </p:nvSpPr>
        <p:spPr>
          <a:xfrm>
            <a:off x="6837217" y="3235490"/>
            <a:ext cx="1673419" cy="413787"/>
          </a:xfrm>
          <a:prstGeom prst="roundRect">
            <a:avLst/>
          </a:prstGeom>
          <a:solidFill>
            <a:schemeClr val="accent6"/>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700" b="1">
                <a:solidFill>
                  <a:schemeClr val="tx1"/>
                </a:solidFill>
              </a:rPr>
              <a:t>genetic</a:t>
            </a:r>
          </a:p>
        </p:txBody>
      </p:sp>
      <p:sp>
        <p:nvSpPr>
          <p:cNvPr id="10" name="Rectangle: Rounded Corners 9">
            <a:extLst>
              <a:ext uri="{FF2B5EF4-FFF2-40B4-BE49-F238E27FC236}">
                <a16:creationId xmlns:a16="http://schemas.microsoft.com/office/drawing/2014/main" id="{4C61B167-C4C7-C587-D187-2E81077CA9FA}"/>
              </a:ext>
            </a:extLst>
          </p:cNvPr>
          <p:cNvSpPr/>
          <p:nvPr/>
        </p:nvSpPr>
        <p:spPr>
          <a:xfrm>
            <a:off x="4145014" y="3649277"/>
            <a:ext cx="1198048" cy="397025"/>
          </a:xfrm>
          <a:prstGeom prst="roundRect">
            <a:avLst/>
          </a:prstGeom>
          <a:solidFill>
            <a:schemeClr val="accent6"/>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700" b="1" dirty="0">
                <a:solidFill>
                  <a:schemeClr val="tx1"/>
                </a:solidFill>
              </a:rPr>
              <a:t>influenza</a:t>
            </a:r>
          </a:p>
        </p:txBody>
      </p:sp>
      <p:sp>
        <p:nvSpPr>
          <p:cNvPr id="11" name="Rectangle: Rounded Corners 10">
            <a:extLst>
              <a:ext uri="{FF2B5EF4-FFF2-40B4-BE49-F238E27FC236}">
                <a16:creationId xmlns:a16="http://schemas.microsoft.com/office/drawing/2014/main" id="{26C61C8D-9E0E-EF73-DEFC-267B86410BA6}"/>
              </a:ext>
            </a:extLst>
          </p:cNvPr>
          <p:cNvSpPr/>
          <p:nvPr/>
        </p:nvSpPr>
        <p:spPr>
          <a:xfrm>
            <a:off x="7700731" y="3717592"/>
            <a:ext cx="1439345" cy="397024"/>
          </a:xfrm>
          <a:prstGeom prst="roundRect">
            <a:avLst/>
          </a:prstGeom>
          <a:solidFill>
            <a:schemeClr val="accent6"/>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700" b="1" dirty="0">
                <a:solidFill>
                  <a:schemeClr val="tx1"/>
                </a:solidFill>
              </a:rPr>
              <a:t>transmitted</a:t>
            </a:r>
          </a:p>
        </p:txBody>
      </p:sp>
      <p:sp>
        <p:nvSpPr>
          <p:cNvPr id="12" name="Rectangle: Rounded Corners 11">
            <a:extLst>
              <a:ext uri="{FF2B5EF4-FFF2-40B4-BE49-F238E27FC236}">
                <a16:creationId xmlns:a16="http://schemas.microsoft.com/office/drawing/2014/main" id="{0B7C0253-3922-F527-3A55-55F0655453F9}"/>
              </a:ext>
            </a:extLst>
          </p:cNvPr>
          <p:cNvSpPr/>
          <p:nvPr/>
        </p:nvSpPr>
        <p:spPr>
          <a:xfrm>
            <a:off x="347999" y="4473856"/>
            <a:ext cx="1891045" cy="370376"/>
          </a:xfrm>
          <a:prstGeom prst="roundRect">
            <a:avLst/>
          </a:prstGeom>
          <a:solidFill>
            <a:schemeClr val="accent6"/>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700" b="1">
                <a:solidFill>
                  <a:schemeClr val="tx1"/>
                </a:solidFill>
              </a:rPr>
              <a:t>diabetes</a:t>
            </a:r>
          </a:p>
        </p:txBody>
      </p:sp>
      <p:sp>
        <p:nvSpPr>
          <p:cNvPr id="13" name="Rectangle: Rounded Corners 12">
            <a:extLst>
              <a:ext uri="{FF2B5EF4-FFF2-40B4-BE49-F238E27FC236}">
                <a16:creationId xmlns:a16="http://schemas.microsoft.com/office/drawing/2014/main" id="{BC7A38D6-EBFA-22FB-6338-EF05FC7D2DC7}"/>
              </a:ext>
            </a:extLst>
          </p:cNvPr>
          <p:cNvSpPr/>
          <p:nvPr/>
        </p:nvSpPr>
        <p:spPr>
          <a:xfrm>
            <a:off x="3355450" y="4473856"/>
            <a:ext cx="1388588" cy="397024"/>
          </a:xfrm>
          <a:prstGeom prst="roundRect">
            <a:avLst/>
          </a:prstGeom>
          <a:solidFill>
            <a:schemeClr val="accent6"/>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700" b="1">
                <a:solidFill>
                  <a:schemeClr val="tx1"/>
                </a:solidFill>
              </a:rPr>
              <a:t>cannot</a:t>
            </a:r>
          </a:p>
        </p:txBody>
      </p:sp>
      <p:sp>
        <p:nvSpPr>
          <p:cNvPr id="2" name="Slide Number Placeholder 1">
            <a:extLst>
              <a:ext uri="{FF2B5EF4-FFF2-40B4-BE49-F238E27FC236}">
                <a16:creationId xmlns:a16="http://schemas.microsoft.com/office/drawing/2014/main" id="{A361AB4A-507A-C1F7-BBDB-C7FF51DF557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154</a:t>
            </a:fld>
            <a:endParaRPr lang="en-AU"/>
          </a:p>
        </p:txBody>
      </p:sp>
    </p:spTree>
    <p:extLst>
      <p:ext uri="{BB962C8B-B14F-4D97-AF65-F5344CB8AC3E}">
        <p14:creationId xmlns:p14="http://schemas.microsoft.com/office/powerpoint/2010/main" val="6003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10764002" cy="522000"/>
          </a:xfrm>
        </p:spPr>
        <p:txBody>
          <a:bodyPr/>
          <a:lstStyle/>
          <a:p>
            <a:r>
              <a:rPr lang="en-AU" dirty="0"/>
              <a:t>3.2 Non-infectious diseases in Australia</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715361427"/>
              </p:ext>
            </p:extLst>
          </p:nvPr>
        </p:nvGraphicFramePr>
        <p:xfrm>
          <a:off x="359999" y="1984525"/>
          <a:ext cx="11484002" cy="4109466"/>
        </p:xfrm>
        <a:graphic>
          <a:graphicData uri="http://schemas.openxmlformats.org/drawingml/2006/table">
            <a:tbl>
              <a:tblPr firstRow="1">
                <a:tableStyleId>{B301B821-A1FF-4177-AEE7-76D212191A09}</a:tableStyleId>
              </a:tblPr>
              <a:tblGrid>
                <a:gridCol w="5627324">
                  <a:extLst>
                    <a:ext uri="{9D8B030D-6E8A-4147-A177-3AD203B41FA5}">
                      <a16:colId xmlns:a16="http://schemas.microsoft.com/office/drawing/2014/main" val="3623447875"/>
                    </a:ext>
                  </a:extLst>
                </a:gridCol>
                <a:gridCol w="5856678">
                  <a:extLst>
                    <a:ext uri="{9D8B030D-6E8A-4147-A177-3AD203B41FA5}">
                      <a16:colId xmlns:a16="http://schemas.microsoft.com/office/drawing/2014/main" val="3573327086"/>
                    </a:ext>
                  </a:extLst>
                </a:gridCol>
              </a:tblGrid>
              <a:tr h="370133">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to analyse data to draw conclusions about common non-infectious diseases in Australia.</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identify common non-infectious diseases in Australia.</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describe factors contributing to the incidence of a non-infectious disease in Australia.</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compare the incidence data of the non-infectious disease in different sexes and age groups.</a:t>
                      </a:r>
                    </a:p>
                    <a:p>
                      <a:pPr marL="0" indent="0">
                        <a:lnSpc>
                          <a:spcPct val="120000"/>
                        </a:lnSpc>
                        <a:spcAft>
                          <a:spcPts val="600"/>
                        </a:spcAft>
                        <a:buFont typeface="Arial" panose="020B0604020202020204" pitchFamily="34" charset="0"/>
                        <a:buNone/>
                      </a:pP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0">
                <a:tc>
                  <a:txBody>
                    <a:bodyPr/>
                    <a:lstStyle/>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b="0" i="0" kern="1200" dirty="0">
                          <a:solidFill>
                            <a:schemeClr val="dk1"/>
                          </a:solidFill>
                          <a:effectLst/>
                          <a:latin typeface="+mn-lt"/>
                          <a:ea typeface="+mn-ea"/>
                          <a:cs typeface="+mn-cs"/>
                        </a:rPr>
                        <a:t>to explain our scientific ideas clearly to the intended audience using evidence to support our arguments. </a:t>
                      </a:r>
                      <a:endParaRPr lang="en-AU" sz="18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create a presentation to communicate scientific understanding to a specific audience.</a:t>
                      </a:r>
                    </a:p>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identify scientific evidence from secondary sources to support communicated ideas.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155</a:t>
            </a:fld>
            <a:endParaRPr lang="en-AU"/>
          </a:p>
        </p:txBody>
      </p:sp>
    </p:spTree>
    <p:extLst>
      <p:ext uri="{BB962C8B-B14F-4D97-AF65-F5344CB8AC3E}">
        <p14:creationId xmlns:p14="http://schemas.microsoft.com/office/powerpoint/2010/main" val="51571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791450-6AE9-A90F-523B-F1DA0ECC2F1A}"/>
              </a:ext>
            </a:extLst>
          </p:cNvPr>
          <p:cNvSpPr>
            <a:spLocks noGrp="1"/>
          </p:cNvSpPr>
          <p:nvPr>
            <p:ph type="title"/>
          </p:nvPr>
        </p:nvSpPr>
        <p:spPr/>
        <p:txBody>
          <a:bodyPr/>
          <a:lstStyle/>
          <a:p>
            <a:r>
              <a:rPr lang="en-AU" dirty="0"/>
              <a:t>3.2 Leading causes of death in Australia</a:t>
            </a:r>
          </a:p>
        </p:txBody>
      </p:sp>
      <p:pic>
        <p:nvPicPr>
          <p:cNvPr id="5" name="Picture 4" descr="Side by side graph comparing the top 5 leading causes of death in males and females in Australia in 2022.">
            <a:extLst>
              <a:ext uri="{FF2B5EF4-FFF2-40B4-BE49-F238E27FC236}">
                <a16:creationId xmlns:a16="http://schemas.microsoft.com/office/drawing/2014/main" id="{DE3C455A-7A96-C18E-8596-62E2C276B769}"/>
              </a:ext>
            </a:extLst>
          </p:cNvPr>
          <p:cNvPicPr>
            <a:picLocks noChangeAspect="1"/>
          </p:cNvPicPr>
          <p:nvPr/>
        </p:nvPicPr>
        <p:blipFill>
          <a:blip r:embed="rId3"/>
          <a:stretch>
            <a:fillRect/>
          </a:stretch>
        </p:blipFill>
        <p:spPr>
          <a:xfrm>
            <a:off x="2219325" y="1601353"/>
            <a:ext cx="7124700" cy="4602926"/>
          </a:xfrm>
          <a:prstGeom prst="rect">
            <a:avLst/>
          </a:prstGeom>
          <a:ln>
            <a:solidFill>
              <a:schemeClr val="accent5"/>
            </a:solidFill>
          </a:ln>
          <a:effectLst/>
        </p:spPr>
      </p:pic>
      <p:sp>
        <p:nvSpPr>
          <p:cNvPr id="7" name="TextBox 6">
            <a:extLst>
              <a:ext uri="{FF2B5EF4-FFF2-40B4-BE49-F238E27FC236}">
                <a16:creationId xmlns:a16="http://schemas.microsoft.com/office/drawing/2014/main" id="{2D6ECE83-6BF4-4F91-F158-DADEFB3950A3}"/>
              </a:ext>
              <a:ext uri="{C183D7F6-B498-43B3-948B-1728B52AA6E4}">
                <adec:decorative xmlns:adec="http://schemas.microsoft.com/office/drawing/2017/decorative" val="0"/>
              </a:ext>
            </a:extLst>
          </p:cNvPr>
          <p:cNvSpPr txBox="1"/>
          <p:nvPr/>
        </p:nvSpPr>
        <p:spPr>
          <a:xfrm>
            <a:off x="2219325" y="6508271"/>
            <a:ext cx="7124700" cy="208006"/>
          </a:xfrm>
          <a:prstGeom prst="rect">
            <a:avLst/>
          </a:prstGeom>
          <a:noFill/>
        </p:spPr>
        <p:txBody>
          <a:bodyPr wrap="square" lIns="0" tIns="0">
            <a:spAutoFit/>
          </a:bodyPr>
          <a:lstStyle/>
          <a:p>
            <a:pPr>
              <a:lnSpc>
                <a:spcPct val="150000"/>
              </a:lnSpc>
              <a:spcBef>
                <a:spcPts val="1200"/>
              </a:spcBef>
            </a:pPr>
            <a:r>
              <a:rPr lang="en-AU" sz="800" dirty="0">
                <a:latin typeface="Arial" panose="020B0604020202020204" pitchFamily="34" charset="0"/>
                <a:ea typeface="Calibri" panose="020F0502020204030204" pitchFamily="34" charset="0"/>
                <a:hlinkClick r:id="rId4"/>
              </a:rPr>
              <a:t>Leading causes of death in Australia</a:t>
            </a:r>
            <a:r>
              <a:rPr lang="en-AU" sz="800" dirty="0">
                <a:latin typeface="Arial" panose="020B0604020202020204" pitchFamily="34" charset="0"/>
                <a:ea typeface="Calibri" panose="020F0502020204030204" pitchFamily="34" charset="0"/>
              </a:rPr>
              <a:t> by</a:t>
            </a:r>
            <a:r>
              <a:rPr lang="en-AU" sz="800" dirty="0">
                <a:effectLst/>
                <a:latin typeface="Arial" panose="020B0604020202020204" pitchFamily="34" charset="0"/>
                <a:ea typeface="Calibri" panose="020F0502020204030204" pitchFamily="34" charset="0"/>
              </a:rPr>
              <a:t> the Australian Institute of Health and Welfare licensed under </a:t>
            </a:r>
            <a:r>
              <a:rPr lang="en-AU" sz="800" u="sng" dirty="0">
                <a:solidFill>
                  <a:srgbClr val="001C4A"/>
                </a:solidFill>
                <a:effectLst/>
                <a:latin typeface="Arial" panose="020B0604020202020204" pitchFamily="34" charset="0"/>
                <a:ea typeface="Calibri" panose="020F0502020204030204" pitchFamily="34" charset="0"/>
                <a:hlinkClick r:id="rId5"/>
              </a:rPr>
              <a:t>CC BY 4.0</a:t>
            </a:r>
            <a:endParaRPr lang="en-AU" sz="8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2DBBA3E6-0E4D-D391-BCBF-E033750EE8F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156</a:t>
            </a:fld>
            <a:endParaRPr lang="en-AU"/>
          </a:p>
        </p:txBody>
      </p:sp>
    </p:spTree>
    <p:extLst>
      <p:ext uri="{BB962C8B-B14F-4D97-AF65-F5344CB8AC3E}">
        <p14:creationId xmlns:p14="http://schemas.microsoft.com/office/powerpoint/2010/main" val="20599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30843F-B68C-36A6-6A64-F51B972D9F27}"/>
              </a:ext>
            </a:extLst>
          </p:cNvPr>
          <p:cNvSpPr>
            <a:spLocks noGrp="1"/>
          </p:cNvSpPr>
          <p:nvPr>
            <p:ph type="title"/>
          </p:nvPr>
        </p:nvSpPr>
        <p:spPr/>
        <p:txBody>
          <a:bodyPr/>
          <a:lstStyle/>
          <a:p>
            <a:r>
              <a:rPr lang="en-AU" dirty="0"/>
              <a:t>3.2 What makes a quality presentation?</a:t>
            </a:r>
          </a:p>
        </p:txBody>
      </p:sp>
      <p:sp>
        <p:nvSpPr>
          <p:cNvPr id="5" name="Text Placeholder 4">
            <a:extLst>
              <a:ext uri="{FF2B5EF4-FFF2-40B4-BE49-F238E27FC236}">
                <a16:creationId xmlns:a16="http://schemas.microsoft.com/office/drawing/2014/main" id="{0CBF998B-B150-F150-CD73-8A36845599D9}"/>
              </a:ext>
            </a:extLst>
          </p:cNvPr>
          <p:cNvSpPr>
            <a:spLocks noGrp="1"/>
          </p:cNvSpPr>
          <p:nvPr>
            <p:ph type="body" sz="quarter" idx="18"/>
          </p:nvPr>
        </p:nvSpPr>
        <p:spPr/>
        <p:txBody>
          <a:bodyPr/>
          <a:lstStyle/>
          <a:p>
            <a:r>
              <a:rPr lang="en-AU" dirty="0"/>
              <a:t>Presentation component</a:t>
            </a:r>
          </a:p>
        </p:txBody>
      </p:sp>
      <p:sp>
        <p:nvSpPr>
          <p:cNvPr id="4" name="Text Placeholder 3">
            <a:extLst>
              <a:ext uri="{FF2B5EF4-FFF2-40B4-BE49-F238E27FC236}">
                <a16:creationId xmlns:a16="http://schemas.microsoft.com/office/drawing/2014/main" id="{4EB97B9A-B66A-D37E-F934-3B141FAD05A9}"/>
              </a:ext>
            </a:extLst>
          </p:cNvPr>
          <p:cNvSpPr>
            <a:spLocks noGrp="1"/>
          </p:cNvSpPr>
          <p:nvPr>
            <p:ph type="body" sz="quarter" idx="17"/>
          </p:nvPr>
        </p:nvSpPr>
        <p:spPr>
          <a:xfrm>
            <a:off x="333495" y="1557645"/>
            <a:ext cx="11484000" cy="4807835"/>
          </a:xfrm>
        </p:spPr>
        <p:txBody>
          <a:bodyPr/>
          <a:lstStyle/>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Ensure your content is well-researched, </a:t>
            </a:r>
            <a:r>
              <a:rPr lang="en-AU" sz="1800" dirty="0">
                <a:latin typeface="Arial" panose="020B0604020202020204" pitchFamily="34" charset="0"/>
                <a:ea typeface="Calibri" panose="020F0502020204030204" pitchFamily="34" charset="0"/>
              </a:rPr>
              <a:t>reliable</a:t>
            </a:r>
            <a:r>
              <a:rPr lang="en-AU" sz="1800" dirty="0">
                <a:effectLst/>
                <a:latin typeface="Arial" panose="020B0604020202020204" pitchFamily="34" charset="0"/>
                <a:ea typeface="Calibri" panose="020F0502020204030204" pitchFamily="34" charset="0"/>
              </a:rPr>
              <a:t> and summarised in your own words.</a:t>
            </a:r>
            <a:endParaRPr lang="en-AU" sz="1800" dirty="0">
              <a:latin typeface="Arial" panose="020B0604020202020204" pitchFamily="34" charset="0"/>
              <a:ea typeface="Calibri" panose="020F0502020204030204" pitchFamily="34" charset="0"/>
            </a:endParaRP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The flow of your presentation is logical, with a clear introduction, body and conclusion.</a:t>
            </a: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All information presented is relevant to the topic.</a:t>
            </a: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Use images that support your explanation of concepts. These could be graphs as well.</a:t>
            </a: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Provide the main points on the slide and verbally elaborate on these to avoid cluttering on slides.</a:t>
            </a: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Maintain a consistent design and layout throughout your presentation.</a:t>
            </a: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Use clear and legible fonts and colours.</a:t>
            </a:r>
            <a:endParaRPr lang="en-AU" sz="1800" dirty="0"/>
          </a:p>
          <a:p>
            <a:endParaRPr lang="en-AU" dirty="0"/>
          </a:p>
        </p:txBody>
      </p:sp>
      <p:sp>
        <p:nvSpPr>
          <p:cNvPr id="2" name="Slide Number Placeholder 1">
            <a:extLst>
              <a:ext uri="{FF2B5EF4-FFF2-40B4-BE49-F238E27FC236}">
                <a16:creationId xmlns:a16="http://schemas.microsoft.com/office/drawing/2014/main" id="{7FB22230-C5E8-3785-C300-41E431609F3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157</a:t>
            </a:fld>
            <a:endParaRPr lang="en-AU"/>
          </a:p>
        </p:txBody>
      </p:sp>
    </p:spTree>
    <p:extLst>
      <p:ext uri="{BB962C8B-B14F-4D97-AF65-F5344CB8AC3E}">
        <p14:creationId xmlns:p14="http://schemas.microsoft.com/office/powerpoint/2010/main" val="28206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30843F-B68C-36A6-6A64-F51B972D9F27}"/>
              </a:ext>
            </a:extLst>
          </p:cNvPr>
          <p:cNvSpPr>
            <a:spLocks noGrp="1"/>
          </p:cNvSpPr>
          <p:nvPr>
            <p:ph type="title"/>
          </p:nvPr>
        </p:nvSpPr>
        <p:spPr/>
        <p:txBody>
          <a:bodyPr/>
          <a:lstStyle/>
          <a:p>
            <a:r>
              <a:rPr lang="en-AU" dirty="0"/>
              <a:t>3.2 Delivering a quality presentation</a:t>
            </a:r>
          </a:p>
        </p:txBody>
      </p:sp>
      <p:sp>
        <p:nvSpPr>
          <p:cNvPr id="5" name="Text Placeholder 4">
            <a:extLst>
              <a:ext uri="{FF2B5EF4-FFF2-40B4-BE49-F238E27FC236}">
                <a16:creationId xmlns:a16="http://schemas.microsoft.com/office/drawing/2014/main" id="{9CF67D51-95AD-5409-3A64-C4AD72BB0AD7}"/>
              </a:ext>
            </a:extLst>
          </p:cNvPr>
          <p:cNvSpPr>
            <a:spLocks noGrp="1"/>
          </p:cNvSpPr>
          <p:nvPr>
            <p:ph type="body" sz="quarter" idx="18"/>
          </p:nvPr>
        </p:nvSpPr>
        <p:spPr/>
        <p:txBody>
          <a:bodyPr/>
          <a:lstStyle/>
          <a:p>
            <a:r>
              <a:rPr lang="en-AU" dirty="0"/>
              <a:t>Delivery component</a:t>
            </a:r>
          </a:p>
        </p:txBody>
      </p:sp>
      <p:sp>
        <p:nvSpPr>
          <p:cNvPr id="4" name="Text Placeholder 3">
            <a:extLst>
              <a:ext uri="{FF2B5EF4-FFF2-40B4-BE49-F238E27FC236}">
                <a16:creationId xmlns:a16="http://schemas.microsoft.com/office/drawing/2014/main" id="{4EB97B9A-B66A-D37E-F934-3B141FAD05A9}"/>
              </a:ext>
            </a:extLst>
          </p:cNvPr>
          <p:cNvSpPr>
            <a:spLocks noGrp="1"/>
          </p:cNvSpPr>
          <p:nvPr>
            <p:ph type="body" sz="quarter" idx="17"/>
          </p:nvPr>
        </p:nvSpPr>
        <p:spPr>
          <a:xfrm>
            <a:off x="360000" y="1567087"/>
            <a:ext cx="11484000" cy="4308394"/>
          </a:xfrm>
        </p:spPr>
        <p:txBody>
          <a:bodyPr/>
          <a:lstStyle/>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Test all technical equipment before your presentation (Projector, laptop).</a:t>
            </a: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Have a backup plan in case of technical difficulties (For example, handouts).</a:t>
            </a: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Ensure you have rehearsed for smooth delivery and timing.</a:t>
            </a: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Engage with the audience through eye contact.</a:t>
            </a: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Speak clearly and at a moderate pace so people can follow what you are saying.</a:t>
            </a:r>
          </a:p>
          <a:p>
            <a:pPr marL="342900" indent="-342900">
              <a:lnSpc>
                <a:spcPct val="150000"/>
              </a:lnSpc>
              <a:spcAft>
                <a:spcPts val="6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rPr>
              <a:t>Be prepared to answer questions at the end of your presentation.</a:t>
            </a:r>
            <a:endParaRPr lang="en-AU" sz="1800" dirty="0"/>
          </a:p>
        </p:txBody>
      </p:sp>
      <p:sp>
        <p:nvSpPr>
          <p:cNvPr id="2" name="Slide Number Placeholder 1">
            <a:extLst>
              <a:ext uri="{FF2B5EF4-FFF2-40B4-BE49-F238E27FC236}">
                <a16:creationId xmlns:a16="http://schemas.microsoft.com/office/drawing/2014/main" id="{7FB22230-C5E8-3785-C300-41E431609F3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158</a:t>
            </a:fld>
            <a:endParaRPr lang="en-AU"/>
          </a:p>
        </p:txBody>
      </p:sp>
    </p:spTree>
    <p:extLst>
      <p:ext uri="{BB962C8B-B14F-4D97-AF65-F5344CB8AC3E}">
        <p14:creationId xmlns:p14="http://schemas.microsoft.com/office/powerpoint/2010/main" val="332763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11483998" cy="522000"/>
          </a:xfrm>
        </p:spPr>
        <p:txBody>
          <a:bodyPr/>
          <a:lstStyle/>
          <a:p>
            <a:r>
              <a:rPr lang="en-AU" dirty="0"/>
              <a:t>3.3 Reducing the incidence of non-infectious diseases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326607117"/>
              </p:ext>
            </p:extLst>
          </p:nvPr>
        </p:nvGraphicFramePr>
        <p:xfrm>
          <a:off x="262604" y="1979624"/>
          <a:ext cx="11545083" cy="3313684"/>
        </p:xfrm>
        <a:graphic>
          <a:graphicData uri="http://schemas.openxmlformats.org/drawingml/2006/table">
            <a:tbl>
              <a:tblPr firstRow="1">
                <a:tableStyleId>{B301B821-A1FF-4177-AEE7-76D212191A09}</a:tableStyleId>
              </a:tblPr>
              <a:tblGrid>
                <a:gridCol w="5716893">
                  <a:extLst>
                    <a:ext uri="{9D8B030D-6E8A-4147-A177-3AD203B41FA5}">
                      <a16:colId xmlns:a16="http://schemas.microsoft.com/office/drawing/2014/main" val="3623447875"/>
                    </a:ext>
                  </a:extLst>
                </a:gridCol>
                <a:gridCol w="5828190">
                  <a:extLst>
                    <a:ext uri="{9D8B030D-6E8A-4147-A177-3AD203B41FA5}">
                      <a16:colId xmlns:a16="http://schemas.microsoft.com/office/drawing/2014/main" val="3573327086"/>
                    </a:ext>
                  </a:extLst>
                </a:gridCol>
              </a:tblGrid>
              <a:tr h="370133">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to describe strategies used in Australia to prevent non-infectious diseases so that we understand what it takes to be healthy.</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identify a range of non-infectious diseases based on the strategies used to prevent them.</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describe different strategies that have been implemented to reduce the incidence of non-infectious diseases.</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compare the strategies used to reduce the incidence of infectious and non-infectious diseases.</a:t>
                      </a:r>
                    </a:p>
                    <a:p>
                      <a:pPr marL="285750" indent="-285750">
                        <a:lnSpc>
                          <a:spcPct val="120000"/>
                        </a:lnSpc>
                        <a:spcAft>
                          <a:spcPts val="600"/>
                        </a:spcAft>
                        <a:buFont typeface="Arial" panose="020B0604020202020204" pitchFamily="34" charset="0"/>
                        <a:buChar char="•"/>
                      </a:pP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159</a:t>
            </a:fld>
            <a:endParaRPr lang="en-AU"/>
          </a:p>
        </p:txBody>
      </p:sp>
    </p:spTree>
    <p:extLst>
      <p:ext uri="{BB962C8B-B14F-4D97-AF65-F5344CB8AC3E}">
        <p14:creationId xmlns:p14="http://schemas.microsoft.com/office/powerpoint/2010/main" val="303898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28E9BE-4505-1B94-B5EF-9A33E646BFAB}"/>
              </a:ext>
            </a:extLst>
          </p:cNvPr>
          <p:cNvSpPr>
            <a:spLocks noGrp="1"/>
          </p:cNvSpPr>
          <p:nvPr>
            <p:ph type="title"/>
          </p:nvPr>
        </p:nvSpPr>
        <p:spPr/>
        <p:txBody>
          <a:bodyPr/>
          <a:lstStyle/>
          <a:p>
            <a:r>
              <a:rPr lang="en-AU"/>
              <a:t>1.3 Example 2: Is it reliable? Is it valid?</a:t>
            </a:r>
          </a:p>
        </p:txBody>
      </p:sp>
      <p:sp>
        <p:nvSpPr>
          <p:cNvPr id="4" name="TextBox 3">
            <a:extLst>
              <a:ext uri="{FF2B5EF4-FFF2-40B4-BE49-F238E27FC236}">
                <a16:creationId xmlns:a16="http://schemas.microsoft.com/office/drawing/2014/main" id="{B4EF6D23-47B2-43DE-BBDD-1782FB425F1C}"/>
              </a:ext>
            </a:extLst>
          </p:cNvPr>
          <p:cNvSpPr txBox="1"/>
          <p:nvPr/>
        </p:nvSpPr>
        <p:spPr>
          <a:xfrm>
            <a:off x="360000" y="988445"/>
            <a:ext cx="9548771" cy="442150"/>
          </a:xfrm>
          <a:prstGeom prst="rect">
            <a:avLst/>
          </a:prstGeom>
          <a:noFill/>
        </p:spPr>
        <p:txBody>
          <a:bodyPr wrap="square" lIns="0" tIns="0" rIns="0" bIns="0" rtlCol="0">
            <a:noAutofit/>
          </a:bodyPr>
          <a:lstStyle/>
          <a:p>
            <a:r>
              <a:rPr lang="en-AU" sz="2000" b="1" dirty="0">
                <a:solidFill>
                  <a:schemeClr val="accent2"/>
                </a:solidFill>
                <a:latin typeface="+mj-lt"/>
              </a:rPr>
              <a:t>Aim: </a:t>
            </a:r>
            <a:r>
              <a:rPr lang="en-AU" sz="2000" dirty="0">
                <a:solidFill>
                  <a:schemeClr val="accent2"/>
                </a:solidFill>
                <a:latin typeface="+mj-lt"/>
              </a:rPr>
              <a:t>To determine how different temperatures affect the time it takes ice to melt.</a:t>
            </a:r>
          </a:p>
        </p:txBody>
      </p:sp>
      <p:sp>
        <p:nvSpPr>
          <p:cNvPr id="5" name="TextBox 4">
            <a:extLst>
              <a:ext uri="{FF2B5EF4-FFF2-40B4-BE49-F238E27FC236}">
                <a16:creationId xmlns:a16="http://schemas.microsoft.com/office/drawing/2014/main" id="{DAB84573-A0E1-1F9E-7CDE-4AFBD8DF695B}"/>
              </a:ext>
            </a:extLst>
          </p:cNvPr>
          <p:cNvSpPr txBox="1"/>
          <p:nvPr/>
        </p:nvSpPr>
        <p:spPr>
          <a:xfrm>
            <a:off x="360000" y="1561395"/>
            <a:ext cx="7800707" cy="304800"/>
          </a:xfrm>
          <a:prstGeom prst="rect">
            <a:avLst/>
          </a:prstGeom>
          <a:noFill/>
        </p:spPr>
        <p:txBody>
          <a:bodyPr wrap="square" lIns="0" tIns="0" rIns="0" bIns="0" rtlCol="0">
            <a:noAutofit/>
          </a:bodyPr>
          <a:lstStyle/>
          <a:p>
            <a:r>
              <a:rPr lang="en-AU" sz="1800">
                <a:latin typeface="Arial" panose="020B0604020202020204" pitchFamily="34" charset="0"/>
                <a:cs typeface="Arial" panose="020B0604020202020204" pitchFamily="34" charset="0"/>
              </a:rPr>
              <a:t>Table 1: </a:t>
            </a:r>
            <a:r>
              <a:rPr lang="en-AU" sz="1800"/>
              <a:t>How different temperatures affect the time it takes ice to melt</a:t>
            </a:r>
            <a:r>
              <a:rPr lang="en-AU" sz="1800">
                <a:latin typeface="Arial" panose="020B0604020202020204" pitchFamily="34" charset="0"/>
                <a:cs typeface="Arial" panose="020B0604020202020204" pitchFamily="34" charset="0"/>
              </a:rPr>
              <a:t>.</a:t>
            </a:r>
          </a:p>
        </p:txBody>
      </p:sp>
      <p:graphicFrame>
        <p:nvGraphicFramePr>
          <p:cNvPr id="9" name="Table 8">
            <a:extLst>
              <a:ext uri="{FF2B5EF4-FFF2-40B4-BE49-F238E27FC236}">
                <a16:creationId xmlns:a16="http://schemas.microsoft.com/office/drawing/2014/main" id="{0E84938B-E6B7-6F47-7B5B-BC65C683B6D8}"/>
              </a:ext>
            </a:extLst>
          </p:cNvPr>
          <p:cNvGraphicFramePr>
            <a:graphicFrameLocks noGrp="1"/>
          </p:cNvGraphicFramePr>
          <p:nvPr>
            <p:extLst>
              <p:ext uri="{D42A27DB-BD31-4B8C-83A1-F6EECF244321}">
                <p14:modId xmlns:p14="http://schemas.microsoft.com/office/powerpoint/2010/main" val="1120053949"/>
              </p:ext>
            </p:extLst>
          </p:nvPr>
        </p:nvGraphicFramePr>
        <p:xfrm>
          <a:off x="360000" y="1957837"/>
          <a:ext cx="7800707" cy="4540162"/>
        </p:xfrm>
        <a:graphic>
          <a:graphicData uri="http://schemas.openxmlformats.org/drawingml/2006/table">
            <a:tbl>
              <a:tblPr firstRow="1" firstCol="1" bandRow="1"/>
              <a:tblGrid>
                <a:gridCol w="1506900">
                  <a:extLst>
                    <a:ext uri="{9D8B030D-6E8A-4147-A177-3AD203B41FA5}">
                      <a16:colId xmlns:a16="http://schemas.microsoft.com/office/drawing/2014/main" val="2610192571"/>
                    </a:ext>
                  </a:extLst>
                </a:gridCol>
                <a:gridCol w="933232">
                  <a:extLst>
                    <a:ext uri="{9D8B030D-6E8A-4147-A177-3AD203B41FA5}">
                      <a16:colId xmlns:a16="http://schemas.microsoft.com/office/drawing/2014/main" val="2827132404"/>
                    </a:ext>
                  </a:extLst>
                </a:gridCol>
                <a:gridCol w="1072115">
                  <a:extLst>
                    <a:ext uri="{9D8B030D-6E8A-4147-A177-3AD203B41FA5}">
                      <a16:colId xmlns:a16="http://schemas.microsoft.com/office/drawing/2014/main" val="3081440846"/>
                    </a:ext>
                  </a:extLst>
                </a:gridCol>
                <a:gridCol w="1072115">
                  <a:extLst>
                    <a:ext uri="{9D8B030D-6E8A-4147-A177-3AD203B41FA5}">
                      <a16:colId xmlns:a16="http://schemas.microsoft.com/office/drawing/2014/main" val="3386611700"/>
                    </a:ext>
                  </a:extLst>
                </a:gridCol>
                <a:gridCol w="1072115">
                  <a:extLst>
                    <a:ext uri="{9D8B030D-6E8A-4147-A177-3AD203B41FA5}">
                      <a16:colId xmlns:a16="http://schemas.microsoft.com/office/drawing/2014/main" val="1253480520"/>
                    </a:ext>
                  </a:extLst>
                </a:gridCol>
                <a:gridCol w="1072115">
                  <a:extLst>
                    <a:ext uri="{9D8B030D-6E8A-4147-A177-3AD203B41FA5}">
                      <a16:colId xmlns:a16="http://schemas.microsoft.com/office/drawing/2014/main" val="2233616735"/>
                    </a:ext>
                  </a:extLst>
                </a:gridCol>
                <a:gridCol w="1072115">
                  <a:extLst>
                    <a:ext uri="{9D8B030D-6E8A-4147-A177-3AD203B41FA5}">
                      <a16:colId xmlns:a16="http://schemas.microsoft.com/office/drawing/2014/main" val="734963240"/>
                    </a:ext>
                  </a:extLst>
                </a:gridCol>
              </a:tblGrid>
              <a:tr h="756779">
                <a:tc rowSpan="2">
                  <a:txBody>
                    <a:bodyPr/>
                    <a:lstStyle/>
                    <a:p>
                      <a:pPr algn="l" fontAlgn="t">
                        <a:lnSpc>
                          <a:spcPct val="150000"/>
                        </a:lnSpc>
                        <a:spcBef>
                          <a:spcPts val="1200"/>
                        </a:spcBef>
                        <a:spcAft>
                          <a:spcPts val="600"/>
                        </a:spcAft>
                        <a:tabLst>
                          <a:tab pos="228600" algn="l"/>
                          <a:tab pos="457200" algn="l"/>
                        </a:tabLst>
                      </a:pPr>
                      <a:r>
                        <a:rPr lang="en-AU" sz="1600" b="1" i="0" u="none" strike="noStrike">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Temperature (</a:t>
                      </a:r>
                      <a:r>
                        <a:rPr lang="en-AU" sz="1600" b="1" i="0" u="none" strike="noStrike" baseline="0">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°C</a:t>
                      </a:r>
                      <a:r>
                        <a:rPr lang="en-AU" sz="1600" b="1" i="0" u="none" strike="noStrike">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a:t>
                      </a:r>
                    </a:p>
                  </a:txBody>
                  <a:tcPr marL="84869" marR="84869" marT="11787"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gridSpan="6">
                  <a:txBody>
                    <a:bodyPr/>
                    <a:lstStyle/>
                    <a:p>
                      <a:pPr algn="ctr" fontAlgn="t">
                        <a:lnSpc>
                          <a:spcPct val="150000"/>
                        </a:lnSpc>
                        <a:spcBef>
                          <a:spcPts val="1200"/>
                        </a:spcBef>
                        <a:spcAft>
                          <a:spcPts val="600"/>
                        </a:spcAft>
                        <a:tabLst>
                          <a:tab pos="228600" algn="l"/>
                          <a:tab pos="457200" algn="l"/>
                        </a:tabLst>
                      </a:pPr>
                      <a:r>
                        <a:rPr lang="en-AU" sz="1800" b="1" i="0" u="none" strike="noStrike">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Amount of ice melted (g)</a:t>
                      </a:r>
                    </a:p>
                  </a:txBody>
                  <a:tcPr marL="84869" marR="84869" marT="11787"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976974974"/>
                  </a:ext>
                </a:extLst>
              </a:tr>
              <a:tr h="881939">
                <a:tc vMerge="1">
                  <a:txBody>
                    <a:bodyPr/>
                    <a:lstStyle/>
                    <a:p>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1</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2</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3</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4</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5</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Mean</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2158199"/>
                  </a:ext>
                </a:extLst>
              </a:tr>
              <a:tr h="725361">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15</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1</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1</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1</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1</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1</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1</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670328947"/>
                  </a:ext>
                </a:extLst>
              </a:tr>
              <a:tr h="725361">
                <a:tc>
                  <a:txBody>
                    <a:bodyPr/>
                    <a:lstStyle/>
                    <a:p>
                      <a:pPr algn="l"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30</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10</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10</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10</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10</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10</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10</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2803302"/>
                  </a:ext>
                </a:extLst>
              </a:tr>
              <a:tr h="725361">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45</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17</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sz="1800" b="0" i="0" u="none" strike="noStrike">
                          <a:effectLst/>
                          <a:highlight>
                            <a:srgbClr val="EBEBEB"/>
                          </a:highlight>
                          <a:latin typeface="Arial" panose="020B0604020202020204" pitchFamily="34" charset="0"/>
                        </a:rPr>
                        <a:t>17</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sz="1800" b="0" i="0" u="none" strike="noStrike">
                          <a:effectLst/>
                          <a:highlight>
                            <a:srgbClr val="EBEBEB"/>
                          </a:highlight>
                          <a:latin typeface="Arial" panose="020B0604020202020204" pitchFamily="34" charset="0"/>
                        </a:rPr>
                        <a:t>17</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sz="1800" b="0" i="0" u="none" strike="noStrike">
                          <a:effectLst/>
                          <a:highlight>
                            <a:srgbClr val="EBEBEB"/>
                          </a:highlight>
                          <a:latin typeface="Arial" panose="020B0604020202020204" pitchFamily="34" charset="0"/>
                        </a:rPr>
                        <a:t>17</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sz="1800" b="0" i="0" u="none" strike="noStrike">
                          <a:effectLst/>
                          <a:highlight>
                            <a:srgbClr val="EBEBEB"/>
                          </a:highlight>
                          <a:latin typeface="Arial" panose="020B0604020202020204" pitchFamily="34" charset="0"/>
                        </a:rPr>
                        <a:t>17</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sz="1800" b="0" i="0" u="none" strike="noStrike">
                          <a:effectLst/>
                          <a:highlight>
                            <a:srgbClr val="EBEBEB"/>
                          </a:highlight>
                          <a:latin typeface="Arial" panose="020B0604020202020204" pitchFamily="34" charset="0"/>
                        </a:rPr>
                        <a:t>17</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620660134"/>
                  </a:ext>
                </a:extLst>
              </a:tr>
              <a:tr h="725361">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60</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20</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20</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20</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20</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20</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dirty="0">
                          <a:effectLst/>
                          <a:highlight>
                            <a:srgbClr val="EBEBEB"/>
                          </a:highlight>
                          <a:latin typeface="Arial" panose="020B0604020202020204" pitchFamily="34" charset="0"/>
                        </a:rPr>
                        <a:t>20</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827578250"/>
                  </a:ext>
                </a:extLst>
              </a:tr>
            </a:tbl>
          </a:graphicData>
        </a:graphic>
      </p:graphicFrame>
      <p:sp>
        <p:nvSpPr>
          <p:cNvPr id="6" name="Rectangle: Rounded Corners 9">
            <a:extLst>
              <a:ext uri="{FF2B5EF4-FFF2-40B4-BE49-F238E27FC236}">
                <a16:creationId xmlns:a16="http://schemas.microsoft.com/office/drawing/2014/main" id="{32F25983-F56E-9641-BFFF-8EAA893D6DEE}"/>
              </a:ext>
            </a:extLst>
          </p:cNvPr>
          <p:cNvSpPr/>
          <p:nvPr/>
        </p:nvSpPr>
        <p:spPr>
          <a:xfrm>
            <a:off x="8283600" y="1934240"/>
            <a:ext cx="3297600" cy="4584547"/>
          </a:xfrm>
          <a:prstGeom prst="roundRect">
            <a:avLst>
              <a:gd name="adj" fmla="val 5559"/>
            </a:avLst>
          </a:prstGeom>
          <a:solidFill>
            <a:schemeClr val="accent1"/>
          </a:solidFill>
          <a:ln w="57150">
            <a:noFill/>
          </a:ln>
        </p:spPr>
        <p:style>
          <a:lnRef idx="2">
            <a:schemeClr val="dk1"/>
          </a:lnRef>
          <a:fillRef idx="1">
            <a:schemeClr val="lt1"/>
          </a:fillRef>
          <a:effectRef idx="0">
            <a:schemeClr val="dk1"/>
          </a:effectRef>
          <a:fontRef idx="minor">
            <a:schemeClr val="dk1"/>
          </a:fontRef>
        </p:style>
        <p:txBody>
          <a:bodyPr rtlCol="0" anchor="t"/>
          <a:lstStyle/>
          <a:p>
            <a:pPr>
              <a:lnSpc>
                <a:spcPct val="110000"/>
              </a:lnSpc>
              <a:spcAft>
                <a:spcPts val="600"/>
              </a:spcAft>
            </a:pPr>
            <a:r>
              <a:rPr lang="en-AU" sz="1600" b="1" dirty="0">
                <a:solidFill>
                  <a:schemeClr val="bg1"/>
                </a:solidFill>
              </a:rPr>
              <a:t>Measurement tools:</a:t>
            </a:r>
          </a:p>
          <a:p>
            <a:pPr marL="285750" indent="-285750">
              <a:lnSpc>
                <a:spcPct val="110000"/>
              </a:lnSpc>
              <a:spcAft>
                <a:spcPts val="600"/>
              </a:spcAft>
              <a:buFont typeface="Arial" panose="020B0604020202020204" pitchFamily="34" charset="0"/>
              <a:buChar char="•"/>
            </a:pPr>
            <a:r>
              <a:rPr lang="en-AU" sz="1600" dirty="0">
                <a:solidFill>
                  <a:schemeClr val="bg1"/>
                </a:solidFill>
              </a:rPr>
              <a:t>Electronic scale</a:t>
            </a:r>
          </a:p>
          <a:p>
            <a:pPr marL="285750" indent="-285750">
              <a:lnSpc>
                <a:spcPct val="110000"/>
              </a:lnSpc>
              <a:spcAft>
                <a:spcPts val="600"/>
              </a:spcAft>
              <a:buFont typeface="Arial" panose="020B0604020202020204" pitchFamily="34" charset="0"/>
              <a:buChar char="•"/>
            </a:pPr>
            <a:r>
              <a:rPr lang="en-AU" sz="1600" dirty="0">
                <a:solidFill>
                  <a:schemeClr val="bg1"/>
                </a:solidFill>
              </a:rPr>
              <a:t>Temperature probe</a:t>
            </a:r>
          </a:p>
          <a:p>
            <a:pPr marL="285750" indent="-285750">
              <a:lnSpc>
                <a:spcPct val="110000"/>
              </a:lnSpc>
              <a:spcAft>
                <a:spcPts val="600"/>
              </a:spcAft>
              <a:buFont typeface="Arial" panose="020B0604020202020204" pitchFamily="34" charset="0"/>
              <a:buChar char="•"/>
            </a:pPr>
            <a:r>
              <a:rPr lang="en-AU" sz="1600" dirty="0">
                <a:solidFill>
                  <a:schemeClr val="bg1"/>
                </a:solidFill>
              </a:rPr>
              <a:t>Stopwatch</a:t>
            </a:r>
          </a:p>
          <a:p>
            <a:pPr>
              <a:lnSpc>
                <a:spcPct val="110000"/>
              </a:lnSpc>
              <a:spcAft>
                <a:spcPts val="600"/>
              </a:spcAft>
            </a:pPr>
            <a:r>
              <a:rPr lang="en-AU" sz="1600" b="1" dirty="0">
                <a:solidFill>
                  <a:schemeClr val="bg1"/>
                </a:solidFill>
              </a:rPr>
              <a:t>Controlled variables:</a:t>
            </a:r>
          </a:p>
          <a:p>
            <a:pPr marL="285750" indent="-285750">
              <a:lnSpc>
                <a:spcPct val="110000"/>
              </a:lnSpc>
              <a:spcAft>
                <a:spcPts val="600"/>
              </a:spcAft>
              <a:buFont typeface="Arial" panose="020B0604020202020204" pitchFamily="34" charset="0"/>
              <a:buChar char="•"/>
            </a:pPr>
            <a:r>
              <a:rPr lang="en-AU" sz="1600" dirty="0">
                <a:solidFill>
                  <a:schemeClr val="bg1"/>
                </a:solidFill>
              </a:rPr>
              <a:t>Amount of ice to start with (20g)</a:t>
            </a:r>
          </a:p>
          <a:p>
            <a:pPr marL="285750" indent="-285750">
              <a:lnSpc>
                <a:spcPct val="110000"/>
              </a:lnSpc>
              <a:spcAft>
                <a:spcPts val="600"/>
              </a:spcAft>
              <a:buFont typeface="Arial" panose="020B0604020202020204" pitchFamily="34" charset="0"/>
              <a:buChar char="•"/>
            </a:pPr>
            <a:r>
              <a:rPr lang="en-AU" sz="1600" dirty="0">
                <a:solidFill>
                  <a:schemeClr val="bg1"/>
                </a:solidFill>
              </a:rPr>
              <a:t>Time left to melt (2 minutes)</a:t>
            </a:r>
          </a:p>
        </p:txBody>
      </p:sp>
      <p:sp>
        <p:nvSpPr>
          <p:cNvPr id="2" name="Slide Number Placeholder 1">
            <a:extLst>
              <a:ext uri="{FF2B5EF4-FFF2-40B4-BE49-F238E27FC236}">
                <a16:creationId xmlns:a16="http://schemas.microsoft.com/office/drawing/2014/main" id="{C88E6C57-B4EB-FFD2-E9DB-A409796875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79202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30843F-B68C-36A6-6A64-F51B972D9F27}"/>
              </a:ext>
            </a:extLst>
          </p:cNvPr>
          <p:cNvSpPr>
            <a:spLocks noGrp="1"/>
          </p:cNvSpPr>
          <p:nvPr>
            <p:ph type="title"/>
          </p:nvPr>
        </p:nvSpPr>
        <p:spPr/>
        <p:txBody>
          <a:bodyPr/>
          <a:lstStyle/>
          <a:p>
            <a:r>
              <a:rPr lang="en-AU" dirty="0"/>
              <a:t>3.3 Disease 1</a:t>
            </a:r>
          </a:p>
        </p:txBody>
      </p:sp>
      <p:sp>
        <p:nvSpPr>
          <p:cNvPr id="8" name="Text Placeholder 7">
            <a:extLst>
              <a:ext uri="{FF2B5EF4-FFF2-40B4-BE49-F238E27FC236}">
                <a16:creationId xmlns:a16="http://schemas.microsoft.com/office/drawing/2014/main" id="{91A18886-DF7B-5513-DAF1-56F2912B1437}"/>
              </a:ext>
            </a:extLst>
          </p:cNvPr>
          <p:cNvSpPr>
            <a:spLocks noGrp="1"/>
          </p:cNvSpPr>
          <p:nvPr>
            <p:ph type="body" sz="quarter" idx="18"/>
          </p:nvPr>
        </p:nvSpPr>
        <p:spPr>
          <a:xfrm>
            <a:off x="359999" y="982521"/>
            <a:ext cx="5736001" cy="263184"/>
          </a:xfrm>
        </p:spPr>
        <p:txBody>
          <a:bodyPr/>
          <a:lstStyle/>
          <a:p>
            <a:r>
              <a:rPr lang="en-AU" dirty="0"/>
              <a:t>Which non-infectious disease is this?</a:t>
            </a:r>
          </a:p>
        </p:txBody>
      </p:sp>
      <p:sp>
        <p:nvSpPr>
          <p:cNvPr id="4" name="Text Placeholder 3">
            <a:extLst>
              <a:ext uri="{FF2B5EF4-FFF2-40B4-BE49-F238E27FC236}">
                <a16:creationId xmlns:a16="http://schemas.microsoft.com/office/drawing/2014/main" id="{4EB97B9A-B66A-D37E-F934-3B141FAD05A9}"/>
              </a:ext>
            </a:extLst>
          </p:cNvPr>
          <p:cNvSpPr>
            <a:spLocks noGrp="1"/>
          </p:cNvSpPr>
          <p:nvPr>
            <p:ph type="body" sz="quarter" idx="17"/>
          </p:nvPr>
        </p:nvSpPr>
        <p:spPr/>
        <p:txBody>
          <a:bodyPr/>
          <a:lstStyle/>
          <a:p>
            <a:pPr marL="342900" indent="-342900">
              <a:spcAft>
                <a:spcPts val="0"/>
              </a:spcAft>
              <a:buFont typeface="Arial" panose="020B0604020202020204" pitchFamily="34" charset="0"/>
              <a:buChar char="•"/>
            </a:pPr>
            <a:r>
              <a:rPr lang="en-AU" sz="1600" dirty="0"/>
              <a:t>Graphic health warnings</a:t>
            </a:r>
          </a:p>
          <a:p>
            <a:pPr marL="342900" indent="-342900">
              <a:spcAft>
                <a:spcPts val="0"/>
              </a:spcAft>
              <a:buFont typeface="Arial" panose="020B0604020202020204" pitchFamily="34" charset="0"/>
              <a:buChar char="•"/>
            </a:pPr>
            <a:r>
              <a:rPr lang="en-AU" sz="1600" dirty="0"/>
              <a:t>Advertising bans</a:t>
            </a:r>
          </a:p>
          <a:p>
            <a:pPr marL="342900" indent="-342900">
              <a:spcAft>
                <a:spcPts val="0"/>
              </a:spcAft>
              <a:buFont typeface="Arial" panose="020B0604020202020204" pitchFamily="34" charset="0"/>
              <a:buChar char="•"/>
            </a:pPr>
            <a:r>
              <a:rPr lang="en-AU" sz="1600" dirty="0"/>
              <a:t>Plain packaging laws</a:t>
            </a:r>
          </a:p>
          <a:p>
            <a:pPr marL="342900" indent="-342900">
              <a:spcAft>
                <a:spcPts val="0"/>
              </a:spcAft>
              <a:buFont typeface="Arial" panose="020B0604020202020204" pitchFamily="34" charset="0"/>
              <a:buChar char="•"/>
            </a:pPr>
            <a:r>
              <a:rPr lang="en-AU" sz="1600" dirty="0"/>
              <a:t>High tobacco taxes</a:t>
            </a:r>
          </a:p>
          <a:p>
            <a:pPr marL="342900" indent="-342900">
              <a:spcAft>
                <a:spcPts val="0"/>
              </a:spcAft>
              <a:buFont typeface="Arial" panose="020B0604020202020204" pitchFamily="34" charset="0"/>
              <a:buChar char="•"/>
            </a:pPr>
            <a:r>
              <a:rPr lang="en-AU" sz="1600" dirty="0"/>
              <a:t>Smoke-free laws</a:t>
            </a:r>
          </a:p>
          <a:p>
            <a:pPr marL="342900" indent="-342900">
              <a:spcAft>
                <a:spcPts val="0"/>
              </a:spcAft>
              <a:buFont typeface="Arial" panose="020B0604020202020204" pitchFamily="34" charset="0"/>
              <a:buChar char="•"/>
            </a:pPr>
            <a:r>
              <a:rPr lang="en-AU" sz="1600" dirty="0"/>
              <a:t>Anti-smoking campaigns such as ‘Quit for you-Quit for Two’, targeted at pregnant women.</a:t>
            </a:r>
          </a:p>
          <a:p>
            <a:pPr marL="342900" indent="-342900">
              <a:spcAft>
                <a:spcPts val="0"/>
              </a:spcAft>
              <a:buFont typeface="Arial" panose="020B0604020202020204" pitchFamily="34" charset="0"/>
              <a:buChar char="•"/>
            </a:pPr>
            <a:r>
              <a:rPr lang="en-AU" sz="1600" dirty="0"/>
              <a:t>Quitline services</a:t>
            </a:r>
          </a:p>
          <a:p>
            <a:pPr marL="342900" indent="-342900">
              <a:spcAft>
                <a:spcPts val="0"/>
              </a:spcAft>
              <a:buFont typeface="Arial" panose="020B0604020202020204" pitchFamily="34" charset="0"/>
              <a:buChar char="•"/>
            </a:pPr>
            <a:r>
              <a:rPr lang="en-AU" sz="1600" dirty="0"/>
              <a:t>Awareness campaigns</a:t>
            </a:r>
          </a:p>
          <a:p>
            <a:pPr marL="342900" indent="-342900">
              <a:spcAft>
                <a:spcPts val="0"/>
              </a:spcAft>
              <a:buFont typeface="Arial" panose="020B0604020202020204" pitchFamily="34" charset="0"/>
              <a:buChar char="•"/>
            </a:pPr>
            <a:r>
              <a:rPr lang="en-AU" sz="1600" dirty="0"/>
              <a:t>Asbestos regulations</a:t>
            </a:r>
          </a:p>
          <a:p>
            <a:pPr marL="342900" indent="-342900">
              <a:spcAft>
                <a:spcPts val="0"/>
              </a:spcAft>
              <a:buFont typeface="Arial" panose="020B0604020202020204" pitchFamily="34" charset="0"/>
              <a:buChar char="•"/>
            </a:pPr>
            <a:r>
              <a:rPr lang="en-AU" sz="1600" dirty="0"/>
              <a:t>Support groups</a:t>
            </a:r>
          </a:p>
          <a:p>
            <a:pPr marL="342900" indent="-342900">
              <a:spcAft>
                <a:spcPts val="0"/>
              </a:spcAft>
              <a:buFont typeface="Arial" panose="020B0604020202020204" pitchFamily="34" charset="0"/>
              <a:buChar char="•"/>
            </a:pPr>
            <a:r>
              <a:rPr lang="en-AU" sz="1600" dirty="0"/>
              <a:t>Research funding</a:t>
            </a:r>
          </a:p>
          <a:p>
            <a:pPr marL="342900" indent="-342900">
              <a:spcAft>
                <a:spcPts val="0"/>
              </a:spcAft>
              <a:buFont typeface="Arial" panose="020B0604020202020204" pitchFamily="34" charset="0"/>
              <a:buChar char="•"/>
            </a:pPr>
            <a:r>
              <a:rPr lang="en-AU" sz="1600" dirty="0"/>
              <a:t>Surveillance programs</a:t>
            </a:r>
          </a:p>
          <a:p>
            <a:pPr marL="342900" indent="-342900">
              <a:spcAft>
                <a:spcPts val="0"/>
              </a:spcAft>
              <a:buFont typeface="Arial" panose="020B0604020202020204" pitchFamily="34" charset="0"/>
              <a:buChar char="•"/>
            </a:pPr>
            <a:r>
              <a:rPr lang="en-AU" sz="1600" dirty="0"/>
              <a:t>Health education</a:t>
            </a:r>
          </a:p>
        </p:txBody>
      </p:sp>
      <p:sp>
        <p:nvSpPr>
          <p:cNvPr id="7" name="Rectangle: Rounded Corners 6">
            <a:extLst>
              <a:ext uri="{FF2B5EF4-FFF2-40B4-BE49-F238E27FC236}">
                <a16:creationId xmlns:a16="http://schemas.microsoft.com/office/drawing/2014/main" id="{15047A49-6BD0-57F9-AA0E-8C8C9A09BBFE}"/>
              </a:ext>
            </a:extLst>
          </p:cNvPr>
          <p:cNvSpPr/>
          <p:nvPr/>
        </p:nvSpPr>
        <p:spPr>
          <a:xfrm>
            <a:off x="7680325" y="800100"/>
            <a:ext cx="4008461" cy="232471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t>Lung Cancer</a:t>
            </a:r>
          </a:p>
        </p:txBody>
      </p:sp>
      <p:sp>
        <p:nvSpPr>
          <p:cNvPr id="2" name="Slide Number Placeholder 1">
            <a:extLst>
              <a:ext uri="{FF2B5EF4-FFF2-40B4-BE49-F238E27FC236}">
                <a16:creationId xmlns:a16="http://schemas.microsoft.com/office/drawing/2014/main" id="{7FB22230-C5E8-3785-C300-41E431609F3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160</a:t>
            </a:fld>
            <a:endParaRPr lang="en-AU"/>
          </a:p>
        </p:txBody>
      </p:sp>
    </p:spTree>
    <p:extLst>
      <p:ext uri="{BB962C8B-B14F-4D97-AF65-F5344CB8AC3E}">
        <p14:creationId xmlns:p14="http://schemas.microsoft.com/office/powerpoint/2010/main" val="121758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30843F-B68C-36A6-6A64-F51B972D9F27}"/>
              </a:ext>
            </a:extLst>
          </p:cNvPr>
          <p:cNvSpPr>
            <a:spLocks noGrp="1"/>
          </p:cNvSpPr>
          <p:nvPr>
            <p:ph type="title"/>
          </p:nvPr>
        </p:nvSpPr>
        <p:spPr/>
        <p:txBody>
          <a:bodyPr/>
          <a:lstStyle/>
          <a:p>
            <a:r>
              <a:rPr lang="en-AU" dirty="0"/>
              <a:t>3.3 Disease 2</a:t>
            </a:r>
          </a:p>
        </p:txBody>
      </p:sp>
      <p:sp>
        <p:nvSpPr>
          <p:cNvPr id="5" name="Text Placeholder 4">
            <a:extLst>
              <a:ext uri="{FF2B5EF4-FFF2-40B4-BE49-F238E27FC236}">
                <a16:creationId xmlns:a16="http://schemas.microsoft.com/office/drawing/2014/main" id="{DD98E5D5-E60D-CE6E-B6D9-94E16FDB96BF}"/>
              </a:ext>
            </a:extLst>
          </p:cNvPr>
          <p:cNvSpPr>
            <a:spLocks noGrp="1"/>
          </p:cNvSpPr>
          <p:nvPr>
            <p:ph type="body" sz="quarter" idx="18"/>
          </p:nvPr>
        </p:nvSpPr>
        <p:spPr/>
        <p:txBody>
          <a:bodyPr/>
          <a:lstStyle/>
          <a:p>
            <a:r>
              <a:rPr lang="en-AU" dirty="0"/>
              <a:t>Which non-infectious disease is this?</a:t>
            </a:r>
          </a:p>
        </p:txBody>
      </p:sp>
      <p:sp>
        <p:nvSpPr>
          <p:cNvPr id="4" name="Text Placeholder 3">
            <a:extLst>
              <a:ext uri="{FF2B5EF4-FFF2-40B4-BE49-F238E27FC236}">
                <a16:creationId xmlns:a16="http://schemas.microsoft.com/office/drawing/2014/main" id="{4EB97B9A-B66A-D37E-F934-3B141FAD05A9}"/>
              </a:ext>
            </a:extLst>
          </p:cNvPr>
          <p:cNvSpPr>
            <a:spLocks noGrp="1"/>
          </p:cNvSpPr>
          <p:nvPr>
            <p:ph type="body" sz="quarter" idx="17"/>
          </p:nvPr>
        </p:nvSpPr>
        <p:spPr/>
        <p:txBody>
          <a:bodyPr/>
          <a:lstStyle/>
          <a:p>
            <a:pPr marL="342900" indent="-342900">
              <a:spcAft>
                <a:spcPts val="0"/>
              </a:spcAft>
              <a:buFont typeface="Arial" panose="020B0604020202020204" pitchFamily="34" charset="0"/>
              <a:buChar char="•"/>
            </a:pPr>
            <a:r>
              <a:rPr lang="en-AU" sz="1600" dirty="0"/>
              <a:t>Nutritional education to promote healthy eating and portion control</a:t>
            </a:r>
          </a:p>
          <a:p>
            <a:pPr marL="342900" indent="-342900">
              <a:spcAft>
                <a:spcPts val="0"/>
              </a:spcAft>
              <a:buFont typeface="Arial" panose="020B0604020202020204" pitchFamily="34" charset="0"/>
              <a:buChar char="•"/>
            </a:pPr>
            <a:r>
              <a:rPr lang="en-AU" sz="1600" dirty="0"/>
              <a:t>Education about the importance of physical activity for your heart</a:t>
            </a:r>
          </a:p>
          <a:p>
            <a:pPr marL="342900" indent="-342900">
              <a:spcAft>
                <a:spcPts val="0"/>
              </a:spcAft>
              <a:buFont typeface="Arial" panose="020B0604020202020204" pitchFamily="34" charset="0"/>
              <a:buChar char="•"/>
            </a:pPr>
            <a:r>
              <a:rPr lang="en-AU" sz="1600" dirty="0"/>
              <a:t>Anti-smoking campaigns</a:t>
            </a:r>
          </a:p>
          <a:p>
            <a:pPr marL="342900" indent="-342900">
              <a:spcAft>
                <a:spcPts val="0"/>
              </a:spcAft>
              <a:buFont typeface="Arial" panose="020B0604020202020204" pitchFamily="34" charset="0"/>
              <a:buChar char="•"/>
            </a:pPr>
            <a:r>
              <a:rPr lang="en-AU" sz="1600" dirty="0"/>
              <a:t>Regular health screenings</a:t>
            </a:r>
          </a:p>
          <a:p>
            <a:pPr marL="342900" indent="-342900">
              <a:spcAft>
                <a:spcPts val="0"/>
              </a:spcAft>
              <a:buFont typeface="Arial" panose="020B0604020202020204" pitchFamily="34" charset="0"/>
              <a:buChar char="•"/>
            </a:pPr>
            <a:r>
              <a:rPr lang="en-AU" sz="1600" dirty="0"/>
              <a:t>Community health programs to promote heart healthy living</a:t>
            </a:r>
          </a:p>
          <a:p>
            <a:pPr marL="342900" indent="-342900">
              <a:spcAft>
                <a:spcPts val="0"/>
              </a:spcAft>
              <a:buFont typeface="Arial" panose="020B0604020202020204" pitchFamily="34" charset="0"/>
              <a:buChar char="•"/>
            </a:pPr>
            <a:r>
              <a:rPr lang="en-AU" sz="1600" dirty="0"/>
              <a:t>Regulation of harmful products through policy for unhealthy foods high in saturated fats and trans fat.</a:t>
            </a:r>
          </a:p>
          <a:p>
            <a:pPr marL="342900" indent="-342900">
              <a:spcAft>
                <a:spcPts val="0"/>
              </a:spcAft>
              <a:buFont typeface="Arial" panose="020B0604020202020204" pitchFamily="34" charset="0"/>
              <a:buChar char="•"/>
            </a:pPr>
            <a:r>
              <a:rPr lang="en-AU" sz="1600" dirty="0"/>
              <a:t>Increased taxes on sugary drinks, tobacco, unhealthy foods.</a:t>
            </a:r>
          </a:p>
          <a:p>
            <a:pPr marL="342900" indent="-342900">
              <a:spcAft>
                <a:spcPts val="0"/>
              </a:spcAft>
              <a:buFont typeface="Arial" panose="020B0604020202020204" pitchFamily="34" charset="0"/>
              <a:buChar char="•"/>
            </a:pPr>
            <a:r>
              <a:rPr lang="en-AU" sz="1600" dirty="0"/>
              <a:t>Stress management including awareness of stress in workplaces</a:t>
            </a:r>
          </a:p>
          <a:p>
            <a:pPr marL="342900" indent="-342900">
              <a:spcAft>
                <a:spcPts val="0"/>
              </a:spcAft>
              <a:buFont typeface="Arial" panose="020B0604020202020204" pitchFamily="34" charset="0"/>
              <a:buChar char="•"/>
            </a:pPr>
            <a:r>
              <a:rPr lang="en-AU" sz="1600" dirty="0"/>
              <a:t>Urban planning to ensure cities are designed with spaces that promote physical activity through parks, walking paths and cycling lanes.</a:t>
            </a:r>
          </a:p>
          <a:p>
            <a:pPr marL="342900" indent="-342900">
              <a:spcAft>
                <a:spcPts val="0"/>
              </a:spcAft>
              <a:buFont typeface="Arial" panose="020B0604020202020204" pitchFamily="34" charset="0"/>
              <a:buChar char="•"/>
            </a:pPr>
            <a:r>
              <a:rPr lang="en-AU" sz="1600" dirty="0"/>
              <a:t>Public awareness campaigns.</a:t>
            </a:r>
          </a:p>
          <a:p>
            <a:pPr marL="342900" indent="-342900">
              <a:spcAft>
                <a:spcPts val="0"/>
              </a:spcAft>
              <a:buFont typeface="Arial" panose="020B0604020202020204" pitchFamily="34" charset="0"/>
              <a:buChar char="•"/>
            </a:pPr>
            <a:r>
              <a:rPr lang="en-AU" sz="1600" dirty="0"/>
              <a:t>Health education incorporated into curriculum to teach children about leading a heart healthy lifestyle.</a:t>
            </a:r>
          </a:p>
        </p:txBody>
      </p:sp>
      <p:sp>
        <p:nvSpPr>
          <p:cNvPr id="7" name="Rectangle: Rounded Corners 6">
            <a:extLst>
              <a:ext uri="{FF2B5EF4-FFF2-40B4-BE49-F238E27FC236}">
                <a16:creationId xmlns:a16="http://schemas.microsoft.com/office/drawing/2014/main" id="{15047A49-6BD0-57F9-AA0E-8C8C9A09BBFE}"/>
              </a:ext>
            </a:extLst>
          </p:cNvPr>
          <p:cNvSpPr/>
          <p:nvPr/>
        </p:nvSpPr>
        <p:spPr>
          <a:xfrm>
            <a:off x="7703250" y="808350"/>
            <a:ext cx="4128750" cy="21360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t>Coronary heart disease</a:t>
            </a:r>
          </a:p>
        </p:txBody>
      </p:sp>
      <p:sp>
        <p:nvSpPr>
          <p:cNvPr id="2" name="Slide Number Placeholder 1">
            <a:extLst>
              <a:ext uri="{FF2B5EF4-FFF2-40B4-BE49-F238E27FC236}">
                <a16:creationId xmlns:a16="http://schemas.microsoft.com/office/drawing/2014/main" id="{7FB22230-C5E8-3785-C300-41E431609F3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161</a:t>
            </a:fld>
            <a:endParaRPr lang="en-AU"/>
          </a:p>
        </p:txBody>
      </p:sp>
    </p:spTree>
    <p:extLst>
      <p:ext uri="{BB962C8B-B14F-4D97-AF65-F5344CB8AC3E}">
        <p14:creationId xmlns:p14="http://schemas.microsoft.com/office/powerpoint/2010/main" val="369395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30843F-B68C-36A6-6A64-F51B972D9F27}"/>
              </a:ext>
            </a:extLst>
          </p:cNvPr>
          <p:cNvSpPr>
            <a:spLocks noGrp="1"/>
          </p:cNvSpPr>
          <p:nvPr>
            <p:ph type="title"/>
          </p:nvPr>
        </p:nvSpPr>
        <p:spPr/>
        <p:txBody>
          <a:bodyPr/>
          <a:lstStyle/>
          <a:p>
            <a:r>
              <a:rPr lang="en-AU"/>
              <a:t>3.3 Disease 3</a:t>
            </a:r>
          </a:p>
        </p:txBody>
      </p:sp>
      <p:sp>
        <p:nvSpPr>
          <p:cNvPr id="5" name="Text Placeholder 4">
            <a:extLst>
              <a:ext uri="{FF2B5EF4-FFF2-40B4-BE49-F238E27FC236}">
                <a16:creationId xmlns:a16="http://schemas.microsoft.com/office/drawing/2014/main" id="{E15DCF43-E99F-34BB-722F-E8963FD590D5}"/>
              </a:ext>
            </a:extLst>
          </p:cNvPr>
          <p:cNvSpPr>
            <a:spLocks noGrp="1"/>
          </p:cNvSpPr>
          <p:nvPr>
            <p:ph type="body" sz="quarter" idx="18"/>
          </p:nvPr>
        </p:nvSpPr>
        <p:spPr/>
        <p:txBody>
          <a:bodyPr/>
          <a:lstStyle/>
          <a:p>
            <a:r>
              <a:rPr lang="en-AU" dirty="0"/>
              <a:t>Which non-infectious disease is this?</a:t>
            </a:r>
          </a:p>
        </p:txBody>
      </p:sp>
      <p:sp>
        <p:nvSpPr>
          <p:cNvPr id="4" name="Text Placeholder 3">
            <a:extLst>
              <a:ext uri="{FF2B5EF4-FFF2-40B4-BE49-F238E27FC236}">
                <a16:creationId xmlns:a16="http://schemas.microsoft.com/office/drawing/2014/main" id="{4EB97B9A-B66A-D37E-F934-3B141FAD05A9}"/>
              </a:ext>
            </a:extLst>
          </p:cNvPr>
          <p:cNvSpPr>
            <a:spLocks noGrp="1"/>
          </p:cNvSpPr>
          <p:nvPr>
            <p:ph type="body" sz="quarter" idx="17"/>
          </p:nvPr>
        </p:nvSpPr>
        <p:spPr>
          <a:xfrm>
            <a:off x="360000" y="1567086"/>
            <a:ext cx="11633217" cy="4807835"/>
          </a:xfrm>
        </p:spPr>
        <p:txBody>
          <a:bodyPr/>
          <a:lstStyle/>
          <a:p>
            <a:pPr marL="285750" indent="-285750">
              <a:lnSpc>
                <a:spcPct val="150000"/>
              </a:lnSpc>
              <a:spcAft>
                <a:spcPts val="0"/>
              </a:spcAft>
              <a:buFont typeface="Arial" panose="020B0604020202020204" pitchFamily="34" charset="0"/>
              <a:buChar char="•"/>
            </a:pPr>
            <a:r>
              <a:rPr lang="en-AU" sz="1600" dirty="0"/>
              <a:t>Nutritional education to promote healthy eating.</a:t>
            </a:r>
          </a:p>
          <a:p>
            <a:pPr marL="342900" indent="-342900">
              <a:lnSpc>
                <a:spcPct val="150000"/>
              </a:lnSpc>
              <a:spcAft>
                <a:spcPts val="0"/>
              </a:spcAft>
              <a:buFont typeface="Arial" panose="020B0604020202020204" pitchFamily="34" charset="0"/>
              <a:buChar char="•"/>
            </a:pPr>
            <a:r>
              <a:rPr lang="en-AU" sz="1600" dirty="0"/>
              <a:t>Education about the importance of physical activity.</a:t>
            </a:r>
          </a:p>
          <a:p>
            <a:pPr marL="342900" indent="-342900">
              <a:lnSpc>
                <a:spcPct val="150000"/>
              </a:lnSpc>
              <a:spcAft>
                <a:spcPts val="0"/>
              </a:spcAft>
              <a:buFont typeface="Arial" panose="020B0604020202020204" pitchFamily="34" charset="0"/>
              <a:buChar char="•"/>
            </a:pPr>
            <a:r>
              <a:rPr lang="en-AU" sz="1600" dirty="0"/>
              <a:t>Access to weight loss programs.</a:t>
            </a:r>
          </a:p>
          <a:p>
            <a:pPr marL="342900" indent="-342900">
              <a:lnSpc>
                <a:spcPct val="150000"/>
              </a:lnSpc>
              <a:spcAft>
                <a:spcPts val="0"/>
              </a:spcAft>
              <a:buFont typeface="Arial" panose="020B0604020202020204" pitchFamily="34" charset="0"/>
              <a:buChar char="•"/>
            </a:pPr>
            <a:r>
              <a:rPr lang="en-AU" sz="1600" dirty="0"/>
              <a:t>Regulation of harmful products through policy for unhealthy foods</a:t>
            </a:r>
            <a:br>
              <a:rPr lang="en-AU" sz="1600" dirty="0"/>
            </a:br>
            <a:r>
              <a:rPr lang="en-AU" sz="1600" dirty="0"/>
              <a:t>high in sugar or very processed.</a:t>
            </a:r>
          </a:p>
          <a:p>
            <a:pPr marL="342900" indent="-342900">
              <a:lnSpc>
                <a:spcPct val="150000"/>
              </a:lnSpc>
              <a:spcAft>
                <a:spcPts val="0"/>
              </a:spcAft>
              <a:buFont typeface="Arial" panose="020B0604020202020204" pitchFamily="34" charset="0"/>
              <a:buChar char="•"/>
            </a:pPr>
            <a:r>
              <a:rPr lang="en-AU" sz="1600" dirty="0"/>
              <a:t>Increased taxes on sugary drinks and junk food.</a:t>
            </a:r>
          </a:p>
          <a:p>
            <a:pPr marL="342900" indent="-342900">
              <a:lnSpc>
                <a:spcPct val="150000"/>
              </a:lnSpc>
              <a:spcAft>
                <a:spcPts val="0"/>
              </a:spcAft>
              <a:buFont typeface="Arial" panose="020B0604020202020204" pitchFamily="34" charset="0"/>
              <a:buChar char="•"/>
            </a:pPr>
            <a:r>
              <a:rPr lang="en-AU" sz="1600" dirty="0"/>
              <a:t>Regular health screenings for people who are at a higher risk.</a:t>
            </a:r>
          </a:p>
          <a:p>
            <a:pPr marL="342900" indent="-342900">
              <a:lnSpc>
                <a:spcPct val="150000"/>
              </a:lnSpc>
              <a:spcAft>
                <a:spcPts val="0"/>
              </a:spcAft>
              <a:buFont typeface="Arial" panose="020B0604020202020204" pitchFamily="34" charset="0"/>
              <a:buChar char="•"/>
            </a:pPr>
            <a:r>
              <a:rPr lang="en-AU" sz="1600" dirty="0"/>
              <a:t>Community health programs to provide accessible screening services, particularly in areas of low socioeconomic status.</a:t>
            </a:r>
          </a:p>
          <a:p>
            <a:pPr marL="342900" indent="-342900">
              <a:lnSpc>
                <a:spcPct val="150000"/>
              </a:lnSpc>
              <a:spcAft>
                <a:spcPts val="0"/>
              </a:spcAft>
              <a:buFont typeface="Arial" panose="020B0604020202020204" pitchFamily="34" charset="0"/>
              <a:buChar char="•"/>
            </a:pPr>
            <a:r>
              <a:rPr lang="en-AU" sz="1600" dirty="0"/>
              <a:t>Awareness campaigns about the risk factors and importance of prevention.</a:t>
            </a:r>
          </a:p>
          <a:p>
            <a:pPr marL="342900" indent="-342900">
              <a:lnSpc>
                <a:spcPct val="150000"/>
              </a:lnSpc>
              <a:spcAft>
                <a:spcPts val="0"/>
              </a:spcAft>
              <a:buFont typeface="Arial" panose="020B0604020202020204" pitchFamily="34" charset="0"/>
              <a:buChar char="•"/>
            </a:pPr>
            <a:r>
              <a:rPr lang="en-AU" sz="1600" dirty="0"/>
              <a:t>Health education incorporated into curriculum to teach children about leading a healthy lifestyle.</a:t>
            </a:r>
          </a:p>
          <a:p>
            <a:pPr marL="342900" indent="-342900">
              <a:lnSpc>
                <a:spcPct val="150000"/>
              </a:lnSpc>
              <a:spcAft>
                <a:spcPts val="0"/>
              </a:spcAft>
              <a:buFont typeface="Arial" panose="020B0604020202020204" pitchFamily="34" charset="0"/>
              <a:buChar char="•"/>
            </a:pPr>
            <a:r>
              <a:rPr lang="en-AU" sz="1600" dirty="0"/>
              <a:t>Promote adhering to medications for controlling blood glucose levels in individuals with people with prediabetes.</a:t>
            </a:r>
          </a:p>
          <a:p>
            <a:pPr marL="342900" indent="-342900">
              <a:lnSpc>
                <a:spcPct val="150000"/>
              </a:lnSpc>
              <a:spcAft>
                <a:spcPts val="0"/>
              </a:spcAft>
              <a:buFont typeface="Arial" panose="020B0604020202020204" pitchFamily="34" charset="0"/>
              <a:buChar char="•"/>
            </a:pPr>
            <a:r>
              <a:rPr lang="en-AU" sz="1600" dirty="0"/>
              <a:t>Provision of preventative medications from healthcare professionals for individuals at high risk of developing Type 2 diabetes.</a:t>
            </a:r>
          </a:p>
        </p:txBody>
      </p:sp>
      <p:sp>
        <p:nvSpPr>
          <p:cNvPr id="7" name="Rectangle: Rounded Corners 6">
            <a:extLst>
              <a:ext uri="{FF2B5EF4-FFF2-40B4-BE49-F238E27FC236}">
                <a16:creationId xmlns:a16="http://schemas.microsoft.com/office/drawing/2014/main" id="{15047A49-6BD0-57F9-AA0E-8C8C9A09BBFE}"/>
              </a:ext>
            </a:extLst>
          </p:cNvPr>
          <p:cNvSpPr/>
          <p:nvPr/>
        </p:nvSpPr>
        <p:spPr>
          <a:xfrm>
            <a:off x="7703250" y="800100"/>
            <a:ext cx="4128750" cy="21360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t>Type 2 diabetes</a:t>
            </a:r>
          </a:p>
        </p:txBody>
      </p:sp>
      <p:sp>
        <p:nvSpPr>
          <p:cNvPr id="2" name="Slide Number Placeholder 1">
            <a:extLst>
              <a:ext uri="{FF2B5EF4-FFF2-40B4-BE49-F238E27FC236}">
                <a16:creationId xmlns:a16="http://schemas.microsoft.com/office/drawing/2014/main" id="{7FB22230-C5E8-3785-C300-41E431609F3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162</a:t>
            </a:fld>
            <a:endParaRPr lang="en-AU"/>
          </a:p>
        </p:txBody>
      </p:sp>
    </p:spTree>
    <p:extLst>
      <p:ext uri="{BB962C8B-B14F-4D97-AF65-F5344CB8AC3E}">
        <p14:creationId xmlns:p14="http://schemas.microsoft.com/office/powerpoint/2010/main" val="115707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91BDB-F829-ACA6-AABA-7F55D8D09A49}"/>
              </a:ext>
            </a:extLst>
          </p:cNvPr>
          <p:cNvSpPr>
            <a:spLocks noGrp="1"/>
          </p:cNvSpPr>
          <p:nvPr>
            <p:ph type="title"/>
          </p:nvPr>
        </p:nvSpPr>
        <p:spPr/>
        <p:txBody>
          <a:bodyPr/>
          <a:lstStyle/>
          <a:p>
            <a:r>
              <a:rPr lang="en-AU"/>
              <a:t>3.3 Think-pair-share</a:t>
            </a:r>
          </a:p>
        </p:txBody>
      </p:sp>
      <p:sp>
        <p:nvSpPr>
          <p:cNvPr id="5" name="Text Placeholder 4">
            <a:extLst>
              <a:ext uri="{FF2B5EF4-FFF2-40B4-BE49-F238E27FC236}">
                <a16:creationId xmlns:a16="http://schemas.microsoft.com/office/drawing/2014/main" id="{65C8C905-2464-9F1B-FEA0-8E9409315840}"/>
              </a:ext>
            </a:extLst>
          </p:cNvPr>
          <p:cNvSpPr>
            <a:spLocks noGrp="1"/>
          </p:cNvSpPr>
          <p:nvPr>
            <p:ph type="body" sz="quarter" idx="18"/>
          </p:nvPr>
        </p:nvSpPr>
        <p:spPr/>
        <p:txBody>
          <a:bodyPr/>
          <a:lstStyle/>
          <a:p>
            <a:r>
              <a:rPr lang="en-AU" dirty="0"/>
              <a:t>Strategies to reduce incidence of non-infectious disease</a:t>
            </a:r>
          </a:p>
        </p:txBody>
      </p:sp>
      <p:sp>
        <p:nvSpPr>
          <p:cNvPr id="4" name="Text Placeholder 3">
            <a:extLst>
              <a:ext uri="{FF2B5EF4-FFF2-40B4-BE49-F238E27FC236}">
                <a16:creationId xmlns:a16="http://schemas.microsoft.com/office/drawing/2014/main" id="{6011E245-BA93-B9E4-F653-45B03A5A949E}"/>
              </a:ext>
            </a:extLst>
          </p:cNvPr>
          <p:cNvSpPr>
            <a:spLocks noGrp="1"/>
          </p:cNvSpPr>
          <p:nvPr>
            <p:ph type="body" sz="quarter" idx="17"/>
          </p:nvPr>
        </p:nvSpPr>
        <p:spPr>
          <a:xfrm>
            <a:off x="360000" y="1567086"/>
            <a:ext cx="11483998" cy="4807835"/>
          </a:xfrm>
        </p:spPr>
        <p:txBody>
          <a:bodyPr/>
          <a:lstStyle/>
          <a:p>
            <a:pPr marL="285750" indent="-285750">
              <a:lnSpc>
                <a:spcPct val="150000"/>
              </a:lnSpc>
              <a:spcAft>
                <a:spcPts val="600"/>
              </a:spcAft>
              <a:buFont typeface="Arial" panose="020B0604020202020204" pitchFamily="34" charset="0"/>
              <a:buChar char="•"/>
            </a:pPr>
            <a:r>
              <a:rPr lang="en-AU" sz="1800" dirty="0"/>
              <a:t>Outline what you noticed about the strategies used for reducing incidence of the non-infectious diseases.</a:t>
            </a:r>
          </a:p>
          <a:p>
            <a:pPr marL="285750" indent="-285750">
              <a:lnSpc>
                <a:spcPct val="150000"/>
              </a:lnSpc>
              <a:spcAft>
                <a:spcPts val="600"/>
              </a:spcAft>
              <a:buFont typeface="Arial" panose="020B0604020202020204" pitchFamily="34" charset="0"/>
              <a:buChar char="•"/>
            </a:pPr>
            <a:r>
              <a:rPr lang="en-AU" sz="1800" dirty="0"/>
              <a:t>What is one of the main messages for reducing the likelihood of getting a non-infectious disease?</a:t>
            </a:r>
          </a:p>
          <a:p>
            <a:pPr marL="285750" indent="-285750">
              <a:lnSpc>
                <a:spcPct val="150000"/>
              </a:lnSpc>
              <a:spcAft>
                <a:spcPts val="600"/>
              </a:spcAft>
              <a:buFont typeface="Arial" panose="020B0604020202020204" pitchFamily="34" charset="0"/>
              <a:buChar char="•"/>
            </a:pPr>
            <a:r>
              <a:rPr lang="en-AU" sz="1800" dirty="0"/>
              <a:t>How can schools contribute to reducing the incidence of non-infectious diseases?</a:t>
            </a:r>
          </a:p>
          <a:p>
            <a:pPr marL="285750" indent="-285750">
              <a:lnSpc>
                <a:spcPct val="150000"/>
              </a:lnSpc>
              <a:spcAft>
                <a:spcPts val="600"/>
              </a:spcAft>
              <a:buFont typeface="Arial" panose="020B0604020202020204" pitchFamily="34" charset="0"/>
              <a:buChar char="•"/>
            </a:pPr>
            <a:r>
              <a:rPr lang="en-AU" sz="1800" dirty="0"/>
              <a:t>Identify strategies that are the same in reducing the incidence of infectious and non-infectious diseases. Why are they able to be the same?</a:t>
            </a:r>
          </a:p>
          <a:p>
            <a:pPr marL="285750" indent="-285750">
              <a:lnSpc>
                <a:spcPct val="150000"/>
              </a:lnSpc>
              <a:spcAft>
                <a:spcPts val="600"/>
              </a:spcAft>
              <a:buFont typeface="Arial" panose="020B0604020202020204" pitchFamily="34" charset="0"/>
              <a:buChar char="•"/>
            </a:pPr>
            <a:r>
              <a:rPr lang="en-AU" sz="1800" dirty="0"/>
              <a:t>Identify strategies for reducing the incidence of infectious and non-infectious diseases. Why are they different?</a:t>
            </a:r>
          </a:p>
        </p:txBody>
      </p:sp>
      <p:sp>
        <p:nvSpPr>
          <p:cNvPr id="2" name="Slide Number Placeholder 1">
            <a:extLst>
              <a:ext uri="{FF2B5EF4-FFF2-40B4-BE49-F238E27FC236}">
                <a16:creationId xmlns:a16="http://schemas.microsoft.com/office/drawing/2014/main" id="{53C2FE96-3964-1C19-FF9C-68E7002ECA0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163</a:t>
            </a:fld>
            <a:endParaRPr lang="en-AU"/>
          </a:p>
        </p:txBody>
      </p:sp>
    </p:spTree>
    <p:extLst>
      <p:ext uri="{BB962C8B-B14F-4D97-AF65-F5344CB8AC3E}">
        <p14:creationId xmlns:p14="http://schemas.microsoft.com/office/powerpoint/2010/main" val="283727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77F98-6322-01C8-BFD5-EF29A2D7AE4A}"/>
              </a:ext>
            </a:extLst>
          </p:cNvPr>
          <p:cNvSpPr>
            <a:spLocks noGrp="1"/>
          </p:cNvSpPr>
          <p:nvPr>
            <p:ph type="title"/>
          </p:nvPr>
        </p:nvSpPr>
        <p:spPr/>
        <p:txBody>
          <a:bodyPr/>
          <a:lstStyle/>
          <a:p>
            <a:r>
              <a:rPr lang="en-AU" dirty="0"/>
              <a:t>3.3 Checkpoint: Stimulus question</a:t>
            </a:r>
            <a:endParaRPr lang="en-US" dirty="0"/>
          </a:p>
        </p:txBody>
      </p:sp>
      <p:sp>
        <p:nvSpPr>
          <p:cNvPr id="4" name="Text Placeholder 3">
            <a:extLst>
              <a:ext uri="{FF2B5EF4-FFF2-40B4-BE49-F238E27FC236}">
                <a16:creationId xmlns:a16="http://schemas.microsoft.com/office/drawing/2014/main" id="{ABC97102-F17F-9F44-1878-C16BDDC07C61}"/>
              </a:ext>
            </a:extLst>
          </p:cNvPr>
          <p:cNvSpPr>
            <a:spLocks noGrp="1"/>
          </p:cNvSpPr>
          <p:nvPr>
            <p:ph type="body" sz="quarter" idx="18"/>
          </p:nvPr>
        </p:nvSpPr>
        <p:spPr/>
        <p:txBody>
          <a:bodyPr/>
          <a:lstStyle/>
          <a:p>
            <a:r>
              <a:rPr lang="en-AU" dirty="0"/>
              <a:t>Write a response to the checkpoint on the sheet given to you</a:t>
            </a:r>
          </a:p>
        </p:txBody>
      </p:sp>
      <p:sp>
        <p:nvSpPr>
          <p:cNvPr id="5" name="Text Placeholder 4">
            <a:extLst>
              <a:ext uri="{FF2B5EF4-FFF2-40B4-BE49-F238E27FC236}">
                <a16:creationId xmlns:a16="http://schemas.microsoft.com/office/drawing/2014/main" id="{783B2951-CAB8-6D2A-5DB2-BB09E5EF3177}"/>
              </a:ext>
            </a:extLst>
          </p:cNvPr>
          <p:cNvSpPr>
            <a:spLocks noGrp="1"/>
          </p:cNvSpPr>
          <p:nvPr>
            <p:ph type="body" sz="quarter" idx="19"/>
          </p:nvPr>
        </p:nvSpPr>
        <p:spPr>
          <a:xfrm>
            <a:off x="374133" y="1906205"/>
            <a:ext cx="11200551" cy="2850990"/>
          </a:xfrm>
        </p:spPr>
        <p:txBody>
          <a:bodyPr/>
          <a:lstStyle/>
          <a:p>
            <a:pPr marL="342900" indent="-342900">
              <a:spcAft>
                <a:spcPts val="600"/>
              </a:spcAft>
              <a:buFont typeface="+mj-lt"/>
              <a:buAutoNum type="arabicPeriod"/>
            </a:pPr>
            <a:r>
              <a:rPr lang="en-AU" sz="1800" dirty="0">
                <a:effectLst/>
                <a:ea typeface="Calibri" panose="020F0502020204030204" pitchFamily="34" charset="0"/>
              </a:rPr>
              <a:t>Based on the data, describe the number of Australians per 100,000 who have Type 2 Diabetes from 2010 to 2020. Suggest two reasons for this.</a:t>
            </a:r>
          </a:p>
          <a:p>
            <a:pPr marL="342900" indent="-342900">
              <a:spcAft>
                <a:spcPts val="600"/>
              </a:spcAft>
              <a:buFont typeface="+mj-lt"/>
              <a:buAutoNum type="arabicPeriod"/>
            </a:pPr>
            <a:r>
              <a:rPr lang="en-AU" sz="1800" dirty="0"/>
              <a:t>Calculate the percentage difference in the number of Australians with Type 2 diabetes between 2010 and 2020.</a:t>
            </a:r>
          </a:p>
          <a:p>
            <a:pPr marL="342900" indent="-342900">
              <a:spcAft>
                <a:spcPts val="600"/>
              </a:spcAft>
              <a:buFont typeface="+mj-lt"/>
              <a:buAutoNum type="arabicPeriod"/>
            </a:pPr>
            <a:r>
              <a:rPr lang="en-AU" sz="1800" dirty="0"/>
              <a:t>Type 2 Diabetes is a non-infectious disease often linked to lifestyle factors. Describe two ways to reduce the incidence of Type 2 Diabetes in Australia.</a:t>
            </a:r>
          </a:p>
        </p:txBody>
      </p:sp>
      <p:sp>
        <p:nvSpPr>
          <p:cNvPr id="6" name="Rectangle: Rounded Corners 8">
            <a:extLst>
              <a:ext uri="{FF2B5EF4-FFF2-40B4-BE49-F238E27FC236}">
                <a16:creationId xmlns:a16="http://schemas.microsoft.com/office/drawing/2014/main" id="{DD6A85DE-CE76-1B43-5F31-BC6E4439522D}"/>
              </a:ext>
            </a:extLst>
          </p:cNvPr>
          <p:cNvSpPr/>
          <p:nvPr/>
        </p:nvSpPr>
        <p:spPr>
          <a:xfrm>
            <a:off x="374134" y="4843945"/>
            <a:ext cx="11293148" cy="937455"/>
          </a:xfrm>
          <a:prstGeom prst="roundRect">
            <a:avLst>
              <a:gd name="adj" fmla="val 863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pPr>
            <a:r>
              <a:rPr lang="en-AU" sz="1800" dirty="0"/>
              <a:t>Write your name at the top of the checkpoint and hand it into your teacher for marking and feedback when you are done.</a:t>
            </a:r>
          </a:p>
        </p:txBody>
      </p:sp>
      <p:sp>
        <p:nvSpPr>
          <p:cNvPr id="2" name="Slide Number Placeholder 1">
            <a:extLst>
              <a:ext uri="{FF2B5EF4-FFF2-40B4-BE49-F238E27FC236}">
                <a16:creationId xmlns:a16="http://schemas.microsoft.com/office/drawing/2014/main" id="{D4A85CAB-1552-63FD-8B43-E18BC17710E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164</a:t>
            </a:fld>
            <a:endParaRPr lang="en-AU"/>
          </a:p>
        </p:txBody>
      </p:sp>
    </p:spTree>
    <p:extLst>
      <p:ext uri="{BB962C8B-B14F-4D97-AF65-F5344CB8AC3E}">
        <p14:creationId xmlns:p14="http://schemas.microsoft.com/office/powerpoint/2010/main" val="82744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3.4 Australia’s medical technology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857575040"/>
              </p:ext>
            </p:extLst>
          </p:nvPr>
        </p:nvGraphicFramePr>
        <p:xfrm>
          <a:off x="262604" y="2032632"/>
          <a:ext cx="11508849" cy="2640838"/>
        </p:xfrm>
        <a:graphic>
          <a:graphicData uri="http://schemas.openxmlformats.org/drawingml/2006/table">
            <a:tbl>
              <a:tblPr firstRow="1">
                <a:tableStyleId>{B301B821-A1FF-4177-AEE7-76D212191A09}</a:tableStyleId>
              </a:tblPr>
              <a:tblGrid>
                <a:gridCol w="5716893">
                  <a:extLst>
                    <a:ext uri="{9D8B030D-6E8A-4147-A177-3AD203B41FA5}">
                      <a16:colId xmlns:a16="http://schemas.microsoft.com/office/drawing/2014/main" val="3623447875"/>
                    </a:ext>
                  </a:extLst>
                </a:gridCol>
                <a:gridCol w="5791956">
                  <a:extLst>
                    <a:ext uri="{9D8B030D-6E8A-4147-A177-3AD203B41FA5}">
                      <a16:colId xmlns:a16="http://schemas.microsoft.com/office/drawing/2014/main" val="3573327086"/>
                    </a:ext>
                  </a:extLst>
                </a:gridCol>
              </a:tblGrid>
              <a:tr h="370133">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to explain Australian technologies that have advanced medicine so that we can appreciate the contributions of Australian innovation to global medical advancements.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identify technological advances made by Australians in medicine.</a:t>
                      </a:r>
                    </a:p>
                    <a:p>
                      <a:pPr marL="285750" indent="-28575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explain how the technologies work.</a:t>
                      </a:r>
                    </a:p>
                    <a:p>
                      <a:pPr marL="285750" indent="-285750">
                        <a:lnSpc>
                          <a:spcPct val="15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outline the importance of these technologies for society.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165</a:t>
            </a:fld>
            <a:endParaRPr lang="en-AU"/>
          </a:p>
        </p:txBody>
      </p:sp>
    </p:spTree>
    <p:extLst>
      <p:ext uri="{BB962C8B-B14F-4D97-AF65-F5344CB8AC3E}">
        <p14:creationId xmlns:p14="http://schemas.microsoft.com/office/powerpoint/2010/main" val="346508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91BDB-F829-ACA6-AABA-7F55D8D09A49}"/>
              </a:ext>
            </a:extLst>
          </p:cNvPr>
          <p:cNvSpPr>
            <a:spLocks noGrp="1"/>
          </p:cNvSpPr>
          <p:nvPr>
            <p:ph type="title"/>
          </p:nvPr>
        </p:nvSpPr>
        <p:spPr/>
        <p:txBody>
          <a:bodyPr/>
          <a:lstStyle/>
          <a:p>
            <a:r>
              <a:rPr lang="en-AU"/>
              <a:t>3.4 Defining technology</a:t>
            </a:r>
          </a:p>
        </p:txBody>
      </p:sp>
      <p:sp>
        <p:nvSpPr>
          <p:cNvPr id="5" name="Text Placeholder 4">
            <a:extLst>
              <a:ext uri="{FF2B5EF4-FFF2-40B4-BE49-F238E27FC236}">
                <a16:creationId xmlns:a16="http://schemas.microsoft.com/office/drawing/2014/main" id="{7560E9D7-5657-192C-D5DD-483A2F6B324D}"/>
              </a:ext>
            </a:extLst>
          </p:cNvPr>
          <p:cNvSpPr>
            <a:spLocks noGrp="1"/>
          </p:cNvSpPr>
          <p:nvPr>
            <p:ph type="body" sz="quarter" idx="18"/>
          </p:nvPr>
        </p:nvSpPr>
        <p:spPr/>
        <p:txBody>
          <a:bodyPr/>
          <a:lstStyle/>
          <a:p>
            <a:r>
              <a:rPr lang="en-AU" sz="2000" b="1" dirty="0"/>
              <a:t>Technology: </a:t>
            </a:r>
            <a:r>
              <a:rPr lang="en-AU" sz="2000" dirty="0"/>
              <a:t>applying scientific knowledge for practical purposes or applications</a:t>
            </a:r>
          </a:p>
        </p:txBody>
      </p:sp>
      <p:sp>
        <p:nvSpPr>
          <p:cNvPr id="2" name="Slide Number Placeholder 1">
            <a:extLst>
              <a:ext uri="{FF2B5EF4-FFF2-40B4-BE49-F238E27FC236}">
                <a16:creationId xmlns:a16="http://schemas.microsoft.com/office/drawing/2014/main" id="{53C2FE96-3964-1C19-FF9C-68E7002ECA0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166</a:t>
            </a:fld>
            <a:endParaRPr lang="en-AU"/>
          </a:p>
        </p:txBody>
      </p:sp>
      <p:pic>
        <p:nvPicPr>
          <p:cNvPr id="10" name="Picture 9">
            <a:extLst>
              <a:ext uri="{FF2B5EF4-FFF2-40B4-BE49-F238E27FC236}">
                <a16:creationId xmlns:a16="http://schemas.microsoft.com/office/drawing/2014/main" id="{5E844A64-A80E-74D8-E8D0-7FEAC69C2C4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3942" t="16582" r="14616" b="17094"/>
          <a:stretch/>
        </p:blipFill>
        <p:spPr>
          <a:xfrm>
            <a:off x="348000" y="1590943"/>
            <a:ext cx="8710246" cy="4548554"/>
          </a:xfrm>
          <a:prstGeom prst="rect">
            <a:avLst/>
          </a:prstGeom>
        </p:spPr>
      </p:pic>
    </p:spTree>
    <p:extLst>
      <p:ext uri="{BB962C8B-B14F-4D97-AF65-F5344CB8AC3E}">
        <p14:creationId xmlns:p14="http://schemas.microsoft.com/office/powerpoint/2010/main" val="344648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91BDB-F829-ACA6-AABA-7F55D8D09A49}"/>
              </a:ext>
            </a:extLst>
          </p:cNvPr>
          <p:cNvSpPr>
            <a:spLocks noGrp="1"/>
          </p:cNvSpPr>
          <p:nvPr>
            <p:ph type="title"/>
          </p:nvPr>
        </p:nvSpPr>
        <p:spPr/>
        <p:txBody>
          <a:bodyPr/>
          <a:lstStyle/>
          <a:p>
            <a:r>
              <a:rPr lang="en-AU" dirty="0"/>
              <a:t>3.4 Australian technologies to improve health</a:t>
            </a:r>
          </a:p>
        </p:txBody>
      </p:sp>
      <p:graphicFrame>
        <p:nvGraphicFramePr>
          <p:cNvPr id="4" name="Table 3">
            <a:extLst>
              <a:ext uri="{FF2B5EF4-FFF2-40B4-BE49-F238E27FC236}">
                <a16:creationId xmlns:a16="http://schemas.microsoft.com/office/drawing/2014/main" id="{A480718A-2CBD-06D2-380A-869B36527771}"/>
              </a:ext>
            </a:extLst>
          </p:cNvPr>
          <p:cNvGraphicFramePr>
            <a:graphicFrameLocks noGrp="1"/>
          </p:cNvGraphicFramePr>
          <p:nvPr>
            <p:extLst>
              <p:ext uri="{D42A27DB-BD31-4B8C-83A1-F6EECF244321}">
                <p14:modId xmlns:p14="http://schemas.microsoft.com/office/powerpoint/2010/main" val="728035711"/>
              </p:ext>
            </p:extLst>
          </p:nvPr>
        </p:nvGraphicFramePr>
        <p:xfrm>
          <a:off x="348000" y="1567086"/>
          <a:ext cx="11446603" cy="3915152"/>
        </p:xfrm>
        <a:graphic>
          <a:graphicData uri="http://schemas.openxmlformats.org/drawingml/2006/table">
            <a:tbl>
              <a:tblPr firstRow="1" firstCol="1"/>
              <a:tblGrid>
                <a:gridCol w="4467068">
                  <a:extLst>
                    <a:ext uri="{9D8B030D-6E8A-4147-A177-3AD203B41FA5}">
                      <a16:colId xmlns:a16="http://schemas.microsoft.com/office/drawing/2014/main" val="1640076570"/>
                    </a:ext>
                  </a:extLst>
                </a:gridCol>
                <a:gridCol w="6979535">
                  <a:extLst>
                    <a:ext uri="{9D8B030D-6E8A-4147-A177-3AD203B41FA5}">
                      <a16:colId xmlns:a16="http://schemas.microsoft.com/office/drawing/2014/main" val="644325520"/>
                    </a:ext>
                  </a:extLst>
                </a:gridCol>
              </a:tblGrid>
              <a:tr h="462404">
                <a:tc>
                  <a:txBody>
                    <a:bodyPr/>
                    <a:lstStyle/>
                    <a:p>
                      <a:pPr>
                        <a:lnSpc>
                          <a:spcPct val="150000"/>
                        </a:lnSpc>
                        <a:spcBef>
                          <a:spcPts val="0"/>
                        </a:spcBef>
                        <a:spcAft>
                          <a:spcPts val="600"/>
                        </a:spcAft>
                      </a:pPr>
                      <a:r>
                        <a:rPr lang="en-AU" sz="18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Person</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0"/>
                        </a:spcBef>
                        <a:spcAft>
                          <a:spcPts val="600"/>
                        </a:spcAft>
                      </a:pPr>
                      <a:r>
                        <a:rPr lang="en-AU" sz="1800" b="1">
                          <a:solidFill>
                            <a:srgbClr val="FFFFFF"/>
                          </a:solidFill>
                          <a:effectLst/>
                          <a:latin typeface="Arial" panose="020B0604020202020204" pitchFamily="34" charset="0"/>
                          <a:ea typeface="Calibri" panose="020F0502020204030204" pitchFamily="34" charset="0"/>
                          <a:cs typeface="Arial" panose="020B0604020202020204" pitchFamily="34" charset="0"/>
                        </a:rPr>
                        <a:t>Technological advance</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667231580"/>
                  </a:ext>
                </a:extLst>
              </a:tr>
              <a:tr h="575458">
                <a:tc>
                  <a:txBody>
                    <a:bodyPr/>
                    <a:lstStyle/>
                    <a:p>
                      <a:pPr>
                        <a:lnSpc>
                          <a:spcPct val="150000"/>
                        </a:lnSpc>
                        <a:spcBef>
                          <a:spcPts val="0"/>
                        </a:spcBef>
                        <a:spcAft>
                          <a:spcPts val="600"/>
                        </a:spcAft>
                      </a:pPr>
                      <a:r>
                        <a:rPr lang="en-AU" sz="1800" b="1">
                          <a:solidFill>
                            <a:srgbClr val="000000"/>
                          </a:solidFill>
                          <a:effectLst/>
                          <a:latin typeface="Arial" panose="020B0604020202020204" pitchFamily="34" charset="0"/>
                          <a:ea typeface="Calibri" panose="020F0502020204030204" pitchFamily="34" charset="0"/>
                          <a:cs typeface="Arial" panose="020B0604020202020204" pitchFamily="34" charset="0"/>
                        </a:rPr>
                        <a:t>Fiona Wood</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Bef>
                          <a:spcPts val="0"/>
                        </a:spcBef>
                        <a:spcAft>
                          <a:spcPts val="60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Spray on skin cells to treat physical trauma</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4511587"/>
                  </a:ext>
                </a:extLst>
              </a:tr>
              <a:tr h="575458">
                <a:tc>
                  <a:txBody>
                    <a:bodyPr/>
                    <a:lstStyle/>
                    <a:p>
                      <a:pPr>
                        <a:lnSpc>
                          <a:spcPct val="150000"/>
                        </a:lnSpc>
                        <a:spcBef>
                          <a:spcPts val="0"/>
                        </a:spcBef>
                        <a:spcAft>
                          <a:spcPts val="600"/>
                        </a:spcAft>
                      </a:pPr>
                      <a:r>
                        <a:rPr lang="en-AU" sz="1800" b="1">
                          <a:solidFill>
                            <a:srgbClr val="000000"/>
                          </a:solidFill>
                          <a:effectLst/>
                          <a:latin typeface="Arial" panose="020B0604020202020204" pitchFamily="34" charset="0"/>
                          <a:ea typeface="Calibri" panose="020F0502020204030204" pitchFamily="34" charset="0"/>
                          <a:cs typeface="Arial" panose="020B0604020202020204" pitchFamily="34" charset="0"/>
                        </a:rPr>
                        <a:t>Monash Vision Group</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Bef>
                          <a:spcPts val="0"/>
                        </a:spcBef>
                        <a:spcAft>
                          <a:spcPts val="60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Work on the bionic eye</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2675015"/>
                  </a:ext>
                </a:extLst>
              </a:tr>
              <a:tr h="575458">
                <a:tc>
                  <a:txBody>
                    <a:bodyPr/>
                    <a:lstStyle/>
                    <a:p>
                      <a:pPr>
                        <a:lnSpc>
                          <a:spcPct val="150000"/>
                        </a:lnSpc>
                        <a:spcBef>
                          <a:spcPts val="0"/>
                        </a:spcBef>
                        <a:spcAft>
                          <a:spcPts val="600"/>
                        </a:spcAft>
                      </a:pPr>
                      <a:r>
                        <a:rPr lang="en-AU" sz="1800" b="1">
                          <a:solidFill>
                            <a:srgbClr val="000000"/>
                          </a:solidFill>
                          <a:effectLst/>
                          <a:latin typeface="Arial" panose="020B0604020202020204" pitchFamily="34" charset="0"/>
                          <a:ea typeface="Calibri" panose="020F0502020204030204" pitchFamily="34" charset="0"/>
                          <a:cs typeface="Arial" panose="020B0604020202020204" pitchFamily="34" charset="0"/>
                        </a:rPr>
                        <a:t>Professor Graeme Clark</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Bef>
                          <a:spcPts val="0"/>
                        </a:spcBef>
                        <a:spcAft>
                          <a:spcPts val="60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Invention of the cochlear implant</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5884811"/>
                  </a:ext>
                </a:extLst>
              </a:tr>
              <a:tr h="575458">
                <a:tc>
                  <a:txBody>
                    <a:bodyPr/>
                    <a:lstStyle/>
                    <a:p>
                      <a:pPr>
                        <a:lnSpc>
                          <a:spcPct val="150000"/>
                        </a:lnSpc>
                        <a:spcBef>
                          <a:spcPts val="0"/>
                        </a:spcBef>
                        <a:spcAft>
                          <a:spcPts val="600"/>
                        </a:spcAft>
                      </a:pPr>
                      <a:r>
                        <a:rPr lang="en-AU" sz="1800" b="1">
                          <a:solidFill>
                            <a:srgbClr val="000000"/>
                          </a:solidFill>
                          <a:effectLst/>
                          <a:latin typeface="Arial" panose="020B0604020202020204" pitchFamily="34" charset="0"/>
                          <a:ea typeface="Calibri" panose="020F0502020204030204" pitchFamily="34" charset="0"/>
                          <a:cs typeface="Arial" panose="020B0604020202020204" pitchFamily="34" charset="0"/>
                        </a:rPr>
                        <a:t>Professor Colin Sullivan (and ResMed)</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Bef>
                          <a:spcPts val="0"/>
                        </a:spcBef>
                        <a:spcAft>
                          <a:spcPts val="60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Invention of the sleep apnoea machine</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2720830"/>
                  </a:ext>
                </a:extLst>
              </a:tr>
              <a:tr h="575458">
                <a:tc>
                  <a:txBody>
                    <a:bodyPr/>
                    <a:lstStyle/>
                    <a:p>
                      <a:pPr>
                        <a:lnSpc>
                          <a:spcPct val="150000"/>
                        </a:lnSpc>
                        <a:spcBef>
                          <a:spcPts val="0"/>
                        </a:spcBef>
                        <a:spcAft>
                          <a:spcPts val="600"/>
                        </a:spcAft>
                      </a:pPr>
                      <a:r>
                        <a:rPr lang="en-AU" sz="1800" b="1">
                          <a:solidFill>
                            <a:srgbClr val="000000"/>
                          </a:solidFill>
                          <a:effectLst/>
                          <a:latin typeface="Arial" panose="020B0604020202020204" pitchFamily="34" charset="0"/>
                          <a:ea typeface="Calibri" panose="020F0502020204030204" pitchFamily="34" charset="0"/>
                          <a:cs typeface="Arial" panose="020B0604020202020204" pitchFamily="34" charset="0"/>
                        </a:rPr>
                        <a:t>Matt Bowtell (Engineer)</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Bef>
                          <a:spcPts val="0"/>
                        </a:spcBef>
                        <a:spcAft>
                          <a:spcPts val="600"/>
                        </a:spcAft>
                      </a:pPr>
                      <a:r>
                        <a:rPr lang="en-AU" sz="1800" u="none" dirty="0">
                          <a:solidFill>
                            <a:srgbClr val="000000"/>
                          </a:solidFill>
                          <a:effectLst/>
                          <a:latin typeface="Arial" panose="020B0604020202020204" pitchFamily="34" charset="0"/>
                          <a:ea typeface="Calibri" panose="020F0502020204030204" pitchFamily="34" charset="0"/>
                          <a:cs typeface="Arial" panose="020B0604020202020204" pitchFamily="34" charset="0"/>
                        </a:rPr>
                        <a:t>Affordable prosthetics using 3D printing </a:t>
                      </a:r>
                      <a:endParaRPr lang="en-AU" sz="1800" u="none"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3496788"/>
                  </a:ext>
                </a:extLst>
              </a:tr>
              <a:tr h="575458">
                <a:tc>
                  <a:txBody>
                    <a:bodyPr/>
                    <a:lstStyle/>
                    <a:p>
                      <a:pPr>
                        <a:lnSpc>
                          <a:spcPct val="150000"/>
                        </a:lnSpc>
                        <a:spcBef>
                          <a:spcPts val="0"/>
                        </a:spcBef>
                        <a:spcAft>
                          <a:spcPts val="600"/>
                        </a:spcAft>
                      </a:pPr>
                      <a:r>
                        <a:rPr lang="en-AU"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CSIRO</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Bef>
                          <a:spcPts val="0"/>
                        </a:spcBef>
                        <a:spcAft>
                          <a:spcPts val="600"/>
                        </a:spcAft>
                      </a:pPr>
                      <a:r>
                        <a:rPr lang="en-AU"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App to help heart attack patients recover</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7619542"/>
                  </a:ext>
                </a:extLst>
              </a:tr>
            </a:tbl>
          </a:graphicData>
        </a:graphic>
      </p:graphicFrame>
      <p:sp>
        <p:nvSpPr>
          <p:cNvPr id="2" name="Slide Number Placeholder 1">
            <a:extLst>
              <a:ext uri="{FF2B5EF4-FFF2-40B4-BE49-F238E27FC236}">
                <a16:creationId xmlns:a16="http://schemas.microsoft.com/office/drawing/2014/main" id="{53C2FE96-3964-1C19-FF9C-68E7002ECA0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167</a:t>
            </a:fld>
            <a:endParaRPr lang="en-AU"/>
          </a:p>
        </p:txBody>
      </p:sp>
    </p:spTree>
    <p:extLst>
      <p:ext uri="{BB962C8B-B14F-4D97-AF65-F5344CB8AC3E}">
        <p14:creationId xmlns:p14="http://schemas.microsoft.com/office/powerpoint/2010/main" val="345762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4828A6-FF11-AC98-5570-4610FEF5D33D}"/>
              </a:ext>
            </a:extLst>
          </p:cNvPr>
          <p:cNvSpPr>
            <a:spLocks noGrp="1"/>
          </p:cNvSpPr>
          <p:nvPr>
            <p:ph type="title"/>
          </p:nvPr>
        </p:nvSpPr>
        <p:spPr/>
        <p:txBody>
          <a:bodyPr/>
          <a:lstStyle/>
          <a:p>
            <a:r>
              <a:rPr lang="en-AU" dirty="0"/>
              <a:t>3.4 Australian medical technology discussion</a:t>
            </a:r>
          </a:p>
        </p:txBody>
      </p:sp>
      <p:sp>
        <p:nvSpPr>
          <p:cNvPr id="4" name="Text Placeholder 3">
            <a:extLst>
              <a:ext uri="{FF2B5EF4-FFF2-40B4-BE49-F238E27FC236}">
                <a16:creationId xmlns:a16="http://schemas.microsoft.com/office/drawing/2014/main" id="{9CD8443C-69B9-C212-AF96-AC013C8B73F8}"/>
              </a:ext>
            </a:extLst>
          </p:cNvPr>
          <p:cNvSpPr>
            <a:spLocks noGrp="1"/>
          </p:cNvSpPr>
          <p:nvPr>
            <p:ph type="body" sz="quarter" idx="17"/>
          </p:nvPr>
        </p:nvSpPr>
        <p:spPr/>
        <p:txBody>
          <a:bodyPr/>
          <a:lstStyle/>
          <a:p>
            <a:pPr marL="342900" lvl="0" indent="-342900">
              <a:lnSpc>
                <a:spcPct val="150000"/>
              </a:lnSpc>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Outline the diversity and innovation in Australian healthcare technologies.</a:t>
            </a:r>
          </a:p>
          <a:p>
            <a:pPr marL="342900" lvl="0" indent="-342900">
              <a:lnSpc>
                <a:spcPct val="150000"/>
              </a:lnSpc>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Describe how these technologies improve quality of life.</a:t>
            </a:r>
          </a:p>
          <a:p>
            <a:pPr marL="342900" lvl="0" indent="-342900">
              <a:lnSpc>
                <a:spcPct val="150000"/>
              </a:lnSpc>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Discuss the implications of the technology for health care and society.</a:t>
            </a:r>
          </a:p>
          <a:p>
            <a:pPr marL="342900" lvl="0" indent="-342900">
              <a:lnSpc>
                <a:spcPct val="150000"/>
              </a:lnSpc>
              <a:spcAft>
                <a:spcPts val="600"/>
              </a:spcAft>
              <a:buFont typeface="Arial" panose="020B0604020202020204" pitchFamily="34" charset="0"/>
              <a:buChar char="•"/>
              <a:tabLst>
                <a:tab pos="228600" algn="l"/>
              </a:tabLst>
            </a:pPr>
            <a:r>
              <a:rPr lang="en-AU" sz="1800" dirty="0">
                <a:effectLst/>
                <a:latin typeface="Arial" panose="020B0604020202020204" pitchFamily="34" charset="0"/>
                <a:ea typeface="Calibri" panose="020F0502020204030204" pitchFamily="34" charset="0"/>
              </a:rPr>
              <a:t>Outline the importance of continued research and development of technologies in healthcare.</a:t>
            </a:r>
            <a:endParaRPr lang="en-AU" sz="1800" dirty="0"/>
          </a:p>
        </p:txBody>
      </p:sp>
      <p:sp>
        <p:nvSpPr>
          <p:cNvPr id="2" name="Slide Number Placeholder 1">
            <a:extLst>
              <a:ext uri="{FF2B5EF4-FFF2-40B4-BE49-F238E27FC236}">
                <a16:creationId xmlns:a16="http://schemas.microsoft.com/office/drawing/2014/main" id="{EAFE3CB4-14B0-7524-F85B-B5C2D638CA4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168</a:t>
            </a:fld>
            <a:endParaRPr lang="en-AU"/>
          </a:p>
        </p:txBody>
      </p:sp>
    </p:spTree>
    <p:extLst>
      <p:ext uri="{BB962C8B-B14F-4D97-AF65-F5344CB8AC3E}">
        <p14:creationId xmlns:p14="http://schemas.microsoft.com/office/powerpoint/2010/main" val="354831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3.5 Consolidating the disease concept map</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514143358"/>
              </p:ext>
            </p:extLst>
          </p:nvPr>
        </p:nvGraphicFramePr>
        <p:xfrm>
          <a:off x="359998" y="1909282"/>
          <a:ext cx="11469329" cy="2249932"/>
        </p:xfrm>
        <a:graphic>
          <a:graphicData uri="http://schemas.openxmlformats.org/drawingml/2006/table">
            <a:tbl>
              <a:tblPr firstRow="1">
                <a:tableStyleId>{B301B821-A1FF-4177-AEE7-76D212191A09}</a:tableStyleId>
              </a:tblPr>
              <a:tblGrid>
                <a:gridCol w="5242149">
                  <a:extLst>
                    <a:ext uri="{9D8B030D-6E8A-4147-A177-3AD203B41FA5}">
                      <a16:colId xmlns:a16="http://schemas.microsoft.com/office/drawing/2014/main" val="3623447875"/>
                    </a:ext>
                  </a:extLst>
                </a:gridCol>
                <a:gridCol w="6227180">
                  <a:extLst>
                    <a:ext uri="{9D8B030D-6E8A-4147-A177-3AD203B41FA5}">
                      <a16:colId xmlns:a16="http://schemas.microsoft.com/office/drawing/2014/main" val="3573327086"/>
                    </a:ext>
                  </a:extLst>
                </a:gridCol>
              </a:tblGrid>
              <a:tr h="0">
                <a:tc>
                  <a:txBody>
                    <a:bodyPr/>
                    <a:lstStyle/>
                    <a:p>
                      <a:pPr>
                        <a:lnSpc>
                          <a:spcPct val="120000"/>
                        </a:lnSpc>
                        <a:spcAft>
                          <a:spcPts val="600"/>
                        </a:spcAft>
                      </a:pPr>
                      <a:r>
                        <a:rPr lang="en-AU" sz="180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to summarise information about infectious and non-infectious diseases .</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distinguish between infectious and non-infectious diseases.</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represent relationships between concepts in a concept map.</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summarise the information logically.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169</a:t>
            </a:fld>
            <a:endParaRPr lang="en-AU"/>
          </a:p>
        </p:txBody>
      </p:sp>
    </p:spTree>
    <p:extLst>
      <p:ext uri="{BB962C8B-B14F-4D97-AF65-F5344CB8AC3E}">
        <p14:creationId xmlns:p14="http://schemas.microsoft.com/office/powerpoint/2010/main" val="139860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28E9BE-4505-1B94-B5EF-9A33E646BFAB}"/>
              </a:ext>
            </a:extLst>
          </p:cNvPr>
          <p:cNvSpPr>
            <a:spLocks noGrp="1"/>
          </p:cNvSpPr>
          <p:nvPr>
            <p:ph type="title"/>
          </p:nvPr>
        </p:nvSpPr>
        <p:spPr/>
        <p:txBody>
          <a:bodyPr/>
          <a:lstStyle/>
          <a:p>
            <a:r>
              <a:rPr lang="en-AU" dirty="0"/>
              <a:t>1.3 Example 3: Is it reliable? Is it valid?</a:t>
            </a:r>
          </a:p>
        </p:txBody>
      </p:sp>
      <p:sp>
        <p:nvSpPr>
          <p:cNvPr id="7" name="Text Placeholder 6">
            <a:extLst>
              <a:ext uri="{FF2B5EF4-FFF2-40B4-BE49-F238E27FC236}">
                <a16:creationId xmlns:a16="http://schemas.microsoft.com/office/drawing/2014/main" id="{CF06AD1F-87AF-36F0-2B58-84D373CC2168}"/>
              </a:ext>
            </a:extLst>
          </p:cNvPr>
          <p:cNvSpPr>
            <a:spLocks noGrp="1"/>
          </p:cNvSpPr>
          <p:nvPr>
            <p:ph type="body" sz="quarter" idx="18"/>
          </p:nvPr>
        </p:nvSpPr>
        <p:spPr>
          <a:xfrm>
            <a:off x="359999" y="982520"/>
            <a:ext cx="7983901" cy="552366"/>
          </a:xfrm>
        </p:spPr>
        <p:txBody>
          <a:bodyPr anchor="t"/>
          <a:lstStyle/>
          <a:p>
            <a:pPr>
              <a:lnSpc>
                <a:spcPct val="100000"/>
              </a:lnSpc>
            </a:pPr>
            <a:r>
              <a:rPr lang="en-AU" sz="2000" b="1" dirty="0"/>
              <a:t>Aim: </a:t>
            </a:r>
            <a:r>
              <a:rPr lang="en-AU" sz="2000" dirty="0"/>
              <a:t>To determine how soil pH affects the amount a plant grows in height.</a:t>
            </a:r>
          </a:p>
        </p:txBody>
      </p:sp>
      <p:sp>
        <p:nvSpPr>
          <p:cNvPr id="5" name="TextBox 4">
            <a:extLst>
              <a:ext uri="{FF2B5EF4-FFF2-40B4-BE49-F238E27FC236}">
                <a16:creationId xmlns:a16="http://schemas.microsoft.com/office/drawing/2014/main" id="{DAB84573-A0E1-1F9E-7CDE-4AFBD8DF695B}"/>
              </a:ext>
            </a:extLst>
          </p:cNvPr>
          <p:cNvSpPr txBox="1"/>
          <p:nvPr/>
        </p:nvSpPr>
        <p:spPr>
          <a:xfrm>
            <a:off x="360000" y="1741014"/>
            <a:ext cx="7800707" cy="304800"/>
          </a:xfrm>
          <a:prstGeom prst="rect">
            <a:avLst/>
          </a:prstGeom>
          <a:noFill/>
        </p:spPr>
        <p:txBody>
          <a:bodyPr wrap="square" lIns="0" tIns="0" rIns="0" bIns="0" rtlCol="0">
            <a:noAutofit/>
          </a:bodyPr>
          <a:lstStyle/>
          <a:p>
            <a:r>
              <a:rPr lang="en-AU" sz="1800" dirty="0">
                <a:latin typeface="Arial" panose="020B0604020202020204" pitchFamily="34" charset="0"/>
                <a:cs typeface="Arial" panose="020B0604020202020204" pitchFamily="34" charset="0"/>
              </a:rPr>
              <a:t>Table 1: </a:t>
            </a:r>
            <a:r>
              <a:rPr lang="en-AU" sz="1800" dirty="0"/>
              <a:t>How soil pH affects the amount a plant grows in height</a:t>
            </a:r>
            <a:r>
              <a:rPr lang="en-AU" sz="1800" dirty="0">
                <a:latin typeface="Arial" panose="020B0604020202020204" pitchFamily="34" charset="0"/>
                <a:cs typeface="Arial" panose="020B0604020202020204" pitchFamily="34" charset="0"/>
              </a:rPr>
              <a:t>.</a:t>
            </a:r>
          </a:p>
        </p:txBody>
      </p:sp>
      <p:graphicFrame>
        <p:nvGraphicFramePr>
          <p:cNvPr id="9" name="Table 8" descr="Some of the cells in this table have been left intentionally blank for the average.">
            <a:extLst>
              <a:ext uri="{FF2B5EF4-FFF2-40B4-BE49-F238E27FC236}">
                <a16:creationId xmlns:a16="http://schemas.microsoft.com/office/drawing/2014/main" id="{0E84938B-E6B7-6F47-7B5B-BC65C683B6D8}"/>
              </a:ext>
            </a:extLst>
          </p:cNvPr>
          <p:cNvGraphicFramePr>
            <a:graphicFrameLocks noGrp="1"/>
          </p:cNvGraphicFramePr>
          <p:nvPr>
            <p:extLst>
              <p:ext uri="{D42A27DB-BD31-4B8C-83A1-F6EECF244321}">
                <p14:modId xmlns:p14="http://schemas.microsoft.com/office/powerpoint/2010/main" val="3223087427"/>
              </p:ext>
            </p:extLst>
          </p:nvPr>
        </p:nvGraphicFramePr>
        <p:xfrm>
          <a:off x="377210" y="2137451"/>
          <a:ext cx="7767168" cy="4540162"/>
        </p:xfrm>
        <a:graphic>
          <a:graphicData uri="http://schemas.openxmlformats.org/drawingml/2006/table">
            <a:tbl>
              <a:tblPr firstRow="1" firstCol="1" bandRow="1"/>
              <a:tblGrid>
                <a:gridCol w="1334478">
                  <a:extLst>
                    <a:ext uri="{9D8B030D-6E8A-4147-A177-3AD203B41FA5}">
                      <a16:colId xmlns:a16="http://schemas.microsoft.com/office/drawing/2014/main" val="2610192571"/>
                    </a:ext>
                  </a:extLst>
                </a:gridCol>
                <a:gridCol w="1072115">
                  <a:extLst>
                    <a:ext uri="{9D8B030D-6E8A-4147-A177-3AD203B41FA5}">
                      <a16:colId xmlns:a16="http://schemas.microsoft.com/office/drawing/2014/main" val="2827132404"/>
                    </a:ext>
                  </a:extLst>
                </a:gridCol>
                <a:gridCol w="1072115">
                  <a:extLst>
                    <a:ext uri="{9D8B030D-6E8A-4147-A177-3AD203B41FA5}">
                      <a16:colId xmlns:a16="http://schemas.microsoft.com/office/drawing/2014/main" val="3081440846"/>
                    </a:ext>
                  </a:extLst>
                </a:gridCol>
                <a:gridCol w="1072115">
                  <a:extLst>
                    <a:ext uri="{9D8B030D-6E8A-4147-A177-3AD203B41FA5}">
                      <a16:colId xmlns:a16="http://schemas.microsoft.com/office/drawing/2014/main" val="3386611700"/>
                    </a:ext>
                  </a:extLst>
                </a:gridCol>
                <a:gridCol w="1072115">
                  <a:extLst>
                    <a:ext uri="{9D8B030D-6E8A-4147-A177-3AD203B41FA5}">
                      <a16:colId xmlns:a16="http://schemas.microsoft.com/office/drawing/2014/main" val="1253480520"/>
                    </a:ext>
                  </a:extLst>
                </a:gridCol>
                <a:gridCol w="1072115">
                  <a:extLst>
                    <a:ext uri="{9D8B030D-6E8A-4147-A177-3AD203B41FA5}">
                      <a16:colId xmlns:a16="http://schemas.microsoft.com/office/drawing/2014/main" val="2233616735"/>
                    </a:ext>
                  </a:extLst>
                </a:gridCol>
                <a:gridCol w="1072115">
                  <a:extLst>
                    <a:ext uri="{9D8B030D-6E8A-4147-A177-3AD203B41FA5}">
                      <a16:colId xmlns:a16="http://schemas.microsoft.com/office/drawing/2014/main" val="734963240"/>
                    </a:ext>
                  </a:extLst>
                </a:gridCol>
              </a:tblGrid>
              <a:tr h="756779">
                <a:tc rowSpan="2">
                  <a:txBody>
                    <a:bodyPr/>
                    <a:lstStyle/>
                    <a:p>
                      <a:pPr algn="l" fontAlgn="t">
                        <a:lnSpc>
                          <a:spcPct val="150000"/>
                        </a:lnSpc>
                        <a:spcBef>
                          <a:spcPts val="1200"/>
                        </a:spcBef>
                        <a:spcAft>
                          <a:spcPts val="600"/>
                        </a:spcAft>
                        <a:tabLst>
                          <a:tab pos="228600" algn="l"/>
                          <a:tab pos="457200" algn="l"/>
                        </a:tabLst>
                      </a:pPr>
                      <a:r>
                        <a:rPr lang="en-AU" sz="1800" b="1" i="0" u="none" strike="noStrike" dirty="0">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Soil pH</a:t>
                      </a:r>
                    </a:p>
                  </a:txBody>
                  <a:tcPr marL="84869" marR="84869" marT="11787"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gridSpan="6">
                  <a:txBody>
                    <a:bodyPr/>
                    <a:lstStyle/>
                    <a:p>
                      <a:pPr algn="ctr" fontAlgn="t">
                        <a:lnSpc>
                          <a:spcPct val="150000"/>
                        </a:lnSpc>
                        <a:spcBef>
                          <a:spcPts val="1200"/>
                        </a:spcBef>
                        <a:spcAft>
                          <a:spcPts val="600"/>
                        </a:spcAft>
                        <a:tabLst>
                          <a:tab pos="228600" algn="l"/>
                          <a:tab pos="457200" algn="l"/>
                        </a:tabLst>
                      </a:pPr>
                      <a:r>
                        <a:rPr lang="en-AU" sz="1800" b="1" i="0" u="none" strike="noStrike">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Plant height (cm)</a:t>
                      </a:r>
                    </a:p>
                  </a:txBody>
                  <a:tcPr marL="84869" marR="84869" marT="11787"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976974974"/>
                  </a:ext>
                </a:extLst>
              </a:tr>
              <a:tr h="881939">
                <a:tc vMerge="1">
                  <a:txBody>
                    <a:bodyPr/>
                    <a:lstStyle/>
                    <a:p>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1</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2</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3</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4</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5</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Mean</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2158199"/>
                  </a:ext>
                </a:extLst>
              </a:tr>
              <a:tr h="725361">
                <a:tc>
                  <a:txBody>
                    <a:bodyPr/>
                    <a:lstStyle/>
                    <a:p>
                      <a:pPr algn="l" fontAlgn="t">
                        <a:lnSpc>
                          <a:spcPct val="150000"/>
                        </a:lnSpc>
                        <a:spcBef>
                          <a:spcPts val="1200"/>
                        </a:spcBef>
                        <a:spcAft>
                          <a:spcPts val="600"/>
                        </a:spcAft>
                        <a:tabLst>
                          <a:tab pos="228600" algn="l"/>
                          <a:tab pos="457200" algn="l"/>
                        </a:tabLst>
                      </a:pPr>
                      <a:r>
                        <a:rPr lang="en-AU" sz="1800" b="0" i="0" u="none" strike="noStrike" dirty="0">
                          <a:effectLst/>
                          <a:highlight>
                            <a:srgbClr val="EBEBEB"/>
                          </a:highlight>
                          <a:latin typeface="Arial" panose="020B0604020202020204" pitchFamily="34" charset="0"/>
                        </a:rPr>
                        <a:t>3</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1.5</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1.9</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3.2</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0.8</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5.1</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endParaRPr lang="en-AU" sz="18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670328947"/>
                  </a:ext>
                </a:extLst>
              </a:tr>
              <a:tr h="725361">
                <a:tc>
                  <a:txBody>
                    <a:bodyPr/>
                    <a:lstStyle/>
                    <a:p>
                      <a:pPr algn="l"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5</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7.2</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10.5</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12.3</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8.9</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7.6</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2803302"/>
                  </a:ext>
                </a:extLst>
              </a:tr>
              <a:tr h="725361">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7</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6.5</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sz="1800" b="0" i="0" u="none" strike="noStrike">
                          <a:effectLst/>
                          <a:highlight>
                            <a:srgbClr val="EBEBEB"/>
                          </a:highlight>
                          <a:latin typeface="Arial" panose="020B0604020202020204" pitchFamily="34" charset="0"/>
                        </a:rPr>
                        <a:t>4.5</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sz="1800" b="0" i="0" u="none" strike="noStrike">
                          <a:effectLst/>
                          <a:highlight>
                            <a:srgbClr val="EBEBEB"/>
                          </a:highlight>
                          <a:latin typeface="Arial" panose="020B0604020202020204" pitchFamily="34" charset="0"/>
                        </a:rPr>
                        <a:t>5.9</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sz="1800" b="0" i="0" u="none" strike="noStrike">
                          <a:effectLst/>
                          <a:highlight>
                            <a:srgbClr val="EBEBEB"/>
                          </a:highlight>
                          <a:latin typeface="Arial" panose="020B0604020202020204" pitchFamily="34" charset="0"/>
                        </a:rPr>
                        <a:t>4.7</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sz="1800" b="0" i="0" u="none" strike="noStrike">
                          <a:effectLst/>
                          <a:highlight>
                            <a:srgbClr val="EBEBEB"/>
                          </a:highlight>
                          <a:latin typeface="Arial" panose="020B0604020202020204" pitchFamily="34" charset="0"/>
                        </a:rPr>
                        <a:t>5.9</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endParaRPr lang="en-AU" sz="18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620660134"/>
                  </a:ext>
                </a:extLst>
              </a:tr>
              <a:tr h="725361">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9</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3.2</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2.1</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3.3</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1.1</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4.3</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endParaRPr lang="en-AU" sz="1800" b="0" i="0" u="none" strike="noStrike" dirty="0">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827578250"/>
                  </a:ext>
                </a:extLst>
              </a:tr>
            </a:tbl>
          </a:graphicData>
        </a:graphic>
      </p:graphicFrame>
      <p:sp>
        <p:nvSpPr>
          <p:cNvPr id="8" name="Rectangle: Rounded Corners 9">
            <a:extLst>
              <a:ext uri="{FF2B5EF4-FFF2-40B4-BE49-F238E27FC236}">
                <a16:creationId xmlns:a16="http://schemas.microsoft.com/office/drawing/2014/main" id="{979E2921-3EB0-2830-D8CE-A800B27FB879}"/>
              </a:ext>
            </a:extLst>
          </p:cNvPr>
          <p:cNvSpPr/>
          <p:nvPr/>
        </p:nvSpPr>
        <p:spPr>
          <a:xfrm>
            <a:off x="8283600" y="522513"/>
            <a:ext cx="3375000" cy="6173487"/>
          </a:xfrm>
          <a:prstGeom prst="roundRect">
            <a:avLst>
              <a:gd name="adj" fmla="val 5559"/>
            </a:avLst>
          </a:prstGeom>
          <a:solidFill>
            <a:schemeClr val="accent1"/>
          </a:solidFill>
          <a:ln w="57150">
            <a:noFill/>
          </a:ln>
        </p:spPr>
        <p:style>
          <a:lnRef idx="2">
            <a:schemeClr val="dk1"/>
          </a:lnRef>
          <a:fillRef idx="1">
            <a:schemeClr val="lt1"/>
          </a:fillRef>
          <a:effectRef idx="0">
            <a:schemeClr val="dk1"/>
          </a:effectRef>
          <a:fontRef idx="minor">
            <a:schemeClr val="dk1"/>
          </a:fontRef>
        </p:style>
        <p:txBody>
          <a:bodyPr rtlCol="0" anchor="ctr"/>
          <a:lstStyle/>
          <a:p>
            <a:pPr>
              <a:lnSpc>
                <a:spcPct val="110000"/>
              </a:lnSpc>
              <a:spcAft>
                <a:spcPts val="600"/>
              </a:spcAft>
            </a:pPr>
            <a:r>
              <a:rPr lang="en-AU" sz="1500" b="1" dirty="0">
                <a:solidFill>
                  <a:schemeClr val="bg1"/>
                </a:solidFill>
              </a:rPr>
              <a:t>Measurement tools:</a:t>
            </a:r>
          </a:p>
          <a:p>
            <a:pPr marL="285750" indent="-285750">
              <a:lnSpc>
                <a:spcPct val="110000"/>
              </a:lnSpc>
              <a:spcAft>
                <a:spcPts val="600"/>
              </a:spcAft>
              <a:buFontTx/>
              <a:buChar char="-"/>
            </a:pPr>
            <a:r>
              <a:rPr lang="en-AU" sz="1500" dirty="0">
                <a:solidFill>
                  <a:schemeClr val="bg1"/>
                </a:solidFill>
              </a:rPr>
              <a:t>Measuring cylinder</a:t>
            </a:r>
          </a:p>
          <a:p>
            <a:pPr marL="285750" indent="-285750">
              <a:lnSpc>
                <a:spcPct val="110000"/>
              </a:lnSpc>
              <a:spcAft>
                <a:spcPts val="600"/>
              </a:spcAft>
              <a:buFontTx/>
              <a:buChar char="-"/>
            </a:pPr>
            <a:r>
              <a:rPr lang="en-AU" sz="1500" dirty="0">
                <a:solidFill>
                  <a:schemeClr val="bg1"/>
                </a:solidFill>
              </a:rPr>
              <a:t>30cm ruler</a:t>
            </a:r>
          </a:p>
          <a:p>
            <a:pPr>
              <a:lnSpc>
                <a:spcPct val="110000"/>
              </a:lnSpc>
              <a:spcAft>
                <a:spcPts val="600"/>
              </a:spcAft>
            </a:pPr>
            <a:r>
              <a:rPr lang="en-AU" sz="1500" b="1" dirty="0">
                <a:solidFill>
                  <a:schemeClr val="bg1"/>
                </a:solidFill>
              </a:rPr>
              <a:t>Controlled variables:</a:t>
            </a:r>
          </a:p>
          <a:p>
            <a:pPr marL="285750" indent="-285750">
              <a:lnSpc>
                <a:spcPct val="110000"/>
              </a:lnSpc>
              <a:spcAft>
                <a:spcPts val="600"/>
              </a:spcAft>
              <a:buFont typeface="Arial" panose="020B0604020202020204" pitchFamily="34" charset="0"/>
              <a:buChar char="•"/>
            </a:pPr>
            <a:r>
              <a:rPr lang="en-AU" sz="1500" dirty="0">
                <a:solidFill>
                  <a:schemeClr val="bg1"/>
                </a:solidFill>
              </a:rPr>
              <a:t>Type of plant (bean plant)</a:t>
            </a:r>
          </a:p>
          <a:p>
            <a:pPr marL="285750" indent="-285750">
              <a:lnSpc>
                <a:spcPct val="110000"/>
              </a:lnSpc>
              <a:spcAft>
                <a:spcPts val="600"/>
              </a:spcAft>
              <a:buFont typeface="Arial" panose="020B0604020202020204" pitchFamily="34" charset="0"/>
              <a:buChar char="•"/>
            </a:pPr>
            <a:r>
              <a:rPr lang="en-AU" sz="1500" dirty="0">
                <a:solidFill>
                  <a:schemeClr val="bg1"/>
                </a:solidFill>
              </a:rPr>
              <a:t>Amount of water given and the interval between watering</a:t>
            </a:r>
          </a:p>
          <a:p>
            <a:pPr marL="285750" indent="-285750">
              <a:lnSpc>
                <a:spcPct val="110000"/>
              </a:lnSpc>
              <a:spcAft>
                <a:spcPts val="600"/>
              </a:spcAft>
              <a:buFont typeface="Arial" panose="020B0604020202020204" pitchFamily="34" charset="0"/>
              <a:buChar char="•"/>
            </a:pPr>
            <a:r>
              <a:rPr lang="en-AU" sz="1500" dirty="0">
                <a:solidFill>
                  <a:schemeClr val="bg1"/>
                </a:solidFill>
              </a:rPr>
              <a:t>The amount and intensity of exposure to light</a:t>
            </a:r>
          </a:p>
          <a:p>
            <a:pPr marL="285750" indent="-285750">
              <a:lnSpc>
                <a:spcPct val="110000"/>
              </a:lnSpc>
              <a:spcAft>
                <a:spcPts val="600"/>
              </a:spcAft>
              <a:buFont typeface="Arial" panose="020B0604020202020204" pitchFamily="34" charset="0"/>
              <a:buChar char="•"/>
            </a:pPr>
            <a:r>
              <a:rPr lang="en-AU" sz="1500" dirty="0">
                <a:solidFill>
                  <a:schemeClr val="bg1"/>
                </a:solidFill>
              </a:rPr>
              <a:t>Keep temperature of environment plant grows in constant</a:t>
            </a:r>
          </a:p>
          <a:p>
            <a:pPr marL="285750" indent="-285750">
              <a:lnSpc>
                <a:spcPct val="110000"/>
              </a:lnSpc>
              <a:spcAft>
                <a:spcPts val="600"/>
              </a:spcAft>
              <a:buFont typeface="Arial" panose="020B0604020202020204" pitchFamily="34" charset="0"/>
              <a:buChar char="•"/>
            </a:pPr>
            <a:r>
              <a:rPr lang="en-AU" sz="1500" dirty="0">
                <a:solidFill>
                  <a:schemeClr val="bg1"/>
                </a:solidFill>
              </a:rPr>
              <a:t>Consistent size and shape of pot</a:t>
            </a:r>
          </a:p>
          <a:p>
            <a:pPr marL="285750" indent="-285750">
              <a:lnSpc>
                <a:spcPct val="110000"/>
              </a:lnSpc>
              <a:spcAft>
                <a:spcPts val="600"/>
              </a:spcAft>
              <a:buFont typeface="Arial" panose="020B0604020202020204" pitchFamily="34" charset="0"/>
              <a:buChar char="•"/>
            </a:pPr>
            <a:r>
              <a:rPr lang="en-AU" sz="1500" dirty="0">
                <a:solidFill>
                  <a:schemeClr val="bg1"/>
                </a:solidFill>
              </a:rPr>
              <a:t>Nutrient content of soil (except pH)</a:t>
            </a:r>
          </a:p>
          <a:p>
            <a:pPr marL="285750" indent="-285750">
              <a:lnSpc>
                <a:spcPct val="110000"/>
              </a:lnSpc>
              <a:spcAft>
                <a:spcPts val="600"/>
              </a:spcAft>
              <a:buFont typeface="Arial" panose="020B0604020202020204" pitchFamily="34" charset="0"/>
              <a:buChar char="•"/>
            </a:pPr>
            <a:r>
              <a:rPr lang="en-AU" sz="1500" dirty="0">
                <a:solidFill>
                  <a:schemeClr val="bg1"/>
                </a:solidFill>
              </a:rPr>
              <a:t>Depth the seed is planted</a:t>
            </a:r>
          </a:p>
          <a:p>
            <a:pPr marL="285750" indent="-285750">
              <a:lnSpc>
                <a:spcPct val="110000"/>
              </a:lnSpc>
              <a:spcAft>
                <a:spcPts val="600"/>
              </a:spcAft>
              <a:buFont typeface="Arial" panose="020B0604020202020204" pitchFamily="34" charset="0"/>
              <a:buChar char="•"/>
            </a:pPr>
            <a:r>
              <a:rPr lang="en-AU" sz="1500" dirty="0">
                <a:solidFill>
                  <a:schemeClr val="bg1"/>
                </a:solidFill>
              </a:rPr>
              <a:t>Plants at same stage of development when starting experiment</a:t>
            </a:r>
          </a:p>
          <a:p>
            <a:pPr marL="285750" indent="-285750">
              <a:lnSpc>
                <a:spcPct val="110000"/>
              </a:lnSpc>
              <a:spcAft>
                <a:spcPts val="600"/>
              </a:spcAft>
              <a:buFont typeface="Arial" panose="020B0604020202020204" pitchFamily="34" charset="0"/>
              <a:buChar char="•"/>
            </a:pPr>
            <a:r>
              <a:rPr lang="en-AU" sz="1500" dirty="0">
                <a:solidFill>
                  <a:schemeClr val="bg1"/>
                </a:solidFill>
              </a:rPr>
              <a:t>Time left to grow – 4 weeks</a:t>
            </a:r>
          </a:p>
        </p:txBody>
      </p:sp>
      <p:sp>
        <p:nvSpPr>
          <p:cNvPr id="2" name="Slide Number Placeholder 1">
            <a:extLst>
              <a:ext uri="{FF2B5EF4-FFF2-40B4-BE49-F238E27FC236}">
                <a16:creationId xmlns:a16="http://schemas.microsoft.com/office/drawing/2014/main" id="{C88E6C57-B4EB-FFD2-E9DB-A409796875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123279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BE5530-B04B-8DA3-E09D-8FDABC33D2FC}"/>
              </a:ext>
            </a:extLst>
          </p:cNvPr>
          <p:cNvSpPr>
            <a:spLocks noGrp="1"/>
          </p:cNvSpPr>
          <p:nvPr>
            <p:ph type="title"/>
          </p:nvPr>
        </p:nvSpPr>
        <p:spPr/>
        <p:txBody>
          <a:bodyPr/>
          <a:lstStyle/>
          <a:p>
            <a:r>
              <a:rPr lang="en-AU"/>
              <a:t>3.5 What have we learnt about infectious diseases?</a:t>
            </a:r>
          </a:p>
        </p:txBody>
      </p:sp>
      <p:pic>
        <p:nvPicPr>
          <p:cNvPr id="8" name="Picture 7" descr="A cartoon image of a green coloured virus.">
            <a:extLst>
              <a:ext uri="{FF2B5EF4-FFF2-40B4-BE49-F238E27FC236}">
                <a16:creationId xmlns:a16="http://schemas.microsoft.com/office/drawing/2014/main" id="{9E645037-D839-F087-9A71-267DD0B16179}"/>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7875" b="92250" l="6750" r="94625">
                        <a14:foregroundMark x1="36375" y1="8375" x2="36375" y2="8375"/>
                        <a14:foregroundMark x1="59875" y1="7875" x2="59875" y2="7875"/>
                        <a14:foregroundMark x1="79500" y1="22875" x2="79500" y2="22875"/>
                        <a14:foregroundMark x1="82750" y1="27125" x2="82750" y2="27125"/>
                        <a14:foregroundMark x1="94625" y1="51500" x2="94625" y2="51500"/>
                        <a14:foregroundMark x1="66000" y1="85875" x2="66000" y2="85875"/>
                        <a14:foregroundMark x1="66250" y1="92250" x2="66250" y2="92250"/>
                        <a14:foregroundMark x1="33625" y1="87625" x2="33625" y2="87625"/>
                        <a14:foregroundMark x1="12375" y1="72375" x2="12375" y2="72375"/>
                        <a14:foregroundMark x1="10375" y1="74750" x2="10375" y2="74750"/>
                        <a14:foregroundMark x1="6750" y1="47000" x2="6750" y2="47000"/>
                      </a14:backgroundRemoval>
                    </a14:imgEffect>
                  </a14:imgLayer>
                </a14:imgProps>
              </a:ext>
              <a:ext uri="{28A0092B-C50C-407E-A947-70E740481C1C}">
                <a14:useLocalDpi xmlns:a14="http://schemas.microsoft.com/office/drawing/2010/main"/>
              </a:ext>
            </a:extLst>
          </a:blip>
          <a:stretch>
            <a:fillRect/>
          </a:stretch>
        </p:blipFill>
        <p:spPr>
          <a:xfrm>
            <a:off x="326178" y="913728"/>
            <a:ext cx="2495227" cy="2495227"/>
          </a:xfrm>
          <a:prstGeom prst="rect">
            <a:avLst/>
          </a:prstGeom>
        </p:spPr>
      </p:pic>
      <p:sp>
        <p:nvSpPr>
          <p:cNvPr id="5" name="TextBox 4">
            <a:hlinkClick r:id="rId5"/>
            <a:extLst>
              <a:ext uri="{FF2B5EF4-FFF2-40B4-BE49-F238E27FC236}">
                <a16:creationId xmlns:a16="http://schemas.microsoft.com/office/drawing/2014/main" id="{0948F7DC-D85B-FD1B-503E-1A5B5212AD7B}"/>
              </a:ext>
              <a:ext uri="{C183D7F6-B498-43B3-948B-1728B52AA6E4}">
                <adec:decorative xmlns:adec="http://schemas.microsoft.com/office/drawing/2017/decorative" val="0"/>
              </a:ext>
            </a:extLst>
          </p:cNvPr>
          <p:cNvSpPr txBox="1"/>
          <p:nvPr/>
        </p:nvSpPr>
        <p:spPr>
          <a:xfrm>
            <a:off x="396626" y="3463782"/>
            <a:ext cx="2424780" cy="355864"/>
          </a:xfrm>
          <a:prstGeom prst="rect">
            <a:avLst/>
          </a:prstGeom>
          <a:noFill/>
        </p:spPr>
        <p:txBody>
          <a:bodyPr wrap="square" lIns="0" tIns="0" rIns="0" bIns="0" rtlCol="0">
            <a:noAutofit/>
          </a:bodyPr>
          <a:lstStyle/>
          <a:p>
            <a:pPr>
              <a:lnSpc>
                <a:spcPct val="110000"/>
              </a:lnSpc>
            </a:pPr>
            <a:r>
              <a:rPr lang="en-AU" sz="800">
                <a:hlinkClick r:id="rId6"/>
              </a:rPr>
              <a:t>Cartoon image of a pathogen</a:t>
            </a:r>
            <a:r>
              <a:rPr lang="en-AU" sz="800"/>
              <a:t> by unknown from Rawpixel, licensed under </a:t>
            </a:r>
            <a:r>
              <a:rPr lang="en-AU" sz="800">
                <a:hlinkClick r:id="rId7"/>
              </a:rPr>
              <a:t>CC0 1.0</a:t>
            </a:r>
            <a:endParaRPr lang="en-AU" sz="800"/>
          </a:p>
        </p:txBody>
      </p:sp>
      <p:pic>
        <p:nvPicPr>
          <p:cNvPr id="9" name="Picture Placeholder 5" descr="An image of two people icons with one coughing droplets over the other.">
            <a:extLst>
              <a:ext uri="{FF2B5EF4-FFF2-40B4-BE49-F238E27FC236}">
                <a16:creationId xmlns:a16="http://schemas.microsoft.com/office/drawing/2014/main" id="{C2BDA587-584D-4530-6317-D774D3621943}"/>
              </a:ext>
            </a:extLst>
          </p:cNvPr>
          <p:cNvPicPr>
            <a:picLocks noChangeAspect="1"/>
          </p:cNvPicPr>
          <p:nvPr/>
        </p:nvPicPr>
        <p:blipFill>
          <a:blip r:embed="rId8" cstate="screen">
            <a:extLst>
              <a:ext uri="{28A0092B-C50C-407E-A947-70E740481C1C}">
                <a14:useLocalDpi xmlns:a14="http://schemas.microsoft.com/office/drawing/2010/main"/>
              </a:ext>
            </a:extLst>
          </a:blip>
          <a:srcRect t="5696" b="5696"/>
          <a:stretch>
            <a:fillRect/>
          </a:stretch>
        </p:blipFill>
        <p:spPr>
          <a:xfrm>
            <a:off x="3372084" y="1236427"/>
            <a:ext cx="2297568" cy="2008799"/>
          </a:xfrm>
          <a:prstGeom prst="rect">
            <a:avLst/>
          </a:prstGeom>
        </p:spPr>
      </p:pic>
      <p:sp>
        <p:nvSpPr>
          <p:cNvPr id="10" name="TextBox 9">
            <a:extLst>
              <a:ext uri="{FF2B5EF4-FFF2-40B4-BE49-F238E27FC236}">
                <a16:creationId xmlns:a16="http://schemas.microsoft.com/office/drawing/2014/main" id="{B9265099-E689-9F08-F4F3-57609CB83299}"/>
              </a:ext>
              <a:ext uri="{C183D7F6-B498-43B3-948B-1728B52AA6E4}">
                <adec:decorative xmlns:adec="http://schemas.microsoft.com/office/drawing/2017/decorative" val="0"/>
              </a:ext>
            </a:extLst>
          </p:cNvPr>
          <p:cNvSpPr txBox="1"/>
          <p:nvPr/>
        </p:nvSpPr>
        <p:spPr>
          <a:xfrm>
            <a:off x="3374668" y="3426516"/>
            <a:ext cx="2270493" cy="561235"/>
          </a:xfrm>
          <a:prstGeom prst="rect">
            <a:avLst/>
          </a:prstGeom>
          <a:noFill/>
        </p:spPr>
        <p:txBody>
          <a:bodyPr wrap="square" lIns="0" tIns="0" rIns="0" bIns="0" rtlCol="0">
            <a:noAutofit/>
          </a:bodyPr>
          <a:lstStyle/>
          <a:p>
            <a:pPr>
              <a:lnSpc>
                <a:spcPct val="110000"/>
              </a:lnSpc>
            </a:pPr>
            <a:r>
              <a:rPr lang="en-AU" sz="800" dirty="0">
                <a:hlinkClick r:id="rId9"/>
              </a:rPr>
              <a:t>Person coughing</a:t>
            </a:r>
            <a:r>
              <a:rPr lang="en-AU" sz="800" dirty="0"/>
              <a:t> by Noun Project from Wikimedia Commons, licensed under </a:t>
            </a:r>
            <a:r>
              <a:rPr lang="en-AU" sz="800" dirty="0">
                <a:hlinkClick r:id="rId7"/>
              </a:rPr>
              <a:t>CC0 1.0</a:t>
            </a:r>
            <a:endParaRPr lang="en-AU" sz="800" dirty="0"/>
          </a:p>
        </p:txBody>
      </p:sp>
      <p:pic>
        <p:nvPicPr>
          <p:cNvPr id="17" name="Picture 16" descr="Cartoon image of a foot and ankle with a tick next to it. There is a red circular mark on the leg indicating the tick bit the person.">
            <a:extLst>
              <a:ext uri="{FF2B5EF4-FFF2-40B4-BE49-F238E27FC236}">
                <a16:creationId xmlns:a16="http://schemas.microsoft.com/office/drawing/2014/main" id="{C56FAE38-D328-88DC-96D9-C0869526320E}"/>
              </a:ext>
            </a:extLst>
          </p:cNvPr>
          <p:cNvPicPr>
            <a:picLocks noChangeAspect="1"/>
          </p:cNvPicPr>
          <p:nvPr/>
        </p:nvPicPr>
        <p:blipFill>
          <a:blip r:embed="rId10"/>
          <a:stretch>
            <a:fillRect/>
          </a:stretch>
        </p:blipFill>
        <p:spPr>
          <a:xfrm>
            <a:off x="6220332" y="1220602"/>
            <a:ext cx="2863819" cy="2205914"/>
          </a:xfrm>
          <a:prstGeom prst="rect">
            <a:avLst/>
          </a:prstGeom>
        </p:spPr>
      </p:pic>
      <p:sp>
        <p:nvSpPr>
          <p:cNvPr id="21" name="TextBox 20">
            <a:extLst>
              <a:ext uri="{FF2B5EF4-FFF2-40B4-BE49-F238E27FC236}">
                <a16:creationId xmlns:a16="http://schemas.microsoft.com/office/drawing/2014/main" id="{BE4D5594-C359-435A-BBF0-10D7023A3291}"/>
              </a:ext>
              <a:ext uri="{C183D7F6-B498-43B3-948B-1728B52AA6E4}">
                <adec:decorative xmlns:adec="http://schemas.microsoft.com/office/drawing/2017/decorative" val="0"/>
              </a:ext>
            </a:extLst>
          </p:cNvPr>
          <p:cNvSpPr txBox="1"/>
          <p:nvPr/>
        </p:nvSpPr>
        <p:spPr>
          <a:xfrm>
            <a:off x="6805578" y="3469137"/>
            <a:ext cx="2146413" cy="272380"/>
          </a:xfrm>
          <a:prstGeom prst="rect">
            <a:avLst/>
          </a:prstGeom>
          <a:noFill/>
        </p:spPr>
        <p:txBody>
          <a:bodyPr wrap="square" lIns="0" tIns="0" rIns="0" bIns="0" rtlCol="0">
            <a:noAutofit/>
          </a:bodyPr>
          <a:lstStyle/>
          <a:p>
            <a:pPr>
              <a:lnSpc>
                <a:spcPct val="110000"/>
              </a:lnSpc>
            </a:pPr>
            <a:r>
              <a:rPr lang="en-AU" sz="800" dirty="0"/>
              <a:t>Authors image from </a:t>
            </a:r>
            <a:r>
              <a:rPr lang="en-AU" sz="800" dirty="0">
                <a:hlinkClick r:id="rId11"/>
              </a:rPr>
              <a:t>Biorender.com</a:t>
            </a:r>
            <a:endParaRPr lang="en-AU" sz="800" dirty="0"/>
          </a:p>
        </p:txBody>
      </p:sp>
      <p:pic>
        <p:nvPicPr>
          <p:cNvPr id="20" name="Picture 19" descr="Cartoon image of two hands shaking.">
            <a:extLst>
              <a:ext uri="{FF2B5EF4-FFF2-40B4-BE49-F238E27FC236}">
                <a16:creationId xmlns:a16="http://schemas.microsoft.com/office/drawing/2014/main" id="{81B670BA-AF73-0267-7162-55C5CD4FD32D}"/>
              </a:ext>
            </a:extLst>
          </p:cNvPr>
          <p:cNvPicPr>
            <a:picLocks noChangeAspect="1"/>
          </p:cNvPicPr>
          <p:nvPr/>
        </p:nvPicPr>
        <p:blipFill>
          <a:blip r:embed="rId12"/>
          <a:stretch>
            <a:fillRect/>
          </a:stretch>
        </p:blipFill>
        <p:spPr>
          <a:xfrm>
            <a:off x="9010271" y="1177982"/>
            <a:ext cx="2953162" cy="2162477"/>
          </a:xfrm>
          <a:prstGeom prst="rect">
            <a:avLst/>
          </a:prstGeom>
        </p:spPr>
      </p:pic>
      <p:sp>
        <p:nvSpPr>
          <p:cNvPr id="18" name="TextBox 17">
            <a:extLst>
              <a:ext uri="{FF2B5EF4-FFF2-40B4-BE49-F238E27FC236}">
                <a16:creationId xmlns:a16="http://schemas.microsoft.com/office/drawing/2014/main" id="{A50EE7A1-FCB2-900D-B01D-C57181E496C3}"/>
              </a:ext>
              <a:ext uri="{C183D7F6-B498-43B3-948B-1728B52AA6E4}">
                <adec:decorative xmlns:adec="http://schemas.microsoft.com/office/drawing/2017/decorative" val="0"/>
              </a:ext>
            </a:extLst>
          </p:cNvPr>
          <p:cNvSpPr txBox="1"/>
          <p:nvPr/>
        </p:nvSpPr>
        <p:spPr>
          <a:xfrm>
            <a:off x="9454704" y="3494007"/>
            <a:ext cx="2024219" cy="180000"/>
          </a:xfrm>
          <a:prstGeom prst="rect">
            <a:avLst/>
          </a:prstGeom>
          <a:noFill/>
        </p:spPr>
        <p:txBody>
          <a:bodyPr wrap="square" lIns="0" tIns="0" rIns="0" bIns="0" rtlCol="0">
            <a:noAutofit/>
          </a:bodyPr>
          <a:lstStyle/>
          <a:p>
            <a:pPr>
              <a:lnSpc>
                <a:spcPct val="110000"/>
              </a:lnSpc>
            </a:pPr>
            <a:r>
              <a:rPr lang="en-AU" sz="800" dirty="0"/>
              <a:t>Authors image from </a:t>
            </a:r>
            <a:r>
              <a:rPr lang="en-AU" sz="800" dirty="0">
                <a:hlinkClick r:id="rId11"/>
              </a:rPr>
              <a:t>Biorender.com</a:t>
            </a:r>
            <a:endParaRPr lang="en-AU" sz="800" dirty="0"/>
          </a:p>
        </p:txBody>
      </p:sp>
      <p:pic>
        <p:nvPicPr>
          <p:cNvPr id="22" name="Picture 21" descr="An image of a man wearing goggles and mask receiving a vaccination from a nurse wearing gloves, a hair net, face mask and face shield.">
            <a:extLst>
              <a:ext uri="{FF2B5EF4-FFF2-40B4-BE49-F238E27FC236}">
                <a16:creationId xmlns:a16="http://schemas.microsoft.com/office/drawing/2014/main" id="{706032A7-A09C-0C7A-3AD7-DF389DE6D8F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96626" y="4322628"/>
            <a:ext cx="2925381" cy="1951206"/>
          </a:xfrm>
          <a:prstGeom prst="rect">
            <a:avLst/>
          </a:prstGeom>
        </p:spPr>
      </p:pic>
      <p:sp>
        <p:nvSpPr>
          <p:cNvPr id="23" name="TextBox 22">
            <a:hlinkClick r:id="rId5"/>
            <a:extLst>
              <a:ext uri="{FF2B5EF4-FFF2-40B4-BE49-F238E27FC236}">
                <a16:creationId xmlns:a16="http://schemas.microsoft.com/office/drawing/2014/main" id="{1DCA20B6-0C3E-9F31-704D-68EC95B57B19}"/>
              </a:ext>
              <a:ext uri="{C183D7F6-B498-43B3-948B-1728B52AA6E4}">
                <adec:decorative xmlns:adec="http://schemas.microsoft.com/office/drawing/2017/decorative" val="0"/>
              </a:ext>
            </a:extLst>
          </p:cNvPr>
          <p:cNvSpPr txBox="1"/>
          <p:nvPr/>
        </p:nvSpPr>
        <p:spPr>
          <a:xfrm>
            <a:off x="396626" y="6374870"/>
            <a:ext cx="3095981" cy="333149"/>
          </a:xfrm>
          <a:prstGeom prst="rect">
            <a:avLst/>
          </a:prstGeom>
          <a:noFill/>
        </p:spPr>
        <p:txBody>
          <a:bodyPr wrap="square" lIns="0" tIns="0" rIns="0" bIns="0" rtlCol="0">
            <a:noAutofit/>
          </a:bodyPr>
          <a:lstStyle/>
          <a:p>
            <a:pPr>
              <a:lnSpc>
                <a:spcPct val="110000"/>
              </a:lnSpc>
            </a:pPr>
            <a:r>
              <a:rPr lang="en-AU" sz="800" dirty="0">
                <a:hlinkClick r:id="rId14"/>
              </a:rPr>
              <a:t>Person getting vaccinated</a:t>
            </a:r>
            <a:r>
              <a:rPr lang="en-AU" sz="800" dirty="0"/>
              <a:t> by Eric Sales from Flickr, licensed under </a:t>
            </a:r>
            <a:r>
              <a:rPr lang="en-AU" sz="800" dirty="0">
                <a:hlinkClick r:id="rId15"/>
              </a:rPr>
              <a:t>CC BY-NC-ND 4.0</a:t>
            </a:r>
            <a:endParaRPr lang="en-AU" sz="800" dirty="0"/>
          </a:p>
        </p:txBody>
      </p:sp>
      <p:pic>
        <p:nvPicPr>
          <p:cNvPr id="28" name="Picture 27" descr="A cartoon of hand washing.&#10;&#10;">
            <a:extLst>
              <a:ext uri="{FF2B5EF4-FFF2-40B4-BE49-F238E27FC236}">
                <a16:creationId xmlns:a16="http://schemas.microsoft.com/office/drawing/2014/main" id="{D15AD7BA-6642-55FB-08F3-7F07A529452F}"/>
              </a:ext>
            </a:extLst>
          </p:cNvPr>
          <p:cNvPicPr>
            <a:picLocks noChangeAspect="1"/>
          </p:cNvPicPr>
          <p:nvPr/>
        </p:nvPicPr>
        <p:blipFill>
          <a:blip r:embed="rId16"/>
          <a:stretch>
            <a:fillRect/>
          </a:stretch>
        </p:blipFill>
        <p:spPr>
          <a:xfrm>
            <a:off x="4183343" y="3981108"/>
            <a:ext cx="2270493" cy="2270493"/>
          </a:xfrm>
          <a:prstGeom prst="rect">
            <a:avLst/>
          </a:prstGeom>
        </p:spPr>
      </p:pic>
      <p:sp>
        <p:nvSpPr>
          <p:cNvPr id="27" name="TextBox 26">
            <a:hlinkClick r:id="rId5"/>
            <a:extLst>
              <a:ext uri="{FF2B5EF4-FFF2-40B4-BE49-F238E27FC236}">
                <a16:creationId xmlns:a16="http://schemas.microsoft.com/office/drawing/2014/main" id="{8A25DB0B-0BC5-5520-5BC7-F4ABA30AC839}"/>
              </a:ext>
              <a:ext uri="{C183D7F6-B498-43B3-948B-1728B52AA6E4}">
                <adec:decorative xmlns:adec="http://schemas.microsoft.com/office/drawing/2017/decorative" val="0"/>
              </a:ext>
            </a:extLst>
          </p:cNvPr>
          <p:cNvSpPr txBox="1"/>
          <p:nvPr/>
        </p:nvSpPr>
        <p:spPr>
          <a:xfrm>
            <a:off x="3895758" y="6378991"/>
            <a:ext cx="3027043" cy="329028"/>
          </a:xfrm>
          <a:prstGeom prst="rect">
            <a:avLst/>
          </a:prstGeom>
          <a:noFill/>
        </p:spPr>
        <p:txBody>
          <a:bodyPr wrap="square" lIns="0" tIns="0" rIns="0" bIns="0" rtlCol="0">
            <a:noAutofit/>
          </a:bodyPr>
          <a:lstStyle/>
          <a:p>
            <a:pPr>
              <a:lnSpc>
                <a:spcPct val="110000"/>
              </a:lnSpc>
            </a:pPr>
            <a:r>
              <a:rPr lang="en-AU" sz="800" dirty="0">
                <a:hlinkClick r:id="rId17"/>
              </a:rPr>
              <a:t>Carton image of hand washing</a:t>
            </a:r>
            <a:r>
              <a:rPr lang="en-AU" sz="800" dirty="0"/>
              <a:t> by Laura </a:t>
            </a:r>
            <a:r>
              <a:rPr lang="en-AU" sz="800" dirty="0" err="1"/>
              <a:t>Reen</a:t>
            </a:r>
            <a:r>
              <a:rPr lang="en-AU" sz="800" dirty="0"/>
              <a:t> from CC Null, licensed under </a:t>
            </a:r>
            <a:r>
              <a:rPr lang="en-AU" sz="800" dirty="0">
                <a:hlinkClick r:id="rId18"/>
              </a:rPr>
              <a:t>CC BY 4.0</a:t>
            </a:r>
            <a:endParaRPr lang="en-AU" sz="800" dirty="0"/>
          </a:p>
        </p:txBody>
      </p:sp>
      <p:pic>
        <p:nvPicPr>
          <p:cNvPr id="29" name="Picture 28" descr="A person wearing surgical mask and gloves putting up their hand to indicate for people to stop. In the background, there is yellow tape with quarantine written on it.&#10;&#10;">
            <a:extLst>
              <a:ext uri="{FF2B5EF4-FFF2-40B4-BE49-F238E27FC236}">
                <a16:creationId xmlns:a16="http://schemas.microsoft.com/office/drawing/2014/main" id="{2521E5CC-0403-EF9C-C928-A2368BDD711F}"/>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475410" y="4317106"/>
            <a:ext cx="2953162" cy="1969736"/>
          </a:xfrm>
          <a:prstGeom prst="rect">
            <a:avLst/>
          </a:prstGeom>
        </p:spPr>
      </p:pic>
      <p:sp>
        <p:nvSpPr>
          <p:cNvPr id="30" name="TextBox 29">
            <a:hlinkClick r:id="rId5"/>
            <a:extLst>
              <a:ext uri="{FF2B5EF4-FFF2-40B4-BE49-F238E27FC236}">
                <a16:creationId xmlns:a16="http://schemas.microsoft.com/office/drawing/2014/main" id="{8054EAF7-EEC0-09D9-E130-18BFF7FC8009}"/>
              </a:ext>
              <a:ext uri="{C183D7F6-B498-43B3-948B-1728B52AA6E4}">
                <adec:decorative xmlns:adec="http://schemas.microsoft.com/office/drawing/2017/decorative" val="0"/>
              </a:ext>
            </a:extLst>
          </p:cNvPr>
          <p:cNvSpPr txBox="1"/>
          <p:nvPr/>
        </p:nvSpPr>
        <p:spPr>
          <a:xfrm>
            <a:off x="7475410" y="6374970"/>
            <a:ext cx="3095981" cy="660632"/>
          </a:xfrm>
          <a:prstGeom prst="rect">
            <a:avLst/>
          </a:prstGeom>
          <a:noFill/>
        </p:spPr>
        <p:txBody>
          <a:bodyPr wrap="square" lIns="0" tIns="0" rIns="0" bIns="0" rtlCol="0">
            <a:noAutofit/>
          </a:bodyPr>
          <a:lstStyle/>
          <a:p>
            <a:pPr>
              <a:lnSpc>
                <a:spcPct val="110000"/>
              </a:lnSpc>
            </a:pPr>
            <a:r>
              <a:rPr lang="en-AU" sz="800">
                <a:hlinkClick r:id="rId20"/>
              </a:rPr>
              <a:t>Quarantine image</a:t>
            </a:r>
            <a:r>
              <a:rPr lang="en-AU" sz="800"/>
              <a:t> by Marco Verch from Iconscout, licensed under </a:t>
            </a:r>
            <a:r>
              <a:rPr lang="en-AU" sz="800">
                <a:hlinkClick r:id="rId18"/>
              </a:rPr>
              <a:t>CC BY 4.0</a:t>
            </a:r>
            <a:endParaRPr lang="en-AU" sz="800"/>
          </a:p>
        </p:txBody>
      </p:sp>
      <p:sp>
        <p:nvSpPr>
          <p:cNvPr id="2" name="Slide Number Placeholder 1">
            <a:extLst>
              <a:ext uri="{FF2B5EF4-FFF2-40B4-BE49-F238E27FC236}">
                <a16:creationId xmlns:a16="http://schemas.microsoft.com/office/drawing/2014/main" id="{81517C5A-B44D-350D-9646-F5B284A7421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170</a:t>
            </a:fld>
            <a:endParaRPr lang="en-AU"/>
          </a:p>
        </p:txBody>
      </p:sp>
    </p:spTree>
    <p:extLst>
      <p:ext uri="{BB962C8B-B14F-4D97-AF65-F5344CB8AC3E}">
        <p14:creationId xmlns:p14="http://schemas.microsoft.com/office/powerpoint/2010/main" val="193556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BE5530-B04B-8DA3-E09D-8FDABC33D2FC}"/>
              </a:ext>
            </a:extLst>
          </p:cNvPr>
          <p:cNvSpPr>
            <a:spLocks noGrp="1"/>
          </p:cNvSpPr>
          <p:nvPr>
            <p:ph type="title"/>
          </p:nvPr>
        </p:nvSpPr>
        <p:spPr/>
        <p:txBody>
          <a:bodyPr/>
          <a:lstStyle/>
          <a:p>
            <a:r>
              <a:rPr lang="en-AU" dirty="0"/>
              <a:t>3.5 What have we learnt about non-infectious diseases?</a:t>
            </a:r>
          </a:p>
        </p:txBody>
      </p:sp>
      <p:pic>
        <p:nvPicPr>
          <p:cNvPr id="4" name="Picture 3" descr="A map of the world showing mortality from non-infectious diseases in different countries.">
            <a:extLst>
              <a:ext uri="{FF2B5EF4-FFF2-40B4-BE49-F238E27FC236}">
                <a16:creationId xmlns:a16="http://schemas.microsoft.com/office/drawing/2014/main" id="{B0A4A556-0C3B-FDD7-CE6A-350CCF0E92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787" t="17587" r="7000" b="5434"/>
          <a:stretch/>
        </p:blipFill>
        <p:spPr>
          <a:xfrm>
            <a:off x="77383" y="1355049"/>
            <a:ext cx="7468046" cy="4500628"/>
          </a:xfrm>
          <a:prstGeom prst="rect">
            <a:avLst/>
          </a:prstGeom>
        </p:spPr>
      </p:pic>
      <p:sp>
        <p:nvSpPr>
          <p:cNvPr id="6" name="TextBox 5">
            <a:hlinkClick r:id="rId4"/>
            <a:extLst>
              <a:ext uri="{FF2B5EF4-FFF2-40B4-BE49-F238E27FC236}">
                <a16:creationId xmlns:a16="http://schemas.microsoft.com/office/drawing/2014/main" id="{8AF6260D-6ADF-E9A9-90CB-8C9B71B9F3DC}"/>
              </a:ext>
              <a:ext uri="{C183D7F6-B498-43B3-948B-1728B52AA6E4}">
                <adec:decorative xmlns:adec="http://schemas.microsoft.com/office/drawing/2017/decorative" val="0"/>
              </a:ext>
            </a:extLst>
          </p:cNvPr>
          <p:cNvSpPr txBox="1"/>
          <p:nvPr/>
        </p:nvSpPr>
        <p:spPr>
          <a:xfrm>
            <a:off x="374292" y="6073809"/>
            <a:ext cx="6874228" cy="462632"/>
          </a:xfrm>
          <a:prstGeom prst="rect">
            <a:avLst/>
          </a:prstGeom>
          <a:noFill/>
        </p:spPr>
        <p:txBody>
          <a:bodyPr wrap="square" lIns="0" tIns="0" rIns="0" bIns="0" rtlCol="0">
            <a:noAutofit/>
          </a:bodyPr>
          <a:lstStyle/>
          <a:p>
            <a:r>
              <a:rPr lang="en-AU" sz="800" dirty="0">
                <a:hlinkClick r:id="rId5"/>
              </a:rPr>
              <a:t>World map showing mortality from non-infectious disease</a:t>
            </a:r>
            <a:r>
              <a:rPr lang="en-AU" sz="800" dirty="0"/>
              <a:t> by Our World in Data from Wikimedia commons, licensed under</a:t>
            </a:r>
            <a:r>
              <a:rPr lang="en-AU" sz="800" dirty="0">
                <a:hlinkClick r:id="rId6"/>
              </a:rPr>
              <a:t> CC BY 4.0</a:t>
            </a:r>
            <a:endParaRPr lang="en-AU" sz="800" dirty="0"/>
          </a:p>
        </p:txBody>
      </p:sp>
      <p:pic>
        <p:nvPicPr>
          <p:cNvPr id="7" name="Picture 6" descr="An image showing a heart zoomed in to two different blood vessels, a normal blood vessel and a partially blocked blood vessel.">
            <a:extLst>
              <a:ext uri="{FF2B5EF4-FFF2-40B4-BE49-F238E27FC236}">
                <a16:creationId xmlns:a16="http://schemas.microsoft.com/office/drawing/2014/main" id="{BC15454F-0561-A1C5-0F76-31FBFD42CE3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65917" y="2077051"/>
            <a:ext cx="4484122" cy="3703169"/>
          </a:xfrm>
          <a:prstGeom prst="rect">
            <a:avLst/>
          </a:prstGeom>
        </p:spPr>
      </p:pic>
      <p:sp>
        <p:nvSpPr>
          <p:cNvPr id="12" name="TextBox 11">
            <a:extLst>
              <a:ext uri="{FF2B5EF4-FFF2-40B4-BE49-F238E27FC236}">
                <a16:creationId xmlns:a16="http://schemas.microsoft.com/office/drawing/2014/main" id="{4B8F47A1-0480-E764-CAF1-20BE44CF2122}"/>
              </a:ext>
              <a:ext uri="{C183D7F6-B498-43B3-948B-1728B52AA6E4}">
                <adec:decorative xmlns:adec="http://schemas.microsoft.com/office/drawing/2017/decorative" val="0"/>
              </a:ext>
            </a:extLst>
          </p:cNvPr>
          <p:cNvSpPr txBox="1"/>
          <p:nvPr/>
        </p:nvSpPr>
        <p:spPr>
          <a:xfrm>
            <a:off x="7686877" y="6088110"/>
            <a:ext cx="4263162" cy="246221"/>
          </a:xfrm>
          <a:prstGeom prst="rect">
            <a:avLst/>
          </a:prstGeom>
          <a:noFill/>
        </p:spPr>
        <p:txBody>
          <a:bodyPr wrap="square" lIns="0" tIns="0" rIns="0" bIns="0">
            <a:spAutoFit/>
          </a:bodyPr>
          <a:lstStyle/>
          <a:p>
            <a:r>
              <a:rPr lang="en-AU" sz="800" dirty="0">
                <a:hlinkClick r:id="rId8"/>
              </a:rPr>
              <a:t>Normal and partially blocked blood vessels </a:t>
            </a:r>
            <a:r>
              <a:rPr lang="en-AU" sz="800" dirty="0"/>
              <a:t>by Bruce </a:t>
            </a:r>
            <a:r>
              <a:rPr lang="en-AU" sz="800" dirty="0" err="1"/>
              <a:t>Blaus</a:t>
            </a:r>
            <a:r>
              <a:rPr lang="en-AU" sz="800" dirty="0"/>
              <a:t> from Wikimedia commons, licensed under</a:t>
            </a:r>
            <a:r>
              <a:rPr lang="en-AU" sz="800" dirty="0">
                <a:hlinkClick r:id="rId6"/>
              </a:rPr>
              <a:t> CC BY 4.0</a:t>
            </a:r>
            <a:endParaRPr lang="en-AU" sz="800" dirty="0"/>
          </a:p>
        </p:txBody>
      </p:sp>
      <p:sp>
        <p:nvSpPr>
          <p:cNvPr id="2" name="Slide Number Placeholder 1">
            <a:extLst>
              <a:ext uri="{FF2B5EF4-FFF2-40B4-BE49-F238E27FC236}">
                <a16:creationId xmlns:a16="http://schemas.microsoft.com/office/drawing/2014/main" id="{81517C5A-B44D-350D-9646-F5B284A7421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171</a:t>
            </a:fld>
            <a:endParaRPr lang="en-AU"/>
          </a:p>
        </p:txBody>
      </p:sp>
    </p:spTree>
    <p:extLst>
      <p:ext uri="{BB962C8B-B14F-4D97-AF65-F5344CB8AC3E}">
        <p14:creationId xmlns:p14="http://schemas.microsoft.com/office/powerpoint/2010/main" val="180327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428999"/>
            <a:ext cx="11832000" cy="3087001"/>
          </a:xfrm>
        </p:spPr>
        <p:txBody>
          <a:bodyPr/>
          <a:lstStyle/>
          <a:p>
            <a:pPr>
              <a:spcAft>
                <a:spcPts val="600"/>
              </a:spcAft>
            </a:pPr>
            <a:r>
              <a:rPr lang="en-AU" dirty="0">
                <a:hlinkClick r:id="rId5"/>
              </a:rPr>
              <a:t>Science 7–10 (2023) </a:t>
            </a:r>
            <a:r>
              <a:rPr lang="en-AU" dirty="0">
                <a:latin typeface="Public Sans Light" pitchFamily="2" charset="0"/>
              </a:rPr>
              <a:t>© </a:t>
            </a:r>
            <a:r>
              <a:rPr lang="en-AU" dirty="0"/>
              <a:t>Syllabus NSW Education Standards Authority (NESA) for and on behalf of the Crown in right of the State of New South Wales, 2023.</a:t>
            </a:r>
          </a:p>
          <a:p>
            <a:pPr>
              <a:spcAft>
                <a:spcPts val="600"/>
              </a:spcAft>
            </a:pPr>
            <a:r>
              <a:rPr lang="en-AU" dirty="0">
                <a:effectLst/>
                <a:latin typeface="Arial" panose="020B0604020202020204" pitchFamily="34" charset="0"/>
                <a:ea typeface="Calibri" panose="020F0502020204030204" pitchFamily="34" charset="0"/>
              </a:rPr>
              <a:t>Agency for Clinical Innovation (2021) </a:t>
            </a:r>
            <a:r>
              <a:rPr lang="en-AU" u="sng" dirty="0">
                <a:solidFill>
                  <a:srgbClr val="001C4A"/>
                </a:solidFill>
                <a:effectLst/>
                <a:latin typeface="Arial" panose="020B0604020202020204" pitchFamily="34" charset="0"/>
                <a:ea typeface="Calibri" panose="020F0502020204030204" pitchFamily="34" charset="0"/>
                <a:hlinkClick r:id="rId6"/>
              </a:rPr>
              <a:t>‘COVID-19 Monitor’ [PDF 1230 KB]</a:t>
            </a:r>
            <a:r>
              <a:rPr lang="en-AU" dirty="0">
                <a:effectLst/>
                <a:latin typeface="Arial" panose="020B0604020202020204" pitchFamily="34" charset="0"/>
                <a:ea typeface="Calibri" panose="020F0502020204030204" pitchFamily="34" charset="0"/>
              </a:rPr>
              <a:t>, NSW Department of Health, accessed 8 July 2024.</a:t>
            </a:r>
            <a:endParaRPr lang="en-AU" dirty="0"/>
          </a:p>
          <a:p>
            <a:pPr>
              <a:spcAft>
                <a:spcPts val="600"/>
              </a:spcAft>
            </a:pPr>
            <a:r>
              <a:rPr lang="en-AU" dirty="0"/>
              <a:t>AIHW (Australian Institute of Health and Welfare) (2024) </a:t>
            </a:r>
            <a:r>
              <a:rPr lang="en-AU" dirty="0">
                <a:hlinkClick r:id="rId7"/>
              </a:rPr>
              <a:t>Leading causes of death</a:t>
            </a:r>
            <a:r>
              <a:rPr lang="en-AU" dirty="0"/>
              <a:t>, AIHW, accessed 29 August 2024.</a:t>
            </a:r>
          </a:p>
          <a:p>
            <a:pPr>
              <a:spcAft>
                <a:spcPts val="600"/>
              </a:spcAft>
            </a:pPr>
            <a:r>
              <a:rPr lang="en-AU" dirty="0"/>
              <a:t>AITSL (Australian Institute for Teaching and School Leadership Limited) (n.d.) </a:t>
            </a:r>
            <a:r>
              <a:rPr lang="en-AU" i="1" dirty="0">
                <a:hlinkClick r:id="rId8"/>
              </a:rPr>
              <a:t>Learning intentions and success criteria [PDF 251 KB]</a:t>
            </a:r>
            <a:r>
              <a:rPr lang="en-AU" dirty="0"/>
              <a:t>, AITSL, accessed 31 July 2024.</a:t>
            </a:r>
          </a:p>
          <a:p>
            <a:pPr>
              <a:spcAft>
                <a:spcPts val="600"/>
              </a:spcAft>
            </a:pPr>
            <a:r>
              <a:rPr lang="en-AU" dirty="0"/>
              <a:t>Asian Development Bank (2021) </a:t>
            </a:r>
            <a:r>
              <a:rPr lang="en-AU" i="1" dirty="0">
                <a:hlinkClick r:id="rId9"/>
              </a:rPr>
              <a:t>Philippines: COVID- 19 Asia Pacific Vaccine Access Facility (APVAX)</a:t>
            </a:r>
            <a:r>
              <a:rPr lang="en-AU" dirty="0"/>
              <a:t>, Flickr, accessed 29 August 2024.</a:t>
            </a:r>
            <a:endParaRPr lang="en-AU" i="1" dirty="0"/>
          </a:p>
          <a:p>
            <a:pPr>
              <a:spcAft>
                <a:spcPts val="600"/>
              </a:spcAft>
            </a:pPr>
            <a:r>
              <a:rPr lang="en-AU" dirty="0">
                <a:effectLst/>
                <a:latin typeface="Arial" panose="020B0604020202020204" pitchFamily="34" charset="0"/>
                <a:ea typeface="Calibri" panose="020F0502020204030204" pitchFamily="34" charset="0"/>
              </a:rPr>
              <a:t>Brittanica</a:t>
            </a:r>
            <a:r>
              <a:rPr lang="en-AU" dirty="0">
                <a:ea typeface="Calibri" panose="020F0502020204030204" pitchFamily="34" charset="0"/>
              </a:rPr>
              <a:t> (2024) </a:t>
            </a:r>
            <a:r>
              <a:rPr lang="en-AU" dirty="0">
                <a:ea typeface="Calibri" panose="020F0502020204030204" pitchFamily="34" charset="0"/>
                <a:hlinkClick r:id="rId10"/>
              </a:rPr>
              <a:t>Technology</a:t>
            </a:r>
            <a:r>
              <a:rPr lang="en-AU" dirty="0">
                <a:ea typeface="Calibri" panose="020F0502020204030204" pitchFamily="34" charset="0"/>
              </a:rPr>
              <a:t>, Brittanica, accessed 12 August 2024.</a:t>
            </a:r>
          </a:p>
          <a:p>
            <a:pPr>
              <a:spcAft>
                <a:spcPts val="600"/>
              </a:spcAft>
            </a:pPr>
            <a:r>
              <a:rPr kumimoji="0" lang="en-AU" sz="1200" b="0" i="0" u="none" strike="noStrike" kern="1200" cap="none" spc="0" normalizeH="0" baseline="0" noProof="0" dirty="0">
                <a:ln>
                  <a:noFill/>
                </a:ln>
                <a:solidFill>
                  <a:srgbClr val="22272B"/>
                </a:solidFill>
                <a:effectLst/>
                <a:uLnTx/>
                <a:uFillTx/>
                <a:latin typeface="+mj-lt"/>
                <a:ea typeface="Calibri" panose="020F0502020204030204" pitchFamily="34" charset="0"/>
                <a:cs typeface="Arial" panose="020B0604020202020204" pitchFamily="34" charset="0"/>
              </a:rPr>
              <a:t>Gidding, H. F. (2005). </a:t>
            </a:r>
            <a:r>
              <a:rPr kumimoji="0" lang="en-AU" sz="1200" b="0" i="0" u="none" strike="noStrike" kern="1200" cap="none" spc="0" normalizeH="0" baseline="0" noProof="0" dirty="0">
                <a:ln>
                  <a:noFill/>
                </a:ln>
                <a:solidFill>
                  <a:srgbClr val="22272B"/>
                </a:solidFill>
                <a:effectLst/>
                <a:uLnTx/>
                <a:uFillTx/>
                <a:latin typeface="+mj-lt"/>
                <a:ea typeface="Calibri" panose="020F0502020204030204" pitchFamily="34" charset="0"/>
                <a:cs typeface="Arial" panose="020B0604020202020204" pitchFamily="34" charset="0"/>
                <a:hlinkClick r:id="rId11"/>
              </a:rPr>
              <a:t>The Impact of Australia’s Measles Control Programme over the Past Decade</a:t>
            </a:r>
            <a:r>
              <a:rPr kumimoji="0" lang="en-AU" sz="1200" b="0" i="0" u="none" strike="noStrike" kern="1200" cap="none" spc="0" normalizeH="0" baseline="0" noProof="0" dirty="0">
                <a:ln>
                  <a:noFill/>
                </a:ln>
                <a:solidFill>
                  <a:srgbClr val="22272B"/>
                </a:solidFill>
                <a:effectLst/>
                <a:uLnTx/>
                <a:uFillTx/>
                <a:latin typeface="+mj-lt"/>
                <a:ea typeface="Calibri" panose="020F0502020204030204" pitchFamily="34" charset="0"/>
                <a:cs typeface="Arial" panose="020B0604020202020204" pitchFamily="34" charset="0"/>
              </a:rPr>
              <a:t>. Epidemiology and Infection, 133(1), 99–105. Accessed 19 November 2024.</a:t>
            </a:r>
            <a:endParaRPr lang="en-AU" dirty="0"/>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mj-lt"/>
                <a:ea typeface="Calibri" panose="020F0502020204030204" pitchFamily="34" charset="0"/>
                <a:cs typeface="Arial" panose="020B0604020202020204" pitchFamily="34" charset="0"/>
              </a:rPr>
              <a:t>Innovative Genomics Institute (2024) </a:t>
            </a:r>
            <a:r>
              <a:rPr kumimoji="0" lang="en-AU" sz="1200" b="0" i="0" u="none" strike="noStrike" kern="1200" cap="none" spc="0" normalizeH="0" baseline="0" noProof="0" dirty="0">
                <a:ln>
                  <a:noFill/>
                </a:ln>
                <a:solidFill>
                  <a:srgbClr val="22272B"/>
                </a:solidFill>
                <a:effectLst/>
                <a:uLnTx/>
                <a:uFillTx/>
                <a:latin typeface="+mj-lt"/>
                <a:ea typeface="Calibri" panose="020F0502020204030204" pitchFamily="34" charset="0"/>
                <a:cs typeface="Arial" panose="020B0604020202020204" pitchFamily="34" charset="0"/>
                <a:hlinkClick r:id="rId12"/>
              </a:rPr>
              <a:t>Glossary: Pathogen</a:t>
            </a:r>
            <a:r>
              <a:rPr kumimoji="0" lang="en-AU" sz="1200" b="0" i="0" u="none" strike="noStrike" kern="1200" cap="none" spc="0" normalizeH="0" baseline="0" noProof="0" dirty="0">
                <a:ln>
                  <a:noFill/>
                </a:ln>
                <a:solidFill>
                  <a:srgbClr val="22272B"/>
                </a:solidFill>
                <a:effectLst/>
                <a:uLnTx/>
                <a:uFillTx/>
                <a:latin typeface="+mj-lt"/>
                <a:ea typeface="Calibri" panose="020F0502020204030204" pitchFamily="34" charset="0"/>
                <a:cs typeface="Arial" panose="020B0604020202020204" pitchFamily="34" charset="0"/>
              </a:rPr>
              <a:t>, Innovative Genomics Institute, accessed 29 August 2024.</a:t>
            </a: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mj-lt"/>
                <a:ea typeface="+mn-ea"/>
                <a:cs typeface="Arial" panose="020B0604020202020204" pitchFamily="34" charset="0"/>
              </a:rPr>
              <a:t>Keats D (5 Jul 2012) </a:t>
            </a:r>
            <a:r>
              <a:rPr kumimoji="0" lang="en-AU" sz="1200" b="0" i="0" u="none" strike="noStrike" kern="1200" cap="none" spc="0" normalizeH="0" baseline="0" noProof="0" dirty="0">
                <a:ln>
                  <a:noFill/>
                </a:ln>
                <a:solidFill>
                  <a:srgbClr val="22272B"/>
                </a:solidFill>
                <a:effectLst/>
                <a:uLnTx/>
                <a:uFillTx/>
                <a:latin typeface="+mj-lt"/>
                <a:ea typeface="+mn-ea"/>
                <a:cs typeface="Arial" panose="020B0604020202020204" pitchFamily="34" charset="0"/>
                <a:hlinkClick r:id="rId13"/>
              </a:rPr>
              <a:t>‘Human homeostasis: Part 3 – Regulation of carbon dioxide’ [video]</a:t>
            </a:r>
            <a:r>
              <a:rPr kumimoji="0" lang="en-AU" sz="1200" b="0" i="0" u="none" strike="noStrike" kern="1200" cap="none" spc="0" normalizeH="0" baseline="0" noProof="0" dirty="0">
                <a:ln>
                  <a:noFill/>
                </a:ln>
                <a:solidFill>
                  <a:srgbClr val="22272B"/>
                </a:solidFill>
                <a:effectLst/>
                <a:uLnTx/>
                <a:uFillTx/>
                <a:latin typeface="+mj-lt"/>
                <a:ea typeface="+mn-ea"/>
                <a:cs typeface="Arial" panose="020B0604020202020204" pitchFamily="34" charset="0"/>
              </a:rPr>
              <a:t>, </a:t>
            </a:r>
            <a:r>
              <a:rPr kumimoji="0" lang="en-AU" sz="1200" b="0" i="1" u="none" strike="noStrike" kern="1200" cap="none" spc="0" normalizeH="0" baseline="0" noProof="0" dirty="0">
                <a:ln>
                  <a:noFill/>
                </a:ln>
                <a:solidFill>
                  <a:srgbClr val="22272B"/>
                </a:solidFill>
                <a:effectLst/>
                <a:uLnTx/>
                <a:uFillTx/>
                <a:latin typeface="+mj-lt"/>
                <a:ea typeface="+mn-ea"/>
                <a:cs typeface="Arial" panose="020B0604020202020204" pitchFamily="34" charset="0"/>
              </a:rPr>
              <a:t>Derek Keats</a:t>
            </a:r>
            <a:r>
              <a:rPr kumimoji="0" lang="en-AU" sz="1200" b="0" i="0" u="none" strike="noStrike" kern="1200" cap="none" spc="0" normalizeH="0" baseline="0" noProof="0" dirty="0">
                <a:ln>
                  <a:noFill/>
                </a:ln>
                <a:solidFill>
                  <a:srgbClr val="22272B"/>
                </a:solidFill>
                <a:effectLst/>
                <a:uLnTx/>
                <a:uFillTx/>
                <a:latin typeface="+mj-lt"/>
                <a:ea typeface="+mn-ea"/>
                <a:cs typeface="Arial" panose="020B0604020202020204" pitchFamily="34" charset="0"/>
              </a:rPr>
              <a:t>, YouTube, accessed 12 August 2024.</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172</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3549CC-A829-D247-645D-AF0DE83E8256}"/>
              </a:ext>
            </a:extLst>
          </p:cNvPr>
          <p:cNvSpPr>
            <a:spLocks noGrp="1"/>
          </p:cNvSpPr>
          <p:nvPr>
            <p:ph type="title"/>
          </p:nvPr>
        </p:nvSpPr>
        <p:spPr/>
        <p:txBody>
          <a:bodyPr/>
          <a:lstStyle/>
          <a:p>
            <a:r>
              <a:rPr lang="en-AU" dirty="0"/>
              <a:t>References (2)</a:t>
            </a:r>
          </a:p>
        </p:txBody>
      </p:sp>
      <p:sp>
        <p:nvSpPr>
          <p:cNvPr id="5" name="Rectangle 4">
            <a:extLst>
              <a:ext uri="{FF2B5EF4-FFF2-40B4-BE49-F238E27FC236}">
                <a16:creationId xmlns:a16="http://schemas.microsoft.com/office/drawing/2014/main" id="{D5BCAF90-DF95-4511-8A41-8AA758F3223B}"/>
              </a:ext>
              <a:ext uri="{C183D7F6-B498-43B3-948B-1728B52AA6E4}">
                <adec:decorative xmlns:adec="http://schemas.microsoft.com/office/drawing/2017/decorative" val="1"/>
              </a:ext>
            </a:extLst>
          </p:cNvPr>
          <p:cNvSpPr/>
          <p:nvPr/>
        </p:nvSpPr>
        <p:spPr>
          <a:xfrm>
            <a:off x="0" y="1064871"/>
            <a:ext cx="12192000" cy="222233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1">
            <a:extLst>
              <a:ext uri="{FF2B5EF4-FFF2-40B4-BE49-F238E27FC236}">
                <a16:creationId xmlns:a16="http://schemas.microsoft.com/office/drawing/2014/main" id="{A928D8A9-28CC-76A4-0B5D-A5A6C737A1E3}"/>
              </a:ext>
              <a:ext uri="{C183D7F6-B498-43B3-948B-1728B52AA6E4}">
                <adec:decorative xmlns:adec="http://schemas.microsoft.com/office/drawing/2017/decorative" val="0"/>
              </a:ext>
            </a:extLst>
          </p:cNvPr>
          <p:cNvSpPr>
            <a:spLocks noGrp="1"/>
          </p:cNvSpPr>
          <p:nvPr>
            <p:ph idx="1"/>
          </p:nvPr>
        </p:nvSpPr>
        <p:spPr>
          <a:xfrm>
            <a:off x="360000" y="1182852"/>
            <a:ext cx="11484000" cy="2927351"/>
          </a:xfrm>
        </p:spPr>
        <p:txBody>
          <a:bodyPr/>
          <a:lstStyle/>
          <a:p>
            <a:pPr>
              <a:spcAft>
                <a:spcPts val="600"/>
              </a:spcAft>
              <a:defRPr/>
            </a:pPr>
            <a:r>
              <a:rPr kumimoji="0" lang="en-AU" sz="1200" b="0" i="0" u="none" strike="noStrike" kern="1200" cap="none" spc="0" normalizeH="0" baseline="0" noProof="0" dirty="0">
                <a:ln>
                  <a:noFill/>
                </a:ln>
                <a:solidFill>
                  <a:srgbClr val="22272B"/>
                </a:solidFill>
                <a:effectLst/>
                <a:uLnTx/>
                <a:uFillTx/>
                <a:latin typeface="+mj-lt"/>
                <a:ea typeface="+mn-ea"/>
                <a:cs typeface="Arial" panose="020B0604020202020204" pitchFamily="34" charset="0"/>
              </a:rPr>
              <a:t>NESA (NSW Education Standards Authority) (2023) </a:t>
            </a:r>
            <a:r>
              <a:rPr kumimoji="0" lang="en-AU" sz="1200" b="0" i="0" u="none" strike="noStrike" kern="1200" cap="none" spc="0" normalizeH="0" baseline="0" noProof="0" dirty="0">
                <a:ln>
                  <a:noFill/>
                </a:ln>
                <a:solidFill>
                  <a:srgbClr val="22272B"/>
                </a:solidFill>
                <a:effectLst/>
                <a:uLnTx/>
                <a:uFillTx/>
                <a:latin typeface="+mj-lt"/>
                <a:ea typeface="+mn-ea"/>
                <a:cs typeface="Arial" panose="020B0604020202020204" pitchFamily="34" charset="0"/>
                <a:hlinkClick r:id="rId2"/>
              </a:rPr>
              <a:t>Glossary</a:t>
            </a:r>
            <a:r>
              <a:rPr kumimoji="0" lang="en-AU" sz="1200" b="0" i="0" u="none" strike="noStrike" kern="1200" cap="none" spc="0" normalizeH="0" baseline="0" noProof="0" dirty="0">
                <a:ln>
                  <a:noFill/>
                </a:ln>
                <a:solidFill>
                  <a:srgbClr val="22272B"/>
                </a:solidFill>
                <a:effectLst/>
                <a:uLnTx/>
                <a:uFillTx/>
                <a:latin typeface="+mj-lt"/>
                <a:ea typeface="+mn-ea"/>
                <a:cs typeface="Arial" panose="020B0604020202020204" pitchFamily="34" charset="0"/>
              </a:rPr>
              <a:t>, NESA, accessed 12 August 2024.</a:t>
            </a: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mj-lt"/>
                <a:ea typeface="Calibri" panose="020F0502020204030204" pitchFamily="34" charset="0"/>
                <a:cs typeface="Arial" panose="020B0604020202020204" pitchFamily="34" charset="0"/>
              </a:rPr>
              <a:t>NSW Health (n.d.) </a:t>
            </a:r>
            <a:r>
              <a:rPr kumimoji="0" lang="en-AU" sz="1200" b="0" i="0" u="sng" strike="noStrike" kern="1200" cap="none" spc="0" normalizeH="0" baseline="0" noProof="0" dirty="0">
                <a:ln>
                  <a:noFill/>
                </a:ln>
                <a:solidFill>
                  <a:srgbClr val="2F5496"/>
                </a:solidFill>
                <a:effectLst/>
                <a:uLnTx/>
                <a:uFillTx/>
                <a:latin typeface="+mj-lt"/>
                <a:ea typeface="Calibri" panose="020F0502020204030204" pitchFamily="34" charset="0"/>
                <a:cs typeface="Arial" panose="020B0604020202020204" pitchFamily="34" charset="0"/>
                <a:hlinkClick r:id="rId3"/>
              </a:rPr>
              <a:t>Chickenpox and Shingles fact sheet</a:t>
            </a:r>
            <a:r>
              <a:rPr kumimoji="0" lang="en-AU" sz="1200" b="0" i="0" u="none" strike="noStrike" kern="1200" cap="none" spc="0" normalizeH="0" baseline="0" noProof="0" dirty="0">
                <a:ln>
                  <a:noFill/>
                </a:ln>
                <a:solidFill>
                  <a:srgbClr val="22272B"/>
                </a:solidFill>
                <a:effectLst/>
                <a:uLnTx/>
                <a:uFillTx/>
                <a:latin typeface="+mj-lt"/>
                <a:ea typeface="Calibri" panose="020F0502020204030204" pitchFamily="34" charset="0"/>
                <a:cs typeface="Arial" panose="020B0604020202020204" pitchFamily="34" charset="0"/>
              </a:rPr>
              <a:t>, NSW Health, accessed 4 July 2024.</a:t>
            </a: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Rose K (2018) </a:t>
            </a:r>
            <a:r>
              <a:rPr kumimoji="0" lang="en-AU" sz="1200" b="0" i="1"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hlinkClick r:id="rId4"/>
              </a:rPr>
              <a:t>Medieval castle: definition</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 World History Encyclopedia, accessed 29 August 2024</a:t>
            </a: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Smith M (2024) </a:t>
            </a:r>
            <a:r>
              <a:rPr kumimoji="0" lang="en-AU" sz="1200" b="0" i="1"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hlinkClick r:id="rId5"/>
              </a:rPr>
              <a:t>Parents urged to vaccinate children against measles as number of cases surges</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 The Chiswick Calendar, accessed 29 August 2024.</a:t>
            </a:r>
            <a:endParaRPr kumimoji="0" lang="en-AU" sz="1200" b="0" i="1" u="none" strike="noStrike" kern="1200" cap="none" spc="0" normalizeH="0" baseline="0" noProof="0" dirty="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The Writing </a:t>
            </a:r>
            <a:r>
              <a:rPr kumimoji="0" lang="en-AU" sz="1200" b="0" i="0" u="none" strike="noStrike" kern="1200" cap="none" spc="0" normalizeH="0" baseline="0" noProof="0" dirty="0" err="1">
                <a:ln>
                  <a:noFill/>
                </a:ln>
                <a:solidFill>
                  <a:srgbClr val="22272B"/>
                </a:solidFill>
                <a:effectLst/>
                <a:uLnTx/>
                <a:uFillTx/>
                <a:latin typeface="Arial" panose="020B0604020202020204" pitchFamily="34" charset="0"/>
                <a:ea typeface="+mn-ea"/>
                <a:cs typeface="Arial" panose="020B0604020202020204" pitchFamily="34" charset="0"/>
              </a:rPr>
              <a:t>Center</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(n.d.) </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6"/>
              </a:rPr>
              <a:t>Comparing and Contrasting</a:t>
            </a:r>
            <a:r>
              <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University of North Carolina, accessed 4 June 2024.</a:t>
            </a: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200" b="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World Health Organisation (WHO) </a:t>
            </a:r>
            <a:r>
              <a:rPr kumimoji="0" lang="en-AU" sz="1200" b="0" i="1"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hlinkClick r:id="rId7"/>
              </a:rPr>
              <a:t>Global Health Observatory Malaria</a:t>
            </a:r>
            <a:r>
              <a:rPr kumimoji="0" lang="en-AU" sz="1200" b="0" u="none" strike="noStrike" kern="1200" cap="none" spc="0" normalizeH="0" baseline="0" noProof="0" dirty="0">
                <a:ln>
                  <a:noFill/>
                </a:ln>
                <a:solidFill>
                  <a:srgbClr val="22272B"/>
                </a:solidFill>
                <a:effectLst/>
                <a:uLnTx/>
                <a:uFillTx/>
                <a:latin typeface="Arial" panose="020B0604020202020204" pitchFamily="34" charset="0"/>
                <a:ea typeface="+mn-ea"/>
                <a:cs typeface="Arial" panose="020B0604020202020204" pitchFamily="34" charset="0"/>
              </a:rPr>
              <a:t>, World Health Organisation, accessed 8 December 2024.</a:t>
            </a: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endParaRPr kumimoji="0" lang="en-AU" sz="1200" b="0" i="0" u="none" strike="noStrike" kern="1200" cap="none" spc="0" normalizeH="0" baseline="0" noProof="0" dirty="0">
              <a:ln>
                <a:noFill/>
              </a:ln>
              <a:solidFill>
                <a:srgbClr val="22272B"/>
              </a:solidFill>
              <a:effectLst/>
              <a:uLnTx/>
              <a:uFillTx/>
              <a:latin typeface="+mj-lt"/>
              <a:ea typeface="Calibri" panose="020F0502020204030204" pitchFamily="34" charset="0"/>
              <a:cs typeface="Arial" panose="020B0604020202020204" pitchFamily="34" charset="0"/>
            </a:endParaRP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endParaRPr kumimoji="0" lang="en-AU" sz="1200" b="0" i="0" u="none" strike="noStrike" kern="1200" cap="none" spc="0" normalizeH="0" baseline="0" noProof="0" dirty="0">
              <a:ln>
                <a:noFill/>
              </a:ln>
              <a:solidFill>
                <a:srgbClr val="22272B"/>
              </a:solidFill>
              <a:effectLst/>
              <a:uLnTx/>
              <a:uFillTx/>
              <a:latin typeface="+mj-lt"/>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D5155340-1DDA-06DF-B25C-6DF1B245AF7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173</a:t>
            </a:fld>
            <a:endParaRPr lang="en-AU"/>
          </a:p>
        </p:txBody>
      </p:sp>
    </p:spTree>
    <p:extLst>
      <p:ext uri="{BB962C8B-B14F-4D97-AF65-F5344CB8AC3E}">
        <p14:creationId xmlns:p14="http://schemas.microsoft.com/office/powerpoint/2010/main" val="425073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24952C51-6C25-656B-7D0C-0E6675B6AC31}"/>
              </a:ext>
            </a:extLst>
          </p:cNvPr>
          <p:cNvSpPr>
            <a:spLocks noGrp="1"/>
          </p:cNvSpPr>
          <p:nvPr>
            <p:ph type="title"/>
          </p:nvPr>
        </p:nvSpPr>
        <p:spPr>
          <a:xfrm>
            <a:off x="360000" y="360000"/>
            <a:ext cx="10080000" cy="537467"/>
          </a:xfrm>
        </p:spPr>
        <p:txBody>
          <a:bodyPr/>
          <a:lstStyle/>
          <a:p>
            <a:r>
              <a:rPr lang="en-AU" dirty="0">
                <a:latin typeface="+mj-lt"/>
              </a:rPr>
              <a:t>Copyright</a:t>
            </a:r>
          </a:p>
        </p:txBody>
      </p:sp>
      <p:sp>
        <p:nvSpPr>
          <p:cNvPr id="13" name="Text Placeholder 6">
            <a:extLst>
              <a:ext uri="{FF2B5EF4-FFF2-40B4-BE49-F238E27FC236}">
                <a16:creationId xmlns:a16="http://schemas.microsoft.com/office/drawing/2014/main" id="{915A0D0A-B67D-3156-8551-DFAA7F5AD9A1}"/>
              </a:ext>
            </a:extLst>
          </p:cNvPr>
          <p:cNvSpPr>
            <a:spLocks noGrp="1"/>
          </p:cNvSpPr>
          <p:nvPr>
            <p:ph type="body" sz="quarter" idx="18"/>
          </p:nvPr>
        </p:nvSpPr>
        <p:spPr>
          <a:xfrm>
            <a:off x="360000" y="981264"/>
            <a:ext cx="10080000" cy="310015"/>
          </a:xfrm>
        </p:spPr>
        <p:txBody>
          <a:bodyPr/>
          <a:lstStyle/>
          <a:p>
            <a:r>
              <a:rPr lang="en-AU" dirty="0">
                <a:solidFill>
                  <a:schemeClr val="accent4"/>
                </a:solidFill>
                <a:latin typeface="+mj-lt"/>
              </a:rPr>
              <a:t>© State of New South Wales (Department of Education), 2025</a:t>
            </a:r>
          </a:p>
        </p:txBody>
      </p:sp>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174</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0F8E1A-620E-8FCE-409E-6159828B059A}"/>
              </a:ext>
            </a:extLst>
          </p:cNvPr>
          <p:cNvSpPr>
            <a:spLocks noGrp="1"/>
          </p:cNvSpPr>
          <p:nvPr>
            <p:ph type="title"/>
          </p:nvPr>
        </p:nvSpPr>
        <p:spPr/>
        <p:txBody>
          <a:bodyPr/>
          <a:lstStyle/>
          <a:p>
            <a:r>
              <a:rPr lang="en-AU" dirty="0"/>
              <a:t>1.3 Annotated example of a table</a:t>
            </a:r>
          </a:p>
        </p:txBody>
      </p:sp>
      <p:graphicFrame>
        <p:nvGraphicFramePr>
          <p:cNvPr id="7" name="Table 6" descr="Some of the cells in this table have been left intentionally for students to input information and data.">
            <a:extLst>
              <a:ext uri="{FF2B5EF4-FFF2-40B4-BE49-F238E27FC236}">
                <a16:creationId xmlns:a16="http://schemas.microsoft.com/office/drawing/2014/main" id="{357FAEAC-1298-6ED4-B172-3F6BF23B4ABA}"/>
              </a:ext>
            </a:extLst>
          </p:cNvPr>
          <p:cNvGraphicFramePr>
            <a:graphicFrameLocks noGrp="1"/>
          </p:cNvGraphicFramePr>
          <p:nvPr>
            <p:extLst>
              <p:ext uri="{D42A27DB-BD31-4B8C-83A1-F6EECF244321}">
                <p14:modId xmlns:p14="http://schemas.microsoft.com/office/powerpoint/2010/main" val="4045233385"/>
              </p:ext>
            </p:extLst>
          </p:nvPr>
        </p:nvGraphicFramePr>
        <p:xfrm>
          <a:off x="1975264" y="2133729"/>
          <a:ext cx="7926400" cy="3541924"/>
        </p:xfrm>
        <a:graphic>
          <a:graphicData uri="http://schemas.openxmlformats.org/drawingml/2006/table">
            <a:tbl>
              <a:tblPr firstRow="1" firstCol="1" bandRow="1"/>
              <a:tblGrid>
                <a:gridCol w="1390060">
                  <a:extLst>
                    <a:ext uri="{9D8B030D-6E8A-4147-A177-3AD203B41FA5}">
                      <a16:colId xmlns:a16="http://schemas.microsoft.com/office/drawing/2014/main" val="2610192571"/>
                    </a:ext>
                  </a:extLst>
                </a:gridCol>
                <a:gridCol w="1089390">
                  <a:extLst>
                    <a:ext uri="{9D8B030D-6E8A-4147-A177-3AD203B41FA5}">
                      <a16:colId xmlns:a16="http://schemas.microsoft.com/office/drawing/2014/main" val="2827132404"/>
                    </a:ext>
                  </a:extLst>
                </a:gridCol>
                <a:gridCol w="1089390">
                  <a:extLst>
                    <a:ext uri="{9D8B030D-6E8A-4147-A177-3AD203B41FA5}">
                      <a16:colId xmlns:a16="http://schemas.microsoft.com/office/drawing/2014/main" val="3081440846"/>
                    </a:ext>
                  </a:extLst>
                </a:gridCol>
                <a:gridCol w="1089390">
                  <a:extLst>
                    <a:ext uri="{9D8B030D-6E8A-4147-A177-3AD203B41FA5}">
                      <a16:colId xmlns:a16="http://schemas.microsoft.com/office/drawing/2014/main" val="3386611700"/>
                    </a:ext>
                  </a:extLst>
                </a:gridCol>
                <a:gridCol w="1089390">
                  <a:extLst>
                    <a:ext uri="{9D8B030D-6E8A-4147-A177-3AD203B41FA5}">
                      <a16:colId xmlns:a16="http://schemas.microsoft.com/office/drawing/2014/main" val="1253480520"/>
                    </a:ext>
                  </a:extLst>
                </a:gridCol>
                <a:gridCol w="1089390">
                  <a:extLst>
                    <a:ext uri="{9D8B030D-6E8A-4147-A177-3AD203B41FA5}">
                      <a16:colId xmlns:a16="http://schemas.microsoft.com/office/drawing/2014/main" val="2233616735"/>
                    </a:ext>
                  </a:extLst>
                </a:gridCol>
                <a:gridCol w="1089390">
                  <a:extLst>
                    <a:ext uri="{9D8B030D-6E8A-4147-A177-3AD203B41FA5}">
                      <a16:colId xmlns:a16="http://schemas.microsoft.com/office/drawing/2014/main" val="734963240"/>
                    </a:ext>
                  </a:extLst>
                </a:gridCol>
              </a:tblGrid>
              <a:tr h="590387">
                <a:tc rowSpan="2">
                  <a:txBody>
                    <a:bodyPr/>
                    <a:lstStyle/>
                    <a:p>
                      <a:pPr algn="l" fontAlgn="t">
                        <a:lnSpc>
                          <a:spcPct val="150000"/>
                        </a:lnSpc>
                        <a:spcBef>
                          <a:spcPts val="1200"/>
                        </a:spcBef>
                        <a:spcAft>
                          <a:spcPts val="600"/>
                        </a:spcAft>
                        <a:tabLst>
                          <a:tab pos="228600" algn="l"/>
                          <a:tab pos="457200" algn="l"/>
                        </a:tabLst>
                      </a:pPr>
                      <a:r>
                        <a:rPr lang="en-AU" sz="1400" b="1" i="0" u="none" strike="noStrike" dirty="0">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Independent variable (units)</a:t>
                      </a:r>
                    </a:p>
                  </a:txBody>
                  <a:tcPr marL="84869" marR="84869" marT="11787"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gridSpan="6">
                  <a:txBody>
                    <a:bodyPr/>
                    <a:lstStyle/>
                    <a:p>
                      <a:pPr algn="ctr" fontAlgn="t">
                        <a:lnSpc>
                          <a:spcPct val="150000"/>
                        </a:lnSpc>
                        <a:spcBef>
                          <a:spcPts val="1200"/>
                        </a:spcBef>
                        <a:spcAft>
                          <a:spcPts val="600"/>
                        </a:spcAft>
                        <a:tabLst>
                          <a:tab pos="228600" algn="l"/>
                          <a:tab pos="457200" algn="l"/>
                        </a:tabLst>
                      </a:pPr>
                      <a:r>
                        <a:rPr lang="en-AU" sz="1400" b="1" i="0" u="none" strike="noStrike">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Dependent variable (units)</a:t>
                      </a:r>
                    </a:p>
                  </a:txBody>
                  <a:tcPr marL="84869" marR="84869" marT="11787"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976974974"/>
                  </a:ext>
                </a:extLst>
              </a:tr>
              <a:tr h="688029">
                <a:tc vMerge="1">
                  <a:txBody>
                    <a:bodyPr/>
                    <a:lstStyle/>
                    <a:p>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fontAlgn="t">
                        <a:lnSpc>
                          <a:spcPct val="150000"/>
                        </a:lnSpc>
                        <a:spcBef>
                          <a:spcPts val="1200"/>
                        </a:spcBef>
                        <a:spcAft>
                          <a:spcPts val="600"/>
                        </a:spcAft>
                        <a:tabLst>
                          <a:tab pos="228600" algn="l"/>
                          <a:tab pos="457200" algn="l"/>
                        </a:tabLst>
                      </a:pPr>
                      <a:r>
                        <a:rPr lang="en-AU" sz="14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1</a:t>
                      </a:r>
                      <a:endParaRPr lang="en-AU" sz="22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2</a:t>
                      </a:r>
                      <a:endParaRPr lang="en-AU" sz="22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3</a:t>
                      </a:r>
                      <a:endParaRPr lang="en-AU" sz="22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4</a:t>
                      </a:r>
                      <a:endParaRPr lang="en-AU" sz="22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5</a:t>
                      </a:r>
                      <a:endParaRPr lang="en-AU" sz="22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Mean</a:t>
                      </a:r>
                      <a:endParaRPr lang="en-AU" sz="22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2158199"/>
                  </a:ext>
                </a:extLst>
              </a:tr>
              <a:tr h="565877">
                <a:tc>
                  <a:txBody>
                    <a:bodyPr/>
                    <a:lstStyle/>
                    <a:p>
                      <a:pPr algn="l" fontAlgn="t">
                        <a:lnSpc>
                          <a:spcPct val="150000"/>
                        </a:lnSpc>
                        <a:spcBef>
                          <a:spcPts val="1200"/>
                        </a:spcBef>
                        <a:spcAft>
                          <a:spcPts val="600"/>
                        </a:spcAft>
                        <a:tabLst>
                          <a:tab pos="228600" algn="l"/>
                          <a:tab pos="457200" algn="l"/>
                        </a:tabLst>
                      </a:pP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670328947"/>
                  </a:ext>
                </a:extLst>
              </a:tr>
              <a:tr h="565877">
                <a:tc>
                  <a:txBody>
                    <a:bodyPr/>
                    <a:lstStyle/>
                    <a:p>
                      <a:pPr algn="l" fontAlgn="t">
                        <a:lnSpc>
                          <a:spcPct val="150000"/>
                        </a:lnSpc>
                        <a:spcBef>
                          <a:spcPts val="1200"/>
                        </a:spcBef>
                        <a:spcAft>
                          <a:spcPts val="600"/>
                        </a:spcAft>
                        <a:tabLst>
                          <a:tab pos="228600" algn="l"/>
                          <a:tab pos="457200" algn="l"/>
                        </a:tabLst>
                      </a:pPr>
                      <a:endParaRPr lang="en-AU" sz="22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22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22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22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22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22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22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2803302"/>
                  </a:ext>
                </a:extLst>
              </a:tr>
              <a:tr h="565877">
                <a:tc>
                  <a:txBody>
                    <a:bodyPr/>
                    <a:lstStyle/>
                    <a:p>
                      <a:pPr algn="l" fontAlgn="t">
                        <a:lnSpc>
                          <a:spcPct val="150000"/>
                        </a:lnSpc>
                        <a:spcBef>
                          <a:spcPts val="1200"/>
                        </a:spcBef>
                        <a:spcAft>
                          <a:spcPts val="600"/>
                        </a:spcAft>
                        <a:tabLst>
                          <a:tab pos="228600" algn="l"/>
                          <a:tab pos="457200" algn="l"/>
                        </a:tabLst>
                      </a:pP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620660134"/>
                  </a:ext>
                </a:extLst>
              </a:tr>
              <a:tr h="565877">
                <a:tc>
                  <a:txBody>
                    <a:bodyPr/>
                    <a:lstStyle/>
                    <a:p>
                      <a:pPr algn="l" fontAlgn="t">
                        <a:lnSpc>
                          <a:spcPct val="150000"/>
                        </a:lnSpc>
                        <a:spcBef>
                          <a:spcPts val="1200"/>
                        </a:spcBef>
                        <a:spcAft>
                          <a:spcPts val="600"/>
                        </a:spcAft>
                        <a:tabLst>
                          <a:tab pos="228600" algn="l"/>
                          <a:tab pos="457200" algn="l"/>
                        </a:tabLst>
                      </a:pP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endParaRPr lang="en-AU" sz="22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endParaRPr lang="en-AU" sz="2200" b="0" i="0" u="none" strike="noStrike" dirty="0">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827578250"/>
                  </a:ext>
                </a:extLst>
              </a:tr>
            </a:tbl>
          </a:graphicData>
        </a:graphic>
      </p:graphicFrame>
      <p:sp>
        <p:nvSpPr>
          <p:cNvPr id="8" name="TextBox 7">
            <a:extLst>
              <a:ext uri="{FF2B5EF4-FFF2-40B4-BE49-F238E27FC236}">
                <a16:creationId xmlns:a16="http://schemas.microsoft.com/office/drawing/2014/main" id="{356059C4-1370-6C91-B2C6-5F1247477E59}"/>
              </a:ext>
            </a:extLst>
          </p:cNvPr>
          <p:cNvSpPr txBox="1"/>
          <p:nvPr/>
        </p:nvSpPr>
        <p:spPr>
          <a:xfrm>
            <a:off x="1944455" y="1784052"/>
            <a:ext cx="7800707" cy="304800"/>
          </a:xfrm>
          <a:prstGeom prst="rect">
            <a:avLst/>
          </a:prstGeom>
          <a:noFill/>
        </p:spPr>
        <p:txBody>
          <a:bodyPr wrap="square" lIns="0" tIns="0" rIns="0" bIns="0" rtlCol="0">
            <a:noAutofit/>
          </a:bodyPr>
          <a:lstStyle/>
          <a:p>
            <a:pPr algn="l"/>
            <a:r>
              <a:rPr lang="en-AU" sz="1800" dirty="0">
                <a:latin typeface="Arial" panose="020B0604020202020204" pitchFamily="34" charset="0"/>
                <a:cs typeface="Arial" panose="020B0604020202020204" pitchFamily="34" charset="0"/>
              </a:rPr>
              <a:t>Table 1: The impact of independent variable on dependent variable.</a:t>
            </a:r>
          </a:p>
        </p:txBody>
      </p:sp>
      <p:sp>
        <p:nvSpPr>
          <p:cNvPr id="16" name="Callout: Down Arrow 15">
            <a:extLst>
              <a:ext uri="{FF2B5EF4-FFF2-40B4-BE49-F238E27FC236}">
                <a16:creationId xmlns:a16="http://schemas.microsoft.com/office/drawing/2014/main" id="{3AB10390-C8E8-D771-5081-7609EAB44133}"/>
              </a:ext>
            </a:extLst>
          </p:cNvPr>
          <p:cNvSpPr/>
          <p:nvPr/>
        </p:nvSpPr>
        <p:spPr>
          <a:xfrm>
            <a:off x="360000" y="932753"/>
            <a:ext cx="3950743" cy="602134"/>
          </a:xfrm>
          <a:prstGeom prst="wedgeRoundRectCallout">
            <a:avLst>
              <a:gd name="adj1" fmla="val -3693"/>
              <a:gd name="adj2" fmla="val 74975"/>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dirty="0">
                <a:solidFill>
                  <a:schemeClr val="accent1"/>
                </a:solidFill>
                <a:latin typeface="Arial" panose="020B0604020202020204" pitchFamily="34" charset="0"/>
                <a:cs typeface="Arial" panose="020B0604020202020204" pitchFamily="34" charset="0"/>
              </a:rPr>
              <a:t>Table is numbered for easy reference.</a:t>
            </a:r>
            <a:br>
              <a:rPr lang="en-AU" sz="1600" dirty="0">
                <a:solidFill>
                  <a:schemeClr val="accent1"/>
                </a:solidFill>
                <a:latin typeface="Arial" panose="020B0604020202020204" pitchFamily="34" charset="0"/>
                <a:cs typeface="Arial" panose="020B0604020202020204" pitchFamily="34" charset="0"/>
              </a:rPr>
            </a:br>
            <a:r>
              <a:rPr lang="en-AU" sz="1600" dirty="0">
                <a:solidFill>
                  <a:schemeClr val="accent1"/>
                </a:solidFill>
                <a:latin typeface="Arial" panose="020B0604020202020204" pitchFamily="34" charset="0"/>
                <a:cs typeface="Arial" panose="020B0604020202020204" pitchFamily="34" charset="0"/>
              </a:rPr>
              <a:t>It is positioned above the table.</a:t>
            </a:r>
          </a:p>
        </p:txBody>
      </p:sp>
      <p:sp>
        <p:nvSpPr>
          <p:cNvPr id="10" name="Callout: Down Arrow 9">
            <a:extLst>
              <a:ext uri="{FF2B5EF4-FFF2-40B4-BE49-F238E27FC236}">
                <a16:creationId xmlns:a16="http://schemas.microsoft.com/office/drawing/2014/main" id="{435FBF54-88EB-C529-6B43-BFB83C9FCBFE}"/>
              </a:ext>
            </a:extLst>
          </p:cNvPr>
          <p:cNvSpPr/>
          <p:nvPr/>
        </p:nvSpPr>
        <p:spPr>
          <a:xfrm>
            <a:off x="5301146" y="932753"/>
            <a:ext cx="2240093" cy="491935"/>
          </a:xfrm>
          <a:prstGeom prst="wedgeRoundRectCallout">
            <a:avLst>
              <a:gd name="adj1" fmla="val -20860"/>
              <a:gd name="adj2" fmla="val 106142"/>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dirty="0">
                <a:solidFill>
                  <a:schemeClr val="accent1"/>
                </a:solidFill>
                <a:latin typeface="Arial" panose="020B0604020202020204" pitchFamily="34" charset="0"/>
                <a:cs typeface="Arial" panose="020B0604020202020204" pitchFamily="34" charset="0"/>
              </a:rPr>
              <a:t>A descriptive title.</a:t>
            </a:r>
          </a:p>
        </p:txBody>
      </p:sp>
      <p:sp>
        <p:nvSpPr>
          <p:cNvPr id="13" name="Callout: Down Arrow 12">
            <a:extLst>
              <a:ext uri="{FF2B5EF4-FFF2-40B4-BE49-F238E27FC236}">
                <a16:creationId xmlns:a16="http://schemas.microsoft.com/office/drawing/2014/main" id="{2DCF9299-FD54-5094-3E28-F976888E7B95}"/>
              </a:ext>
            </a:extLst>
          </p:cNvPr>
          <p:cNvSpPr/>
          <p:nvPr/>
        </p:nvSpPr>
        <p:spPr>
          <a:xfrm>
            <a:off x="7884132" y="932754"/>
            <a:ext cx="2240093" cy="602134"/>
          </a:xfrm>
          <a:prstGeom prst="wedgeRoundRectCallout">
            <a:avLst>
              <a:gd name="adj1" fmla="val -17755"/>
              <a:gd name="adj2" fmla="val 73247"/>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The table is enclosed and has ruled sides.</a:t>
            </a:r>
          </a:p>
        </p:txBody>
      </p:sp>
      <p:sp>
        <p:nvSpPr>
          <p:cNvPr id="9" name="Callout: Right Arrow 8">
            <a:extLst>
              <a:ext uri="{FF2B5EF4-FFF2-40B4-BE49-F238E27FC236}">
                <a16:creationId xmlns:a16="http://schemas.microsoft.com/office/drawing/2014/main" id="{DEB359FB-5AF6-AFBA-4246-95B506C0870E}"/>
              </a:ext>
            </a:extLst>
          </p:cNvPr>
          <p:cNvSpPr/>
          <p:nvPr/>
        </p:nvSpPr>
        <p:spPr>
          <a:xfrm>
            <a:off x="210212" y="2462820"/>
            <a:ext cx="1350267" cy="1932359"/>
          </a:xfrm>
          <a:prstGeom prst="wedgeRoundRectCallout">
            <a:avLst>
              <a:gd name="adj1" fmla="val 68888"/>
              <a:gd name="adj2" fmla="val -24667"/>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Column heading for independent variable including units where required</a:t>
            </a:r>
          </a:p>
        </p:txBody>
      </p:sp>
      <p:sp>
        <p:nvSpPr>
          <p:cNvPr id="14" name="Callout: Left Arrow 13">
            <a:extLst>
              <a:ext uri="{FF2B5EF4-FFF2-40B4-BE49-F238E27FC236}">
                <a16:creationId xmlns:a16="http://schemas.microsoft.com/office/drawing/2014/main" id="{2C315BCE-5FAC-8BC2-F29C-0D7AFB8E94FB}"/>
              </a:ext>
            </a:extLst>
          </p:cNvPr>
          <p:cNvSpPr/>
          <p:nvPr/>
        </p:nvSpPr>
        <p:spPr>
          <a:xfrm>
            <a:off x="10467119" y="949492"/>
            <a:ext cx="1376882" cy="2992473"/>
          </a:xfrm>
          <a:prstGeom prst="wedgeRoundRectCallout">
            <a:avLst>
              <a:gd name="adj1" fmla="val -79287"/>
              <a:gd name="adj2" fmla="val 4485"/>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dirty="0">
                <a:solidFill>
                  <a:schemeClr val="accent1"/>
                </a:solidFill>
                <a:latin typeface="Arial" panose="020B0604020202020204" pitchFamily="34" charset="0"/>
                <a:cs typeface="Arial" panose="020B0604020202020204" pitchFamily="34" charset="0"/>
              </a:rPr>
              <a:t>A column spanner to group the trials. It contains the heading and units where applicable for the dependent variable.</a:t>
            </a:r>
          </a:p>
        </p:txBody>
      </p:sp>
      <p:sp>
        <p:nvSpPr>
          <p:cNvPr id="11" name="Callout: Up Arrow 10">
            <a:extLst>
              <a:ext uri="{FF2B5EF4-FFF2-40B4-BE49-F238E27FC236}">
                <a16:creationId xmlns:a16="http://schemas.microsoft.com/office/drawing/2014/main" id="{AE9C307F-6BB0-DBC3-3EA7-94E8C6F98F47}"/>
              </a:ext>
            </a:extLst>
          </p:cNvPr>
          <p:cNvSpPr/>
          <p:nvPr/>
        </p:nvSpPr>
        <p:spPr>
          <a:xfrm>
            <a:off x="210212" y="6048194"/>
            <a:ext cx="5885788" cy="644473"/>
          </a:xfrm>
          <a:prstGeom prst="wedgeRoundRectCallout">
            <a:avLst>
              <a:gd name="adj1" fmla="val -10530"/>
              <a:gd name="adj2" fmla="val -90702"/>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dirty="0">
                <a:solidFill>
                  <a:schemeClr val="accent1"/>
                </a:solidFill>
                <a:latin typeface="Arial" panose="020B0604020202020204" pitchFamily="34" charset="0"/>
                <a:cs typeface="Arial" panose="020B0604020202020204" pitchFamily="34" charset="0"/>
              </a:rPr>
              <a:t>The first column usually contains the treatment groups and control group (where applicable) for the independent variable.</a:t>
            </a:r>
          </a:p>
        </p:txBody>
      </p:sp>
      <p:sp>
        <p:nvSpPr>
          <p:cNvPr id="12" name="Callout: Up Arrow 11">
            <a:extLst>
              <a:ext uri="{FF2B5EF4-FFF2-40B4-BE49-F238E27FC236}">
                <a16:creationId xmlns:a16="http://schemas.microsoft.com/office/drawing/2014/main" id="{EE9F5CD0-D806-9EC8-5EB9-725630B271B5}"/>
              </a:ext>
            </a:extLst>
          </p:cNvPr>
          <p:cNvSpPr/>
          <p:nvPr/>
        </p:nvSpPr>
        <p:spPr>
          <a:xfrm>
            <a:off x="6291982" y="6040472"/>
            <a:ext cx="4792337" cy="652196"/>
          </a:xfrm>
          <a:prstGeom prst="wedgeRoundRectCallout">
            <a:avLst>
              <a:gd name="adj1" fmla="val 5314"/>
              <a:gd name="adj2" fmla="val -85491"/>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Only the data is recorded in the cells. Units should only be written in column headings.</a:t>
            </a:r>
          </a:p>
        </p:txBody>
      </p:sp>
      <p:sp>
        <p:nvSpPr>
          <p:cNvPr id="2" name="Slide Number Placeholder 1">
            <a:extLst>
              <a:ext uri="{FF2B5EF4-FFF2-40B4-BE49-F238E27FC236}">
                <a16:creationId xmlns:a16="http://schemas.microsoft.com/office/drawing/2014/main" id="{1BB0B6E9-EFC5-89A5-4215-0AE4EC29B7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400908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P spid="10" grpId="0" animBg="1"/>
      <p:bldP spid="13" grpId="0" animBg="1"/>
      <p:bldP spid="9" grpId="0" animBg="1"/>
      <p:bldP spid="14"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0F8E1A-620E-8FCE-409E-6159828B059A}"/>
              </a:ext>
            </a:extLst>
          </p:cNvPr>
          <p:cNvSpPr>
            <a:spLocks noGrp="1"/>
          </p:cNvSpPr>
          <p:nvPr>
            <p:ph type="title"/>
          </p:nvPr>
        </p:nvSpPr>
        <p:spPr/>
        <p:txBody>
          <a:bodyPr/>
          <a:lstStyle/>
          <a:p>
            <a:r>
              <a:rPr lang="en-AU" dirty="0"/>
              <a:t>1.3 Annotated example of a table with sample data</a:t>
            </a:r>
          </a:p>
        </p:txBody>
      </p:sp>
      <p:graphicFrame>
        <p:nvGraphicFramePr>
          <p:cNvPr id="7" name="Table 6">
            <a:extLst>
              <a:ext uri="{FF2B5EF4-FFF2-40B4-BE49-F238E27FC236}">
                <a16:creationId xmlns:a16="http://schemas.microsoft.com/office/drawing/2014/main" id="{357FAEAC-1298-6ED4-B172-3F6BF23B4ABA}"/>
              </a:ext>
            </a:extLst>
          </p:cNvPr>
          <p:cNvGraphicFramePr>
            <a:graphicFrameLocks noGrp="1"/>
          </p:cNvGraphicFramePr>
          <p:nvPr>
            <p:extLst>
              <p:ext uri="{D42A27DB-BD31-4B8C-83A1-F6EECF244321}">
                <p14:modId xmlns:p14="http://schemas.microsoft.com/office/powerpoint/2010/main" val="266071371"/>
              </p:ext>
            </p:extLst>
          </p:nvPr>
        </p:nvGraphicFramePr>
        <p:xfrm>
          <a:off x="1975264" y="2259106"/>
          <a:ext cx="7926400" cy="3382681"/>
        </p:xfrm>
        <a:graphic>
          <a:graphicData uri="http://schemas.openxmlformats.org/drawingml/2006/table">
            <a:tbl>
              <a:tblPr firstRow="1" firstCol="1" bandRow="1"/>
              <a:tblGrid>
                <a:gridCol w="1390060">
                  <a:extLst>
                    <a:ext uri="{9D8B030D-6E8A-4147-A177-3AD203B41FA5}">
                      <a16:colId xmlns:a16="http://schemas.microsoft.com/office/drawing/2014/main" val="2610192571"/>
                    </a:ext>
                  </a:extLst>
                </a:gridCol>
                <a:gridCol w="1089390">
                  <a:extLst>
                    <a:ext uri="{9D8B030D-6E8A-4147-A177-3AD203B41FA5}">
                      <a16:colId xmlns:a16="http://schemas.microsoft.com/office/drawing/2014/main" val="2827132404"/>
                    </a:ext>
                  </a:extLst>
                </a:gridCol>
                <a:gridCol w="1089390">
                  <a:extLst>
                    <a:ext uri="{9D8B030D-6E8A-4147-A177-3AD203B41FA5}">
                      <a16:colId xmlns:a16="http://schemas.microsoft.com/office/drawing/2014/main" val="3081440846"/>
                    </a:ext>
                  </a:extLst>
                </a:gridCol>
                <a:gridCol w="1089390">
                  <a:extLst>
                    <a:ext uri="{9D8B030D-6E8A-4147-A177-3AD203B41FA5}">
                      <a16:colId xmlns:a16="http://schemas.microsoft.com/office/drawing/2014/main" val="3386611700"/>
                    </a:ext>
                  </a:extLst>
                </a:gridCol>
                <a:gridCol w="1089390">
                  <a:extLst>
                    <a:ext uri="{9D8B030D-6E8A-4147-A177-3AD203B41FA5}">
                      <a16:colId xmlns:a16="http://schemas.microsoft.com/office/drawing/2014/main" val="1253480520"/>
                    </a:ext>
                  </a:extLst>
                </a:gridCol>
                <a:gridCol w="1089390">
                  <a:extLst>
                    <a:ext uri="{9D8B030D-6E8A-4147-A177-3AD203B41FA5}">
                      <a16:colId xmlns:a16="http://schemas.microsoft.com/office/drawing/2014/main" val="2233616735"/>
                    </a:ext>
                  </a:extLst>
                </a:gridCol>
                <a:gridCol w="1089390">
                  <a:extLst>
                    <a:ext uri="{9D8B030D-6E8A-4147-A177-3AD203B41FA5}">
                      <a16:colId xmlns:a16="http://schemas.microsoft.com/office/drawing/2014/main" val="734963240"/>
                    </a:ext>
                  </a:extLst>
                </a:gridCol>
              </a:tblGrid>
              <a:tr h="431144">
                <a:tc rowSpan="2">
                  <a:txBody>
                    <a:bodyPr/>
                    <a:lstStyle/>
                    <a:p>
                      <a:pPr algn="l" fontAlgn="t">
                        <a:lnSpc>
                          <a:spcPct val="150000"/>
                        </a:lnSpc>
                        <a:spcBef>
                          <a:spcPts val="1200"/>
                        </a:spcBef>
                        <a:spcAft>
                          <a:spcPts val="600"/>
                        </a:spcAft>
                        <a:tabLst>
                          <a:tab pos="228600" algn="l"/>
                          <a:tab pos="457200" algn="l"/>
                        </a:tabLst>
                      </a:pPr>
                      <a:r>
                        <a:rPr lang="en-AU" sz="1400" b="1" i="0" u="none" strike="noStrike">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Amount of salt (g)</a:t>
                      </a:r>
                    </a:p>
                  </a:txBody>
                  <a:tcPr marL="84869" marR="84869" marT="11787"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gridSpan="6">
                  <a:txBody>
                    <a:bodyPr/>
                    <a:lstStyle/>
                    <a:p>
                      <a:pPr algn="ctr" fontAlgn="t">
                        <a:lnSpc>
                          <a:spcPct val="150000"/>
                        </a:lnSpc>
                        <a:spcBef>
                          <a:spcPts val="1200"/>
                        </a:spcBef>
                        <a:spcAft>
                          <a:spcPts val="600"/>
                        </a:spcAft>
                        <a:tabLst>
                          <a:tab pos="228600" algn="l"/>
                          <a:tab pos="457200" algn="l"/>
                        </a:tabLst>
                      </a:pPr>
                      <a:r>
                        <a:rPr lang="en-AU" sz="1400" b="1" i="0" u="none" strike="noStrike">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Boiling point (°C)</a:t>
                      </a:r>
                    </a:p>
                  </a:txBody>
                  <a:tcPr marL="84869" marR="84869" marT="11787"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976974974"/>
                  </a:ext>
                </a:extLst>
              </a:tr>
              <a:tr h="688029">
                <a:tc vMerge="1">
                  <a:txBody>
                    <a:bodyPr/>
                    <a:lstStyle/>
                    <a:p>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fontAlgn="t">
                        <a:lnSpc>
                          <a:spcPct val="150000"/>
                        </a:lnSpc>
                        <a:spcBef>
                          <a:spcPts val="1200"/>
                        </a:spcBef>
                        <a:spcAft>
                          <a:spcPts val="600"/>
                        </a:spcAft>
                        <a:tabLst>
                          <a:tab pos="228600" algn="l"/>
                          <a:tab pos="457200" algn="l"/>
                        </a:tabLst>
                      </a:pPr>
                      <a:r>
                        <a:rPr lang="en-AU" sz="14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1</a:t>
                      </a:r>
                      <a:endParaRPr lang="en-AU" sz="22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2</a:t>
                      </a:r>
                      <a:endParaRPr lang="en-AU" sz="22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3</a:t>
                      </a:r>
                      <a:endParaRPr lang="en-AU" sz="22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4</a:t>
                      </a:r>
                      <a:endParaRPr lang="en-AU" sz="22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5</a:t>
                      </a:r>
                      <a:endParaRPr lang="en-AU" sz="22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Mean</a:t>
                      </a:r>
                      <a:endParaRPr lang="en-AU" sz="22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2158199"/>
                  </a:ext>
                </a:extLst>
              </a:tr>
              <a:tr h="565877">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EBEBEB"/>
                          </a:highlight>
                          <a:latin typeface="Arial" panose="020B0604020202020204" pitchFamily="34" charset="0"/>
                        </a:rPr>
                        <a:t>0 </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100</a:t>
                      </a:r>
                      <a:endParaRPr lang="en-AU" sz="14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100 </a:t>
                      </a:r>
                      <a:endParaRPr lang="en-AU" sz="14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100 </a:t>
                      </a:r>
                      <a:endParaRPr lang="en-AU" sz="14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100 </a:t>
                      </a:r>
                      <a:endParaRPr lang="en-AU" sz="14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100 </a:t>
                      </a:r>
                      <a:endParaRPr lang="en-AU" sz="14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100 </a:t>
                      </a:r>
                      <a:endParaRPr lang="en-AU" sz="14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670328947"/>
                  </a:ext>
                </a:extLst>
              </a:tr>
              <a:tr h="565877">
                <a:tc>
                  <a:txBody>
                    <a:bodyPr/>
                    <a:lstStyle/>
                    <a:p>
                      <a:pPr algn="l" fontAlgn="t">
                        <a:lnSpc>
                          <a:spcPct val="150000"/>
                        </a:lnSpc>
                        <a:spcBef>
                          <a:spcPts val="1200"/>
                        </a:spcBef>
                        <a:spcAft>
                          <a:spcPts val="600"/>
                        </a:spcAft>
                        <a:tabLst>
                          <a:tab pos="228600" algn="l"/>
                          <a:tab pos="457200" algn="l"/>
                        </a:tabLst>
                      </a:pPr>
                      <a:r>
                        <a:rPr lang="en-AU" sz="1400" b="0" i="0" u="none" strike="noStrike">
                          <a:effectLst/>
                          <a:latin typeface="Arial" panose="020B0604020202020204" pitchFamily="34" charset="0"/>
                        </a:rPr>
                        <a:t>5</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102 </a:t>
                      </a:r>
                      <a:endParaRPr lang="en-AU" sz="14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102 </a:t>
                      </a:r>
                      <a:endParaRPr lang="en-AU" sz="14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102 </a:t>
                      </a:r>
                      <a:endParaRPr lang="en-AU" sz="14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102 </a:t>
                      </a:r>
                      <a:endParaRPr lang="en-AU" sz="14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102 </a:t>
                      </a:r>
                      <a:endParaRPr lang="en-AU" sz="14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102 </a:t>
                      </a:r>
                      <a:endParaRPr lang="en-AU" sz="14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2803302"/>
                  </a:ext>
                </a:extLst>
              </a:tr>
              <a:tr h="565877">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EBEBEB"/>
                          </a:highlight>
                          <a:latin typeface="Arial" panose="020B0604020202020204" pitchFamily="34" charset="0"/>
                        </a:rPr>
                        <a:t>10</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105 </a:t>
                      </a:r>
                      <a:endParaRPr lang="en-AU" sz="14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sz="1400" b="0"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105  </a:t>
                      </a:r>
                      <a:endParaRPr lang="en-AU" sz="14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sz="1400" b="0"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105 </a:t>
                      </a:r>
                      <a:endParaRPr lang="en-AU" sz="14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sz="1400" b="0"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105 </a:t>
                      </a:r>
                      <a:endParaRPr lang="en-AU" sz="14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sz="1400" b="0"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105 </a:t>
                      </a:r>
                      <a:endParaRPr lang="en-AU" sz="14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sz="1400" b="0"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105 </a:t>
                      </a:r>
                      <a:endParaRPr lang="en-AU" sz="14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620660134"/>
                  </a:ext>
                </a:extLst>
              </a:tr>
              <a:tr h="565877">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EBEBEB"/>
                          </a:highlight>
                          <a:latin typeface="Arial" panose="020B0604020202020204" pitchFamily="34" charset="0"/>
                        </a:rPr>
                        <a:t>15</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EBEBEB"/>
                          </a:highlight>
                          <a:latin typeface="Arial" panose="020B0604020202020204" pitchFamily="34" charset="0"/>
                        </a:rPr>
                        <a:t>107</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EBEBEB"/>
                          </a:highlight>
                          <a:latin typeface="Arial" panose="020B0604020202020204" pitchFamily="34" charset="0"/>
                        </a:rPr>
                        <a:t>107</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EBEBEB"/>
                          </a:highlight>
                          <a:latin typeface="Arial" panose="020B0604020202020204" pitchFamily="34" charset="0"/>
                        </a:rPr>
                        <a:t>107</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EBEBEB"/>
                          </a:highlight>
                          <a:latin typeface="Arial" panose="020B0604020202020204" pitchFamily="34" charset="0"/>
                        </a:rPr>
                        <a:t>107</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0" i="0" u="none" strike="noStrike">
                          <a:effectLst/>
                          <a:highlight>
                            <a:srgbClr val="EBEBEB"/>
                          </a:highlight>
                          <a:latin typeface="Arial" panose="020B0604020202020204" pitchFamily="34" charset="0"/>
                        </a:rPr>
                        <a:t>107</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400" b="0" i="0" u="none" strike="noStrike" dirty="0">
                          <a:effectLst/>
                          <a:highlight>
                            <a:srgbClr val="EBEBEB"/>
                          </a:highlight>
                          <a:latin typeface="Arial" panose="020B0604020202020204" pitchFamily="34" charset="0"/>
                        </a:rPr>
                        <a:t>107</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827578250"/>
                  </a:ext>
                </a:extLst>
              </a:tr>
            </a:tbl>
          </a:graphicData>
        </a:graphic>
      </p:graphicFrame>
      <p:sp>
        <p:nvSpPr>
          <p:cNvPr id="8" name="TextBox 7">
            <a:extLst>
              <a:ext uri="{FF2B5EF4-FFF2-40B4-BE49-F238E27FC236}">
                <a16:creationId xmlns:a16="http://schemas.microsoft.com/office/drawing/2014/main" id="{356059C4-1370-6C91-B2C6-5F1247477E59}"/>
              </a:ext>
            </a:extLst>
          </p:cNvPr>
          <p:cNvSpPr txBox="1"/>
          <p:nvPr/>
        </p:nvSpPr>
        <p:spPr>
          <a:xfrm>
            <a:off x="1944455" y="1883876"/>
            <a:ext cx="7800707" cy="304800"/>
          </a:xfrm>
          <a:prstGeom prst="rect">
            <a:avLst/>
          </a:prstGeom>
          <a:noFill/>
        </p:spPr>
        <p:txBody>
          <a:bodyPr wrap="square" lIns="0" tIns="0" rIns="0" bIns="0" rtlCol="0">
            <a:noAutofit/>
          </a:bodyPr>
          <a:lstStyle/>
          <a:p>
            <a:pPr algn="l"/>
            <a:r>
              <a:rPr lang="en-AU" sz="1800" dirty="0">
                <a:latin typeface="Arial" panose="020B0604020202020204" pitchFamily="34" charset="0"/>
                <a:cs typeface="Arial" panose="020B0604020202020204" pitchFamily="34" charset="0"/>
              </a:rPr>
              <a:t>Table 1: The impact of salt on boiling point of water.</a:t>
            </a:r>
          </a:p>
        </p:txBody>
      </p:sp>
      <p:sp>
        <p:nvSpPr>
          <p:cNvPr id="15" name="Callout: Down Arrow 15">
            <a:extLst>
              <a:ext uri="{FF2B5EF4-FFF2-40B4-BE49-F238E27FC236}">
                <a16:creationId xmlns:a16="http://schemas.microsoft.com/office/drawing/2014/main" id="{6D51AF70-3161-3AA5-7C74-561E43C7C9B6}"/>
              </a:ext>
            </a:extLst>
          </p:cNvPr>
          <p:cNvSpPr/>
          <p:nvPr/>
        </p:nvSpPr>
        <p:spPr>
          <a:xfrm>
            <a:off x="360000" y="1093131"/>
            <a:ext cx="3950743" cy="602134"/>
          </a:xfrm>
          <a:prstGeom prst="wedgeRoundRectCallout">
            <a:avLst>
              <a:gd name="adj1" fmla="val -3693"/>
              <a:gd name="adj2" fmla="val 74975"/>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dirty="0">
                <a:solidFill>
                  <a:schemeClr val="accent1"/>
                </a:solidFill>
                <a:latin typeface="Arial" panose="020B0604020202020204" pitchFamily="34" charset="0"/>
                <a:cs typeface="Arial" panose="020B0604020202020204" pitchFamily="34" charset="0"/>
              </a:rPr>
              <a:t>Table is numbered for easy reference.</a:t>
            </a:r>
            <a:br>
              <a:rPr lang="en-AU" sz="1600" dirty="0">
                <a:solidFill>
                  <a:schemeClr val="accent1"/>
                </a:solidFill>
                <a:latin typeface="Arial" panose="020B0604020202020204" pitchFamily="34" charset="0"/>
                <a:cs typeface="Arial" panose="020B0604020202020204" pitchFamily="34" charset="0"/>
              </a:rPr>
            </a:br>
            <a:r>
              <a:rPr lang="en-AU" sz="1600" dirty="0">
                <a:solidFill>
                  <a:schemeClr val="accent1"/>
                </a:solidFill>
                <a:latin typeface="Arial" panose="020B0604020202020204" pitchFamily="34" charset="0"/>
                <a:cs typeface="Arial" panose="020B0604020202020204" pitchFamily="34" charset="0"/>
              </a:rPr>
              <a:t>It is positioned above the table.</a:t>
            </a:r>
          </a:p>
        </p:txBody>
      </p:sp>
      <p:sp>
        <p:nvSpPr>
          <p:cNvPr id="5" name="Callout: Down Arrow 9">
            <a:extLst>
              <a:ext uri="{FF2B5EF4-FFF2-40B4-BE49-F238E27FC236}">
                <a16:creationId xmlns:a16="http://schemas.microsoft.com/office/drawing/2014/main" id="{0EB93B77-3A54-8947-19E0-71C47300326D}"/>
              </a:ext>
            </a:extLst>
          </p:cNvPr>
          <p:cNvSpPr/>
          <p:nvPr/>
        </p:nvSpPr>
        <p:spPr>
          <a:xfrm>
            <a:off x="5301146" y="1093131"/>
            <a:ext cx="2240093" cy="491935"/>
          </a:xfrm>
          <a:prstGeom prst="wedgeRoundRectCallout">
            <a:avLst>
              <a:gd name="adj1" fmla="val -20860"/>
              <a:gd name="adj2" fmla="val 106142"/>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dirty="0">
                <a:solidFill>
                  <a:schemeClr val="accent1"/>
                </a:solidFill>
                <a:latin typeface="Arial" panose="020B0604020202020204" pitchFamily="34" charset="0"/>
                <a:cs typeface="Arial" panose="020B0604020202020204" pitchFamily="34" charset="0"/>
              </a:rPr>
              <a:t>A descriptive title.</a:t>
            </a:r>
          </a:p>
        </p:txBody>
      </p:sp>
      <p:sp>
        <p:nvSpPr>
          <p:cNvPr id="17" name="Callout: Down Arrow 12">
            <a:extLst>
              <a:ext uri="{FF2B5EF4-FFF2-40B4-BE49-F238E27FC236}">
                <a16:creationId xmlns:a16="http://schemas.microsoft.com/office/drawing/2014/main" id="{771F6346-12F8-2AED-6F0E-B09DB699BC92}"/>
              </a:ext>
            </a:extLst>
          </p:cNvPr>
          <p:cNvSpPr/>
          <p:nvPr/>
        </p:nvSpPr>
        <p:spPr>
          <a:xfrm>
            <a:off x="7884132" y="1093132"/>
            <a:ext cx="2240093" cy="602134"/>
          </a:xfrm>
          <a:prstGeom prst="wedgeRoundRectCallout">
            <a:avLst>
              <a:gd name="adj1" fmla="val -17755"/>
              <a:gd name="adj2" fmla="val 73247"/>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The table is enclosed and has ruled sides.</a:t>
            </a:r>
          </a:p>
        </p:txBody>
      </p:sp>
      <p:sp>
        <p:nvSpPr>
          <p:cNvPr id="18" name="Callout: Right Arrow 8">
            <a:extLst>
              <a:ext uri="{FF2B5EF4-FFF2-40B4-BE49-F238E27FC236}">
                <a16:creationId xmlns:a16="http://schemas.microsoft.com/office/drawing/2014/main" id="{2547CE42-42FE-EC62-49C6-42079DAAB30F}"/>
              </a:ext>
            </a:extLst>
          </p:cNvPr>
          <p:cNvSpPr/>
          <p:nvPr/>
        </p:nvSpPr>
        <p:spPr>
          <a:xfrm>
            <a:off x="210212" y="2462820"/>
            <a:ext cx="1350267" cy="1932359"/>
          </a:xfrm>
          <a:prstGeom prst="wedgeRoundRectCallout">
            <a:avLst>
              <a:gd name="adj1" fmla="val 68888"/>
              <a:gd name="adj2" fmla="val -24667"/>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Column heading for independent variable including units where required</a:t>
            </a:r>
          </a:p>
        </p:txBody>
      </p:sp>
      <p:sp>
        <p:nvSpPr>
          <p:cNvPr id="20" name="Callout: Left Arrow 13">
            <a:extLst>
              <a:ext uri="{FF2B5EF4-FFF2-40B4-BE49-F238E27FC236}">
                <a16:creationId xmlns:a16="http://schemas.microsoft.com/office/drawing/2014/main" id="{F3401F54-1D86-E299-310A-B2E3574E2AE3}"/>
              </a:ext>
            </a:extLst>
          </p:cNvPr>
          <p:cNvSpPr/>
          <p:nvPr/>
        </p:nvSpPr>
        <p:spPr>
          <a:xfrm>
            <a:off x="10467119" y="1109870"/>
            <a:ext cx="1376882" cy="2992473"/>
          </a:xfrm>
          <a:prstGeom prst="wedgeRoundRectCallout">
            <a:avLst>
              <a:gd name="adj1" fmla="val -79287"/>
              <a:gd name="adj2" fmla="val 4485"/>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dirty="0">
                <a:solidFill>
                  <a:schemeClr val="accent1"/>
                </a:solidFill>
                <a:latin typeface="Arial" panose="020B0604020202020204" pitchFamily="34" charset="0"/>
                <a:cs typeface="Arial" panose="020B0604020202020204" pitchFamily="34" charset="0"/>
              </a:rPr>
              <a:t>A column spanner to group the trials. It contains the heading and units where applicable for the dependent variable.</a:t>
            </a:r>
          </a:p>
        </p:txBody>
      </p:sp>
      <p:sp>
        <p:nvSpPr>
          <p:cNvPr id="19" name="Callout: Up Arrow 10">
            <a:extLst>
              <a:ext uri="{FF2B5EF4-FFF2-40B4-BE49-F238E27FC236}">
                <a16:creationId xmlns:a16="http://schemas.microsoft.com/office/drawing/2014/main" id="{E1EF1002-8680-1BEC-FCAB-A4EEE76471AF}"/>
              </a:ext>
            </a:extLst>
          </p:cNvPr>
          <p:cNvSpPr/>
          <p:nvPr/>
        </p:nvSpPr>
        <p:spPr>
          <a:xfrm>
            <a:off x="210212" y="6048194"/>
            <a:ext cx="5885788" cy="644473"/>
          </a:xfrm>
          <a:prstGeom prst="wedgeRoundRectCallout">
            <a:avLst>
              <a:gd name="adj1" fmla="val -10530"/>
              <a:gd name="adj2" fmla="val -90702"/>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dirty="0">
                <a:solidFill>
                  <a:schemeClr val="accent1"/>
                </a:solidFill>
                <a:latin typeface="Arial" panose="020B0604020202020204" pitchFamily="34" charset="0"/>
                <a:cs typeface="Arial" panose="020B0604020202020204" pitchFamily="34" charset="0"/>
              </a:rPr>
              <a:t>The first column usually contains the treatment groups and control group (where applicable) for the independent variable.</a:t>
            </a:r>
          </a:p>
        </p:txBody>
      </p:sp>
      <p:sp>
        <p:nvSpPr>
          <p:cNvPr id="21" name="Callout: Up Arrow 11">
            <a:extLst>
              <a:ext uri="{FF2B5EF4-FFF2-40B4-BE49-F238E27FC236}">
                <a16:creationId xmlns:a16="http://schemas.microsoft.com/office/drawing/2014/main" id="{E826619F-0067-D053-15ED-589071DB2621}"/>
              </a:ext>
            </a:extLst>
          </p:cNvPr>
          <p:cNvSpPr/>
          <p:nvPr/>
        </p:nvSpPr>
        <p:spPr>
          <a:xfrm>
            <a:off x="6291982" y="6040472"/>
            <a:ext cx="4792337" cy="652196"/>
          </a:xfrm>
          <a:prstGeom prst="wedgeRoundRectCallout">
            <a:avLst>
              <a:gd name="adj1" fmla="val 5314"/>
              <a:gd name="adj2" fmla="val -85491"/>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Only the data is recorded in the cells. Units should only be written in column headings.</a:t>
            </a:r>
          </a:p>
        </p:txBody>
      </p:sp>
      <p:sp>
        <p:nvSpPr>
          <p:cNvPr id="6" name="Slide Number Placeholder 1">
            <a:extLst>
              <a:ext uri="{FF2B5EF4-FFF2-40B4-BE49-F238E27FC236}">
                <a16:creationId xmlns:a16="http://schemas.microsoft.com/office/drawing/2014/main" id="{E90D7F4F-D7C6-2819-B7F4-B45C66975554}"/>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19</a:t>
            </a:fld>
            <a:endParaRPr lang="en-AU"/>
          </a:p>
        </p:txBody>
      </p:sp>
    </p:spTree>
    <p:extLst>
      <p:ext uri="{BB962C8B-B14F-4D97-AF65-F5344CB8AC3E}">
        <p14:creationId xmlns:p14="http://schemas.microsoft.com/office/powerpoint/2010/main" val="318674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P spid="5" grpId="0" animBg="1"/>
      <p:bldP spid="17" grpId="0" animBg="1"/>
      <p:bldP spid="18" grpId="0" animBg="1"/>
      <p:bldP spid="20" grpId="0" animBg="1"/>
      <p:bldP spid="19"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6975DC2E-41CA-25B2-8857-90868567F7DA}"/>
              </a:ext>
            </a:extLst>
          </p:cNvPr>
          <p:cNvSpPr txBox="1">
            <a:spLocks noGrp="1"/>
          </p:cNvSpPr>
          <p:nvPr>
            <p:ph type="title" idx="4294967295"/>
          </p:nvPr>
        </p:nvSpPr>
        <p:spPr>
          <a:xfrm>
            <a:off x="539999" y="2240968"/>
            <a:ext cx="6255979" cy="203399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377" rtl="0" eaLnBrk="1" latinLnBrk="0" hangingPunct="1">
              <a:lnSpc>
                <a:spcPct val="100000"/>
              </a:lnSpc>
              <a:spcBef>
                <a:spcPct val="0"/>
              </a:spcBef>
              <a:buNone/>
              <a:defRPr sz="48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AU" sz="4800" b="0" i="0" u="none" strike="noStrike" kern="1200" cap="none" spc="0" normalizeH="0" baseline="0" noProof="0" dirty="0">
                <a:ln>
                  <a:noFill/>
                </a:ln>
                <a:solidFill>
                  <a:schemeClr val="bg1"/>
                </a:solidFill>
                <a:effectLst/>
                <a:uLnTx/>
                <a:uFillTx/>
                <a:latin typeface="+mj-lt"/>
                <a:ea typeface="Times New Roman" panose="02020603050405020304" pitchFamily="18" charset="0"/>
                <a:cs typeface="Arial" panose="020B0604020202020204" pitchFamily="34" charset="0"/>
              </a:rPr>
              <a:t>Disease</a:t>
            </a:r>
            <a:endParaRPr kumimoji="0" lang="en-AU" sz="4800" b="0" i="0" u="none" strike="noStrike" kern="1200" cap="none" spc="0" normalizeH="0" baseline="0" noProof="0" dirty="0">
              <a:ln>
                <a:noFill/>
              </a:ln>
              <a:solidFill>
                <a:schemeClr val="bg1"/>
              </a:solidFill>
              <a:effectLst/>
              <a:uLnTx/>
              <a:uFillTx/>
              <a:latin typeface="+mj-lt"/>
              <a:ea typeface="+mj-ea"/>
              <a:cs typeface="Arial" panose="020B0604020202020204" pitchFamily="34" charset="0"/>
            </a:endParaRPr>
          </a:p>
        </p:txBody>
      </p:sp>
      <p:sp>
        <p:nvSpPr>
          <p:cNvPr id="13" name="Text Placeholder 10">
            <a:extLst>
              <a:ext uri="{FF2B5EF4-FFF2-40B4-BE49-F238E27FC236}">
                <a16:creationId xmlns:a16="http://schemas.microsoft.com/office/drawing/2014/main" id="{BE43AA0C-AA11-41A1-C11C-87B4EF9477BB}"/>
              </a:ext>
            </a:extLst>
          </p:cNvPr>
          <p:cNvSpPr txBox="1">
            <a:spLocks/>
          </p:cNvSpPr>
          <p:nvPr/>
        </p:nvSpPr>
        <p:spPr>
          <a:xfrm>
            <a:off x="539999" y="4385568"/>
            <a:ext cx="6255977" cy="426611"/>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4"/>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Arial"/>
                <a:cs typeface="Arial"/>
              </a:rPr>
              <a:t>Science – Stage 5/Year 9</a:t>
            </a:r>
            <a:endParaRPr lang="en-AU" dirty="0"/>
          </a:p>
        </p:txBody>
      </p:sp>
      <p:sp>
        <p:nvSpPr>
          <p:cNvPr id="14" name="Text Placeholder 9">
            <a:extLst>
              <a:ext uri="{FF2B5EF4-FFF2-40B4-BE49-F238E27FC236}">
                <a16:creationId xmlns:a16="http://schemas.microsoft.com/office/drawing/2014/main" id="{85AD8441-4062-378A-CBBB-C35EAFEEBA83}"/>
              </a:ext>
            </a:extLst>
          </p:cNvPr>
          <p:cNvSpPr txBox="1">
            <a:spLocks/>
          </p:cNvSpPr>
          <p:nvPr/>
        </p:nvSpPr>
        <p:spPr>
          <a:xfrm>
            <a:off x="540000" y="4925698"/>
            <a:ext cx="6255975" cy="360000"/>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0"/>
              </a:spcAft>
              <a:buFont typeface="Arial" panose="020B0604020202020204"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0"/>
              </a:spcAft>
              <a:buFont typeface="Arial" panose="020B0604020202020204" pitchFamily="34" charset="0"/>
              <a:buNone/>
              <a:defRPr sz="1800" b="0" kern="1200">
                <a:solidFill>
                  <a:schemeClr val="bg1"/>
                </a:solidFill>
                <a:latin typeface="+mj-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Arial"/>
                <a:cs typeface="Arial"/>
              </a:rPr>
              <a:t>Supporting PowerPoint</a:t>
            </a:r>
            <a:endParaRPr lang="en-AU" dirty="0"/>
          </a:p>
        </p:txBody>
      </p:sp>
      <p:pic>
        <p:nvPicPr>
          <p:cNvPr id="6" name="Picture Placeholder 5">
            <a:extLst>
              <a:ext uri="{FF2B5EF4-FFF2-40B4-BE49-F238E27FC236}">
                <a16:creationId xmlns:a16="http://schemas.microsoft.com/office/drawing/2014/main" id="{3942F79C-263F-2413-9639-62280F0FB0D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t="-33288" b="-33288"/>
          <a:stretch/>
        </p:blipFill>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796D2-B903-61FF-BBA3-F143C523DC28}"/>
              </a:ext>
            </a:extLst>
          </p:cNvPr>
          <p:cNvSpPr>
            <a:spLocks noGrp="1"/>
          </p:cNvSpPr>
          <p:nvPr>
            <p:ph type="title"/>
          </p:nvPr>
        </p:nvSpPr>
        <p:spPr/>
        <p:txBody>
          <a:bodyPr/>
          <a:lstStyle/>
          <a:p>
            <a:r>
              <a:rPr lang="en-AU"/>
              <a:t>1.3 Quality criteria – Table</a:t>
            </a:r>
          </a:p>
        </p:txBody>
      </p:sp>
      <p:sp>
        <p:nvSpPr>
          <p:cNvPr id="4" name="Text Placeholder 3">
            <a:extLst>
              <a:ext uri="{FF2B5EF4-FFF2-40B4-BE49-F238E27FC236}">
                <a16:creationId xmlns:a16="http://schemas.microsoft.com/office/drawing/2014/main" id="{2EFAF043-6337-288B-8041-DFFB2FDD5F54}"/>
              </a:ext>
            </a:extLst>
          </p:cNvPr>
          <p:cNvSpPr>
            <a:spLocks noGrp="1"/>
          </p:cNvSpPr>
          <p:nvPr>
            <p:ph type="body" sz="quarter" idx="17"/>
          </p:nvPr>
        </p:nvSpPr>
        <p:spPr>
          <a:xfrm>
            <a:off x="334963" y="1567087"/>
            <a:ext cx="11509037" cy="4086954"/>
          </a:xfrm>
        </p:spPr>
        <p:txBody>
          <a:bodyPr/>
          <a:lstStyle/>
          <a:p>
            <a:pPr marL="285750" indent="-357750" rtl="0" fontAlgn="base">
              <a:lnSpc>
                <a:spcPct val="150000"/>
              </a:lnSpc>
              <a:spcBef>
                <a:spcPts val="0"/>
              </a:spcBef>
              <a:spcAft>
                <a:spcPts val="600"/>
              </a:spcAft>
              <a:buFont typeface="Wingdings" panose="05000000000000000000" pitchFamily="2" charset="2"/>
              <a:buChar char="q"/>
            </a:pPr>
            <a:r>
              <a:rPr lang="en-AU" sz="1800" dirty="0">
                <a:solidFill>
                  <a:srgbClr val="000000"/>
                </a:solidFill>
                <a:latin typeface="Arial" panose="020B0604020202020204" pitchFamily="34" charset="0"/>
                <a:cs typeface="Arial" panose="020B0604020202020204" pitchFamily="34" charset="0"/>
              </a:rPr>
              <a:t>Enc</a:t>
            </a:r>
            <a:r>
              <a:rPr lang="en-AU" sz="1800" b="0" i="0" u="none" strike="noStrike" dirty="0">
                <a:solidFill>
                  <a:srgbClr val="000000"/>
                </a:solidFill>
                <a:effectLst/>
                <a:latin typeface="Arial" panose="020B0604020202020204" pitchFamily="34" charset="0"/>
                <a:cs typeface="Arial" panose="020B0604020202020204" pitchFamily="34" charset="0"/>
              </a:rPr>
              <a:t>losed table with ruled sides</a:t>
            </a:r>
          </a:p>
          <a:p>
            <a:pPr marL="285750" indent="-357750" rtl="0" fontAlgn="base">
              <a:lnSpc>
                <a:spcPct val="150000"/>
              </a:lnSpc>
              <a:spcBef>
                <a:spcPts val="0"/>
              </a:spcBef>
              <a:spcAft>
                <a:spcPts val="600"/>
              </a:spcAft>
              <a:buFont typeface="Wingdings" panose="05000000000000000000" pitchFamily="2" charset="2"/>
              <a:buChar char="q"/>
            </a:pPr>
            <a:r>
              <a:rPr lang="en-AU" sz="1800" dirty="0">
                <a:solidFill>
                  <a:srgbClr val="000000"/>
                </a:solidFill>
                <a:latin typeface="Arial" panose="020B0604020202020204" pitchFamily="34" charset="0"/>
                <a:cs typeface="Arial" panose="020B0604020202020204" pitchFamily="34" charset="0"/>
              </a:rPr>
              <a:t>Drawn with a ruler and pencil (when hand drawn)</a:t>
            </a:r>
            <a:endParaRPr lang="en-AU" sz="1800" b="0" i="0" u="none" strike="noStrike" dirty="0">
              <a:solidFill>
                <a:srgbClr val="000000"/>
              </a:solidFill>
              <a:effectLst/>
              <a:latin typeface="Arial" panose="020B0604020202020204" pitchFamily="34" charset="0"/>
              <a:cs typeface="Arial" panose="020B0604020202020204" pitchFamily="34" charset="0"/>
            </a:endParaRPr>
          </a:p>
          <a:p>
            <a:pPr marL="285750" indent="-357750" rtl="0" fontAlgn="base">
              <a:lnSpc>
                <a:spcPct val="150000"/>
              </a:lnSpc>
              <a:spcBef>
                <a:spcPts val="0"/>
              </a:spcBef>
              <a:spcAft>
                <a:spcPts val="600"/>
              </a:spcAft>
              <a:buFont typeface="Wingdings" panose="05000000000000000000" pitchFamily="2" charset="2"/>
              <a:buChar char="q"/>
            </a:pPr>
            <a:r>
              <a:rPr lang="en-AU" sz="1800" b="0" i="0" u="none" strike="noStrike" dirty="0">
                <a:solidFill>
                  <a:srgbClr val="000000"/>
                </a:solidFill>
                <a:effectLst/>
                <a:latin typeface="Arial" panose="020B0604020202020204" pitchFamily="34" charset="0"/>
                <a:cs typeface="Arial" panose="020B0604020202020204" pitchFamily="34" charset="0"/>
              </a:rPr>
              <a:t>Contains a numbered title (</a:t>
            </a:r>
            <a:r>
              <a:rPr lang="en-AU" sz="1800" dirty="0">
                <a:solidFill>
                  <a:srgbClr val="000000"/>
                </a:solidFill>
                <a:latin typeface="Arial" panose="020B0604020202020204" pitchFamily="34" charset="0"/>
                <a:cs typeface="Arial" panose="020B0604020202020204" pitchFamily="34" charset="0"/>
              </a:rPr>
              <a:t>for example, Table</a:t>
            </a:r>
            <a:r>
              <a:rPr lang="en-AU" sz="1800" b="0" i="0" u="none" strike="noStrike" dirty="0">
                <a:solidFill>
                  <a:srgbClr val="000000"/>
                </a:solidFill>
                <a:effectLst/>
                <a:latin typeface="Arial" panose="020B0604020202020204" pitchFamily="34" charset="0"/>
                <a:cs typeface="Arial" panose="020B0604020202020204" pitchFamily="34" charset="0"/>
              </a:rPr>
              <a:t> 1: …) that reflects the contents of the table</a:t>
            </a:r>
          </a:p>
          <a:p>
            <a:pPr marL="285750" indent="-357750" rtl="0" fontAlgn="base">
              <a:lnSpc>
                <a:spcPct val="150000"/>
              </a:lnSpc>
              <a:spcBef>
                <a:spcPts val="0"/>
              </a:spcBef>
              <a:spcAft>
                <a:spcPts val="600"/>
              </a:spcAft>
              <a:buFont typeface="Wingdings" panose="05000000000000000000" pitchFamily="2" charset="2"/>
              <a:buChar char="q"/>
            </a:pPr>
            <a:r>
              <a:rPr lang="en-AU" sz="1800" dirty="0">
                <a:solidFill>
                  <a:srgbClr val="000000"/>
                </a:solidFill>
                <a:latin typeface="Arial" panose="020B0604020202020204" pitchFamily="34" charset="0"/>
                <a:cs typeface="Arial" panose="020B0604020202020204" pitchFamily="34" charset="0"/>
              </a:rPr>
              <a:t>Title i</a:t>
            </a:r>
            <a:r>
              <a:rPr lang="en-AU" sz="1800" b="0" i="0" u="none" strike="noStrike" dirty="0">
                <a:solidFill>
                  <a:srgbClr val="000000"/>
                </a:solidFill>
                <a:effectLst/>
                <a:latin typeface="Arial" panose="020B0604020202020204" pitchFamily="34" charset="0"/>
                <a:cs typeface="Arial" panose="020B0604020202020204" pitchFamily="34" charset="0"/>
              </a:rPr>
              <a:t>s written above the table</a:t>
            </a:r>
          </a:p>
          <a:p>
            <a:pPr marL="285750" indent="-357750" rtl="0" fontAlgn="base">
              <a:lnSpc>
                <a:spcPct val="150000"/>
              </a:lnSpc>
              <a:spcBef>
                <a:spcPts val="0"/>
              </a:spcBef>
              <a:spcAft>
                <a:spcPts val="600"/>
              </a:spcAft>
              <a:buFont typeface="Wingdings" panose="05000000000000000000" pitchFamily="2" charset="2"/>
              <a:buChar char="q"/>
            </a:pPr>
            <a:r>
              <a:rPr lang="en-AU" sz="1800" b="0" i="0" u="none" strike="noStrike" dirty="0">
                <a:solidFill>
                  <a:srgbClr val="000000"/>
                </a:solidFill>
                <a:effectLst/>
                <a:latin typeface="Arial" panose="020B0604020202020204" pitchFamily="34" charset="0"/>
                <a:cs typeface="Arial" panose="020B0604020202020204" pitchFamily="34" charset="0"/>
              </a:rPr>
              <a:t>Independent variable positioned on the left-hand side of the table</a:t>
            </a:r>
          </a:p>
          <a:p>
            <a:pPr marL="285750" indent="-357750" rtl="0" fontAlgn="base">
              <a:lnSpc>
                <a:spcPct val="150000"/>
              </a:lnSpc>
              <a:spcBef>
                <a:spcPts val="0"/>
              </a:spcBef>
              <a:spcAft>
                <a:spcPts val="600"/>
              </a:spcAft>
              <a:buFont typeface="Wingdings" panose="05000000000000000000" pitchFamily="2" charset="2"/>
              <a:buChar char="q"/>
            </a:pPr>
            <a:r>
              <a:rPr lang="en-AU" sz="1800" dirty="0">
                <a:solidFill>
                  <a:srgbClr val="000000"/>
                </a:solidFill>
                <a:latin typeface="Arial" panose="020B0604020202020204" pitchFamily="34" charset="0"/>
                <a:cs typeface="Arial" panose="020B0604020202020204" pitchFamily="34" charset="0"/>
              </a:rPr>
              <a:t>Dependent variable positioned at the top of the table</a:t>
            </a:r>
            <a:endParaRPr lang="en-AU" sz="1800" b="0" i="0" u="none" strike="noStrike" dirty="0">
              <a:solidFill>
                <a:srgbClr val="000000"/>
              </a:solidFill>
              <a:effectLst/>
              <a:latin typeface="Arial" panose="020B0604020202020204" pitchFamily="34" charset="0"/>
              <a:cs typeface="Arial" panose="020B0604020202020204" pitchFamily="34" charset="0"/>
            </a:endParaRPr>
          </a:p>
          <a:p>
            <a:pPr marL="285750" indent="-357750" fontAlgn="base">
              <a:lnSpc>
                <a:spcPct val="150000"/>
              </a:lnSpc>
              <a:spcAft>
                <a:spcPts val="600"/>
              </a:spcAft>
              <a:buFont typeface="Wingdings" panose="05000000000000000000" pitchFamily="2" charset="2"/>
              <a:buChar char="q"/>
            </a:pPr>
            <a:r>
              <a:rPr lang="en-AU" sz="1800" dirty="0">
                <a:solidFill>
                  <a:srgbClr val="000000"/>
                </a:solidFill>
                <a:latin typeface="Arial" panose="020B0604020202020204" pitchFamily="34" charset="0"/>
                <a:cs typeface="Arial" panose="020B0604020202020204" pitchFamily="34" charset="0"/>
              </a:rPr>
              <a:t>Appropriate headings, including units (when applicable) for both independent and dependent variable </a:t>
            </a:r>
          </a:p>
          <a:p>
            <a:pPr marL="285750" indent="-357750" fontAlgn="base">
              <a:lnSpc>
                <a:spcPct val="150000"/>
              </a:lnSpc>
              <a:spcAft>
                <a:spcPts val="600"/>
              </a:spcAft>
              <a:buFont typeface="Wingdings" panose="05000000000000000000" pitchFamily="2" charset="2"/>
              <a:buChar char="q"/>
            </a:pPr>
            <a:r>
              <a:rPr lang="en-AU" sz="1800" b="0" i="0" u="none" strike="noStrike" dirty="0">
                <a:solidFill>
                  <a:srgbClr val="000000"/>
                </a:solidFill>
                <a:effectLst/>
                <a:latin typeface="Arial" panose="020B0604020202020204" pitchFamily="34" charset="0"/>
                <a:cs typeface="Arial" panose="020B0604020202020204" pitchFamily="34" charset="0"/>
              </a:rPr>
              <a:t>Allows for the collection of multiple data sets (at least five) and an average</a:t>
            </a:r>
            <a:endParaRPr lang="en-AU" sz="1800" dirty="0"/>
          </a:p>
        </p:txBody>
      </p:sp>
      <p:sp>
        <p:nvSpPr>
          <p:cNvPr id="2" name="Slide Number Placeholder 1">
            <a:extLst>
              <a:ext uri="{FF2B5EF4-FFF2-40B4-BE49-F238E27FC236}">
                <a16:creationId xmlns:a16="http://schemas.microsoft.com/office/drawing/2014/main" id="{A0C82630-3E31-B123-A534-BC41AFD0B89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313116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A4965-9892-EF80-55EA-8C0AD917AA99}"/>
              </a:ext>
            </a:extLst>
          </p:cNvPr>
          <p:cNvSpPr>
            <a:spLocks noGrp="1"/>
          </p:cNvSpPr>
          <p:nvPr>
            <p:ph type="title"/>
          </p:nvPr>
        </p:nvSpPr>
        <p:spPr/>
        <p:txBody>
          <a:bodyPr/>
          <a:lstStyle/>
          <a:p>
            <a:r>
              <a:rPr lang="en" sz="3600" dirty="0">
                <a:latin typeface="+mj-lt"/>
                <a:ea typeface="Montserrat"/>
                <a:cs typeface="Montserrat"/>
                <a:sym typeface="Montserrat"/>
              </a:rPr>
              <a:t>1.3 Guided feedback chat (1)</a:t>
            </a:r>
            <a:endParaRPr lang="en-US" dirty="0">
              <a:latin typeface="+mj-lt"/>
            </a:endParaRPr>
          </a:p>
        </p:txBody>
      </p:sp>
      <p:sp>
        <p:nvSpPr>
          <p:cNvPr id="6" name="Google Shape;140;p27">
            <a:extLst>
              <a:ext uri="{FF2B5EF4-FFF2-40B4-BE49-F238E27FC236}">
                <a16:creationId xmlns:a16="http://schemas.microsoft.com/office/drawing/2014/main" id="{87347140-241F-8E19-D41B-094FAB6D4FF6}"/>
              </a:ext>
            </a:extLst>
          </p:cNvPr>
          <p:cNvSpPr txBox="1"/>
          <p:nvPr/>
        </p:nvSpPr>
        <p:spPr>
          <a:xfrm>
            <a:off x="218400" y="839257"/>
            <a:ext cx="40464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dirty="0">
                <a:solidFill>
                  <a:srgbClr val="000000"/>
                </a:solidFill>
                <a:latin typeface="Arial" panose="020B0604020202020204" pitchFamily="34" charset="0"/>
                <a:ea typeface="Montserrat"/>
                <a:cs typeface="Arial" panose="020B0604020202020204" pitchFamily="34" charset="0"/>
                <a:sym typeface="Montserrat"/>
              </a:rPr>
              <a:t>Task: Assessing table quality </a:t>
            </a:r>
            <a:endParaRPr sz="1867" kern="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7" name="Google Shape;141;p27">
            <a:extLst>
              <a:ext uri="{FF2B5EF4-FFF2-40B4-BE49-F238E27FC236}">
                <a16:creationId xmlns:a16="http://schemas.microsoft.com/office/drawing/2014/main" id="{A06AAE16-CDBB-FB58-431B-2B834C0F01C4}"/>
              </a:ext>
            </a:extLst>
          </p:cNvPr>
          <p:cNvSpPr txBox="1"/>
          <p:nvPr/>
        </p:nvSpPr>
        <p:spPr>
          <a:xfrm>
            <a:off x="4135542" y="839257"/>
            <a:ext cx="29592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dirty="0">
                <a:solidFill>
                  <a:srgbClr val="000000"/>
                </a:solidFill>
                <a:latin typeface="Arial" panose="020B0604020202020204" pitchFamily="34" charset="0"/>
                <a:ea typeface="Montserrat"/>
                <a:cs typeface="Arial" panose="020B0604020202020204" pitchFamily="34" charset="0"/>
                <a:sym typeface="Montserrat"/>
              </a:rPr>
              <a:t>Name: </a:t>
            </a:r>
            <a:endParaRPr sz="1867" kern="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8" name="Google Shape;142;p27">
            <a:extLst>
              <a:ext uri="{FF2B5EF4-FFF2-40B4-BE49-F238E27FC236}">
                <a16:creationId xmlns:a16="http://schemas.microsoft.com/office/drawing/2014/main" id="{6BA25557-72EE-1E0D-99E4-E6F2662A6E45}"/>
              </a:ext>
            </a:extLst>
          </p:cNvPr>
          <p:cNvSpPr txBox="1"/>
          <p:nvPr/>
        </p:nvSpPr>
        <p:spPr>
          <a:xfrm>
            <a:off x="8109467" y="839257"/>
            <a:ext cx="37944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dirty="0">
                <a:solidFill>
                  <a:srgbClr val="000000"/>
                </a:solidFill>
                <a:latin typeface="Arial" panose="020B0604020202020204" pitchFamily="34" charset="0"/>
                <a:ea typeface="Montserrat"/>
                <a:cs typeface="Arial" panose="020B0604020202020204" pitchFamily="34" charset="0"/>
                <a:sym typeface="Montserrat"/>
              </a:rPr>
              <a:t>Feedback given by: </a:t>
            </a:r>
            <a:endParaRPr sz="1867" kern="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9" name="Google Shape;137;p27">
            <a:extLst>
              <a:ext uri="{FF2B5EF4-FFF2-40B4-BE49-F238E27FC236}">
                <a16:creationId xmlns:a16="http://schemas.microsoft.com/office/drawing/2014/main" id="{5505DE25-EF19-4771-D22C-9080227E6335}"/>
              </a:ext>
            </a:extLst>
          </p:cNvPr>
          <p:cNvSpPr txBox="1"/>
          <p:nvPr/>
        </p:nvSpPr>
        <p:spPr>
          <a:xfrm>
            <a:off x="398000" y="2426567"/>
            <a:ext cx="3378000" cy="402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b="1" kern="0" dirty="0">
                <a:solidFill>
                  <a:srgbClr val="000000"/>
                </a:solidFill>
                <a:ea typeface="Montserrat"/>
                <a:cs typeface="Montserrat"/>
                <a:sym typeface="Montserrat"/>
              </a:rPr>
              <a:t>Student 1</a:t>
            </a:r>
            <a:endParaRPr sz="1600" b="1" kern="0" dirty="0">
              <a:solidFill>
                <a:srgbClr val="000000"/>
              </a:solidFill>
              <a:ea typeface="Montserrat"/>
              <a:cs typeface="Montserrat"/>
              <a:sym typeface="Montserrat"/>
            </a:endParaRPr>
          </a:p>
          <a:p>
            <a:pPr defTabSz="1219170">
              <a:buClr>
                <a:srgbClr val="000000"/>
              </a:buClr>
            </a:pPr>
            <a:r>
              <a:rPr lang="en" sz="1600" i="1" kern="0" dirty="0">
                <a:solidFill>
                  <a:srgbClr val="000000"/>
                </a:solidFill>
                <a:ea typeface="Montserrat"/>
                <a:cs typeface="Montserrat"/>
                <a:sym typeface="Montserrat"/>
              </a:rPr>
              <a:t>I would like feedback that I receive to be focused on…</a:t>
            </a:r>
          </a:p>
          <a:p>
            <a:pPr defTabSz="1219170">
              <a:buClr>
                <a:srgbClr val="000000"/>
              </a:buClr>
            </a:pPr>
            <a:endParaRPr lang="en" sz="1600" i="1" kern="0" dirty="0">
              <a:solidFill>
                <a:srgbClr val="000000"/>
              </a:solidFill>
              <a:latin typeface="Montserrat"/>
              <a:ea typeface="Montserrat"/>
              <a:cs typeface="Montserrat"/>
              <a:sym typeface="Montserrat"/>
            </a:endParaRPr>
          </a:p>
          <a:p>
            <a:pPr marL="285750" indent="-285750" defTabSz="1219170">
              <a:lnSpc>
                <a:spcPct val="110000"/>
              </a:lnSpc>
              <a:spcAft>
                <a:spcPts val="600"/>
              </a:spcAft>
              <a:buClr>
                <a:srgbClr val="000000"/>
              </a:buClr>
              <a:buFont typeface="Arial" panose="020B0604020202020204" pitchFamily="34" charset="0"/>
              <a:buChar char="•"/>
            </a:pPr>
            <a:r>
              <a:rPr lang="en-AU" sz="1600" kern="0" dirty="0">
                <a:solidFill>
                  <a:srgbClr val="000000"/>
                </a:solidFill>
                <a:ea typeface="Montserrat"/>
                <a:cs typeface="Montserrat"/>
                <a:sym typeface="Montserrat"/>
              </a:rPr>
              <a:t>The quality of the table I constructed for the practical activity ‘Investigating the heart response to a stimulus’.</a:t>
            </a:r>
          </a:p>
          <a:p>
            <a:pPr marL="285750" indent="-285750" defTabSz="1219170">
              <a:lnSpc>
                <a:spcPct val="110000"/>
              </a:lnSpc>
              <a:spcAft>
                <a:spcPts val="600"/>
              </a:spcAft>
              <a:buClr>
                <a:srgbClr val="000000"/>
              </a:buClr>
              <a:buFont typeface="Arial" panose="020B0604020202020204" pitchFamily="34" charset="0"/>
              <a:buChar char="•"/>
            </a:pPr>
            <a:r>
              <a:rPr lang="en-AU" sz="1600" kern="0" dirty="0">
                <a:solidFill>
                  <a:srgbClr val="000000"/>
                </a:solidFill>
                <a:ea typeface="Montserrat"/>
                <a:cs typeface="Montserrat"/>
                <a:sym typeface="Montserrat"/>
              </a:rPr>
              <a:t>The quality criteria for a table.</a:t>
            </a:r>
            <a:endParaRPr sz="1600" kern="0" dirty="0">
              <a:solidFill>
                <a:srgbClr val="000000"/>
              </a:solidFill>
              <a:ea typeface="Montserrat"/>
              <a:cs typeface="Montserrat"/>
              <a:sym typeface="Montserrat"/>
            </a:endParaRPr>
          </a:p>
          <a:p>
            <a:pPr defTabSz="1219170">
              <a:buClr>
                <a:srgbClr val="000000"/>
              </a:buClr>
            </a:pPr>
            <a:endParaRPr sz="1600" kern="0" dirty="0">
              <a:solidFill>
                <a:srgbClr val="000000"/>
              </a:solidFill>
              <a:latin typeface="Montserrat"/>
              <a:ea typeface="Montserrat"/>
              <a:cs typeface="Montserrat"/>
              <a:sym typeface="Montserrat"/>
            </a:endParaRPr>
          </a:p>
          <a:p>
            <a:pPr defTabSz="1219170">
              <a:buClr>
                <a:srgbClr val="000000"/>
              </a:buClr>
            </a:pPr>
            <a:endParaRPr sz="1600" kern="0" dirty="0">
              <a:solidFill>
                <a:srgbClr val="000000"/>
              </a:solidFill>
              <a:latin typeface="Montserrat"/>
              <a:ea typeface="Montserrat"/>
              <a:cs typeface="Montserrat"/>
              <a:sym typeface="Montserrat"/>
            </a:endParaRPr>
          </a:p>
        </p:txBody>
      </p:sp>
      <p:sp>
        <p:nvSpPr>
          <p:cNvPr id="10" name="Google Shape;138;p27">
            <a:extLst>
              <a:ext uri="{FF2B5EF4-FFF2-40B4-BE49-F238E27FC236}">
                <a16:creationId xmlns:a16="http://schemas.microsoft.com/office/drawing/2014/main" id="{B12CA1F0-262B-C0A5-1BB2-EB0BDA87C926}"/>
              </a:ext>
            </a:extLst>
          </p:cNvPr>
          <p:cNvSpPr txBox="1"/>
          <p:nvPr/>
        </p:nvSpPr>
        <p:spPr>
          <a:xfrm>
            <a:off x="4357833" y="2426500"/>
            <a:ext cx="3378000" cy="402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AU" sz="1600" b="1" kern="0" dirty="0">
                <a:solidFill>
                  <a:srgbClr val="000000"/>
                </a:solidFill>
                <a:ea typeface="Montserrat"/>
                <a:cs typeface="Montserrat"/>
                <a:sym typeface="Montserrat"/>
              </a:rPr>
              <a:t>Student 2</a:t>
            </a:r>
          </a:p>
          <a:p>
            <a:pPr defTabSz="1219170">
              <a:buClr>
                <a:srgbClr val="000000"/>
              </a:buClr>
            </a:pPr>
            <a:r>
              <a:rPr lang="en-AU" sz="1600" i="1" kern="0" dirty="0">
                <a:solidFill>
                  <a:srgbClr val="000000"/>
                </a:solidFill>
                <a:ea typeface="Montserrat"/>
                <a:cs typeface="Montserrat"/>
                <a:sym typeface="Montserrat"/>
              </a:rPr>
              <a:t>My feedback to Student 1 is…</a:t>
            </a:r>
          </a:p>
          <a:p>
            <a:pPr defTabSz="1219170">
              <a:buClr>
                <a:srgbClr val="000000"/>
              </a:buClr>
            </a:pPr>
            <a:endParaRPr sz="1600" kern="0" dirty="0">
              <a:solidFill>
                <a:srgbClr val="000000"/>
              </a:solidFill>
              <a:latin typeface="Montserrat"/>
              <a:ea typeface="Montserrat"/>
              <a:cs typeface="Montserrat"/>
              <a:sym typeface="Montserrat"/>
            </a:endParaRPr>
          </a:p>
          <a:p>
            <a:pPr defTabSz="1219170">
              <a:buClr>
                <a:srgbClr val="000000"/>
              </a:buClr>
            </a:pPr>
            <a:endParaRPr sz="1600" kern="0" dirty="0">
              <a:solidFill>
                <a:srgbClr val="000000"/>
              </a:solidFill>
              <a:latin typeface="Montserrat"/>
              <a:ea typeface="Montserrat"/>
              <a:cs typeface="Montserrat"/>
              <a:sym typeface="Montserrat"/>
            </a:endParaRPr>
          </a:p>
        </p:txBody>
      </p:sp>
      <p:sp>
        <p:nvSpPr>
          <p:cNvPr id="11" name="Google Shape;139;p27">
            <a:extLst>
              <a:ext uri="{FF2B5EF4-FFF2-40B4-BE49-F238E27FC236}">
                <a16:creationId xmlns:a16="http://schemas.microsoft.com/office/drawing/2014/main" id="{6179AD3F-4C2D-3B7D-F046-017867A95EC1}"/>
              </a:ext>
            </a:extLst>
          </p:cNvPr>
          <p:cNvSpPr txBox="1"/>
          <p:nvPr/>
        </p:nvSpPr>
        <p:spPr>
          <a:xfrm>
            <a:off x="8317667" y="2426500"/>
            <a:ext cx="3378000" cy="411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AU" sz="1600" b="1" kern="0" dirty="0">
                <a:solidFill>
                  <a:srgbClr val="000000"/>
                </a:solidFill>
                <a:ea typeface="Montserrat"/>
                <a:cs typeface="Montserrat"/>
                <a:sym typeface="Montserrat"/>
              </a:rPr>
              <a:t>Student 1</a:t>
            </a:r>
          </a:p>
          <a:p>
            <a:pPr defTabSz="1219170">
              <a:buClr>
                <a:srgbClr val="000000"/>
              </a:buClr>
            </a:pPr>
            <a:r>
              <a:rPr lang="en-AU" sz="1600" i="1" kern="0" dirty="0">
                <a:solidFill>
                  <a:srgbClr val="000000"/>
                </a:solidFill>
                <a:ea typeface="Montserrat"/>
                <a:cs typeface="Montserrat"/>
                <a:sym typeface="Montserrat"/>
              </a:rPr>
              <a:t>After receiving this feedback, my next steps are…</a:t>
            </a:r>
          </a:p>
          <a:p>
            <a:pPr defTabSz="1219170">
              <a:buClr>
                <a:srgbClr val="000000"/>
              </a:buClr>
            </a:pPr>
            <a:endParaRPr sz="1600" i="1" kern="0" dirty="0">
              <a:solidFill>
                <a:srgbClr val="000000"/>
              </a:solidFill>
              <a:latin typeface="Montserrat"/>
              <a:ea typeface="Montserrat"/>
              <a:cs typeface="Montserrat"/>
              <a:sym typeface="Montserrat"/>
            </a:endParaRPr>
          </a:p>
          <a:p>
            <a:pPr defTabSz="1219170">
              <a:buClr>
                <a:srgbClr val="000000"/>
              </a:buClr>
            </a:pPr>
            <a:endParaRPr sz="1600" kern="0" dirty="0">
              <a:solidFill>
                <a:srgbClr val="000000"/>
              </a:solidFill>
              <a:latin typeface="Montserrat"/>
              <a:ea typeface="Montserrat"/>
              <a:cs typeface="Montserrat"/>
              <a:sym typeface="Montserrat"/>
            </a:endParaRPr>
          </a:p>
        </p:txBody>
      </p:sp>
      <p:sp>
        <p:nvSpPr>
          <p:cNvPr id="2" name="Slide Number Placeholder 1">
            <a:extLst>
              <a:ext uri="{FF2B5EF4-FFF2-40B4-BE49-F238E27FC236}">
                <a16:creationId xmlns:a16="http://schemas.microsoft.com/office/drawing/2014/main" id="{A7A56F9F-F943-4A89-9304-A615C8DE261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90851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1F56B9-60F6-282F-4DA6-75B25F3EA24E}"/>
              </a:ext>
            </a:extLst>
          </p:cNvPr>
          <p:cNvSpPr>
            <a:spLocks noGrp="1"/>
          </p:cNvSpPr>
          <p:nvPr>
            <p:ph type="title"/>
          </p:nvPr>
        </p:nvSpPr>
        <p:spPr/>
        <p:txBody>
          <a:bodyPr/>
          <a:lstStyle/>
          <a:p>
            <a:r>
              <a:rPr lang="en-AU"/>
              <a:t>1.3 Table scaffold 1</a:t>
            </a:r>
          </a:p>
        </p:txBody>
      </p:sp>
      <p:sp>
        <p:nvSpPr>
          <p:cNvPr id="8" name="TextBox 7">
            <a:extLst>
              <a:ext uri="{FF2B5EF4-FFF2-40B4-BE49-F238E27FC236}">
                <a16:creationId xmlns:a16="http://schemas.microsoft.com/office/drawing/2014/main" id="{3A0060C1-0601-4EEB-07C4-ED9F1ADD678E}"/>
              </a:ext>
            </a:extLst>
          </p:cNvPr>
          <p:cNvSpPr txBox="1"/>
          <p:nvPr/>
        </p:nvSpPr>
        <p:spPr>
          <a:xfrm>
            <a:off x="338825" y="1063325"/>
            <a:ext cx="11505175" cy="902635"/>
          </a:xfrm>
          <a:prstGeom prst="rect">
            <a:avLst/>
          </a:prstGeom>
          <a:noFill/>
          <a:ln w="28575">
            <a:solidFill>
              <a:schemeClr val="accent3"/>
            </a:solidFill>
          </a:ln>
        </p:spPr>
        <p:txBody>
          <a:bodyPr wrap="square" lIns="108000" tIns="0" rIns="0" bIns="0" rtlCol="0" anchor="t">
            <a:noAutofit/>
          </a:bodyPr>
          <a:lstStyle/>
          <a:p>
            <a:pPr>
              <a:lnSpc>
                <a:spcPct val="150000"/>
              </a:lnSpc>
              <a:spcAft>
                <a:spcPts val="600"/>
              </a:spcAft>
            </a:pPr>
            <a:r>
              <a:rPr lang="en-AU" sz="1800" b="1" dirty="0">
                <a:latin typeface="Arial" panose="020B0604020202020204" pitchFamily="34" charset="0"/>
                <a:cs typeface="Arial" panose="020B0604020202020204" pitchFamily="34" charset="0"/>
              </a:rPr>
              <a:t>Word bank</a:t>
            </a:r>
            <a:r>
              <a:rPr lang="en-AU" sz="1800" dirty="0">
                <a:latin typeface="Arial" panose="020B0604020202020204" pitchFamily="34" charset="0"/>
                <a:cs typeface="Arial" panose="020B0604020202020204" pitchFamily="34" charset="0"/>
              </a:rPr>
              <a:t>:     Exercise type     Trial 1     heart rate (bpm)     Average     Trial 5     Resting     Trial 2     Running     Trial 3     Walking     Jogging     Trial 4                </a:t>
            </a:r>
          </a:p>
        </p:txBody>
      </p:sp>
      <p:sp>
        <p:nvSpPr>
          <p:cNvPr id="7" name="TextBox 6">
            <a:extLst>
              <a:ext uri="{FF2B5EF4-FFF2-40B4-BE49-F238E27FC236}">
                <a16:creationId xmlns:a16="http://schemas.microsoft.com/office/drawing/2014/main" id="{6986B189-D155-D79D-5F84-30149B6E341F}"/>
              </a:ext>
            </a:extLst>
          </p:cNvPr>
          <p:cNvSpPr txBox="1"/>
          <p:nvPr/>
        </p:nvSpPr>
        <p:spPr>
          <a:xfrm>
            <a:off x="334963" y="2135114"/>
            <a:ext cx="7800707" cy="304800"/>
          </a:xfrm>
          <a:prstGeom prst="rect">
            <a:avLst/>
          </a:prstGeom>
          <a:noFill/>
        </p:spPr>
        <p:txBody>
          <a:bodyPr wrap="square" lIns="0" tIns="0" rIns="0" bIns="0" rtlCol="0">
            <a:noAutofit/>
          </a:bodyPr>
          <a:lstStyle/>
          <a:p>
            <a:pPr algn="l"/>
            <a:r>
              <a:rPr lang="en-AU" sz="1800" dirty="0">
                <a:latin typeface="Arial" panose="020B0604020202020204" pitchFamily="34" charset="0"/>
                <a:cs typeface="Arial" panose="020B0604020202020204" pitchFamily="34" charset="0"/>
              </a:rPr>
              <a:t>Table 1: The impact of exercise type on heart rate (bpm)</a:t>
            </a:r>
          </a:p>
        </p:txBody>
      </p:sp>
      <p:graphicFrame>
        <p:nvGraphicFramePr>
          <p:cNvPr id="6" name="Table 5">
            <a:extLst>
              <a:ext uri="{FF2B5EF4-FFF2-40B4-BE49-F238E27FC236}">
                <a16:creationId xmlns:a16="http://schemas.microsoft.com/office/drawing/2014/main" id="{FBC14BDE-A918-6350-A9EC-A56B64A3B88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741057443"/>
              </p:ext>
            </p:extLst>
          </p:nvPr>
        </p:nvGraphicFramePr>
        <p:xfrm>
          <a:off x="334963" y="2543450"/>
          <a:ext cx="9906403" cy="4125638"/>
        </p:xfrm>
        <a:graphic>
          <a:graphicData uri="http://schemas.openxmlformats.org/drawingml/2006/table">
            <a:tbl>
              <a:tblPr firstRow="1" firstCol="1" bandRow="1">
                <a:tableStyleId>{5940675A-B579-460E-94D1-54222C63F5DA}</a:tableStyleId>
              </a:tblPr>
              <a:tblGrid>
                <a:gridCol w="1737295">
                  <a:extLst>
                    <a:ext uri="{9D8B030D-6E8A-4147-A177-3AD203B41FA5}">
                      <a16:colId xmlns:a16="http://schemas.microsoft.com/office/drawing/2014/main" val="2610192571"/>
                    </a:ext>
                  </a:extLst>
                </a:gridCol>
                <a:gridCol w="1361518">
                  <a:extLst>
                    <a:ext uri="{9D8B030D-6E8A-4147-A177-3AD203B41FA5}">
                      <a16:colId xmlns:a16="http://schemas.microsoft.com/office/drawing/2014/main" val="2827132404"/>
                    </a:ext>
                  </a:extLst>
                </a:gridCol>
                <a:gridCol w="1361518">
                  <a:extLst>
                    <a:ext uri="{9D8B030D-6E8A-4147-A177-3AD203B41FA5}">
                      <a16:colId xmlns:a16="http://schemas.microsoft.com/office/drawing/2014/main" val="3081440846"/>
                    </a:ext>
                  </a:extLst>
                </a:gridCol>
                <a:gridCol w="1361518">
                  <a:extLst>
                    <a:ext uri="{9D8B030D-6E8A-4147-A177-3AD203B41FA5}">
                      <a16:colId xmlns:a16="http://schemas.microsoft.com/office/drawing/2014/main" val="3386611700"/>
                    </a:ext>
                  </a:extLst>
                </a:gridCol>
                <a:gridCol w="1361518">
                  <a:extLst>
                    <a:ext uri="{9D8B030D-6E8A-4147-A177-3AD203B41FA5}">
                      <a16:colId xmlns:a16="http://schemas.microsoft.com/office/drawing/2014/main" val="1253480520"/>
                    </a:ext>
                  </a:extLst>
                </a:gridCol>
                <a:gridCol w="1361518">
                  <a:extLst>
                    <a:ext uri="{9D8B030D-6E8A-4147-A177-3AD203B41FA5}">
                      <a16:colId xmlns:a16="http://schemas.microsoft.com/office/drawing/2014/main" val="2233616735"/>
                    </a:ext>
                  </a:extLst>
                </a:gridCol>
                <a:gridCol w="1361518">
                  <a:extLst>
                    <a:ext uri="{9D8B030D-6E8A-4147-A177-3AD203B41FA5}">
                      <a16:colId xmlns:a16="http://schemas.microsoft.com/office/drawing/2014/main" val="734963240"/>
                    </a:ext>
                  </a:extLst>
                </a:gridCol>
              </a:tblGrid>
              <a:tr h="506832">
                <a:tc rowSpan="2">
                  <a:txBody>
                    <a:bodyPr/>
                    <a:lstStyle/>
                    <a:p>
                      <a:pPr algn="ctr" fontAlgn="t">
                        <a:lnSpc>
                          <a:spcPct val="150000"/>
                        </a:lnSpc>
                        <a:spcBef>
                          <a:spcPts val="1200"/>
                        </a:spcBef>
                        <a:spcAft>
                          <a:spcPts val="600"/>
                        </a:spcAft>
                        <a:tabLst>
                          <a:tab pos="228600" algn="l"/>
                          <a:tab pos="457200" algn="l"/>
                        </a:tabLst>
                      </a:pPr>
                      <a:endParaRPr lang="en-AU"/>
                    </a:p>
                  </a:txBody>
                  <a:tcPr marL="84869" marR="84869" marT="11787" marB="0" anchor="ctr"/>
                </a:tc>
                <a:tc gridSpan="6">
                  <a:txBody>
                    <a:bodyPr/>
                    <a:lstStyle/>
                    <a:p>
                      <a:pPr algn="ctr" fontAlgn="t">
                        <a:lnSpc>
                          <a:spcPct val="150000"/>
                        </a:lnSpc>
                        <a:spcBef>
                          <a:spcPts val="1200"/>
                        </a:spcBef>
                        <a:spcAft>
                          <a:spcPts val="600"/>
                        </a:spcAft>
                        <a:tabLst>
                          <a:tab pos="228600" algn="l"/>
                          <a:tab pos="457200" algn="l"/>
                        </a:tabLst>
                      </a:pPr>
                      <a:endParaRPr lang="en-AU"/>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extLst>
                  <a:ext uri="{0D108BD9-81ED-4DB2-BD59-A6C34878D82A}">
                    <a16:rowId xmlns:a16="http://schemas.microsoft.com/office/drawing/2014/main" val="2976974974"/>
                  </a:ext>
                </a:extLst>
              </a:tr>
              <a:tr h="614186">
                <a:tc vMerge="1">
                  <a:txBody>
                    <a:bodyPr/>
                    <a:lstStyle/>
                    <a:p>
                      <a:endParaRP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endParaRPr lang="en-AU"/>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endParaRPr lang="en-AU"/>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endParaRPr lang="en-AU"/>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endParaRPr lang="en-AU"/>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endParaRPr lang="en-AU"/>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endParaRPr lang="en-AU"/>
                    </a:p>
                  </a:txBody>
                  <a:tcPr marL="84869" marR="84869" marT="11787" marB="0" anchor="ctr"/>
                </a:tc>
                <a:extLst>
                  <a:ext uri="{0D108BD9-81ED-4DB2-BD59-A6C34878D82A}">
                    <a16:rowId xmlns:a16="http://schemas.microsoft.com/office/drawing/2014/main" val="1262158199"/>
                  </a:ext>
                </a:extLst>
              </a:tr>
              <a:tr h="751155">
                <a:tc>
                  <a:txBody>
                    <a:bodyPr/>
                    <a:lstStyle/>
                    <a:p>
                      <a:pPr algn="ctr" fontAlgn="t">
                        <a:lnSpc>
                          <a:spcPct val="150000"/>
                        </a:lnSpc>
                        <a:spcBef>
                          <a:spcPts val="1200"/>
                        </a:spcBef>
                        <a:spcAft>
                          <a:spcPts val="600"/>
                        </a:spcAft>
                        <a:tabLst>
                          <a:tab pos="228600" algn="l"/>
                          <a:tab pos="457200" algn="l"/>
                        </a:tabLst>
                      </a:pPr>
                      <a:endParaRPr lang="en-AU"/>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extLst>
                  <a:ext uri="{0D108BD9-81ED-4DB2-BD59-A6C34878D82A}">
                    <a16:rowId xmlns:a16="http://schemas.microsoft.com/office/drawing/2014/main" val="670328947"/>
                  </a:ext>
                </a:extLst>
              </a:tr>
              <a:tr h="751155">
                <a:tc>
                  <a:txBody>
                    <a:bodyPr/>
                    <a:lstStyle/>
                    <a:p>
                      <a:pPr algn="ctr" fontAlgn="t">
                        <a:lnSpc>
                          <a:spcPct val="150000"/>
                        </a:lnSpc>
                        <a:spcBef>
                          <a:spcPts val="1200"/>
                        </a:spcBef>
                        <a:spcAft>
                          <a:spcPts val="600"/>
                        </a:spcAft>
                        <a:tabLst>
                          <a:tab pos="228600" algn="l"/>
                          <a:tab pos="457200" algn="l"/>
                        </a:tabLst>
                      </a:pPr>
                      <a:endParaRPr lang="en-AU"/>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extLst>
                  <a:ext uri="{0D108BD9-81ED-4DB2-BD59-A6C34878D82A}">
                    <a16:rowId xmlns:a16="http://schemas.microsoft.com/office/drawing/2014/main" val="1592803302"/>
                  </a:ext>
                </a:extLst>
              </a:tr>
              <a:tr h="751155">
                <a:tc>
                  <a:txBody>
                    <a:bodyPr/>
                    <a:lstStyle/>
                    <a:p>
                      <a:pPr algn="ctr" fontAlgn="t">
                        <a:lnSpc>
                          <a:spcPct val="150000"/>
                        </a:lnSpc>
                        <a:spcBef>
                          <a:spcPts val="1200"/>
                        </a:spcBef>
                        <a:spcAft>
                          <a:spcPts val="600"/>
                        </a:spcAft>
                        <a:tabLst>
                          <a:tab pos="228600" algn="l"/>
                          <a:tab pos="457200" algn="l"/>
                        </a:tabLst>
                      </a:pPr>
                      <a:endParaRPr lang="en-AU"/>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extLst>
                  <a:ext uri="{0D108BD9-81ED-4DB2-BD59-A6C34878D82A}">
                    <a16:rowId xmlns:a16="http://schemas.microsoft.com/office/drawing/2014/main" val="2620660134"/>
                  </a:ext>
                </a:extLst>
              </a:tr>
              <a:tr h="751155">
                <a:tc>
                  <a:txBody>
                    <a:bodyPr/>
                    <a:lstStyle/>
                    <a:p>
                      <a:pPr algn="ctr" fontAlgn="t">
                        <a:lnSpc>
                          <a:spcPct val="150000"/>
                        </a:lnSpc>
                        <a:spcBef>
                          <a:spcPts val="1200"/>
                        </a:spcBef>
                        <a:spcAft>
                          <a:spcPts val="600"/>
                        </a:spcAft>
                        <a:tabLst>
                          <a:tab pos="228600" algn="l"/>
                          <a:tab pos="457200" algn="l"/>
                        </a:tabLst>
                      </a:pPr>
                      <a:endParaRPr lang="en-AU"/>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dirty="0"/>
                        <a:t> </a:t>
                      </a:r>
                    </a:p>
                  </a:txBody>
                  <a:tcPr marL="84869" marR="84869" marT="11787" marB="0" anchor="ctr"/>
                </a:tc>
                <a:extLst>
                  <a:ext uri="{0D108BD9-81ED-4DB2-BD59-A6C34878D82A}">
                    <a16:rowId xmlns:a16="http://schemas.microsoft.com/office/drawing/2014/main" val="4054704157"/>
                  </a:ext>
                </a:extLst>
              </a:tr>
            </a:tbl>
          </a:graphicData>
        </a:graphic>
      </p:graphicFrame>
      <p:sp>
        <p:nvSpPr>
          <p:cNvPr id="2" name="Slide Number Placeholder 1">
            <a:extLst>
              <a:ext uri="{FF2B5EF4-FFF2-40B4-BE49-F238E27FC236}">
                <a16:creationId xmlns:a16="http://schemas.microsoft.com/office/drawing/2014/main" id="{065A13EF-88B3-4EEC-70F4-3E1B5DCCD3D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228843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1F56B9-60F6-282F-4DA6-75B25F3EA24E}"/>
              </a:ext>
            </a:extLst>
          </p:cNvPr>
          <p:cNvSpPr>
            <a:spLocks noGrp="1"/>
          </p:cNvSpPr>
          <p:nvPr>
            <p:ph type="title"/>
          </p:nvPr>
        </p:nvSpPr>
        <p:spPr/>
        <p:txBody>
          <a:bodyPr/>
          <a:lstStyle/>
          <a:p>
            <a:r>
              <a:rPr lang="en-AU" dirty="0"/>
              <a:t>1.3 Table scaffold 2</a:t>
            </a:r>
          </a:p>
        </p:txBody>
      </p:sp>
      <p:sp>
        <p:nvSpPr>
          <p:cNvPr id="8" name="TextBox 7">
            <a:extLst>
              <a:ext uri="{FF2B5EF4-FFF2-40B4-BE49-F238E27FC236}">
                <a16:creationId xmlns:a16="http://schemas.microsoft.com/office/drawing/2014/main" id="{3A0060C1-0601-4EEB-07C4-ED9F1ADD678E}"/>
              </a:ext>
            </a:extLst>
          </p:cNvPr>
          <p:cNvSpPr txBox="1"/>
          <p:nvPr/>
        </p:nvSpPr>
        <p:spPr>
          <a:xfrm>
            <a:off x="338825" y="1063325"/>
            <a:ext cx="5178055" cy="506395"/>
          </a:xfrm>
          <a:prstGeom prst="rect">
            <a:avLst/>
          </a:prstGeom>
          <a:noFill/>
          <a:ln w="28575">
            <a:solidFill>
              <a:schemeClr val="accent3"/>
            </a:solidFill>
          </a:ln>
        </p:spPr>
        <p:txBody>
          <a:bodyPr wrap="square" lIns="108000" tIns="0" rIns="0" bIns="0" rtlCol="0" anchor="t">
            <a:noAutofit/>
          </a:bodyPr>
          <a:lstStyle/>
          <a:p>
            <a:pPr>
              <a:lnSpc>
                <a:spcPct val="150000"/>
              </a:lnSpc>
              <a:spcAft>
                <a:spcPts val="600"/>
              </a:spcAft>
            </a:pPr>
            <a:r>
              <a:rPr lang="en-AU" sz="1800" b="1" dirty="0">
                <a:latin typeface="Arial" panose="020B0604020202020204" pitchFamily="34" charset="0"/>
                <a:cs typeface="Arial" panose="020B0604020202020204" pitchFamily="34" charset="0"/>
              </a:rPr>
              <a:t>Word bank</a:t>
            </a:r>
            <a:r>
              <a:rPr lang="en-AU" sz="1800" dirty="0">
                <a:latin typeface="Arial" panose="020B0604020202020204" pitchFamily="34" charset="0"/>
                <a:cs typeface="Arial" panose="020B0604020202020204" pitchFamily="34" charset="0"/>
              </a:rPr>
              <a:t>:     Exercise type     heart rate (bpm)</a:t>
            </a:r>
          </a:p>
        </p:txBody>
      </p:sp>
      <p:sp>
        <p:nvSpPr>
          <p:cNvPr id="7" name="TextBox 6">
            <a:extLst>
              <a:ext uri="{FF2B5EF4-FFF2-40B4-BE49-F238E27FC236}">
                <a16:creationId xmlns:a16="http://schemas.microsoft.com/office/drawing/2014/main" id="{6986B189-D155-D79D-5F84-30149B6E341F}"/>
              </a:ext>
            </a:extLst>
          </p:cNvPr>
          <p:cNvSpPr txBox="1"/>
          <p:nvPr/>
        </p:nvSpPr>
        <p:spPr>
          <a:xfrm>
            <a:off x="334963" y="2135114"/>
            <a:ext cx="7800707" cy="304800"/>
          </a:xfrm>
          <a:prstGeom prst="rect">
            <a:avLst/>
          </a:prstGeom>
          <a:noFill/>
        </p:spPr>
        <p:txBody>
          <a:bodyPr wrap="square" lIns="0" tIns="0" rIns="0" bIns="0" rtlCol="0">
            <a:noAutofit/>
          </a:bodyPr>
          <a:lstStyle/>
          <a:p>
            <a:pPr algn="l"/>
            <a:r>
              <a:rPr lang="en-AU" sz="1800" dirty="0">
                <a:latin typeface="Arial" panose="020B0604020202020204" pitchFamily="34" charset="0"/>
                <a:cs typeface="Arial" panose="020B0604020202020204" pitchFamily="34" charset="0"/>
              </a:rPr>
              <a:t>Table 1: The impact of exercise type on heart rate (bpm)</a:t>
            </a:r>
          </a:p>
        </p:txBody>
      </p:sp>
      <p:graphicFrame>
        <p:nvGraphicFramePr>
          <p:cNvPr id="6" name="Table 5">
            <a:extLst>
              <a:ext uri="{FF2B5EF4-FFF2-40B4-BE49-F238E27FC236}">
                <a16:creationId xmlns:a16="http://schemas.microsoft.com/office/drawing/2014/main" id="{FBC14BDE-A918-6350-A9EC-A56B64A3B88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802682487"/>
              </p:ext>
            </p:extLst>
          </p:nvPr>
        </p:nvGraphicFramePr>
        <p:xfrm>
          <a:off x="334963" y="2543450"/>
          <a:ext cx="9906403" cy="4125638"/>
        </p:xfrm>
        <a:graphic>
          <a:graphicData uri="http://schemas.openxmlformats.org/drawingml/2006/table">
            <a:tbl>
              <a:tblPr firstRow="1" firstCol="1" bandRow="1">
                <a:tableStyleId>{5940675A-B579-460E-94D1-54222C63F5DA}</a:tableStyleId>
              </a:tblPr>
              <a:tblGrid>
                <a:gridCol w="1737295">
                  <a:extLst>
                    <a:ext uri="{9D8B030D-6E8A-4147-A177-3AD203B41FA5}">
                      <a16:colId xmlns:a16="http://schemas.microsoft.com/office/drawing/2014/main" val="2610192571"/>
                    </a:ext>
                  </a:extLst>
                </a:gridCol>
                <a:gridCol w="1361518">
                  <a:extLst>
                    <a:ext uri="{9D8B030D-6E8A-4147-A177-3AD203B41FA5}">
                      <a16:colId xmlns:a16="http://schemas.microsoft.com/office/drawing/2014/main" val="2827132404"/>
                    </a:ext>
                  </a:extLst>
                </a:gridCol>
                <a:gridCol w="1361518">
                  <a:extLst>
                    <a:ext uri="{9D8B030D-6E8A-4147-A177-3AD203B41FA5}">
                      <a16:colId xmlns:a16="http://schemas.microsoft.com/office/drawing/2014/main" val="3081440846"/>
                    </a:ext>
                  </a:extLst>
                </a:gridCol>
                <a:gridCol w="1361518">
                  <a:extLst>
                    <a:ext uri="{9D8B030D-6E8A-4147-A177-3AD203B41FA5}">
                      <a16:colId xmlns:a16="http://schemas.microsoft.com/office/drawing/2014/main" val="3386611700"/>
                    </a:ext>
                  </a:extLst>
                </a:gridCol>
                <a:gridCol w="1361518">
                  <a:extLst>
                    <a:ext uri="{9D8B030D-6E8A-4147-A177-3AD203B41FA5}">
                      <a16:colId xmlns:a16="http://schemas.microsoft.com/office/drawing/2014/main" val="1253480520"/>
                    </a:ext>
                  </a:extLst>
                </a:gridCol>
                <a:gridCol w="1361518">
                  <a:extLst>
                    <a:ext uri="{9D8B030D-6E8A-4147-A177-3AD203B41FA5}">
                      <a16:colId xmlns:a16="http://schemas.microsoft.com/office/drawing/2014/main" val="2233616735"/>
                    </a:ext>
                  </a:extLst>
                </a:gridCol>
                <a:gridCol w="1361518">
                  <a:extLst>
                    <a:ext uri="{9D8B030D-6E8A-4147-A177-3AD203B41FA5}">
                      <a16:colId xmlns:a16="http://schemas.microsoft.com/office/drawing/2014/main" val="734963240"/>
                    </a:ext>
                  </a:extLst>
                </a:gridCol>
              </a:tblGrid>
              <a:tr h="506832">
                <a:tc rowSpan="2">
                  <a:txBody>
                    <a:bodyPr/>
                    <a:lstStyle/>
                    <a:p>
                      <a:pPr algn="ctr" fontAlgn="t">
                        <a:lnSpc>
                          <a:spcPct val="150000"/>
                        </a:lnSpc>
                        <a:spcBef>
                          <a:spcPts val="1200"/>
                        </a:spcBef>
                        <a:spcAft>
                          <a:spcPts val="600"/>
                        </a:spcAft>
                        <a:tabLst>
                          <a:tab pos="228600" algn="l"/>
                          <a:tab pos="457200" algn="l"/>
                        </a:tabLst>
                      </a:pPr>
                      <a:endParaRPr lang="en-AU"/>
                    </a:p>
                  </a:txBody>
                  <a:tcPr marL="84869" marR="84869" marT="11787" marB="0" anchor="ctr"/>
                </a:tc>
                <a:tc gridSpan="6">
                  <a:txBody>
                    <a:bodyPr/>
                    <a:lstStyle/>
                    <a:p>
                      <a:pPr algn="ctr" fontAlgn="t">
                        <a:lnSpc>
                          <a:spcPct val="150000"/>
                        </a:lnSpc>
                        <a:spcBef>
                          <a:spcPts val="1200"/>
                        </a:spcBef>
                        <a:spcAft>
                          <a:spcPts val="600"/>
                        </a:spcAft>
                        <a:tabLst>
                          <a:tab pos="228600" algn="l"/>
                          <a:tab pos="457200" algn="l"/>
                        </a:tabLst>
                      </a:pPr>
                      <a:endParaRPr lang="en-AU"/>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extLst>
                  <a:ext uri="{0D108BD9-81ED-4DB2-BD59-A6C34878D82A}">
                    <a16:rowId xmlns:a16="http://schemas.microsoft.com/office/drawing/2014/main" val="2976974974"/>
                  </a:ext>
                </a:extLst>
              </a:tr>
              <a:tr h="614186">
                <a:tc vMerge="1">
                  <a:txBody>
                    <a:bodyPr/>
                    <a:lstStyle/>
                    <a:p>
                      <a:endParaRP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dirty="0"/>
                        <a:t>Trial 1</a:t>
                      </a:r>
                    </a:p>
                  </a:txBody>
                  <a:tcPr marL="84869" marR="84869" marT="11787" marB="0" anchor="ctr"/>
                </a:tc>
                <a:tc>
                  <a:txBody>
                    <a:bodyPr/>
                    <a:lstStyle/>
                    <a:p>
                      <a:pPr marL="0" marR="0" lvl="0" indent="0" algn="ctr" defTabSz="914377" rtl="0" eaLnBrk="1" fontAlgn="t" latinLnBrk="0" hangingPunct="1">
                        <a:lnSpc>
                          <a:spcPct val="150000"/>
                        </a:lnSpc>
                        <a:spcBef>
                          <a:spcPts val="1200"/>
                        </a:spcBef>
                        <a:spcAft>
                          <a:spcPts val="600"/>
                        </a:spcAft>
                        <a:buClrTx/>
                        <a:buSzTx/>
                        <a:buFontTx/>
                        <a:buNone/>
                        <a:tabLst>
                          <a:tab pos="228600" algn="l"/>
                          <a:tab pos="457200" algn="l"/>
                        </a:tabLst>
                        <a:defRPr/>
                      </a:pPr>
                      <a:r>
                        <a:rPr lang="en-AU" dirty="0"/>
                        <a:t>Trial 2</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dirty="0"/>
                        <a:t>Trial 3</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dirty="0"/>
                        <a:t>Trial 4</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dirty="0"/>
                        <a:t>Trial 5</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dirty="0"/>
                        <a:t>Average</a:t>
                      </a:r>
                    </a:p>
                  </a:txBody>
                  <a:tcPr marL="84869" marR="84869" marT="11787" marB="0" anchor="ctr"/>
                </a:tc>
                <a:extLst>
                  <a:ext uri="{0D108BD9-81ED-4DB2-BD59-A6C34878D82A}">
                    <a16:rowId xmlns:a16="http://schemas.microsoft.com/office/drawing/2014/main" val="1262158199"/>
                  </a:ext>
                </a:extLst>
              </a:tr>
              <a:tr h="751155">
                <a:tc>
                  <a:txBody>
                    <a:bodyPr/>
                    <a:lstStyle/>
                    <a:p>
                      <a:pPr algn="ctr" fontAlgn="t">
                        <a:lnSpc>
                          <a:spcPct val="150000"/>
                        </a:lnSpc>
                        <a:spcBef>
                          <a:spcPts val="1200"/>
                        </a:spcBef>
                        <a:spcAft>
                          <a:spcPts val="600"/>
                        </a:spcAft>
                        <a:tabLst>
                          <a:tab pos="228600" algn="l"/>
                          <a:tab pos="457200" algn="l"/>
                        </a:tabLst>
                      </a:pPr>
                      <a:endParaRPr lang="en-AU"/>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extLst>
                  <a:ext uri="{0D108BD9-81ED-4DB2-BD59-A6C34878D82A}">
                    <a16:rowId xmlns:a16="http://schemas.microsoft.com/office/drawing/2014/main" val="670328947"/>
                  </a:ext>
                </a:extLst>
              </a:tr>
              <a:tr h="751155">
                <a:tc>
                  <a:txBody>
                    <a:bodyPr/>
                    <a:lstStyle/>
                    <a:p>
                      <a:pPr algn="ctr" fontAlgn="t">
                        <a:lnSpc>
                          <a:spcPct val="150000"/>
                        </a:lnSpc>
                        <a:spcBef>
                          <a:spcPts val="1200"/>
                        </a:spcBef>
                        <a:spcAft>
                          <a:spcPts val="600"/>
                        </a:spcAft>
                        <a:tabLst>
                          <a:tab pos="228600" algn="l"/>
                          <a:tab pos="457200" algn="l"/>
                        </a:tabLst>
                      </a:pPr>
                      <a:endParaRPr lang="en-AU"/>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extLst>
                  <a:ext uri="{0D108BD9-81ED-4DB2-BD59-A6C34878D82A}">
                    <a16:rowId xmlns:a16="http://schemas.microsoft.com/office/drawing/2014/main" val="1592803302"/>
                  </a:ext>
                </a:extLst>
              </a:tr>
              <a:tr h="751155">
                <a:tc>
                  <a:txBody>
                    <a:bodyPr/>
                    <a:lstStyle/>
                    <a:p>
                      <a:pPr algn="ctr" fontAlgn="t">
                        <a:lnSpc>
                          <a:spcPct val="150000"/>
                        </a:lnSpc>
                        <a:spcBef>
                          <a:spcPts val="1200"/>
                        </a:spcBef>
                        <a:spcAft>
                          <a:spcPts val="600"/>
                        </a:spcAft>
                        <a:tabLst>
                          <a:tab pos="228600" algn="l"/>
                          <a:tab pos="457200" algn="l"/>
                        </a:tabLst>
                      </a:pPr>
                      <a:endParaRPr lang="en-AU"/>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extLst>
                  <a:ext uri="{0D108BD9-81ED-4DB2-BD59-A6C34878D82A}">
                    <a16:rowId xmlns:a16="http://schemas.microsoft.com/office/drawing/2014/main" val="2620660134"/>
                  </a:ext>
                </a:extLst>
              </a:tr>
              <a:tr h="751155">
                <a:tc>
                  <a:txBody>
                    <a:bodyPr/>
                    <a:lstStyle/>
                    <a:p>
                      <a:pPr algn="ctr" fontAlgn="t">
                        <a:lnSpc>
                          <a:spcPct val="150000"/>
                        </a:lnSpc>
                        <a:spcBef>
                          <a:spcPts val="1200"/>
                        </a:spcBef>
                        <a:spcAft>
                          <a:spcPts val="600"/>
                        </a:spcAft>
                        <a:tabLst>
                          <a:tab pos="228600" algn="l"/>
                          <a:tab pos="457200" algn="l"/>
                        </a:tabLst>
                      </a:pPr>
                      <a:endParaRPr lang="en-AU"/>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dirty="0"/>
                        <a:t> </a:t>
                      </a:r>
                    </a:p>
                  </a:txBody>
                  <a:tcPr marL="84869" marR="84869" marT="11787" marB="0" anchor="ctr"/>
                </a:tc>
                <a:extLst>
                  <a:ext uri="{0D108BD9-81ED-4DB2-BD59-A6C34878D82A}">
                    <a16:rowId xmlns:a16="http://schemas.microsoft.com/office/drawing/2014/main" val="4054704157"/>
                  </a:ext>
                </a:extLst>
              </a:tr>
            </a:tbl>
          </a:graphicData>
        </a:graphic>
      </p:graphicFrame>
      <p:sp>
        <p:nvSpPr>
          <p:cNvPr id="2" name="Slide Number Placeholder 1">
            <a:extLst>
              <a:ext uri="{FF2B5EF4-FFF2-40B4-BE49-F238E27FC236}">
                <a16:creationId xmlns:a16="http://schemas.microsoft.com/office/drawing/2014/main" id="{065A13EF-88B3-4EEC-70F4-3E1B5DCCD3D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420152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E5F529-D867-91FF-41FB-6705E27A6B0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
        <p:nvSpPr>
          <p:cNvPr id="3" name="Title 2">
            <a:extLst>
              <a:ext uri="{FF2B5EF4-FFF2-40B4-BE49-F238E27FC236}">
                <a16:creationId xmlns:a16="http://schemas.microsoft.com/office/drawing/2014/main" id="{0C77DD86-A5F1-08D0-63F9-262C99BEB894}"/>
              </a:ext>
            </a:extLst>
          </p:cNvPr>
          <p:cNvSpPr>
            <a:spLocks noGrp="1"/>
          </p:cNvSpPr>
          <p:nvPr>
            <p:ph type="title"/>
          </p:nvPr>
        </p:nvSpPr>
        <p:spPr/>
        <p:txBody>
          <a:bodyPr/>
          <a:lstStyle/>
          <a:p>
            <a:r>
              <a:rPr lang="en-AU" dirty="0"/>
              <a:t>1.3 Table for investigation (annotated)</a:t>
            </a:r>
          </a:p>
        </p:txBody>
      </p:sp>
      <p:graphicFrame>
        <p:nvGraphicFramePr>
          <p:cNvPr id="6" name="Table 5" descr="Some of the cells in this table have been left intentionally blank for student data.">
            <a:extLst>
              <a:ext uri="{FF2B5EF4-FFF2-40B4-BE49-F238E27FC236}">
                <a16:creationId xmlns:a16="http://schemas.microsoft.com/office/drawing/2014/main" id="{D4E255EB-56D4-63F6-9867-7FA74B5C50C5}"/>
              </a:ext>
            </a:extLst>
          </p:cNvPr>
          <p:cNvGraphicFramePr>
            <a:graphicFrameLocks noGrp="1"/>
          </p:cNvGraphicFramePr>
          <p:nvPr>
            <p:extLst>
              <p:ext uri="{D42A27DB-BD31-4B8C-83A1-F6EECF244321}">
                <p14:modId xmlns:p14="http://schemas.microsoft.com/office/powerpoint/2010/main" val="2631999669"/>
              </p:ext>
            </p:extLst>
          </p:nvPr>
        </p:nvGraphicFramePr>
        <p:xfrm>
          <a:off x="2096909" y="2312223"/>
          <a:ext cx="7926400" cy="3331139"/>
        </p:xfrm>
        <a:graphic>
          <a:graphicData uri="http://schemas.openxmlformats.org/drawingml/2006/table">
            <a:tbl>
              <a:tblPr firstRow="1" firstCol="1" bandRow="1"/>
              <a:tblGrid>
                <a:gridCol w="1390060">
                  <a:extLst>
                    <a:ext uri="{9D8B030D-6E8A-4147-A177-3AD203B41FA5}">
                      <a16:colId xmlns:a16="http://schemas.microsoft.com/office/drawing/2014/main" val="2610192571"/>
                    </a:ext>
                  </a:extLst>
                </a:gridCol>
                <a:gridCol w="1089390">
                  <a:extLst>
                    <a:ext uri="{9D8B030D-6E8A-4147-A177-3AD203B41FA5}">
                      <a16:colId xmlns:a16="http://schemas.microsoft.com/office/drawing/2014/main" val="2827132404"/>
                    </a:ext>
                  </a:extLst>
                </a:gridCol>
                <a:gridCol w="1089390">
                  <a:extLst>
                    <a:ext uri="{9D8B030D-6E8A-4147-A177-3AD203B41FA5}">
                      <a16:colId xmlns:a16="http://schemas.microsoft.com/office/drawing/2014/main" val="3081440846"/>
                    </a:ext>
                  </a:extLst>
                </a:gridCol>
                <a:gridCol w="1089390">
                  <a:extLst>
                    <a:ext uri="{9D8B030D-6E8A-4147-A177-3AD203B41FA5}">
                      <a16:colId xmlns:a16="http://schemas.microsoft.com/office/drawing/2014/main" val="3386611700"/>
                    </a:ext>
                  </a:extLst>
                </a:gridCol>
                <a:gridCol w="1089390">
                  <a:extLst>
                    <a:ext uri="{9D8B030D-6E8A-4147-A177-3AD203B41FA5}">
                      <a16:colId xmlns:a16="http://schemas.microsoft.com/office/drawing/2014/main" val="1253480520"/>
                    </a:ext>
                  </a:extLst>
                </a:gridCol>
                <a:gridCol w="1089390">
                  <a:extLst>
                    <a:ext uri="{9D8B030D-6E8A-4147-A177-3AD203B41FA5}">
                      <a16:colId xmlns:a16="http://schemas.microsoft.com/office/drawing/2014/main" val="2233616735"/>
                    </a:ext>
                  </a:extLst>
                </a:gridCol>
                <a:gridCol w="1089390">
                  <a:extLst>
                    <a:ext uri="{9D8B030D-6E8A-4147-A177-3AD203B41FA5}">
                      <a16:colId xmlns:a16="http://schemas.microsoft.com/office/drawing/2014/main" val="734963240"/>
                    </a:ext>
                  </a:extLst>
                </a:gridCol>
              </a:tblGrid>
              <a:tr h="555252">
                <a:tc rowSpan="2">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Exercise type</a:t>
                      </a:r>
                    </a:p>
                  </a:txBody>
                  <a:tcPr marL="84869" marR="84869" marT="11787"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gridSpan="6">
                  <a:txBody>
                    <a:bodyPr/>
                    <a:lstStyle/>
                    <a:p>
                      <a:pPr algn="ctr" fontAlgn="t">
                        <a:lnSpc>
                          <a:spcPct val="150000"/>
                        </a:lnSpc>
                        <a:spcBef>
                          <a:spcPts val="1200"/>
                        </a:spcBef>
                        <a:spcAft>
                          <a:spcPts val="600"/>
                        </a:spcAft>
                        <a:tabLst>
                          <a:tab pos="228600" algn="l"/>
                          <a:tab pos="457200" algn="l"/>
                        </a:tabLst>
                      </a:pPr>
                      <a:r>
                        <a:rPr lang="en-AU" sz="1800" b="1" i="0" u="none" strike="noStrike" dirty="0">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Heart rate (bpm)</a:t>
                      </a:r>
                    </a:p>
                  </a:txBody>
                  <a:tcPr marL="84869" marR="84869" marT="11787"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976974974"/>
                  </a:ext>
                </a:extLst>
              </a:tr>
              <a:tr h="647083">
                <a:tc vMerge="1">
                  <a:txBody>
                    <a:bodyPr/>
                    <a:lstStyle/>
                    <a:p>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1</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2</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3</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4</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5</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Average</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2158199"/>
                  </a:ext>
                </a:extLst>
              </a:tr>
              <a:tr h="532201">
                <a:tc>
                  <a:txBody>
                    <a:bodyPr/>
                    <a:lstStyle/>
                    <a:p>
                      <a:pPr algn="l" fontAlgn="t">
                        <a:lnSpc>
                          <a:spcPct val="150000"/>
                        </a:lnSpc>
                        <a:spcBef>
                          <a:spcPts val="1200"/>
                        </a:spcBef>
                        <a:spcAft>
                          <a:spcPts val="600"/>
                        </a:spcAft>
                        <a:tabLst>
                          <a:tab pos="228600" algn="l"/>
                          <a:tab pos="457200" algn="l"/>
                        </a:tabLst>
                      </a:pPr>
                      <a:r>
                        <a:rPr lang="en-AU" sz="1800" b="0" i="0" u="none" strike="noStrike">
                          <a:solidFill>
                            <a:srgbClr val="000000"/>
                          </a:solidFill>
                          <a:effectLst/>
                          <a:highlight>
                            <a:srgbClr val="EBEBEB"/>
                          </a:highlight>
                          <a:latin typeface="Arial" panose="020B0604020202020204" pitchFamily="34" charset="0"/>
                          <a:ea typeface="Calibri" panose="020F0502020204030204" pitchFamily="34" charset="0"/>
                          <a:cs typeface="Arial" panose="020B0604020202020204" pitchFamily="34" charset="0"/>
                        </a:rPr>
                        <a:t>Resting</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dirty="0">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dirty="0">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670328947"/>
                  </a:ext>
                </a:extLst>
              </a:tr>
              <a:tr h="532201">
                <a:tc>
                  <a:txBody>
                    <a:bodyPr/>
                    <a:lstStyle/>
                    <a:p>
                      <a:pPr algn="l" fontAlgn="t">
                        <a:lnSpc>
                          <a:spcPct val="150000"/>
                        </a:lnSpc>
                        <a:spcBef>
                          <a:spcPts val="1200"/>
                        </a:spcBef>
                        <a:spcAft>
                          <a:spcPts val="600"/>
                        </a:spcAft>
                        <a:tabLst>
                          <a:tab pos="228600" algn="l"/>
                          <a:tab pos="457200" algn="l"/>
                        </a:tabLst>
                      </a:pPr>
                      <a:r>
                        <a:rPr lang="en-AU" sz="1800" b="0"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Walking</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dirty="0">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dirty="0">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2803302"/>
                  </a:ext>
                </a:extLst>
              </a:tr>
              <a:tr h="532201">
                <a:tc>
                  <a:txBody>
                    <a:bodyPr/>
                    <a:lstStyle/>
                    <a:p>
                      <a:pPr algn="l" fontAlgn="t">
                        <a:lnSpc>
                          <a:spcPct val="150000"/>
                        </a:lnSpc>
                        <a:spcBef>
                          <a:spcPts val="1200"/>
                        </a:spcBef>
                        <a:spcAft>
                          <a:spcPts val="600"/>
                        </a:spcAft>
                        <a:tabLst>
                          <a:tab pos="228600" algn="l"/>
                          <a:tab pos="457200" algn="l"/>
                        </a:tabLst>
                      </a:pPr>
                      <a:r>
                        <a:rPr lang="en-AU" sz="1800" b="0" i="0" u="none" strike="noStrike">
                          <a:solidFill>
                            <a:srgbClr val="000000"/>
                          </a:solidFill>
                          <a:effectLst/>
                          <a:highlight>
                            <a:srgbClr val="EBEBEB"/>
                          </a:highlight>
                          <a:latin typeface="Arial" panose="020B0604020202020204" pitchFamily="34" charset="0"/>
                          <a:ea typeface="Calibri" panose="020F0502020204030204" pitchFamily="34" charset="0"/>
                          <a:cs typeface="Arial" panose="020B0604020202020204" pitchFamily="34" charset="0"/>
                        </a:rPr>
                        <a:t>Jogging</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dirty="0">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dirty="0">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620660134"/>
                  </a:ext>
                </a:extLst>
              </a:tr>
              <a:tr h="532201">
                <a:tc>
                  <a:txBody>
                    <a:bodyPr/>
                    <a:lstStyle/>
                    <a:p>
                      <a:pPr algn="l" fontAlgn="t">
                        <a:lnSpc>
                          <a:spcPct val="150000"/>
                        </a:lnSpc>
                        <a:spcBef>
                          <a:spcPts val="1200"/>
                        </a:spcBef>
                        <a:spcAft>
                          <a:spcPts val="600"/>
                        </a:spcAft>
                        <a:tabLst>
                          <a:tab pos="228600" algn="l"/>
                          <a:tab pos="457200" algn="l"/>
                        </a:tabLst>
                      </a:pPr>
                      <a:r>
                        <a:rPr lang="en-AU" sz="1800" b="0"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Running</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dirty="0">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dirty="0">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4704157"/>
                  </a:ext>
                </a:extLst>
              </a:tr>
            </a:tbl>
          </a:graphicData>
        </a:graphic>
      </p:graphicFrame>
      <p:sp>
        <p:nvSpPr>
          <p:cNvPr id="15" name="TextBox 14">
            <a:extLst>
              <a:ext uri="{FF2B5EF4-FFF2-40B4-BE49-F238E27FC236}">
                <a16:creationId xmlns:a16="http://schemas.microsoft.com/office/drawing/2014/main" id="{7DB5A857-DD70-2AD5-E3E1-0599E358FA2E}"/>
              </a:ext>
            </a:extLst>
          </p:cNvPr>
          <p:cNvSpPr txBox="1"/>
          <p:nvPr/>
        </p:nvSpPr>
        <p:spPr>
          <a:xfrm>
            <a:off x="2096909" y="1924684"/>
            <a:ext cx="7800707" cy="304800"/>
          </a:xfrm>
          <a:prstGeom prst="rect">
            <a:avLst/>
          </a:prstGeom>
          <a:noFill/>
        </p:spPr>
        <p:txBody>
          <a:bodyPr wrap="square" lIns="0" tIns="0" rIns="0" bIns="0" rtlCol="0">
            <a:noAutofit/>
          </a:bodyPr>
          <a:lstStyle/>
          <a:p>
            <a:pPr algn="l"/>
            <a:r>
              <a:rPr lang="en-AU" sz="1800" b="1" dirty="0">
                <a:latin typeface="Arial" panose="020B0604020202020204" pitchFamily="34" charset="0"/>
                <a:cs typeface="Arial" panose="020B0604020202020204" pitchFamily="34" charset="0"/>
              </a:rPr>
              <a:t>Table 1: The impact of exercise type on heart rate (bpm)</a:t>
            </a:r>
          </a:p>
        </p:txBody>
      </p:sp>
      <p:sp>
        <p:nvSpPr>
          <p:cNvPr id="7" name="Callout: Down Arrow 9">
            <a:extLst>
              <a:ext uri="{FF2B5EF4-FFF2-40B4-BE49-F238E27FC236}">
                <a16:creationId xmlns:a16="http://schemas.microsoft.com/office/drawing/2014/main" id="{6721B83D-0B7F-4281-27BD-C1CE7C0366AA}"/>
              </a:ext>
            </a:extLst>
          </p:cNvPr>
          <p:cNvSpPr/>
          <p:nvPr/>
        </p:nvSpPr>
        <p:spPr>
          <a:xfrm>
            <a:off x="5301146" y="1093131"/>
            <a:ext cx="2240093" cy="491935"/>
          </a:xfrm>
          <a:prstGeom prst="wedgeRoundRectCallout">
            <a:avLst>
              <a:gd name="adj1" fmla="val -20860"/>
              <a:gd name="adj2" fmla="val 106142"/>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dirty="0">
                <a:solidFill>
                  <a:schemeClr val="accent1"/>
                </a:solidFill>
                <a:latin typeface="Arial" panose="020B0604020202020204" pitchFamily="34" charset="0"/>
                <a:cs typeface="Arial" panose="020B0604020202020204" pitchFamily="34" charset="0"/>
              </a:rPr>
              <a:t>A descriptive title.</a:t>
            </a:r>
          </a:p>
        </p:txBody>
      </p:sp>
      <p:sp>
        <p:nvSpPr>
          <p:cNvPr id="8" name="Callout: Down Arrow 15">
            <a:extLst>
              <a:ext uri="{FF2B5EF4-FFF2-40B4-BE49-F238E27FC236}">
                <a16:creationId xmlns:a16="http://schemas.microsoft.com/office/drawing/2014/main" id="{9ED026FA-BAFA-F154-70F7-5C7C94DF8941}"/>
              </a:ext>
            </a:extLst>
          </p:cNvPr>
          <p:cNvSpPr/>
          <p:nvPr/>
        </p:nvSpPr>
        <p:spPr>
          <a:xfrm>
            <a:off x="360000" y="1093131"/>
            <a:ext cx="3950743" cy="602134"/>
          </a:xfrm>
          <a:prstGeom prst="wedgeRoundRectCallout">
            <a:avLst>
              <a:gd name="adj1" fmla="val -3693"/>
              <a:gd name="adj2" fmla="val 74975"/>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dirty="0">
                <a:solidFill>
                  <a:schemeClr val="accent1"/>
                </a:solidFill>
                <a:latin typeface="Arial" panose="020B0604020202020204" pitchFamily="34" charset="0"/>
                <a:cs typeface="Arial" panose="020B0604020202020204" pitchFamily="34" charset="0"/>
              </a:rPr>
              <a:t>Table is numbered for easy reference.</a:t>
            </a:r>
            <a:br>
              <a:rPr lang="en-AU" sz="1600" dirty="0">
                <a:solidFill>
                  <a:schemeClr val="accent1"/>
                </a:solidFill>
                <a:latin typeface="Arial" panose="020B0604020202020204" pitchFamily="34" charset="0"/>
                <a:cs typeface="Arial" panose="020B0604020202020204" pitchFamily="34" charset="0"/>
              </a:rPr>
            </a:br>
            <a:r>
              <a:rPr lang="en-AU" sz="1600" dirty="0">
                <a:solidFill>
                  <a:schemeClr val="accent1"/>
                </a:solidFill>
                <a:latin typeface="Arial" panose="020B0604020202020204" pitchFamily="34" charset="0"/>
                <a:cs typeface="Arial" panose="020B0604020202020204" pitchFamily="34" charset="0"/>
              </a:rPr>
              <a:t>It is positioned above the table.</a:t>
            </a:r>
          </a:p>
        </p:txBody>
      </p:sp>
      <p:sp>
        <p:nvSpPr>
          <p:cNvPr id="9" name="Callout: Down Arrow 12">
            <a:extLst>
              <a:ext uri="{FF2B5EF4-FFF2-40B4-BE49-F238E27FC236}">
                <a16:creationId xmlns:a16="http://schemas.microsoft.com/office/drawing/2014/main" id="{30E10B8F-AA0C-E0F3-B4E7-44AECBD0FC34}"/>
              </a:ext>
            </a:extLst>
          </p:cNvPr>
          <p:cNvSpPr/>
          <p:nvPr/>
        </p:nvSpPr>
        <p:spPr>
          <a:xfrm>
            <a:off x="7884132" y="1093132"/>
            <a:ext cx="2240093" cy="602134"/>
          </a:xfrm>
          <a:prstGeom prst="wedgeRoundRectCallout">
            <a:avLst>
              <a:gd name="adj1" fmla="val -17755"/>
              <a:gd name="adj2" fmla="val 73247"/>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The table is enclosed and has ruled sides.</a:t>
            </a:r>
          </a:p>
        </p:txBody>
      </p:sp>
      <p:sp>
        <p:nvSpPr>
          <p:cNvPr id="11" name="Callout: Right Arrow 8">
            <a:extLst>
              <a:ext uri="{FF2B5EF4-FFF2-40B4-BE49-F238E27FC236}">
                <a16:creationId xmlns:a16="http://schemas.microsoft.com/office/drawing/2014/main" id="{3944B9BE-514C-11D8-C3FC-34AAFE02ABD9}"/>
              </a:ext>
            </a:extLst>
          </p:cNvPr>
          <p:cNvSpPr/>
          <p:nvPr/>
        </p:nvSpPr>
        <p:spPr>
          <a:xfrm>
            <a:off x="210212" y="2462820"/>
            <a:ext cx="1350267" cy="1932359"/>
          </a:xfrm>
          <a:prstGeom prst="wedgeRoundRectCallout">
            <a:avLst>
              <a:gd name="adj1" fmla="val 68888"/>
              <a:gd name="adj2" fmla="val -24667"/>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Column heading for independent variable including units where required</a:t>
            </a:r>
          </a:p>
        </p:txBody>
      </p:sp>
      <p:sp>
        <p:nvSpPr>
          <p:cNvPr id="12" name="Callout: Up Arrow 10">
            <a:extLst>
              <a:ext uri="{FF2B5EF4-FFF2-40B4-BE49-F238E27FC236}">
                <a16:creationId xmlns:a16="http://schemas.microsoft.com/office/drawing/2014/main" id="{074EA74D-047D-6DF2-CA36-7E9C0520CD74}"/>
              </a:ext>
            </a:extLst>
          </p:cNvPr>
          <p:cNvSpPr/>
          <p:nvPr/>
        </p:nvSpPr>
        <p:spPr>
          <a:xfrm>
            <a:off x="210212" y="6048194"/>
            <a:ext cx="5885788" cy="644473"/>
          </a:xfrm>
          <a:prstGeom prst="wedgeRoundRectCallout">
            <a:avLst>
              <a:gd name="adj1" fmla="val -10530"/>
              <a:gd name="adj2" fmla="val -90702"/>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dirty="0">
                <a:solidFill>
                  <a:schemeClr val="accent1"/>
                </a:solidFill>
                <a:latin typeface="Arial" panose="020B0604020202020204" pitchFamily="34" charset="0"/>
                <a:cs typeface="Arial" panose="020B0604020202020204" pitchFamily="34" charset="0"/>
              </a:rPr>
              <a:t>The first column usually contains the treatment groups and control group (where applicable) for the independent variable.</a:t>
            </a:r>
          </a:p>
        </p:txBody>
      </p:sp>
      <p:sp>
        <p:nvSpPr>
          <p:cNvPr id="13" name="Callout: Left Arrow 13">
            <a:extLst>
              <a:ext uri="{FF2B5EF4-FFF2-40B4-BE49-F238E27FC236}">
                <a16:creationId xmlns:a16="http://schemas.microsoft.com/office/drawing/2014/main" id="{E7CFBD2C-0EA1-BE20-D659-ECDD9F78D31B}"/>
              </a:ext>
            </a:extLst>
          </p:cNvPr>
          <p:cNvSpPr/>
          <p:nvPr/>
        </p:nvSpPr>
        <p:spPr>
          <a:xfrm>
            <a:off x="10467119" y="1109870"/>
            <a:ext cx="1376882" cy="2992473"/>
          </a:xfrm>
          <a:prstGeom prst="wedgeRoundRectCallout">
            <a:avLst>
              <a:gd name="adj1" fmla="val -79287"/>
              <a:gd name="adj2" fmla="val 4485"/>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dirty="0">
                <a:solidFill>
                  <a:schemeClr val="accent1"/>
                </a:solidFill>
                <a:latin typeface="Arial" panose="020B0604020202020204" pitchFamily="34" charset="0"/>
                <a:cs typeface="Arial" panose="020B0604020202020204" pitchFamily="34" charset="0"/>
              </a:rPr>
              <a:t>A column spanner to group the trials. It contains the heading and units where applicable for the dependent variable.</a:t>
            </a:r>
          </a:p>
        </p:txBody>
      </p:sp>
      <p:sp>
        <p:nvSpPr>
          <p:cNvPr id="14" name="Callout: Up Arrow 11">
            <a:extLst>
              <a:ext uri="{FF2B5EF4-FFF2-40B4-BE49-F238E27FC236}">
                <a16:creationId xmlns:a16="http://schemas.microsoft.com/office/drawing/2014/main" id="{5A31CAA4-D039-1E9C-C358-3674992BE641}"/>
              </a:ext>
            </a:extLst>
          </p:cNvPr>
          <p:cNvSpPr/>
          <p:nvPr/>
        </p:nvSpPr>
        <p:spPr>
          <a:xfrm>
            <a:off x="6291982" y="6040472"/>
            <a:ext cx="4792337" cy="652196"/>
          </a:xfrm>
          <a:prstGeom prst="wedgeRoundRectCallout">
            <a:avLst>
              <a:gd name="adj1" fmla="val 5314"/>
              <a:gd name="adj2" fmla="val -85491"/>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Only the data is recorded in the cells. Units should only be written in column headings.</a:t>
            </a:r>
          </a:p>
        </p:txBody>
      </p:sp>
    </p:spTree>
    <p:extLst>
      <p:ext uri="{BB962C8B-B14F-4D97-AF65-F5344CB8AC3E}">
        <p14:creationId xmlns:p14="http://schemas.microsoft.com/office/powerpoint/2010/main" val="419122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animBg="1"/>
      <p:bldP spid="8" grpId="0" animBg="1"/>
      <p:bldP spid="9"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27C1FF-BBA1-4B14-8B48-B31116AA3389}"/>
              </a:ext>
            </a:extLst>
          </p:cNvPr>
          <p:cNvSpPr>
            <a:spLocks noGrp="1"/>
          </p:cNvSpPr>
          <p:nvPr>
            <p:ph type="title"/>
          </p:nvPr>
        </p:nvSpPr>
        <p:spPr/>
        <p:txBody>
          <a:bodyPr/>
          <a:lstStyle/>
          <a:p>
            <a:r>
              <a:rPr lang="en-AU"/>
              <a:t>1.3 Calculating the mean</a:t>
            </a:r>
          </a:p>
        </p:txBody>
      </p:sp>
      <p:pic>
        <p:nvPicPr>
          <p:cNvPr id="6" name="Picture 5" descr="Image showing how to calculate the mean or average in a dataset with 6 data points.">
            <a:extLst>
              <a:ext uri="{FF2B5EF4-FFF2-40B4-BE49-F238E27FC236}">
                <a16:creationId xmlns:a16="http://schemas.microsoft.com/office/drawing/2014/main" id="{478F5B33-43DB-71C8-DF1B-C62C917098F3}"/>
              </a:ext>
            </a:extLst>
          </p:cNvPr>
          <p:cNvPicPr>
            <a:picLocks noChangeAspect="1"/>
          </p:cNvPicPr>
          <p:nvPr/>
        </p:nvPicPr>
        <p:blipFill>
          <a:blip r:embed="rId3"/>
          <a:stretch>
            <a:fillRect/>
          </a:stretch>
        </p:blipFill>
        <p:spPr>
          <a:xfrm>
            <a:off x="1276409" y="1569574"/>
            <a:ext cx="7881801" cy="4701654"/>
          </a:xfrm>
          <a:prstGeom prst="rect">
            <a:avLst/>
          </a:prstGeom>
        </p:spPr>
      </p:pic>
      <p:sp>
        <p:nvSpPr>
          <p:cNvPr id="7" name="TextBox 6">
            <a:extLst>
              <a:ext uri="{FF2B5EF4-FFF2-40B4-BE49-F238E27FC236}">
                <a16:creationId xmlns:a16="http://schemas.microsoft.com/office/drawing/2014/main" id="{4A32127C-AEDA-CE20-61D5-134BAF08572B}"/>
              </a:ext>
              <a:ext uri="{C183D7F6-B498-43B3-948B-1728B52AA6E4}">
                <adec:decorative xmlns:adec="http://schemas.microsoft.com/office/drawing/2017/decorative" val="1"/>
              </a:ext>
            </a:extLst>
          </p:cNvPr>
          <p:cNvSpPr txBox="1"/>
          <p:nvPr/>
        </p:nvSpPr>
        <p:spPr>
          <a:xfrm>
            <a:off x="4316560" y="1394581"/>
            <a:ext cx="600501" cy="174997"/>
          </a:xfrm>
          <a:prstGeom prst="rect">
            <a:avLst/>
          </a:prstGeom>
          <a:noFill/>
        </p:spPr>
        <p:txBody>
          <a:bodyPr wrap="square" lIns="0" tIns="0" rIns="0" bIns="0" rtlCol="0">
            <a:noAutofit/>
          </a:bodyPr>
          <a:lstStyle/>
          <a:p>
            <a:pPr algn="l"/>
            <a:r>
              <a:rPr lang="en-AU" sz="1600" dirty="0"/>
              <a:t>Trial 1</a:t>
            </a:r>
          </a:p>
        </p:txBody>
      </p:sp>
      <p:sp>
        <p:nvSpPr>
          <p:cNvPr id="8" name="TextBox 7">
            <a:extLst>
              <a:ext uri="{FF2B5EF4-FFF2-40B4-BE49-F238E27FC236}">
                <a16:creationId xmlns:a16="http://schemas.microsoft.com/office/drawing/2014/main" id="{B638C79A-1D30-EB11-E78F-F4A6CC6CA3CE}"/>
              </a:ext>
              <a:ext uri="{C183D7F6-B498-43B3-948B-1728B52AA6E4}">
                <adec:decorative xmlns:adec="http://schemas.microsoft.com/office/drawing/2017/decorative" val="1"/>
              </a:ext>
            </a:extLst>
          </p:cNvPr>
          <p:cNvSpPr txBox="1"/>
          <p:nvPr/>
        </p:nvSpPr>
        <p:spPr>
          <a:xfrm>
            <a:off x="5130877" y="1394581"/>
            <a:ext cx="600501" cy="174997"/>
          </a:xfrm>
          <a:prstGeom prst="rect">
            <a:avLst/>
          </a:prstGeom>
          <a:noFill/>
        </p:spPr>
        <p:txBody>
          <a:bodyPr wrap="square" lIns="0" tIns="0" rIns="0" bIns="0" rtlCol="0">
            <a:noAutofit/>
          </a:bodyPr>
          <a:lstStyle/>
          <a:p>
            <a:pPr algn="l"/>
            <a:r>
              <a:rPr lang="en-AU" sz="1600"/>
              <a:t>Trial 2</a:t>
            </a:r>
          </a:p>
        </p:txBody>
      </p:sp>
      <p:sp>
        <p:nvSpPr>
          <p:cNvPr id="9" name="TextBox 8">
            <a:extLst>
              <a:ext uri="{FF2B5EF4-FFF2-40B4-BE49-F238E27FC236}">
                <a16:creationId xmlns:a16="http://schemas.microsoft.com/office/drawing/2014/main" id="{C5697E76-B6C6-38EA-F7B1-7E51A9B4055A}"/>
              </a:ext>
              <a:ext uri="{C183D7F6-B498-43B3-948B-1728B52AA6E4}">
                <adec:decorative xmlns:adec="http://schemas.microsoft.com/office/drawing/2017/decorative" val="1"/>
              </a:ext>
            </a:extLst>
          </p:cNvPr>
          <p:cNvSpPr txBox="1"/>
          <p:nvPr/>
        </p:nvSpPr>
        <p:spPr>
          <a:xfrm>
            <a:off x="6754958" y="1394580"/>
            <a:ext cx="600501" cy="174997"/>
          </a:xfrm>
          <a:prstGeom prst="rect">
            <a:avLst/>
          </a:prstGeom>
          <a:noFill/>
        </p:spPr>
        <p:txBody>
          <a:bodyPr wrap="square" lIns="0" tIns="0" rIns="0" bIns="0" rtlCol="0">
            <a:noAutofit/>
          </a:bodyPr>
          <a:lstStyle/>
          <a:p>
            <a:pPr algn="l"/>
            <a:r>
              <a:rPr lang="en-AU" sz="1600"/>
              <a:t>Trial 4</a:t>
            </a:r>
          </a:p>
        </p:txBody>
      </p:sp>
      <p:sp>
        <p:nvSpPr>
          <p:cNvPr id="10" name="TextBox 9">
            <a:extLst>
              <a:ext uri="{FF2B5EF4-FFF2-40B4-BE49-F238E27FC236}">
                <a16:creationId xmlns:a16="http://schemas.microsoft.com/office/drawing/2014/main" id="{31CAC7A2-6F99-85C6-16EF-47F7E29D1F3D}"/>
              </a:ext>
              <a:ext uri="{C183D7F6-B498-43B3-948B-1728B52AA6E4}">
                <adec:decorative xmlns:adec="http://schemas.microsoft.com/office/drawing/2017/decorative" val="1"/>
              </a:ext>
            </a:extLst>
          </p:cNvPr>
          <p:cNvSpPr txBox="1"/>
          <p:nvPr/>
        </p:nvSpPr>
        <p:spPr>
          <a:xfrm>
            <a:off x="5940641" y="1394579"/>
            <a:ext cx="600501" cy="174997"/>
          </a:xfrm>
          <a:prstGeom prst="rect">
            <a:avLst/>
          </a:prstGeom>
          <a:noFill/>
        </p:spPr>
        <p:txBody>
          <a:bodyPr wrap="square" lIns="0" tIns="0" rIns="0" bIns="0" rtlCol="0">
            <a:noAutofit/>
          </a:bodyPr>
          <a:lstStyle/>
          <a:p>
            <a:pPr algn="l"/>
            <a:r>
              <a:rPr lang="en-AU" sz="1600"/>
              <a:t>Trial 3</a:t>
            </a:r>
          </a:p>
        </p:txBody>
      </p:sp>
      <p:sp>
        <p:nvSpPr>
          <p:cNvPr id="11" name="TextBox 10">
            <a:extLst>
              <a:ext uri="{FF2B5EF4-FFF2-40B4-BE49-F238E27FC236}">
                <a16:creationId xmlns:a16="http://schemas.microsoft.com/office/drawing/2014/main" id="{2F8FF684-F1D8-12B9-57BD-40574A14CABB}"/>
              </a:ext>
              <a:ext uri="{C183D7F6-B498-43B3-948B-1728B52AA6E4}">
                <adec:decorative xmlns:adec="http://schemas.microsoft.com/office/drawing/2017/decorative" val="1"/>
              </a:ext>
            </a:extLst>
          </p:cNvPr>
          <p:cNvSpPr txBox="1"/>
          <p:nvPr/>
        </p:nvSpPr>
        <p:spPr>
          <a:xfrm>
            <a:off x="7564722" y="1394578"/>
            <a:ext cx="600501" cy="174997"/>
          </a:xfrm>
          <a:prstGeom prst="rect">
            <a:avLst/>
          </a:prstGeom>
          <a:noFill/>
        </p:spPr>
        <p:txBody>
          <a:bodyPr wrap="square" lIns="0" tIns="0" rIns="0" bIns="0" rtlCol="0">
            <a:noAutofit/>
          </a:bodyPr>
          <a:lstStyle/>
          <a:p>
            <a:pPr algn="l"/>
            <a:r>
              <a:rPr lang="en-AU" sz="1600"/>
              <a:t>Trial 5</a:t>
            </a:r>
          </a:p>
        </p:txBody>
      </p:sp>
      <p:sp>
        <p:nvSpPr>
          <p:cNvPr id="12" name="TextBox 11">
            <a:extLst>
              <a:ext uri="{FF2B5EF4-FFF2-40B4-BE49-F238E27FC236}">
                <a16:creationId xmlns:a16="http://schemas.microsoft.com/office/drawing/2014/main" id="{393BF890-AE5C-55B2-E971-970BDC09C317}"/>
              </a:ext>
              <a:ext uri="{C183D7F6-B498-43B3-948B-1728B52AA6E4}">
                <adec:decorative xmlns:adec="http://schemas.microsoft.com/office/drawing/2017/decorative" val="1"/>
              </a:ext>
            </a:extLst>
          </p:cNvPr>
          <p:cNvSpPr txBox="1"/>
          <p:nvPr/>
        </p:nvSpPr>
        <p:spPr>
          <a:xfrm>
            <a:off x="8388129" y="1394577"/>
            <a:ext cx="600501" cy="174997"/>
          </a:xfrm>
          <a:prstGeom prst="rect">
            <a:avLst/>
          </a:prstGeom>
          <a:noFill/>
        </p:spPr>
        <p:txBody>
          <a:bodyPr wrap="square" lIns="0" tIns="0" rIns="0" bIns="0" rtlCol="0">
            <a:noAutofit/>
          </a:bodyPr>
          <a:lstStyle/>
          <a:p>
            <a:pPr algn="l"/>
            <a:r>
              <a:rPr lang="en-AU" sz="1600"/>
              <a:t>Trial 6</a:t>
            </a:r>
          </a:p>
        </p:txBody>
      </p:sp>
      <p:sp>
        <p:nvSpPr>
          <p:cNvPr id="15" name="Rectangle 14">
            <a:extLst>
              <a:ext uri="{FF2B5EF4-FFF2-40B4-BE49-F238E27FC236}">
                <a16:creationId xmlns:a16="http://schemas.microsoft.com/office/drawing/2014/main" id="{C6642E58-7F49-26BB-C551-D0E29A1A724B}"/>
              </a:ext>
              <a:ext uri="{C183D7F6-B498-43B3-948B-1728B52AA6E4}">
                <adec:decorative xmlns:adec="http://schemas.microsoft.com/office/drawing/2017/decorative" val="1"/>
              </a:ext>
            </a:extLst>
          </p:cNvPr>
          <p:cNvSpPr/>
          <p:nvPr/>
        </p:nvSpPr>
        <p:spPr>
          <a:xfrm>
            <a:off x="4950149" y="3970642"/>
            <a:ext cx="600501" cy="327546"/>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16" name="Callout: Line 15">
            <a:extLst>
              <a:ext uri="{FF2B5EF4-FFF2-40B4-BE49-F238E27FC236}">
                <a16:creationId xmlns:a16="http://schemas.microsoft.com/office/drawing/2014/main" id="{4D36CE8B-78A2-434C-CB96-02641EDFBC50}"/>
              </a:ext>
            </a:extLst>
          </p:cNvPr>
          <p:cNvSpPr/>
          <p:nvPr/>
        </p:nvSpPr>
        <p:spPr>
          <a:xfrm>
            <a:off x="6675735" y="4641056"/>
            <a:ext cx="4475328" cy="1630172"/>
          </a:xfrm>
          <a:prstGeom prst="wedgeRoundRectCallout">
            <a:avLst>
              <a:gd name="adj1" fmla="val -74613"/>
              <a:gd name="adj2" fmla="val -68569"/>
              <a:gd name="adj3" fmla="val 16667"/>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pPr>
            <a:r>
              <a:rPr lang="en-AU" sz="1800" dirty="0">
                <a:solidFill>
                  <a:schemeClr val="bg1"/>
                </a:solidFill>
              </a:rPr>
              <a:t>The number here is 6 because there are 6 trials or data points in the given data set. This number will change depending on the amount of data points.</a:t>
            </a:r>
          </a:p>
        </p:txBody>
      </p:sp>
      <p:sp>
        <p:nvSpPr>
          <p:cNvPr id="17" name="TextBox 16">
            <a:extLst>
              <a:ext uri="{FF2B5EF4-FFF2-40B4-BE49-F238E27FC236}">
                <a16:creationId xmlns:a16="http://schemas.microsoft.com/office/drawing/2014/main" id="{A0D59F0C-BB8C-ABD6-854F-0A772541C155}"/>
              </a:ext>
              <a:ext uri="{C183D7F6-B498-43B3-948B-1728B52AA6E4}">
                <adec:decorative xmlns:adec="http://schemas.microsoft.com/office/drawing/2017/decorative" val="0"/>
              </a:ext>
            </a:extLst>
          </p:cNvPr>
          <p:cNvSpPr txBox="1"/>
          <p:nvPr/>
        </p:nvSpPr>
        <p:spPr>
          <a:xfrm>
            <a:off x="362698" y="6480833"/>
            <a:ext cx="5000872" cy="182038"/>
          </a:xfrm>
          <a:prstGeom prst="rect">
            <a:avLst/>
          </a:prstGeom>
          <a:noFill/>
        </p:spPr>
        <p:txBody>
          <a:bodyPr wrap="square" lIns="0" tIns="0" rIns="0" bIns="0">
            <a:spAutoFit/>
          </a:bodyPr>
          <a:lstStyle/>
          <a:p>
            <a:pPr>
              <a:lnSpc>
                <a:spcPct val="150000"/>
              </a:lnSpc>
              <a:spcBef>
                <a:spcPts val="1200"/>
              </a:spcBef>
            </a:pPr>
            <a:r>
              <a:rPr lang="en-AU" sz="900" dirty="0">
                <a:effectLst/>
                <a:latin typeface="Arial" panose="020B0604020202020204" pitchFamily="34" charset="0"/>
                <a:ea typeface="Calibri" panose="020F0502020204030204" pitchFamily="34" charset="0"/>
                <a:hlinkClick r:id="rId4"/>
              </a:rPr>
              <a:t>How to calculate a mean</a:t>
            </a:r>
            <a:r>
              <a:rPr lang="en-AU" sz="900" dirty="0">
                <a:effectLst/>
                <a:latin typeface="Arial" panose="020B0604020202020204" pitchFamily="34" charset="0"/>
                <a:ea typeface="Calibri" panose="020F0502020204030204" pitchFamily="34" charset="0"/>
              </a:rPr>
              <a:t> by Pulasena </a:t>
            </a:r>
            <a:r>
              <a:rPr lang="en-AU" sz="900" dirty="0">
                <a:latin typeface="Arial" panose="020B0604020202020204" pitchFamily="34" charset="0"/>
                <a:ea typeface="Calibri" panose="020F0502020204030204" pitchFamily="34" charset="0"/>
              </a:rPr>
              <a:t>on Wikimedia Commons,</a:t>
            </a:r>
            <a:r>
              <a:rPr lang="en-AU" sz="900" dirty="0">
                <a:effectLst/>
                <a:latin typeface="Arial" panose="020B0604020202020204" pitchFamily="34" charset="0"/>
                <a:ea typeface="Calibri" panose="020F0502020204030204" pitchFamily="34" charset="0"/>
              </a:rPr>
              <a:t> licensed under </a:t>
            </a:r>
            <a:r>
              <a:rPr lang="en-AU" sz="900" dirty="0">
                <a:solidFill>
                  <a:srgbClr val="002664"/>
                </a:solidFill>
                <a:latin typeface="Arial" panose="020B0604020202020204" pitchFamily="34" charset="0"/>
                <a:ea typeface="Calibri" panose="020F0502020204030204" pitchFamily="34" charset="0"/>
                <a:hlinkClick r:id="rId5"/>
              </a:rPr>
              <a:t>CC BY 4.0 </a:t>
            </a:r>
            <a:endParaRPr lang="en-AU" sz="9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8753BD55-CD7B-4E1A-61ED-37D1538BF0C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extLst>
      <p:ext uri="{BB962C8B-B14F-4D97-AF65-F5344CB8AC3E}">
        <p14:creationId xmlns:p14="http://schemas.microsoft.com/office/powerpoint/2010/main" val="396258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37BA90-49D5-F7E1-6B16-15ABDEF14B7F}"/>
              </a:ext>
            </a:extLst>
          </p:cNvPr>
          <p:cNvSpPr>
            <a:spLocks noGrp="1"/>
          </p:cNvSpPr>
          <p:nvPr>
            <p:ph type="title"/>
          </p:nvPr>
        </p:nvSpPr>
        <p:spPr/>
        <p:txBody>
          <a:bodyPr/>
          <a:lstStyle/>
          <a:p>
            <a:r>
              <a:rPr lang="en-AU" dirty="0"/>
              <a:t>1.3 From table to graph</a:t>
            </a:r>
          </a:p>
        </p:txBody>
      </p:sp>
      <p:pic>
        <p:nvPicPr>
          <p:cNvPr id="15" name="Picture 14" descr="A screenshot of a table showing the impact of exercise type on heart rate.">
            <a:extLst>
              <a:ext uri="{FF2B5EF4-FFF2-40B4-BE49-F238E27FC236}">
                <a16:creationId xmlns:a16="http://schemas.microsoft.com/office/drawing/2014/main" id="{32D786AC-D1A0-1DF7-EC77-9B1890EE82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91" y="1726556"/>
            <a:ext cx="6152534" cy="3574275"/>
          </a:xfrm>
          <a:prstGeom prst="rect">
            <a:avLst/>
          </a:prstGeom>
        </p:spPr>
      </p:pic>
      <p:sp>
        <p:nvSpPr>
          <p:cNvPr id="6" name="TextBox 5">
            <a:extLst>
              <a:ext uri="{FF2B5EF4-FFF2-40B4-BE49-F238E27FC236}">
                <a16:creationId xmlns:a16="http://schemas.microsoft.com/office/drawing/2014/main" id="{A8381DDF-1DF9-3A87-15F7-4790189D01F9}"/>
              </a:ext>
            </a:extLst>
          </p:cNvPr>
          <p:cNvSpPr txBox="1"/>
          <p:nvPr/>
        </p:nvSpPr>
        <p:spPr>
          <a:xfrm>
            <a:off x="6353696" y="5975517"/>
            <a:ext cx="3208712" cy="349134"/>
          </a:xfrm>
          <a:prstGeom prst="rect">
            <a:avLst/>
          </a:prstGeom>
          <a:noFill/>
        </p:spPr>
        <p:txBody>
          <a:bodyPr wrap="square" lIns="0" tIns="0" rIns="0" bIns="0" rtlCol="0">
            <a:noAutofit/>
          </a:bodyPr>
          <a:lstStyle/>
          <a:p>
            <a:pPr algn="l"/>
            <a:r>
              <a:rPr lang="en-AU" sz="1800" dirty="0">
                <a:latin typeface="Arial" panose="020B0604020202020204" pitchFamily="34" charset="0"/>
                <a:cs typeface="Arial" panose="020B0604020202020204" pitchFamily="34" charset="0"/>
              </a:rPr>
              <a:t>Source: Student experiment</a:t>
            </a:r>
          </a:p>
        </p:txBody>
      </p:sp>
      <p:pic>
        <p:nvPicPr>
          <p:cNvPr id="7" name="Picture 6" descr="An image of the corresponding graph to the table.">
            <a:extLst>
              <a:ext uri="{FF2B5EF4-FFF2-40B4-BE49-F238E27FC236}">
                <a16:creationId xmlns:a16="http://schemas.microsoft.com/office/drawing/2014/main" id="{7EFE534D-1304-E059-42B8-FB9899C324CF}"/>
              </a:ext>
              <a:ext uri="{C183D7F6-B498-43B3-948B-1728B52AA6E4}">
                <adec:decorative xmlns:adec="http://schemas.microsoft.com/office/drawing/2017/decorative" val="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12115" y="1752526"/>
            <a:ext cx="5963973" cy="3687471"/>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Curved Down 10">
            <a:extLst>
              <a:ext uri="{FF2B5EF4-FFF2-40B4-BE49-F238E27FC236}">
                <a16:creationId xmlns:a16="http://schemas.microsoft.com/office/drawing/2014/main" id="{D638EE03-46D1-3E12-3314-BBD8084515C9}"/>
              </a:ext>
              <a:ext uri="{C183D7F6-B498-43B3-948B-1728B52AA6E4}">
                <adec:decorative xmlns:adec="http://schemas.microsoft.com/office/drawing/2017/decorative" val="1"/>
              </a:ext>
            </a:extLst>
          </p:cNvPr>
          <p:cNvSpPr/>
          <p:nvPr/>
        </p:nvSpPr>
        <p:spPr>
          <a:xfrm>
            <a:off x="3819369" y="1181423"/>
            <a:ext cx="4559432" cy="571103"/>
          </a:xfrm>
          <a:prstGeom prst="curvedDown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2" name="TextBox 11">
            <a:extLst>
              <a:ext uri="{FF2B5EF4-FFF2-40B4-BE49-F238E27FC236}">
                <a16:creationId xmlns:a16="http://schemas.microsoft.com/office/drawing/2014/main" id="{E19184EB-605A-823B-7DB4-E1E6E983A1A4}"/>
              </a:ext>
              <a:ext uri="{C183D7F6-B498-43B3-948B-1728B52AA6E4}">
                <adec:decorative xmlns:adec="http://schemas.microsoft.com/office/drawing/2017/decorative" val="1"/>
              </a:ext>
            </a:extLst>
          </p:cNvPr>
          <p:cNvSpPr txBox="1"/>
          <p:nvPr/>
        </p:nvSpPr>
        <p:spPr>
          <a:xfrm>
            <a:off x="5843449" y="1320101"/>
            <a:ext cx="1465943" cy="304800"/>
          </a:xfrm>
          <a:prstGeom prst="rect">
            <a:avLst/>
          </a:prstGeom>
          <a:noFill/>
        </p:spPr>
        <p:txBody>
          <a:bodyPr wrap="square" lIns="0" tIns="0" rIns="0" bIns="0" rtlCol="0">
            <a:noAutofit/>
          </a:bodyPr>
          <a:lstStyle/>
          <a:p>
            <a:pPr algn="l"/>
            <a:r>
              <a:rPr lang="en-AU" sz="1800" dirty="0">
                <a:solidFill>
                  <a:schemeClr val="accent1"/>
                </a:solidFill>
              </a:rPr>
              <a:t>Title</a:t>
            </a:r>
          </a:p>
        </p:txBody>
      </p:sp>
      <p:sp>
        <p:nvSpPr>
          <p:cNvPr id="13" name="Rectangle 12">
            <a:extLst>
              <a:ext uri="{FF2B5EF4-FFF2-40B4-BE49-F238E27FC236}">
                <a16:creationId xmlns:a16="http://schemas.microsoft.com/office/drawing/2014/main" id="{1A78F8C3-CA31-B9BE-8F77-85AD05914797}"/>
              </a:ext>
              <a:ext uri="{C183D7F6-B498-43B3-948B-1728B52AA6E4}">
                <adec:decorative xmlns:adec="http://schemas.microsoft.com/office/drawing/2017/decorative" val="1"/>
              </a:ext>
            </a:extLst>
          </p:cNvPr>
          <p:cNvSpPr/>
          <p:nvPr/>
        </p:nvSpPr>
        <p:spPr>
          <a:xfrm>
            <a:off x="203200" y="1984374"/>
            <a:ext cx="996949" cy="3216275"/>
          </a:xfrm>
          <a:prstGeom prst="rect">
            <a:avLst/>
          </a:prstGeom>
          <a:noFill/>
          <a:ln w="28575">
            <a:solidFill>
              <a:srgbClr val="64BB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2D28D7FE-AF6E-7A30-A832-1C975BD32B5E}"/>
              </a:ext>
              <a:ext uri="{C183D7F6-B498-43B3-948B-1728B52AA6E4}">
                <adec:decorative xmlns:adec="http://schemas.microsoft.com/office/drawing/2017/decorative" val="1"/>
              </a:ext>
            </a:extLst>
          </p:cNvPr>
          <p:cNvSpPr/>
          <p:nvPr/>
        </p:nvSpPr>
        <p:spPr>
          <a:xfrm rot="5400000">
            <a:off x="9244654" y="2812944"/>
            <a:ext cx="497190" cy="4428673"/>
          </a:xfrm>
          <a:prstGeom prst="rect">
            <a:avLst/>
          </a:prstGeom>
          <a:noFill/>
          <a:ln w="28575">
            <a:solidFill>
              <a:srgbClr val="64BB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7A517D92-ECE1-EAFD-AF4B-3925A37C8E95}"/>
              </a:ext>
              <a:ext uri="{C183D7F6-B498-43B3-948B-1728B52AA6E4}">
                <adec:decorative xmlns:adec="http://schemas.microsoft.com/office/drawing/2017/decorative" val="1"/>
              </a:ext>
            </a:extLst>
          </p:cNvPr>
          <p:cNvSpPr/>
          <p:nvPr/>
        </p:nvSpPr>
        <p:spPr>
          <a:xfrm>
            <a:off x="1231900" y="1984376"/>
            <a:ext cx="1291381" cy="507999"/>
          </a:xfrm>
          <a:prstGeom prst="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67527A62-4773-8C62-AB1F-E11183342032}"/>
              </a:ext>
              <a:ext uri="{C183D7F6-B498-43B3-948B-1728B52AA6E4}">
                <adec:decorative xmlns:adec="http://schemas.microsoft.com/office/drawing/2017/decorative" val="1"/>
              </a:ext>
            </a:extLst>
          </p:cNvPr>
          <p:cNvSpPr/>
          <p:nvPr/>
        </p:nvSpPr>
        <p:spPr>
          <a:xfrm rot="5400000">
            <a:off x="5920348" y="3465913"/>
            <a:ext cx="1064267" cy="267024"/>
          </a:xfrm>
          <a:prstGeom prst="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A1B93553-560F-EA8C-6CE0-06FAE488AE21}"/>
              </a:ext>
              <a:ext uri="{C183D7F6-B498-43B3-948B-1728B52AA6E4}">
                <adec:decorative xmlns:adec="http://schemas.microsoft.com/office/drawing/2017/decorative" val="1"/>
              </a:ext>
            </a:extLst>
          </p:cNvPr>
          <p:cNvSpPr/>
          <p:nvPr/>
        </p:nvSpPr>
        <p:spPr>
          <a:xfrm>
            <a:off x="5299075" y="2524125"/>
            <a:ext cx="771525" cy="2676525"/>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AF906461-4778-7C92-44F6-BAFA9623999E}"/>
              </a:ext>
              <a:ext uri="{C183D7F6-B498-43B3-948B-1728B52AA6E4}">
                <adec:decorative xmlns:adec="http://schemas.microsoft.com/office/drawing/2017/decorative" val="1"/>
              </a:ext>
            </a:extLst>
          </p:cNvPr>
          <p:cNvSpPr/>
          <p:nvPr/>
        </p:nvSpPr>
        <p:spPr>
          <a:xfrm rot="5400000">
            <a:off x="8224192" y="1295291"/>
            <a:ext cx="2407360" cy="4559431"/>
          </a:xfrm>
          <a:prstGeom prst="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4" name="Straight Arrow Connector 23">
            <a:extLst>
              <a:ext uri="{FF2B5EF4-FFF2-40B4-BE49-F238E27FC236}">
                <a16:creationId xmlns:a16="http://schemas.microsoft.com/office/drawing/2014/main" id="{89E0A5B8-04D3-CEA0-7020-9230FEC258EF}"/>
              </a:ext>
              <a:ext uri="{C183D7F6-B498-43B3-948B-1728B52AA6E4}">
                <adec:decorative xmlns:adec="http://schemas.microsoft.com/office/drawing/2017/decorative" val="1"/>
              </a:ext>
            </a:extLst>
          </p:cNvPr>
          <p:cNvCxnSpPr>
            <a:cxnSpLocks/>
          </p:cNvCxnSpPr>
          <p:nvPr/>
        </p:nvCxnSpPr>
        <p:spPr>
          <a:xfrm flipV="1">
            <a:off x="6073775" y="4582742"/>
            <a:ext cx="1040509" cy="20515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6846C0A-A3CC-7059-BA21-8843427CEB1E}"/>
              </a:ext>
              <a:ext uri="{C183D7F6-B498-43B3-948B-1728B52AA6E4}">
                <adec:decorative xmlns:adec="http://schemas.microsoft.com/office/drawing/2017/decorative" val="1"/>
              </a:ext>
            </a:extLst>
          </p:cNvPr>
          <p:cNvSpPr txBox="1"/>
          <p:nvPr/>
        </p:nvSpPr>
        <p:spPr>
          <a:xfrm>
            <a:off x="344760" y="6567153"/>
            <a:ext cx="3208712" cy="174567"/>
          </a:xfrm>
          <a:prstGeom prst="rect">
            <a:avLst/>
          </a:prstGeom>
          <a:noFill/>
        </p:spPr>
        <p:txBody>
          <a:bodyPr wrap="square" lIns="0" tIns="0" rIns="0" bIns="0" rtlCol="0">
            <a:noAutofit/>
          </a:bodyPr>
          <a:lstStyle/>
          <a:p>
            <a:pPr algn="l"/>
            <a:r>
              <a:rPr lang="en-AU" sz="900" dirty="0">
                <a:latin typeface="Arial" panose="020B0604020202020204" pitchFamily="34" charset="0"/>
                <a:cs typeface="Arial" panose="020B0604020202020204" pitchFamily="34" charset="0"/>
              </a:rPr>
              <a:t>Images created by author.</a:t>
            </a:r>
          </a:p>
        </p:txBody>
      </p:sp>
      <p:grpSp>
        <p:nvGrpSpPr>
          <p:cNvPr id="49" name="Group 48">
            <a:extLst>
              <a:ext uri="{FF2B5EF4-FFF2-40B4-BE49-F238E27FC236}">
                <a16:creationId xmlns:a16="http://schemas.microsoft.com/office/drawing/2014/main" id="{87FFB105-FA64-C257-0142-43BAB8B71FB5}"/>
              </a:ext>
              <a:ext uri="{C183D7F6-B498-43B3-948B-1728B52AA6E4}">
                <adec:decorative xmlns:adec="http://schemas.microsoft.com/office/drawing/2017/decorative" val="1"/>
              </a:ext>
            </a:extLst>
          </p:cNvPr>
          <p:cNvGrpSpPr/>
          <p:nvPr/>
        </p:nvGrpSpPr>
        <p:grpSpPr>
          <a:xfrm>
            <a:off x="2523281" y="2219325"/>
            <a:ext cx="3925144" cy="770118"/>
            <a:chOff x="2523281" y="2219325"/>
            <a:chExt cx="3925144" cy="770118"/>
          </a:xfrm>
        </p:grpSpPr>
        <p:cxnSp>
          <p:nvCxnSpPr>
            <p:cNvPr id="34" name="Straight Connector 33">
              <a:extLst>
                <a:ext uri="{FF2B5EF4-FFF2-40B4-BE49-F238E27FC236}">
                  <a16:creationId xmlns:a16="http://schemas.microsoft.com/office/drawing/2014/main" id="{59AB4028-BD8F-050B-0636-F6B245FD2F11}"/>
                </a:ext>
              </a:extLst>
            </p:cNvPr>
            <p:cNvCxnSpPr>
              <a:cxnSpLocks/>
              <a:stCxn id="17" idx="3"/>
            </p:cNvCxnSpPr>
            <p:nvPr/>
          </p:nvCxnSpPr>
          <p:spPr>
            <a:xfrm flipV="1">
              <a:off x="2523281" y="2231655"/>
              <a:ext cx="3925144" cy="672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7B3F67F-8F04-D91F-4B7B-76095797A007}"/>
                </a:ext>
              </a:extLst>
            </p:cNvPr>
            <p:cNvCxnSpPr>
              <a:cxnSpLocks/>
            </p:cNvCxnSpPr>
            <p:nvPr/>
          </p:nvCxnSpPr>
          <p:spPr>
            <a:xfrm>
              <a:off x="6435524" y="2219325"/>
              <a:ext cx="0" cy="77011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3" name="Straight Connector 52">
            <a:extLst>
              <a:ext uri="{FF2B5EF4-FFF2-40B4-BE49-F238E27FC236}">
                <a16:creationId xmlns:a16="http://schemas.microsoft.com/office/drawing/2014/main" id="{3371C63E-3784-800D-9D83-585E40C5E284}"/>
              </a:ext>
              <a:ext uri="{C183D7F6-B498-43B3-948B-1728B52AA6E4}">
                <adec:decorative xmlns:adec="http://schemas.microsoft.com/office/drawing/2017/decorative" val="1"/>
              </a:ext>
            </a:extLst>
          </p:cNvPr>
          <p:cNvCxnSpPr>
            <a:cxnSpLocks/>
            <a:stCxn id="13" idx="2"/>
          </p:cNvCxnSpPr>
          <p:nvPr/>
        </p:nvCxnSpPr>
        <p:spPr>
          <a:xfrm>
            <a:off x="701675" y="5200649"/>
            <a:ext cx="852" cy="308053"/>
          </a:xfrm>
          <a:prstGeom prst="line">
            <a:avLst/>
          </a:prstGeom>
          <a:ln w="28575">
            <a:solidFill>
              <a:srgbClr val="64BB47"/>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88AE034-E8D1-8B3E-C363-BEE3DD4DACC5}"/>
              </a:ext>
              <a:ext uri="{C183D7F6-B498-43B3-948B-1728B52AA6E4}">
                <adec:decorative xmlns:adec="http://schemas.microsoft.com/office/drawing/2017/decorative" val="1"/>
              </a:ext>
            </a:extLst>
          </p:cNvPr>
          <p:cNvCxnSpPr>
            <a:cxnSpLocks/>
          </p:cNvCxnSpPr>
          <p:nvPr/>
        </p:nvCxnSpPr>
        <p:spPr>
          <a:xfrm>
            <a:off x="688975" y="5519854"/>
            <a:ext cx="8834166" cy="0"/>
          </a:xfrm>
          <a:prstGeom prst="line">
            <a:avLst/>
          </a:prstGeom>
          <a:ln w="28575">
            <a:solidFill>
              <a:srgbClr val="64BB47"/>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C1A7671F-D4D4-A744-10AC-DC0BD12558FC}"/>
              </a:ext>
              <a:ext uri="{C183D7F6-B498-43B3-948B-1728B52AA6E4}">
                <adec:decorative xmlns:adec="http://schemas.microsoft.com/office/drawing/2017/decorative" val="1"/>
              </a:ext>
            </a:extLst>
          </p:cNvPr>
          <p:cNvCxnSpPr>
            <a:cxnSpLocks/>
          </p:cNvCxnSpPr>
          <p:nvPr/>
        </p:nvCxnSpPr>
        <p:spPr>
          <a:xfrm flipV="1">
            <a:off x="9511990" y="5318125"/>
            <a:ext cx="0" cy="212880"/>
          </a:xfrm>
          <a:prstGeom prst="straightConnector1">
            <a:avLst/>
          </a:prstGeom>
          <a:ln w="28575">
            <a:solidFill>
              <a:srgbClr val="64BB47"/>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BCD4332-1756-EAAD-EA49-40B13486CB3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26</a:t>
            </a:fld>
            <a:endParaRPr lang="en-AU"/>
          </a:p>
        </p:txBody>
      </p:sp>
    </p:spTree>
    <p:extLst>
      <p:ext uri="{BB962C8B-B14F-4D97-AF65-F5344CB8AC3E}">
        <p14:creationId xmlns:p14="http://schemas.microsoft.com/office/powerpoint/2010/main" val="428640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p:bldP spid="13" grpId="0" animBg="1"/>
      <p:bldP spid="14" grpId="0" animBg="1"/>
      <p:bldP spid="17" grpId="0" animBg="1"/>
      <p:bldP spid="18"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04726-ADC6-A2B4-CBB0-17C300D195DF}"/>
              </a:ext>
            </a:extLst>
          </p:cNvPr>
          <p:cNvSpPr>
            <a:spLocks noGrp="1"/>
          </p:cNvSpPr>
          <p:nvPr>
            <p:ph type="title"/>
          </p:nvPr>
        </p:nvSpPr>
        <p:spPr>
          <a:xfrm>
            <a:off x="360000" y="360000"/>
            <a:ext cx="4313600" cy="545601"/>
          </a:xfrm>
        </p:spPr>
        <p:txBody>
          <a:bodyPr/>
          <a:lstStyle/>
          <a:p>
            <a:r>
              <a:rPr lang="en-AU"/>
              <a:t>1.3 Graph scaffold 1</a:t>
            </a:r>
          </a:p>
        </p:txBody>
      </p:sp>
      <p:sp>
        <p:nvSpPr>
          <p:cNvPr id="9" name="TextBox 8">
            <a:extLst>
              <a:ext uri="{FF2B5EF4-FFF2-40B4-BE49-F238E27FC236}">
                <a16:creationId xmlns:a16="http://schemas.microsoft.com/office/drawing/2014/main" id="{1A36D9C3-A28F-1424-B1B3-3EE788FB6232}"/>
              </a:ext>
            </a:extLst>
          </p:cNvPr>
          <p:cNvSpPr txBox="1"/>
          <p:nvPr/>
        </p:nvSpPr>
        <p:spPr>
          <a:xfrm>
            <a:off x="5469278" y="385776"/>
            <a:ext cx="5943600" cy="543921"/>
          </a:xfrm>
          <a:prstGeom prst="rect">
            <a:avLst/>
          </a:prstGeom>
          <a:noFill/>
        </p:spPr>
        <p:txBody>
          <a:bodyPr wrap="square" lIns="0" tIns="0" rIns="0" bIns="0" rtlCol="0">
            <a:noAutofit/>
          </a:bodyPr>
          <a:lstStyle/>
          <a:p>
            <a:pPr algn="l"/>
            <a:r>
              <a:rPr lang="en-AU" sz="1800" u="sng" dirty="0">
                <a:latin typeface="Arial" panose="020B0604020202020204" pitchFamily="34" charset="0"/>
                <a:cs typeface="Arial" panose="020B0604020202020204" pitchFamily="34" charset="0"/>
              </a:rPr>
              <a:t>									</a:t>
            </a:r>
          </a:p>
          <a:p>
            <a:pPr algn="l"/>
            <a:r>
              <a:rPr lang="en-AU" sz="1800" dirty="0">
                <a:latin typeface="Arial" panose="020B0604020202020204" pitchFamily="34" charset="0"/>
                <a:cs typeface="Arial" panose="020B0604020202020204" pitchFamily="34" charset="0"/>
              </a:rPr>
              <a:t>			           title	</a:t>
            </a:r>
          </a:p>
        </p:txBody>
      </p:sp>
      <p:sp>
        <p:nvSpPr>
          <p:cNvPr id="8" name="TextBox 7">
            <a:extLst>
              <a:ext uri="{FF2B5EF4-FFF2-40B4-BE49-F238E27FC236}">
                <a16:creationId xmlns:a16="http://schemas.microsoft.com/office/drawing/2014/main" id="{66143261-42C1-44BD-3203-5AC709C079AB}"/>
              </a:ext>
            </a:extLst>
          </p:cNvPr>
          <p:cNvSpPr txBox="1"/>
          <p:nvPr/>
        </p:nvSpPr>
        <p:spPr>
          <a:xfrm rot="16200000">
            <a:off x="1395584" y="3453927"/>
            <a:ext cx="4403776" cy="543921"/>
          </a:xfrm>
          <a:prstGeom prst="rect">
            <a:avLst/>
          </a:prstGeom>
          <a:noFill/>
        </p:spPr>
        <p:txBody>
          <a:bodyPr wrap="square" lIns="0" tIns="0" rIns="0" bIns="0" rtlCol="0">
            <a:noAutofit/>
          </a:bodyPr>
          <a:lstStyle/>
          <a:p>
            <a:pPr algn="l"/>
            <a:r>
              <a:rPr lang="en-AU" sz="1800" u="sng" dirty="0">
                <a:latin typeface="Arial" panose="020B0604020202020204" pitchFamily="34" charset="0"/>
                <a:cs typeface="Arial" panose="020B0604020202020204" pitchFamily="34" charset="0"/>
              </a:rPr>
              <a:t>							</a:t>
            </a:r>
          </a:p>
          <a:p>
            <a:pPr algn="l"/>
            <a:r>
              <a:rPr lang="en-AU" sz="1800" dirty="0">
                <a:latin typeface="Arial" panose="020B0604020202020204" pitchFamily="34" charset="0"/>
                <a:cs typeface="Arial" panose="020B0604020202020204" pitchFamily="34" charset="0"/>
              </a:rPr>
              <a:t>                 dependent variable (unit)</a:t>
            </a:r>
          </a:p>
        </p:txBody>
      </p:sp>
      <p:pic>
        <p:nvPicPr>
          <p:cNvPr id="6" name="Picture 5" descr="The chart consists of blank graph paper for students to draw a graph.">
            <a:extLst>
              <a:ext uri="{FF2B5EF4-FFF2-40B4-BE49-F238E27FC236}">
                <a16:creationId xmlns:a16="http://schemas.microsoft.com/office/drawing/2014/main" id="{A6857D39-7B35-A6EB-6397-3136C9B7FA9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212"/>
                    </a14:imgEffect>
                  </a14:imgLayer>
                </a14:imgProps>
              </a:ext>
              <a:ext uri="{28A0092B-C50C-407E-A947-70E740481C1C}">
                <a14:useLocalDpi xmlns:a14="http://schemas.microsoft.com/office/drawing/2010/main"/>
              </a:ext>
            </a:extLst>
          </a:blip>
          <a:srcRect/>
          <a:stretch/>
        </p:blipFill>
        <p:spPr bwMode="auto">
          <a:xfrm>
            <a:off x="4006213" y="985333"/>
            <a:ext cx="7716524" cy="5057890"/>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9E16025E-FFEB-92E8-87EE-6D55546E6E15}"/>
              </a:ext>
            </a:extLst>
          </p:cNvPr>
          <p:cNvSpPr txBox="1"/>
          <p:nvPr/>
        </p:nvSpPr>
        <p:spPr>
          <a:xfrm>
            <a:off x="5686862" y="6183782"/>
            <a:ext cx="5188944" cy="543921"/>
          </a:xfrm>
          <a:prstGeom prst="rect">
            <a:avLst/>
          </a:prstGeom>
          <a:noFill/>
        </p:spPr>
        <p:txBody>
          <a:bodyPr wrap="square" lIns="0" tIns="0" rIns="0" bIns="0" rtlCol="0">
            <a:noAutofit/>
          </a:bodyPr>
          <a:lstStyle/>
          <a:p>
            <a:pPr algn="l"/>
            <a:r>
              <a:rPr lang="en-AU" sz="1800" u="sng" dirty="0">
                <a:latin typeface="Arial" panose="020B0604020202020204" pitchFamily="34" charset="0"/>
                <a:cs typeface="Arial" panose="020B0604020202020204" pitchFamily="34" charset="0"/>
              </a:rPr>
              <a:t>							</a:t>
            </a:r>
          </a:p>
          <a:p>
            <a:pPr algn="l"/>
            <a:r>
              <a:rPr lang="en-AU" sz="1800" dirty="0">
                <a:latin typeface="Arial" panose="020B0604020202020204" pitchFamily="34" charset="0"/>
                <a:cs typeface="Arial" panose="020B0604020202020204" pitchFamily="34" charset="0"/>
              </a:rPr>
              <a:t>             independent variable (unit)</a:t>
            </a:r>
          </a:p>
        </p:txBody>
      </p:sp>
      <p:sp>
        <p:nvSpPr>
          <p:cNvPr id="2" name="Slide Number Placeholder 1">
            <a:extLst>
              <a:ext uri="{FF2B5EF4-FFF2-40B4-BE49-F238E27FC236}">
                <a16:creationId xmlns:a16="http://schemas.microsoft.com/office/drawing/2014/main" id="{75B706CF-65AC-5F99-24CC-56EB098182A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323891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04726-ADC6-A2B4-CBB0-17C300D195DF}"/>
              </a:ext>
            </a:extLst>
          </p:cNvPr>
          <p:cNvSpPr>
            <a:spLocks noGrp="1"/>
          </p:cNvSpPr>
          <p:nvPr>
            <p:ph type="title"/>
          </p:nvPr>
        </p:nvSpPr>
        <p:spPr>
          <a:xfrm>
            <a:off x="360000" y="360000"/>
            <a:ext cx="4605700" cy="545601"/>
          </a:xfrm>
        </p:spPr>
        <p:txBody>
          <a:bodyPr/>
          <a:lstStyle/>
          <a:p>
            <a:r>
              <a:rPr lang="en-AU" dirty="0"/>
              <a:t>1.3 Graph scaffold 2</a:t>
            </a:r>
          </a:p>
        </p:txBody>
      </p:sp>
      <p:sp>
        <p:nvSpPr>
          <p:cNvPr id="9" name="TextBox 8">
            <a:extLst>
              <a:ext uri="{FF2B5EF4-FFF2-40B4-BE49-F238E27FC236}">
                <a16:creationId xmlns:a16="http://schemas.microsoft.com/office/drawing/2014/main" id="{1A36D9C3-A28F-1424-B1B3-3EE788FB6232}"/>
              </a:ext>
            </a:extLst>
          </p:cNvPr>
          <p:cNvSpPr txBox="1"/>
          <p:nvPr/>
        </p:nvSpPr>
        <p:spPr>
          <a:xfrm>
            <a:off x="5469278" y="385776"/>
            <a:ext cx="5943600" cy="543921"/>
          </a:xfrm>
          <a:prstGeom prst="rect">
            <a:avLst/>
          </a:prstGeom>
          <a:noFill/>
        </p:spPr>
        <p:txBody>
          <a:bodyPr wrap="square" lIns="0" tIns="0" rIns="0" bIns="0" rtlCol="0">
            <a:noAutofit/>
          </a:bodyPr>
          <a:lstStyle/>
          <a:p>
            <a:pPr algn="ctr"/>
            <a:r>
              <a:rPr lang="en-AU" sz="1800" dirty="0">
                <a:latin typeface="Arial" panose="020B0604020202020204" pitchFamily="34" charset="0"/>
                <a:cs typeface="Arial" panose="020B0604020202020204" pitchFamily="34" charset="0"/>
              </a:rPr>
              <a:t>The impact of different exercise types on heart rate</a:t>
            </a:r>
          </a:p>
        </p:txBody>
      </p:sp>
      <p:sp>
        <p:nvSpPr>
          <p:cNvPr id="8" name="TextBox 7">
            <a:extLst>
              <a:ext uri="{FF2B5EF4-FFF2-40B4-BE49-F238E27FC236}">
                <a16:creationId xmlns:a16="http://schemas.microsoft.com/office/drawing/2014/main" id="{66143261-42C1-44BD-3203-5AC709C079AB}"/>
              </a:ext>
            </a:extLst>
          </p:cNvPr>
          <p:cNvSpPr txBox="1"/>
          <p:nvPr/>
        </p:nvSpPr>
        <p:spPr>
          <a:xfrm rot="16200000">
            <a:off x="1395584" y="3453927"/>
            <a:ext cx="4403776" cy="543921"/>
          </a:xfrm>
          <a:prstGeom prst="rect">
            <a:avLst/>
          </a:prstGeom>
          <a:noFill/>
        </p:spPr>
        <p:txBody>
          <a:bodyPr wrap="square" lIns="0" tIns="0" rIns="0" bIns="0" rtlCol="0">
            <a:noAutofit/>
          </a:bodyPr>
          <a:lstStyle/>
          <a:p>
            <a:pPr algn="ctr"/>
            <a:r>
              <a:rPr lang="en-AU" sz="1800" dirty="0">
                <a:latin typeface="Arial" panose="020B0604020202020204" pitchFamily="34" charset="0"/>
                <a:cs typeface="Arial" panose="020B0604020202020204" pitchFamily="34" charset="0"/>
              </a:rPr>
              <a:t>Heart rate (bpm)</a:t>
            </a:r>
          </a:p>
        </p:txBody>
      </p:sp>
      <p:pic>
        <p:nvPicPr>
          <p:cNvPr id="6" name="Picture 5" descr="The chart consists of blank graph paper for students to draw a graph.">
            <a:extLst>
              <a:ext uri="{FF2B5EF4-FFF2-40B4-BE49-F238E27FC236}">
                <a16:creationId xmlns:a16="http://schemas.microsoft.com/office/drawing/2014/main" id="{A6857D39-7B35-A6EB-6397-3136C9B7FA9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212"/>
                    </a14:imgEffect>
                  </a14:imgLayer>
                </a14:imgProps>
              </a:ext>
              <a:ext uri="{28A0092B-C50C-407E-A947-70E740481C1C}">
                <a14:useLocalDpi xmlns:a14="http://schemas.microsoft.com/office/drawing/2010/main"/>
              </a:ext>
            </a:extLst>
          </a:blip>
          <a:srcRect/>
          <a:stretch/>
        </p:blipFill>
        <p:spPr bwMode="auto">
          <a:xfrm>
            <a:off x="4006213" y="985333"/>
            <a:ext cx="7716524" cy="5057890"/>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9E16025E-FFEB-92E8-87EE-6D55546E6E15}"/>
              </a:ext>
            </a:extLst>
          </p:cNvPr>
          <p:cNvSpPr txBox="1"/>
          <p:nvPr/>
        </p:nvSpPr>
        <p:spPr>
          <a:xfrm>
            <a:off x="5686862" y="6183782"/>
            <a:ext cx="5188944" cy="543921"/>
          </a:xfrm>
          <a:prstGeom prst="rect">
            <a:avLst/>
          </a:prstGeom>
          <a:noFill/>
        </p:spPr>
        <p:txBody>
          <a:bodyPr wrap="square" lIns="0" tIns="0" rIns="0" bIns="0" rtlCol="0">
            <a:noAutofit/>
          </a:bodyPr>
          <a:lstStyle/>
          <a:p>
            <a:pPr algn="ctr"/>
            <a:r>
              <a:rPr lang="en-AU" sz="1800" dirty="0">
                <a:latin typeface="Arial" panose="020B0604020202020204" pitchFamily="34" charset="0"/>
                <a:cs typeface="Arial" panose="020B0604020202020204" pitchFamily="34" charset="0"/>
              </a:rPr>
              <a:t>Exercise type</a:t>
            </a:r>
          </a:p>
        </p:txBody>
      </p:sp>
      <p:sp>
        <p:nvSpPr>
          <p:cNvPr id="2" name="Slide Number Placeholder 1">
            <a:extLst>
              <a:ext uri="{FF2B5EF4-FFF2-40B4-BE49-F238E27FC236}">
                <a16:creationId xmlns:a16="http://schemas.microsoft.com/office/drawing/2014/main" id="{75B706CF-65AC-5F99-24CC-56EB098182A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169316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450C86-8E74-2927-983E-541C6594A139}"/>
              </a:ext>
            </a:extLst>
          </p:cNvPr>
          <p:cNvSpPr>
            <a:spLocks noGrp="1"/>
          </p:cNvSpPr>
          <p:nvPr>
            <p:ph type="title"/>
          </p:nvPr>
        </p:nvSpPr>
        <p:spPr/>
        <p:txBody>
          <a:bodyPr/>
          <a:lstStyle/>
          <a:p>
            <a:r>
              <a:rPr lang="en-AU"/>
              <a:t>1.3 Quality criteria for a column graph</a:t>
            </a:r>
          </a:p>
        </p:txBody>
      </p:sp>
      <p:sp>
        <p:nvSpPr>
          <p:cNvPr id="5" name="TextBox 4">
            <a:extLst>
              <a:ext uri="{FF2B5EF4-FFF2-40B4-BE49-F238E27FC236}">
                <a16:creationId xmlns:a16="http://schemas.microsoft.com/office/drawing/2014/main" id="{ED89E36D-8C84-84F5-4BBB-2F10D473F8F1}"/>
              </a:ext>
            </a:extLst>
          </p:cNvPr>
          <p:cNvSpPr txBox="1"/>
          <p:nvPr/>
        </p:nvSpPr>
        <p:spPr>
          <a:xfrm>
            <a:off x="334963" y="1372993"/>
            <a:ext cx="8893884" cy="4396012"/>
          </a:xfrm>
          <a:prstGeom prst="rect">
            <a:avLst/>
          </a:prstGeom>
          <a:noFill/>
        </p:spPr>
        <p:txBody>
          <a:bodyPr wrap="square" lIns="0">
            <a:spAutoFit/>
          </a:bodyPr>
          <a:lstStyle/>
          <a:p>
            <a:pPr marL="285750" indent="-357750" rtl="0" fontAlgn="base">
              <a:lnSpc>
                <a:spcPct val="150000"/>
              </a:lnSpc>
              <a:spcAft>
                <a:spcPts val="600"/>
              </a:spcAft>
              <a:buFont typeface="Wingdings" pitchFamily="2" charset="2"/>
              <a:buChar char="q"/>
            </a:pPr>
            <a:r>
              <a:rPr lang="en-AU" sz="1800" b="0" i="0" u="none" strike="noStrike" dirty="0">
                <a:solidFill>
                  <a:srgbClr val="000000"/>
                </a:solidFill>
                <a:effectLst/>
                <a:latin typeface="Arial" panose="020B0604020202020204" pitchFamily="34" charset="0"/>
                <a:cs typeface="Arial" panose="020B0604020202020204" pitchFamily="34" charset="0"/>
              </a:rPr>
              <a:t>Appropriate graph selected for the type of data collected </a:t>
            </a:r>
          </a:p>
          <a:p>
            <a:pPr marL="285750" indent="-356400" rtl="0" fontAlgn="base">
              <a:lnSpc>
                <a:spcPct val="150000"/>
              </a:lnSpc>
              <a:spcAft>
                <a:spcPts val="600"/>
              </a:spcAft>
              <a:buFont typeface="Wingdings" panose="05000000000000000000" pitchFamily="2" charset="2"/>
              <a:buChar char="q"/>
            </a:pPr>
            <a:r>
              <a:rPr lang="en-AU" sz="1800" b="0" i="0" u="none" strike="noStrike" dirty="0">
                <a:solidFill>
                  <a:srgbClr val="000000"/>
                </a:solidFill>
                <a:effectLst/>
                <a:latin typeface="Arial" panose="020B0604020202020204" pitchFamily="34" charset="0"/>
                <a:cs typeface="Arial" panose="020B0604020202020204" pitchFamily="34" charset="0"/>
              </a:rPr>
              <a:t>A title that reflects the independent and dependent variables</a:t>
            </a:r>
          </a:p>
          <a:p>
            <a:pPr marL="285750" indent="-356400" rtl="0" fontAlgn="base">
              <a:lnSpc>
                <a:spcPct val="150000"/>
              </a:lnSpc>
              <a:spcAft>
                <a:spcPts val="600"/>
              </a:spcAft>
              <a:buFont typeface="Wingdings" panose="05000000000000000000" pitchFamily="2" charset="2"/>
              <a:buChar char="q"/>
            </a:pPr>
            <a:r>
              <a:rPr lang="en-AU" sz="1800" dirty="0">
                <a:solidFill>
                  <a:srgbClr val="000000"/>
                </a:solidFill>
                <a:latin typeface="Arial" panose="020B0604020202020204" pitchFamily="34" charset="0"/>
                <a:cs typeface="Arial" panose="020B0604020202020204" pitchFamily="34" charset="0"/>
              </a:rPr>
              <a:t>T</a:t>
            </a:r>
            <a:r>
              <a:rPr lang="en-AU" sz="1800" b="0" i="0" u="none" strike="noStrike" dirty="0">
                <a:solidFill>
                  <a:srgbClr val="000000"/>
                </a:solidFill>
                <a:effectLst/>
                <a:latin typeface="Arial" panose="020B0604020202020204" pitchFamily="34" charset="0"/>
                <a:cs typeface="Arial" panose="020B0604020202020204" pitchFamily="34" charset="0"/>
              </a:rPr>
              <a:t>itle is written above the graph</a:t>
            </a:r>
          </a:p>
          <a:p>
            <a:pPr marL="285750" indent="-356400" rtl="0" fontAlgn="base">
              <a:lnSpc>
                <a:spcPct val="150000"/>
              </a:lnSpc>
              <a:spcAft>
                <a:spcPts val="600"/>
              </a:spcAft>
              <a:buFont typeface="Wingdings" panose="05000000000000000000" pitchFamily="2" charset="2"/>
              <a:buChar char="q"/>
            </a:pPr>
            <a:r>
              <a:rPr lang="en-AU" sz="1800" dirty="0">
                <a:solidFill>
                  <a:srgbClr val="000000"/>
                </a:solidFill>
                <a:latin typeface="Arial" panose="020B0604020202020204" pitchFamily="34" charset="0"/>
                <a:cs typeface="Arial" panose="020B0604020202020204" pitchFamily="34" charset="0"/>
              </a:rPr>
              <a:t>X-axis is labelled with the independent variable including units (where appropriate)</a:t>
            </a:r>
          </a:p>
          <a:p>
            <a:pPr marL="285750" indent="-356400" rtl="0" fontAlgn="base">
              <a:lnSpc>
                <a:spcPct val="150000"/>
              </a:lnSpc>
              <a:spcAft>
                <a:spcPts val="600"/>
              </a:spcAft>
              <a:buFont typeface="Wingdings" panose="05000000000000000000" pitchFamily="2" charset="2"/>
              <a:buChar char="q"/>
            </a:pPr>
            <a:r>
              <a:rPr lang="en-AU" sz="1800" b="0" i="0" u="none" strike="noStrike" dirty="0">
                <a:solidFill>
                  <a:srgbClr val="000000"/>
                </a:solidFill>
                <a:effectLst/>
                <a:latin typeface="Arial" panose="020B0604020202020204" pitchFamily="34" charset="0"/>
                <a:cs typeface="Arial" panose="020B0604020202020204" pitchFamily="34" charset="0"/>
              </a:rPr>
              <a:t>Y-axis is labelled with the dependent variable including units (where appropriate)</a:t>
            </a:r>
          </a:p>
          <a:p>
            <a:pPr marL="285750" indent="-356400" rtl="0" fontAlgn="base">
              <a:lnSpc>
                <a:spcPct val="150000"/>
              </a:lnSpc>
              <a:spcAft>
                <a:spcPts val="600"/>
              </a:spcAft>
              <a:buFont typeface="Wingdings" panose="05000000000000000000" pitchFamily="2" charset="2"/>
              <a:buChar char="q"/>
            </a:pPr>
            <a:r>
              <a:rPr lang="en-AU" sz="1800" b="0" i="0" u="none" strike="noStrike" dirty="0">
                <a:solidFill>
                  <a:srgbClr val="000000"/>
                </a:solidFill>
                <a:effectLst/>
                <a:latin typeface="Arial" panose="020B0604020202020204" pitchFamily="34" charset="0"/>
                <a:cs typeface="Arial" panose="020B0604020202020204" pitchFamily="34" charset="0"/>
              </a:rPr>
              <a:t>An appropriate scale for both axes (graph takes up most of grid paper)</a:t>
            </a:r>
          </a:p>
          <a:p>
            <a:pPr marL="285750" indent="-356400" rtl="0" fontAlgn="base">
              <a:lnSpc>
                <a:spcPct val="150000"/>
              </a:lnSpc>
              <a:spcAft>
                <a:spcPts val="600"/>
              </a:spcAft>
              <a:buFont typeface="Wingdings" panose="05000000000000000000" pitchFamily="2" charset="2"/>
              <a:buChar char="q"/>
            </a:pPr>
            <a:r>
              <a:rPr lang="en-AU" sz="1800" b="0" i="0" u="none" strike="noStrike" dirty="0">
                <a:solidFill>
                  <a:srgbClr val="000000"/>
                </a:solidFill>
                <a:effectLst/>
                <a:latin typeface="Arial" panose="020B0604020202020204" pitchFamily="34" charset="0"/>
                <a:cs typeface="Arial" panose="020B0604020202020204" pitchFamily="34" charset="0"/>
              </a:rPr>
              <a:t>Average data from table is accurately plotted</a:t>
            </a:r>
          </a:p>
          <a:p>
            <a:pPr marL="285750" indent="-356400" rtl="0" fontAlgn="base">
              <a:lnSpc>
                <a:spcPct val="150000"/>
              </a:lnSpc>
              <a:spcAft>
                <a:spcPts val="600"/>
              </a:spcAft>
              <a:buFont typeface="Wingdings" panose="05000000000000000000" pitchFamily="2" charset="2"/>
              <a:buChar char="q"/>
            </a:pPr>
            <a:r>
              <a:rPr lang="en-AU" sz="1800" dirty="0">
                <a:solidFill>
                  <a:srgbClr val="000000"/>
                </a:solidFill>
                <a:latin typeface="Arial" panose="020B0604020202020204" pitchFamily="34" charset="0"/>
                <a:cs typeface="Arial" panose="020B0604020202020204" pitchFamily="34" charset="0"/>
              </a:rPr>
              <a:t>Includes the source of data written under the graph</a:t>
            </a:r>
            <a:endParaRPr lang="en-AU" sz="1800" b="0" i="0" u="none" strike="noStrike" dirty="0">
              <a:solidFill>
                <a:srgbClr val="000000"/>
              </a:solidFill>
              <a:effectLst/>
              <a:latin typeface="Arial" panose="020B0604020202020204" pitchFamily="34" charset="0"/>
              <a:cs typeface="Arial" panose="020B0604020202020204" pitchFamily="34" charset="0"/>
            </a:endParaRPr>
          </a:p>
          <a:p>
            <a:pPr marL="285750" indent="-356400" rtl="0" fontAlgn="base">
              <a:lnSpc>
                <a:spcPct val="150000"/>
              </a:lnSpc>
              <a:spcAft>
                <a:spcPts val="600"/>
              </a:spcAft>
              <a:buFont typeface="Wingdings" panose="05000000000000000000" pitchFamily="2" charset="2"/>
              <a:buChar char="q"/>
            </a:pPr>
            <a:r>
              <a:rPr lang="en-AU" sz="1800" b="0" i="0" u="none" strike="noStrike" dirty="0">
                <a:solidFill>
                  <a:srgbClr val="000000"/>
                </a:solidFill>
                <a:effectLst/>
                <a:latin typeface="Arial" panose="020B0604020202020204" pitchFamily="34" charset="0"/>
                <a:cs typeface="Arial" panose="020B0604020202020204" pitchFamily="34" charset="0"/>
              </a:rPr>
              <a:t>Drawn with a pencil and ruler (when hand drawn)</a:t>
            </a:r>
            <a:endParaRPr lang="en-AU" sz="1800" dirty="0"/>
          </a:p>
        </p:txBody>
      </p:sp>
      <p:sp>
        <p:nvSpPr>
          <p:cNvPr id="2" name="Slide Number Placeholder 1">
            <a:extLst>
              <a:ext uri="{FF2B5EF4-FFF2-40B4-BE49-F238E27FC236}">
                <a16:creationId xmlns:a16="http://schemas.microsoft.com/office/drawing/2014/main" id="{D6A06923-E1D8-568B-34F0-DFD27DB243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58278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latin typeface="Arial"/>
                <a:cs typeface="Arial"/>
              </a:rPr>
              <a:t>Contents (1)</a:t>
            </a:r>
            <a:endParaRPr lang="en-GB" dirty="0"/>
          </a:p>
        </p:txBody>
      </p:sp>
      <p:sp>
        <p:nvSpPr>
          <p:cNvPr id="6" name="Oval 5">
            <a:hlinkClick r:id="rId3" action="ppaction://hlinksldjump"/>
            <a:extLst>
              <a:ext uri="{FF2B5EF4-FFF2-40B4-BE49-F238E27FC236}">
                <a16:creationId xmlns:a16="http://schemas.microsoft.com/office/drawing/2014/main" id="{4614DBEC-A90F-7480-BBDE-173C9F2AD30D}"/>
              </a:ext>
            </a:extLst>
          </p:cNvPr>
          <p:cNvSpPr/>
          <p:nvPr/>
        </p:nvSpPr>
        <p:spPr>
          <a:xfrm>
            <a:off x="318919" y="1067143"/>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4" action="ppaction://hlinksldjump">
                  <a:extLst>
                    <a:ext uri="{A12FA001-AC4F-418D-AE19-62706E023703}">
                      <ahyp:hlinkClr xmlns:ahyp="http://schemas.microsoft.com/office/drawing/2018/hyperlinkcolor" val="tx"/>
                    </a:ext>
                  </a:extLst>
                </a:hlinkClick>
              </a:rPr>
              <a:t>TRB 1</a:t>
            </a:r>
            <a:endParaRPr lang="en-AU" sz="1600" b="1">
              <a:solidFill>
                <a:schemeClr val="bg1"/>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878597" y="1086872"/>
            <a:ext cx="3897048" cy="848152"/>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5" name="Oval 4">
            <a:hlinkClick r:id="rId5" action="ppaction://hlinksldjump"/>
            <a:extLst>
              <a:ext uri="{FF2B5EF4-FFF2-40B4-BE49-F238E27FC236}">
                <a16:creationId xmlns:a16="http://schemas.microsoft.com/office/drawing/2014/main" id="{56ACB92F-8289-CC4B-BE5A-A661A0C94E17}"/>
              </a:ext>
            </a:extLst>
          </p:cNvPr>
          <p:cNvSpPr/>
          <p:nvPr/>
        </p:nvSpPr>
        <p:spPr>
          <a:xfrm>
            <a:off x="1349978" y="109680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5" action="ppaction://hlinksldjump">
                  <a:extLst>
                    <a:ext uri="{A12FA001-AC4F-418D-AE19-62706E023703}">
                      <ahyp:hlinkClr xmlns:ahyp="http://schemas.microsoft.com/office/drawing/2018/hyperlinkcolor" val="tx"/>
                    </a:ext>
                  </a:extLst>
                </a:hlinkClick>
              </a:rPr>
              <a:t>1.1</a:t>
            </a:r>
            <a:endParaRPr lang="en-AU" sz="1600" b="1">
              <a:solidFill>
                <a:schemeClr val="bg1"/>
              </a:solidFill>
              <a:latin typeface="Arial"/>
              <a:cs typeface="Arial"/>
            </a:endParaRPr>
          </a:p>
        </p:txBody>
      </p:sp>
      <p:sp>
        <p:nvSpPr>
          <p:cNvPr id="7" name="TextBox 25">
            <a:hlinkClick r:id="rId5" action="ppaction://hlinksldjump"/>
            <a:extLst>
              <a:ext uri="{FF2B5EF4-FFF2-40B4-BE49-F238E27FC236}">
                <a16:creationId xmlns:a16="http://schemas.microsoft.com/office/drawing/2014/main" id="{B8766759-8445-A95E-E4CE-416F8EB15D94}"/>
              </a:ext>
            </a:extLst>
          </p:cNvPr>
          <p:cNvSpPr txBox="1"/>
          <p:nvPr/>
        </p:nvSpPr>
        <p:spPr>
          <a:xfrm>
            <a:off x="2404711" y="1329496"/>
            <a:ext cx="3323272" cy="26827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GB" sz="1600" dirty="0">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What do you know?</a:t>
            </a:r>
            <a:endParaRPr lang="en-GB" sz="1600" dirty="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905510" y="2030452"/>
            <a:ext cx="3897048" cy="8496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1" name="Oval 20">
            <a:hlinkClick r:id="rId6" action="ppaction://hlinksldjump"/>
            <a:extLst>
              <a:ext uri="{FF2B5EF4-FFF2-40B4-BE49-F238E27FC236}">
                <a16:creationId xmlns:a16="http://schemas.microsoft.com/office/drawing/2014/main" id="{D0A190BE-2B0B-2729-4549-D63712793CC2}"/>
              </a:ext>
            </a:extLst>
          </p:cNvPr>
          <p:cNvSpPr/>
          <p:nvPr/>
        </p:nvSpPr>
        <p:spPr>
          <a:xfrm>
            <a:off x="1349978" y="2025987"/>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6" action="ppaction://hlinksldjump">
                  <a:extLst>
                    <a:ext uri="{A12FA001-AC4F-418D-AE19-62706E023703}">
                      <ahyp:hlinkClr xmlns:ahyp="http://schemas.microsoft.com/office/drawing/2018/hyperlinkcolor" val="tx"/>
                    </a:ext>
                  </a:extLst>
                </a:hlinkClick>
              </a:rPr>
              <a:t>1.2</a:t>
            </a:r>
            <a:endParaRPr lang="en-AU" sz="1600" b="1">
              <a:solidFill>
                <a:schemeClr val="bg1"/>
              </a:solidFill>
              <a:latin typeface="Arial"/>
              <a:cs typeface="Arial"/>
            </a:endParaRPr>
          </a:p>
        </p:txBody>
      </p:sp>
      <p:sp>
        <p:nvSpPr>
          <p:cNvPr id="22" name="TextBox 25">
            <a:hlinkClick r:id="rId6" action="ppaction://hlinksldjump"/>
            <a:extLst>
              <a:ext uri="{FF2B5EF4-FFF2-40B4-BE49-F238E27FC236}">
                <a16:creationId xmlns:a16="http://schemas.microsoft.com/office/drawing/2014/main" id="{B4A4C41F-6099-2469-B443-6D6E65FB27C7}"/>
              </a:ext>
            </a:extLst>
          </p:cNvPr>
          <p:cNvSpPr txBox="1"/>
          <p:nvPr/>
        </p:nvSpPr>
        <p:spPr>
          <a:xfrm>
            <a:off x="2404711" y="2310632"/>
            <a:ext cx="3323272" cy="26827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GB" sz="1600">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Maintaining a balance</a:t>
            </a:r>
            <a:endParaRPr lang="en-GB" sz="1600">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905510" y="2986278"/>
            <a:ext cx="3898800" cy="8496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4" name="Oval 23">
            <a:hlinkClick r:id="rId3" action="ppaction://hlinksldjump"/>
            <a:extLst>
              <a:ext uri="{FF2B5EF4-FFF2-40B4-BE49-F238E27FC236}">
                <a16:creationId xmlns:a16="http://schemas.microsoft.com/office/drawing/2014/main" id="{A6DDAD40-805E-049F-39FC-55094C6BA103}"/>
              </a:ext>
            </a:extLst>
          </p:cNvPr>
          <p:cNvSpPr/>
          <p:nvPr/>
        </p:nvSpPr>
        <p:spPr>
          <a:xfrm>
            <a:off x="1354067" y="2975837"/>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7" action="ppaction://hlinksldjump">
                  <a:extLst>
                    <a:ext uri="{A12FA001-AC4F-418D-AE19-62706E023703}">
                      <ahyp:hlinkClr xmlns:ahyp="http://schemas.microsoft.com/office/drawing/2018/hyperlinkcolor" val="tx"/>
                    </a:ext>
                  </a:extLst>
                </a:hlinkClick>
              </a:rPr>
              <a:t>1.3</a:t>
            </a:r>
            <a:endParaRPr lang="en-AU" sz="1600" b="1">
              <a:solidFill>
                <a:schemeClr val="bg1"/>
              </a:solidFill>
              <a:latin typeface="Arial"/>
              <a:cs typeface="Arial"/>
            </a:endParaRPr>
          </a:p>
        </p:txBody>
      </p:sp>
      <p:sp>
        <p:nvSpPr>
          <p:cNvPr id="25" name="TextBox 25">
            <a:extLst>
              <a:ext uri="{FF2B5EF4-FFF2-40B4-BE49-F238E27FC236}">
                <a16:creationId xmlns:a16="http://schemas.microsoft.com/office/drawing/2014/main" id="{39581D8B-20B3-87D8-C1F2-A22C58CE7F43}"/>
              </a:ext>
            </a:extLst>
          </p:cNvPr>
          <p:cNvSpPr txBox="1"/>
          <p:nvPr/>
        </p:nvSpPr>
        <p:spPr>
          <a:xfrm>
            <a:off x="2419098" y="3236126"/>
            <a:ext cx="3323272" cy="26827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GB" sz="1600">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Response to stimuli</a:t>
            </a:r>
            <a:endParaRPr lang="en-GB" sz="1600">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1910847" y="3919542"/>
            <a:ext cx="3898800" cy="8496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7" name="Oval 26">
            <a:hlinkClick r:id="rId3" action="ppaction://hlinksldjump"/>
            <a:extLst>
              <a:ext uri="{FF2B5EF4-FFF2-40B4-BE49-F238E27FC236}">
                <a16:creationId xmlns:a16="http://schemas.microsoft.com/office/drawing/2014/main" id="{30E4BF03-C9A7-EAE3-FC01-51CE829A6E7A}"/>
              </a:ext>
            </a:extLst>
          </p:cNvPr>
          <p:cNvSpPr/>
          <p:nvPr/>
        </p:nvSpPr>
        <p:spPr>
          <a:xfrm>
            <a:off x="1351922" y="3888561"/>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8" action="ppaction://hlinksldjump">
                  <a:extLst>
                    <a:ext uri="{A12FA001-AC4F-418D-AE19-62706E023703}">
                      <ahyp:hlinkClr xmlns:ahyp="http://schemas.microsoft.com/office/drawing/2018/hyperlinkcolor" val="tx"/>
                    </a:ext>
                  </a:extLst>
                </a:hlinkClick>
              </a:rPr>
              <a:t>1.4</a:t>
            </a:r>
            <a:endParaRPr lang="en-AU" sz="1600" b="1">
              <a:solidFill>
                <a:schemeClr val="bg1"/>
              </a:solidFill>
              <a:latin typeface="Arial"/>
              <a:cs typeface="Arial"/>
            </a:endParaRPr>
          </a:p>
        </p:txBody>
      </p:sp>
      <p:sp>
        <p:nvSpPr>
          <p:cNvPr id="28" name="TextBox 25">
            <a:extLst>
              <a:ext uri="{FF2B5EF4-FFF2-40B4-BE49-F238E27FC236}">
                <a16:creationId xmlns:a16="http://schemas.microsoft.com/office/drawing/2014/main" id="{E28B2236-ABD7-EC9D-39C6-357B29770348}"/>
              </a:ext>
            </a:extLst>
          </p:cNvPr>
          <p:cNvSpPr txBox="1"/>
          <p:nvPr/>
        </p:nvSpPr>
        <p:spPr>
          <a:xfrm>
            <a:off x="2452373" y="4186892"/>
            <a:ext cx="3323272" cy="26827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GB" sz="1600">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Feedback mechanisms</a:t>
            </a:r>
            <a:endParaRPr lang="en-GB" sz="1600">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1931315" y="4856477"/>
            <a:ext cx="3898800" cy="8496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0" name="Oval 29">
            <a:extLst>
              <a:ext uri="{FF2B5EF4-FFF2-40B4-BE49-F238E27FC236}">
                <a16:creationId xmlns:a16="http://schemas.microsoft.com/office/drawing/2014/main" id="{B0E74290-D27C-AEF7-46E4-E1542A1B3C92}"/>
              </a:ext>
            </a:extLst>
          </p:cNvPr>
          <p:cNvSpPr/>
          <p:nvPr/>
        </p:nvSpPr>
        <p:spPr>
          <a:xfrm>
            <a:off x="1351922" y="4865956"/>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9" action="ppaction://hlinksldjump">
                  <a:extLst>
                    <a:ext uri="{A12FA001-AC4F-418D-AE19-62706E023703}">
                      <ahyp:hlinkClr xmlns:ahyp="http://schemas.microsoft.com/office/drawing/2018/hyperlinkcolor" val="tx"/>
                    </a:ext>
                  </a:extLst>
                </a:hlinkClick>
              </a:rPr>
              <a:t>1.5</a:t>
            </a:r>
            <a:endParaRPr lang="en-AU" sz="1600" b="1">
              <a:solidFill>
                <a:schemeClr val="bg1"/>
              </a:solidFill>
              <a:latin typeface="Arial"/>
              <a:cs typeface="Arial"/>
            </a:endParaRPr>
          </a:p>
        </p:txBody>
      </p:sp>
      <p:sp>
        <p:nvSpPr>
          <p:cNvPr id="31" name="TextBox 25">
            <a:extLst>
              <a:ext uri="{FF2B5EF4-FFF2-40B4-BE49-F238E27FC236}">
                <a16:creationId xmlns:a16="http://schemas.microsoft.com/office/drawing/2014/main" id="{25FD3220-EFBB-BC89-7FB2-2347E854CB7B}"/>
              </a:ext>
            </a:extLst>
          </p:cNvPr>
          <p:cNvSpPr txBox="1"/>
          <p:nvPr/>
        </p:nvSpPr>
        <p:spPr>
          <a:xfrm>
            <a:off x="2444903" y="5144731"/>
            <a:ext cx="3323272" cy="26827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GB" sz="1600" dirty="0">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Coordinating the response to stimuli</a:t>
            </a:r>
            <a:endParaRPr lang="en-GB" sz="1600" dirty="0">
              <a:latin typeface="Arial" panose="020B0604020202020204" pitchFamily="34" charset="0"/>
              <a:cs typeface="Arial" panose="020B0604020202020204" pitchFamily="34" charset="0"/>
            </a:endParaRPr>
          </a:p>
        </p:txBody>
      </p:sp>
      <p:sp>
        <p:nvSpPr>
          <p:cNvPr id="44" name="Rectangle: Rounded Corners 43">
            <a:extLst>
              <a:ext uri="{FF2B5EF4-FFF2-40B4-BE49-F238E27FC236}">
                <a16:creationId xmlns:a16="http://schemas.microsoft.com/office/drawing/2014/main" id="{872B6A74-D5FE-A9C3-5036-DA39A3F3AAA9}"/>
              </a:ext>
              <a:ext uri="{C183D7F6-B498-43B3-948B-1728B52AA6E4}">
                <adec:decorative xmlns:adec="http://schemas.microsoft.com/office/drawing/2017/decorative" val="1"/>
              </a:ext>
            </a:extLst>
          </p:cNvPr>
          <p:cNvSpPr/>
          <p:nvPr/>
        </p:nvSpPr>
        <p:spPr>
          <a:xfrm>
            <a:off x="1931315" y="5824832"/>
            <a:ext cx="3898800" cy="8496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5" name="Oval 44">
            <a:hlinkClick r:id="rId3" action="ppaction://hlinksldjump"/>
            <a:extLst>
              <a:ext uri="{FF2B5EF4-FFF2-40B4-BE49-F238E27FC236}">
                <a16:creationId xmlns:a16="http://schemas.microsoft.com/office/drawing/2014/main" id="{440E2C2A-513E-2146-E110-A5C05774C27F}"/>
              </a:ext>
            </a:extLst>
          </p:cNvPr>
          <p:cNvSpPr/>
          <p:nvPr/>
        </p:nvSpPr>
        <p:spPr>
          <a:xfrm>
            <a:off x="1349978" y="5807780"/>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0" action="ppaction://hlinksldjump">
                  <a:extLst>
                    <a:ext uri="{A12FA001-AC4F-418D-AE19-62706E023703}">
                      <ahyp:hlinkClr xmlns:ahyp="http://schemas.microsoft.com/office/drawing/2018/hyperlinkcolor" val="tx"/>
                    </a:ext>
                  </a:extLst>
                </a:hlinkClick>
              </a:rPr>
              <a:t>1.6</a:t>
            </a:r>
            <a:endParaRPr lang="en-AU" sz="1600" b="1">
              <a:solidFill>
                <a:schemeClr val="bg1"/>
              </a:solidFill>
              <a:latin typeface="Arial" panose="020B0604020202020204" pitchFamily="34" charset="0"/>
              <a:cs typeface="Arial" panose="020B0604020202020204" pitchFamily="34" charset="0"/>
            </a:endParaRPr>
          </a:p>
        </p:txBody>
      </p:sp>
      <p:sp>
        <p:nvSpPr>
          <p:cNvPr id="46" name="TextBox 25">
            <a:extLst>
              <a:ext uri="{FF2B5EF4-FFF2-40B4-BE49-F238E27FC236}">
                <a16:creationId xmlns:a16="http://schemas.microsoft.com/office/drawing/2014/main" id="{D02490FE-53ED-8487-0BD7-E87F24833020}"/>
              </a:ext>
            </a:extLst>
          </p:cNvPr>
          <p:cNvSpPr txBox="1"/>
          <p:nvPr/>
        </p:nvSpPr>
        <p:spPr>
          <a:xfrm>
            <a:off x="2444903" y="5955060"/>
            <a:ext cx="3323272" cy="563744"/>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GB" sz="1600" dirty="0">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Comparing the endocrine and nervous systems</a:t>
            </a:r>
            <a:endParaRPr lang="en-GB" sz="1600" dirty="0">
              <a:latin typeface="Arial" panose="020B0604020202020204" pitchFamily="34" charset="0"/>
              <a:cs typeface="Arial" panose="020B0604020202020204" pitchFamily="34" charset="0"/>
            </a:endParaRPr>
          </a:p>
        </p:txBody>
      </p:sp>
      <p:sp>
        <p:nvSpPr>
          <p:cNvPr id="41" name="Rectangle: Rounded Corners 40">
            <a:extLst>
              <a:ext uri="{FF2B5EF4-FFF2-40B4-BE49-F238E27FC236}">
                <a16:creationId xmlns:a16="http://schemas.microsoft.com/office/drawing/2014/main" id="{D868B1C9-B182-2727-4865-6D5AC1780BED}"/>
              </a:ext>
              <a:ext uri="{C183D7F6-B498-43B3-948B-1728B52AA6E4}">
                <adec:decorative xmlns:adec="http://schemas.microsoft.com/office/drawing/2017/decorative" val="1"/>
              </a:ext>
            </a:extLst>
          </p:cNvPr>
          <p:cNvSpPr/>
          <p:nvPr/>
        </p:nvSpPr>
        <p:spPr>
          <a:xfrm>
            <a:off x="7755722" y="1085610"/>
            <a:ext cx="3898800" cy="8496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9" name="Oval 8">
            <a:hlinkClick r:id="rId3" action="ppaction://hlinksldjump"/>
            <a:extLst>
              <a:ext uri="{FF2B5EF4-FFF2-40B4-BE49-F238E27FC236}">
                <a16:creationId xmlns:a16="http://schemas.microsoft.com/office/drawing/2014/main" id="{EADF65FC-F02E-2C42-975D-7D131C9CF0B4}"/>
              </a:ext>
            </a:extLst>
          </p:cNvPr>
          <p:cNvSpPr/>
          <p:nvPr/>
        </p:nvSpPr>
        <p:spPr>
          <a:xfrm>
            <a:off x="6321904" y="1049801"/>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1" action="ppaction://hlinksldjump">
                  <a:extLst>
                    <a:ext uri="{A12FA001-AC4F-418D-AE19-62706E023703}">
                      <ahyp:hlinkClr xmlns:ahyp="http://schemas.microsoft.com/office/drawing/2018/hyperlinkcolor" val="tx"/>
                    </a:ext>
                  </a:extLst>
                </a:hlinkClick>
              </a:rPr>
              <a:t>TRB 2</a:t>
            </a:r>
            <a:endParaRPr lang="en-AU" sz="1600" b="1">
              <a:solidFill>
                <a:schemeClr val="bg1"/>
              </a:solidFill>
              <a:latin typeface="Arial" panose="020B0604020202020204" pitchFamily="34" charset="0"/>
              <a:cs typeface="Arial" panose="020B0604020202020204" pitchFamily="34" charset="0"/>
            </a:endParaRPr>
          </a:p>
        </p:txBody>
      </p:sp>
      <p:sp>
        <p:nvSpPr>
          <p:cNvPr id="42" name="Oval 41">
            <a:hlinkClick r:id="rId3" action="ppaction://hlinksldjump"/>
            <a:extLst>
              <a:ext uri="{FF2B5EF4-FFF2-40B4-BE49-F238E27FC236}">
                <a16:creationId xmlns:a16="http://schemas.microsoft.com/office/drawing/2014/main" id="{193FCBC3-0E7A-2B7F-C738-F5F9ECEE27FE}"/>
              </a:ext>
            </a:extLst>
          </p:cNvPr>
          <p:cNvSpPr/>
          <p:nvPr/>
        </p:nvSpPr>
        <p:spPr>
          <a:xfrm>
            <a:off x="7215706" y="1032071"/>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2" action="ppaction://hlinksldjump">
                  <a:extLst>
                    <a:ext uri="{A12FA001-AC4F-418D-AE19-62706E023703}">
                      <ahyp:hlinkClr xmlns:ahyp="http://schemas.microsoft.com/office/drawing/2018/hyperlinkcolor" val="tx"/>
                    </a:ext>
                  </a:extLst>
                </a:hlinkClick>
              </a:rPr>
              <a:t>2.1</a:t>
            </a:r>
            <a:endParaRPr lang="en-AU" sz="1600" b="1">
              <a:solidFill>
                <a:schemeClr val="bg1"/>
              </a:solidFill>
              <a:latin typeface="Arial"/>
              <a:cs typeface="Arial"/>
            </a:endParaRPr>
          </a:p>
        </p:txBody>
      </p:sp>
      <p:sp>
        <p:nvSpPr>
          <p:cNvPr id="43" name="TextBox 25">
            <a:hlinkClick r:id="rId12" action="ppaction://hlinksldjump"/>
            <a:extLst>
              <a:ext uri="{FF2B5EF4-FFF2-40B4-BE49-F238E27FC236}">
                <a16:creationId xmlns:a16="http://schemas.microsoft.com/office/drawing/2014/main" id="{01B14D85-E240-E3C6-279C-4A1257278E12}"/>
              </a:ext>
            </a:extLst>
          </p:cNvPr>
          <p:cNvSpPr txBox="1"/>
          <p:nvPr/>
        </p:nvSpPr>
        <p:spPr>
          <a:xfrm>
            <a:off x="8331250" y="1342638"/>
            <a:ext cx="3323272" cy="26827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GB" sz="1600" dirty="0">
                <a:latin typeface="Arial" panose="020B0604020202020204" pitchFamily="34" charset="0"/>
                <a:cs typeface="Arial" panose="020B0604020202020204" pitchFamily="34" charset="0"/>
                <a:hlinkClick r:id="rId12" action="ppaction://hlinksldjump">
                  <a:extLst>
                    <a:ext uri="{A12FA001-AC4F-418D-AE19-62706E023703}">
                      <ahyp:hlinkClr xmlns:ahyp="http://schemas.microsoft.com/office/drawing/2018/hyperlinkcolor" val="tx"/>
                    </a:ext>
                  </a:extLst>
                </a:hlinkClick>
              </a:rPr>
              <a:t>Causes of infectious disease</a:t>
            </a:r>
            <a:endParaRPr lang="en-GB" sz="1600" dirty="0">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22AE8CE5-94FD-CF39-4100-9EA79119BE34}"/>
              </a:ext>
              <a:ext uri="{C183D7F6-B498-43B3-948B-1728B52AA6E4}">
                <adec:decorative xmlns:adec="http://schemas.microsoft.com/office/drawing/2017/decorative" val="1"/>
              </a:ext>
            </a:extLst>
          </p:cNvPr>
          <p:cNvSpPr/>
          <p:nvPr/>
        </p:nvSpPr>
        <p:spPr>
          <a:xfrm>
            <a:off x="7730389" y="2001295"/>
            <a:ext cx="3898800" cy="8496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9" name="Oval 38">
            <a:hlinkClick r:id="rId3" action="ppaction://hlinksldjump"/>
            <a:extLst>
              <a:ext uri="{FF2B5EF4-FFF2-40B4-BE49-F238E27FC236}">
                <a16:creationId xmlns:a16="http://schemas.microsoft.com/office/drawing/2014/main" id="{EF49910F-1BBC-C179-B3E7-5FA3AE36CDDD}"/>
              </a:ext>
            </a:extLst>
          </p:cNvPr>
          <p:cNvSpPr/>
          <p:nvPr/>
        </p:nvSpPr>
        <p:spPr>
          <a:xfrm>
            <a:off x="7253284" y="1945221"/>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3" action="ppaction://hlinksldjump">
                  <a:extLst>
                    <a:ext uri="{A12FA001-AC4F-418D-AE19-62706E023703}">
                      <ahyp:hlinkClr xmlns:ahyp="http://schemas.microsoft.com/office/drawing/2018/hyperlinkcolor" val="tx"/>
                    </a:ext>
                  </a:extLst>
                </a:hlinkClick>
              </a:rPr>
              <a:t>2.2</a:t>
            </a:r>
            <a:endParaRPr lang="en-AU" sz="1600" b="1">
              <a:solidFill>
                <a:schemeClr val="bg1"/>
              </a:solidFill>
              <a:latin typeface="Arial"/>
              <a:cs typeface="Arial"/>
            </a:endParaRPr>
          </a:p>
        </p:txBody>
      </p:sp>
      <p:sp>
        <p:nvSpPr>
          <p:cNvPr id="40" name="TextBox 25">
            <a:extLst>
              <a:ext uri="{FF2B5EF4-FFF2-40B4-BE49-F238E27FC236}">
                <a16:creationId xmlns:a16="http://schemas.microsoft.com/office/drawing/2014/main" id="{88968FF3-2444-A530-5DD8-187BB12DE936}"/>
              </a:ext>
            </a:extLst>
          </p:cNvPr>
          <p:cNvSpPr txBox="1"/>
          <p:nvPr/>
        </p:nvSpPr>
        <p:spPr>
          <a:xfrm>
            <a:off x="8305917" y="2310632"/>
            <a:ext cx="3323272" cy="26827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GB" sz="1600" dirty="0">
                <a:latin typeface="Arial" panose="020B0604020202020204" pitchFamily="34" charset="0"/>
                <a:cs typeface="Arial" panose="020B0604020202020204" pitchFamily="34" charset="0"/>
                <a:hlinkClick r:id="rId13" action="ppaction://hlinksldjump">
                  <a:extLst>
                    <a:ext uri="{A12FA001-AC4F-418D-AE19-62706E023703}">
                      <ahyp:hlinkClr xmlns:ahyp="http://schemas.microsoft.com/office/drawing/2018/hyperlinkcolor" val="tx"/>
                    </a:ext>
                  </a:extLst>
                </a:hlinkClick>
              </a:rPr>
              <a:t>Disease transmission</a:t>
            </a:r>
            <a:endParaRPr lang="en-GB" sz="1600" dirty="0">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DE456139-3B79-F320-885E-F40308F718C2}"/>
              </a:ext>
              <a:ext uri="{C183D7F6-B498-43B3-948B-1728B52AA6E4}">
                <adec:decorative xmlns:adec="http://schemas.microsoft.com/office/drawing/2017/decorative" val="1"/>
              </a:ext>
            </a:extLst>
          </p:cNvPr>
          <p:cNvSpPr/>
          <p:nvPr/>
        </p:nvSpPr>
        <p:spPr>
          <a:xfrm>
            <a:off x="7755722" y="2958113"/>
            <a:ext cx="3898800" cy="8496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6" name="Oval 35">
            <a:hlinkClick r:id="rId3" action="ppaction://hlinksldjump"/>
            <a:extLst>
              <a:ext uri="{FF2B5EF4-FFF2-40B4-BE49-F238E27FC236}">
                <a16:creationId xmlns:a16="http://schemas.microsoft.com/office/drawing/2014/main" id="{7B7A8171-E86E-EC91-896D-5884F254D27A}"/>
              </a:ext>
            </a:extLst>
          </p:cNvPr>
          <p:cNvSpPr/>
          <p:nvPr/>
        </p:nvSpPr>
        <p:spPr>
          <a:xfrm>
            <a:off x="7261782" y="2927181"/>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4" action="ppaction://hlinksldjump">
                  <a:extLst>
                    <a:ext uri="{A12FA001-AC4F-418D-AE19-62706E023703}">
                      <ahyp:hlinkClr xmlns:ahyp="http://schemas.microsoft.com/office/drawing/2018/hyperlinkcolor" val="tx"/>
                    </a:ext>
                  </a:extLst>
                </a:hlinkClick>
              </a:rPr>
              <a:t>2.3</a:t>
            </a:r>
            <a:endParaRPr lang="en-AU" sz="1600" b="1">
              <a:solidFill>
                <a:schemeClr val="bg1"/>
              </a:solidFill>
              <a:latin typeface="Arial"/>
              <a:cs typeface="Arial"/>
            </a:endParaRPr>
          </a:p>
        </p:txBody>
      </p:sp>
      <p:sp>
        <p:nvSpPr>
          <p:cNvPr id="37" name="TextBox 25">
            <a:extLst>
              <a:ext uri="{FF2B5EF4-FFF2-40B4-BE49-F238E27FC236}">
                <a16:creationId xmlns:a16="http://schemas.microsoft.com/office/drawing/2014/main" id="{77150DBA-E21C-56AE-ABAC-366B801C26DA}"/>
              </a:ext>
            </a:extLst>
          </p:cNvPr>
          <p:cNvSpPr txBox="1"/>
          <p:nvPr/>
        </p:nvSpPr>
        <p:spPr>
          <a:xfrm>
            <a:off x="8296621" y="3074597"/>
            <a:ext cx="3323272" cy="563744"/>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GB" sz="1600" dirty="0">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Preventing entry of and responding to pathogens</a:t>
            </a:r>
            <a:endParaRPr lang="en-GB" sz="1600" dirty="0">
              <a:latin typeface="Arial" panose="020B060402020202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549C53E4-8A1E-8124-098C-966B3266BCB6}"/>
              </a:ext>
              <a:ext uri="{C183D7F6-B498-43B3-948B-1728B52AA6E4}">
                <adec:decorative xmlns:adec="http://schemas.microsoft.com/office/drawing/2017/decorative" val="1"/>
              </a:ext>
            </a:extLst>
          </p:cNvPr>
          <p:cNvSpPr/>
          <p:nvPr/>
        </p:nvSpPr>
        <p:spPr>
          <a:xfrm>
            <a:off x="7787512" y="3958581"/>
            <a:ext cx="3898800" cy="8496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3" name="Oval 32">
            <a:hlinkClick r:id="rId3" action="ppaction://hlinksldjump"/>
            <a:extLst>
              <a:ext uri="{FF2B5EF4-FFF2-40B4-BE49-F238E27FC236}">
                <a16:creationId xmlns:a16="http://schemas.microsoft.com/office/drawing/2014/main" id="{68CBF182-BF09-4322-A10D-F549BD135027}"/>
              </a:ext>
            </a:extLst>
          </p:cNvPr>
          <p:cNvSpPr/>
          <p:nvPr/>
        </p:nvSpPr>
        <p:spPr>
          <a:xfrm>
            <a:off x="7298389" y="3909141"/>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5" action="ppaction://hlinksldjump">
                  <a:extLst>
                    <a:ext uri="{A12FA001-AC4F-418D-AE19-62706E023703}">
                      <ahyp:hlinkClr xmlns:ahyp="http://schemas.microsoft.com/office/drawing/2018/hyperlinkcolor" val="tx"/>
                    </a:ext>
                  </a:extLst>
                </a:hlinkClick>
              </a:rPr>
              <a:t>2.4</a:t>
            </a:r>
            <a:endParaRPr lang="en-AU" sz="1600" b="1">
              <a:solidFill>
                <a:schemeClr val="bg1"/>
              </a:solidFill>
              <a:latin typeface="Arial" panose="020B0604020202020204" pitchFamily="34" charset="0"/>
              <a:cs typeface="Arial" panose="020B0604020202020204" pitchFamily="34" charset="0"/>
            </a:endParaRPr>
          </a:p>
        </p:txBody>
      </p:sp>
      <p:sp>
        <p:nvSpPr>
          <p:cNvPr id="34" name="TextBox 25">
            <a:extLst>
              <a:ext uri="{FF2B5EF4-FFF2-40B4-BE49-F238E27FC236}">
                <a16:creationId xmlns:a16="http://schemas.microsoft.com/office/drawing/2014/main" id="{131DBC76-79F7-FBAD-09A4-C35AC8C06CE8}"/>
              </a:ext>
            </a:extLst>
          </p:cNvPr>
          <p:cNvSpPr txBox="1"/>
          <p:nvPr/>
        </p:nvSpPr>
        <p:spPr>
          <a:xfrm>
            <a:off x="8296621" y="4082215"/>
            <a:ext cx="3323272" cy="563744"/>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GB" sz="1600" dirty="0">
                <a:latin typeface="Arial" panose="020B0604020202020204" pitchFamily="34" charset="0"/>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Endemics, Epidemics and pandemics</a:t>
            </a:r>
            <a:endParaRPr lang="en-GB" sz="1600" dirty="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BB6FC5F0-DDF4-F393-4AFB-93B92EE7285A}"/>
              </a:ext>
              <a:ext uri="{C183D7F6-B498-43B3-948B-1728B52AA6E4}">
                <adec:decorative xmlns:adec="http://schemas.microsoft.com/office/drawing/2017/decorative" val="1"/>
              </a:ext>
            </a:extLst>
          </p:cNvPr>
          <p:cNvSpPr/>
          <p:nvPr/>
        </p:nvSpPr>
        <p:spPr>
          <a:xfrm>
            <a:off x="7787512" y="4938161"/>
            <a:ext cx="3898800" cy="8496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10" name="Oval 9">
            <a:hlinkClick r:id="rId3" action="ppaction://hlinksldjump"/>
            <a:extLst>
              <a:ext uri="{FF2B5EF4-FFF2-40B4-BE49-F238E27FC236}">
                <a16:creationId xmlns:a16="http://schemas.microsoft.com/office/drawing/2014/main" id="{00105A88-8E79-D815-B3BD-99B1054B5A74}"/>
              </a:ext>
            </a:extLst>
          </p:cNvPr>
          <p:cNvSpPr/>
          <p:nvPr/>
        </p:nvSpPr>
        <p:spPr>
          <a:xfrm>
            <a:off x="7298389" y="4888721"/>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6" action="ppaction://hlinksldjump">
                  <a:extLst>
                    <a:ext uri="{A12FA001-AC4F-418D-AE19-62706E023703}">
                      <ahyp:hlinkClr xmlns:ahyp="http://schemas.microsoft.com/office/drawing/2018/hyperlinkcolor" val="tx"/>
                    </a:ext>
                  </a:extLst>
                </a:hlinkClick>
              </a:rPr>
              <a:t>2.5</a:t>
            </a:r>
            <a:endParaRPr lang="en-AU" sz="1600" b="1">
              <a:solidFill>
                <a:schemeClr val="bg1"/>
              </a:solidFill>
              <a:latin typeface="Arial" panose="020B0604020202020204" pitchFamily="34" charset="0"/>
              <a:cs typeface="Arial" panose="020B0604020202020204" pitchFamily="34" charset="0"/>
            </a:endParaRPr>
          </a:p>
        </p:txBody>
      </p:sp>
      <p:sp>
        <p:nvSpPr>
          <p:cNvPr id="11" name="TextBox 25">
            <a:extLst>
              <a:ext uri="{FF2B5EF4-FFF2-40B4-BE49-F238E27FC236}">
                <a16:creationId xmlns:a16="http://schemas.microsoft.com/office/drawing/2014/main" id="{91C9380D-277C-D385-88F5-CB87507D8EFE}"/>
              </a:ext>
            </a:extLst>
          </p:cNvPr>
          <p:cNvSpPr txBox="1"/>
          <p:nvPr/>
        </p:nvSpPr>
        <p:spPr>
          <a:xfrm>
            <a:off x="8276912" y="5181802"/>
            <a:ext cx="3126737" cy="26827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GB" sz="1600" dirty="0">
                <a:latin typeface="Arial" panose="020B0604020202020204" pitchFamily="34" charset="0"/>
                <a:cs typeface="Arial" panose="020B0604020202020204" pitchFamily="34" charset="0"/>
                <a:hlinkClick r:id="rId16" action="ppaction://hlinksldjump">
                  <a:extLst>
                    <a:ext uri="{A12FA001-AC4F-418D-AE19-62706E023703}">
                      <ahyp:hlinkClr xmlns:ahyp="http://schemas.microsoft.com/office/drawing/2018/hyperlinkcolor" val="tx"/>
                    </a:ext>
                  </a:extLst>
                </a:hlinkClick>
              </a:rPr>
              <a:t>Using vaccines to prevent disease</a:t>
            </a:r>
            <a:endParaRPr lang="en-GB" sz="1600" dirty="0">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FF56E16F-FDDE-FC96-9518-3755C7C591E6}"/>
              </a:ext>
              <a:ext uri="{C183D7F6-B498-43B3-948B-1728B52AA6E4}">
                <adec:decorative xmlns:adec="http://schemas.microsoft.com/office/drawing/2017/decorative" val="1"/>
              </a:ext>
            </a:extLst>
          </p:cNvPr>
          <p:cNvSpPr/>
          <p:nvPr/>
        </p:nvSpPr>
        <p:spPr>
          <a:xfrm>
            <a:off x="7787512" y="5905644"/>
            <a:ext cx="3898800" cy="8496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12" name="Oval 11">
            <a:hlinkClick r:id="rId3" action="ppaction://hlinksldjump"/>
            <a:extLst>
              <a:ext uri="{FF2B5EF4-FFF2-40B4-BE49-F238E27FC236}">
                <a16:creationId xmlns:a16="http://schemas.microsoft.com/office/drawing/2014/main" id="{441A3D3D-A615-4294-911C-C98A0232084F}"/>
              </a:ext>
            </a:extLst>
          </p:cNvPr>
          <p:cNvSpPr/>
          <p:nvPr/>
        </p:nvSpPr>
        <p:spPr>
          <a:xfrm>
            <a:off x="7298389" y="5856204"/>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7" action="ppaction://hlinksldjump">
                  <a:extLst>
                    <a:ext uri="{A12FA001-AC4F-418D-AE19-62706E023703}">
                      <ahyp:hlinkClr xmlns:ahyp="http://schemas.microsoft.com/office/drawing/2018/hyperlinkcolor" val="tx"/>
                    </a:ext>
                  </a:extLst>
                </a:hlinkClick>
              </a:rPr>
              <a:t>2.</a:t>
            </a:r>
            <a:r>
              <a:rPr lang="en-AU" sz="1600" b="1">
                <a:solidFill>
                  <a:schemeClr val="bg1"/>
                </a:solidFill>
                <a:latin typeface="Arial"/>
                <a:cs typeface="Arial"/>
              </a:rPr>
              <a:t>6</a:t>
            </a:r>
            <a:endParaRPr lang="en-AU" sz="1600" b="1">
              <a:solidFill>
                <a:schemeClr val="bg1"/>
              </a:solidFill>
              <a:latin typeface="Arial" panose="020B0604020202020204" pitchFamily="34" charset="0"/>
              <a:cs typeface="Arial" panose="020B0604020202020204" pitchFamily="34" charset="0"/>
            </a:endParaRPr>
          </a:p>
        </p:txBody>
      </p:sp>
      <p:sp>
        <p:nvSpPr>
          <p:cNvPr id="13" name="TextBox 25">
            <a:extLst>
              <a:ext uri="{FF2B5EF4-FFF2-40B4-BE49-F238E27FC236}">
                <a16:creationId xmlns:a16="http://schemas.microsoft.com/office/drawing/2014/main" id="{ED7FD4AB-4AD3-E96D-30B9-A1F86AF7C05C}"/>
              </a:ext>
            </a:extLst>
          </p:cNvPr>
          <p:cNvSpPr txBox="1"/>
          <p:nvPr/>
        </p:nvSpPr>
        <p:spPr>
          <a:xfrm>
            <a:off x="8276912" y="6000003"/>
            <a:ext cx="3323272" cy="563744"/>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GB" sz="1600">
                <a:latin typeface="Arial" panose="020B0604020202020204" pitchFamily="34" charset="0"/>
                <a:cs typeface="Arial" panose="020B0604020202020204" pitchFamily="34" charset="0"/>
                <a:hlinkClick r:id="rId17" action="ppaction://hlinksldjump">
                  <a:extLst>
                    <a:ext uri="{A12FA001-AC4F-418D-AE19-62706E023703}">
                      <ahyp:hlinkClr xmlns:ahyp="http://schemas.microsoft.com/office/drawing/2018/hyperlinkcolor" val="tx"/>
                    </a:ext>
                  </a:extLst>
                </a:hlinkClick>
              </a:rPr>
              <a:t>Reducing the incidence and spread of infectious diseases</a:t>
            </a:r>
            <a:endParaRPr lang="en-GB"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88E25-B515-C1DC-F81E-6981B2429F2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07D979E-3884-12C8-C43C-C7DB81E87482}"/>
              </a:ext>
            </a:extLst>
          </p:cNvPr>
          <p:cNvSpPr>
            <a:spLocks noGrp="1"/>
          </p:cNvSpPr>
          <p:nvPr>
            <p:ph type="title"/>
          </p:nvPr>
        </p:nvSpPr>
        <p:spPr/>
        <p:txBody>
          <a:bodyPr/>
          <a:lstStyle/>
          <a:p>
            <a:r>
              <a:rPr lang="en" sz="3600" dirty="0">
                <a:latin typeface="+mj-lt"/>
                <a:ea typeface="Montserrat"/>
                <a:cs typeface="Montserrat"/>
                <a:sym typeface="Montserrat"/>
              </a:rPr>
              <a:t>1.3 Guided feedback chat (2)</a:t>
            </a:r>
            <a:endParaRPr lang="en-US" dirty="0">
              <a:latin typeface="+mj-lt"/>
            </a:endParaRPr>
          </a:p>
        </p:txBody>
      </p:sp>
      <p:sp>
        <p:nvSpPr>
          <p:cNvPr id="6" name="Google Shape;140;p27">
            <a:extLst>
              <a:ext uri="{FF2B5EF4-FFF2-40B4-BE49-F238E27FC236}">
                <a16:creationId xmlns:a16="http://schemas.microsoft.com/office/drawing/2014/main" id="{FDF5F180-3036-6015-7087-D7E38B5F1EF6}"/>
              </a:ext>
            </a:extLst>
          </p:cNvPr>
          <p:cNvSpPr txBox="1"/>
          <p:nvPr/>
        </p:nvSpPr>
        <p:spPr>
          <a:xfrm>
            <a:off x="218399" y="839257"/>
            <a:ext cx="4338133"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dirty="0">
                <a:solidFill>
                  <a:srgbClr val="000000"/>
                </a:solidFill>
                <a:latin typeface="Arial" panose="020B0604020202020204" pitchFamily="34" charset="0"/>
                <a:ea typeface="Montserrat"/>
                <a:cs typeface="Arial" panose="020B0604020202020204" pitchFamily="34" charset="0"/>
                <a:sym typeface="Montserrat"/>
              </a:rPr>
              <a:t>Task: Assessing column graph quality</a:t>
            </a:r>
            <a:endParaRPr sz="1867" kern="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7" name="Google Shape;141;p27">
            <a:extLst>
              <a:ext uri="{FF2B5EF4-FFF2-40B4-BE49-F238E27FC236}">
                <a16:creationId xmlns:a16="http://schemas.microsoft.com/office/drawing/2014/main" id="{1B8F5F42-59AB-6E50-95FA-67629714EC42}"/>
              </a:ext>
            </a:extLst>
          </p:cNvPr>
          <p:cNvSpPr txBox="1"/>
          <p:nvPr/>
        </p:nvSpPr>
        <p:spPr>
          <a:xfrm>
            <a:off x="4698133" y="839257"/>
            <a:ext cx="29592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dirty="0">
                <a:solidFill>
                  <a:srgbClr val="000000"/>
                </a:solidFill>
                <a:latin typeface="Arial" panose="020B0604020202020204" pitchFamily="34" charset="0"/>
                <a:ea typeface="Montserrat"/>
                <a:cs typeface="Arial" panose="020B0604020202020204" pitchFamily="34" charset="0"/>
                <a:sym typeface="Montserrat"/>
              </a:rPr>
              <a:t>Name: </a:t>
            </a:r>
            <a:endParaRPr sz="1867" kern="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8" name="Google Shape;142;p27">
            <a:extLst>
              <a:ext uri="{FF2B5EF4-FFF2-40B4-BE49-F238E27FC236}">
                <a16:creationId xmlns:a16="http://schemas.microsoft.com/office/drawing/2014/main" id="{5F234C31-AE57-79BB-60B3-A93C162DD999}"/>
              </a:ext>
            </a:extLst>
          </p:cNvPr>
          <p:cNvSpPr txBox="1"/>
          <p:nvPr/>
        </p:nvSpPr>
        <p:spPr>
          <a:xfrm>
            <a:off x="8109467" y="839257"/>
            <a:ext cx="37944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dirty="0">
                <a:solidFill>
                  <a:srgbClr val="000000"/>
                </a:solidFill>
                <a:latin typeface="Arial" panose="020B0604020202020204" pitchFamily="34" charset="0"/>
                <a:ea typeface="Montserrat"/>
                <a:cs typeface="Arial" panose="020B0604020202020204" pitchFamily="34" charset="0"/>
                <a:sym typeface="Montserrat"/>
              </a:rPr>
              <a:t>Feedback given by: </a:t>
            </a:r>
            <a:endParaRPr sz="1867" kern="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9" name="Google Shape;137;p27">
            <a:extLst>
              <a:ext uri="{FF2B5EF4-FFF2-40B4-BE49-F238E27FC236}">
                <a16:creationId xmlns:a16="http://schemas.microsoft.com/office/drawing/2014/main" id="{DB6E0894-EC2A-68B8-7F4C-B9F26AAE5593}"/>
              </a:ext>
            </a:extLst>
          </p:cNvPr>
          <p:cNvSpPr txBox="1"/>
          <p:nvPr/>
        </p:nvSpPr>
        <p:spPr>
          <a:xfrm>
            <a:off x="398000" y="2426567"/>
            <a:ext cx="3378000" cy="3622273"/>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b="1" kern="0" dirty="0">
                <a:solidFill>
                  <a:srgbClr val="000000"/>
                </a:solidFill>
                <a:ea typeface="Montserrat"/>
                <a:cs typeface="Montserrat"/>
                <a:sym typeface="Montserrat"/>
              </a:rPr>
              <a:t>Student 1</a:t>
            </a:r>
            <a:endParaRPr sz="1600" b="1" kern="0" dirty="0">
              <a:solidFill>
                <a:srgbClr val="000000"/>
              </a:solidFill>
              <a:ea typeface="Montserrat"/>
              <a:cs typeface="Montserrat"/>
              <a:sym typeface="Montserrat"/>
            </a:endParaRPr>
          </a:p>
          <a:p>
            <a:pPr defTabSz="1219170">
              <a:buClr>
                <a:srgbClr val="000000"/>
              </a:buClr>
            </a:pPr>
            <a:r>
              <a:rPr lang="en" sz="1600" i="1" kern="0" dirty="0">
                <a:solidFill>
                  <a:srgbClr val="000000"/>
                </a:solidFill>
                <a:ea typeface="Montserrat"/>
                <a:cs typeface="Montserrat"/>
                <a:sym typeface="Montserrat"/>
              </a:rPr>
              <a:t>I would like feedback that I receive to be focused on…</a:t>
            </a:r>
          </a:p>
          <a:p>
            <a:pPr defTabSz="1219170">
              <a:buClr>
                <a:srgbClr val="000000"/>
              </a:buClr>
            </a:pPr>
            <a:endParaRPr lang="en" sz="1600" i="1" kern="0" dirty="0">
              <a:solidFill>
                <a:srgbClr val="000000"/>
              </a:solidFill>
              <a:latin typeface="Montserrat"/>
              <a:ea typeface="Montserrat"/>
              <a:cs typeface="Montserrat"/>
              <a:sym typeface="Montserrat"/>
            </a:endParaRPr>
          </a:p>
          <a:p>
            <a:pPr marL="228594" indent="-228594" defTabSz="1219170">
              <a:lnSpc>
                <a:spcPct val="110000"/>
              </a:lnSpc>
              <a:buClr>
                <a:srgbClr val="000000"/>
              </a:buClr>
              <a:buFont typeface="Arial" panose="020B0604020202020204" pitchFamily="34" charset="0"/>
              <a:buChar char="•"/>
            </a:pPr>
            <a:r>
              <a:rPr lang="en-AU" sz="1600" kern="0" dirty="0">
                <a:solidFill>
                  <a:srgbClr val="000000"/>
                </a:solidFill>
                <a:ea typeface="Montserrat"/>
                <a:cs typeface="Montserrat"/>
                <a:sym typeface="Montserrat"/>
              </a:rPr>
              <a:t>The quality of the column graph I constructed for the practical activity ‘Investigating the heart response to a stimulus’</a:t>
            </a:r>
          </a:p>
          <a:p>
            <a:pPr marL="228594" indent="-228594" defTabSz="1219170">
              <a:lnSpc>
                <a:spcPct val="110000"/>
              </a:lnSpc>
              <a:buClr>
                <a:srgbClr val="000000"/>
              </a:buClr>
              <a:buFont typeface="Arial" panose="020B0604020202020204" pitchFamily="34" charset="0"/>
              <a:buChar char="•"/>
            </a:pPr>
            <a:r>
              <a:rPr lang="en-AU" sz="1600" kern="0" dirty="0">
                <a:solidFill>
                  <a:srgbClr val="000000"/>
                </a:solidFill>
                <a:ea typeface="Montserrat"/>
                <a:cs typeface="Montserrat"/>
                <a:sym typeface="Montserrat"/>
              </a:rPr>
              <a:t>The quality criteria for a column graph</a:t>
            </a:r>
          </a:p>
          <a:p>
            <a:pPr defTabSz="1219170">
              <a:buClr>
                <a:srgbClr val="000000"/>
              </a:buClr>
            </a:pPr>
            <a:endParaRPr sz="1600" kern="0" dirty="0">
              <a:solidFill>
                <a:srgbClr val="000000"/>
              </a:solidFill>
              <a:latin typeface="Montserrat"/>
              <a:ea typeface="Montserrat"/>
              <a:cs typeface="Montserrat"/>
              <a:sym typeface="Montserrat"/>
            </a:endParaRPr>
          </a:p>
          <a:p>
            <a:pPr defTabSz="1219170">
              <a:buClr>
                <a:srgbClr val="000000"/>
              </a:buClr>
            </a:pPr>
            <a:endParaRPr sz="1600" kern="0" dirty="0">
              <a:solidFill>
                <a:srgbClr val="000000"/>
              </a:solidFill>
              <a:latin typeface="Montserrat"/>
              <a:ea typeface="Montserrat"/>
              <a:cs typeface="Montserrat"/>
              <a:sym typeface="Montserrat"/>
            </a:endParaRPr>
          </a:p>
        </p:txBody>
      </p:sp>
      <p:sp>
        <p:nvSpPr>
          <p:cNvPr id="10" name="Google Shape;138;p27">
            <a:extLst>
              <a:ext uri="{FF2B5EF4-FFF2-40B4-BE49-F238E27FC236}">
                <a16:creationId xmlns:a16="http://schemas.microsoft.com/office/drawing/2014/main" id="{152E5BFB-BBA3-B33E-C472-E2D02F6CEF36}"/>
              </a:ext>
            </a:extLst>
          </p:cNvPr>
          <p:cNvSpPr txBox="1"/>
          <p:nvPr/>
        </p:nvSpPr>
        <p:spPr>
          <a:xfrm>
            <a:off x="4357833" y="2426500"/>
            <a:ext cx="3378000" cy="362234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AU" sz="1600" b="1" kern="0" dirty="0">
                <a:solidFill>
                  <a:srgbClr val="000000"/>
                </a:solidFill>
                <a:ea typeface="Montserrat"/>
                <a:cs typeface="Montserrat"/>
                <a:sym typeface="Montserrat"/>
              </a:rPr>
              <a:t>Student 2</a:t>
            </a:r>
          </a:p>
          <a:p>
            <a:pPr defTabSz="1219170">
              <a:buClr>
                <a:srgbClr val="000000"/>
              </a:buClr>
            </a:pPr>
            <a:r>
              <a:rPr lang="en-AU" sz="1600" i="1" kern="0" dirty="0">
                <a:solidFill>
                  <a:srgbClr val="000000"/>
                </a:solidFill>
                <a:ea typeface="Montserrat"/>
                <a:cs typeface="Montserrat"/>
                <a:sym typeface="Montserrat"/>
              </a:rPr>
              <a:t>My feedback to Student 1 is…</a:t>
            </a:r>
          </a:p>
          <a:p>
            <a:pPr defTabSz="1219170">
              <a:buClr>
                <a:srgbClr val="000000"/>
              </a:buClr>
            </a:pPr>
            <a:endParaRPr sz="1600" kern="0" dirty="0">
              <a:solidFill>
                <a:srgbClr val="000000"/>
              </a:solidFill>
              <a:latin typeface="Montserrat"/>
              <a:ea typeface="Montserrat"/>
              <a:cs typeface="Montserrat"/>
              <a:sym typeface="Montserrat"/>
            </a:endParaRPr>
          </a:p>
          <a:p>
            <a:pPr defTabSz="1219170">
              <a:buClr>
                <a:srgbClr val="000000"/>
              </a:buClr>
            </a:pPr>
            <a:endParaRPr sz="1600" kern="0" dirty="0">
              <a:solidFill>
                <a:srgbClr val="000000"/>
              </a:solidFill>
              <a:latin typeface="Montserrat"/>
              <a:ea typeface="Montserrat"/>
              <a:cs typeface="Montserrat"/>
              <a:sym typeface="Montserrat"/>
            </a:endParaRPr>
          </a:p>
        </p:txBody>
      </p:sp>
      <p:sp>
        <p:nvSpPr>
          <p:cNvPr id="11" name="Google Shape;139;p27">
            <a:extLst>
              <a:ext uri="{FF2B5EF4-FFF2-40B4-BE49-F238E27FC236}">
                <a16:creationId xmlns:a16="http://schemas.microsoft.com/office/drawing/2014/main" id="{D7B422E0-01B5-A3E5-888D-58571B01BFB4}"/>
              </a:ext>
            </a:extLst>
          </p:cNvPr>
          <p:cNvSpPr txBox="1"/>
          <p:nvPr/>
        </p:nvSpPr>
        <p:spPr>
          <a:xfrm>
            <a:off x="8317667" y="2426500"/>
            <a:ext cx="3378000" cy="362234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AU" sz="1600" b="1" kern="0" dirty="0">
                <a:solidFill>
                  <a:srgbClr val="000000"/>
                </a:solidFill>
                <a:ea typeface="Montserrat"/>
                <a:cs typeface="Montserrat"/>
                <a:sym typeface="Montserrat"/>
              </a:rPr>
              <a:t>Student 1</a:t>
            </a:r>
          </a:p>
          <a:p>
            <a:pPr defTabSz="1219170">
              <a:buClr>
                <a:srgbClr val="000000"/>
              </a:buClr>
            </a:pPr>
            <a:r>
              <a:rPr lang="en-AU" sz="1600" i="1" kern="0" dirty="0">
                <a:solidFill>
                  <a:srgbClr val="000000"/>
                </a:solidFill>
                <a:ea typeface="Montserrat"/>
                <a:cs typeface="Montserrat"/>
                <a:sym typeface="Montserrat"/>
              </a:rPr>
              <a:t>After receiving this feedback, my next steps are…</a:t>
            </a:r>
          </a:p>
          <a:p>
            <a:pPr defTabSz="1219170">
              <a:buClr>
                <a:srgbClr val="000000"/>
              </a:buClr>
            </a:pPr>
            <a:endParaRPr sz="1600" i="1" kern="0" dirty="0">
              <a:solidFill>
                <a:srgbClr val="000000"/>
              </a:solidFill>
              <a:latin typeface="Montserrat"/>
              <a:ea typeface="Montserrat"/>
              <a:cs typeface="Montserrat"/>
              <a:sym typeface="Montserrat"/>
            </a:endParaRPr>
          </a:p>
          <a:p>
            <a:pPr defTabSz="1219170">
              <a:buClr>
                <a:srgbClr val="000000"/>
              </a:buClr>
            </a:pPr>
            <a:endParaRPr sz="1600" kern="0" dirty="0">
              <a:solidFill>
                <a:srgbClr val="000000"/>
              </a:solidFill>
              <a:latin typeface="Montserrat"/>
              <a:ea typeface="Montserrat"/>
              <a:cs typeface="Montserrat"/>
              <a:sym typeface="Montserrat"/>
            </a:endParaRPr>
          </a:p>
        </p:txBody>
      </p:sp>
      <p:sp>
        <p:nvSpPr>
          <p:cNvPr id="2" name="Slide Number Placeholder 1">
            <a:extLst>
              <a:ext uri="{FF2B5EF4-FFF2-40B4-BE49-F238E27FC236}">
                <a16:creationId xmlns:a16="http://schemas.microsoft.com/office/drawing/2014/main" id="{CC7136AE-8527-F954-4CFC-1E5DE1A30A2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30</a:t>
            </a:fld>
            <a:endParaRPr lang="en-AU"/>
          </a:p>
        </p:txBody>
      </p:sp>
    </p:spTree>
    <p:extLst>
      <p:ext uri="{BB962C8B-B14F-4D97-AF65-F5344CB8AC3E}">
        <p14:creationId xmlns:p14="http://schemas.microsoft.com/office/powerpoint/2010/main" val="192918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12BE99-4044-EAFD-8BB0-782A52E260EA}"/>
              </a:ext>
            </a:extLst>
          </p:cNvPr>
          <p:cNvSpPr>
            <a:spLocks noGrp="1"/>
          </p:cNvSpPr>
          <p:nvPr>
            <p:ph type="title"/>
          </p:nvPr>
        </p:nvSpPr>
        <p:spPr>
          <a:xfrm>
            <a:off x="360000" y="360000"/>
            <a:ext cx="5992674" cy="545601"/>
          </a:xfrm>
        </p:spPr>
        <p:txBody>
          <a:bodyPr/>
          <a:lstStyle/>
          <a:p>
            <a:r>
              <a:rPr lang="en-AU" dirty="0"/>
              <a:t>1.3 Annotated sample graph</a:t>
            </a:r>
          </a:p>
        </p:txBody>
      </p:sp>
      <p:pic>
        <p:nvPicPr>
          <p:cNvPr id="6" name="Picture 2" descr="A column graph showing impact of exercise type on heart rate.">
            <a:extLst>
              <a:ext uri="{FF2B5EF4-FFF2-40B4-BE49-F238E27FC236}">
                <a16:creationId xmlns:a16="http://schemas.microsoft.com/office/drawing/2014/main" id="{588B1D2E-C980-AD1C-2E02-35A2E82804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0338" y="1171429"/>
            <a:ext cx="7491323" cy="4631818"/>
          </a:xfrm>
          <a:prstGeom prst="rect">
            <a:avLst/>
          </a:prstGeom>
          <a:noFill/>
          <a:extLst>
            <a:ext uri="{909E8E84-426E-40DD-AFC4-6F175D3DCCD1}">
              <a14:hiddenFill xmlns:a14="http://schemas.microsoft.com/office/drawing/2010/main">
                <a:solidFill>
                  <a:srgbClr val="FFFFFF"/>
                </a:solidFill>
              </a14:hiddenFill>
            </a:ext>
          </a:extLst>
        </p:spPr>
      </p:pic>
      <p:sp>
        <p:nvSpPr>
          <p:cNvPr id="23" name="Callout: Right Arrow 22">
            <a:extLst>
              <a:ext uri="{FF2B5EF4-FFF2-40B4-BE49-F238E27FC236}">
                <a16:creationId xmlns:a16="http://schemas.microsoft.com/office/drawing/2014/main" id="{9F4948B7-8F12-FF12-45F7-36CCB27B5C64}"/>
              </a:ext>
            </a:extLst>
          </p:cNvPr>
          <p:cNvSpPr/>
          <p:nvPr/>
        </p:nvSpPr>
        <p:spPr>
          <a:xfrm>
            <a:off x="242757" y="1845734"/>
            <a:ext cx="1837679" cy="1896534"/>
          </a:xfrm>
          <a:prstGeom prst="wedgeRoundRectCallout">
            <a:avLst>
              <a:gd name="adj1" fmla="val 64862"/>
              <a:gd name="adj2" fmla="val 20840"/>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dirty="0">
                <a:latin typeface="Arial" panose="020B0604020202020204" pitchFamily="34" charset="0"/>
                <a:cs typeface="Arial" panose="020B0604020202020204" pitchFamily="34" charset="0"/>
              </a:rPr>
              <a:t>Y-axis is labelled with the dependent variable and includes the appropriate unit. </a:t>
            </a:r>
          </a:p>
        </p:txBody>
      </p:sp>
      <p:sp>
        <p:nvSpPr>
          <p:cNvPr id="7" name="Callout: Down Arrow 6">
            <a:extLst>
              <a:ext uri="{FF2B5EF4-FFF2-40B4-BE49-F238E27FC236}">
                <a16:creationId xmlns:a16="http://schemas.microsoft.com/office/drawing/2014/main" id="{C6F830D3-7B1F-BE90-2E04-EF59A4F45716}"/>
              </a:ext>
            </a:extLst>
          </p:cNvPr>
          <p:cNvSpPr/>
          <p:nvPr/>
        </p:nvSpPr>
        <p:spPr>
          <a:xfrm>
            <a:off x="6544153" y="360000"/>
            <a:ext cx="5287847" cy="838222"/>
          </a:xfrm>
          <a:prstGeom prst="wedgeRoundRectCallout">
            <a:avLst>
              <a:gd name="adj1" fmla="val -28952"/>
              <a:gd name="adj2" fmla="val 64081"/>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dirty="0">
                <a:latin typeface="Arial" panose="020B0604020202020204" pitchFamily="34" charset="0"/>
                <a:cs typeface="Arial" panose="020B0604020202020204" pitchFamily="34" charset="0"/>
              </a:rPr>
              <a:t>A descriptive title that reflects the independent and dependent variables. Positioned at the top of the graph.</a:t>
            </a:r>
          </a:p>
        </p:txBody>
      </p:sp>
      <p:sp>
        <p:nvSpPr>
          <p:cNvPr id="9" name="Callout: Left Arrow 8">
            <a:extLst>
              <a:ext uri="{FF2B5EF4-FFF2-40B4-BE49-F238E27FC236}">
                <a16:creationId xmlns:a16="http://schemas.microsoft.com/office/drawing/2014/main" id="{E5A85545-4A97-402D-D0D4-B39E08005C56}"/>
              </a:ext>
            </a:extLst>
          </p:cNvPr>
          <p:cNvSpPr/>
          <p:nvPr/>
        </p:nvSpPr>
        <p:spPr>
          <a:xfrm>
            <a:off x="10148454" y="1517079"/>
            <a:ext cx="1695546" cy="1300549"/>
          </a:xfrm>
          <a:prstGeom prst="wedgeRoundRectCallout">
            <a:avLst>
              <a:gd name="adj1" fmla="val -68509"/>
              <a:gd name="adj2" fmla="val -5771"/>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dirty="0">
                <a:latin typeface="Arial" panose="020B0604020202020204" pitchFamily="34" charset="0"/>
                <a:cs typeface="Arial" panose="020B0604020202020204" pitchFamily="34" charset="0"/>
              </a:rPr>
              <a:t>Data has been accurately plotted.</a:t>
            </a:r>
          </a:p>
        </p:txBody>
      </p:sp>
      <p:sp>
        <p:nvSpPr>
          <p:cNvPr id="10" name="Callout: Right Arrow 9">
            <a:extLst>
              <a:ext uri="{FF2B5EF4-FFF2-40B4-BE49-F238E27FC236}">
                <a16:creationId xmlns:a16="http://schemas.microsoft.com/office/drawing/2014/main" id="{64BEB042-9C59-E40D-7040-AB608B43E159}"/>
              </a:ext>
            </a:extLst>
          </p:cNvPr>
          <p:cNvSpPr/>
          <p:nvPr/>
        </p:nvSpPr>
        <p:spPr>
          <a:xfrm>
            <a:off x="242757" y="4003251"/>
            <a:ext cx="1756109" cy="1606367"/>
          </a:xfrm>
          <a:prstGeom prst="wedgeRoundRectCallout">
            <a:avLst>
              <a:gd name="adj1" fmla="val 65195"/>
              <a:gd name="adj2" fmla="val 9701"/>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dirty="0">
                <a:latin typeface="Arial" panose="020B0604020202020204" pitchFamily="34" charset="0"/>
                <a:cs typeface="Arial" panose="020B0604020202020204" pitchFamily="34" charset="0"/>
              </a:rPr>
              <a:t>There is an appropriate scale for both the x-axis and y-axis.</a:t>
            </a:r>
          </a:p>
        </p:txBody>
      </p:sp>
      <p:sp>
        <p:nvSpPr>
          <p:cNvPr id="11" name="Rounded Rectangle 10">
            <a:extLst>
              <a:ext uri="{FF2B5EF4-FFF2-40B4-BE49-F238E27FC236}">
                <a16:creationId xmlns:a16="http://schemas.microsoft.com/office/drawing/2014/main" id="{BB8CCFE9-5BDF-AE60-3E1F-DDA939B1830D}"/>
              </a:ext>
            </a:extLst>
          </p:cNvPr>
          <p:cNvSpPr/>
          <p:nvPr/>
        </p:nvSpPr>
        <p:spPr>
          <a:xfrm>
            <a:off x="9896818" y="3362740"/>
            <a:ext cx="1947182" cy="1605658"/>
          </a:xfrm>
          <a:prstGeom prst="roundRect">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dirty="0">
                <a:latin typeface="Arial" panose="020B0604020202020204" pitchFamily="34" charset="0"/>
                <a:cs typeface="Arial" panose="020B0604020202020204" pitchFamily="34" charset="0"/>
              </a:rPr>
              <a:t>A column graph is an appropriate graph type for categorical vs numerical data.</a:t>
            </a:r>
          </a:p>
        </p:txBody>
      </p:sp>
      <p:sp>
        <p:nvSpPr>
          <p:cNvPr id="13" name="Callout: Up Arrow 12">
            <a:extLst>
              <a:ext uri="{FF2B5EF4-FFF2-40B4-BE49-F238E27FC236}">
                <a16:creationId xmlns:a16="http://schemas.microsoft.com/office/drawing/2014/main" id="{4393F269-ADF5-9564-70EC-D757919DC8FE}"/>
              </a:ext>
            </a:extLst>
          </p:cNvPr>
          <p:cNvSpPr/>
          <p:nvPr/>
        </p:nvSpPr>
        <p:spPr>
          <a:xfrm>
            <a:off x="325381" y="6111909"/>
            <a:ext cx="3559901" cy="627399"/>
          </a:xfrm>
          <a:prstGeom prst="wedgeRoundRectCallout">
            <a:avLst>
              <a:gd name="adj1" fmla="val 18999"/>
              <a:gd name="adj2" fmla="val -93806"/>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dirty="0">
                <a:latin typeface="Arial" panose="020B0604020202020204" pitchFamily="34" charset="0"/>
                <a:cs typeface="Arial" panose="020B0604020202020204" pitchFamily="34" charset="0"/>
              </a:rPr>
              <a:t>Includes the source of data for the graph.</a:t>
            </a:r>
          </a:p>
        </p:txBody>
      </p:sp>
      <p:sp>
        <p:nvSpPr>
          <p:cNvPr id="12" name="TextBox 11">
            <a:extLst>
              <a:ext uri="{FF2B5EF4-FFF2-40B4-BE49-F238E27FC236}">
                <a16:creationId xmlns:a16="http://schemas.microsoft.com/office/drawing/2014/main" id="{D41541AD-62A6-8304-F152-4A6C9910565C}"/>
              </a:ext>
            </a:extLst>
          </p:cNvPr>
          <p:cNvSpPr txBox="1"/>
          <p:nvPr/>
        </p:nvSpPr>
        <p:spPr>
          <a:xfrm>
            <a:off x="2602920" y="5637969"/>
            <a:ext cx="1643202" cy="126611"/>
          </a:xfrm>
          <a:prstGeom prst="rect">
            <a:avLst/>
          </a:prstGeom>
          <a:noFill/>
        </p:spPr>
        <p:txBody>
          <a:bodyPr wrap="square" lIns="0" tIns="0" rIns="0" bIns="0" rtlCol="0">
            <a:noAutofit/>
          </a:bodyPr>
          <a:lstStyle/>
          <a:p>
            <a:pPr algn="l"/>
            <a:r>
              <a:rPr lang="en-AU" sz="1000" dirty="0">
                <a:latin typeface="Arial" panose="020B0604020202020204" pitchFamily="34" charset="0"/>
                <a:cs typeface="Arial" panose="020B0604020202020204" pitchFamily="34" charset="0"/>
              </a:rPr>
              <a:t>Source: Student experiment</a:t>
            </a:r>
          </a:p>
        </p:txBody>
      </p:sp>
      <p:sp>
        <p:nvSpPr>
          <p:cNvPr id="8" name="Callout: Up Arrow 7">
            <a:extLst>
              <a:ext uri="{FF2B5EF4-FFF2-40B4-BE49-F238E27FC236}">
                <a16:creationId xmlns:a16="http://schemas.microsoft.com/office/drawing/2014/main" id="{42572865-9DF5-8E9A-8B1E-EF8629A53D30}"/>
              </a:ext>
            </a:extLst>
          </p:cNvPr>
          <p:cNvSpPr/>
          <p:nvPr/>
        </p:nvSpPr>
        <p:spPr>
          <a:xfrm>
            <a:off x="4078129" y="6111909"/>
            <a:ext cx="5226738" cy="627399"/>
          </a:xfrm>
          <a:prstGeom prst="wedgeRoundRectCallout">
            <a:avLst>
              <a:gd name="adj1" fmla="val -11452"/>
              <a:gd name="adj2" fmla="val -91693"/>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10000"/>
              </a:lnSpc>
            </a:pPr>
            <a:r>
              <a:rPr lang="en-AU" sz="1600" dirty="0">
                <a:latin typeface="Arial" panose="020B0604020202020204" pitchFamily="34" charset="0"/>
                <a:cs typeface="Arial" panose="020B0604020202020204" pitchFamily="34" charset="0"/>
              </a:rPr>
              <a:t>X-axis is labelled with the independent variable. Note that there is not a unit for exercise type.</a:t>
            </a:r>
          </a:p>
        </p:txBody>
      </p:sp>
      <p:sp>
        <p:nvSpPr>
          <p:cNvPr id="2" name="Slide Number Placeholder 1">
            <a:extLst>
              <a:ext uri="{FF2B5EF4-FFF2-40B4-BE49-F238E27FC236}">
                <a16:creationId xmlns:a16="http://schemas.microsoft.com/office/drawing/2014/main" id="{85689293-1528-67F6-C5BF-7F621892841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257027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9" grpId="0" animBg="1"/>
      <p:bldP spid="10" grpId="0" animBg="1"/>
      <p:bldP spid="11" grpId="0" animBg="1"/>
      <p:bldP spid="13" grpId="0" animBg="1"/>
      <p:bldP spid="12"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0D308-C198-3225-5048-F9913DFCD510}"/>
              </a:ext>
            </a:extLst>
          </p:cNvPr>
          <p:cNvSpPr>
            <a:spLocks noGrp="1"/>
          </p:cNvSpPr>
          <p:nvPr>
            <p:ph type="title"/>
          </p:nvPr>
        </p:nvSpPr>
        <p:spPr/>
        <p:txBody>
          <a:bodyPr/>
          <a:lstStyle/>
          <a:p>
            <a:r>
              <a:rPr lang="en-AU" dirty="0"/>
              <a:t>1.3 Table for investigation: reliability and validity</a:t>
            </a:r>
          </a:p>
        </p:txBody>
      </p:sp>
      <p:sp>
        <p:nvSpPr>
          <p:cNvPr id="9" name="Text Placeholder 8">
            <a:extLst>
              <a:ext uri="{FF2B5EF4-FFF2-40B4-BE49-F238E27FC236}">
                <a16:creationId xmlns:a16="http://schemas.microsoft.com/office/drawing/2014/main" id="{F25EB1EC-8245-822C-6B1E-56DCCA147C67}"/>
              </a:ext>
            </a:extLst>
          </p:cNvPr>
          <p:cNvSpPr>
            <a:spLocks noGrp="1"/>
          </p:cNvSpPr>
          <p:nvPr>
            <p:ph type="body" sz="quarter" idx="18"/>
          </p:nvPr>
        </p:nvSpPr>
        <p:spPr/>
        <p:txBody>
          <a:bodyPr/>
          <a:lstStyle/>
          <a:p>
            <a:r>
              <a:rPr lang="en-AU" sz="2000" b="1" dirty="0"/>
              <a:t>Aim: </a:t>
            </a:r>
            <a:r>
              <a:rPr lang="en-AU" sz="2000" dirty="0">
                <a:effectLst/>
                <a:latin typeface="Arial" panose="020B0604020202020204" pitchFamily="34" charset="0"/>
                <a:ea typeface="Calibri" panose="020F0502020204030204" pitchFamily="34" charset="0"/>
              </a:rPr>
              <a:t>To determine how exercise type impacts heart rate.</a:t>
            </a:r>
            <a:endParaRPr lang="en-AU" sz="2000" dirty="0"/>
          </a:p>
        </p:txBody>
      </p:sp>
      <p:sp>
        <p:nvSpPr>
          <p:cNvPr id="7" name="TextBox 6">
            <a:extLst>
              <a:ext uri="{FF2B5EF4-FFF2-40B4-BE49-F238E27FC236}">
                <a16:creationId xmlns:a16="http://schemas.microsoft.com/office/drawing/2014/main" id="{F0A0B440-1EFB-1288-6671-00358E24C237}"/>
              </a:ext>
            </a:extLst>
          </p:cNvPr>
          <p:cNvSpPr txBox="1"/>
          <p:nvPr/>
        </p:nvSpPr>
        <p:spPr>
          <a:xfrm>
            <a:off x="360001" y="1593841"/>
            <a:ext cx="7166982" cy="304800"/>
          </a:xfrm>
          <a:prstGeom prst="rect">
            <a:avLst/>
          </a:prstGeom>
          <a:noFill/>
        </p:spPr>
        <p:txBody>
          <a:bodyPr wrap="square" lIns="0" tIns="0" rIns="0" bIns="0" rtlCol="0">
            <a:noAutofit/>
          </a:bodyPr>
          <a:lstStyle/>
          <a:p>
            <a:pPr algn="l"/>
            <a:r>
              <a:rPr lang="en-AU" sz="1800" dirty="0">
                <a:latin typeface="Arial" panose="020B0604020202020204" pitchFamily="34" charset="0"/>
                <a:cs typeface="Arial" panose="020B0604020202020204" pitchFamily="34" charset="0"/>
              </a:rPr>
              <a:t>Table 1: The impact of exercise type on heart rate (bpm)</a:t>
            </a:r>
          </a:p>
        </p:txBody>
      </p:sp>
      <p:graphicFrame>
        <p:nvGraphicFramePr>
          <p:cNvPr id="6" name="Table 5" descr="Some cells in this table have been left intentionally blank for student data.">
            <a:extLst>
              <a:ext uri="{FF2B5EF4-FFF2-40B4-BE49-F238E27FC236}">
                <a16:creationId xmlns:a16="http://schemas.microsoft.com/office/drawing/2014/main" id="{FA39F099-B2C8-7CA3-957F-A8152C18B0DE}"/>
              </a:ext>
            </a:extLst>
          </p:cNvPr>
          <p:cNvGraphicFramePr>
            <a:graphicFrameLocks noGrp="1"/>
          </p:cNvGraphicFramePr>
          <p:nvPr>
            <p:extLst>
              <p:ext uri="{D42A27DB-BD31-4B8C-83A1-F6EECF244321}">
                <p14:modId xmlns:p14="http://schemas.microsoft.com/office/powerpoint/2010/main" val="961540507"/>
              </p:ext>
            </p:extLst>
          </p:nvPr>
        </p:nvGraphicFramePr>
        <p:xfrm>
          <a:off x="360000" y="2025572"/>
          <a:ext cx="7846451" cy="4472429"/>
        </p:xfrm>
        <a:graphic>
          <a:graphicData uri="http://schemas.openxmlformats.org/drawingml/2006/table">
            <a:tbl>
              <a:tblPr firstRow="1" firstCol="1" bandRow="1"/>
              <a:tblGrid>
                <a:gridCol w="1376039">
                  <a:extLst>
                    <a:ext uri="{9D8B030D-6E8A-4147-A177-3AD203B41FA5}">
                      <a16:colId xmlns:a16="http://schemas.microsoft.com/office/drawing/2014/main" val="2610192571"/>
                    </a:ext>
                  </a:extLst>
                </a:gridCol>
                <a:gridCol w="1078402">
                  <a:extLst>
                    <a:ext uri="{9D8B030D-6E8A-4147-A177-3AD203B41FA5}">
                      <a16:colId xmlns:a16="http://schemas.microsoft.com/office/drawing/2014/main" val="2827132404"/>
                    </a:ext>
                  </a:extLst>
                </a:gridCol>
                <a:gridCol w="1078402">
                  <a:extLst>
                    <a:ext uri="{9D8B030D-6E8A-4147-A177-3AD203B41FA5}">
                      <a16:colId xmlns:a16="http://schemas.microsoft.com/office/drawing/2014/main" val="3081440846"/>
                    </a:ext>
                  </a:extLst>
                </a:gridCol>
                <a:gridCol w="1078402">
                  <a:extLst>
                    <a:ext uri="{9D8B030D-6E8A-4147-A177-3AD203B41FA5}">
                      <a16:colId xmlns:a16="http://schemas.microsoft.com/office/drawing/2014/main" val="3386611700"/>
                    </a:ext>
                  </a:extLst>
                </a:gridCol>
                <a:gridCol w="1078402">
                  <a:extLst>
                    <a:ext uri="{9D8B030D-6E8A-4147-A177-3AD203B41FA5}">
                      <a16:colId xmlns:a16="http://schemas.microsoft.com/office/drawing/2014/main" val="1253480520"/>
                    </a:ext>
                  </a:extLst>
                </a:gridCol>
                <a:gridCol w="1078402">
                  <a:extLst>
                    <a:ext uri="{9D8B030D-6E8A-4147-A177-3AD203B41FA5}">
                      <a16:colId xmlns:a16="http://schemas.microsoft.com/office/drawing/2014/main" val="2233616735"/>
                    </a:ext>
                  </a:extLst>
                </a:gridCol>
                <a:gridCol w="1078402">
                  <a:extLst>
                    <a:ext uri="{9D8B030D-6E8A-4147-A177-3AD203B41FA5}">
                      <a16:colId xmlns:a16="http://schemas.microsoft.com/office/drawing/2014/main" val="734963240"/>
                    </a:ext>
                  </a:extLst>
                </a:gridCol>
              </a:tblGrid>
              <a:tr h="734166">
                <a:tc rowSpan="2">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Exercise type</a:t>
                      </a:r>
                    </a:p>
                  </a:txBody>
                  <a:tcPr marL="84869" marR="84869" marT="11787"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gridSpan="6">
                  <a:txBody>
                    <a:bodyPr/>
                    <a:lstStyle/>
                    <a:p>
                      <a:pPr algn="ctr" fontAlgn="t">
                        <a:lnSpc>
                          <a:spcPct val="150000"/>
                        </a:lnSpc>
                        <a:spcBef>
                          <a:spcPts val="1200"/>
                        </a:spcBef>
                        <a:spcAft>
                          <a:spcPts val="600"/>
                        </a:spcAft>
                        <a:tabLst>
                          <a:tab pos="228600" algn="l"/>
                          <a:tab pos="457200" algn="l"/>
                        </a:tabLst>
                      </a:pPr>
                      <a:r>
                        <a:rPr lang="en-AU" sz="1800" b="1" i="0" u="none" strike="noStrike">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Heart rate (bpm)</a:t>
                      </a:r>
                    </a:p>
                  </a:txBody>
                  <a:tcPr marL="84869" marR="84869" marT="11787"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976974974"/>
                  </a:ext>
                </a:extLst>
              </a:tr>
              <a:tr h="923515">
                <a:tc vMerge="1">
                  <a:txBody>
                    <a:bodyPr/>
                    <a:lstStyle/>
                    <a:p>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1</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2</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3</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4</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5</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Average</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2158199"/>
                  </a:ext>
                </a:extLst>
              </a:tr>
              <a:tr h="703687">
                <a:tc>
                  <a:txBody>
                    <a:bodyPr/>
                    <a:lstStyle/>
                    <a:p>
                      <a:pPr algn="l" fontAlgn="t">
                        <a:lnSpc>
                          <a:spcPct val="150000"/>
                        </a:lnSpc>
                        <a:spcBef>
                          <a:spcPts val="1200"/>
                        </a:spcBef>
                        <a:spcAft>
                          <a:spcPts val="600"/>
                        </a:spcAft>
                        <a:tabLst>
                          <a:tab pos="228600" algn="l"/>
                          <a:tab pos="457200" algn="l"/>
                        </a:tabLst>
                      </a:pPr>
                      <a:r>
                        <a:rPr lang="en-AU" sz="1800" b="0" i="0" u="none" strike="noStrike">
                          <a:solidFill>
                            <a:srgbClr val="000000"/>
                          </a:solidFill>
                          <a:effectLst/>
                          <a:highlight>
                            <a:srgbClr val="EBEBEB"/>
                          </a:highlight>
                          <a:latin typeface="Arial" panose="020B0604020202020204" pitchFamily="34" charset="0"/>
                          <a:ea typeface="Calibri" panose="020F0502020204030204" pitchFamily="34" charset="0"/>
                          <a:cs typeface="Arial" panose="020B0604020202020204" pitchFamily="34" charset="0"/>
                        </a:rPr>
                        <a:t>Resting</a:t>
                      </a:r>
                      <a:endParaRPr lang="en-AU" sz="18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670328947"/>
                  </a:ext>
                </a:extLst>
              </a:tr>
              <a:tr h="703687">
                <a:tc>
                  <a:txBody>
                    <a:bodyPr/>
                    <a:lstStyle/>
                    <a:p>
                      <a:pPr algn="l" fontAlgn="t">
                        <a:lnSpc>
                          <a:spcPct val="150000"/>
                        </a:lnSpc>
                        <a:spcBef>
                          <a:spcPts val="1200"/>
                        </a:spcBef>
                        <a:spcAft>
                          <a:spcPts val="600"/>
                        </a:spcAft>
                        <a:tabLst>
                          <a:tab pos="228600" algn="l"/>
                          <a:tab pos="457200" algn="l"/>
                        </a:tabLst>
                      </a:pPr>
                      <a:r>
                        <a:rPr lang="en-AU" sz="1800" b="0"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Walking</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2803302"/>
                  </a:ext>
                </a:extLst>
              </a:tr>
              <a:tr h="703687">
                <a:tc>
                  <a:txBody>
                    <a:bodyPr/>
                    <a:lstStyle/>
                    <a:p>
                      <a:pPr algn="l" fontAlgn="t">
                        <a:lnSpc>
                          <a:spcPct val="150000"/>
                        </a:lnSpc>
                        <a:spcBef>
                          <a:spcPts val="1200"/>
                        </a:spcBef>
                        <a:spcAft>
                          <a:spcPts val="600"/>
                        </a:spcAft>
                        <a:tabLst>
                          <a:tab pos="228600" algn="l"/>
                          <a:tab pos="457200" algn="l"/>
                        </a:tabLst>
                      </a:pPr>
                      <a:r>
                        <a:rPr lang="en-AU" sz="1800" b="0" i="0" u="none" strike="noStrike">
                          <a:solidFill>
                            <a:srgbClr val="000000"/>
                          </a:solidFill>
                          <a:effectLst/>
                          <a:highlight>
                            <a:srgbClr val="EBEBEB"/>
                          </a:highlight>
                          <a:latin typeface="Arial" panose="020B0604020202020204" pitchFamily="34" charset="0"/>
                          <a:ea typeface="Calibri" panose="020F0502020204030204" pitchFamily="34" charset="0"/>
                          <a:cs typeface="Arial" panose="020B0604020202020204" pitchFamily="34" charset="0"/>
                        </a:rPr>
                        <a:t>Jogging</a:t>
                      </a:r>
                      <a:endParaRPr lang="en-AU" sz="18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620660134"/>
                  </a:ext>
                </a:extLst>
              </a:tr>
              <a:tr h="703687">
                <a:tc>
                  <a:txBody>
                    <a:bodyPr/>
                    <a:lstStyle/>
                    <a:p>
                      <a:pPr algn="l" fontAlgn="t">
                        <a:lnSpc>
                          <a:spcPct val="150000"/>
                        </a:lnSpc>
                        <a:spcBef>
                          <a:spcPts val="1200"/>
                        </a:spcBef>
                        <a:spcAft>
                          <a:spcPts val="600"/>
                        </a:spcAft>
                        <a:tabLst>
                          <a:tab pos="228600" algn="l"/>
                          <a:tab pos="457200" algn="l"/>
                        </a:tabLst>
                      </a:pPr>
                      <a:r>
                        <a:rPr lang="en-AU" sz="1800" b="0"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Running</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dirty="0">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dirty="0">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4704157"/>
                  </a:ext>
                </a:extLst>
              </a:tr>
            </a:tbl>
          </a:graphicData>
        </a:graphic>
      </p:graphicFrame>
      <p:sp>
        <p:nvSpPr>
          <p:cNvPr id="8" name="Rectangle: Rounded Corners 9">
            <a:extLst>
              <a:ext uri="{FF2B5EF4-FFF2-40B4-BE49-F238E27FC236}">
                <a16:creationId xmlns:a16="http://schemas.microsoft.com/office/drawing/2014/main" id="{5D9EAA4B-065F-55EA-E036-5F806B1469F7}"/>
              </a:ext>
            </a:extLst>
          </p:cNvPr>
          <p:cNvSpPr/>
          <p:nvPr/>
        </p:nvSpPr>
        <p:spPr>
          <a:xfrm>
            <a:off x="8283600" y="2025573"/>
            <a:ext cx="3297600" cy="4670428"/>
          </a:xfrm>
          <a:prstGeom prst="roundRect">
            <a:avLst>
              <a:gd name="adj" fmla="val 5559"/>
            </a:avLst>
          </a:prstGeom>
          <a:solidFill>
            <a:schemeClr val="accent1"/>
          </a:solidFill>
          <a:ln w="57150">
            <a:noFill/>
          </a:ln>
        </p:spPr>
        <p:style>
          <a:lnRef idx="2">
            <a:schemeClr val="dk1"/>
          </a:lnRef>
          <a:fillRef idx="1">
            <a:schemeClr val="lt1"/>
          </a:fillRef>
          <a:effectRef idx="0">
            <a:schemeClr val="dk1"/>
          </a:effectRef>
          <a:fontRef idx="minor">
            <a:schemeClr val="dk1"/>
          </a:fontRef>
        </p:style>
        <p:txBody>
          <a:bodyPr rtlCol="0" anchor="t"/>
          <a:lstStyle/>
          <a:p>
            <a:pPr>
              <a:lnSpc>
                <a:spcPct val="110000"/>
              </a:lnSpc>
              <a:spcAft>
                <a:spcPts val="600"/>
              </a:spcAft>
            </a:pPr>
            <a:r>
              <a:rPr lang="en-AU" sz="1600" b="1" dirty="0">
                <a:solidFill>
                  <a:schemeClr val="bg1"/>
                </a:solidFill>
              </a:rPr>
              <a:t>Measurement tools:</a:t>
            </a:r>
          </a:p>
          <a:p>
            <a:pPr>
              <a:lnSpc>
                <a:spcPct val="110000"/>
              </a:lnSpc>
              <a:spcAft>
                <a:spcPts val="600"/>
              </a:spcAft>
            </a:pPr>
            <a:endParaRPr lang="en-AU" sz="1600" b="1" dirty="0">
              <a:solidFill>
                <a:schemeClr val="bg1"/>
              </a:solidFill>
            </a:endParaRPr>
          </a:p>
          <a:p>
            <a:pPr>
              <a:lnSpc>
                <a:spcPct val="110000"/>
              </a:lnSpc>
              <a:spcAft>
                <a:spcPts val="600"/>
              </a:spcAft>
            </a:pPr>
            <a:r>
              <a:rPr lang="en-AU" sz="1600" b="1" dirty="0">
                <a:solidFill>
                  <a:schemeClr val="bg1"/>
                </a:solidFill>
              </a:rPr>
              <a:t>Controlled variables:</a:t>
            </a:r>
          </a:p>
        </p:txBody>
      </p:sp>
      <p:sp>
        <p:nvSpPr>
          <p:cNvPr id="2" name="Slide Number Placeholder 1">
            <a:extLst>
              <a:ext uri="{FF2B5EF4-FFF2-40B4-BE49-F238E27FC236}">
                <a16:creationId xmlns:a16="http://schemas.microsoft.com/office/drawing/2014/main" id="{5E4F0F2A-7FD9-9970-6ADD-5725AE8C8D6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dirty="0"/>
          </a:p>
        </p:txBody>
      </p:sp>
    </p:spTree>
    <p:extLst>
      <p:ext uri="{BB962C8B-B14F-4D97-AF65-F5344CB8AC3E}">
        <p14:creationId xmlns:p14="http://schemas.microsoft.com/office/powerpoint/2010/main" val="413450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4" name="Title 2">
            <a:extLst>
              <a:ext uri="{FF2B5EF4-FFF2-40B4-BE49-F238E27FC236}">
                <a16:creationId xmlns:a16="http://schemas.microsoft.com/office/drawing/2014/main" id="{BA5E07D8-5882-08C8-C085-034DC7139EDC}"/>
              </a:ext>
              <a:ext uri="{C183D7F6-B498-43B3-948B-1728B52AA6E4}">
                <adec:decorative xmlns:adec="http://schemas.microsoft.com/office/drawing/2017/decorative" val="0"/>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mj-lt"/>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tx1"/>
                </a:solidFill>
                <a:effectLst/>
                <a:uLnTx/>
                <a:uFillTx/>
                <a:latin typeface="+mj-lt"/>
                <a:ea typeface="+mj-ea"/>
                <a:cs typeface="Arial" panose="020B0604020202020204" pitchFamily="34" charset="0"/>
              </a:rPr>
              <a:t>1.3 Discussion question 1: Frayer diagram</a:t>
            </a:r>
          </a:p>
        </p:txBody>
      </p:sp>
      <p:grpSp>
        <p:nvGrpSpPr>
          <p:cNvPr id="2" name="Group 1">
            <a:extLst>
              <a:ext uri="{FF2B5EF4-FFF2-40B4-BE49-F238E27FC236}">
                <a16:creationId xmlns:a16="http://schemas.microsoft.com/office/drawing/2014/main" id="{9403AB9C-31B5-DB4B-6678-E3A867700E96}"/>
              </a:ext>
              <a:ext uri="{C183D7F6-B498-43B3-948B-1728B52AA6E4}">
                <adec:decorative xmlns:adec="http://schemas.microsoft.com/office/drawing/2017/decorative" val="1"/>
              </a:ext>
            </a:extLst>
          </p:cNvPr>
          <p:cNvGrpSpPr/>
          <p:nvPr/>
        </p:nvGrpSpPr>
        <p:grpSpPr>
          <a:xfrm>
            <a:off x="215100" y="970671"/>
            <a:ext cx="11513074" cy="5887329"/>
            <a:chOff x="215100" y="970671"/>
            <a:chExt cx="11513074" cy="5887329"/>
          </a:xfrm>
        </p:grpSpPr>
        <p:sp>
          <p:nvSpPr>
            <p:cNvPr id="7" name="Rounded Rectangle 6">
              <a:extLst>
                <a:ext uri="{FF2B5EF4-FFF2-40B4-BE49-F238E27FC236}">
                  <a16:creationId xmlns:a16="http://schemas.microsoft.com/office/drawing/2014/main" id="{E0DC70A2-5A06-AD32-DA0B-19D51A6DCDD0}"/>
                </a:ext>
                <a:ext uri="{C183D7F6-B498-43B3-948B-1728B52AA6E4}">
                  <adec:decorative xmlns:adec="http://schemas.microsoft.com/office/drawing/2017/decorative" val="1"/>
                </a:ext>
              </a:extLst>
            </p:cNvPr>
            <p:cNvSpPr/>
            <p:nvPr/>
          </p:nvSpPr>
          <p:spPr>
            <a:xfrm>
              <a:off x="334963" y="1126435"/>
              <a:ext cx="11035402" cy="5492131"/>
            </a:xfrm>
            <a:prstGeom prst="roundRect">
              <a:avLst>
                <a:gd name="adj" fmla="val 4602"/>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C26EF13-9C7B-728B-2B60-88329139575F}"/>
                </a:ext>
                <a:ext uri="{C183D7F6-B498-43B3-948B-1728B52AA6E4}">
                  <adec:decorative xmlns:adec="http://schemas.microsoft.com/office/drawing/2017/decorative" val="1"/>
                </a:ext>
              </a:extLst>
            </p:cNvPr>
            <p:cNvCxnSpPr/>
            <p:nvPr/>
          </p:nvCxnSpPr>
          <p:spPr>
            <a:xfrm>
              <a:off x="5843588" y="970671"/>
              <a:ext cx="0" cy="588732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C797DB-82F1-4888-5608-D65F0CD67D50}"/>
                </a:ext>
                <a:ext uri="{C183D7F6-B498-43B3-948B-1728B52AA6E4}">
                  <adec:decorative xmlns:adec="http://schemas.microsoft.com/office/drawing/2017/decorative" val="1"/>
                </a:ext>
              </a:extLst>
            </p:cNvPr>
            <p:cNvCxnSpPr/>
            <p:nvPr/>
          </p:nvCxnSpPr>
          <p:spPr>
            <a:xfrm>
              <a:off x="215100" y="3860800"/>
              <a:ext cx="1151307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Rounded Rectangle 16">
            <a:extLst>
              <a:ext uri="{FF2B5EF4-FFF2-40B4-BE49-F238E27FC236}">
                <a16:creationId xmlns:a16="http://schemas.microsoft.com/office/drawing/2014/main" id="{66996C22-0F9C-E2A8-B59B-6A8BC13F991E}"/>
              </a:ext>
            </a:extLst>
          </p:cNvPr>
          <p:cNvSpPr/>
          <p:nvPr/>
        </p:nvSpPr>
        <p:spPr>
          <a:xfrm>
            <a:off x="4962318" y="3389244"/>
            <a:ext cx="1762539" cy="95747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solidFill>
                  <a:srgbClr val="1E4E79"/>
                </a:solidFill>
                <a:latin typeface="+mj-lt"/>
                <a:ea typeface="Calibri"/>
                <a:cs typeface="Calibri"/>
                <a:sym typeface="Calibri"/>
              </a:rPr>
              <a:t>Stimulus</a:t>
            </a:r>
            <a:endParaRPr lang="en-AU" sz="2000" dirty="0">
              <a:latin typeface="+mj-lt"/>
            </a:endParaRPr>
          </a:p>
        </p:txBody>
      </p:sp>
      <p:sp>
        <p:nvSpPr>
          <p:cNvPr id="3" name="TextBox 2" descr="Definition: Change in the internal or external environment of the body that triggers a response in the organism">
            <a:extLst>
              <a:ext uri="{FF2B5EF4-FFF2-40B4-BE49-F238E27FC236}">
                <a16:creationId xmlns:a16="http://schemas.microsoft.com/office/drawing/2014/main" id="{16B824B2-5685-D710-222B-4D759A6E3ABB}"/>
              </a:ext>
            </a:extLst>
          </p:cNvPr>
          <p:cNvSpPr txBox="1"/>
          <p:nvPr/>
        </p:nvSpPr>
        <p:spPr>
          <a:xfrm>
            <a:off x="612047" y="1392747"/>
            <a:ext cx="4842170" cy="1364412"/>
          </a:xfrm>
          <a:prstGeom prst="rect">
            <a:avLst/>
          </a:prstGeom>
          <a:noFill/>
        </p:spPr>
        <p:txBody>
          <a:bodyPr wrap="square">
            <a:spAutoFit/>
          </a:bodyPr>
          <a:lstStyle/>
          <a:p>
            <a:pPr>
              <a:lnSpc>
                <a:spcPct val="110000"/>
              </a:lnSpc>
              <a:spcAft>
                <a:spcPts val="600"/>
              </a:spcAft>
            </a:pPr>
            <a:r>
              <a:rPr lang="en-AU" sz="1800" b="1" dirty="0">
                <a:solidFill>
                  <a:schemeClr val="bg1"/>
                </a:solidFill>
                <a:ea typeface="Calibri"/>
                <a:cs typeface="Calibri"/>
                <a:sym typeface="Calibri"/>
              </a:rPr>
              <a:t>Definition </a:t>
            </a:r>
            <a:endParaRPr lang="en" sz="1800" dirty="0">
              <a:solidFill>
                <a:schemeClr val="bg1"/>
              </a:solidFill>
              <a:ea typeface="Calibri"/>
              <a:cs typeface="Arial" panose="020B0604020202020204" pitchFamily="34" charset="0"/>
              <a:sym typeface="Calibri"/>
            </a:endParaRPr>
          </a:p>
          <a:p>
            <a:pPr>
              <a:lnSpc>
                <a:spcPct val="110000"/>
              </a:lnSpc>
              <a:spcAft>
                <a:spcPts val="600"/>
              </a:spcAft>
            </a:pPr>
            <a:r>
              <a:rPr lang="en" sz="1800" dirty="0">
                <a:solidFill>
                  <a:schemeClr val="bg1"/>
                </a:solidFill>
                <a:ea typeface="Calibri"/>
                <a:cs typeface="Arial" panose="020B0604020202020204" pitchFamily="34" charset="0"/>
                <a:sym typeface="Calibri"/>
              </a:rPr>
              <a:t>Change in the internal or external environment of the body that triggers a response in the organism.</a:t>
            </a:r>
            <a:endParaRPr lang="en-AU" sz="1800" dirty="0">
              <a:solidFill>
                <a:schemeClr val="bg1"/>
              </a:solidFill>
              <a:cs typeface="Arial" panose="020B0604020202020204" pitchFamily="34" charset="0"/>
            </a:endParaRPr>
          </a:p>
        </p:txBody>
      </p:sp>
      <p:sp>
        <p:nvSpPr>
          <p:cNvPr id="6" name="TextBox 5" descr="&#10;">
            <a:extLst>
              <a:ext uri="{FF2B5EF4-FFF2-40B4-BE49-F238E27FC236}">
                <a16:creationId xmlns:a16="http://schemas.microsoft.com/office/drawing/2014/main" id="{383BE902-B081-1053-61F0-B9C02A6C1B74}"/>
              </a:ext>
            </a:extLst>
          </p:cNvPr>
          <p:cNvSpPr txBox="1"/>
          <p:nvPr/>
        </p:nvSpPr>
        <p:spPr>
          <a:xfrm>
            <a:off x="6777866" y="1391711"/>
            <a:ext cx="4088918" cy="1364412"/>
          </a:xfrm>
          <a:prstGeom prst="rect">
            <a:avLst/>
          </a:prstGeom>
          <a:noFill/>
        </p:spPr>
        <p:txBody>
          <a:bodyPr wrap="square">
            <a:spAutoFit/>
          </a:bodyPr>
          <a:lstStyle/>
          <a:p>
            <a:pPr>
              <a:lnSpc>
                <a:spcPct val="110000"/>
              </a:lnSpc>
              <a:spcAft>
                <a:spcPts val="600"/>
              </a:spcAft>
            </a:pPr>
            <a:r>
              <a:rPr lang="en-AU" sz="1800" b="1" dirty="0">
                <a:solidFill>
                  <a:schemeClr val="bg1"/>
                </a:solidFill>
                <a:ea typeface="Calibri"/>
                <a:cs typeface="Calibri"/>
                <a:sym typeface="Calibri"/>
              </a:rPr>
              <a:t>Facts/Characteristics</a:t>
            </a:r>
            <a:endParaRPr lang="en-AU" sz="1800" dirty="0">
              <a:solidFill>
                <a:schemeClr val="bg1"/>
              </a:solidFill>
              <a:ea typeface="Calibri"/>
              <a:cs typeface="Calibri"/>
              <a:sym typeface="Calibri"/>
            </a:endParaRPr>
          </a:p>
          <a:p>
            <a:pPr>
              <a:lnSpc>
                <a:spcPct val="110000"/>
              </a:lnSpc>
              <a:spcAft>
                <a:spcPts val="600"/>
              </a:spcAft>
            </a:pPr>
            <a:r>
              <a:rPr lang="en-AU" sz="1800" dirty="0">
                <a:solidFill>
                  <a:schemeClr val="bg1"/>
                </a:solidFill>
                <a:ea typeface="Calibri"/>
                <a:cs typeface="Calibri"/>
                <a:sym typeface="Calibri"/>
              </a:rPr>
              <a:t>Triggers a response in an organism. Can be within the organism (internal) or outside the organism (external).</a:t>
            </a:r>
            <a:endParaRPr lang="en-AU" sz="1800" dirty="0">
              <a:solidFill>
                <a:schemeClr val="bg1"/>
              </a:solidFill>
            </a:endParaRPr>
          </a:p>
        </p:txBody>
      </p:sp>
      <p:sp>
        <p:nvSpPr>
          <p:cNvPr id="10" name="TextBox 9">
            <a:extLst>
              <a:ext uri="{FF2B5EF4-FFF2-40B4-BE49-F238E27FC236}">
                <a16:creationId xmlns:a16="http://schemas.microsoft.com/office/drawing/2014/main" id="{6346D795-D1D6-51B0-25A9-E8A17CC85214}"/>
              </a:ext>
            </a:extLst>
          </p:cNvPr>
          <p:cNvSpPr txBox="1"/>
          <p:nvPr/>
        </p:nvSpPr>
        <p:spPr>
          <a:xfrm>
            <a:off x="6298203" y="4159609"/>
            <a:ext cx="4885200" cy="2278509"/>
          </a:xfrm>
          <a:prstGeom prst="rect">
            <a:avLst/>
          </a:prstGeom>
          <a:noFill/>
        </p:spPr>
        <p:txBody>
          <a:bodyPr wrap="square">
            <a:spAutoFit/>
          </a:bodyPr>
          <a:lstStyle/>
          <a:p>
            <a:pPr marL="479988">
              <a:lnSpc>
                <a:spcPct val="110000"/>
              </a:lnSpc>
              <a:spcAft>
                <a:spcPts val="600"/>
              </a:spcAft>
              <a:buClr>
                <a:srgbClr val="1E4E79"/>
              </a:buClr>
              <a:buSzPts val="1600"/>
            </a:pPr>
            <a:r>
              <a:rPr lang="en-AU" sz="1800" b="1" dirty="0">
                <a:solidFill>
                  <a:schemeClr val="bg1"/>
                </a:solidFill>
                <a:latin typeface="+mj-lt"/>
                <a:ea typeface="Calibri"/>
                <a:cs typeface="Calibri"/>
                <a:sym typeface="Calibri"/>
              </a:rPr>
              <a:t>Non-examples</a:t>
            </a:r>
          </a:p>
          <a:p>
            <a:pPr marL="479988">
              <a:lnSpc>
                <a:spcPct val="110000"/>
              </a:lnSpc>
              <a:spcAft>
                <a:spcPts val="600"/>
              </a:spcAft>
              <a:buClr>
                <a:srgbClr val="1E4E79"/>
              </a:buClr>
              <a:buSzPts val="1600"/>
            </a:pPr>
            <a:r>
              <a:rPr lang="en-AU" sz="1800" dirty="0">
                <a:solidFill>
                  <a:schemeClr val="bg1"/>
                </a:solidFill>
                <a:ea typeface="Calibri"/>
                <a:cs typeface="Calibri"/>
                <a:sym typeface="Calibri"/>
              </a:rPr>
              <a:t>Body temperature with the acceptable range, steady blood glucose levels. Receiving a notification on your phone. Hearing an upbeat song making you want to dance. Advertising making you want to buy something.</a:t>
            </a:r>
          </a:p>
        </p:txBody>
      </p:sp>
      <p:sp>
        <p:nvSpPr>
          <p:cNvPr id="19" name="TextBox 18" descr="Definition: Change in the internal or external environment of the body that triggers a response in the organism">
            <a:extLst>
              <a:ext uri="{FF2B5EF4-FFF2-40B4-BE49-F238E27FC236}">
                <a16:creationId xmlns:a16="http://schemas.microsoft.com/office/drawing/2014/main" id="{F4F3420F-14BA-E8D2-DD36-714D03ED8494}"/>
              </a:ext>
            </a:extLst>
          </p:cNvPr>
          <p:cNvSpPr txBox="1"/>
          <p:nvPr/>
        </p:nvSpPr>
        <p:spPr>
          <a:xfrm>
            <a:off x="128388" y="4001783"/>
            <a:ext cx="5298424" cy="2542427"/>
          </a:xfrm>
          <a:prstGeom prst="rect">
            <a:avLst/>
          </a:prstGeom>
          <a:noFill/>
        </p:spPr>
        <p:txBody>
          <a:bodyPr wrap="square">
            <a:spAutoFit/>
          </a:bodyPr>
          <a:lstStyle/>
          <a:p>
            <a:pPr marL="479988">
              <a:lnSpc>
                <a:spcPct val="120000"/>
              </a:lnSpc>
              <a:spcAft>
                <a:spcPts val="600"/>
              </a:spcAft>
              <a:buClr>
                <a:srgbClr val="1E4E79"/>
              </a:buClr>
              <a:buSzPts val="1600"/>
            </a:pPr>
            <a:r>
              <a:rPr lang="en-AU" sz="1800" b="1" dirty="0">
                <a:solidFill>
                  <a:schemeClr val="bg1"/>
                </a:solidFill>
                <a:ea typeface="Calibri"/>
                <a:cs typeface="Calibri"/>
                <a:sym typeface="Calibri"/>
              </a:rPr>
              <a:t>Examples </a:t>
            </a:r>
            <a:br>
              <a:rPr lang="en-AU" sz="1800" dirty="0">
                <a:solidFill>
                  <a:schemeClr val="bg1"/>
                </a:solidFill>
                <a:ea typeface="Calibri"/>
                <a:cs typeface="Calibri"/>
                <a:sym typeface="Calibri"/>
              </a:rPr>
            </a:br>
            <a:r>
              <a:rPr lang="en-AU" sz="1800" dirty="0">
                <a:solidFill>
                  <a:schemeClr val="bg1"/>
                </a:solidFill>
                <a:ea typeface="Calibri"/>
                <a:cs typeface="Calibri"/>
                <a:sym typeface="Calibri"/>
              </a:rPr>
              <a:t>Increase in temperature (stimulus) → sweating (response)</a:t>
            </a:r>
          </a:p>
          <a:p>
            <a:pPr marL="479988">
              <a:lnSpc>
                <a:spcPct val="120000"/>
              </a:lnSpc>
              <a:spcAft>
                <a:spcPts val="600"/>
              </a:spcAft>
              <a:buClr>
                <a:srgbClr val="1E4E79"/>
              </a:buClr>
              <a:buSzPts val="1600"/>
            </a:pPr>
            <a:r>
              <a:rPr lang="en-AU" sz="1800" dirty="0">
                <a:solidFill>
                  <a:schemeClr val="bg1"/>
                </a:solidFill>
                <a:ea typeface="Calibri"/>
                <a:cs typeface="Calibri"/>
                <a:sym typeface="Calibri"/>
              </a:rPr>
              <a:t>Decrease in blood glucose levels (stimulus) → release glucagon (response)</a:t>
            </a:r>
          </a:p>
          <a:p>
            <a:pPr marL="479988">
              <a:lnSpc>
                <a:spcPct val="120000"/>
              </a:lnSpc>
              <a:spcAft>
                <a:spcPts val="600"/>
              </a:spcAft>
              <a:buClr>
                <a:srgbClr val="1E4E79"/>
              </a:buClr>
              <a:buSzPts val="1600"/>
            </a:pPr>
            <a:r>
              <a:rPr lang="en-AU" sz="1800" dirty="0">
                <a:solidFill>
                  <a:schemeClr val="bg1"/>
                </a:solidFill>
                <a:ea typeface="Calibri"/>
                <a:cs typeface="Calibri"/>
                <a:sym typeface="Calibri"/>
              </a:rPr>
              <a:t>Increase in light levels (stimulus) → pupils constrict (response)</a:t>
            </a:r>
          </a:p>
        </p:txBody>
      </p:sp>
      <p:sp>
        <p:nvSpPr>
          <p:cNvPr id="12" name="Slide Number Placeholder 1">
            <a:extLst>
              <a:ext uri="{FF2B5EF4-FFF2-40B4-BE49-F238E27FC236}">
                <a16:creationId xmlns:a16="http://schemas.microsoft.com/office/drawing/2014/main" id="{ECC76839-5545-1995-7C5A-4C5B1B6D1739}"/>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33</a:t>
            </a:fld>
            <a:endParaRPr lang="en-AU"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8E3DCC-8847-833D-134A-AE7BAA7FDAC8}"/>
              </a:ext>
            </a:extLst>
          </p:cNvPr>
          <p:cNvSpPr>
            <a:spLocks noGrp="1"/>
          </p:cNvSpPr>
          <p:nvPr>
            <p:ph type="title"/>
          </p:nvPr>
        </p:nvSpPr>
        <p:spPr/>
        <p:txBody>
          <a:bodyPr/>
          <a:lstStyle/>
          <a:p>
            <a:r>
              <a:rPr lang="en-AU" dirty="0"/>
              <a:t>1.3 Discussion Questions sample answers</a:t>
            </a:r>
          </a:p>
        </p:txBody>
      </p:sp>
      <p:sp>
        <p:nvSpPr>
          <p:cNvPr id="4" name="Text Placeholder 3">
            <a:extLst>
              <a:ext uri="{FF2B5EF4-FFF2-40B4-BE49-F238E27FC236}">
                <a16:creationId xmlns:a16="http://schemas.microsoft.com/office/drawing/2014/main" id="{1148EEE2-733A-ED25-A611-B7FC8284481D}"/>
              </a:ext>
            </a:extLst>
          </p:cNvPr>
          <p:cNvSpPr>
            <a:spLocks noGrp="1"/>
          </p:cNvSpPr>
          <p:nvPr>
            <p:ph type="body" sz="quarter" idx="18"/>
          </p:nvPr>
        </p:nvSpPr>
        <p:spPr/>
        <p:txBody>
          <a:bodyPr/>
          <a:lstStyle/>
          <a:p>
            <a:r>
              <a:rPr lang="en-AU" dirty="0"/>
              <a:t>Impact of exercise on heart rate</a:t>
            </a:r>
          </a:p>
        </p:txBody>
      </p:sp>
      <p:sp>
        <p:nvSpPr>
          <p:cNvPr id="17" name="TextBox 16">
            <a:extLst>
              <a:ext uri="{FF2B5EF4-FFF2-40B4-BE49-F238E27FC236}">
                <a16:creationId xmlns:a16="http://schemas.microsoft.com/office/drawing/2014/main" id="{441829D8-698C-5F6A-944A-146E3E13AAA9}"/>
              </a:ext>
            </a:extLst>
          </p:cNvPr>
          <p:cNvSpPr txBox="1"/>
          <p:nvPr/>
        </p:nvSpPr>
        <p:spPr>
          <a:xfrm>
            <a:off x="359999" y="1469805"/>
            <a:ext cx="11119577" cy="635107"/>
          </a:xfrm>
          <a:prstGeom prst="rect">
            <a:avLst/>
          </a:prstGeom>
          <a:solidFill>
            <a:schemeClr val="accent6"/>
          </a:solidFill>
          <a:ln w="12700">
            <a:solidFill>
              <a:schemeClr val="accent1"/>
            </a:solidFill>
          </a:ln>
        </p:spPr>
        <p:txBody>
          <a:bodyPr wrap="square" lIns="72000" tIns="144000" rIns="72000" bIns="144000" rtlCol="0" anchor="ctr" anchorCtr="0">
            <a:noAutofit/>
          </a:bodyPr>
          <a:lstStyle/>
          <a:p>
            <a:pPr>
              <a:lnSpc>
                <a:spcPct val="110000"/>
              </a:lnSpc>
            </a:pPr>
            <a:r>
              <a:rPr lang="en-AU" sz="1800" b="1" dirty="0">
                <a:latin typeface="Arial" panose="020B0604020202020204" pitchFamily="34" charset="0"/>
                <a:cs typeface="Arial" panose="020B0604020202020204" pitchFamily="34" charset="0"/>
              </a:rPr>
              <a:t>Word bank:      </a:t>
            </a:r>
            <a:r>
              <a:rPr lang="en-AU" sz="1800" dirty="0">
                <a:latin typeface="Arial" panose="020B0604020202020204" pitchFamily="34" charset="0"/>
                <a:cs typeface="Arial" panose="020B0604020202020204" pitchFamily="34" charset="0"/>
              </a:rPr>
              <a:t> more        walking</a:t>
            </a:r>
            <a:r>
              <a:rPr lang="en-AU" sz="1800" b="1" dirty="0">
                <a:latin typeface="Arial" panose="020B0604020202020204" pitchFamily="34" charset="0"/>
                <a:cs typeface="Arial" panose="020B0604020202020204" pitchFamily="34" charset="0"/>
              </a:rPr>
              <a:t>          </a:t>
            </a:r>
            <a:r>
              <a:rPr lang="en-AU" sz="1800" dirty="0">
                <a:latin typeface="Arial" panose="020B0604020202020204" pitchFamily="34" charset="0"/>
                <a:cs typeface="Arial" panose="020B0604020202020204" pitchFamily="34" charset="0"/>
              </a:rPr>
              <a:t>increasing       increased          warmer         exercise      oxygen      </a:t>
            </a:r>
            <a:r>
              <a:rPr lang="en-AU" sz="100" dirty="0">
                <a:latin typeface="Arial" panose="020B0604020202020204" pitchFamily="34" charset="0"/>
                <a:cs typeface="Arial" panose="020B0604020202020204" pitchFamily="34" charset="0"/>
              </a:rPr>
              <a:t>                                   </a:t>
            </a:r>
            <a:r>
              <a:rPr lang="en-AU" sz="1800" dirty="0">
                <a:latin typeface="Arial" panose="020B0604020202020204" pitchFamily="34" charset="0"/>
                <a:cs typeface="Arial" panose="020B0604020202020204" pitchFamily="34" charset="0"/>
              </a:rPr>
              <a:t>                      homeostasis      jogging     breathing       resting             alert                   resting</a:t>
            </a:r>
          </a:p>
        </p:txBody>
      </p:sp>
      <p:sp>
        <p:nvSpPr>
          <p:cNvPr id="6" name="Text Placeholder 4">
            <a:extLst>
              <a:ext uri="{FF2B5EF4-FFF2-40B4-BE49-F238E27FC236}">
                <a16:creationId xmlns:a16="http://schemas.microsoft.com/office/drawing/2014/main" id="{E514D40A-56D5-CD6D-3C54-89D0F8193E95}"/>
              </a:ext>
            </a:extLst>
          </p:cNvPr>
          <p:cNvSpPr>
            <a:spLocks noGrp="1"/>
          </p:cNvSpPr>
          <p:nvPr>
            <p:ph type="body" sz="quarter" idx="17"/>
          </p:nvPr>
        </p:nvSpPr>
        <p:spPr>
          <a:xfrm>
            <a:off x="360000" y="2324104"/>
            <a:ext cx="11484000" cy="4092381"/>
          </a:xfrm>
        </p:spPr>
        <p:txBody>
          <a:bodyPr/>
          <a:lstStyle/>
          <a:p>
            <a:pPr lvl="0">
              <a:lnSpc>
                <a:spcPct val="140000"/>
              </a:lnSpc>
              <a:spcAft>
                <a:spcPts val="600"/>
              </a:spcAft>
              <a:tabLst>
                <a:tab pos="228600" algn="l"/>
                <a:tab pos="457200" algn="l"/>
              </a:tabLst>
            </a:pPr>
            <a:r>
              <a:rPr lang="en-AU" sz="1800" dirty="0">
                <a:effectLst/>
                <a:ea typeface="Calibri" panose="020F0502020204030204" pitchFamily="34" charset="0"/>
              </a:rPr>
              <a:t>2. The body responds to exercise by  </a:t>
            </a:r>
            <a:r>
              <a:rPr lang="en-AU" sz="1800" dirty="0">
                <a:ea typeface="Calibri" panose="020F0502020204030204" pitchFamily="34" charset="0"/>
              </a:rPr>
              <a:t>_____________</a:t>
            </a:r>
            <a:r>
              <a:rPr lang="en-AU" sz="1800" dirty="0">
                <a:effectLst/>
                <a:ea typeface="Calibri" panose="020F0502020204030204" pitchFamily="34" charset="0"/>
              </a:rPr>
              <a:t> heart rate and ___________ rate, feeling more _____________, taking ____________ breaths and feeling ____________. </a:t>
            </a:r>
          </a:p>
          <a:p>
            <a:pPr lvl="0">
              <a:lnSpc>
                <a:spcPct val="140000"/>
              </a:lnSpc>
              <a:spcAft>
                <a:spcPts val="600"/>
              </a:spcAft>
              <a:tabLst>
                <a:tab pos="228600" algn="l"/>
                <a:tab pos="457200" algn="l"/>
              </a:tabLst>
            </a:pPr>
            <a:r>
              <a:rPr lang="en-AU" sz="1800" dirty="0">
                <a:effectLst/>
                <a:ea typeface="Calibri" panose="020F0502020204030204" pitchFamily="34" charset="0"/>
              </a:rPr>
              <a:t>3. As the intensity of </a:t>
            </a:r>
            <a:r>
              <a:rPr lang="en-AU" sz="1800" dirty="0">
                <a:ea typeface="Calibri" panose="020F0502020204030204" pitchFamily="34" charset="0"/>
              </a:rPr>
              <a:t>____________</a:t>
            </a:r>
            <a:r>
              <a:rPr lang="en-AU" sz="1800" dirty="0">
                <a:effectLst/>
                <a:ea typeface="Calibri" panose="020F0502020204030204" pitchFamily="34" charset="0"/>
              </a:rPr>
              <a:t>  increased from walking to running, heart rate also </a:t>
            </a:r>
            <a:r>
              <a:rPr lang="en-AU" sz="1800" dirty="0">
                <a:ea typeface="Calibri" panose="020F0502020204030204" pitchFamily="34" charset="0"/>
              </a:rPr>
              <a:t>_____________ </a:t>
            </a:r>
            <a:r>
              <a:rPr lang="en-AU" sz="1800" dirty="0">
                <a:effectLst/>
                <a:ea typeface="Calibri" panose="020F0502020204030204" pitchFamily="34" charset="0"/>
              </a:rPr>
              <a:t>. For example, average __________ heart was 61bpm increasing to 68bpm while ___________ and 80bpm when __________.</a:t>
            </a:r>
          </a:p>
          <a:p>
            <a:pPr lvl="0">
              <a:lnSpc>
                <a:spcPct val="140000"/>
              </a:lnSpc>
              <a:spcAft>
                <a:spcPts val="600"/>
              </a:spcAft>
              <a:tabLst>
                <a:tab pos="228600" algn="l"/>
                <a:tab pos="457200" algn="l"/>
              </a:tabLst>
            </a:pPr>
            <a:r>
              <a:rPr lang="en-AU" sz="1800" dirty="0">
                <a:ea typeface="Calibri" panose="020F0502020204030204" pitchFamily="34" charset="0"/>
              </a:rPr>
              <a:t>4. Increased ___________and heart rate occur due to a coordinated response from the body to maintain ____________. During exercise muscles use up more ________ and produce more carbon dioxide. The increased heart rate pumps blood to the muscles so they have access to more oxygen, and so they can remove the carbon dioxide waste quickly. The increased breathing rate helps get more oxygen into the blood, and more carbon dioxide out of the blood through the lungs. </a:t>
            </a:r>
            <a:endParaRPr lang="en-AU" sz="1800" dirty="0">
              <a:effectLst/>
              <a:ea typeface="Calibri" panose="020F0502020204030204" pitchFamily="34" charset="0"/>
            </a:endParaRPr>
          </a:p>
        </p:txBody>
      </p:sp>
      <p:sp>
        <p:nvSpPr>
          <p:cNvPr id="5" name="Rectangle: Rounded Corners 4">
            <a:extLst>
              <a:ext uri="{FF2B5EF4-FFF2-40B4-BE49-F238E27FC236}">
                <a16:creationId xmlns:a16="http://schemas.microsoft.com/office/drawing/2014/main" id="{E34BBF2E-E3E3-B81A-B486-F89115CCA98B}"/>
              </a:ext>
            </a:extLst>
          </p:cNvPr>
          <p:cNvSpPr/>
          <p:nvPr/>
        </p:nvSpPr>
        <p:spPr>
          <a:xfrm>
            <a:off x="4128119" y="2282540"/>
            <a:ext cx="1725423"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dirty="0">
                <a:solidFill>
                  <a:schemeClr val="tx1"/>
                </a:solidFill>
              </a:rPr>
              <a:t>increasing</a:t>
            </a:r>
          </a:p>
        </p:txBody>
      </p:sp>
      <p:sp>
        <p:nvSpPr>
          <p:cNvPr id="8" name="Rectangle: Rounded Corners 7">
            <a:extLst>
              <a:ext uri="{FF2B5EF4-FFF2-40B4-BE49-F238E27FC236}">
                <a16:creationId xmlns:a16="http://schemas.microsoft.com/office/drawing/2014/main" id="{3203B618-DEF4-C975-6129-C42EBEA0BB29}"/>
              </a:ext>
            </a:extLst>
          </p:cNvPr>
          <p:cNvSpPr/>
          <p:nvPr/>
        </p:nvSpPr>
        <p:spPr>
          <a:xfrm>
            <a:off x="7349584" y="2282540"/>
            <a:ext cx="1459173"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dirty="0">
                <a:solidFill>
                  <a:schemeClr val="tx1"/>
                </a:solidFill>
              </a:rPr>
              <a:t>breathing</a:t>
            </a:r>
          </a:p>
        </p:txBody>
      </p:sp>
      <p:sp>
        <p:nvSpPr>
          <p:cNvPr id="9" name="Rectangle: Rounded Corners 8">
            <a:extLst>
              <a:ext uri="{FF2B5EF4-FFF2-40B4-BE49-F238E27FC236}">
                <a16:creationId xmlns:a16="http://schemas.microsoft.com/office/drawing/2014/main" id="{AD8B2ADC-F964-28C6-6EED-A46181B57BEC}"/>
              </a:ext>
            </a:extLst>
          </p:cNvPr>
          <p:cNvSpPr/>
          <p:nvPr/>
        </p:nvSpPr>
        <p:spPr>
          <a:xfrm>
            <a:off x="329524" y="2669827"/>
            <a:ext cx="1694148"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dirty="0">
                <a:solidFill>
                  <a:schemeClr val="tx1"/>
                </a:solidFill>
              </a:rPr>
              <a:t>alert</a:t>
            </a:r>
          </a:p>
        </p:txBody>
      </p:sp>
      <p:sp>
        <p:nvSpPr>
          <p:cNvPr id="10" name="Rectangle: Rounded Corners 9">
            <a:extLst>
              <a:ext uri="{FF2B5EF4-FFF2-40B4-BE49-F238E27FC236}">
                <a16:creationId xmlns:a16="http://schemas.microsoft.com/office/drawing/2014/main" id="{2371F622-E8AD-C464-51E0-A593C6DB9D08}"/>
              </a:ext>
            </a:extLst>
          </p:cNvPr>
          <p:cNvSpPr/>
          <p:nvPr/>
        </p:nvSpPr>
        <p:spPr>
          <a:xfrm>
            <a:off x="2803770" y="2680608"/>
            <a:ext cx="1541748"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a:solidFill>
                  <a:schemeClr val="tx1"/>
                </a:solidFill>
              </a:rPr>
              <a:t>more</a:t>
            </a:r>
          </a:p>
        </p:txBody>
      </p:sp>
      <p:sp>
        <p:nvSpPr>
          <p:cNvPr id="12" name="Rectangle: Rounded Corners 11">
            <a:extLst>
              <a:ext uri="{FF2B5EF4-FFF2-40B4-BE49-F238E27FC236}">
                <a16:creationId xmlns:a16="http://schemas.microsoft.com/office/drawing/2014/main" id="{48520607-D3CE-F8FC-982F-0EA2CAF4B290}"/>
              </a:ext>
            </a:extLst>
          </p:cNvPr>
          <p:cNvSpPr/>
          <p:nvPr/>
        </p:nvSpPr>
        <p:spPr>
          <a:xfrm>
            <a:off x="2470965" y="3127676"/>
            <a:ext cx="1541748"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dirty="0">
                <a:solidFill>
                  <a:schemeClr val="tx1"/>
                </a:solidFill>
              </a:rPr>
              <a:t>exercise</a:t>
            </a:r>
          </a:p>
        </p:txBody>
      </p:sp>
      <p:sp>
        <p:nvSpPr>
          <p:cNvPr id="13" name="Rectangle: Rounded Corners 12">
            <a:extLst>
              <a:ext uri="{FF2B5EF4-FFF2-40B4-BE49-F238E27FC236}">
                <a16:creationId xmlns:a16="http://schemas.microsoft.com/office/drawing/2014/main" id="{4836D537-22BB-DD2C-F0C9-80B3C6159C12}"/>
              </a:ext>
            </a:extLst>
          </p:cNvPr>
          <p:cNvSpPr/>
          <p:nvPr/>
        </p:nvSpPr>
        <p:spPr>
          <a:xfrm>
            <a:off x="9154392" y="3136660"/>
            <a:ext cx="1728194"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dirty="0">
                <a:solidFill>
                  <a:schemeClr val="tx1"/>
                </a:solidFill>
              </a:rPr>
              <a:t>increased</a:t>
            </a:r>
          </a:p>
        </p:txBody>
      </p:sp>
      <p:sp>
        <p:nvSpPr>
          <p:cNvPr id="14" name="Rectangle: Rounded Corners 13">
            <a:extLst>
              <a:ext uri="{FF2B5EF4-FFF2-40B4-BE49-F238E27FC236}">
                <a16:creationId xmlns:a16="http://schemas.microsoft.com/office/drawing/2014/main" id="{BFB052A7-96FD-D475-C428-6C20B39E1440}"/>
              </a:ext>
            </a:extLst>
          </p:cNvPr>
          <p:cNvSpPr/>
          <p:nvPr/>
        </p:nvSpPr>
        <p:spPr>
          <a:xfrm>
            <a:off x="2253262" y="3516787"/>
            <a:ext cx="1269427"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dirty="0">
                <a:solidFill>
                  <a:schemeClr val="tx1"/>
                </a:solidFill>
              </a:rPr>
              <a:t>resting</a:t>
            </a:r>
          </a:p>
        </p:txBody>
      </p:sp>
      <p:sp>
        <p:nvSpPr>
          <p:cNvPr id="11" name="Rectangle: Rounded Corners 10">
            <a:extLst>
              <a:ext uri="{FF2B5EF4-FFF2-40B4-BE49-F238E27FC236}">
                <a16:creationId xmlns:a16="http://schemas.microsoft.com/office/drawing/2014/main" id="{C9CBFCF0-00E7-7AC6-E122-C388B25D256D}"/>
              </a:ext>
            </a:extLst>
          </p:cNvPr>
          <p:cNvSpPr/>
          <p:nvPr/>
        </p:nvSpPr>
        <p:spPr>
          <a:xfrm>
            <a:off x="6411402" y="2680608"/>
            <a:ext cx="1541748"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a:solidFill>
                  <a:schemeClr val="tx1"/>
                </a:solidFill>
              </a:rPr>
              <a:t>warmer</a:t>
            </a:r>
          </a:p>
        </p:txBody>
      </p:sp>
      <p:sp>
        <p:nvSpPr>
          <p:cNvPr id="15" name="Rectangle: Rounded Corners 14">
            <a:extLst>
              <a:ext uri="{FF2B5EF4-FFF2-40B4-BE49-F238E27FC236}">
                <a16:creationId xmlns:a16="http://schemas.microsoft.com/office/drawing/2014/main" id="{7C0C73EE-02B0-43BF-5BED-E067B18EEA19}"/>
              </a:ext>
            </a:extLst>
          </p:cNvPr>
          <p:cNvSpPr/>
          <p:nvPr/>
        </p:nvSpPr>
        <p:spPr>
          <a:xfrm>
            <a:off x="8089562" y="3523415"/>
            <a:ext cx="1459173"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a:solidFill>
                  <a:schemeClr val="tx1"/>
                </a:solidFill>
              </a:rPr>
              <a:t>jogging</a:t>
            </a:r>
          </a:p>
        </p:txBody>
      </p:sp>
      <p:sp>
        <p:nvSpPr>
          <p:cNvPr id="16" name="Rectangle: Rounded Corners 15">
            <a:extLst>
              <a:ext uri="{FF2B5EF4-FFF2-40B4-BE49-F238E27FC236}">
                <a16:creationId xmlns:a16="http://schemas.microsoft.com/office/drawing/2014/main" id="{1CDF0083-08F3-598F-4720-22B096681B51}"/>
              </a:ext>
            </a:extLst>
          </p:cNvPr>
          <p:cNvSpPr/>
          <p:nvPr/>
        </p:nvSpPr>
        <p:spPr>
          <a:xfrm>
            <a:off x="368614" y="3893791"/>
            <a:ext cx="1269427"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a:solidFill>
                  <a:schemeClr val="tx1"/>
                </a:solidFill>
              </a:rPr>
              <a:t>walking</a:t>
            </a:r>
          </a:p>
        </p:txBody>
      </p:sp>
      <p:sp>
        <p:nvSpPr>
          <p:cNvPr id="19" name="Rectangle: Rounded Corners 18">
            <a:extLst>
              <a:ext uri="{FF2B5EF4-FFF2-40B4-BE49-F238E27FC236}">
                <a16:creationId xmlns:a16="http://schemas.microsoft.com/office/drawing/2014/main" id="{1B78F8CB-61EC-915B-D720-C3FEF7A47A45}"/>
              </a:ext>
            </a:extLst>
          </p:cNvPr>
          <p:cNvSpPr/>
          <p:nvPr/>
        </p:nvSpPr>
        <p:spPr>
          <a:xfrm>
            <a:off x="1687440" y="4347586"/>
            <a:ext cx="1406495"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dirty="0">
                <a:solidFill>
                  <a:schemeClr val="tx1"/>
                </a:solidFill>
              </a:rPr>
              <a:t>breathing</a:t>
            </a:r>
          </a:p>
        </p:txBody>
      </p:sp>
      <p:sp>
        <p:nvSpPr>
          <p:cNvPr id="20" name="Rectangle: Rounded Corners 19">
            <a:extLst>
              <a:ext uri="{FF2B5EF4-FFF2-40B4-BE49-F238E27FC236}">
                <a16:creationId xmlns:a16="http://schemas.microsoft.com/office/drawing/2014/main" id="{D72FF393-85BA-3722-AE81-0D3A45F3B17A}"/>
              </a:ext>
            </a:extLst>
          </p:cNvPr>
          <p:cNvSpPr/>
          <p:nvPr/>
        </p:nvSpPr>
        <p:spPr>
          <a:xfrm>
            <a:off x="256128" y="4773272"/>
            <a:ext cx="1715628" cy="33696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dirty="0">
                <a:solidFill>
                  <a:schemeClr val="tx1"/>
                </a:solidFill>
              </a:rPr>
              <a:t>Homeostasis.</a:t>
            </a:r>
          </a:p>
        </p:txBody>
      </p:sp>
      <p:sp>
        <p:nvSpPr>
          <p:cNvPr id="21" name="Rectangle: Rounded Corners 20">
            <a:extLst>
              <a:ext uri="{FF2B5EF4-FFF2-40B4-BE49-F238E27FC236}">
                <a16:creationId xmlns:a16="http://schemas.microsoft.com/office/drawing/2014/main" id="{F35C1D60-7240-9C9B-A2EA-788CB1451292}"/>
              </a:ext>
            </a:extLst>
          </p:cNvPr>
          <p:cNvSpPr/>
          <p:nvPr/>
        </p:nvSpPr>
        <p:spPr>
          <a:xfrm>
            <a:off x="5874325" y="4740140"/>
            <a:ext cx="1053372"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dirty="0">
                <a:solidFill>
                  <a:schemeClr val="tx1"/>
                </a:solidFill>
              </a:rPr>
              <a:t>oxygen</a:t>
            </a:r>
          </a:p>
        </p:txBody>
      </p:sp>
      <p:sp>
        <p:nvSpPr>
          <p:cNvPr id="2" name="Slide Number Placeholder 1">
            <a:extLst>
              <a:ext uri="{FF2B5EF4-FFF2-40B4-BE49-F238E27FC236}">
                <a16:creationId xmlns:a16="http://schemas.microsoft.com/office/drawing/2014/main" id="{8F8500EC-48D9-0071-3DE0-D7F57F32E73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384200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2" grpId="0" animBg="1"/>
      <p:bldP spid="13" grpId="0" animBg="1"/>
      <p:bldP spid="14" grpId="0" animBg="1"/>
      <p:bldP spid="11" grpId="0" animBg="1"/>
      <p:bldP spid="15" grpId="0" animBg="1"/>
      <p:bldP spid="16" grpId="0" animBg="1"/>
      <p:bldP spid="19" grpId="0" animBg="1"/>
      <p:bldP spid="20"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19706E-4E64-2EB2-7DDF-230196E9BA45}"/>
              </a:ext>
            </a:extLst>
          </p:cNvPr>
          <p:cNvSpPr>
            <a:spLocks noGrp="1"/>
          </p:cNvSpPr>
          <p:nvPr>
            <p:ph type="title"/>
          </p:nvPr>
        </p:nvSpPr>
        <p:spPr/>
        <p:txBody>
          <a:bodyPr/>
          <a:lstStyle/>
          <a:p>
            <a:r>
              <a:rPr lang="en-AU" dirty="0"/>
              <a:t>1.3 The body’s response during exercise</a:t>
            </a:r>
          </a:p>
        </p:txBody>
      </p:sp>
      <p:sp>
        <p:nvSpPr>
          <p:cNvPr id="9" name="Rectangle: Rounded Corners 8">
            <a:extLst>
              <a:ext uri="{FF2B5EF4-FFF2-40B4-BE49-F238E27FC236}">
                <a16:creationId xmlns:a16="http://schemas.microsoft.com/office/drawing/2014/main" id="{133AFDE7-6ADD-FB15-9F24-7FB25EF46FE4}"/>
              </a:ext>
            </a:extLst>
          </p:cNvPr>
          <p:cNvSpPr/>
          <p:nvPr/>
        </p:nvSpPr>
        <p:spPr>
          <a:xfrm>
            <a:off x="451438" y="1665288"/>
            <a:ext cx="1815151" cy="1132764"/>
          </a:xfrm>
          <a:prstGeom prst="roundRect">
            <a:avLst/>
          </a:prstGeom>
          <a:ln w="571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nSpc>
                <a:spcPct val="120000"/>
              </a:lnSpc>
            </a:pPr>
            <a:r>
              <a:rPr lang="en-AU" sz="1800" dirty="0"/>
              <a:t>Physical activity increases</a:t>
            </a:r>
          </a:p>
        </p:txBody>
      </p:sp>
      <p:sp>
        <p:nvSpPr>
          <p:cNvPr id="12" name="Rectangle: Rounded Corners 11">
            <a:extLst>
              <a:ext uri="{FF2B5EF4-FFF2-40B4-BE49-F238E27FC236}">
                <a16:creationId xmlns:a16="http://schemas.microsoft.com/office/drawing/2014/main" id="{67215E75-E9AB-61DE-26EF-BFA4407FC2A5}"/>
              </a:ext>
            </a:extLst>
          </p:cNvPr>
          <p:cNvSpPr/>
          <p:nvPr/>
        </p:nvSpPr>
        <p:spPr>
          <a:xfrm>
            <a:off x="3601446" y="1711391"/>
            <a:ext cx="1815151" cy="1132764"/>
          </a:xfrm>
          <a:prstGeom prst="roundRect">
            <a:avLst/>
          </a:prstGeom>
          <a:ln w="571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nSpc>
                <a:spcPct val="120000"/>
              </a:lnSpc>
            </a:pPr>
            <a:r>
              <a:rPr lang="en-AU" sz="1800" dirty="0"/>
              <a:t>Muscle contraction increases</a:t>
            </a:r>
          </a:p>
        </p:txBody>
      </p:sp>
      <p:sp>
        <p:nvSpPr>
          <p:cNvPr id="5" name="Rectangle: Rounded Corners 4">
            <a:extLst>
              <a:ext uri="{FF2B5EF4-FFF2-40B4-BE49-F238E27FC236}">
                <a16:creationId xmlns:a16="http://schemas.microsoft.com/office/drawing/2014/main" id="{BD4F0746-5143-5343-2B4C-549FDDC07F4D}"/>
              </a:ext>
            </a:extLst>
          </p:cNvPr>
          <p:cNvSpPr/>
          <p:nvPr/>
        </p:nvSpPr>
        <p:spPr>
          <a:xfrm>
            <a:off x="6737872" y="1711391"/>
            <a:ext cx="1815151" cy="1132764"/>
          </a:xfrm>
          <a:prstGeom prst="roundRect">
            <a:avLst/>
          </a:prstGeom>
          <a:ln w="571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nSpc>
                <a:spcPct val="120000"/>
              </a:lnSpc>
            </a:pPr>
            <a:r>
              <a:rPr lang="en-AU" sz="1800" dirty="0"/>
              <a:t>Increased cellular respiration</a:t>
            </a:r>
          </a:p>
        </p:txBody>
      </p:sp>
      <p:sp>
        <p:nvSpPr>
          <p:cNvPr id="10" name="Rectangle: Rounded Corners 9">
            <a:extLst>
              <a:ext uri="{FF2B5EF4-FFF2-40B4-BE49-F238E27FC236}">
                <a16:creationId xmlns:a16="http://schemas.microsoft.com/office/drawing/2014/main" id="{5C0EC68B-402D-CC7A-A864-72CA1B61CE51}"/>
              </a:ext>
            </a:extLst>
          </p:cNvPr>
          <p:cNvSpPr/>
          <p:nvPr/>
        </p:nvSpPr>
        <p:spPr>
          <a:xfrm>
            <a:off x="9869198" y="1711391"/>
            <a:ext cx="1815151" cy="1132764"/>
          </a:xfrm>
          <a:prstGeom prst="roundRect">
            <a:avLst/>
          </a:prstGeom>
          <a:ln w="571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nSpc>
                <a:spcPct val="120000"/>
              </a:lnSpc>
            </a:pPr>
            <a:r>
              <a:rPr lang="en-AU" sz="1800" dirty="0"/>
              <a:t>Increased ATP production</a:t>
            </a:r>
          </a:p>
        </p:txBody>
      </p:sp>
      <p:sp>
        <p:nvSpPr>
          <p:cNvPr id="7" name="Rectangle: Rounded Corners 6">
            <a:extLst>
              <a:ext uri="{FF2B5EF4-FFF2-40B4-BE49-F238E27FC236}">
                <a16:creationId xmlns:a16="http://schemas.microsoft.com/office/drawing/2014/main" id="{E34026A6-E551-F02A-9948-0645BEA41AF9}"/>
              </a:ext>
            </a:extLst>
          </p:cNvPr>
          <p:cNvSpPr/>
          <p:nvPr/>
        </p:nvSpPr>
        <p:spPr>
          <a:xfrm>
            <a:off x="771763" y="3126903"/>
            <a:ext cx="1831960" cy="1256483"/>
          </a:xfrm>
          <a:prstGeom prst="roundRect">
            <a:avLst/>
          </a:prstGeom>
          <a:ln w="57150">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nSpc>
                <a:spcPct val="120000"/>
              </a:lnSpc>
            </a:pPr>
            <a:r>
              <a:rPr lang="en-AU" sz="1800" dirty="0"/>
              <a:t>Increased need for O</a:t>
            </a:r>
            <a:r>
              <a:rPr lang="en-AU" sz="1800" baseline="-25000" dirty="0"/>
              <a:t>2</a:t>
            </a:r>
          </a:p>
        </p:txBody>
      </p:sp>
      <p:sp>
        <p:nvSpPr>
          <p:cNvPr id="14" name="Rectangle: Rounded Corners 13">
            <a:extLst>
              <a:ext uri="{FF2B5EF4-FFF2-40B4-BE49-F238E27FC236}">
                <a16:creationId xmlns:a16="http://schemas.microsoft.com/office/drawing/2014/main" id="{1E6B5E1F-EBD9-88BB-5818-A4E1A1304632}"/>
              </a:ext>
            </a:extLst>
          </p:cNvPr>
          <p:cNvSpPr/>
          <p:nvPr/>
        </p:nvSpPr>
        <p:spPr>
          <a:xfrm>
            <a:off x="6825603" y="3693325"/>
            <a:ext cx="1815151" cy="1132764"/>
          </a:xfrm>
          <a:prstGeom prst="roundRect">
            <a:avLst/>
          </a:prstGeom>
          <a:ln w="57150">
            <a:solidFill>
              <a:srgbClr val="146CFD"/>
            </a:solidFill>
          </a:ln>
        </p:spPr>
        <p:style>
          <a:lnRef idx="2">
            <a:schemeClr val="dk1"/>
          </a:lnRef>
          <a:fillRef idx="1">
            <a:schemeClr val="lt1"/>
          </a:fillRef>
          <a:effectRef idx="0">
            <a:schemeClr val="dk1"/>
          </a:effectRef>
          <a:fontRef idx="minor">
            <a:schemeClr val="dk1"/>
          </a:fontRef>
        </p:style>
        <p:txBody>
          <a:bodyPr rtlCol="0" anchor="ctr"/>
          <a:lstStyle/>
          <a:p>
            <a:pPr>
              <a:lnSpc>
                <a:spcPct val="120000"/>
              </a:lnSpc>
            </a:pPr>
            <a:r>
              <a:rPr lang="en-AU" sz="1800" dirty="0"/>
              <a:t>Increased CO</a:t>
            </a:r>
            <a:r>
              <a:rPr lang="en-AU" sz="1800" baseline="-25000" dirty="0"/>
              <a:t>2</a:t>
            </a:r>
            <a:r>
              <a:rPr lang="en-AU" sz="1800" dirty="0"/>
              <a:t> production</a:t>
            </a:r>
          </a:p>
        </p:txBody>
      </p:sp>
      <p:sp>
        <p:nvSpPr>
          <p:cNvPr id="18" name="Rectangle: Rounded Corners 17">
            <a:extLst>
              <a:ext uri="{FF2B5EF4-FFF2-40B4-BE49-F238E27FC236}">
                <a16:creationId xmlns:a16="http://schemas.microsoft.com/office/drawing/2014/main" id="{B9C4D61E-5FA1-6918-D591-37ACBB631DF5}"/>
              </a:ext>
            </a:extLst>
          </p:cNvPr>
          <p:cNvSpPr/>
          <p:nvPr/>
        </p:nvSpPr>
        <p:spPr>
          <a:xfrm>
            <a:off x="9869197" y="3126943"/>
            <a:ext cx="1815151" cy="1132764"/>
          </a:xfrm>
          <a:prstGeom prst="roundRect">
            <a:avLst/>
          </a:prstGeom>
          <a:ln w="571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nSpc>
                <a:spcPct val="120000"/>
              </a:lnSpc>
            </a:pPr>
            <a:r>
              <a:rPr lang="en-AU" sz="1800" dirty="0"/>
              <a:t>Increased heat production</a:t>
            </a:r>
          </a:p>
        </p:txBody>
      </p:sp>
      <p:sp>
        <p:nvSpPr>
          <p:cNvPr id="19" name="Rectangle: Rounded Corners 18">
            <a:extLst>
              <a:ext uri="{FF2B5EF4-FFF2-40B4-BE49-F238E27FC236}">
                <a16:creationId xmlns:a16="http://schemas.microsoft.com/office/drawing/2014/main" id="{1DBFACDD-8445-7024-F289-E54FC507F945}"/>
              </a:ext>
            </a:extLst>
          </p:cNvPr>
          <p:cNvSpPr/>
          <p:nvPr/>
        </p:nvSpPr>
        <p:spPr>
          <a:xfrm>
            <a:off x="3915564" y="5113403"/>
            <a:ext cx="2763950" cy="592666"/>
          </a:xfrm>
          <a:prstGeom prst="roundRect">
            <a:avLst/>
          </a:prstGeom>
          <a:ln w="5715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nSpc>
                <a:spcPct val="120000"/>
              </a:lnSpc>
            </a:pPr>
            <a:r>
              <a:rPr lang="en-AU" sz="1800" dirty="0"/>
              <a:t>Increased breathing rate</a:t>
            </a:r>
          </a:p>
        </p:txBody>
      </p:sp>
      <p:sp>
        <p:nvSpPr>
          <p:cNvPr id="23" name="Rectangle: Rounded Corners 22">
            <a:extLst>
              <a:ext uri="{FF2B5EF4-FFF2-40B4-BE49-F238E27FC236}">
                <a16:creationId xmlns:a16="http://schemas.microsoft.com/office/drawing/2014/main" id="{4224E6AD-453C-2080-6682-E3CF5EB27484}"/>
              </a:ext>
            </a:extLst>
          </p:cNvPr>
          <p:cNvSpPr/>
          <p:nvPr/>
        </p:nvSpPr>
        <p:spPr>
          <a:xfrm>
            <a:off x="4016015" y="5829758"/>
            <a:ext cx="2509475" cy="592666"/>
          </a:xfrm>
          <a:prstGeom prst="roundRect">
            <a:avLst/>
          </a:prstGeom>
          <a:ln w="5715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nSpc>
                <a:spcPct val="120000"/>
              </a:lnSpc>
            </a:pPr>
            <a:r>
              <a:rPr lang="en-AU" sz="1800" dirty="0"/>
              <a:t>Increased heart rate</a:t>
            </a:r>
          </a:p>
        </p:txBody>
      </p:sp>
      <p:sp>
        <p:nvSpPr>
          <p:cNvPr id="34" name="Rectangle: Rounded Corners 33">
            <a:extLst>
              <a:ext uri="{FF2B5EF4-FFF2-40B4-BE49-F238E27FC236}">
                <a16:creationId xmlns:a16="http://schemas.microsoft.com/office/drawing/2014/main" id="{500484BB-7208-EE94-88D4-37099C9361F8}"/>
              </a:ext>
            </a:extLst>
          </p:cNvPr>
          <p:cNvSpPr/>
          <p:nvPr/>
        </p:nvSpPr>
        <p:spPr>
          <a:xfrm>
            <a:off x="9869197" y="4993327"/>
            <a:ext cx="1815151" cy="1132764"/>
          </a:xfrm>
          <a:prstGeom prst="roundRect">
            <a:avLst/>
          </a:prstGeom>
          <a:ln w="571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nSpc>
                <a:spcPct val="120000"/>
              </a:lnSpc>
            </a:pPr>
            <a:r>
              <a:rPr lang="en-AU" sz="1800" dirty="0"/>
              <a:t>Increased sweating</a:t>
            </a:r>
          </a:p>
        </p:txBody>
      </p:sp>
      <p:grpSp>
        <p:nvGrpSpPr>
          <p:cNvPr id="4" name="Group 3">
            <a:extLst>
              <a:ext uri="{FF2B5EF4-FFF2-40B4-BE49-F238E27FC236}">
                <a16:creationId xmlns:a16="http://schemas.microsoft.com/office/drawing/2014/main" id="{725C9D17-31BA-4F9D-05BF-D2DEBF9778F4}"/>
              </a:ext>
              <a:ext uri="{C183D7F6-B498-43B3-948B-1728B52AA6E4}">
                <adec:decorative xmlns:adec="http://schemas.microsoft.com/office/drawing/2017/decorative" val="1"/>
              </a:ext>
            </a:extLst>
          </p:cNvPr>
          <p:cNvGrpSpPr/>
          <p:nvPr/>
        </p:nvGrpSpPr>
        <p:grpSpPr>
          <a:xfrm>
            <a:off x="1068910" y="1912207"/>
            <a:ext cx="9964753" cy="4510217"/>
            <a:chOff x="1068910" y="1912207"/>
            <a:chExt cx="9964753" cy="4510217"/>
          </a:xfrm>
        </p:grpSpPr>
        <p:sp>
          <p:nvSpPr>
            <p:cNvPr id="11" name="Arrow: Right 10" descr="Arrow pointed to the right.">
              <a:extLst>
                <a:ext uri="{FF2B5EF4-FFF2-40B4-BE49-F238E27FC236}">
                  <a16:creationId xmlns:a16="http://schemas.microsoft.com/office/drawing/2014/main" id="{3D25D98A-AE19-5776-DB22-3A4700A2A5E5}"/>
                </a:ext>
                <a:ext uri="{C183D7F6-B498-43B3-948B-1728B52AA6E4}">
                  <adec:decorative xmlns:adec="http://schemas.microsoft.com/office/drawing/2017/decorative" val="0"/>
                </a:ext>
              </a:extLst>
            </p:cNvPr>
            <p:cNvSpPr/>
            <p:nvPr/>
          </p:nvSpPr>
          <p:spPr>
            <a:xfrm>
              <a:off x="2373360" y="1912207"/>
              <a:ext cx="1138941" cy="545601"/>
            </a:xfrm>
            <a:prstGeom prst="rightArrow">
              <a:avLst/>
            </a:prstGeom>
            <a:solidFill>
              <a:schemeClr val="bg2">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13" name="Arrow: Right 12" descr="Arrow pointed to the right">
              <a:extLst>
                <a:ext uri="{FF2B5EF4-FFF2-40B4-BE49-F238E27FC236}">
                  <a16:creationId xmlns:a16="http://schemas.microsoft.com/office/drawing/2014/main" id="{6863761C-57AC-43D8-DA45-2E1F5ABCAAA2}"/>
                </a:ext>
              </a:extLst>
            </p:cNvPr>
            <p:cNvSpPr/>
            <p:nvPr/>
          </p:nvSpPr>
          <p:spPr>
            <a:xfrm>
              <a:off x="5523368" y="1942738"/>
              <a:ext cx="1107733" cy="545601"/>
            </a:xfrm>
            <a:prstGeom prst="rightArrow">
              <a:avLst/>
            </a:prstGeom>
            <a:solidFill>
              <a:schemeClr val="bg2">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6" name="Arrow: Right 5" descr="Arrow pointed to the right">
              <a:extLst>
                <a:ext uri="{FF2B5EF4-FFF2-40B4-BE49-F238E27FC236}">
                  <a16:creationId xmlns:a16="http://schemas.microsoft.com/office/drawing/2014/main" id="{1EDB1868-7CC6-9167-C74E-EE760937BF72}"/>
                </a:ext>
              </a:extLst>
            </p:cNvPr>
            <p:cNvSpPr/>
            <p:nvPr/>
          </p:nvSpPr>
          <p:spPr>
            <a:xfrm>
              <a:off x="8640754" y="1942738"/>
              <a:ext cx="1107733" cy="545601"/>
            </a:xfrm>
            <a:prstGeom prst="rightArrow">
              <a:avLst/>
            </a:prstGeom>
            <a:solidFill>
              <a:schemeClr val="bg2">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30" name="Arrow: Bent 29" descr="A curved arrow pointed downwards and to the left">
              <a:extLst>
                <a:ext uri="{FF2B5EF4-FFF2-40B4-BE49-F238E27FC236}">
                  <a16:creationId xmlns:a16="http://schemas.microsoft.com/office/drawing/2014/main" id="{EEA36BB5-C783-B070-11FB-8D62DAE16F06}"/>
                </a:ext>
              </a:extLst>
            </p:cNvPr>
            <p:cNvSpPr/>
            <p:nvPr/>
          </p:nvSpPr>
          <p:spPr>
            <a:xfrm rot="10800000" flipH="1">
              <a:off x="8071288" y="2931140"/>
              <a:ext cx="1677199" cy="685622"/>
            </a:xfrm>
            <a:prstGeom prst="bentArrow">
              <a:avLst>
                <a:gd name="adj1" fmla="val 36468"/>
                <a:gd name="adj2" fmla="val 31382"/>
                <a:gd name="adj3" fmla="val 38892"/>
                <a:gd name="adj4" fmla="val 52621"/>
              </a:avLst>
            </a:prstGeom>
            <a:solidFill>
              <a:schemeClr val="bg2">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solidFill>
                  <a:schemeClr val="tx1"/>
                </a:solidFill>
              </a:endParaRPr>
            </a:p>
          </p:txBody>
        </p:sp>
        <p:sp>
          <p:nvSpPr>
            <p:cNvPr id="33" name="Arrow: Right 32" descr="An arrow pointing upwards.">
              <a:extLst>
                <a:ext uri="{FF2B5EF4-FFF2-40B4-BE49-F238E27FC236}">
                  <a16:creationId xmlns:a16="http://schemas.microsoft.com/office/drawing/2014/main" id="{BC3111D4-F11D-4F5E-27FA-4D4AA398BE31}"/>
                </a:ext>
              </a:extLst>
            </p:cNvPr>
            <p:cNvSpPr/>
            <p:nvPr/>
          </p:nvSpPr>
          <p:spPr>
            <a:xfrm rot="5400000">
              <a:off x="10486130" y="4369626"/>
              <a:ext cx="581284" cy="513782"/>
            </a:xfrm>
            <a:prstGeom prst="rightArrow">
              <a:avLst/>
            </a:prstGeom>
            <a:solidFill>
              <a:schemeClr val="bg2">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15" name="Arrow: Right 14" descr="An arrow pointing upwards.">
              <a:extLst>
                <a:ext uri="{FF2B5EF4-FFF2-40B4-BE49-F238E27FC236}">
                  <a16:creationId xmlns:a16="http://schemas.microsoft.com/office/drawing/2014/main" id="{FBA6D21A-C56E-6775-978F-C35028EC7168}"/>
                </a:ext>
              </a:extLst>
            </p:cNvPr>
            <p:cNvSpPr/>
            <p:nvPr/>
          </p:nvSpPr>
          <p:spPr>
            <a:xfrm rot="5400000">
              <a:off x="7377247" y="2992224"/>
              <a:ext cx="581284" cy="513782"/>
            </a:xfrm>
            <a:prstGeom prst="rightArrow">
              <a:avLst/>
            </a:prstGeom>
            <a:solidFill>
              <a:schemeClr val="bg2">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16" name="Arrow: Bent 15" descr="A curved arrow pointed downwards and to the left">
              <a:extLst>
                <a:ext uri="{FF2B5EF4-FFF2-40B4-BE49-F238E27FC236}">
                  <a16:creationId xmlns:a16="http://schemas.microsoft.com/office/drawing/2014/main" id="{8E683745-8129-32C4-A3FF-B4FE99A4AF81}"/>
                </a:ext>
              </a:extLst>
            </p:cNvPr>
            <p:cNvSpPr/>
            <p:nvPr/>
          </p:nvSpPr>
          <p:spPr>
            <a:xfrm rot="10800000">
              <a:off x="6737871" y="4951705"/>
              <a:ext cx="772666" cy="723553"/>
            </a:xfrm>
            <a:prstGeom prst="bentArrow">
              <a:avLst>
                <a:gd name="adj1" fmla="val 34643"/>
                <a:gd name="adj2" fmla="val 35154"/>
                <a:gd name="adj3" fmla="val 25000"/>
                <a:gd name="adj4" fmla="val 52952"/>
              </a:avLst>
            </a:prstGeom>
            <a:solidFill>
              <a:schemeClr val="bg2">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solidFill>
                  <a:schemeClr val="tx1"/>
                </a:solidFill>
              </a:endParaRPr>
            </a:p>
          </p:txBody>
        </p:sp>
        <p:sp>
          <p:nvSpPr>
            <p:cNvPr id="22" name="Arrow: Bent 21" descr="A curved arrow pointed downwards and to the left">
              <a:extLst>
                <a:ext uri="{FF2B5EF4-FFF2-40B4-BE49-F238E27FC236}">
                  <a16:creationId xmlns:a16="http://schemas.microsoft.com/office/drawing/2014/main" id="{80A9C208-EC77-2B1D-B8C9-1030536EBDD6}"/>
                </a:ext>
              </a:extLst>
            </p:cNvPr>
            <p:cNvSpPr/>
            <p:nvPr/>
          </p:nvSpPr>
          <p:spPr>
            <a:xfrm rot="10800000">
              <a:off x="6621158" y="4951706"/>
              <a:ext cx="1234528" cy="1470718"/>
            </a:xfrm>
            <a:prstGeom prst="bentArrow">
              <a:avLst>
                <a:gd name="adj1" fmla="val 18273"/>
                <a:gd name="adj2" fmla="val 21456"/>
                <a:gd name="adj3" fmla="val 25000"/>
                <a:gd name="adj4" fmla="val 48653"/>
              </a:avLst>
            </a:prstGeom>
            <a:solidFill>
              <a:schemeClr val="bg2">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solidFill>
                  <a:schemeClr val="tx1"/>
                </a:solidFill>
              </a:endParaRPr>
            </a:p>
          </p:txBody>
        </p:sp>
        <p:sp>
          <p:nvSpPr>
            <p:cNvPr id="28" name="Arrow: Bent 27" descr="A curved arrow pointed downwards and to the left">
              <a:extLst>
                <a:ext uri="{FF2B5EF4-FFF2-40B4-BE49-F238E27FC236}">
                  <a16:creationId xmlns:a16="http://schemas.microsoft.com/office/drawing/2014/main" id="{CF565654-A235-7D4E-E339-DFFD9E88FBB9}"/>
                </a:ext>
              </a:extLst>
            </p:cNvPr>
            <p:cNvSpPr/>
            <p:nvPr/>
          </p:nvSpPr>
          <p:spPr>
            <a:xfrm rot="10800000">
              <a:off x="2742558" y="2931140"/>
              <a:ext cx="4492220" cy="685620"/>
            </a:xfrm>
            <a:prstGeom prst="bentArrow">
              <a:avLst>
                <a:gd name="adj1" fmla="val 39037"/>
                <a:gd name="adj2" fmla="val 41583"/>
                <a:gd name="adj3" fmla="val 31429"/>
                <a:gd name="adj4" fmla="val 53552"/>
              </a:avLst>
            </a:prstGeom>
            <a:solidFill>
              <a:schemeClr val="bg2">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solidFill>
                  <a:schemeClr val="tx1"/>
                </a:solidFill>
              </a:endParaRPr>
            </a:p>
          </p:txBody>
        </p:sp>
        <p:sp>
          <p:nvSpPr>
            <p:cNvPr id="29" name="Arrow: Bent 28" descr="A curved arrow pointed downwards and to the left">
              <a:extLst>
                <a:ext uri="{FF2B5EF4-FFF2-40B4-BE49-F238E27FC236}">
                  <a16:creationId xmlns:a16="http://schemas.microsoft.com/office/drawing/2014/main" id="{7F318FE4-5147-B380-10A7-62C7192D2C42}"/>
                </a:ext>
              </a:extLst>
            </p:cNvPr>
            <p:cNvSpPr/>
            <p:nvPr/>
          </p:nvSpPr>
          <p:spPr>
            <a:xfrm rot="10800000" flipH="1">
              <a:off x="1068910" y="4470444"/>
              <a:ext cx="2839613" cy="1951979"/>
            </a:xfrm>
            <a:prstGeom prst="bentArrow">
              <a:avLst>
                <a:gd name="adj1" fmla="val 15580"/>
                <a:gd name="adj2" fmla="val 15176"/>
                <a:gd name="adj3" fmla="val 15580"/>
                <a:gd name="adj4" fmla="val 48394"/>
              </a:avLst>
            </a:prstGeom>
            <a:solidFill>
              <a:schemeClr val="bg2">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solidFill>
                  <a:schemeClr val="tx1"/>
                </a:solidFill>
              </a:endParaRPr>
            </a:p>
          </p:txBody>
        </p:sp>
        <p:sp>
          <p:nvSpPr>
            <p:cNvPr id="31" name="Arrow: Bent 30" descr="A curved arrow pointed downwards and to the left">
              <a:extLst>
                <a:ext uri="{FF2B5EF4-FFF2-40B4-BE49-F238E27FC236}">
                  <a16:creationId xmlns:a16="http://schemas.microsoft.com/office/drawing/2014/main" id="{D5D95986-B775-6CBB-99D7-6F909888CF9E}"/>
                </a:ext>
              </a:extLst>
            </p:cNvPr>
            <p:cNvSpPr/>
            <p:nvPr/>
          </p:nvSpPr>
          <p:spPr>
            <a:xfrm rot="10800000" flipH="1">
              <a:off x="1814261" y="4483347"/>
              <a:ext cx="2042948" cy="1228762"/>
            </a:xfrm>
            <a:prstGeom prst="bentArrow">
              <a:avLst>
                <a:gd name="adj1" fmla="val 22576"/>
                <a:gd name="adj2" fmla="val 23046"/>
                <a:gd name="adj3" fmla="val 25000"/>
                <a:gd name="adj4" fmla="val 52621"/>
              </a:avLst>
            </a:prstGeom>
            <a:solidFill>
              <a:schemeClr val="bg2">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solidFill>
                  <a:schemeClr val="tx1"/>
                </a:solidFill>
              </a:endParaRPr>
            </a:p>
          </p:txBody>
        </p:sp>
      </p:grpSp>
      <p:sp>
        <p:nvSpPr>
          <p:cNvPr id="2" name="Slide Number Placeholder 1">
            <a:extLst>
              <a:ext uri="{FF2B5EF4-FFF2-40B4-BE49-F238E27FC236}">
                <a16:creationId xmlns:a16="http://schemas.microsoft.com/office/drawing/2014/main" id="{7F11CC03-2D41-5116-4B92-77AC26295E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35</a:t>
            </a:fld>
            <a:endParaRPr lang="en-AU"/>
          </a:p>
        </p:txBody>
      </p:sp>
    </p:spTree>
    <p:extLst>
      <p:ext uri="{BB962C8B-B14F-4D97-AF65-F5344CB8AC3E}">
        <p14:creationId xmlns:p14="http://schemas.microsoft.com/office/powerpoint/2010/main" val="140769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45499D-A3B9-05B9-94D4-CCB947696DED}"/>
              </a:ext>
            </a:extLst>
          </p:cNvPr>
          <p:cNvSpPr>
            <a:spLocks noGrp="1"/>
          </p:cNvSpPr>
          <p:nvPr>
            <p:ph type="title"/>
          </p:nvPr>
        </p:nvSpPr>
        <p:spPr/>
        <p:txBody>
          <a:bodyPr/>
          <a:lstStyle/>
          <a:p>
            <a:r>
              <a:rPr lang="en-AU" dirty="0"/>
              <a:t>1.3 Slow reveal graph – Step 1</a:t>
            </a:r>
          </a:p>
        </p:txBody>
      </p:sp>
      <p:sp>
        <p:nvSpPr>
          <p:cNvPr id="10" name="TextBox 9">
            <a:extLst>
              <a:ext uri="{FF2B5EF4-FFF2-40B4-BE49-F238E27FC236}">
                <a16:creationId xmlns:a16="http://schemas.microsoft.com/office/drawing/2014/main" id="{A209BC63-C5D8-D054-8889-04E4C6D0D49B}"/>
              </a:ext>
              <a:ext uri="{C183D7F6-B498-43B3-948B-1728B52AA6E4}">
                <adec:decorative xmlns:adec="http://schemas.microsoft.com/office/drawing/2017/decorative" val="0"/>
              </a:ext>
            </a:extLst>
          </p:cNvPr>
          <p:cNvSpPr txBox="1"/>
          <p:nvPr/>
        </p:nvSpPr>
        <p:spPr>
          <a:xfrm>
            <a:off x="407988" y="6516000"/>
            <a:ext cx="8210485" cy="180000"/>
          </a:xfrm>
          <a:prstGeom prst="rect">
            <a:avLst/>
          </a:prstGeom>
          <a:noFill/>
        </p:spPr>
        <p:txBody>
          <a:bodyPr wrap="square" lIns="0" tIns="0" rIns="0" bIns="0" rtlCol="0">
            <a:noAutofit/>
          </a:bodyPr>
          <a:lstStyle/>
          <a:p>
            <a:pPr algn="l"/>
            <a:r>
              <a:rPr lang="en-AU" sz="800" dirty="0"/>
              <a:t>Created by author using Microsoft Excel and </a:t>
            </a:r>
            <a:r>
              <a:rPr lang="en-AU" sz="800" dirty="0" err="1"/>
              <a:t>draw.io</a:t>
            </a:r>
            <a:r>
              <a:rPr lang="en-AU" sz="800" dirty="0"/>
              <a:t>. Adapted from </a:t>
            </a:r>
            <a:r>
              <a:rPr lang="en-AU" sz="800" dirty="0">
                <a:hlinkClick r:id="rId3" tooltip="https://practicalbiology.org/control-and-communication/homeostasis/interpreting-information-about-sweating-and-temperature"/>
              </a:rPr>
              <a:t>Practical Biology</a:t>
            </a:r>
            <a:r>
              <a:rPr lang="en-AU" sz="800" dirty="0"/>
              <a:t> and reproduced with permission of the Royal Society of Biology and the Nuffield Foundation.</a:t>
            </a:r>
          </a:p>
        </p:txBody>
      </p:sp>
      <p:grpSp>
        <p:nvGrpSpPr>
          <p:cNvPr id="16" name="Group 15" descr="An image of a graph on grid paper with three separate lines indicating different variables.">
            <a:extLst>
              <a:ext uri="{FF2B5EF4-FFF2-40B4-BE49-F238E27FC236}">
                <a16:creationId xmlns:a16="http://schemas.microsoft.com/office/drawing/2014/main" id="{2EFD037E-D665-43D5-7E6D-F895A44E043F}"/>
              </a:ext>
            </a:extLst>
          </p:cNvPr>
          <p:cNvGrpSpPr/>
          <p:nvPr/>
        </p:nvGrpSpPr>
        <p:grpSpPr>
          <a:xfrm>
            <a:off x="2498501" y="1320128"/>
            <a:ext cx="6761410" cy="4458372"/>
            <a:chOff x="2498501" y="1320128"/>
            <a:chExt cx="6761410" cy="4458372"/>
          </a:xfrm>
        </p:grpSpPr>
        <p:pic>
          <p:nvPicPr>
            <p:cNvPr id="7" name="Picture 6" descr="Slow reveal graph step 1. The graph has data plotted but no axes or units are labelled. ">
              <a:extLst>
                <a:ext uri="{FF2B5EF4-FFF2-40B4-BE49-F238E27FC236}">
                  <a16:creationId xmlns:a16="http://schemas.microsoft.com/office/drawing/2014/main" id="{AA71F0B5-85D0-DD4D-D5BC-E6462C400F4C}"/>
                </a:ext>
              </a:extLst>
            </p:cNvPr>
            <p:cNvPicPr>
              <a:picLocks noChangeAspect="1"/>
            </p:cNvPicPr>
            <p:nvPr/>
          </p:nvPicPr>
          <p:blipFill>
            <a:blip r:embed="rId4">
              <a:extLst>
                <a:ext uri="{28A0092B-C50C-407E-A947-70E740481C1C}">
                  <a14:useLocalDpi xmlns:a14="http://schemas.microsoft.com/office/drawing/2010/main" val="0"/>
                </a:ext>
              </a:extLst>
            </a:blip>
            <a:srcRect l="9818" t="5794" r="6274" b="10031"/>
            <a:stretch/>
          </p:blipFill>
          <p:spPr>
            <a:xfrm>
              <a:off x="2498501" y="1320128"/>
              <a:ext cx="6761410" cy="4458372"/>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F5DBE4BE-BAFC-4211-2DE5-3CFCBFDAA177}"/>
                    </a:ext>
                    <a:ext uri="{C183D7F6-B498-43B3-948B-1728B52AA6E4}">
                      <adec:decorative xmlns:adec="http://schemas.microsoft.com/office/drawing/2017/decorative" val="1"/>
                    </a:ext>
                  </a:extLst>
                </p14:cNvPr>
                <p14:cNvContentPartPr/>
                <p14:nvPr/>
              </p14:nvContentPartPr>
              <p14:xfrm>
                <a:off x="2590680" y="2374600"/>
                <a:ext cx="1537560" cy="26280"/>
              </p14:xfrm>
            </p:contentPart>
          </mc:Choice>
          <mc:Fallback xmlns="">
            <p:pic>
              <p:nvPicPr>
                <p:cNvPr id="8" name="Ink 7">
                  <a:extLst>
                    <a:ext uri="{FF2B5EF4-FFF2-40B4-BE49-F238E27FC236}">
                      <a16:creationId xmlns:a16="http://schemas.microsoft.com/office/drawing/2014/main" id="{F5DBE4BE-BAFC-4211-2DE5-3CFCBFDAA177}"/>
                    </a:ext>
                    <a:ext uri="{C183D7F6-B498-43B3-948B-1728B52AA6E4}">
                      <adec:decorative xmlns:adec="http://schemas.microsoft.com/office/drawing/2017/decorative" val="1"/>
                    </a:ext>
                  </a:extLst>
                </p:cNvPr>
                <p:cNvPicPr/>
                <p:nvPr/>
              </p:nvPicPr>
              <p:blipFill>
                <a:blip r:embed="rId6"/>
                <a:stretch>
                  <a:fillRect/>
                </a:stretch>
              </p:blipFill>
              <p:spPr>
                <a:xfrm>
                  <a:off x="2527680" y="2311600"/>
                  <a:ext cx="166320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FDFA93A5-BBBD-1EB2-28DE-76EF33B2D649}"/>
                    </a:ext>
                    <a:ext uri="{C183D7F6-B498-43B3-948B-1728B52AA6E4}">
                      <adec:decorative xmlns:adec="http://schemas.microsoft.com/office/drawing/2017/decorative" val="1"/>
                    </a:ext>
                  </a:extLst>
                </p14:cNvPr>
                <p14:cNvContentPartPr/>
                <p14:nvPr/>
              </p14:nvContentPartPr>
              <p14:xfrm>
                <a:off x="2679240" y="3111160"/>
                <a:ext cx="813240" cy="720"/>
              </p14:xfrm>
            </p:contentPart>
          </mc:Choice>
          <mc:Fallback xmlns="">
            <p:pic>
              <p:nvPicPr>
                <p:cNvPr id="12" name="Ink 11">
                  <a:extLst>
                    <a:ext uri="{FF2B5EF4-FFF2-40B4-BE49-F238E27FC236}">
                      <a16:creationId xmlns:a16="http://schemas.microsoft.com/office/drawing/2014/main" id="{FDFA93A5-BBBD-1EB2-28DE-76EF33B2D649}"/>
                    </a:ext>
                    <a:ext uri="{C183D7F6-B498-43B3-948B-1728B52AA6E4}">
                      <adec:decorative xmlns:adec="http://schemas.microsoft.com/office/drawing/2017/decorative" val="1"/>
                    </a:ext>
                  </a:extLst>
                </p:cNvPr>
                <p:cNvPicPr/>
                <p:nvPr/>
              </p:nvPicPr>
              <p:blipFill>
                <a:blip r:embed="rId8"/>
                <a:stretch>
                  <a:fillRect/>
                </a:stretch>
              </p:blipFill>
              <p:spPr>
                <a:xfrm>
                  <a:off x="2616240" y="2985160"/>
                  <a:ext cx="93888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876E5E65-CBE5-90A3-1A00-7916C54978C9}"/>
                    </a:ext>
                    <a:ext uri="{C183D7F6-B498-43B3-948B-1728B52AA6E4}">
                      <adec:decorative xmlns:adec="http://schemas.microsoft.com/office/drawing/2017/decorative" val="1"/>
                    </a:ext>
                  </a:extLst>
                </p14:cNvPr>
                <p14:cNvContentPartPr/>
                <p14:nvPr/>
              </p14:nvContentPartPr>
              <p14:xfrm>
                <a:off x="2652960" y="4863640"/>
                <a:ext cx="839160" cy="720"/>
              </p14:xfrm>
            </p:contentPart>
          </mc:Choice>
          <mc:Fallback xmlns="">
            <p:pic>
              <p:nvPicPr>
                <p:cNvPr id="14" name="Ink 13">
                  <a:extLst>
                    <a:ext uri="{FF2B5EF4-FFF2-40B4-BE49-F238E27FC236}">
                      <a16:creationId xmlns:a16="http://schemas.microsoft.com/office/drawing/2014/main" id="{876E5E65-CBE5-90A3-1A00-7916C54978C9}"/>
                    </a:ext>
                    <a:ext uri="{C183D7F6-B498-43B3-948B-1728B52AA6E4}">
                      <adec:decorative xmlns:adec="http://schemas.microsoft.com/office/drawing/2017/decorative" val="1"/>
                    </a:ext>
                  </a:extLst>
                </p:cNvPr>
                <p:cNvPicPr/>
                <p:nvPr/>
              </p:nvPicPr>
              <p:blipFill>
                <a:blip r:embed="rId10"/>
                <a:stretch>
                  <a:fillRect/>
                </a:stretch>
              </p:blipFill>
              <p:spPr>
                <a:xfrm>
                  <a:off x="2589960" y="4737640"/>
                  <a:ext cx="964800" cy="252000"/>
                </a:xfrm>
                <a:prstGeom prst="rect">
                  <a:avLst/>
                </a:prstGeom>
              </p:spPr>
            </p:pic>
          </mc:Fallback>
        </mc:AlternateContent>
      </p:grpSp>
      <p:sp>
        <p:nvSpPr>
          <p:cNvPr id="2" name="Slide Number Placeholder 1">
            <a:extLst>
              <a:ext uri="{FF2B5EF4-FFF2-40B4-BE49-F238E27FC236}">
                <a16:creationId xmlns:a16="http://schemas.microsoft.com/office/drawing/2014/main" id="{FABD8197-CECC-F2B4-1679-73E954FD039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74050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45499D-A3B9-05B9-94D4-CCB947696DED}"/>
              </a:ext>
            </a:extLst>
          </p:cNvPr>
          <p:cNvSpPr>
            <a:spLocks noGrp="1"/>
          </p:cNvSpPr>
          <p:nvPr>
            <p:ph type="title"/>
          </p:nvPr>
        </p:nvSpPr>
        <p:spPr/>
        <p:txBody>
          <a:bodyPr/>
          <a:lstStyle/>
          <a:p>
            <a:r>
              <a:rPr lang="en-AU"/>
              <a:t>1.3 Slow reveal graph – Step 2</a:t>
            </a:r>
          </a:p>
        </p:txBody>
      </p:sp>
      <p:sp>
        <p:nvSpPr>
          <p:cNvPr id="8" name="TextBox 7">
            <a:extLst>
              <a:ext uri="{FF2B5EF4-FFF2-40B4-BE49-F238E27FC236}">
                <a16:creationId xmlns:a16="http://schemas.microsoft.com/office/drawing/2014/main" id="{53AF480E-2408-5E79-F592-C53755E08563}"/>
              </a:ext>
              <a:ext uri="{C183D7F6-B498-43B3-948B-1728B52AA6E4}">
                <adec:decorative xmlns:adec="http://schemas.microsoft.com/office/drawing/2017/decorative" val="0"/>
              </a:ext>
            </a:extLst>
          </p:cNvPr>
          <p:cNvSpPr txBox="1"/>
          <p:nvPr/>
        </p:nvSpPr>
        <p:spPr>
          <a:xfrm>
            <a:off x="407988" y="6516000"/>
            <a:ext cx="8210485" cy="180000"/>
          </a:xfrm>
          <a:prstGeom prst="rect">
            <a:avLst/>
          </a:prstGeom>
          <a:noFill/>
        </p:spPr>
        <p:txBody>
          <a:bodyPr wrap="square" lIns="0" tIns="0" rIns="0" bIns="0" rtlCol="0">
            <a:noAutofit/>
          </a:bodyPr>
          <a:lstStyle/>
          <a:p>
            <a:pPr algn="l"/>
            <a:r>
              <a:rPr lang="en-AU" sz="800" dirty="0"/>
              <a:t>Created by author using Microsoft Excel and </a:t>
            </a:r>
            <a:r>
              <a:rPr lang="en-AU" sz="800" dirty="0" err="1"/>
              <a:t>draw.io</a:t>
            </a:r>
            <a:r>
              <a:rPr lang="en-AU" sz="800" dirty="0"/>
              <a:t>. Adapted from </a:t>
            </a:r>
            <a:r>
              <a:rPr lang="en-AU" sz="800" dirty="0">
                <a:hlinkClick r:id="rId3" tooltip="https://practicalbiology.org/control-and-communication/homeostasis/interpreting-information-about-sweating-and-temperature"/>
              </a:rPr>
              <a:t>Practical Biology</a:t>
            </a:r>
            <a:r>
              <a:rPr lang="en-AU" sz="800" dirty="0"/>
              <a:t> and reproduced with permission of the Royal Society of Biology and the Nuffield Foundation.</a:t>
            </a:r>
          </a:p>
        </p:txBody>
      </p:sp>
      <p:grpSp>
        <p:nvGrpSpPr>
          <p:cNvPr id="13" name="Group 12" descr="An image of a graph on grid paper with three separate lines indicating different variables and the x axis labeled as time in minutes.">
            <a:extLst>
              <a:ext uri="{FF2B5EF4-FFF2-40B4-BE49-F238E27FC236}">
                <a16:creationId xmlns:a16="http://schemas.microsoft.com/office/drawing/2014/main" id="{EC16231F-A8D2-1000-D86D-43AC3CDB3BF1}"/>
              </a:ext>
            </a:extLst>
          </p:cNvPr>
          <p:cNvGrpSpPr/>
          <p:nvPr/>
        </p:nvGrpSpPr>
        <p:grpSpPr>
          <a:xfrm>
            <a:off x="2498501" y="1320128"/>
            <a:ext cx="6761410" cy="4989668"/>
            <a:chOff x="2498501" y="1320128"/>
            <a:chExt cx="6761410" cy="4989668"/>
          </a:xfrm>
        </p:grpSpPr>
        <p:pic>
          <p:nvPicPr>
            <p:cNvPr id="4" name="Picture 3" descr="Slow reveal graph step 2. The graph has data plotted and the X axis labelled with time.">
              <a:extLst>
                <a:ext uri="{FF2B5EF4-FFF2-40B4-BE49-F238E27FC236}">
                  <a16:creationId xmlns:a16="http://schemas.microsoft.com/office/drawing/2014/main" id="{6742FD72-4C01-B380-19DA-909F584528D0}"/>
                </a:ext>
              </a:extLst>
            </p:cNvPr>
            <p:cNvPicPr>
              <a:picLocks noChangeAspect="1"/>
            </p:cNvPicPr>
            <p:nvPr/>
          </p:nvPicPr>
          <p:blipFill>
            <a:blip r:embed="rId4">
              <a:extLst>
                <a:ext uri="{28A0092B-C50C-407E-A947-70E740481C1C}">
                  <a14:useLocalDpi xmlns:a14="http://schemas.microsoft.com/office/drawing/2010/main" val="0"/>
                </a:ext>
              </a:extLst>
            </a:blip>
            <a:srcRect l="9818" t="5794" r="6274"/>
            <a:stretch/>
          </p:blipFill>
          <p:spPr>
            <a:xfrm>
              <a:off x="2498501" y="1320128"/>
              <a:ext cx="6761410" cy="4989668"/>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4D97A9D3-E674-A750-1D86-2C6F373B5662}"/>
                    </a:ext>
                  </a:extLst>
                </p14:cNvPr>
                <p14:cNvContentPartPr/>
                <p14:nvPr/>
              </p14:nvContentPartPr>
              <p14:xfrm>
                <a:off x="2654040" y="2335360"/>
                <a:ext cx="1467360" cy="78120"/>
              </p14:xfrm>
            </p:contentPart>
          </mc:Choice>
          <mc:Fallback xmlns="">
            <p:pic>
              <p:nvPicPr>
                <p:cNvPr id="5" name="Ink 4">
                  <a:extLst>
                    <a:ext uri="{FF2B5EF4-FFF2-40B4-BE49-F238E27FC236}">
                      <a16:creationId xmlns:a16="http://schemas.microsoft.com/office/drawing/2014/main" id="{4D97A9D3-E674-A750-1D86-2C6F373B5662}"/>
                    </a:ext>
                  </a:extLst>
                </p:cNvPr>
                <p:cNvPicPr/>
                <p:nvPr/>
              </p:nvPicPr>
              <p:blipFill>
                <a:blip r:embed="rId6"/>
                <a:stretch>
                  <a:fillRect/>
                </a:stretch>
              </p:blipFill>
              <p:spPr>
                <a:xfrm>
                  <a:off x="2591055" y="2272068"/>
                  <a:ext cx="1592969" cy="20434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145D085-20DA-53B9-63F6-1DA95F13943D}"/>
                    </a:ext>
                  </a:extLst>
                </p14:cNvPr>
                <p14:cNvContentPartPr/>
                <p14:nvPr/>
              </p14:nvContentPartPr>
              <p14:xfrm>
                <a:off x="2641800" y="3060040"/>
                <a:ext cx="866880" cy="90720"/>
              </p14:xfrm>
            </p:contentPart>
          </mc:Choice>
          <mc:Fallback xmlns="">
            <p:pic>
              <p:nvPicPr>
                <p:cNvPr id="6" name="Ink 5">
                  <a:extLst>
                    <a:ext uri="{FF2B5EF4-FFF2-40B4-BE49-F238E27FC236}">
                      <a16:creationId xmlns:a16="http://schemas.microsoft.com/office/drawing/2014/main" id="{1145D085-20DA-53B9-63F6-1DA95F13943D}"/>
                    </a:ext>
                  </a:extLst>
                </p:cNvPr>
                <p:cNvPicPr/>
                <p:nvPr/>
              </p:nvPicPr>
              <p:blipFill>
                <a:blip r:embed="rId8"/>
                <a:stretch>
                  <a:fillRect/>
                </a:stretch>
              </p:blipFill>
              <p:spPr>
                <a:xfrm>
                  <a:off x="2578826" y="2997040"/>
                  <a:ext cx="992468"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B8ECF4D3-618B-2987-48FD-0BC1152D171F}"/>
                    </a:ext>
                  </a:extLst>
                </p14:cNvPr>
                <p14:cNvContentPartPr/>
                <p14:nvPr/>
              </p14:nvContentPartPr>
              <p14:xfrm>
                <a:off x="2603640" y="4799200"/>
                <a:ext cx="962640" cy="91080"/>
              </p14:xfrm>
            </p:contentPart>
          </mc:Choice>
          <mc:Fallback xmlns="">
            <p:pic>
              <p:nvPicPr>
                <p:cNvPr id="7" name="Ink 6">
                  <a:extLst>
                    <a:ext uri="{FF2B5EF4-FFF2-40B4-BE49-F238E27FC236}">
                      <a16:creationId xmlns:a16="http://schemas.microsoft.com/office/drawing/2014/main" id="{B8ECF4D3-618B-2987-48FD-0BC1152D171F}"/>
                    </a:ext>
                  </a:extLst>
                </p:cNvPr>
                <p:cNvPicPr/>
                <p:nvPr/>
              </p:nvPicPr>
              <p:blipFill>
                <a:blip r:embed="rId10"/>
                <a:stretch>
                  <a:fillRect/>
                </a:stretch>
              </p:blipFill>
              <p:spPr>
                <a:xfrm>
                  <a:off x="2540664" y="4736200"/>
                  <a:ext cx="1088233" cy="216720"/>
                </a:xfrm>
                <a:prstGeom prst="rect">
                  <a:avLst/>
                </a:prstGeom>
              </p:spPr>
            </p:pic>
          </mc:Fallback>
        </mc:AlternateContent>
      </p:grpSp>
      <p:sp>
        <p:nvSpPr>
          <p:cNvPr id="2" name="Slide Number Placeholder 1">
            <a:extLst>
              <a:ext uri="{FF2B5EF4-FFF2-40B4-BE49-F238E27FC236}">
                <a16:creationId xmlns:a16="http://schemas.microsoft.com/office/drawing/2014/main" id="{FABD8197-CECC-F2B4-1679-73E954FD039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101148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45499D-A3B9-05B9-94D4-CCB947696DED}"/>
              </a:ext>
            </a:extLst>
          </p:cNvPr>
          <p:cNvSpPr>
            <a:spLocks noGrp="1"/>
          </p:cNvSpPr>
          <p:nvPr>
            <p:ph type="title"/>
          </p:nvPr>
        </p:nvSpPr>
        <p:spPr/>
        <p:txBody>
          <a:bodyPr/>
          <a:lstStyle/>
          <a:p>
            <a:r>
              <a:rPr lang="en-AU"/>
              <a:t>1.3 Slow reveal graph – Step 3</a:t>
            </a:r>
          </a:p>
        </p:txBody>
      </p:sp>
      <p:grpSp>
        <p:nvGrpSpPr>
          <p:cNvPr id="17" name="Group 16" descr="An image of a graph on grid paper with three separate lines indicating different variables and the x axis labeled as time in minutes. There are also numbers on two different y axes.">
            <a:extLst>
              <a:ext uri="{FF2B5EF4-FFF2-40B4-BE49-F238E27FC236}">
                <a16:creationId xmlns:a16="http://schemas.microsoft.com/office/drawing/2014/main" id="{001C4F23-BF63-4386-7C05-7B1C568C4627}"/>
              </a:ext>
            </a:extLst>
          </p:cNvPr>
          <p:cNvGrpSpPr/>
          <p:nvPr/>
        </p:nvGrpSpPr>
        <p:grpSpPr>
          <a:xfrm>
            <a:off x="2095018" y="1400542"/>
            <a:ext cx="7442521" cy="4989668"/>
            <a:chOff x="2095018" y="1400542"/>
            <a:chExt cx="7442521" cy="4989668"/>
          </a:xfrm>
        </p:grpSpPr>
        <p:pic>
          <p:nvPicPr>
            <p:cNvPr id="5" name="Picture 4" descr="Slow reveal graph step 3. The graph has data plotted, units on all axes and time on labelled on the X axis. ">
              <a:extLst>
                <a:ext uri="{FF2B5EF4-FFF2-40B4-BE49-F238E27FC236}">
                  <a16:creationId xmlns:a16="http://schemas.microsoft.com/office/drawing/2014/main" id="{1E923441-4392-F15F-92FD-94F47FD9B6AE}"/>
                </a:ext>
              </a:extLst>
            </p:cNvPr>
            <p:cNvPicPr>
              <a:picLocks noChangeAspect="1"/>
            </p:cNvPicPr>
            <p:nvPr/>
          </p:nvPicPr>
          <p:blipFill>
            <a:blip r:embed="rId3">
              <a:extLst>
                <a:ext uri="{28A0092B-C50C-407E-A947-70E740481C1C}">
                  <a14:useLocalDpi xmlns:a14="http://schemas.microsoft.com/office/drawing/2010/main" val="0"/>
                </a:ext>
              </a:extLst>
            </a:blip>
            <a:srcRect l="4259" t="5794" r="3382"/>
            <a:stretch/>
          </p:blipFill>
          <p:spPr>
            <a:xfrm>
              <a:off x="2095018" y="1400542"/>
              <a:ext cx="7442521" cy="4989668"/>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B37BCDE1-E6C0-87A6-E8CA-6DBEEE992575}"/>
                    </a:ext>
                  </a:extLst>
                </p14:cNvPr>
                <p14:cNvContentPartPr/>
                <p14:nvPr/>
              </p14:nvContentPartPr>
              <p14:xfrm>
                <a:off x="2685053" y="2465234"/>
                <a:ext cx="1458720" cy="720"/>
              </p14:xfrm>
            </p:contentPart>
          </mc:Choice>
          <mc:Fallback xmlns="">
            <p:pic>
              <p:nvPicPr>
                <p:cNvPr id="7" name="Ink 6">
                  <a:extLst>
                    <a:ext uri="{FF2B5EF4-FFF2-40B4-BE49-F238E27FC236}">
                      <a16:creationId xmlns:a16="http://schemas.microsoft.com/office/drawing/2014/main" id="{B37BCDE1-E6C0-87A6-E8CA-6DBEEE992575}"/>
                    </a:ext>
                  </a:extLst>
                </p:cNvPr>
                <p:cNvPicPr/>
                <p:nvPr/>
              </p:nvPicPr>
              <p:blipFill>
                <a:blip r:embed="rId5"/>
                <a:stretch>
                  <a:fillRect/>
                </a:stretch>
              </p:blipFill>
              <p:spPr>
                <a:xfrm>
                  <a:off x="2622053" y="2339234"/>
                  <a:ext cx="158436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EFD2D6BA-43DF-5C12-F3CC-1E9764B5588A}"/>
                    </a:ext>
                  </a:extLst>
                </p14:cNvPr>
                <p14:cNvContentPartPr/>
                <p14:nvPr/>
              </p14:nvContentPartPr>
              <p14:xfrm>
                <a:off x="2685053" y="3159674"/>
                <a:ext cx="660240" cy="34920"/>
              </p14:xfrm>
            </p:contentPart>
          </mc:Choice>
          <mc:Fallback xmlns="">
            <p:pic>
              <p:nvPicPr>
                <p:cNvPr id="11" name="Ink 10">
                  <a:extLst>
                    <a:ext uri="{FF2B5EF4-FFF2-40B4-BE49-F238E27FC236}">
                      <a16:creationId xmlns:a16="http://schemas.microsoft.com/office/drawing/2014/main" id="{EFD2D6BA-43DF-5C12-F3CC-1E9764B5588A}"/>
                    </a:ext>
                  </a:extLst>
                </p:cNvPr>
                <p:cNvPicPr/>
                <p:nvPr/>
              </p:nvPicPr>
              <p:blipFill>
                <a:blip r:embed="rId7"/>
                <a:stretch>
                  <a:fillRect/>
                </a:stretch>
              </p:blipFill>
              <p:spPr>
                <a:xfrm>
                  <a:off x="2622053" y="3096674"/>
                  <a:ext cx="78588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055D3671-E0B9-1CA1-B299-D1027C0A77F3}"/>
                    </a:ext>
                  </a:extLst>
                </p14:cNvPr>
                <p14:cNvContentPartPr/>
                <p14:nvPr/>
              </p14:nvContentPartPr>
              <p14:xfrm>
                <a:off x="3298133" y="3182714"/>
                <a:ext cx="267120" cy="360"/>
              </p14:xfrm>
            </p:contentPart>
          </mc:Choice>
          <mc:Fallback xmlns="">
            <p:pic>
              <p:nvPicPr>
                <p:cNvPr id="12" name="Ink 11">
                  <a:extLst>
                    <a:ext uri="{FF2B5EF4-FFF2-40B4-BE49-F238E27FC236}">
                      <a16:creationId xmlns:a16="http://schemas.microsoft.com/office/drawing/2014/main" id="{055D3671-E0B9-1CA1-B299-D1027C0A77F3}"/>
                    </a:ext>
                  </a:extLst>
                </p:cNvPr>
                <p:cNvPicPr/>
                <p:nvPr/>
              </p:nvPicPr>
              <p:blipFill>
                <a:blip r:embed="rId9"/>
                <a:stretch>
                  <a:fillRect/>
                </a:stretch>
              </p:blipFill>
              <p:spPr>
                <a:xfrm>
                  <a:off x="3235133" y="3119714"/>
                  <a:ext cx="392760" cy="126000"/>
                </a:xfrm>
                <a:prstGeom prst="rect">
                  <a:avLst/>
                </a:prstGeom>
              </p:spPr>
            </p:pic>
          </mc:Fallback>
        </mc:AlternateContent>
        <p:grpSp>
          <p:nvGrpSpPr>
            <p:cNvPr id="15" name="Group 14">
              <a:extLst>
                <a:ext uri="{FF2B5EF4-FFF2-40B4-BE49-F238E27FC236}">
                  <a16:creationId xmlns:a16="http://schemas.microsoft.com/office/drawing/2014/main" id="{346E624A-EB36-168C-059C-734FD282AE4C}"/>
                </a:ext>
              </a:extLst>
            </p:cNvPr>
            <p:cNvGrpSpPr/>
            <p:nvPr/>
          </p:nvGrpSpPr>
          <p:grpSpPr>
            <a:xfrm>
              <a:off x="2673533" y="4881914"/>
              <a:ext cx="869040" cy="60480"/>
              <a:chOff x="2673533" y="4881914"/>
              <a:chExt cx="869040" cy="60480"/>
            </a:xfrm>
          </p:grpSpPr>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8A2829B3-5EDD-AAF8-75F7-BBA64F9E762D}"/>
                      </a:ext>
                    </a:extLst>
                  </p14:cNvPr>
                  <p14:cNvContentPartPr/>
                  <p14:nvPr/>
                </p14:nvContentPartPr>
                <p14:xfrm>
                  <a:off x="2673533" y="4881914"/>
                  <a:ext cx="869040" cy="60480"/>
                </p14:xfrm>
              </p:contentPart>
            </mc:Choice>
            <mc:Fallback xmlns="">
              <p:pic>
                <p:nvPicPr>
                  <p:cNvPr id="13" name="Ink 12">
                    <a:extLst>
                      <a:ext uri="{FF2B5EF4-FFF2-40B4-BE49-F238E27FC236}">
                        <a16:creationId xmlns:a16="http://schemas.microsoft.com/office/drawing/2014/main" id="{8A2829B3-5EDD-AAF8-75F7-BBA64F9E762D}"/>
                      </a:ext>
                    </a:extLst>
                  </p:cNvPr>
                  <p:cNvPicPr/>
                  <p:nvPr/>
                </p:nvPicPr>
                <p:blipFill>
                  <a:blip r:embed="rId11"/>
                  <a:stretch>
                    <a:fillRect/>
                  </a:stretch>
                </p:blipFill>
                <p:spPr>
                  <a:xfrm>
                    <a:off x="2610533" y="4818537"/>
                    <a:ext cx="994680" cy="18687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DE992BDE-289F-7955-A186-43A43D0C7194}"/>
                      </a:ext>
                    </a:extLst>
                  </p14:cNvPr>
                  <p14:cNvContentPartPr/>
                  <p14:nvPr/>
                </p14:nvContentPartPr>
                <p14:xfrm>
                  <a:off x="3067013" y="4930874"/>
                  <a:ext cx="6840" cy="360"/>
                </p14:xfrm>
              </p:contentPart>
            </mc:Choice>
            <mc:Fallback xmlns="">
              <p:pic>
                <p:nvPicPr>
                  <p:cNvPr id="14" name="Ink 13">
                    <a:extLst>
                      <a:ext uri="{FF2B5EF4-FFF2-40B4-BE49-F238E27FC236}">
                        <a16:creationId xmlns:a16="http://schemas.microsoft.com/office/drawing/2014/main" id="{DE992BDE-289F-7955-A186-43A43D0C7194}"/>
                      </a:ext>
                    </a:extLst>
                  </p:cNvPr>
                  <p:cNvPicPr/>
                  <p:nvPr/>
                </p:nvPicPr>
                <p:blipFill>
                  <a:blip r:embed="rId13"/>
                  <a:stretch>
                    <a:fillRect/>
                  </a:stretch>
                </p:blipFill>
                <p:spPr>
                  <a:xfrm>
                    <a:off x="3004013" y="4867874"/>
                    <a:ext cx="132480" cy="126000"/>
                  </a:xfrm>
                  <a:prstGeom prst="rect">
                    <a:avLst/>
                  </a:prstGeom>
                </p:spPr>
              </p:pic>
            </mc:Fallback>
          </mc:AlternateContent>
        </p:grpSp>
      </p:grpSp>
      <p:sp>
        <p:nvSpPr>
          <p:cNvPr id="6" name="TextBox 5">
            <a:extLst>
              <a:ext uri="{FF2B5EF4-FFF2-40B4-BE49-F238E27FC236}">
                <a16:creationId xmlns:a16="http://schemas.microsoft.com/office/drawing/2014/main" id="{E731CCB8-846E-97D9-445B-4AB83C70F0F3}"/>
              </a:ext>
              <a:ext uri="{C183D7F6-B498-43B3-948B-1728B52AA6E4}">
                <adec:decorative xmlns:adec="http://schemas.microsoft.com/office/drawing/2017/decorative" val="0"/>
              </a:ext>
            </a:extLst>
          </p:cNvPr>
          <p:cNvSpPr txBox="1"/>
          <p:nvPr/>
        </p:nvSpPr>
        <p:spPr>
          <a:xfrm>
            <a:off x="407988" y="6516000"/>
            <a:ext cx="8210485" cy="180000"/>
          </a:xfrm>
          <a:prstGeom prst="rect">
            <a:avLst/>
          </a:prstGeom>
          <a:noFill/>
        </p:spPr>
        <p:txBody>
          <a:bodyPr wrap="square" lIns="0" tIns="0" rIns="0" bIns="0" rtlCol="0">
            <a:noAutofit/>
          </a:bodyPr>
          <a:lstStyle/>
          <a:p>
            <a:pPr algn="l"/>
            <a:r>
              <a:rPr lang="en-AU" sz="800" dirty="0"/>
              <a:t>Created by author using Microsoft Excel and </a:t>
            </a:r>
            <a:r>
              <a:rPr lang="en-AU" sz="800" dirty="0" err="1"/>
              <a:t>draw.io</a:t>
            </a:r>
            <a:r>
              <a:rPr lang="en-AU" sz="800" dirty="0"/>
              <a:t>. Adapted from </a:t>
            </a:r>
            <a:r>
              <a:rPr lang="en-AU" sz="800" dirty="0">
                <a:hlinkClick r:id="rId14" tooltip="https://practicalbiology.org/control-and-communication/homeostasis/interpreting-information-about-sweating-and-temperature"/>
              </a:rPr>
              <a:t>Practical Biology</a:t>
            </a:r>
            <a:r>
              <a:rPr lang="en-AU" sz="800" dirty="0"/>
              <a:t> and reproduced with permission of the Royal Society of Biology and the Nuffield Foundation.</a:t>
            </a:r>
          </a:p>
        </p:txBody>
      </p:sp>
      <p:sp>
        <p:nvSpPr>
          <p:cNvPr id="2" name="Slide Number Placeholder 1">
            <a:extLst>
              <a:ext uri="{FF2B5EF4-FFF2-40B4-BE49-F238E27FC236}">
                <a16:creationId xmlns:a16="http://schemas.microsoft.com/office/drawing/2014/main" id="{FABD8197-CECC-F2B4-1679-73E954FD039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160068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45499D-A3B9-05B9-94D4-CCB947696DED}"/>
              </a:ext>
            </a:extLst>
          </p:cNvPr>
          <p:cNvSpPr>
            <a:spLocks noGrp="1"/>
          </p:cNvSpPr>
          <p:nvPr>
            <p:ph type="title"/>
          </p:nvPr>
        </p:nvSpPr>
        <p:spPr/>
        <p:txBody>
          <a:bodyPr/>
          <a:lstStyle/>
          <a:p>
            <a:r>
              <a:rPr lang="en-AU"/>
              <a:t>1.3 Slow reveal graph – Step 4</a:t>
            </a:r>
          </a:p>
        </p:txBody>
      </p:sp>
      <p:grpSp>
        <p:nvGrpSpPr>
          <p:cNvPr id="9" name="Group 8" descr="An image of a graph on grid paper with three separate lines indicating different variables and the x axis labeled as time in minutes. There are also numbers on two different y axes. The left hand y axis indicates temperature in degrees celsius, and the y axis on the right hand side indicates sweat rate in arbitrary units.">
            <a:extLst>
              <a:ext uri="{FF2B5EF4-FFF2-40B4-BE49-F238E27FC236}">
                <a16:creationId xmlns:a16="http://schemas.microsoft.com/office/drawing/2014/main" id="{31D218DA-4F3C-B26F-C882-DDC4AD1A61BE}"/>
              </a:ext>
            </a:extLst>
          </p:cNvPr>
          <p:cNvGrpSpPr/>
          <p:nvPr/>
        </p:nvGrpSpPr>
        <p:grpSpPr>
          <a:xfrm>
            <a:off x="1751830" y="1093655"/>
            <a:ext cx="8058214" cy="5296555"/>
            <a:chOff x="1751830" y="1093655"/>
            <a:chExt cx="8058214" cy="5296555"/>
          </a:xfrm>
        </p:grpSpPr>
        <p:pic>
          <p:nvPicPr>
            <p:cNvPr id="5" name="Picture 4" descr="Slow reveal graph step 4. The graph has data plotted, axes and units labelled.">
              <a:extLst>
                <a:ext uri="{FF2B5EF4-FFF2-40B4-BE49-F238E27FC236}">
                  <a16:creationId xmlns:a16="http://schemas.microsoft.com/office/drawing/2014/main" id="{62FDD224-DE98-8380-E8C1-75075D9D59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51830" y="1093655"/>
              <a:ext cx="8058214" cy="5296555"/>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AF322A0D-AC28-2DB4-3046-06E762D10507}"/>
                    </a:ext>
                  </a:extLst>
                </p14:cNvPr>
                <p14:cNvContentPartPr/>
                <p14:nvPr/>
              </p14:nvContentPartPr>
              <p14:xfrm>
                <a:off x="2686329" y="2485282"/>
                <a:ext cx="1457280" cy="360"/>
              </p14:xfrm>
            </p:contentPart>
          </mc:Choice>
          <mc:Fallback xmlns="">
            <p:pic>
              <p:nvPicPr>
                <p:cNvPr id="6" name="Ink 5">
                  <a:extLst>
                    <a:ext uri="{FF2B5EF4-FFF2-40B4-BE49-F238E27FC236}">
                      <a16:creationId xmlns:a16="http://schemas.microsoft.com/office/drawing/2014/main" id="{AF322A0D-AC28-2DB4-3046-06E762D10507}"/>
                    </a:ext>
                  </a:extLst>
                </p:cNvPr>
                <p:cNvPicPr/>
                <p:nvPr/>
              </p:nvPicPr>
              <p:blipFill>
                <a:blip r:embed="rId5"/>
                <a:stretch>
                  <a:fillRect/>
                </a:stretch>
              </p:blipFill>
              <p:spPr>
                <a:xfrm>
                  <a:off x="2623313" y="2422282"/>
                  <a:ext cx="1582951"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2471D7D4-4356-8F61-1690-F12A2A043BE5}"/>
                    </a:ext>
                  </a:extLst>
                </p14:cNvPr>
                <p14:cNvContentPartPr/>
                <p14:nvPr/>
              </p14:nvContentPartPr>
              <p14:xfrm>
                <a:off x="2686329" y="3136547"/>
                <a:ext cx="936360" cy="48240"/>
              </p14:xfrm>
            </p:contentPart>
          </mc:Choice>
          <mc:Fallback xmlns="">
            <p:pic>
              <p:nvPicPr>
                <p:cNvPr id="7" name="Ink 6">
                  <a:extLst>
                    <a:ext uri="{FF2B5EF4-FFF2-40B4-BE49-F238E27FC236}">
                      <a16:creationId xmlns:a16="http://schemas.microsoft.com/office/drawing/2014/main" id="{2471D7D4-4356-8F61-1690-F12A2A043BE5}"/>
                    </a:ext>
                  </a:extLst>
                </p:cNvPr>
                <p:cNvPicPr/>
                <p:nvPr/>
              </p:nvPicPr>
              <p:blipFill>
                <a:blip r:embed="rId7"/>
                <a:stretch>
                  <a:fillRect/>
                </a:stretch>
              </p:blipFill>
              <p:spPr>
                <a:xfrm>
                  <a:off x="2623329" y="3073547"/>
                  <a:ext cx="106200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74AB54F1-8804-74F3-4B47-FCAFF37D3FA1}"/>
                    </a:ext>
                  </a:extLst>
                </p14:cNvPr>
                <p14:cNvContentPartPr/>
                <p14:nvPr/>
              </p14:nvContentPartPr>
              <p14:xfrm>
                <a:off x="2686329" y="4853027"/>
                <a:ext cx="900720" cy="95760"/>
              </p14:xfrm>
            </p:contentPart>
          </mc:Choice>
          <mc:Fallback xmlns="">
            <p:pic>
              <p:nvPicPr>
                <p:cNvPr id="8" name="Ink 7">
                  <a:extLst>
                    <a:ext uri="{FF2B5EF4-FFF2-40B4-BE49-F238E27FC236}">
                      <a16:creationId xmlns:a16="http://schemas.microsoft.com/office/drawing/2014/main" id="{74AB54F1-8804-74F3-4B47-FCAFF37D3FA1}"/>
                    </a:ext>
                  </a:extLst>
                </p:cNvPr>
                <p:cNvPicPr/>
                <p:nvPr/>
              </p:nvPicPr>
              <p:blipFill>
                <a:blip r:embed="rId9"/>
                <a:stretch>
                  <a:fillRect/>
                </a:stretch>
              </p:blipFill>
              <p:spPr>
                <a:xfrm>
                  <a:off x="2623329" y="4790027"/>
                  <a:ext cx="1026360" cy="221400"/>
                </a:xfrm>
                <a:prstGeom prst="rect">
                  <a:avLst/>
                </a:prstGeom>
              </p:spPr>
            </p:pic>
          </mc:Fallback>
        </mc:AlternateContent>
      </p:grpSp>
      <p:sp>
        <p:nvSpPr>
          <p:cNvPr id="4" name="TextBox 3">
            <a:extLst>
              <a:ext uri="{FF2B5EF4-FFF2-40B4-BE49-F238E27FC236}">
                <a16:creationId xmlns:a16="http://schemas.microsoft.com/office/drawing/2014/main" id="{8AD59B27-C1C0-69D6-3886-AC8A944C87EF}"/>
              </a:ext>
              <a:ext uri="{C183D7F6-B498-43B3-948B-1728B52AA6E4}">
                <adec:decorative xmlns:adec="http://schemas.microsoft.com/office/drawing/2017/decorative" val="0"/>
              </a:ext>
            </a:extLst>
          </p:cNvPr>
          <p:cNvSpPr txBox="1"/>
          <p:nvPr/>
        </p:nvSpPr>
        <p:spPr>
          <a:xfrm>
            <a:off x="407988" y="6516000"/>
            <a:ext cx="8210485" cy="180000"/>
          </a:xfrm>
          <a:prstGeom prst="rect">
            <a:avLst/>
          </a:prstGeom>
          <a:noFill/>
        </p:spPr>
        <p:txBody>
          <a:bodyPr wrap="square" lIns="0" tIns="0" rIns="0" bIns="0" rtlCol="0">
            <a:noAutofit/>
          </a:bodyPr>
          <a:lstStyle/>
          <a:p>
            <a:pPr algn="l"/>
            <a:r>
              <a:rPr lang="en-AU" sz="800" dirty="0"/>
              <a:t>Created by author using Microsoft Excel and </a:t>
            </a:r>
            <a:r>
              <a:rPr lang="en-AU" sz="800" dirty="0" err="1"/>
              <a:t>draw.io</a:t>
            </a:r>
            <a:r>
              <a:rPr lang="en-AU" sz="800" dirty="0"/>
              <a:t>. Adapted from </a:t>
            </a:r>
            <a:r>
              <a:rPr lang="en-AU" sz="800" dirty="0">
                <a:hlinkClick r:id="rId10" tooltip="https://practicalbiology.org/control-and-communication/homeostasis/interpreting-information-about-sweating-and-temperature"/>
              </a:rPr>
              <a:t>Practical Biology</a:t>
            </a:r>
            <a:r>
              <a:rPr lang="en-AU" sz="800" dirty="0"/>
              <a:t> and reproduced with permission of the Royal Society of Biology and the Nuffield Foundation.</a:t>
            </a:r>
          </a:p>
        </p:txBody>
      </p:sp>
      <p:sp>
        <p:nvSpPr>
          <p:cNvPr id="2" name="Slide Number Placeholder 1">
            <a:extLst>
              <a:ext uri="{FF2B5EF4-FFF2-40B4-BE49-F238E27FC236}">
                <a16:creationId xmlns:a16="http://schemas.microsoft.com/office/drawing/2014/main" id="{FABD8197-CECC-F2B4-1679-73E954FD039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246254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latin typeface="Arial"/>
                <a:cs typeface="Arial"/>
              </a:rPr>
              <a:t>Contents (2)</a:t>
            </a:r>
            <a:endParaRPr lang="en-GB" dirty="0"/>
          </a:p>
        </p:txBody>
      </p:sp>
      <p:sp>
        <p:nvSpPr>
          <p:cNvPr id="9" name="Oval 8">
            <a:hlinkClick r:id="rId3" action="ppaction://hlinksldjump"/>
            <a:extLst>
              <a:ext uri="{FF2B5EF4-FFF2-40B4-BE49-F238E27FC236}">
                <a16:creationId xmlns:a16="http://schemas.microsoft.com/office/drawing/2014/main" id="{EADF65FC-F02E-2C42-975D-7D131C9CF0B4}"/>
              </a:ext>
            </a:extLst>
          </p:cNvPr>
          <p:cNvSpPr/>
          <p:nvPr/>
        </p:nvSpPr>
        <p:spPr>
          <a:xfrm>
            <a:off x="365978" y="1070935"/>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hlinkClick r:id="rId4" action="ppaction://hlinksldjump">
                  <a:extLst>
                    <a:ext uri="{A12FA001-AC4F-418D-AE19-62706E023703}">
                      <ahyp:hlinkClr xmlns:ahyp="http://schemas.microsoft.com/office/drawing/2018/hyperlinkcolor" val="tx"/>
                    </a:ext>
                  </a:extLst>
                </a:hlinkClick>
              </a:rPr>
              <a:t>TRB 2</a:t>
            </a:r>
            <a:endParaRPr lang="en-AU" sz="1600" b="1" dirty="0">
              <a:solidFill>
                <a:schemeClr val="bg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A89D91FC-3CC8-A8B1-56C0-2D3A0FA36AAC}"/>
              </a:ext>
              <a:ext uri="{C183D7F6-B498-43B3-948B-1728B52AA6E4}">
                <adec:decorative xmlns:adec="http://schemas.microsoft.com/office/drawing/2017/decorative" val="1"/>
              </a:ext>
            </a:extLst>
          </p:cNvPr>
          <p:cNvSpPr/>
          <p:nvPr/>
        </p:nvSpPr>
        <p:spPr>
          <a:xfrm>
            <a:off x="1841137" y="1090927"/>
            <a:ext cx="3898800" cy="8496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17" name="Oval 16">
            <a:hlinkClick r:id="rId3" action="ppaction://hlinksldjump"/>
            <a:extLst>
              <a:ext uri="{FF2B5EF4-FFF2-40B4-BE49-F238E27FC236}">
                <a16:creationId xmlns:a16="http://schemas.microsoft.com/office/drawing/2014/main" id="{1EFF97E8-D591-2B38-8AD8-8B1D285BC580}"/>
              </a:ext>
            </a:extLst>
          </p:cNvPr>
          <p:cNvSpPr/>
          <p:nvPr/>
        </p:nvSpPr>
        <p:spPr>
          <a:xfrm>
            <a:off x="1352014" y="1091362"/>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hlinkClick r:id="rId5" action="ppaction://hlinksldjump">
                  <a:extLst>
                    <a:ext uri="{A12FA001-AC4F-418D-AE19-62706E023703}">
                      <ahyp:hlinkClr xmlns:ahyp="http://schemas.microsoft.com/office/drawing/2018/hyperlinkcolor" val="tx"/>
                    </a:ext>
                  </a:extLst>
                </a:hlinkClick>
              </a:rPr>
              <a:t>2.</a:t>
            </a:r>
            <a:r>
              <a:rPr lang="en-AU" sz="1600" b="1" dirty="0">
                <a:solidFill>
                  <a:schemeClr val="bg1"/>
                </a:solidFill>
                <a:latin typeface="Arial"/>
                <a:cs typeface="Arial"/>
              </a:rPr>
              <a:t>7</a:t>
            </a:r>
            <a:endParaRPr lang="en-AU" sz="1600" b="1" dirty="0">
              <a:solidFill>
                <a:schemeClr val="bg1"/>
              </a:solidFill>
              <a:latin typeface="Arial" panose="020B0604020202020204" pitchFamily="34" charset="0"/>
              <a:cs typeface="Arial" panose="020B0604020202020204" pitchFamily="34" charset="0"/>
            </a:endParaRPr>
          </a:p>
        </p:txBody>
      </p:sp>
      <p:sp>
        <p:nvSpPr>
          <p:cNvPr id="18" name="TextBox 25">
            <a:extLst>
              <a:ext uri="{FF2B5EF4-FFF2-40B4-BE49-F238E27FC236}">
                <a16:creationId xmlns:a16="http://schemas.microsoft.com/office/drawing/2014/main" id="{C5F65696-B3AB-2E7A-922B-711A6C4DDDAE}"/>
              </a:ext>
            </a:extLst>
          </p:cNvPr>
          <p:cNvSpPr txBox="1"/>
          <p:nvPr/>
        </p:nvSpPr>
        <p:spPr>
          <a:xfrm>
            <a:off x="2334008" y="1212159"/>
            <a:ext cx="3323272" cy="563744"/>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GB" sz="1600" dirty="0">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Aboriginal and Torres Strait Islander Peoples’ use of plants</a:t>
            </a:r>
            <a:endParaRPr lang="en-GB" sz="1600"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890551" y="2132427"/>
            <a:ext cx="3897048" cy="848152"/>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5" name="Oval 4">
            <a:hlinkClick r:id="rId6" action="ppaction://hlinksldjump"/>
            <a:extLst>
              <a:ext uri="{FF2B5EF4-FFF2-40B4-BE49-F238E27FC236}">
                <a16:creationId xmlns:a16="http://schemas.microsoft.com/office/drawing/2014/main" id="{56ACB92F-8289-CC4B-BE5A-A661A0C94E17}"/>
              </a:ext>
            </a:extLst>
          </p:cNvPr>
          <p:cNvSpPr/>
          <p:nvPr/>
        </p:nvSpPr>
        <p:spPr>
          <a:xfrm>
            <a:off x="1361932" y="2142360"/>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7" action="ppaction://hlinksldjump">
                  <a:extLst>
                    <a:ext uri="{A12FA001-AC4F-418D-AE19-62706E023703}">
                      <ahyp:hlinkClr xmlns:ahyp="http://schemas.microsoft.com/office/drawing/2018/hyperlinkcolor" val="tx"/>
                    </a:ext>
                  </a:extLst>
                </a:hlinkClick>
              </a:rPr>
              <a:t>2.</a:t>
            </a:r>
            <a:r>
              <a:rPr lang="en-AU" sz="1600" b="1">
                <a:solidFill>
                  <a:schemeClr val="bg1"/>
                </a:solidFill>
                <a:latin typeface="Arial"/>
                <a:cs typeface="Arial"/>
              </a:rPr>
              <a:t>8</a:t>
            </a:r>
          </a:p>
        </p:txBody>
      </p:sp>
      <p:sp>
        <p:nvSpPr>
          <p:cNvPr id="7" name="TextBox 25">
            <a:hlinkClick r:id="rId6" action="ppaction://hlinksldjump"/>
            <a:extLst>
              <a:ext uri="{FF2B5EF4-FFF2-40B4-BE49-F238E27FC236}">
                <a16:creationId xmlns:a16="http://schemas.microsoft.com/office/drawing/2014/main" id="{B8766759-8445-A95E-E4CE-416F8EB15D94}"/>
              </a:ext>
            </a:extLst>
          </p:cNvPr>
          <p:cNvSpPr txBox="1"/>
          <p:nvPr/>
        </p:nvSpPr>
        <p:spPr>
          <a:xfrm>
            <a:off x="2416665" y="2399318"/>
            <a:ext cx="3323272" cy="26827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GB" sz="1600">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Assessment Task</a:t>
            </a:r>
            <a:endParaRPr lang="en-GB" sz="1600">
              <a:latin typeface="Arial" panose="020B0604020202020204" pitchFamily="34" charset="0"/>
              <a:cs typeface="Arial" panose="020B0604020202020204" pitchFamily="34" charset="0"/>
            </a:endParaRPr>
          </a:p>
        </p:txBody>
      </p:sp>
      <p:sp>
        <p:nvSpPr>
          <p:cNvPr id="6" name="Oval 5">
            <a:hlinkClick r:id="rId3" action="ppaction://hlinksldjump"/>
            <a:extLst>
              <a:ext uri="{FF2B5EF4-FFF2-40B4-BE49-F238E27FC236}">
                <a16:creationId xmlns:a16="http://schemas.microsoft.com/office/drawing/2014/main" id="{4614DBEC-A90F-7480-BBDE-173C9F2AD30D}"/>
              </a:ext>
            </a:extLst>
          </p:cNvPr>
          <p:cNvSpPr/>
          <p:nvPr/>
        </p:nvSpPr>
        <p:spPr>
          <a:xfrm>
            <a:off x="6317875" y="1013177"/>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8" action="ppaction://hlinksldjump">
                  <a:extLst>
                    <a:ext uri="{A12FA001-AC4F-418D-AE19-62706E023703}">
                      <ahyp:hlinkClr xmlns:ahyp="http://schemas.microsoft.com/office/drawing/2018/hyperlinkcolor" val="tx"/>
                    </a:ext>
                  </a:extLst>
                </a:hlinkClick>
              </a:rPr>
              <a:t>TRB 3</a:t>
            </a:r>
            <a:endParaRPr lang="en-AU" sz="1600" b="1">
              <a:solidFill>
                <a:schemeClr val="bg1"/>
              </a:solidFill>
              <a:latin typeface="Arial" panose="020B0604020202020204" pitchFamily="34" charset="0"/>
              <a:cs typeface="Arial" panose="020B0604020202020204" pitchFamily="34" charset="0"/>
            </a:endParaRPr>
          </a:p>
        </p:txBody>
      </p:sp>
      <p:sp>
        <p:nvSpPr>
          <p:cNvPr id="41" name="Rectangle: Rounded Corners 40">
            <a:extLst>
              <a:ext uri="{FF2B5EF4-FFF2-40B4-BE49-F238E27FC236}">
                <a16:creationId xmlns:a16="http://schemas.microsoft.com/office/drawing/2014/main" id="{D868B1C9-B182-2727-4865-6D5AC1780BED}"/>
              </a:ext>
              <a:ext uri="{C183D7F6-B498-43B3-948B-1728B52AA6E4}">
                <adec:decorative xmlns:adec="http://schemas.microsoft.com/office/drawing/2017/decorative" val="1"/>
              </a:ext>
            </a:extLst>
          </p:cNvPr>
          <p:cNvSpPr/>
          <p:nvPr/>
        </p:nvSpPr>
        <p:spPr>
          <a:xfrm>
            <a:off x="7788541" y="1100452"/>
            <a:ext cx="3898800" cy="8496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2" name="Oval 41">
            <a:hlinkClick r:id="rId3" action="ppaction://hlinksldjump"/>
            <a:extLst>
              <a:ext uri="{FF2B5EF4-FFF2-40B4-BE49-F238E27FC236}">
                <a16:creationId xmlns:a16="http://schemas.microsoft.com/office/drawing/2014/main" id="{193FCBC3-0E7A-2B7F-C738-F5F9ECEE27FE}"/>
              </a:ext>
            </a:extLst>
          </p:cNvPr>
          <p:cNvSpPr/>
          <p:nvPr/>
        </p:nvSpPr>
        <p:spPr>
          <a:xfrm>
            <a:off x="7248525" y="104691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9" action="ppaction://hlinksldjump">
                  <a:extLst>
                    <a:ext uri="{A12FA001-AC4F-418D-AE19-62706E023703}">
                      <ahyp:hlinkClr xmlns:ahyp="http://schemas.microsoft.com/office/drawing/2018/hyperlinkcolor" val="tx"/>
                    </a:ext>
                  </a:extLst>
                </a:hlinkClick>
              </a:rPr>
              <a:t>3.1</a:t>
            </a:r>
            <a:endParaRPr lang="en-AU" sz="1600" b="1">
              <a:solidFill>
                <a:schemeClr val="bg1"/>
              </a:solidFill>
              <a:latin typeface="Arial"/>
              <a:cs typeface="Arial"/>
            </a:endParaRPr>
          </a:p>
        </p:txBody>
      </p:sp>
      <p:sp>
        <p:nvSpPr>
          <p:cNvPr id="43" name="TextBox 25">
            <a:hlinkClick r:id="rId10" action="ppaction://hlinksldjump"/>
            <a:extLst>
              <a:ext uri="{FF2B5EF4-FFF2-40B4-BE49-F238E27FC236}">
                <a16:creationId xmlns:a16="http://schemas.microsoft.com/office/drawing/2014/main" id="{01B14D85-E240-E3C6-279C-4A1257278E12}"/>
              </a:ext>
            </a:extLst>
          </p:cNvPr>
          <p:cNvSpPr txBox="1"/>
          <p:nvPr/>
        </p:nvSpPr>
        <p:spPr>
          <a:xfrm>
            <a:off x="8295533" y="1379958"/>
            <a:ext cx="3323272" cy="26827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GB" sz="1600" dirty="0">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What is a non-infectious disease?</a:t>
            </a:r>
            <a:endParaRPr lang="en-GB" sz="1600" dirty="0">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22AE8CE5-94FD-CF39-4100-9EA79119BE34}"/>
              </a:ext>
              <a:ext uri="{C183D7F6-B498-43B3-948B-1728B52AA6E4}">
                <adec:decorative xmlns:adec="http://schemas.microsoft.com/office/drawing/2017/decorative" val="1"/>
              </a:ext>
            </a:extLst>
          </p:cNvPr>
          <p:cNvSpPr/>
          <p:nvPr/>
        </p:nvSpPr>
        <p:spPr>
          <a:xfrm>
            <a:off x="7763208" y="2016137"/>
            <a:ext cx="3898800" cy="8496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9" name="Oval 38">
            <a:hlinkClick r:id="rId3" action="ppaction://hlinksldjump"/>
            <a:extLst>
              <a:ext uri="{FF2B5EF4-FFF2-40B4-BE49-F238E27FC236}">
                <a16:creationId xmlns:a16="http://schemas.microsoft.com/office/drawing/2014/main" id="{EF49910F-1BBC-C179-B3E7-5FA3AE36CDDD}"/>
              </a:ext>
            </a:extLst>
          </p:cNvPr>
          <p:cNvSpPr/>
          <p:nvPr/>
        </p:nvSpPr>
        <p:spPr>
          <a:xfrm>
            <a:off x="7286103" y="196006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1" action="ppaction://hlinksldjump">
                  <a:extLst>
                    <a:ext uri="{A12FA001-AC4F-418D-AE19-62706E023703}">
                      <ahyp:hlinkClr xmlns:ahyp="http://schemas.microsoft.com/office/drawing/2018/hyperlinkcolor" val="tx"/>
                    </a:ext>
                  </a:extLst>
                </a:hlinkClick>
              </a:rPr>
              <a:t>3.2</a:t>
            </a:r>
            <a:endParaRPr lang="en-AU" sz="1600" b="1">
              <a:solidFill>
                <a:schemeClr val="bg1"/>
              </a:solidFill>
              <a:latin typeface="Arial"/>
              <a:cs typeface="Arial"/>
            </a:endParaRPr>
          </a:p>
        </p:txBody>
      </p:sp>
      <p:sp>
        <p:nvSpPr>
          <p:cNvPr id="40" name="TextBox 25">
            <a:extLst>
              <a:ext uri="{FF2B5EF4-FFF2-40B4-BE49-F238E27FC236}">
                <a16:creationId xmlns:a16="http://schemas.microsoft.com/office/drawing/2014/main" id="{88968FF3-2444-A530-5DD8-187BB12DE936}"/>
              </a:ext>
            </a:extLst>
          </p:cNvPr>
          <p:cNvSpPr txBox="1"/>
          <p:nvPr/>
        </p:nvSpPr>
        <p:spPr>
          <a:xfrm>
            <a:off x="8295533" y="2217366"/>
            <a:ext cx="3323272" cy="26827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GB" sz="1600">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Non-infectious diseases in Australia</a:t>
            </a:r>
            <a:endParaRPr lang="en-GB" sz="1600">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DE456139-3B79-F320-885E-F40308F718C2}"/>
              </a:ext>
              <a:ext uri="{C183D7F6-B498-43B3-948B-1728B52AA6E4}">
                <adec:decorative xmlns:adec="http://schemas.microsoft.com/office/drawing/2017/decorative" val="1"/>
              </a:ext>
            </a:extLst>
          </p:cNvPr>
          <p:cNvSpPr/>
          <p:nvPr/>
        </p:nvSpPr>
        <p:spPr>
          <a:xfrm>
            <a:off x="7788541" y="2972955"/>
            <a:ext cx="3898800" cy="8496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6" name="Oval 35">
            <a:hlinkClick r:id="rId3" action="ppaction://hlinksldjump"/>
            <a:extLst>
              <a:ext uri="{FF2B5EF4-FFF2-40B4-BE49-F238E27FC236}">
                <a16:creationId xmlns:a16="http://schemas.microsoft.com/office/drawing/2014/main" id="{7B7A8171-E86E-EC91-896D-5884F254D27A}"/>
              </a:ext>
            </a:extLst>
          </p:cNvPr>
          <p:cNvSpPr/>
          <p:nvPr/>
        </p:nvSpPr>
        <p:spPr>
          <a:xfrm>
            <a:off x="7331208" y="2942008"/>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2" action="ppaction://hlinksldjump">
                  <a:extLst>
                    <a:ext uri="{A12FA001-AC4F-418D-AE19-62706E023703}">
                      <ahyp:hlinkClr xmlns:ahyp="http://schemas.microsoft.com/office/drawing/2018/hyperlinkcolor" val="tx"/>
                    </a:ext>
                  </a:extLst>
                </a:hlinkClick>
              </a:rPr>
              <a:t>3.3</a:t>
            </a:r>
            <a:endParaRPr lang="en-AU" sz="1600" b="1">
              <a:solidFill>
                <a:schemeClr val="bg1"/>
              </a:solidFill>
              <a:latin typeface="Arial"/>
              <a:cs typeface="Arial"/>
            </a:endParaRPr>
          </a:p>
        </p:txBody>
      </p:sp>
      <p:sp>
        <p:nvSpPr>
          <p:cNvPr id="37" name="TextBox 25">
            <a:extLst>
              <a:ext uri="{FF2B5EF4-FFF2-40B4-BE49-F238E27FC236}">
                <a16:creationId xmlns:a16="http://schemas.microsoft.com/office/drawing/2014/main" id="{77150DBA-E21C-56AE-ABAC-366B801C26DA}"/>
              </a:ext>
            </a:extLst>
          </p:cNvPr>
          <p:cNvSpPr txBox="1"/>
          <p:nvPr/>
        </p:nvSpPr>
        <p:spPr>
          <a:xfrm>
            <a:off x="8296991" y="3075964"/>
            <a:ext cx="3323272" cy="563744"/>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GB" sz="1600" dirty="0">
                <a:latin typeface="Arial" panose="020B0604020202020204" pitchFamily="34" charset="0"/>
                <a:cs typeface="Arial" panose="020B0604020202020204" pitchFamily="34" charset="0"/>
                <a:hlinkClick r:id="rId12" action="ppaction://hlinksldjump">
                  <a:extLst>
                    <a:ext uri="{A12FA001-AC4F-418D-AE19-62706E023703}">
                      <ahyp:hlinkClr xmlns:ahyp="http://schemas.microsoft.com/office/drawing/2018/hyperlinkcolor" val="tx"/>
                    </a:ext>
                  </a:extLst>
                </a:hlinkClick>
              </a:rPr>
              <a:t>Reducing incidence of non-infectious disease</a:t>
            </a:r>
            <a:endParaRPr lang="en-GB" sz="1600" dirty="0">
              <a:latin typeface="Arial" panose="020B060402020202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549C53E4-8A1E-8124-098C-966B3266BCB6}"/>
              </a:ext>
              <a:ext uri="{C183D7F6-B498-43B3-948B-1728B52AA6E4}">
                <adec:decorative xmlns:adec="http://schemas.microsoft.com/office/drawing/2017/decorative" val="1"/>
              </a:ext>
            </a:extLst>
          </p:cNvPr>
          <p:cNvSpPr/>
          <p:nvPr/>
        </p:nvSpPr>
        <p:spPr>
          <a:xfrm>
            <a:off x="7820331" y="3973423"/>
            <a:ext cx="3898800" cy="8496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3" name="Oval 32">
            <a:hlinkClick r:id="rId3" action="ppaction://hlinksldjump"/>
            <a:extLst>
              <a:ext uri="{FF2B5EF4-FFF2-40B4-BE49-F238E27FC236}">
                <a16:creationId xmlns:a16="http://schemas.microsoft.com/office/drawing/2014/main" id="{68CBF182-BF09-4322-A10D-F549BD135027}"/>
              </a:ext>
            </a:extLst>
          </p:cNvPr>
          <p:cNvSpPr/>
          <p:nvPr/>
        </p:nvSpPr>
        <p:spPr>
          <a:xfrm>
            <a:off x="7331208" y="392398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3" action="ppaction://hlinksldjump">
                  <a:extLst>
                    <a:ext uri="{A12FA001-AC4F-418D-AE19-62706E023703}">
                      <ahyp:hlinkClr xmlns:ahyp="http://schemas.microsoft.com/office/drawing/2018/hyperlinkcolor" val="tx"/>
                    </a:ext>
                  </a:extLst>
                </a:hlinkClick>
              </a:rPr>
              <a:t>3.4</a:t>
            </a:r>
            <a:endParaRPr lang="en-AU" sz="1600" b="1">
              <a:solidFill>
                <a:schemeClr val="bg1"/>
              </a:solidFill>
              <a:latin typeface="Arial" panose="020B0604020202020204" pitchFamily="34" charset="0"/>
              <a:cs typeface="Arial" panose="020B0604020202020204" pitchFamily="34" charset="0"/>
            </a:endParaRPr>
          </a:p>
        </p:txBody>
      </p:sp>
      <p:sp>
        <p:nvSpPr>
          <p:cNvPr id="34" name="TextBox 25">
            <a:extLst>
              <a:ext uri="{FF2B5EF4-FFF2-40B4-BE49-F238E27FC236}">
                <a16:creationId xmlns:a16="http://schemas.microsoft.com/office/drawing/2014/main" id="{131DBC76-79F7-FBAD-09A4-C35AC8C06CE8}"/>
              </a:ext>
            </a:extLst>
          </p:cNvPr>
          <p:cNvSpPr txBox="1"/>
          <p:nvPr/>
        </p:nvSpPr>
        <p:spPr>
          <a:xfrm>
            <a:off x="8338736" y="4241119"/>
            <a:ext cx="3323272" cy="26827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GB" sz="1600" dirty="0">
                <a:latin typeface="Arial" panose="020B0604020202020204" pitchFamily="34" charset="0"/>
                <a:cs typeface="Arial" panose="020B0604020202020204" pitchFamily="34" charset="0"/>
                <a:hlinkClick r:id="rId13" action="ppaction://hlinksldjump">
                  <a:extLst>
                    <a:ext uri="{A12FA001-AC4F-418D-AE19-62706E023703}">
                      <ahyp:hlinkClr xmlns:ahyp="http://schemas.microsoft.com/office/drawing/2018/hyperlinkcolor" val="tx"/>
                    </a:ext>
                  </a:extLst>
                </a:hlinkClick>
              </a:rPr>
              <a:t>Australia’s medical technology</a:t>
            </a:r>
            <a:endParaRPr lang="en-GB" sz="1600" dirty="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BB6FC5F0-DDF4-F393-4AFB-93B92EE7285A}"/>
              </a:ext>
              <a:ext uri="{C183D7F6-B498-43B3-948B-1728B52AA6E4}">
                <adec:decorative xmlns:adec="http://schemas.microsoft.com/office/drawing/2017/decorative" val="1"/>
              </a:ext>
            </a:extLst>
          </p:cNvPr>
          <p:cNvSpPr/>
          <p:nvPr/>
        </p:nvSpPr>
        <p:spPr>
          <a:xfrm>
            <a:off x="7820331" y="4953003"/>
            <a:ext cx="3898800" cy="8496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10" name="Oval 9">
            <a:hlinkClick r:id="rId3" action="ppaction://hlinksldjump"/>
            <a:extLst>
              <a:ext uri="{FF2B5EF4-FFF2-40B4-BE49-F238E27FC236}">
                <a16:creationId xmlns:a16="http://schemas.microsoft.com/office/drawing/2014/main" id="{00105A88-8E79-D815-B3BD-99B1054B5A74}"/>
              </a:ext>
            </a:extLst>
          </p:cNvPr>
          <p:cNvSpPr/>
          <p:nvPr/>
        </p:nvSpPr>
        <p:spPr>
          <a:xfrm>
            <a:off x="7331208" y="490356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hlinkClick r:id="rId14" action="ppaction://hlinksldjump">
                  <a:extLst>
                    <a:ext uri="{A12FA001-AC4F-418D-AE19-62706E023703}">
                      <ahyp:hlinkClr xmlns:ahyp="http://schemas.microsoft.com/office/drawing/2018/hyperlinkcolor" val="tx"/>
                    </a:ext>
                  </a:extLst>
                </a:hlinkClick>
              </a:rPr>
              <a:t>3.5</a:t>
            </a:r>
            <a:endParaRPr lang="en-AU" sz="1600" b="1">
              <a:solidFill>
                <a:schemeClr val="bg1"/>
              </a:solidFill>
              <a:latin typeface="Arial" panose="020B0604020202020204" pitchFamily="34" charset="0"/>
              <a:cs typeface="Arial" panose="020B0604020202020204" pitchFamily="34" charset="0"/>
            </a:endParaRPr>
          </a:p>
        </p:txBody>
      </p:sp>
      <p:sp>
        <p:nvSpPr>
          <p:cNvPr id="11" name="TextBox 25">
            <a:extLst>
              <a:ext uri="{FF2B5EF4-FFF2-40B4-BE49-F238E27FC236}">
                <a16:creationId xmlns:a16="http://schemas.microsoft.com/office/drawing/2014/main" id="{91C9380D-277C-D385-88F5-CB87507D8EFE}"/>
              </a:ext>
            </a:extLst>
          </p:cNvPr>
          <p:cNvSpPr txBox="1"/>
          <p:nvPr/>
        </p:nvSpPr>
        <p:spPr>
          <a:xfrm>
            <a:off x="8295533" y="5053648"/>
            <a:ext cx="3323272" cy="563744"/>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20000"/>
              </a:lnSpc>
            </a:pPr>
            <a:r>
              <a:rPr lang="en-GB" sz="1600" dirty="0">
                <a:latin typeface="Arial" panose="020B0604020202020204" pitchFamily="34" charset="0"/>
                <a:cs typeface="Arial" panose="020B0604020202020204" pitchFamily="34" charset="0"/>
                <a:hlinkClick r:id="rId14" action="ppaction://hlinksldjump">
                  <a:extLst>
                    <a:ext uri="{A12FA001-AC4F-418D-AE19-62706E023703}">
                      <ahyp:hlinkClr xmlns:ahyp="http://schemas.microsoft.com/office/drawing/2018/hyperlinkcolor" val="tx"/>
                    </a:ext>
                  </a:extLst>
                </a:hlinkClick>
              </a:rPr>
              <a:t>Assessing student understanding of disease</a:t>
            </a:r>
            <a:endParaRPr lang="en-GB" sz="16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111077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45499D-A3B9-05B9-94D4-CCB947696DED}"/>
              </a:ext>
            </a:extLst>
          </p:cNvPr>
          <p:cNvSpPr>
            <a:spLocks noGrp="1"/>
          </p:cNvSpPr>
          <p:nvPr>
            <p:ph type="title"/>
          </p:nvPr>
        </p:nvSpPr>
        <p:spPr/>
        <p:txBody>
          <a:bodyPr/>
          <a:lstStyle/>
          <a:p>
            <a:r>
              <a:rPr lang="en-AU"/>
              <a:t>1.3 Slow reveal graph – Step 5 (complete)</a:t>
            </a:r>
          </a:p>
        </p:txBody>
      </p:sp>
      <p:pic>
        <p:nvPicPr>
          <p:cNvPr id="9" name="Picture 8" descr="Slow reveal graph step 4. The graph has data plotted, axes and units labelled.">
            <a:extLst>
              <a:ext uri="{FF2B5EF4-FFF2-40B4-BE49-F238E27FC236}">
                <a16:creationId xmlns:a16="http://schemas.microsoft.com/office/drawing/2014/main" id="{BF13FBB6-1043-BC41-DF85-B0BA8F433A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40541" y="1080782"/>
            <a:ext cx="8058214" cy="5296555"/>
          </a:xfrm>
          <a:prstGeom prst="rect">
            <a:avLst/>
          </a:prstGeom>
        </p:spPr>
      </p:pic>
      <p:sp>
        <p:nvSpPr>
          <p:cNvPr id="4" name="TextBox 3">
            <a:extLst>
              <a:ext uri="{FF2B5EF4-FFF2-40B4-BE49-F238E27FC236}">
                <a16:creationId xmlns:a16="http://schemas.microsoft.com/office/drawing/2014/main" id="{5590441E-C982-DC43-D4BB-A11E2F824854}"/>
              </a:ext>
              <a:ext uri="{C183D7F6-B498-43B3-948B-1728B52AA6E4}">
                <adec:decorative xmlns:adec="http://schemas.microsoft.com/office/drawing/2017/decorative" val="0"/>
              </a:ext>
            </a:extLst>
          </p:cNvPr>
          <p:cNvSpPr txBox="1"/>
          <p:nvPr/>
        </p:nvSpPr>
        <p:spPr>
          <a:xfrm>
            <a:off x="407988" y="6516000"/>
            <a:ext cx="8210485" cy="180000"/>
          </a:xfrm>
          <a:prstGeom prst="rect">
            <a:avLst/>
          </a:prstGeom>
          <a:noFill/>
        </p:spPr>
        <p:txBody>
          <a:bodyPr wrap="square" lIns="0" tIns="0" rIns="0" bIns="0" rtlCol="0">
            <a:noAutofit/>
          </a:bodyPr>
          <a:lstStyle/>
          <a:p>
            <a:pPr algn="l"/>
            <a:r>
              <a:rPr lang="en-AU" sz="800" dirty="0"/>
              <a:t>Created by author using Microsoft Excel and </a:t>
            </a:r>
            <a:r>
              <a:rPr lang="en-AU" sz="800" dirty="0" err="1"/>
              <a:t>draw.io</a:t>
            </a:r>
            <a:r>
              <a:rPr lang="en-AU" sz="800" dirty="0"/>
              <a:t>. Adapted from </a:t>
            </a:r>
            <a:r>
              <a:rPr lang="en-AU" sz="800" dirty="0">
                <a:hlinkClick r:id="rId4" tooltip="https://practicalbiology.org/control-and-communication/homeostasis/interpreting-information-about-sweating-and-temperature"/>
              </a:rPr>
              <a:t>Practical Biology</a:t>
            </a:r>
            <a:r>
              <a:rPr lang="en-AU" sz="800" dirty="0"/>
              <a:t> and reproduced with permission of the Royal Society of Biology and the Nuffield Foundation.</a:t>
            </a:r>
          </a:p>
        </p:txBody>
      </p:sp>
      <p:sp>
        <p:nvSpPr>
          <p:cNvPr id="2" name="Slide Number Placeholder 1">
            <a:extLst>
              <a:ext uri="{FF2B5EF4-FFF2-40B4-BE49-F238E27FC236}">
                <a16:creationId xmlns:a16="http://schemas.microsoft.com/office/drawing/2014/main" id="{FABD8197-CECC-F2B4-1679-73E954FD039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334485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F7E46-A6F6-F5AA-0CA0-85EA28131839}"/>
              </a:ext>
            </a:extLst>
          </p:cNvPr>
          <p:cNvSpPr>
            <a:spLocks noGrp="1"/>
          </p:cNvSpPr>
          <p:nvPr>
            <p:ph type="title"/>
          </p:nvPr>
        </p:nvSpPr>
        <p:spPr/>
        <p:txBody>
          <a:bodyPr/>
          <a:lstStyle/>
          <a:p>
            <a:r>
              <a:rPr lang="en-AU" dirty="0"/>
              <a:t>1.3 Checkpoint</a:t>
            </a:r>
            <a:endParaRPr lang="en-US" dirty="0"/>
          </a:p>
        </p:txBody>
      </p:sp>
      <p:sp>
        <p:nvSpPr>
          <p:cNvPr id="4" name="Text Placeholder 3">
            <a:extLst>
              <a:ext uri="{FF2B5EF4-FFF2-40B4-BE49-F238E27FC236}">
                <a16:creationId xmlns:a16="http://schemas.microsoft.com/office/drawing/2014/main" id="{26A0BC1B-745A-F562-E5F5-C5F4BF376FE8}"/>
              </a:ext>
            </a:extLst>
          </p:cNvPr>
          <p:cNvSpPr>
            <a:spLocks noGrp="1"/>
          </p:cNvSpPr>
          <p:nvPr>
            <p:ph type="body" sz="quarter" idx="18"/>
          </p:nvPr>
        </p:nvSpPr>
        <p:spPr/>
        <p:txBody>
          <a:bodyPr/>
          <a:lstStyle/>
          <a:p>
            <a:r>
              <a:rPr lang="en-AU" dirty="0"/>
              <a:t>Discuss the following questions as a class</a:t>
            </a:r>
          </a:p>
        </p:txBody>
      </p:sp>
      <p:sp>
        <p:nvSpPr>
          <p:cNvPr id="5" name="Text Placeholder 4">
            <a:extLst>
              <a:ext uri="{FF2B5EF4-FFF2-40B4-BE49-F238E27FC236}">
                <a16:creationId xmlns:a16="http://schemas.microsoft.com/office/drawing/2014/main" id="{B17F86E1-E8CE-90B0-532D-E33B1D51ECD7}"/>
              </a:ext>
            </a:extLst>
          </p:cNvPr>
          <p:cNvSpPr>
            <a:spLocks noGrp="1"/>
          </p:cNvSpPr>
          <p:nvPr>
            <p:ph type="body" sz="quarter" idx="19"/>
          </p:nvPr>
        </p:nvSpPr>
        <p:spPr/>
        <p:txBody>
          <a:bodyPr/>
          <a:lstStyle/>
          <a:p>
            <a:pPr>
              <a:spcAft>
                <a:spcPts val="600"/>
              </a:spcAft>
            </a:pPr>
            <a:r>
              <a:rPr lang="en-AU" sz="1800" dirty="0"/>
              <a:t>1. Distinguish between stimulus and response.</a:t>
            </a:r>
          </a:p>
          <a:p>
            <a:pPr>
              <a:spcAft>
                <a:spcPts val="600"/>
              </a:spcAft>
            </a:pPr>
            <a:r>
              <a:rPr lang="en-AU" sz="1800" dirty="0"/>
              <a:t>2. Outline the importance of an organism responding to stimuli in both its internal and external environment.</a:t>
            </a:r>
          </a:p>
        </p:txBody>
      </p:sp>
      <p:sp>
        <p:nvSpPr>
          <p:cNvPr id="2" name="Slide Number Placeholder 1">
            <a:extLst>
              <a:ext uri="{FF2B5EF4-FFF2-40B4-BE49-F238E27FC236}">
                <a16:creationId xmlns:a16="http://schemas.microsoft.com/office/drawing/2014/main" id="{C612E15C-8147-888A-2D2E-B1A0FD7AFAA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304875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1.4 Feedback mechanisms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961969812"/>
              </p:ext>
            </p:extLst>
          </p:nvPr>
        </p:nvGraphicFramePr>
        <p:xfrm>
          <a:off x="359998" y="1844456"/>
          <a:ext cx="11126369" cy="4033077"/>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about the role negative feedback loops in maintaining homeostasis.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800">
                          <a:latin typeface="Arial" panose="020B0604020202020204" pitchFamily="34" charset="0"/>
                          <a:cs typeface="Arial" panose="020B0604020202020204" pitchFamily="34" charset="0"/>
                        </a:rPr>
                        <a:t>define negative and positive feedback loops.</a:t>
                      </a:r>
                    </a:p>
                    <a:p>
                      <a:pPr marL="285750" indent="-285750">
                        <a:lnSpc>
                          <a:spcPct val="120000"/>
                        </a:lnSpc>
                        <a:spcAft>
                          <a:spcPts val="600"/>
                        </a:spcAft>
                        <a:buFont typeface="Arial" panose="020B0604020202020204" pitchFamily="34" charset="0"/>
                        <a:buChar char="•"/>
                      </a:pPr>
                      <a:r>
                        <a:rPr lang="en-AU" sz="1800">
                          <a:latin typeface="Arial" panose="020B0604020202020204" pitchFamily="34" charset="0"/>
                          <a:cs typeface="Arial" panose="020B0604020202020204" pitchFamily="34" charset="0"/>
                        </a:rPr>
                        <a:t>outline examples of negative and positive feedback loops.</a:t>
                      </a:r>
                    </a:p>
                    <a:p>
                      <a:pPr marL="285750" indent="-285750">
                        <a:lnSpc>
                          <a:spcPct val="120000"/>
                        </a:lnSpc>
                        <a:spcAft>
                          <a:spcPts val="600"/>
                        </a:spcAft>
                        <a:buFont typeface="Arial" panose="020B0604020202020204" pitchFamily="34" charset="0"/>
                        <a:buChar char="•"/>
                      </a:pPr>
                      <a:r>
                        <a:rPr lang="en-AU" sz="1800">
                          <a:latin typeface="Arial" panose="020B0604020202020204" pitchFamily="34" charset="0"/>
                          <a:cs typeface="Arial" panose="020B0604020202020204" pitchFamily="34" charset="0"/>
                        </a:rPr>
                        <a:t>describe how negative and positive feedback loops relate to homeostasis.</a:t>
                      </a:r>
                    </a:p>
                    <a:p>
                      <a:pPr marL="285750" indent="-285750">
                        <a:lnSpc>
                          <a:spcPct val="120000"/>
                        </a:lnSpc>
                        <a:spcAft>
                          <a:spcPts val="600"/>
                        </a:spcAft>
                        <a:buFont typeface="Arial" panose="020B0604020202020204" pitchFamily="34" charset="0"/>
                        <a:buChar char="•"/>
                      </a:pP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to synthesise data and information to form an evidence-based argument.</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combine data from the heart rate activity and information from the video to establish evidence-based reasoning for regulating internal body temperature as a negative feedback loop.</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4031778"/>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204623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F0DA3C-196B-442D-E374-F9FE1A16757F}"/>
              </a:ext>
            </a:extLst>
          </p:cNvPr>
          <p:cNvSpPr>
            <a:spLocks noGrp="1"/>
          </p:cNvSpPr>
          <p:nvPr>
            <p:ph type="title"/>
          </p:nvPr>
        </p:nvSpPr>
        <p:spPr/>
        <p:txBody>
          <a:bodyPr/>
          <a:lstStyle/>
          <a:p>
            <a:r>
              <a:rPr lang="en-AU" dirty="0"/>
              <a:t>1.4 The role of feedback loops</a:t>
            </a:r>
          </a:p>
        </p:txBody>
      </p:sp>
      <p:sp>
        <p:nvSpPr>
          <p:cNvPr id="9" name="Text Placeholder 3">
            <a:extLst>
              <a:ext uri="{FF2B5EF4-FFF2-40B4-BE49-F238E27FC236}">
                <a16:creationId xmlns:a16="http://schemas.microsoft.com/office/drawing/2014/main" id="{4D837474-887C-A20B-98B3-3689B35FB9A3}"/>
              </a:ext>
            </a:extLst>
          </p:cNvPr>
          <p:cNvSpPr>
            <a:spLocks noGrp="1"/>
          </p:cNvSpPr>
          <p:nvPr>
            <p:ph type="body" sz="quarter" idx="18"/>
          </p:nvPr>
        </p:nvSpPr>
        <p:spPr/>
        <p:txBody>
          <a:bodyPr/>
          <a:lstStyle/>
          <a:p>
            <a:r>
              <a:rPr lang="en-AU" dirty="0">
                <a:latin typeface="+mj-lt"/>
              </a:rPr>
              <a:t>Watch the video to extract and summarise key points to answer the questions below.</a:t>
            </a:r>
          </a:p>
        </p:txBody>
      </p:sp>
      <p:sp>
        <p:nvSpPr>
          <p:cNvPr id="5" name="Text Placeholder 4">
            <a:extLst>
              <a:ext uri="{FF2B5EF4-FFF2-40B4-BE49-F238E27FC236}">
                <a16:creationId xmlns:a16="http://schemas.microsoft.com/office/drawing/2014/main" id="{DD6D8B1D-9AC3-E0C0-602E-45C40F6F27B2}"/>
              </a:ext>
            </a:extLst>
          </p:cNvPr>
          <p:cNvSpPr>
            <a:spLocks noGrp="1"/>
          </p:cNvSpPr>
          <p:nvPr>
            <p:ph type="body" sz="quarter" idx="17"/>
          </p:nvPr>
        </p:nvSpPr>
        <p:spPr>
          <a:xfrm>
            <a:off x="360000" y="1567086"/>
            <a:ext cx="5579759" cy="4807835"/>
          </a:xfrm>
        </p:spPr>
        <p:txBody>
          <a:bodyPr/>
          <a:lstStyle/>
          <a:p>
            <a:pPr marL="342900" indent="-342900">
              <a:spcAft>
                <a:spcPts val="600"/>
              </a:spcAft>
              <a:buFont typeface="+mj-lt"/>
              <a:buAutoNum type="arabicPeriod"/>
            </a:pPr>
            <a:r>
              <a:rPr lang="en-AU" sz="1800" dirty="0"/>
              <a:t>Identify factors in the body that are maintained within a certain range.</a:t>
            </a:r>
          </a:p>
          <a:p>
            <a:pPr marL="342900" indent="-342900">
              <a:spcAft>
                <a:spcPts val="600"/>
              </a:spcAft>
              <a:buFont typeface="+mj-lt"/>
              <a:buAutoNum type="arabicPeriod"/>
            </a:pPr>
            <a:r>
              <a:rPr lang="en-AU" sz="1800" dirty="0"/>
              <a:t>Define negative feedback and provide an example.</a:t>
            </a:r>
          </a:p>
          <a:p>
            <a:pPr marL="342900" indent="-342900">
              <a:spcAft>
                <a:spcPts val="600"/>
              </a:spcAft>
              <a:buFont typeface="+mj-lt"/>
              <a:buAutoNum type="arabicPeriod"/>
            </a:pPr>
            <a:r>
              <a:rPr lang="en-AU" sz="1800" dirty="0"/>
              <a:t>Define positive feedback and provide an example.</a:t>
            </a:r>
          </a:p>
          <a:p>
            <a:pPr marL="342900" indent="-342900">
              <a:spcAft>
                <a:spcPts val="600"/>
              </a:spcAft>
              <a:buFont typeface="+mj-lt"/>
              <a:buAutoNum type="arabicPeriod"/>
            </a:pPr>
            <a:r>
              <a:rPr lang="en-AU" sz="1800" dirty="0"/>
              <a:t>Describe how positive and negative feedback loops relate to homeostasis.</a:t>
            </a:r>
          </a:p>
        </p:txBody>
      </p:sp>
      <p:sp>
        <p:nvSpPr>
          <p:cNvPr id="8" name="TextBox 7">
            <a:extLst>
              <a:ext uri="{FF2B5EF4-FFF2-40B4-BE49-F238E27FC236}">
                <a16:creationId xmlns:a16="http://schemas.microsoft.com/office/drawing/2014/main" id="{82032B10-3B94-25A1-69D6-E91CAAC70048}"/>
              </a:ext>
            </a:extLst>
          </p:cNvPr>
          <p:cNvSpPr txBox="1"/>
          <p:nvPr/>
        </p:nvSpPr>
        <p:spPr>
          <a:xfrm>
            <a:off x="6252243" y="1567086"/>
            <a:ext cx="5637633" cy="353487"/>
          </a:xfrm>
          <a:prstGeom prst="rect">
            <a:avLst/>
          </a:prstGeom>
          <a:noFill/>
        </p:spPr>
        <p:txBody>
          <a:bodyPr wrap="square" lIns="0" tIns="0" rIns="0" bIns="0" rtlCol="0">
            <a:noAutofit/>
          </a:bodyPr>
          <a:lstStyle/>
          <a:p>
            <a:pPr>
              <a:lnSpc>
                <a:spcPct val="150000"/>
              </a:lnSpc>
            </a:pPr>
            <a:r>
              <a:rPr lang="en-AU" sz="1800" b="1" dirty="0"/>
              <a:t>Homeostasis and Feedback</a:t>
            </a:r>
            <a:r>
              <a:rPr lang="en-AU" sz="1800" dirty="0"/>
              <a:t> </a:t>
            </a:r>
          </a:p>
        </p:txBody>
      </p:sp>
      <p:pic>
        <p:nvPicPr>
          <p:cNvPr id="7" name="Online Media 6" descr="Homeostasis and Negative/Positive Feedback">
            <a:hlinkClick r:id="" action="ppaction://media"/>
            <a:extLst>
              <a:ext uri="{FF2B5EF4-FFF2-40B4-BE49-F238E27FC236}">
                <a16:creationId xmlns:a16="http://schemas.microsoft.com/office/drawing/2014/main" id="{19F2DFBD-15F7-ECA4-B6B7-F6A986D81447}"/>
              </a:ext>
            </a:extLst>
          </p:cNvPr>
          <p:cNvPicPr>
            <a:picLocks noRot="1" noChangeAspect="1"/>
          </p:cNvPicPr>
          <p:nvPr>
            <a:videoFile r:link="rId1"/>
          </p:nvPr>
        </p:nvPicPr>
        <p:blipFill>
          <a:blip r:embed="rId4"/>
          <a:stretch>
            <a:fillRect/>
          </a:stretch>
        </p:blipFill>
        <p:spPr>
          <a:xfrm>
            <a:off x="6252243" y="2111996"/>
            <a:ext cx="5479274" cy="3095790"/>
          </a:xfrm>
          <a:prstGeom prst="rect">
            <a:avLst/>
          </a:prstGeom>
        </p:spPr>
      </p:pic>
      <p:sp>
        <p:nvSpPr>
          <p:cNvPr id="4" name="TextBox 3">
            <a:extLst>
              <a:ext uri="{FF2B5EF4-FFF2-40B4-BE49-F238E27FC236}">
                <a16:creationId xmlns:a16="http://schemas.microsoft.com/office/drawing/2014/main" id="{54E0F6F2-C2D2-B73A-CDF4-6F062CCC667F}"/>
              </a:ext>
            </a:extLst>
          </p:cNvPr>
          <p:cNvSpPr txBox="1"/>
          <p:nvPr/>
        </p:nvSpPr>
        <p:spPr>
          <a:xfrm>
            <a:off x="6252244" y="5290914"/>
            <a:ext cx="1624066" cy="353487"/>
          </a:xfrm>
          <a:prstGeom prst="rect">
            <a:avLst/>
          </a:prstGeom>
          <a:noFill/>
        </p:spPr>
        <p:txBody>
          <a:bodyPr wrap="square" lIns="0" tIns="0" rIns="0" bIns="0" rtlCol="0">
            <a:noAutofit/>
          </a:bodyPr>
          <a:lstStyle/>
          <a:p>
            <a:pPr>
              <a:lnSpc>
                <a:spcPct val="150000"/>
              </a:lnSpc>
            </a:pPr>
            <a:r>
              <a:rPr lang="en-AU" sz="1600" dirty="0"/>
              <a:t>Duration: 6:23</a:t>
            </a:r>
          </a:p>
        </p:txBody>
      </p:sp>
      <p:sp>
        <p:nvSpPr>
          <p:cNvPr id="2" name="Slide Number Placeholder 1">
            <a:extLst>
              <a:ext uri="{FF2B5EF4-FFF2-40B4-BE49-F238E27FC236}">
                <a16:creationId xmlns:a16="http://schemas.microsoft.com/office/drawing/2014/main" id="{311100BA-CD16-363F-7DCA-E3FCB4D49BF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a:p>
        </p:txBody>
      </p:sp>
    </p:spTree>
    <p:extLst>
      <p:ext uri="{BB962C8B-B14F-4D97-AF65-F5344CB8AC3E}">
        <p14:creationId xmlns:p14="http://schemas.microsoft.com/office/powerpoint/2010/main" val="410678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CC96F1-B930-EA1F-AE6B-9D3BD0D85430}"/>
              </a:ext>
            </a:extLst>
          </p:cNvPr>
          <p:cNvSpPr>
            <a:spLocks noGrp="1"/>
          </p:cNvSpPr>
          <p:nvPr>
            <p:ph type="title"/>
          </p:nvPr>
        </p:nvSpPr>
        <p:spPr/>
        <p:txBody>
          <a:bodyPr/>
          <a:lstStyle/>
          <a:p>
            <a:r>
              <a:rPr lang="en-AU" dirty="0"/>
              <a:t>1.4 What makes you say that?</a:t>
            </a:r>
          </a:p>
        </p:txBody>
      </p:sp>
      <p:sp>
        <p:nvSpPr>
          <p:cNvPr id="4" name="Text Placeholder 3">
            <a:extLst>
              <a:ext uri="{FF2B5EF4-FFF2-40B4-BE49-F238E27FC236}">
                <a16:creationId xmlns:a16="http://schemas.microsoft.com/office/drawing/2014/main" id="{A18B9233-2B13-D4E5-04EC-C2712B237463}"/>
              </a:ext>
            </a:extLst>
          </p:cNvPr>
          <p:cNvSpPr>
            <a:spLocks noGrp="1"/>
          </p:cNvSpPr>
          <p:nvPr>
            <p:ph type="body" sz="quarter" idx="18"/>
          </p:nvPr>
        </p:nvSpPr>
        <p:spPr/>
        <p:txBody>
          <a:bodyPr/>
          <a:lstStyle/>
          <a:p>
            <a:r>
              <a:rPr lang="en-AU" dirty="0"/>
              <a:t>Temperature regulation in the heart rate activity</a:t>
            </a:r>
          </a:p>
        </p:txBody>
      </p:sp>
      <p:sp>
        <p:nvSpPr>
          <p:cNvPr id="5" name="Text Placeholder 4">
            <a:extLst>
              <a:ext uri="{FF2B5EF4-FFF2-40B4-BE49-F238E27FC236}">
                <a16:creationId xmlns:a16="http://schemas.microsoft.com/office/drawing/2014/main" id="{6E2483EE-3765-7ABE-30DC-5E1822D2DB0F}"/>
              </a:ext>
            </a:extLst>
          </p:cNvPr>
          <p:cNvSpPr>
            <a:spLocks noGrp="1"/>
          </p:cNvSpPr>
          <p:nvPr>
            <p:ph type="body" sz="quarter" idx="17"/>
          </p:nvPr>
        </p:nvSpPr>
        <p:spPr>
          <a:ln w="28575">
            <a:noFill/>
          </a:ln>
        </p:spPr>
        <p:style>
          <a:lnRef idx="2">
            <a:schemeClr val="dk1"/>
          </a:lnRef>
          <a:fillRef idx="1">
            <a:schemeClr val="lt1"/>
          </a:fillRef>
          <a:effectRef idx="0">
            <a:schemeClr val="dk1"/>
          </a:effectRef>
          <a:fontRef idx="minor">
            <a:schemeClr val="dk1"/>
          </a:fontRef>
        </p:style>
        <p:txBody>
          <a:bodyPr/>
          <a:lstStyle/>
          <a:p>
            <a:pPr>
              <a:spcAft>
                <a:spcPts val="600"/>
              </a:spcAft>
            </a:pPr>
            <a:r>
              <a:rPr lang="en-AU" sz="1800" dirty="0"/>
              <a:t>You may have noticed that you felt warmer during the heart rate activity. Various body (physiological) processes regulate your internal body temperature to make sure it stays in the optimal range. </a:t>
            </a:r>
          </a:p>
          <a:p>
            <a:pPr>
              <a:spcAft>
                <a:spcPts val="600"/>
              </a:spcAft>
            </a:pPr>
            <a:r>
              <a:rPr lang="en-AU" sz="1800" dirty="0"/>
              <a:t>Would you classify this as a negative or positive feedback loop?</a:t>
            </a:r>
          </a:p>
        </p:txBody>
      </p:sp>
      <p:sp>
        <p:nvSpPr>
          <p:cNvPr id="2" name="Slide Number Placeholder 1">
            <a:extLst>
              <a:ext uri="{FF2B5EF4-FFF2-40B4-BE49-F238E27FC236}">
                <a16:creationId xmlns:a16="http://schemas.microsoft.com/office/drawing/2014/main" id="{FB93743A-8BAF-34EE-264F-D8CEEEB5B05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44</a:t>
            </a:fld>
            <a:endParaRPr lang="en-AU"/>
          </a:p>
        </p:txBody>
      </p:sp>
    </p:spTree>
    <p:extLst>
      <p:ext uri="{BB962C8B-B14F-4D97-AF65-F5344CB8AC3E}">
        <p14:creationId xmlns:p14="http://schemas.microsoft.com/office/powerpoint/2010/main" val="317595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C6FF43-01E3-1A8F-C58C-A87CA1D42A8D}"/>
              </a:ext>
            </a:extLst>
          </p:cNvPr>
          <p:cNvSpPr>
            <a:spLocks noGrp="1"/>
          </p:cNvSpPr>
          <p:nvPr>
            <p:ph type="title"/>
          </p:nvPr>
        </p:nvSpPr>
        <p:spPr>
          <a:xfrm>
            <a:off x="354000" y="162000"/>
            <a:ext cx="11484000" cy="545601"/>
          </a:xfrm>
        </p:spPr>
        <p:txBody>
          <a:bodyPr/>
          <a:lstStyle/>
          <a:p>
            <a:r>
              <a:rPr lang="en-AU"/>
              <a:t>1.4 </a:t>
            </a:r>
            <a:r>
              <a:rPr lang="en-AU" dirty="0"/>
              <a:t>Body temperature</a:t>
            </a:r>
            <a:r>
              <a:rPr lang="en-AU"/>
              <a:t> feedback loop</a:t>
            </a:r>
          </a:p>
        </p:txBody>
      </p:sp>
      <p:pic>
        <p:nvPicPr>
          <p:cNvPr id="6" name="Picture 5" descr="A diagram of a negative feedback loop showing how temperature is maintained in the human body.">
            <a:extLst>
              <a:ext uri="{FF2B5EF4-FFF2-40B4-BE49-F238E27FC236}">
                <a16:creationId xmlns:a16="http://schemas.microsoft.com/office/drawing/2014/main" id="{15C600BC-381C-A727-E065-2CBC5A126C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757762" y="1068243"/>
            <a:ext cx="6516195" cy="5290993"/>
          </a:xfrm>
          <a:prstGeom prst="rect">
            <a:avLst/>
          </a:prstGeom>
          <a:noFill/>
          <a:ln>
            <a:noFill/>
          </a:ln>
        </p:spPr>
      </p:pic>
      <p:sp>
        <p:nvSpPr>
          <p:cNvPr id="4" name="TextBox 3">
            <a:extLst>
              <a:ext uri="{FF2B5EF4-FFF2-40B4-BE49-F238E27FC236}">
                <a16:creationId xmlns:a16="http://schemas.microsoft.com/office/drawing/2014/main" id="{12069ED3-74FF-B2F9-D711-609E56868BEF}"/>
              </a:ext>
              <a:ext uri="{C183D7F6-B498-43B3-948B-1728B52AA6E4}">
                <adec:decorative xmlns:adec="http://schemas.microsoft.com/office/drawing/2017/decorative" val="0"/>
              </a:ext>
            </a:extLst>
          </p:cNvPr>
          <p:cNvSpPr txBox="1"/>
          <p:nvPr/>
        </p:nvSpPr>
        <p:spPr>
          <a:xfrm>
            <a:off x="349344" y="6545125"/>
            <a:ext cx="8916576" cy="134139"/>
          </a:xfrm>
          <a:prstGeom prst="rect">
            <a:avLst/>
          </a:prstGeom>
          <a:noFill/>
        </p:spPr>
        <p:txBody>
          <a:bodyPr wrap="square" lIns="0" tIns="0" rIns="0" bIns="0">
            <a:spAutoFit/>
          </a:bodyPr>
          <a:lstStyle/>
          <a:p>
            <a:pPr>
              <a:lnSpc>
                <a:spcPct val="120000"/>
              </a:lnSpc>
              <a:spcBef>
                <a:spcPts val="1200"/>
              </a:spcBef>
            </a:pPr>
            <a:r>
              <a:rPr lang="en-AU" sz="800" dirty="0"/>
              <a:t>This work has been generated using </a:t>
            </a:r>
            <a:r>
              <a:rPr lang="en-AU" sz="800" dirty="0">
                <a:hlinkClick r:id="rId4" tooltip="https://www.biorender.com/"/>
              </a:rPr>
              <a:t>BioRender.com</a:t>
            </a:r>
            <a:r>
              <a:rPr lang="en-AU" sz="800" dirty="0"/>
              <a:t>. Any copyright subsisting in this work is owned by © State of New South Wales (Department of Education) 2024.</a:t>
            </a:r>
            <a:endParaRPr lang="en-AU" sz="8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D01FF9E8-3512-1796-6A1C-C64924BB17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201490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C10D07-08A5-7F54-CDC6-04EADCDC26FA}"/>
              </a:ext>
            </a:extLst>
          </p:cNvPr>
          <p:cNvSpPr>
            <a:spLocks noGrp="1"/>
          </p:cNvSpPr>
          <p:nvPr>
            <p:ph type="title"/>
          </p:nvPr>
        </p:nvSpPr>
        <p:spPr/>
        <p:txBody>
          <a:bodyPr/>
          <a:lstStyle/>
          <a:p>
            <a:r>
              <a:rPr lang="en-AU" dirty="0"/>
              <a:t>1.4 Checkpoint</a:t>
            </a:r>
            <a:endParaRPr lang="en-US" dirty="0"/>
          </a:p>
        </p:txBody>
      </p:sp>
      <p:sp>
        <p:nvSpPr>
          <p:cNvPr id="5" name="Text Placeholder 4">
            <a:extLst>
              <a:ext uri="{FF2B5EF4-FFF2-40B4-BE49-F238E27FC236}">
                <a16:creationId xmlns:a16="http://schemas.microsoft.com/office/drawing/2014/main" id="{DC30E2A8-B5C1-1E34-D761-711CAAE2F31C}"/>
              </a:ext>
            </a:extLst>
          </p:cNvPr>
          <p:cNvSpPr>
            <a:spLocks noGrp="1"/>
          </p:cNvSpPr>
          <p:nvPr>
            <p:ph type="body" sz="quarter" idx="19"/>
          </p:nvPr>
        </p:nvSpPr>
        <p:spPr>
          <a:xfrm>
            <a:off x="374134" y="1906205"/>
            <a:ext cx="4197866" cy="4230190"/>
          </a:xfrm>
        </p:spPr>
        <p:txBody>
          <a:bodyPr/>
          <a:lstStyle/>
          <a:p>
            <a:pPr marL="342900" indent="-342900" algn="l">
              <a:lnSpc>
                <a:spcPct val="150000"/>
              </a:lnSpc>
              <a:spcAft>
                <a:spcPts val="600"/>
              </a:spcAft>
              <a:buAutoNum type="arabicPeriod"/>
            </a:pPr>
            <a:r>
              <a:rPr lang="en-AU" sz="1800" dirty="0"/>
              <a:t>Identify whether this is a positive or negative feedback loop. Give a reason to support your answer. </a:t>
            </a:r>
          </a:p>
          <a:p>
            <a:pPr marL="342900" indent="-342900" algn="l">
              <a:lnSpc>
                <a:spcPct val="150000"/>
              </a:lnSpc>
              <a:spcAft>
                <a:spcPts val="600"/>
              </a:spcAft>
              <a:buAutoNum type="arabicPeriod"/>
            </a:pPr>
            <a:r>
              <a:rPr lang="en-AU" sz="1800" dirty="0"/>
              <a:t>Outline the role of this feedback loop in maintaining homeostasis in relation to blood sugar levels. </a:t>
            </a:r>
          </a:p>
          <a:p>
            <a:pPr marL="342900" indent="-342900" algn="l">
              <a:lnSpc>
                <a:spcPct val="150000"/>
              </a:lnSpc>
              <a:spcAft>
                <a:spcPts val="600"/>
              </a:spcAft>
              <a:buAutoNum type="arabicPeriod"/>
            </a:pPr>
            <a:r>
              <a:rPr lang="en-AU" sz="1800" dirty="0"/>
              <a:t>Describe the role of negative and positive feedback loops in maintaining homeostasis.</a:t>
            </a:r>
          </a:p>
        </p:txBody>
      </p:sp>
      <p:pic>
        <p:nvPicPr>
          <p:cNvPr id="6" name="Picture 5" descr="An image of a negative feedback loop showing how glucose levels are regulated in the blood to maintain homeostasis.">
            <a:extLst>
              <a:ext uri="{FF2B5EF4-FFF2-40B4-BE49-F238E27FC236}">
                <a16:creationId xmlns:a16="http://schemas.microsoft.com/office/drawing/2014/main" id="{400DA140-77A6-8F98-B9DE-AABC644A23B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66828" y="2041287"/>
            <a:ext cx="6451038" cy="4230189"/>
          </a:xfrm>
          <a:prstGeom prst="rect">
            <a:avLst/>
          </a:prstGeom>
          <a:noFill/>
          <a:ln>
            <a:noFill/>
          </a:ln>
        </p:spPr>
      </p:pic>
      <p:sp>
        <p:nvSpPr>
          <p:cNvPr id="7" name="TextBox 6">
            <a:extLst>
              <a:ext uri="{FF2B5EF4-FFF2-40B4-BE49-F238E27FC236}">
                <a16:creationId xmlns:a16="http://schemas.microsoft.com/office/drawing/2014/main" id="{D4F54083-B7ED-2D78-767A-CB8D69E02ECF}"/>
              </a:ext>
            </a:extLst>
          </p:cNvPr>
          <p:cNvSpPr txBox="1"/>
          <p:nvPr/>
        </p:nvSpPr>
        <p:spPr>
          <a:xfrm>
            <a:off x="5281487" y="6432541"/>
            <a:ext cx="5597795" cy="254172"/>
          </a:xfrm>
          <a:prstGeom prst="rect">
            <a:avLst/>
          </a:prstGeom>
          <a:noFill/>
        </p:spPr>
        <p:txBody>
          <a:bodyPr wrap="square">
            <a:spAutoFit/>
          </a:bodyPr>
          <a:lstStyle/>
          <a:p>
            <a:pPr>
              <a:lnSpc>
                <a:spcPct val="150000"/>
              </a:lnSpc>
              <a:spcBef>
                <a:spcPts val="1200"/>
              </a:spcBef>
            </a:pPr>
            <a:r>
              <a:rPr lang="en-AU" sz="800" dirty="0">
                <a:effectLst/>
                <a:latin typeface="Arial" panose="020B0604020202020204" pitchFamily="34" charset="0"/>
                <a:ea typeface="Calibri" panose="020F0502020204030204" pitchFamily="34" charset="0"/>
                <a:hlinkClick r:id="rId4"/>
              </a:rPr>
              <a:t>Feedback loop</a:t>
            </a:r>
            <a:r>
              <a:rPr lang="en-AU" sz="800" dirty="0">
                <a:effectLst/>
                <a:latin typeface="Arial" panose="020B0604020202020204" pitchFamily="34" charset="0"/>
                <a:ea typeface="Calibri" panose="020F0502020204030204" pitchFamily="34" charset="0"/>
              </a:rPr>
              <a:t> by Shannon Muskopf from LibreTexts Biology licensed under </a:t>
            </a:r>
            <a:r>
              <a:rPr lang="en-AU" sz="800" dirty="0">
                <a:effectLst/>
                <a:latin typeface="Arial" panose="020B0604020202020204" pitchFamily="34" charset="0"/>
                <a:ea typeface="Calibri" panose="020F0502020204030204" pitchFamily="34" charset="0"/>
                <a:hlinkClick r:id="rId5"/>
              </a:rPr>
              <a:t>CC BY-NC-SA 4.0</a:t>
            </a:r>
            <a:endParaRPr lang="en-AU" sz="8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5D111EF6-4285-02EA-C916-4E023C757C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Tree>
    <p:extLst>
      <p:ext uri="{BB962C8B-B14F-4D97-AF65-F5344CB8AC3E}">
        <p14:creationId xmlns:p14="http://schemas.microsoft.com/office/powerpoint/2010/main" val="271780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1.5 Coordinating the response to stimuli</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102780406"/>
              </p:ext>
            </p:extLst>
          </p:nvPr>
        </p:nvGraphicFramePr>
        <p:xfrm>
          <a:off x="348000" y="1926805"/>
          <a:ext cx="11496000" cy="4459779"/>
        </p:xfrm>
        <a:graphic>
          <a:graphicData uri="http://schemas.openxmlformats.org/drawingml/2006/table">
            <a:tbl>
              <a:tblPr firstRow="1">
                <a:tableStyleId>{B301B821-A1FF-4177-AEE7-76D212191A09}</a:tableStyleId>
              </a:tblPr>
              <a:tblGrid>
                <a:gridCol w="4439239">
                  <a:extLst>
                    <a:ext uri="{9D8B030D-6E8A-4147-A177-3AD203B41FA5}">
                      <a16:colId xmlns:a16="http://schemas.microsoft.com/office/drawing/2014/main" val="3623447875"/>
                    </a:ext>
                  </a:extLst>
                </a:gridCol>
                <a:gridCol w="7056761">
                  <a:extLst>
                    <a:ext uri="{9D8B030D-6E8A-4147-A177-3AD203B41FA5}">
                      <a16:colId xmlns:a16="http://schemas.microsoft.com/office/drawing/2014/main" val="3573327086"/>
                    </a:ext>
                  </a:extLst>
                </a:gridCol>
              </a:tblGrid>
              <a:tr h="274611">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8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520610">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to describe how the response to stimuli in the body is coordinated so that we can explain how it responds to changes and maintains homeostasis.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identify that the human body’s responses are coordinated by the nervous and endocrine systems.</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describe how the nervous and endocrine systems coordinate responses to stimuli.</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94621">
                <a:tc>
                  <a:txBody>
                    <a:bodyPr/>
                    <a:lstStyle/>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how to process information from secondary sources.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identify key points in a text using given questions.</a:t>
                      </a:r>
                    </a:p>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summarise key points in my own words to answer questions.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1215201">
                <a:tc>
                  <a:txBody>
                    <a:bodyPr/>
                    <a:lstStyle/>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to create written texts to communicate findings from a scientific investigation.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construct a discussion for the experiment using guiding questions.</a:t>
                      </a:r>
                    </a:p>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construct an evidence-based conclusion for the experiment using claim-evidence-reasoning.</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734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47</a:t>
            </a:fld>
            <a:endParaRPr lang="en-AU"/>
          </a:p>
        </p:txBody>
      </p:sp>
    </p:spTree>
    <p:extLst>
      <p:ext uri="{BB962C8B-B14F-4D97-AF65-F5344CB8AC3E}">
        <p14:creationId xmlns:p14="http://schemas.microsoft.com/office/powerpoint/2010/main" val="278341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6DEDBD-E836-0270-4B60-4AE460422893}"/>
              </a:ext>
            </a:extLst>
          </p:cNvPr>
          <p:cNvSpPr>
            <a:spLocks noGrp="1"/>
          </p:cNvSpPr>
          <p:nvPr>
            <p:ph type="title"/>
          </p:nvPr>
        </p:nvSpPr>
        <p:spPr/>
        <p:txBody>
          <a:bodyPr/>
          <a:lstStyle/>
          <a:p>
            <a:r>
              <a:rPr lang="en-AU"/>
              <a:t>1.5 Brainstorm</a:t>
            </a:r>
          </a:p>
        </p:txBody>
      </p:sp>
      <p:sp>
        <p:nvSpPr>
          <p:cNvPr id="5" name="Text Placeholder 4">
            <a:extLst>
              <a:ext uri="{FF2B5EF4-FFF2-40B4-BE49-F238E27FC236}">
                <a16:creationId xmlns:a16="http://schemas.microsoft.com/office/drawing/2014/main" id="{4C49F61B-AA35-A773-53CA-9FCB38B7BD11}"/>
              </a:ext>
            </a:extLst>
          </p:cNvPr>
          <p:cNvSpPr>
            <a:spLocks noGrp="1"/>
          </p:cNvSpPr>
          <p:nvPr>
            <p:ph type="body" sz="quarter" idx="18"/>
          </p:nvPr>
        </p:nvSpPr>
        <p:spPr/>
        <p:txBody>
          <a:bodyPr/>
          <a:lstStyle/>
          <a:p>
            <a:r>
              <a:rPr lang="en-AU" dirty="0"/>
              <a:t>Hormones</a:t>
            </a:r>
          </a:p>
        </p:txBody>
      </p:sp>
      <p:sp>
        <p:nvSpPr>
          <p:cNvPr id="6" name="Oval 5">
            <a:extLst>
              <a:ext uri="{FF2B5EF4-FFF2-40B4-BE49-F238E27FC236}">
                <a16:creationId xmlns:a16="http://schemas.microsoft.com/office/drawing/2014/main" id="{056D9A29-DC16-CA18-DC44-E14BB45E4264}"/>
              </a:ext>
            </a:extLst>
          </p:cNvPr>
          <p:cNvSpPr/>
          <p:nvPr/>
        </p:nvSpPr>
        <p:spPr>
          <a:xfrm>
            <a:off x="3569917" y="2351762"/>
            <a:ext cx="4346532" cy="2154476"/>
          </a:xfrm>
          <a:prstGeom prst="ellipse">
            <a:avLst/>
          </a:prstGeom>
          <a:solidFill>
            <a:schemeClr val="accent4"/>
          </a:solidFill>
          <a:ln w="38100"/>
        </p:spPr>
        <p:style>
          <a:lnRef idx="2">
            <a:schemeClr val="dk1"/>
          </a:lnRef>
          <a:fillRef idx="1">
            <a:schemeClr val="lt1"/>
          </a:fillRef>
          <a:effectRef idx="0">
            <a:schemeClr val="dk1"/>
          </a:effectRef>
          <a:fontRef idx="minor">
            <a:schemeClr val="dk1"/>
          </a:fontRef>
        </p:style>
        <p:txBody>
          <a:bodyPr rtlCol="0" anchor="ctr"/>
          <a:lstStyle/>
          <a:p>
            <a:pPr algn="ctr"/>
            <a:r>
              <a:rPr lang="en-AU" sz="4000" dirty="0"/>
              <a:t>Hormones</a:t>
            </a:r>
          </a:p>
        </p:txBody>
      </p:sp>
      <p:cxnSp>
        <p:nvCxnSpPr>
          <p:cNvPr id="8" name="Straight Arrow Connector 7">
            <a:extLst>
              <a:ext uri="{FF2B5EF4-FFF2-40B4-BE49-F238E27FC236}">
                <a16:creationId xmlns:a16="http://schemas.microsoft.com/office/drawing/2014/main" id="{213A2D80-A1DC-B770-FA16-05B974D42BD1}"/>
              </a:ext>
              <a:ext uri="{C183D7F6-B498-43B3-948B-1728B52AA6E4}">
                <adec:decorative xmlns:adec="http://schemas.microsoft.com/office/drawing/2017/decorative" val="1"/>
              </a:ext>
            </a:extLst>
          </p:cNvPr>
          <p:cNvCxnSpPr/>
          <p:nvPr/>
        </p:nvCxnSpPr>
        <p:spPr>
          <a:xfrm flipV="1">
            <a:off x="7603299" y="2167003"/>
            <a:ext cx="776613" cy="67640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 name="Slide Number Placeholder 1">
            <a:extLst>
              <a:ext uri="{FF2B5EF4-FFF2-40B4-BE49-F238E27FC236}">
                <a16:creationId xmlns:a16="http://schemas.microsoft.com/office/drawing/2014/main" id="{D6E10FA3-CB7B-50BF-046C-FA43ADA2F31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a:p>
        </p:txBody>
      </p:sp>
    </p:spTree>
    <p:extLst>
      <p:ext uri="{BB962C8B-B14F-4D97-AF65-F5344CB8AC3E}">
        <p14:creationId xmlns:p14="http://schemas.microsoft.com/office/powerpoint/2010/main" val="326499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E970BF-6C41-2C99-31DB-061594C1CBD4}"/>
              </a:ext>
            </a:extLst>
          </p:cNvPr>
          <p:cNvSpPr>
            <a:spLocks noGrp="1"/>
          </p:cNvSpPr>
          <p:nvPr>
            <p:ph type="title"/>
          </p:nvPr>
        </p:nvSpPr>
        <p:spPr/>
        <p:txBody>
          <a:bodyPr/>
          <a:lstStyle/>
          <a:p>
            <a:r>
              <a:rPr lang="en-AU" dirty="0"/>
              <a:t>1.5 Extracting key points</a:t>
            </a:r>
          </a:p>
        </p:txBody>
      </p:sp>
      <p:sp>
        <p:nvSpPr>
          <p:cNvPr id="5" name="Text Placeholder 4">
            <a:extLst>
              <a:ext uri="{FF2B5EF4-FFF2-40B4-BE49-F238E27FC236}">
                <a16:creationId xmlns:a16="http://schemas.microsoft.com/office/drawing/2014/main" id="{74EF279A-EEE2-4CF7-809B-EF670BA8D508}"/>
              </a:ext>
            </a:extLst>
          </p:cNvPr>
          <p:cNvSpPr>
            <a:spLocks noGrp="1"/>
          </p:cNvSpPr>
          <p:nvPr>
            <p:ph type="body" sz="quarter" idx="17"/>
          </p:nvPr>
        </p:nvSpPr>
        <p:spPr>
          <a:xfrm>
            <a:off x="360000" y="1567086"/>
            <a:ext cx="5423855" cy="4807835"/>
          </a:xfrm>
        </p:spPr>
        <p:txBody>
          <a:bodyPr/>
          <a:lstStyle/>
          <a:p>
            <a:pPr marL="342900" indent="-342900">
              <a:spcAft>
                <a:spcPts val="600"/>
              </a:spcAft>
              <a:buFont typeface="+mj-lt"/>
              <a:buAutoNum type="alphaLcParenR"/>
            </a:pPr>
            <a:r>
              <a:rPr lang="en-AU" sz="1800" dirty="0">
                <a:latin typeface="Arial" panose="020B0604020202020204" pitchFamily="34" charset="0"/>
                <a:cs typeface="Arial" panose="020B0604020202020204" pitchFamily="34" charset="0"/>
              </a:rPr>
              <a:t>What is a key point in a text?</a:t>
            </a:r>
          </a:p>
          <a:p>
            <a:pPr marL="342900" indent="-342900">
              <a:spcAft>
                <a:spcPts val="600"/>
              </a:spcAft>
              <a:buFont typeface="+mj-lt"/>
              <a:buAutoNum type="alphaLcParenR"/>
            </a:pPr>
            <a:r>
              <a:rPr lang="en-AU" sz="1800" dirty="0">
                <a:latin typeface="Arial" panose="020B0604020202020204" pitchFamily="34" charset="0"/>
                <a:cs typeface="Arial" panose="020B0604020202020204" pitchFamily="34" charset="0"/>
              </a:rPr>
              <a:t>If I gave you a text and asked you to highlight the key points, what would you give back to me? </a:t>
            </a:r>
          </a:p>
          <a:p>
            <a:pPr marL="342900" indent="-342900">
              <a:spcAft>
                <a:spcPts val="600"/>
              </a:spcAft>
              <a:buFont typeface="+mj-lt"/>
              <a:buAutoNum type="alphaLcParenR"/>
            </a:pPr>
            <a:r>
              <a:rPr lang="en-AU" sz="1800" dirty="0">
                <a:latin typeface="Arial" panose="020B0604020202020204" pitchFamily="34" charset="0"/>
                <a:cs typeface="Arial" panose="020B0604020202020204" pitchFamily="34" charset="0"/>
              </a:rPr>
              <a:t>When you are completing an assessment or reading a text in class for a purpose, how do you pick which information in the text is important for that assessment or task?</a:t>
            </a:r>
          </a:p>
          <a:p>
            <a:pPr marL="342900" indent="-342900">
              <a:spcAft>
                <a:spcPts val="600"/>
              </a:spcAft>
              <a:buFont typeface="+mj-lt"/>
              <a:buAutoNum type="alphaLcParenR"/>
            </a:pPr>
            <a:endParaRPr lang="en-AU" sz="1800" dirty="0"/>
          </a:p>
        </p:txBody>
      </p:sp>
      <p:pic>
        <p:nvPicPr>
          <p:cNvPr id="9" name="Graphic 8">
            <a:extLst>
              <a:ext uri="{FF2B5EF4-FFF2-40B4-BE49-F238E27FC236}">
                <a16:creationId xmlns:a16="http://schemas.microsoft.com/office/drawing/2014/main" id="{BFA7844F-B877-82CC-0ADE-149AAF43F881}"/>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8219" t="18253" r="18342" b="18308"/>
          <a:stretch/>
        </p:blipFill>
        <p:spPr>
          <a:xfrm>
            <a:off x="6959624" y="1432191"/>
            <a:ext cx="4296578" cy="4296579"/>
          </a:xfrm>
          <a:prstGeom prst="rect">
            <a:avLst/>
          </a:prstGeom>
        </p:spPr>
      </p:pic>
      <p:sp>
        <p:nvSpPr>
          <p:cNvPr id="2" name="Slide Number Placeholder 1">
            <a:extLst>
              <a:ext uri="{FF2B5EF4-FFF2-40B4-BE49-F238E27FC236}">
                <a16:creationId xmlns:a16="http://schemas.microsoft.com/office/drawing/2014/main" id="{EA28EFA4-D016-B41A-BFE6-406C7A7E8B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49</a:t>
            </a:fld>
            <a:endParaRPr lang="en-AU"/>
          </a:p>
        </p:txBody>
      </p:sp>
    </p:spTree>
    <p:extLst>
      <p:ext uri="{BB962C8B-B14F-4D97-AF65-F5344CB8AC3E}">
        <p14:creationId xmlns:p14="http://schemas.microsoft.com/office/powerpoint/2010/main" val="36297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latin typeface="Arial"/>
                <a:cs typeface="Arial"/>
              </a:rPr>
              <a:t>1. How and why does the body respond to a changing environment?</a:t>
            </a:r>
            <a:br>
              <a:rPr lang="en-AU">
                <a:latin typeface="Arial"/>
                <a:cs typeface="Arial"/>
              </a:rPr>
            </a:br>
            <a:br>
              <a:rPr lang="en-AU">
                <a:latin typeface="Arial"/>
                <a:cs typeface="Arial"/>
              </a:rPr>
            </a:br>
            <a:endParaRPr lang="en-AU" sz="2800"/>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DB641-1F73-EC44-3D28-70A3C7B4EAB6}"/>
              </a:ext>
            </a:extLst>
          </p:cNvPr>
          <p:cNvSpPr>
            <a:spLocks noGrp="1"/>
          </p:cNvSpPr>
          <p:nvPr>
            <p:ph type="title"/>
          </p:nvPr>
        </p:nvSpPr>
        <p:spPr/>
        <p:txBody>
          <a:bodyPr/>
          <a:lstStyle/>
          <a:p>
            <a:r>
              <a:rPr lang="en-AU" dirty="0"/>
              <a:t>1.5 Endocrine system</a:t>
            </a:r>
          </a:p>
        </p:txBody>
      </p:sp>
      <p:sp>
        <p:nvSpPr>
          <p:cNvPr id="4" name="Text Placeholder 3">
            <a:extLst>
              <a:ext uri="{FF2B5EF4-FFF2-40B4-BE49-F238E27FC236}">
                <a16:creationId xmlns:a16="http://schemas.microsoft.com/office/drawing/2014/main" id="{1148F91D-B097-A057-59D3-433EFF8063FC}"/>
              </a:ext>
            </a:extLst>
          </p:cNvPr>
          <p:cNvSpPr>
            <a:spLocks noGrp="1"/>
          </p:cNvSpPr>
          <p:nvPr>
            <p:ph type="body" sz="quarter" idx="18"/>
          </p:nvPr>
        </p:nvSpPr>
        <p:spPr/>
        <p:txBody>
          <a:bodyPr/>
          <a:lstStyle/>
          <a:p>
            <a:r>
              <a:rPr lang="en-AU" dirty="0"/>
              <a:t>Write the questions below in your book.</a:t>
            </a:r>
          </a:p>
        </p:txBody>
      </p:sp>
      <p:sp>
        <p:nvSpPr>
          <p:cNvPr id="5" name="Text Placeholder 4">
            <a:extLst>
              <a:ext uri="{FF2B5EF4-FFF2-40B4-BE49-F238E27FC236}">
                <a16:creationId xmlns:a16="http://schemas.microsoft.com/office/drawing/2014/main" id="{E39F4063-6E78-F65A-EDC8-0E9D475397CC}"/>
              </a:ext>
            </a:extLst>
          </p:cNvPr>
          <p:cNvSpPr>
            <a:spLocks noGrp="1"/>
          </p:cNvSpPr>
          <p:nvPr>
            <p:ph type="body" sz="quarter" idx="17"/>
          </p:nvPr>
        </p:nvSpPr>
        <p:spPr>
          <a:xfrm>
            <a:off x="360000" y="1567086"/>
            <a:ext cx="11207711" cy="4690495"/>
          </a:xfrm>
        </p:spPr>
        <p:txBody>
          <a:bodyPr/>
          <a:lstStyle/>
          <a:p>
            <a:pPr marL="342900" indent="-342900">
              <a:lnSpc>
                <a:spcPct val="150000"/>
              </a:lnSpc>
              <a:spcAft>
                <a:spcPts val="600"/>
              </a:spcAft>
              <a:buFont typeface="+mj-lt"/>
              <a:buAutoNum type="alphaLcParenR"/>
            </a:pPr>
            <a:r>
              <a:rPr lang="en-AU" sz="1800" dirty="0">
                <a:latin typeface="Arial" panose="020B0604020202020204" pitchFamily="34" charset="0"/>
                <a:cs typeface="Arial" panose="020B0604020202020204" pitchFamily="34" charset="0"/>
              </a:rPr>
              <a:t>Define endocrine system.</a:t>
            </a:r>
          </a:p>
          <a:p>
            <a:pPr marL="342900" indent="-342900">
              <a:lnSpc>
                <a:spcPct val="150000"/>
              </a:lnSpc>
              <a:spcAft>
                <a:spcPts val="600"/>
              </a:spcAft>
              <a:buFont typeface="+mj-lt"/>
              <a:buAutoNum type="alphaLcParenR"/>
            </a:pPr>
            <a:r>
              <a:rPr lang="en-AU" sz="1800" dirty="0">
                <a:latin typeface="Arial" panose="020B0604020202020204" pitchFamily="34" charset="0"/>
                <a:cs typeface="Arial" panose="020B0604020202020204" pitchFamily="34" charset="0"/>
              </a:rPr>
              <a:t>Define hormone.</a:t>
            </a:r>
            <a:endParaRPr lang="en-AU" sz="1800" dirty="0">
              <a:latin typeface="Arial" panose="020B0604020202020204" pitchFamily="34" charset="0"/>
            </a:endParaRPr>
          </a:p>
          <a:p>
            <a:pPr marL="342900" indent="-342900">
              <a:lnSpc>
                <a:spcPct val="150000"/>
              </a:lnSpc>
              <a:spcAft>
                <a:spcPts val="600"/>
              </a:spcAft>
              <a:buFont typeface="+mj-lt"/>
              <a:buAutoNum type="alphaLcParenR"/>
            </a:pPr>
            <a:r>
              <a:rPr lang="en-AU" sz="1800" dirty="0">
                <a:latin typeface="Arial" panose="020B0604020202020204" pitchFamily="34" charset="0"/>
                <a:cs typeface="Arial" panose="020B0604020202020204" pitchFamily="34" charset="0"/>
              </a:rPr>
              <a:t>Outline the function of the endocrine system.</a:t>
            </a:r>
            <a:endParaRPr lang="en-AU" sz="1800" dirty="0"/>
          </a:p>
        </p:txBody>
      </p:sp>
      <p:sp>
        <p:nvSpPr>
          <p:cNvPr id="2" name="Slide Number Placeholder 1">
            <a:extLst>
              <a:ext uri="{FF2B5EF4-FFF2-40B4-BE49-F238E27FC236}">
                <a16:creationId xmlns:a16="http://schemas.microsoft.com/office/drawing/2014/main" id="{FD75555B-76B8-AA67-6100-C660008F6ED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a:p>
        </p:txBody>
      </p:sp>
    </p:spTree>
    <p:extLst>
      <p:ext uri="{BB962C8B-B14F-4D97-AF65-F5344CB8AC3E}">
        <p14:creationId xmlns:p14="http://schemas.microsoft.com/office/powerpoint/2010/main" val="427805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6A7ADE-9467-D51D-F380-CC1F18E73DF8}"/>
              </a:ext>
            </a:extLst>
          </p:cNvPr>
          <p:cNvSpPr>
            <a:spLocks noGrp="1"/>
          </p:cNvSpPr>
          <p:nvPr>
            <p:ph type="title"/>
          </p:nvPr>
        </p:nvSpPr>
        <p:spPr/>
        <p:txBody>
          <a:bodyPr/>
          <a:lstStyle/>
          <a:p>
            <a:r>
              <a:rPr lang="en-AU"/>
              <a:t>1.5 Endocrine system cloze passage</a:t>
            </a:r>
          </a:p>
        </p:txBody>
      </p:sp>
      <p:sp>
        <p:nvSpPr>
          <p:cNvPr id="6" name="TextBox 5">
            <a:extLst>
              <a:ext uri="{FF2B5EF4-FFF2-40B4-BE49-F238E27FC236}">
                <a16:creationId xmlns:a16="http://schemas.microsoft.com/office/drawing/2014/main" id="{2F618645-C301-0430-B862-0F4C35C5EE2D}"/>
              </a:ext>
            </a:extLst>
          </p:cNvPr>
          <p:cNvSpPr txBox="1"/>
          <p:nvPr/>
        </p:nvSpPr>
        <p:spPr>
          <a:xfrm>
            <a:off x="411873" y="1430518"/>
            <a:ext cx="11368253" cy="4196020"/>
          </a:xfrm>
          <a:prstGeom prst="rect">
            <a:avLst/>
          </a:prstGeom>
          <a:noFill/>
        </p:spPr>
        <p:txBody>
          <a:bodyPr wrap="square">
            <a:spAutoFit/>
          </a:bodyPr>
          <a:lstStyle/>
          <a:p>
            <a:pPr marL="342900" indent="-342900">
              <a:lnSpc>
                <a:spcPct val="150000"/>
              </a:lnSpc>
              <a:buFont typeface="+mj-lt"/>
              <a:buAutoNum type="alphaLcParenR"/>
            </a:pPr>
            <a:r>
              <a:rPr lang="en-AU" sz="1800" b="1" dirty="0">
                <a:latin typeface="Arial" panose="020B0604020202020204" pitchFamily="34" charset="0"/>
                <a:cs typeface="Arial" panose="020B0604020202020204" pitchFamily="34" charset="0"/>
              </a:rPr>
              <a:t>Endocrine System:</a:t>
            </a:r>
            <a:r>
              <a:rPr lang="en-AU" sz="1800" dirty="0">
                <a:latin typeface="Arial" panose="020B0604020202020204" pitchFamily="34" charset="0"/>
                <a:cs typeface="Arial" panose="020B0604020202020204" pitchFamily="34" charset="0"/>
              </a:rPr>
              <a:t> This is a system in the human body made up of _________ that release special chemicals called ______________ into the ___________.</a:t>
            </a:r>
          </a:p>
          <a:p>
            <a:pPr marL="342900" indent="-342900">
              <a:lnSpc>
                <a:spcPct val="150000"/>
              </a:lnSpc>
              <a:buFont typeface="+mj-lt"/>
              <a:buAutoNum type="alphaLcParenR"/>
            </a:pPr>
            <a:endParaRPr lang="en-AU" sz="1800" dirty="0">
              <a:latin typeface="Arial" panose="020B0604020202020204" pitchFamily="34" charset="0"/>
              <a:cs typeface="Arial" panose="020B0604020202020204" pitchFamily="34" charset="0"/>
            </a:endParaRPr>
          </a:p>
          <a:p>
            <a:pPr marL="342900" indent="-342900">
              <a:lnSpc>
                <a:spcPct val="150000"/>
              </a:lnSpc>
              <a:buFont typeface="+mj-lt"/>
              <a:buAutoNum type="alphaLcParenR"/>
            </a:pPr>
            <a:r>
              <a:rPr lang="en-AU" sz="1800" b="1" dirty="0">
                <a:latin typeface="Arial" panose="020B0604020202020204" pitchFamily="34" charset="0"/>
                <a:cs typeface="Arial" panose="020B0604020202020204" pitchFamily="34" charset="0"/>
              </a:rPr>
              <a:t>Hormones:</a:t>
            </a:r>
            <a:r>
              <a:rPr lang="en-AU" sz="1800" dirty="0">
                <a:latin typeface="Arial" panose="020B0604020202020204" pitchFamily="34" charset="0"/>
                <a:cs typeface="Arial" panose="020B0604020202020204" pitchFamily="34" charset="0"/>
              </a:rPr>
              <a:t> These are like chemical  ______________ sent to specific parts of the body to tell them what to do. For example, _____________ is a hormone that helps control blood _____________ levels.</a:t>
            </a:r>
          </a:p>
          <a:p>
            <a:pPr>
              <a:lnSpc>
                <a:spcPct val="150000"/>
              </a:lnSpc>
            </a:pPr>
            <a:endParaRPr lang="en-AU" sz="1800" dirty="0">
              <a:latin typeface="Arial" panose="020B0604020202020204" pitchFamily="34" charset="0"/>
              <a:cs typeface="Arial" panose="020B0604020202020204" pitchFamily="34" charset="0"/>
            </a:endParaRPr>
          </a:p>
          <a:p>
            <a:pPr marL="342900" indent="-342900">
              <a:lnSpc>
                <a:spcPct val="150000"/>
              </a:lnSpc>
              <a:buFont typeface="+mj-lt"/>
              <a:buAutoNum type="alphaLcParenR" startAt="3"/>
            </a:pPr>
            <a:r>
              <a:rPr lang="en-AU" sz="1800" b="1" dirty="0">
                <a:latin typeface="Arial" panose="020B0604020202020204" pitchFamily="34" charset="0"/>
                <a:cs typeface="Arial" panose="020B0604020202020204" pitchFamily="34" charset="0"/>
              </a:rPr>
              <a:t>Function:</a:t>
            </a:r>
            <a:r>
              <a:rPr lang="en-AU" sz="1800" dirty="0">
                <a:latin typeface="Arial" panose="020B0604020202020204" pitchFamily="34" charset="0"/>
                <a:cs typeface="Arial" panose="020B0604020202020204" pitchFamily="34" charset="0"/>
              </a:rPr>
              <a:t> The endocrine system is like a ______________ network in the human body. It uses _____________ to send messages through the blood to control important things like how people _________, how energy is used and how people feel. Each gland in this system has a specific job to make sure the body works well and stays balanced to maintain _________________.</a:t>
            </a:r>
          </a:p>
        </p:txBody>
      </p:sp>
      <p:sp>
        <p:nvSpPr>
          <p:cNvPr id="4" name="Rectangle: Rounded Corners 3">
            <a:extLst>
              <a:ext uri="{FF2B5EF4-FFF2-40B4-BE49-F238E27FC236}">
                <a16:creationId xmlns:a16="http://schemas.microsoft.com/office/drawing/2014/main" id="{887CDA7D-F25E-B676-0CA0-3E8A018AC6C0}"/>
              </a:ext>
            </a:extLst>
          </p:cNvPr>
          <p:cNvSpPr/>
          <p:nvPr/>
        </p:nvSpPr>
        <p:spPr>
          <a:xfrm>
            <a:off x="7835900" y="1509008"/>
            <a:ext cx="1168400" cy="3322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a:solidFill>
                  <a:schemeClr val="tx1"/>
                </a:solidFill>
              </a:rPr>
              <a:t>glands</a:t>
            </a:r>
          </a:p>
        </p:txBody>
      </p:sp>
      <p:sp>
        <p:nvSpPr>
          <p:cNvPr id="5" name="Rectangle: Rounded Corners 4">
            <a:extLst>
              <a:ext uri="{FF2B5EF4-FFF2-40B4-BE49-F238E27FC236}">
                <a16:creationId xmlns:a16="http://schemas.microsoft.com/office/drawing/2014/main" id="{BA84888D-4CDD-7CAB-75B2-74043008DC9F}"/>
              </a:ext>
            </a:extLst>
          </p:cNvPr>
          <p:cNvSpPr/>
          <p:nvPr/>
        </p:nvSpPr>
        <p:spPr>
          <a:xfrm>
            <a:off x="2565400" y="1888026"/>
            <a:ext cx="1803400"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dirty="0">
                <a:solidFill>
                  <a:schemeClr val="tx1"/>
                </a:solidFill>
              </a:rPr>
              <a:t>hormones</a:t>
            </a:r>
          </a:p>
        </p:txBody>
      </p:sp>
      <p:sp>
        <p:nvSpPr>
          <p:cNvPr id="8" name="Rectangle: Rounded Corners 7">
            <a:extLst>
              <a:ext uri="{FF2B5EF4-FFF2-40B4-BE49-F238E27FC236}">
                <a16:creationId xmlns:a16="http://schemas.microsoft.com/office/drawing/2014/main" id="{BFB972B6-A446-D4A0-CE43-DF7319BF1AB2}"/>
              </a:ext>
            </a:extLst>
          </p:cNvPr>
          <p:cNvSpPr/>
          <p:nvPr/>
        </p:nvSpPr>
        <p:spPr>
          <a:xfrm>
            <a:off x="5220576" y="1891902"/>
            <a:ext cx="1397001"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a:solidFill>
                  <a:schemeClr val="tx1"/>
                </a:solidFill>
              </a:rPr>
              <a:t>blood</a:t>
            </a:r>
          </a:p>
        </p:txBody>
      </p:sp>
      <p:sp>
        <p:nvSpPr>
          <p:cNvPr id="9" name="Rectangle: Rounded Corners 8">
            <a:extLst>
              <a:ext uri="{FF2B5EF4-FFF2-40B4-BE49-F238E27FC236}">
                <a16:creationId xmlns:a16="http://schemas.microsoft.com/office/drawing/2014/main" id="{E31AC8E3-29D0-8F5A-9C42-D8EB24B739E7}"/>
              </a:ext>
            </a:extLst>
          </p:cNvPr>
          <p:cNvSpPr/>
          <p:nvPr/>
        </p:nvSpPr>
        <p:spPr>
          <a:xfrm>
            <a:off x="4610100" y="2745462"/>
            <a:ext cx="1803400"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a:solidFill>
                  <a:schemeClr val="tx1"/>
                </a:solidFill>
              </a:rPr>
              <a:t>messages</a:t>
            </a:r>
          </a:p>
        </p:txBody>
      </p:sp>
      <p:sp>
        <p:nvSpPr>
          <p:cNvPr id="10" name="Rectangle: Rounded Corners 9">
            <a:extLst>
              <a:ext uri="{FF2B5EF4-FFF2-40B4-BE49-F238E27FC236}">
                <a16:creationId xmlns:a16="http://schemas.microsoft.com/office/drawing/2014/main" id="{83070D7A-811A-7E11-0FC7-E2B19038E753}"/>
              </a:ext>
            </a:extLst>
          </p:cNvPr>
          <p:cNvSpPr/>
          <p:nvPr/>
        </p:nvSpPr>
        <p:spPr>
          <a:xfrm>
            <a:off x="2844800" y="3155362"/>
            <a:ext cx="1676400"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a:solidFill>
                  <a:schemeClr val="tx1"/>
                </a:solidFill>
              </a:rPr>
              <a:t>insulin</a:t>
            </a:r>
          </a:p>
        </p:txBody>
      </p:sp>
      <p:sp>
        <p:nvSpPr>
          <p:cNvPr id="11" name="Rectangle: Rounded Corners 10">
            <a:extLst>
              <a:ext uri="{FF2B5EF4-FFF2-40B4-BE49-F238E27FC236}">
                <a16:creationId xmlns:a16="http://schemas.microsoft.com/office/drawing/2014/main" id="{84418FB8-18A3-B1AD-3881-20F1EE2F6C32}"/>
              </a:ext>
            </a:extLst>
          </p:cNvPr>
          <p:cNvSpPr/>
          <p:nvPr/>
        </p:nvSpPr>
        <p:spPr>
          <a:xfrm>
            <a:off x="8401050" y="3111350"/>
            <a:ext cx="1676400"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a:solidFill>
                  <a:schemeClr val="tx1"/>
                </a:solidFill>
              </a:rPr>
              <a:t>sugar</a:t>
            </a:r>
          </a:p>
        </p:txBody>
      </p:sp>
      <p:sp>
        <p:nvSpPr>
          <p:cNvPr id="12" name="Rectangle: Rounded Corners 11">
            <a:extLst>
              <a:ext uri="{FF2B5EF4-FFF2-40B4-BE49-F238E27FC236}">
                <a16:creationId xmlns:a16="http://schemas.microsoft.com/office/drawing/2014/main" id="{52C1A184-8479-9A9F-19E5-C724B6D73AE6}"/>
              </a:ext>
            </a:extLst>
          </p:cNvPr>
          <p:cNvSpPr/>
          <p:nvPr/>
        </p:nvSpPr>
        <p:spPr>
          <a:xfrm>
            <a:off x="5048136" y="3962712"/>
            <a:ext cx="1803400"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a:solidFill>
                  <a:schemeClr val="tx1"/>
                </a:solidFill>
              </a:rPr>
              <a:t>messaging</a:t>
            </a:r>
          </a:p>
        </p:txBody>
      </p:sp>
      <p:sp>
        <p:nvSpPr>
          <p:cNvPr id="13" name="Rectangle: Rounded Corners 12">
            <a:extLst>
              <a:ext uri="{FF2B5EF4-FFF2-40B4-BE49-F238E27FC236}">
                <a16:creationId xmlns:a16="http://schemas.microsoft.com/office/drawing/2014/main" id="{500BCFFE-9656-C466-DD87-149E363D0719}"/>
              </a:ext>
            </a:extLst>
          </p:cNvPr>
          <p:cNvSpPr/>
          <p:nvPr/>
        </p:nvSpPr>
        <p:spPr>
          <a:xfrm>
            <a:off x="742950" y="4371900"/>
            <a:ext cx="1803400"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a:solidFill>
                  <a:schemeClr val="tx1"/>
                </a:solidFill>
              </a:rPr>
              <a:t>hormones</a:t>
            </a:r>
          </a:p>
        </p:txBody>
      </p:sp>
      <p:sp>
        <p:nvSpPr>
          <p:cNvPr id="14" name="Rectangle: Rounded Corners 13">
            <a:extLst>
              <a:ext uri="{FF2B5EF4-FFF2-40B4-BE49-F238E27FC236}">
                <a16:creationId xmlns:a16="http://schemas.microsoft.com/office/drawing/2014/main" id="{D5C7AE11-A0F7-8D13-B03C-4DD7E2B35C0F}"/>
              </a:ext>
            </a:extLst>
          </p:cNvPr>
          <p:cNvSpPr/>
          <p:nvPr/>
        </p:nvSpPr>
        <p:spPr>
          <a:xfrm>
            <a:off x="838200" y="4773470"/>
            <a:ext cx="1125673"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a:solidFill>
                  <a:schemeClr val="tx1"/>
                </a:solidFill>
              </a:rPr>
              <a:t>grow</a:t>
            </a:r>
          </a:p>
        </p:txBody>
      </p:sp>
      <p:sp>
        <p:nvSpPr>
          <p:cNvPr id="15" name="Rectangle: Rounded Corners 14">
            <a:extLst>
              <a:ext uri="{FF2B5EF4-FFF2-40B4-BE49-F238E27FC236}">
                <a16:creationId xmlns:a16="http://schemas.microsoft.com/office/drawing/2014/main" id="{58C60E7E-A5DC-B094-3869-7C35635C3B9F}"/>
              </a:ext>
            </a:extLst>
          </p:cNvPr>
          <p:cNvSpPr/>
          <p:nvPr/>
        </p:nvSpPr>
        <p:spPr>
          <a:xfrm>
            <a:off x="6565786" y="5194090"/>
            <a:ext cx="2184401" cy="3703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sz="1800" b="1">
                <a:solidFill>
                  <a:schemeClr val="tx1"/>
                </a:solidFill>
              </a:rPr>
              <a:t>homeostasis</a:t>
            </a:r>
          </a:p>
        </p:txBody>
      </p:sp>
      <p:sp>
        <p:nvSpPr>
          <p:cNvPr id="18" name="TextBox 17">
            <a:extLst>
              <a:ext uri="{FF2B5EF4-FFF2-40B4-BE49-F238E27FC236}">
                <a16:creationId xmlns:a16="http://schemas.microsoft.com/office/drawing/2014/main" id="{0248AEA8-F496-1BF1-58E1-8C3E327400BA}"/>
              </a:ext>
            </a:extLst>
          </p:cNvPr>
          <p:cNvSpPr txBox="1"/>
          <p:nvPr/>
        </p:nvSpPr>
        <p:spPr>
          <a:xfrm>
            <a:off x="359999" y="6041830"/>
            <a:ext cx="11119577" cy="635107"/>
          </a:xfrm>
          <a:prstGeom prst="rect">
            <a:avLst/>
          </a:prstGeom>
          <a:solidFill>
            <a:schemeClr val="accent6"/>
          </a:solidFill>
          <a:ln w="12700">
            <a:solidFill>
              <a:schemeClr val="accent1"/>
            </a:solidFill>
          </a:ln>
        </p:spPr>
        <p:txBody>
          <a:bodyPr wrap="square" lIns="72000" tIns="144000" rIns="72000" bIns="144000" rtlCol="0" anchor="ctr" anchorCtr="0">
            <a:noAutofit/>
          </a:bodyPr>
          <a:lstStyle/>
          <a:p>
            <a:pPr algn="l">
              <a:lnSpc>
                <a:spcPct val="110000"/>
              </a:lnSpc>
            </a:pPr>
            <a:r>
              <a:rPr lang="en-AU" sz="1800" b="1" dirty="0">
                <a:latin typeface="Arial" panose="020B0604020202020204" pitchFamily="34" charset="0"/>
                <a:cs typeface="Arial" panose="020B0604020202020204" pitchFamily="34" charset="0"/>
              </a:rPr>
              <a:t>Word bank:            </a:t>
            </a:r>
            <a:r>
              <a:rPr lang="en-AU" sz="1800" dirty="0">
                <a:latin typeface="Arial" panose="020B0604020202020204" pitchFamily="34" charset="0"/>
                <a:cs typeface="Arial" panose="020B0604020202020204" pitchFamily="34" charset="0"/>
              </a:rPr>
              <a:t>hormones</a:t>
            </a:r>
            <a:r>
              <a:rPr lang="en-AU" sz="1800" b="1" dirty="0">
                <a:latin typeface="Arial" panose="020B0604020202020204" pitchFamily="34" charset="0"/>
                <a:cs typeface="Arial" panose="020B0604020202020204" pitchFamily="34" charset="0"/>
              </a:rPr>
              <a:t>          </a:t>
            </a:r>
            <a:r>
              <a:rPr lang="en-AU" sz="1800" dirty="0">
                <a:latin typeface="Arial" panose="020B0604020202020204" pitchFamily="34" charset="0"/>
                <a:cs typeface="Arial" panose="020B0604020202020204" pitchFamily="34" charset="0"/>
              </a:rPr>
              <a:t>sugar                 blood              messages              messaging                                     </a:t>
            </a:r>
          </a:p>
          <a:p>
            <a:pPr algn="l">
              <a:lnSpc>
                <a:spcPct val="110000"/>
              </a:lnSpc>
            </a:pPr>
            <a:r>
              <a:rPr lang="en-AU" sz="1800" dirty="0">
                <a:latin typeface="Arial" panose="020B0604020202020204" pitchFamily="34" charset="0"/>
                <a:cs typeface="Arial" panose="020B0604020202020204" pitchFamily="34" charset="0"/>
              </a:rPr>
              <a:t>homeostasis            insulin               hormones          grow                glands</a:t>
            </a:r>
          </a:p>
        </p:txBody>
      </p:sp>
      <p:sp>
        <p:nvSpPr>
          <p:cNvPr id="2" name="Slide Number Placeholder 1">
            <a:extLst>
              <a:ext uri="{FF2B5EF4-FFF2-40B4-BE49-F238E27FC236}">
                <a16:creationId xmlns:a16="http://schemas.microsoft.com/office/drawing/2014/main" id="{4ECB45D3-CF36-1AA7-364C-A3F336642BF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51</a:t>
            </a:fld>
            <a:endParaRPr lang="en-AU"/>
          </a:p>
        </p:txBody>
      </p:sp>
    </p:spTree>
    <p:extLst>
      <p:ext uri="{BB962C8B-B14F-4D97-AF65-F5344CB8AC3E}">
        <p14:creationId xmlns:p14="http://schemas.microsoft.com/office/powerpoint/2010/main" val="261664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B2D0A5-1C1B-584B-1985-2DF5E988DA6C}"/>
              </a:ext>
            </a:extLst>
          </p:cNvPr>
          <p:cNvSpPr>
            <a:spLocks noGrp="1"/>
          </p:cNvSpPr>
          <p:nvPr>
            <p:ph type="title"/>
          </p:nvPr>
        </p:nvSpPr>
        <p:spPr/>
        <p:txBody>
          <a:bodyPr/>
          <a:lstStyle/>
          <a:p>
            <a:r>
              <a:rPr lang="en-AU" dirty="0"/>
              <a:t>1.5 Checkpoint: Hinge question</a:t>
            </a:r>
            <a:endParaRPr lang="en-US" dirty="0"/>
          </a:p>
        </p:txBody>
      </p:sp>
      <p:sp>
        <p:nvSpPr>
          <p:cNvPr id="4" name="Text Placeholder 3">
            <a:extLst>
              <a:ext uri="{FF2B5EF4-FFF2-40B4-BE49-F238E27FC236}">
                <a16:creationId xmlns:a16="http://schemas.microsoft.com/office/drawing/2014/main" id="{8B81F232-17B3-CC7C-DCD7-C6C57D1F1CF2}"/>
              </a:ext>
            </a:extLst>
          </p:cNvPr>
          <p:cNvSpPr>
            <a:spLocks noGrp="1"/>
          </p:cNvSpPr>
          <p:nvPr>
            <p:ph type="body" sz="quarter" idx="18"/>
          </p:nvPr>
        </p:nvSpPr>
        <p:spPr/>
        <p:txBody>
          <a:bodyPr/>
          <a:lstStyle/>
          <a:p>
            <a:r>
              <a:rPr lang="en-AU" sz="2000" dirty="0">
                <a:latin typeface="Arial" panose="020B0604020202020204" pitchFamily="34" charset="0"/>
                <a:cs typeface="Arial" panose="020B0604020202020204" pitchFamily="34" charset="0"/>
              </a:rPr>
              <a:t>Which of the following correctly describes the primary role of the endocrine system?</a:t>
            </a:r>
          </a:p>
        </p:txBody>
      </p:sp>
      <p:sp>
        <p:nvSpPr>
          <p:cNvPr id="5" name="Text Placeholder 4">
            <a:extLst>
              <a:ext uri="{FF2B5EF4-FFF2-40B4-BE49-F238E27FC236}">
                <a16:creationId xmlns:a16="http://schemas.microsoft.com/office/drawing/2014/main" id="{55DE4376-504D-3A70-3F6A-84B23185D63C}"/>
              </a:ext>
            </a:extLst>
          </p:cNvPr>
          <p:cNvSpPr>
            <a:spLocks noGrp="1"/>
          </p:cNvSpPr>
          <p:nvPr>
            <p:ph type="body" sz="quarter" idx="19"/>
          </p:nvPr>
        </p:nvSpPr>
        <p:spPr/>
        <p:txBody>
          <a:bodyPr/>
          <a:lstStyle/>
          <a:p>
            <a:pPr marL="342900" indent="-342900">
              <a:spcAft>
                <a:spcPts val="600"/>
              </a:spcAft>
              <a:buFont typeface="+mj-lt"/>
              <a:buAutoNum type="alphaLcParenR"/>
            </a:pPr>
            <a:r>
              <a:rPr lang="en-AU" sz="1800" dirty="0">
                <a:latin typeface="Arial" panose="020B0604020202020204" pitchFamily="34" charset="0"/>
                <a:cs typeface="Arial" panose="020B0604020202020204" pitchFamily="34" charset="0"/>
              </a:rPr>
              <a:t>It uses electrical signals to control body processes. </a:t>
            </a:r>
          </a:p>
          <a:p>
            <a:pPr marL="342900" indent="-342900">
              <a:spcAft>
                <a:spcPts val="600"/>
              </a:spcAft>
              <a:buFont typeface="+mj-lt"/>
              <a:buAutoNum type="alphaLcParenR"/>
            </a:pPr>
            <a:r>
              <a:rPr lang="en-AU" sz="1800" dirty="0">
                <a:latin typeface="Arial" panose="020B0604020202020204" pitchFamily="34" charset="0"/>
                <a:cs typeface="Arial" panose="020B0604020202020204" pitchFamily="34" charset="0"/>
              </a:rPr>
              <a:t>It uses hormones to regulate processes such as growth, metabolism, and mood.</a:t>
            </a:r>
          </a:p>
          <a:p>
            <a:pPr marL="342900" indent="-342900">
              <a:spcAft>
                <a:spcPts val="600"/>
              </a:spcAft>
              <a:buFont typeface="+mj-lt"/>
              <a:buAutoNum type="alphaLcParenR"/>
            </a:pPr>
            <a:r>
              <a:rPr lang="en-AU" sz="1800" dirty="0">
                <a:latin typeface="Arial" panose="020B0604020202020204" pitchFamily="34" charset="0"/>
                <a:cs typeface="Arial" panose="020B0604020202020204" pitchFamily="34" charset="0"/>
              </a:rPr>
              <a:t>It helps the body respond to stimuli with quick reactions. </a:t>
            </a:r>
          </a:p>
        </p:txBody>
      </p:sp>
      <p:sp>
        <p:nvSpPr>
          <p:cNvPr id="2" name="Slide Number Placeholder 1">
            <a:extLst>
              <a:ext uri="{FF2B5EF4-FFF2-40B4-BE49-F238E27FC236}">
                <a16:creationId xmlns:a16="http://schemas.microsoft.com/office/drawing/2014/main" id="{3C9671AF-760A-CDE2-7D5B-710CDEA2BAB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a:p>
        </p:txBody>
      </p:sp>
    </p:spTree>
    <p:extLst>
      <p:ext uri="{BB962C8B-B14F-4D97-AF65-F5344CB8AC3E}">
        <p14:creationId xmlns:p14="http://schemas.microsoft.com/office/powerpoint/2010/main" val="212551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EF6AB2-C9E0-2C62-E147-5C907689F80C}"/>
              </a:ext>
            </a:extLst>
          </p:cNvPr>
          <p:cNvSpPr>
            <a:spLocks noGrp="1"/>
          </p:cNvSpPr>
          <p:nvPr>
            <p:ph type="title"/>
          </p:nvPr>
        </p:nvSpPr>
        <p:spPr/>
        <p:txBody>
          <a:bodyPr/>
          <a:lstStyle/>
          <a:p>
            <a:r>
              <a:rPr lang="en-AU" dirty="0"/>
              <a:t>1.5 Endocrine system simulation</a:t>
            </a:r>
          </a:p>
        </p:txBody>
      </p:sp>
      <p:sp>
        <p:nvSpPr>
          <p:cNvPr id="4" name="Text Placeholder 3">
            <a:extLst>
              <a:ext uri="{FF2B5EF4-FFF2-40B4-BE49-F238E27FC236}">
                <a16:creationId xmlns:a16="http://schemas.microsoft.com/office/drawing/2014/main" id="{3E6391FF-C0B0-D4F1-06BF-EC6C91CC3EF6}"/>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effectLst/>
                <a:latin typeface="Arial" panose="020B0604020202020204" pitchFamily="34" charset="0"/>
                <a:ea typeface="Calibri" panose="020F0502020204030204" pitchFamily="34" charset="0"/>
                <a:cs typeface="Arial" panose="020B0604020202020204" pitchFamily="34" charset="0"/>
              </a:rPr>
              <a:t>Complete the </a:t>
            </a:r>
            <a:r>
              <a:rPr lang="en-AU" u="sng" dirty="0">
                <a:solidFill>
                  <a:srgbClr val="2F5496"/>
                </a:solidFill>
                <a:effectLst/>
                <a:latin typeface="Arial" panose="020B0604020202020204" pitchFamily="34" charset="0"/>
                <a:ea typeface="Calibri" panose="020F0502020204030204" pitchFamily="34" charset="0"/>
                <a:cs typeface="Arial" panose="020B0604020202020204" pitchFamily="34" charset="0"/>
                <a:hlinkClick r:id="rId3"/>
              </a:rPr>
              <a:t>endocrine system simulation</a:t>
            </a:r>
            <a:r>
              <a:rPr lang="en-AU" dirty="0">
                <a:effectLst/>
                <a:latin typeface="Arial" panose="020B0604020202020204" pitchFamily="34" charset="0"/>
                <a:ea typeface="Calibri" panose="020F0502020204030204" pitchFamily="34" charset="0"/>
                <a:cs typeface="Arial" panose="020B0604020202020204" pitchFamily="34" charset="0"/>
              </a:rPr>
              <a:t> to write an answer to the questions below in your book:</a:t>
            </a:r>
          </a:p>
        </p:txBody>
      </p:sp>
      <p:sp>
        <p:nvSpPr>
          <p:cNvPr id="8" name="Text Placeholder 7">
            <a:extLst>
              <a:ext uri="{FF2B5EF4-FFF2-40B4-BE49-F238E27FC236}">
                <a16:creationId xmlns:a16="http://schemas.microsoft.com/office/drawing/2014/main" id="{93F32094-BEC9-87EC-332E-6F97D8C878F1}"/>
              </a:ext>
            </a:extLst>
          </p:cNvPr>
          <p:cNvSpPr txBox="1">
            <a:spLocks noGrp="1"/>
          </p:cNvSpPr>
          <p:nvPr>
            <p:ph type="body" sz="quarter" idx="17"/>
          </p:nvPr>
        </p:nvSpPr>
        <p:spPr>
          <a:xfrm>
            <a:off x="360000" y="1567086"/>
            <a:ext cx="11484000" cy="1349024"/>
          </a:xfrm>
          <a:prstGeom prst="rect">
            <a:avLst/>
          </a:prstGeom>
          <a:noFill/>
        </p:spPr>
        <p:txBody>
          <a:bodyPr wrap="square">
            <a:spAutoFit/>
          </a:bodyPr>
          <a:lstStyle/>
          <a:p>
            <a:pPr marL="342900" lvl="0" indent="-342900">
              <a:lnSpc>
                <a:spcPct val="150000"/>
              </a:lnSpc>
              <a:spcAft>
                <a:spcPts val="600"/>
              </a:spcAft>
              <a:buFont typeface="+mj-lt"/>
              <a:buAutoNum type="arabicPeriod"/>
              <a:tabLst>
                <a:tab pos="228600" algn="l"/>
              </a:tabLst>
            </a:pPr>
            <a:r>
              <a:rPr lang="en-AU" sz="1800" dirty="0">
                <a:effectLst/>
                <a:latin typeface="Arial" panose="020B0604020202020204" pitchFamily="34" charset="0"/>
                <a:ea typeface="Calibri" panose="020F0502020204030204" pitchFamily="34" charset="0"/>
                <a:cs typeface="Arial" panose="020B0604020202020204" pitchFamily="34" charset="0"/>
              </a:rPr>
              <a:t>Compare the relative speed of the response coordinated by the endocrine system.</a:t>
            </a:r>
          </a:p>
          <a:p>
            <a:pPr marL="342900" lvl="0" indent="-342900">
              <a:lnSpc>
                <a:spcPct val="150000"/>
              </a:lnSpc>
              <a:spcAft>
                <a:spcPts val="600"/>
              </a:spcAft>
              <a:buFont typeface="+mj-lt"/>
              <a:buAutoNum type="arabicPeriod"/>
              <a:tabLst>
                <a:tab pos="228600" algn="l"/>
              </a:tabLst>
            </a:pPr>
            <a:r>
              <a:rPr lang="en-AU" sz="1800" dirty="0">
                <a:effectLst/>
                <a:latin typeface="Arial" panose="020B0604020202020204" pitchFamily="34" charset="0"/>
                <a:ea typeface="Calibri" panose="020F0502020204030204" pitchFamily="34" charset="0"/>
                <a:cs typeface="Arial" panose="020B0604020202020204" pitchFamily="34" charset="0"/>
              </a:rPr>
              <a:t>Explain how hormones and feedback loops work to maintain homeostasis.</a:t>
            </a:r>
          </a:p>
          <a:p>
            <a:pPr marL="342900" lvl="0" indent="-342900">
              <a:lnSpc>
                <a:spcPct val="150000"/>
              </a:lnSpc>
              <a:spcAft>
                <a:spcPts val="600"/>
              </a:spcAft>
              <a:buFont typeface="+mj-lt"/>
              <a:buAutoNum type="arabicPeriod"/>
              <a:tabLst>
                <a:tab pos="228600" algn="l"/>
              </a:tabLst>
            </a:pPr>
            <a:r>
              <a:rPr lang="en-AU" sz="1800" dirty="0">
                <a:effectLst/>
                <a:latin typeface="Arial" panose="020B0604020202020204" pitchFamily="34" charset="0"/>
                <a:ea typeface="Calibri" panose="020F0502020204030204" pitchFamily="34" charset="0"/>
                <a:cs typeface="Arial" panose="020B0604020202020204" pitchFamily="34" charset="0"/>
              </a:rPr>
              <a:t>Use an example to describe how the endocrine system coordinates the body’s response to stimuli.</a:t>
            </a:r>
          </a:p>
        </p:txBody>
      </p:sp>
      <p:sp>
        <p:nvSpPr>
          <p:cNvPr id="2" name="Slide Number Placeholder 1">
            <a:extLst>
              <a:ext uri="{FF2B5EF4-FFF2-40B4-BE49-F238E27FC236}">
                <a16:creationId xmlns:a16="http://schemas.microsoft.com/office/drawing/2014/main" id="{A30A2CC6-D5DD-980B-CD5D-7C5AF6A7724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53</a:t>
            </a:fld>
            <a:endParaRPr lang="en-AU"/>
          </a:p>
        </p:txBody>
      </p:sp>
    </p:spTree>
    <p:extLst>
      <p:ext uri="{BB962C8B-B14F-4D97-AF65-F5344CB8AC3E}">
        <p14:creationId xmlns:p14="http://schemas.microsoft.com/office/powerpoint/2010/main" val="405095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F68595-5DE4-F00F-6953-5B86FCE08F2D}"/>
              </a:ext>
            </a:extLst>
          </p:cNvPr>
          <p:cNvSpPr>
            <a:spLocks noGrp="1"/>
          </p:cNvSpPr>
          <p:nvPr>
            <p:ph type="title"/>
          </p:nvPr>
        </p:nvSpPr>
        <p:spPr>
          <a:xfrm>
            <a:off x="348000" y="360000"/>
            <a:ext cx="11484000" cy="545601"/>
          </a:xfrm>
        </p:spPr>
        <p:txBody>
          <a:bodyPr/>
          <a:lstStyle/>
          <a:p>
            <a:r>
              <a:rPr lang="en-AU" dirty="0"/>
              <a:t>1.5 Observing the body’s response to stimuli experiment set up</a:t>
            </a:r>
          </a:p>
        </p:txBody>
      </p:sp>
      <p:pic>
        <p:nvPicPr>
          <p:cNvPr id="5" name="Picture 4" descr="A hand holding a ruler over the edge of a table">
            <a:extLst>
              <a:ext uri="{FF2B5EF4-FFF2-40B4-BE49-F238E27FC236}">
                <a16:creationId xmlns:a16="http://schemas.microsoft.com/office/drawing/2014/main" id="{4C0CD1B1-6DF2-6C10-3C5D-9FB5C10FF61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09840" y="1707365"/>
            <a:ext cx="8512287" cy="4388635"/>
          </a:xfrm>
          <a:prstGeom prst="rect">
            <a:avLst/>
          </a:prstGeom>
        </p:spPr>
      </p:pic>
      <p:sp>
        <p:nvSpPr>
          <p:cNvPr id="7" name="TextBox 6">
            <a:extLst>
              <a:ext uri="{FF2B5EF4-FFF2-40B4-BE49-F238E27FC236}">
                <a16:creationId xmlns:a16="http://schemas.microsoft.com/office/drawing/2014/main" id="{92897B65-22A5-DE73-579A-7440713D1F02}"/>
              </a:ext>
              <a:ext uri="{C183D7F6-B498-43B3-948B-1728B52AA6E4}">
                <adec:decorative xmlns:adec="http://schemas.microsoft.com/office/drawing/2017/decorative" val="0"/>
              </a:ext>
            </a:extLst>
          </p:cNvPr>
          <p:cNvSpPr txBox="1"/>
          <p:nvPr/>
        </p:nvSpPr>
        <p:spPr>
          <a:xfrm>
            <a:off x="348000" y="6458684"/>
            <a:ext cx="10435969" cy="161839"/>
          </a:xfrm>
          <a:prstGeom prst="rect">
            <a:avLst/>
          </a:prstGeom>
          <a:noFill/>
        </p:spPr>
        <p:txBody>
          <a:bodyPr wrap="square" lIns="0" tIns="0" rIns="0" bIns="0">
            <a:spAutoFit/>
          </a:bodyPr>
          <a:lstStyle/>
          <a:p>
            <a:pPr>
              <a:lnSpc>
                <a:spcPct val="150000"/>
              </a:lnSpc>
              <a:spcBef>
                <a:spcPts val="1200"/>
              </a:spcBef>
            </a:pPr>
            <a:r>
              <a:rPr lang="en-AU" sz="800" b="0" i="0" u="none" strike="noStrike" dirty="0">
                <a:effectLst/>
              </a:rPr>
              <a:t>This work has been generated using </a:t>
            </a:r>
            <a:r>
              <a:rPr lang="en-AU" sz="800" b="0" i="0" u="none" strike="noStrike" dirty="0">
                <a:effectLst/>
                <a:hlinkClick r:id="rId4"/>
              </a:rPr>
              <a:t>BioRender.com</a:t>
            </a:r>
            <a:r>
              <a:rPr lang="en-AU" sz="800" b="0" i="0" u="none" strike="noStrike" dirty="0">
                <a:effectLst/>
              </a:rPr>
              <a:t>. Any copyright subsisting in this work is owned by © State of New South Wales (Department of Education) 2024.</a:t>
            </a:r>
            <a:r>
              <a:rPr lang="en-AU" sz="800" b="0" i="0" dirty="0">
                <a:effectLst/>
              </a:rPr>
              <a:t> </a:t>
            </a:r>
            <a:endParaRPr lang="en-AU" sz="800" dirty="0">
              <a:effectLst/>
              <a:ea typeface="Calibri" panose="020F0502020204030204" pitchFamily="34" charset="0"/>
            </a:endParaRPr>
          </a:p>
        </p:txBody>
      </p:sp>
      <p:sp>
        <p:nvSpPr>
          <p:cNvPr id="2" name="Slide Number Placeholder 1">
            <a:extLst>
              <a:ext uri="{FF2B5EF4-FFF2-40B4-BE49-F238E27FC236}">
                <a16:creationId xmlns:a16="http://schemas.microsoft.com/office/drawing/2014/main" id="{A54DF129-B32F-5AF0-8643-8B9D0AB141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54</a:t>
            </a:fld>
            <a:endParaRPr lang="en-AU"/>
          </a:p>
        </p:txBody>
      </p:sp>
    </p:spTree>
    <p:extLst>
      <p:ext uri="{BB962C8B-B14F-4D97-AF65-F5344CB8AC3E}">
        <p14:creationId xmlns:p14="http://schemas.microsoft.com/office/powerpoint/2010/main" val="92876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796D2-B903-61FF-BBA3-F143C523DC28}"/>
              </a:ext>
            </a:extLst>
          </p:cNvPr>
          <p:cNvSpPr>
            <a:spLocks noGrp="1"/>
          </p:cNvSpPr>
          <p:nvPr>
            <p:ph type="title"/>
          </p:nvPr>
        </p:nvSpPr>
        <p:spPr/>
        <p:txBody>
          <a:bodyPr/>
          <a:lstStyle/>
          <a:p>
            <a:r>
              <a:rPr lang="en-AU" dirty="0"/>
              <a:t>1.5 Quality criteria: Drawing a table</a:t>
            </a:r>
          </a:p>
        </p:txBody>
      </p:sp>
      <p:sp>
        <p:nvSpPr>
          <p:cNvPr id="5" name="TextBox 4">
            <a:extLst>
              <a:ext uri="{FF2B5EF4-FFF2-40B4-BE49-F238E27FC236}">
                <a16:creationId xmlns:a16="http://schemas.microsoft.com/office/drawing/2014/main" id="{8C9C3E88-DF3D-D5AA-75AA-929DBB94FF40}"/>
              </a:ext>
            </a:extLst>
          </p:cNvPr>
          <p:cNvSpPr txBox="1"/>
          <p:nvPr/>
        </p:nvSpPr>
        <p:spPr>
          <a:xfrm>
            <a:off x="359999" y="1568722"/>
            <a:ext cx="11334695" cy="3811236"/>
          </a:xfrm>
          <a:prstGeom prst="rect">
            <a:avLst/>
          </a:prstGeom>
          <a:noFill/>
        </p:spPr>
        <p:txBody>
          <a:bodyPr wrap="square" lIns="0" tIns="0" rIns="0" bIns="0">
            <a:spAutoFit/>
          </a:bodyPr>
          <a:lstStyle/>
          <a:p>
            <a:pPr marL="285750" indent="-357750" rtl="0" fontAlgn="base">
              <a:lnSpc>
                <a:spcPct val="150000"/>
              </a:lnSpc>
              <a:spcAft>
                <a:spcPts val="600"/>
              </a:spcAft>
              <a:buFont typeface="Wingdings" panose="05000000000000000000" pitchFamily="2" charset="2"/>
              <a:buChar char="q"/>
            </a:pPr>
            <a:r>
              <a:rPr lang="en-AU" sz="1800" dirty="0">
                <a:solidFill>
                  <a:srgbClr val="000000"/>
                </a:solidFill>
                <a:latin typeface="Arial" panose="020B0604020202020204" pitchFamily="34" charset="0"/>
                <a:cs typeface="Arial" panose="020B0604020202020204" pitchFamily="34" charset="0"/>
              </a:rPr>
              <a:t>Enc</a:t>
            </a:r>
            <a:r>
              <a:rPr lang="en-AU" sz="1800" b="0" i="0" u="none" strike="noStrike" dirty="0">
                <a:solidFill>
                  <a:srgbClr val="000000"/>
                </a:solidFill>
                <a:effectLst/>
                <a:latin typeface="Arial" panose="020B0604020202020204" pitchFamily="34" charset="0"/>
                <a:cs typeface="Arial" panose="020B0604020202020204" pitchFamily="34" charset="0"/>
              </a:rPr>
              <a:t>losed table with ruled sides</a:t>
            </a:r>
          </a:p>
          <a:p>
            <a:pPr marL="285750" indent="-357750" rtl="0" fontAlgn="base">
              <a:lnSpc>
                <a:spcPct val="150000"/>
              </a:lnSpc>
              <a:spcAft>
                <a:spcPts val="600"/>
              </a:spcAft>
              <a:buFont typeface="Wingdings" panose="05000000000000000000" pitchFamily="2" charset="2"/>
              <a:buChar char="q"/>
            </a:pPr>
            <a:r>
              <a:rPr lang="en-AU" sz="1800" dirty="0">
                <a:solidFill>
                  <a:srgbClr val="000000"/>
                </a:solidFill>
                <a:latin typeface="Arial" panose="020B0604020202020204" pitchFamily="34" charset="0"/>
                <a:cs typeface="Arial" panose="020B0604020202020204" pitchFamily="34" charset="0"/>
              </a:rPr>
              <a:t>Drawn with a ruler and pencil (when hand drawn)</a:t>
            </a:r>
            <a:endParaRPr lang="en-AU" sz="1800" b="0" i="0" u="none" strike="noStrike" dirty="0">
              <a:solidFill>
                <a:srgbClr val="000000"/>
              </a:solidFill>
              <a:effectLst/>
              <a:latin typeface="Arial" panose="020B0604020202020204" pitchFamily="34" charset="0"/>
              <a:cs typeface="Arial" panose="020B0604020202020204" pitchFamily="34" charset="0"/>
            </a:endParaRPr>
          </a:p>
          <a:p>
            <a:pPr marL="285750" indent="-357750" rtl="0" fontAlgn="base">
              <a:lnSpc>
                <a:spcPct val="150000"/>
              </a:lnSpc>
              <a:spcAft>
                <a:spcPts val="600"/>
              </a:spcAft>
              <a:buFont typeface="Wingdings" panose="05000000000000000000" pitchFamily="2" charset="2"/>
              <a:buChar char="q"/>
            </a:pPr>
            <a:r>
              <a:rPr lang="en-AU" sz="1800" b="0" i="0" u="none" strike="noStrike" dirty="0">
                <a:solidFill>
                  <a:srgbClr val="000000"/>
                </a:solidFill>
                <a:effectLst/>
                <a:latin typeface="Arial" panose="020B0604020202020204" pitchFamily="34" charset="0"/>
                <a:cs typeface="Arial" panose="020B0604020202020204" pitchFamily="34" charset="0"/>
              </a:rPr>
              <a:t>Contains a numbered title (</a:t>
            </a:r>
            <a:r>
              <a:rPr lang="en-AU" sz="1800" dirty="0">
                <a:solidFill>
                  <a:srgbClr val="000000"/>
                </a:solidFill>
                <a:latin typeface="Arial" panose="020B0604020202020204" pitchFamily="34" charset="0"/>
                <a:cs typeface="Arial" panose="020B0604020202020204" pitchFamily="34" charset="0"/>
              </a:rPr>
              <a:t>for example, Table</a:t>
            </a:r>
            <a:r>
              <a:rPr lang="en-AU" sz="1800" b="0" i="0" u="none" strike="noStrike" dirty="0">
                <a:solidFill>
                  <a:srgbClr val="000000"/>
                </a:solidFill>
                <a:effectLst/>
                <a:latin typeface="Arial" panose="020B0604020202020204" pitchFamily="34" charset="0"/>
                <a:cs typeface="Arial" panose="020B0604020202020204" pitchFamily="34" charset="0"/>
              </a:rPr>
              <a:t> 1: …) that reflects the contents of the table</a:t>
            </a:r>
          </a:p>
          <a:p>
            <a:pPr marL="285750" indent="-357750" rtl="0" fontAlgn="base">
              <a:lnSpc>
                <a:spcPct val="150000"/>
              </a:lnSpc>
              <a:spcAft>
                <a:spcPts val="600"/>
              </a:spcAft>
              <a:buFont typeface="Wingdings" panose="05000000000000000000" pitchFamily="2" charset="2"/>
              <a:buChar char="q"/>
            </a:pPr>
            <a:r>
              <a:rPr lang="en-AU" sz="1800" dirty="0">
                <a:solidFill>
                  <a:srgbClr val="000000"/>
                </a:solidFill>
                <a:latin typeface="Arial" panose="020B0604020202020204" pitchFamily="34" charset="0"/>
                <a:cs typeface="Arial" panose="020B0604020202020204" pitchFamily="34" charset="0"/>
              </a:rPr>
              <a:t>Title i</a:t>
            </a:r>
            <a:r>
              <a:rPr lang="en-AU" sz="1800" b="0" i="0" u="none" strike="noStrike" dirty="0">
                <a:solidFill>
                  <a:srgbClr val="000000"/>
                </a:solidFill>
                <a:effectLst/>
                <a:latin typeface="Arial" panose="020B0604020202020204" pitchFamily="34" charset="0"/>
                <a:cs typeface="Arial" panose="020B0604020202020204" pitchFamily="34" charset="0"/>
              </a:rPr>
              <a:t>s written above the table</a:t>
            </a:r>
          </a:p>
          <a:p>
            <a:pPr marL="285750" indent="-357750" rtl="0" fontAlgn="base">
              <a:lnSpc>
                <a:spcPct val="150000"/>
              </a:lnSpc>
              <a:spcAft>
                <a:spcPts val="600"/>
              </a:spcAft>
              <a:buFont typeface="Wingdings" panose="05000000000000000000" pitchFamily="2" charset="2"/>
              <a:buChar char="q"/>
            </a:pPr>
            <a:r>
              <a:rPr lang="en-AU" sz="1800" b="0" i="0" u="none" strike="noStrike" dirty="0">
                <a:solidFill>
                  <a:srgbClr val="000000"/>
                </a:solidFill>
                <a:effectLst/>
                <a:latin typeface="Arial" panose="020B0604020202020204" pitchFamily="34" charset="0"/>
                <a:cs typeface="Arial" panose="020B0604020202020204" pitchFamily="34" charset="0"/>
              </a:rPr>
              <a:t>Independent variable positioned on the left-hand side of the table</a:t>
            </a:r>
          </a:p>
          <a:p>
            <a:pPr marL="285750" indent="-357750" rtl="0" fontAlgn="base">
              <a:lnSpc>
                <a:spcPct val="150000"/>
              </a:lnSpc>
              <a:spcAft>
                <a:spcPts val="600"/>
              </a:spcAft>
              <a:buFont typeface="Wingdings" panose="05000000000000000000" pitchFamily="2" charset="2"/>
              <a:buChar char="q"/>
            </a:pPr>
            <a:r>
              <a:rPr lang="en-AU" sz="1800" dirty="0">
                <a:solidFill>
                  <a:srgbClr val="000000"/>
                </a:solidFill>
                <a:latin typeface="Arial" panose="020B0604020202020204" pitchFamily="34" charset="0"/>
                <a:cs typeface="Arial" panose="020B0604020202020204" pitchFamily="34" charset="0"/>
              </a:rPr>
              <a:t>Dependent variable positioned at the top of the table</a:t>
            </a:r>
            <a:endParaRPr lang="en-AU" sz="1800" b="0" i="0" u="none" strike="noStrike" dirty="0">
              <a:solidFill>
                <a:srgbClr val="000000"/>
              </a:solidFill>
              <a:effectLst/>
              <a:latin typeface="Arial" panose="020B0604020202020204" pitchFamily="34" charset="0"/>
              <a:cs typeface="Arial" panose="020B0604020202020204" pitchFamily="34" charset="0"/>
            </a:endParaRPr>
          </a:p>
          <a:p>
            <a:pPr marL="285750" indent="-357750" fontAlgn="base">
              <a:lnSpc>
                <a:spcPct val="150000"/>
              </a:lnSpc>
              <a:spcAft>
                <a:spcPts val="600"/>
              </a:spcAft>
              <a:buFont typeface="Wingdings" panose="05000000000000000000" pitchFamily="2" charset="2"/>
              <a:buChar char="q"/>
            </a:pPr>
            <a:r>
              <a:rPr lang="en-AU" sz="1800" dirty="0">
                <a:solidFill>
                  <a:srgbClr val="000000"/>
                </a:solidFill>
                <a:latin typeface="Arial" panose="020B0604020202020204" pitchFamily="34" charset="0"/>
                <a:cs typeface="Arial" panose="020B0604020202020204" pitchFamily="34" charset="0"/>
              </a:rPr>
              <a:t>Appropriate headings including units (when applicable) for both independent and dependent variable </a:t>
            </a:r>
          </a:p>
          <a:p>
            <a:pPr marL="285750" indent="-357750" fontAlgn="base">
              <a:lnSpc>
                <a:spcPct val="150000"/>
              </a:lnSpc>
              <a:spcAft>
                <a:spcPts val="600"/>
              </a:spcAft>
              <a:buFont typeface="Wingdings" panose="05000000000000000000" pitchFamily="2" charset="2"/>
              <a:buChar char="q"/>
            </a:pPr>
            <a:r>
              <a:rPr lang="en-AU" sz="1800" b="0" i="0" u="none" strike="noStrike" dirty="0">
                <a:solidFill>
                  <a:srgbClr val="000000"/>
                </a:solidFill>
                <a:effectLst/>
                <a:latin typeface="Arial" panose="020B0604020202020204" pitchFamily="34" charset="0"/>
                <a:cs typeface="Arial" panose="020B0604020202020204" pitchFamily="34" charset="0"/>
              </a:rPr>
              <a:t>Allows for the collection of multiple data sets (at least five) and an average</a:t>
            </a:r>
            <a:endParaRPr lang="en-AU" sz="1800" dirty="0"/>
          </a:p>
        </p:txBody>
      </p:sp>
      <p:sp>
        <p:nvSpPr>
          <p:cNvPr id="2" name="Slide Number Placeholder 1">
            <a:extLst>
              <a:ext uri="{FF2B5EF4-FFF2-40B4-BE49-F238E27FC236}">
                <a16:creationId xmlns:a16="http://schemas.microsoft.com/office/drawing/2014/main" id="{A0C82630-3E31-B123-A534-BC41AFD0B89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55</a:t>
            </a:fld>
            <a:endParaRPr lang="en-AU"/>
          </a:p>
        </p:txBody>
      </p:sp>
    </p:spTree>
    <p:extLst>
      <p:ext uri="{BB962C8B-B14F-4D97-AF65-F5344CB8AC3E}">
        <p14:creationId xmlns:p14="http://schemas.microsoft.com/office/powerpoint/2010/main" val="173958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CC7055-A0E1-B611-780B-54034996547A}"/>
              </a:ext>
            </a:extLst>
          </p:cNvPr>
          <p:cNvSpPr>
            <a:spLocks noGrp="1"/>
          </p:cNvSpPr>
          <p:nvPr>
            <p:ph type="title"/>
          </p:nvPr>
        </p:nvSpPr>
        <p:spPr/>
        <p:txBody>
          <a:bodyPr/>
          <a:lstStyle/>
          <a:p>
            <a:r>
              <a:rPr lang="en-AU" dirty="0"/>
              <a:t>1.5 Table scaffold 1 (Type of stimulus and catch mark)</a:t>
            </a:r>
          </a:p>
        </p:txBody>
      </p:sp>
      <p:sp>
        <p:nvSpPr>
          <p:cNvPr id="5" name="TextBox 4">
            <a:extLst>
              <a:ext uri="{FF2B5EF4-FFF2-40B4-BE49-F238E27FC236}">
                <a16:creationId xmlns:a16="http://schemas.microsoft.com/office/drawing/2014/main" id="{E39AD656-4110-9073-F9DC-2AE3DC394458}"/>
              </a:ext>
            </a:extLst>
          </p:cNvPr>
          <p:cNvSpPr txBox="1"/>
          <p:nvPr/>
        </p:nvSpPr>
        <p:spPr>
          <a:xfrm>
            <a:off x="371475" y="1049026"/>
            <a:ext cx="11593301" cy="728420"/>
          </a:xfrm>
          <a:prstGeom prst="rect">
            <a:avLst/>
          </a:prstGeom>
          <a:noFill/>
          <a:ln w="28575">
            <a:solidFill>
              <a:schemeClr val="tx1"/>
            </a:solidFill>
          </a:ln>
        </p:spPr>
        <p:txBody>
          <a:bodyPr wrap="square" lIns="72000" tIns="144000" rIns="72000" bIns="144000" rtlCol="0" anchor="ctr">
            <a:noAutofit/>
          </a:bodyPr>
          <a:lstStyle/>
          <a:p>
            <a:pPr algn="l">
              <a:lnSpc>
                <a:spcPct val="110000"/>
              </a:lnSpc>
            </a:pPr>
            <a:r>
              <a:rPr lang="en-AU" sz="1800" b="1" dirty="0">
                <a:latin typeface="Arial" panose="020B0604020202020204" pitchFamily="34" charset="0"/>
                <a:cs typeface="Arial" panose="020B0604020202020204" pitchFamily="34" charset="0"/>
              </a:rPr>
              <a:t>Word bank</a:t>
            </a:r>
            <a:r>
              <a:rPr lang="en-AU" sz="1800" dirty="0">
                <a:latin typeface="Arial" panose="020B0604020202020204" pitchFamily="34" charset="0"/>
                <a:cs typeface="Arial" panose="020B0604020202020204" pitchFamily="34" charset="0"/>
              </a:rPr>
              <a:t>:           catch mark (cm)          Trial 1 	auditory          Mean             Trial 5</a:t>
            </a:r>
          </a:p>
          <a:p>
            <a:pPr algn="l">
              <a:lnSpc>
                <a:spcPct val="110000"/>
              </a:lnSpc>
            </a:pPr>
            <a:r>
              <a:rPr lang="en-AU" sz="1800" dirty="0">
                <a:latin typeface="Arial" panose="020B0604020202020204" pitchFamily="34" charset="0"/>
                <a:cs typeface="Arial" panose="020B0604020202020204" pitchFamily="34" charset="0"/>
              </a:rPr>
              <a:t>tactile		            Trial 2		         Type of stimulus		    Trial 3.           visual		Trial 4 </a:t>
            </a:r>
            <a:r>
              <a:rPr lang="en-AU" sz="1800" dirty="0"/>
              <a:t>               </a:t>
            </a:r>
          </a:p>
        </p:txBody>
      </p:sp>
      <p:sp>
        <p:nvSpPr>
          <p:cNvPr id="7" name="TextBox 6">
            <a:extLst>
              <a:ext uri="{FF2B5EF4-FFF2-40B4-BE49-F238E27FC236}">
                <a16:creationId xmlns:a16="http://schemas.microsoft.com/office/drawing/2014/main" id="{828F1051-7F5B-6213-E535-0A8A7EBE0BC6}"/>
              </a:ext>
            </a:extLst>
          </p:cNvPr>
          <p:cNvSpPr txBox="1"/>
          <p:nvPr/>
        </p:nvSpPr>
        <p:spPr>
          <a:xfrm>
            <a:off x="371475" y="1871361"/>
            <a:ext cx="7800707" cy="304800"/>
          </a:xfrm>
          <a:prstGeom prst="rect">
            <a:avLst/>
          </a:prstGeom>
          <a:noFill/>
        </p:spPr>
        <p:txBody>
          <a:bodyPr wrap="square" lIns="0" tIns="0" rIns="0" bIns="0" rtlCol="0">
            <a:noAutofit/>
          </a:bodyPr>
          <a:lstStyle/>
          <a:p>
            <a:pPr algn="l"/>
            <a:r>
              <a:rPr lang="en-AU" sz="1800" dirty="0">
                <a:latin typeface="Arial" panose="020B0604020202020204" pitchFamily="34" charset="0"/>
                <a:cs typeface="Arial" panose="020B0604020202020204" pitchFamily="34" charset="0"/>
              </a:rPr>
              <a:t>Table 1: The impact of stimulus on reaction indicated by catch mark (cm).</a:t>
            </a:r>
          </a:p>
        </p:txBody>
      </p:sp>
      <p:graphicFrame>
        <p:nvGraphicFramePr>
          <p:cNvPr id="6" name="Table 5">
            <a:extLst>
              <a:ext uri="{FF2B5EF4-FFF2-40B4-BE49-F238E27FC236}">
                <a16:creationId xmlns:a16="http://schemas.microsoft.com/office/drawing/2014/main" id="{1CBC06F2-FC7B-76AA-0DB3-B2D7A1D3844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824374729"/>
              </p:ext>
            </p:extLst>
          </p:nvPr>
        </p:nvGraphicFramePr>
        <p:xfrm>
          <a:off x="360000" y="2312988"/>
          <a:ext cx="11070001" cy="3953940"/>
        </p:xfrm>
        <a:graphic>
          <a:graphicData uri="http://schemas.openxmlformats.org/drawingml/2006/table">
            <a:tbl>
              <a:tblPr firstRow="1" firstCol="1" bandRow="1">
                <a:tableStyleId>{5940675A-B579-460E-94D1-54222C63F5DA}</a:tableStyleId>
              </a:tblPr>
              <a:tblGrid>
                <a:gridCol w="1941355">
                  <a:extLst>
                    <a:ext uri="{9D8B030D-6E8A-4147-A177-3AD203B41FA5}">
                      <a16:colId xmlns:a16="http://schemas.microsoft.com/office/drawing/2014/main" val="2610192571"/>
                    </a:ext>
                  </a:extLst>
                </a:gridCol>
                <a:gridCol w="1521441">
                  <a:extLst>
                    <a:ext uri="{9D8B030D-6E8A-4147-A177-3AD203B41FA5}">
                      <a16:colId xmlns:a16="http://schemas.microsoft.com/office/drawing/2014/main" val="2827132404"/>
                    </a:ext>
                  </a:extLst>
                </a:gridCol>
                <a:gridCol w="1521441">
                  <a:extLst>
                    <a:ext uri="{9D8B030D-6E8A-4147-A177-3AD203B41FA5}">
                      <a16:colId xmlns:a16="http://schemas.microsoft.com/office/drawing/2014/main" val="3081440846"/>
                    </a:ext>
                  </a:extLst>
                </a:gridCol>
                <a:gridCol w="1521441">
                  <a:extLst>
                    <a:ext uri="{9D8B030D-6E8A-4147-A177-3AD203B41FA5}">
                      <a16:colId xmlns:a16="http://schemas.microsoft.com/office/drawing/2014/main" val="3386611700"/>
                    </a:ext>
                  </a:extLst>
                </a:gridCol>
                <a:gridCol w="1521441">
                  <a:extLst>
                    <a:ext uri="{9D8B030D-6E8A-4147-A177-3AD203B41FA5}">
                      <a16:colId xmlns:a16="http://schemas.microsoft.com/office/drawing/2014/main" val="1253480520"/>
                    </a:ext>
                  </a:extLst>
                </a:gridCol>
                <a:gridCol w="1521441">
                  <a:extLst>
                    <a:ext uri="{9D8B030D-6E8A-4147-A177-3AD203B41FA5}">
                      <a16:colId xmlns:a16="http://schemas.microsoft.com/office/drawing/2014/main" val="2233616735"/>
                    </a:ext>
                  </a:extLst>
                </a:gridCol>
                <a:gridCol w="1521441">
                  <a:extLst>
                    <a:ext uri="{9D8B030D-6E8A-4147-A177-3AD203B41FA5}">
                      <a16:colId xmlns:a16="http://schemas.microsoft.com/office/drawing/2014/main" val="734963240"/>
                    </a:ext>
                  </a:extLst>
                </a:gridCol>
              </a:tblGrid>
              <a:tr h="593864">
                <a:tc rowSpan="2">
                  <a:txBody>
                    <a:bodyPr/>
                    <a:lstStyle/>
                    <a:p>
                      <a:pPr algn="ctr" fontAlgn="t">
                        <a:lnSpc>
                          <a:spcPct val="150000"/>
                        </a:lnSpc>
                        <a:spcBef>
                          <a:spcPts val="1200"/>
                        </a:spcBef>
                        <a:spcAft>
                          <a:spcPts val="600"/>
                        </a:spcAft>
                        <a:tabLst>
                          <a:tab pos="228600" algn="l"/>
                          <a:tab pos="457200" algn="l"/>
                        </a:tabLst>
                      </a:pPr>
                      <a:endParaRPr lang="en-AU" dirty="0">
                        <a:latin typeface="Arial" panose="020B0604020202020204" pitchFamily="34" charset="0"/>
                        <a:cs typeface="Arial" panose="020B0604020202020204" pitchFamily="34" charset="0"/>
                      </a:endParaRPr>
                    </a:p>
                  </a:txBody>
                  <a:tcPr marL="84869" marR="84869" marT="11787" marB="0" anchor="ctr"/>
                </a:tc>
                <a:tc gridSpan="6">
                  <a:txBody>
                    <a:bodyPr/>
                    <a:lstStyle/>
                    <a:p>
                      <a:pPr algn="ctr" fontAlgn="t">
                        <a:lnSpc>
                          <a:spcPct val="150000"/>
                        </a:lnSpc>
                        <a:spcBef>
                          <a:spcPts val="1200"/>
                        </a:spcBef>
                        <a:spcAft>
                          <a:spcPts val="600"/>
                        </a:spcAft>
                        <a:tabLst>
                          <a:tab pos="228600" algn="l"/>
                          <a:tab pos="457200" algn="l"/>
                        </a:tabLst>
                      </a:pPr>
                      <a:endParaRPr lang="en-AU">
                        <a:latin typeface="Arial" panose="020B0604020202020204" pitchFamily="34" charset="0"/>
                        <a:cs typeface="Arial" panose="020B0604020202020204" pitchFamily="34" charset="0"/>
                      </a:endParaRPr>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extLst>
                  <a:ext uri="{0D108BD9-81ED-4DB2-BD59-A6C34878D82A}">
                    <a16:rowId xmlns:a16="http://schemas.microsoft.com/office/drawing/2014/main" val="2976974974"/>
                  </a:ext>
                </a:extLst>
              </a:tr>
              <a:tr h="719653">
                <a:tc vMerge="1">
                  <a:txBody>
                    <a:bodyPr/>
                    <a:lstStyle/>
                    <a:p>
                      <a:endParaRP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endParaRPr lang="en-AU">
                        <a:latin typeface="Arial" panose="020B0604020202020204" pitchFamily="34" charset="0"/>
                        <a:cs typeface="Arial" panose="020B0604020202020204" pitchFamily="34" charset="0"/>
                      </a:endParaRP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endParaRPr lang="en-AU">
                        <a:latin typeface="Arial" panose="020B0604020202020204" pitchFamily="34" charset="0"/>
                        <a:cs typeface="Arial" panose="020B0604020202020204" pitchFamily="34" charset="0"/>
                      </a:endParaRP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endParaRPr lang="en-AU">
                        <a:latin typeface="Arial" panose="020B0604020202020204" pitchFamily="34" charset="0"/>
                        <a:cs typeface="Arial" panose="020B0604020202020204" pitchFamily="34" charset="0"/>
                      </a:endParaRP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endParaRPr lang="en-AU">
                        <a:latin typeface="Arial" panose="020B0604020202020204" pitchFamily="34" charset="0"/>
                        <a:cs typeface="Arial" panose="020B0604020202020204" pitchFamily="34" charset="0"/>
                      </a:endParaRP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endParaRPr lang="en-AU">
                        <a:latin typeface="Arial" panose="020B0604020202020204" pitchFamily="34" charset="0"/>
                        <a:cs typeface="Arial" panose="020B0604020202020204" pitchFamily="34" charset="0"/>
                      </a:endParaRP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endParaRPr lang="en-AU">
                        <a:latin typeface="Arial" panose="020B0604020202020204" pitchFamily="34" charset="0"/>
                        <a:cs typeface="Arial" panose="020B0604020202020204" pitchFamily="34" charset="0"/>
                      </a:endParaRPr>
                    </a:p>
                  </a:txBody>
                  <a:tcPr marL="84869" marR="84869" marT="11787" marB="0" anchor="ctr"/>
                </a:tc>
                <a:extLst>
                  <a:ext uri="{0D108BD9-81ED-4DB2-BD59-A6C34878D82A}">
                    <a16:rowId xmlns:a16="http://schemas.microsoft.com/office/drawing/2014/main" val="1262158199"/>
                  </a:ext>
                </a:extLst>
              </a:tr>
              <a:tr h="880141">
                <a:tc>
                  <a:txBody>
                    <a:bodyPr/>
                    <a:lstStyle/>
                    <a:p>
                      <a:pPr algn="ctr" fontAlgn="t">
                        <a:lnSpc>
                          <a:spcPct val="150000"/>
                        </a:lnSpc>
                        <a:spcBef>
                          <a:spcPts val="1200"/>
                        </a:spcBef>
                        <a:spcAft>
                          <a:spcPts val="600"/>
                        </a:spcAft>
                        <a:tabLst>
                          <a:tab pos="228600" algn="l"/>
                          <a:tab pos="457200" algn="l"/>
                        </a:tabLst>
                      </a:pPr>
                      <a:endParaRPr lang="en-AU">
                        <a:latin typeface="Arial" panose="020B0604020202020204" pitchFamily="34" charset="0"/>
                        <a:cs typeface="Arial" panose="020B0604020202020204" pitchFamily="34" charset="0"/>
                      </a:endParaRP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extLst>
                  <a:ext uri="{0D108BD9-81ED-4DB2-BD59-A6C34878D82A}">
                    <a16:rowId xmlns:a16="http://schemas.microsoft.com/office/drawing/2014/main" val="670328947"/>
                  </a:ext>
                </a:extLst>
              </a:tr>
              <a:tr h="880141">
                <a:tc>
                  <a:txBody>
                    <a:bodyPr/>
                    <a:lstStyle/>
                    <a:p>
                      <a:pPr algn="ctr" fontAlgn="t">
                        <a:lnSpc>
                          <a:spcPct val="150000"/>
                        </a:lnSpc>
                        <a:spcBef>
                          <a:spcPts val="1200"/>
                        </a:spcBef>
                        <a:spcAft>
                          <a:spcPts val="600"/>
                        </a:spcAft>
                        <a:tabLst>
                          <a:tab pos="228600" algn="l"/>
                          <a:tab pos="457200" algn="l"/>
                        </a:tabLst>
                      </a:pPr>
                      <a:endParaRPr lang="en-AU">
                        <a:latin typeface="Arial" panose="020B0604020202020204" pitchFamily="34" charset="0"/>
                        <a:cs typeface="Arial" panose="020B0604020202020204" pitchFamily="34" charset="0"/>
                      </a:endParaRP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extLst>
                  <a:ext uri="{0D108BD9-81ED-4DB2-BD59-A6C34878D82A}">
                    <a16:rowId xmlns:a16="http://schemas.microsoft.com/office/drawing/2014/main" val="1592803302"/>
                  </a:ext>
                </a:extLst>
              </a:tr>
              <a:tr h="880141">
                <a:tc>
                  <a:txBody>
                    <a:bodyPr/>
                    <a:lstStyle/>
                    <a:p>
                      <a:pPr algn="ctr" fontAlgn="t">
                        <a:lnSpc>
                          <a:spcPct val="150000"/>
                        </a:lnSpc>
                        <a:spcBef>
                          <a:spcPts val="1200"/>
                        </a:spcBef>
                        <a:spcAft>
                          <a:spcPts val="600"/>
                        </a:spcAft>
                        <a:tabLst>
                          <a:tab pos="228600" algn="l"/>
                          <a:tab pos="457200" algn="l"/>
                        </a:tabLst>
                      </a:pPr>
                      <a:endParaRPr lang="en-AU">
                        <a:latin typeface="Arial" panose="020B0604020202020204" pitchFamily="34" charset="0"/>
                        <a:cs typeface="Arial" panose="020B0604020202020204" pitchFamily="34" charset="0"/>
                      </a:endParaRP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ctr" fontAlgn="t">
                        <a:lnSpc>
                          <a:spcPct val="150000"/>
                        </a:lnSpc>
                        <a:spcBef>
                          <a:spcPts val="1200"/>
                        </a:spcBef>
                        <a:spcAft>
                          <a:spcPts val="600"/>
                        </a:spcAft>
                        <a:tabLst>
                          <a:tab pos="228600" algn="l"/>
                          <a:tab pos="457200" algn="l"/>
                        </a:tabLst>
                      </a:pPr>
                      <a:r>
                        <a:rPr lang="en-AU" dirty="0">
                          <a:latin typeface="Arial" panose="020B0604020202020204" pitchFamily="34" charset="0"/>
                          <a:cs typeface="Arial" panose="020B0604020202020204" pitchFamily="34" charset="0"/>
                        </a:rPr>
                        <a:t> </a:t>
                      </a:r>
                    </a:p>
                  </a:txBody>
                  <a:tcPr marL="84869" marR="84869" marT="11787" marB="0" anchor="ctr"/>
                </a:tc>
                <a:extLst>
                  <a:ext uri="{0D108BD9-81ED-4DB2-BD59-A6C34878D82A}">
                    <a16:rowId xmlns:a16="http://schemas.microsoft.com/office/drawing/2014/main" val="2620660134"/>
                  </a:ext>
                </a:extLst>
              </a:tr>
            </a:tbl>
          </a:graphicData>
        </a:graphic>
      </p:graphicFrame>
      <p:sp>
        <p:nvSpPr>
          <p:cNvPr id="2" name="Slide Number Placeholder 1">
            <a:extLst>
              <a:ext uri="{FF2B5EF4-FFF2-40B4-BE49-F238E27FC236}">
                <a16:creationId xmlns:a16="http://schemas.microsoft.com/office/drawing/2014/main" id="{27BFBB9C-9246-B45D-597D-04873CD53D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56</a:t>
            </a:fld>
            <a:endParaRPr lang="en-AU"/>
          </a:p>
        </p:txBody>
      </p:sp>
    </p:spTree>
    <p:extLst>
      <p:ext uri="{BB962C8B-B14F-4D97-AF65-F5344CB8AC3E}">
        <p14:creationId xmlns:p14="http://schemas.microsoft.com/office/powerpoint/2010/main" val="44739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CC7055-A0E1-B611-780B-54034996547A}"/>
              </a:ext>
            </a:extLst>
          </p:cNvPr>
          <p:cNvSpPr>
            <a:spLocks noGrp="1"/>
          </p:cNvSpPr>
          <p:nvPr>
            <p:ph type="title"/>
          </p:nvPr>
        </p:nvSpPr>
        <p:spPr/>
        <p:txBody>
          <a:bodyPr/>
          <a:lstStyle/>
          <a:p>
            <a:r>
              <a:rPr lang="en-AU"/>
              <a:t>1.5 Table scaffold 2 (Type of stimulus and catch mark)</a:t>
            </a:r>
          </a:p>
        </p:txBody>
      </p:sp>
      <p:sp>
        <p:nvSpPr>
          <p:cNvPr id="5" name="TextBox 4">
            <a:extLst>
              <a:ext uri="{FF2B5EF4-FFF2-40B4-BE49-F238E27FC236}">
                <a16:creationId xmlns:a16="http://schemas.microsoft.com/office/drawing/2014/main" id="{A0B80210-907B-CF37-34B8-95594A181D38}"/>
              </a:ext>
            </a:extLst>
          </p:cNvPr>
          <p:cNvSpPr txBox="1"/>
          <p:nvPr/>
        </p:nvSpPr>
        <p:spPr>
          <a:xfrm>
            <a:off x="371476" y="1049026"/>
            <a:ext cx="7483552" cy="438251"/>
          </a:xfrm>
          <a:prstGeom prst="rect">
            <a:avLst/>
          </a:prstGeom>
          <a:noFill/>
          <a:ln w="28575">
            <a:solidFill>
              <a:schemeClr val="tx1"/>
            </a:solidFill>
          </a:ln>
        </p:spPr>
        <p:txBody>
          <a:bodyPr wrap="square" lIns="72000" tIns="144000" rIns="72000" bIns="144000" rtlCol="0" anchor="ctr">
            <a:noAutofit/>
          </a:bodyPr>
          <a:lstStyle/>
          <a:p>
            <a:pPr algn="l"/>
            <a:r>
              <a:rPr lang="en-AU" sz="1800" b="1" dirty="0">
                <a:latin typeface="Arial" panose="020B0604020202020204" pitchFamily="34" charset="0"/>
                <a:cs typeface="Arial" panose="020B0604020202020204" pitchFamily="34" charset="0"/>
              </a:rPr>
              <a:t>Word bank:       </a:t>
            </a:r>
            <a:r>
              <a:rPr lang="en-AU" sz="1800" dirty="0">
                <a:latin typeface="Arial" panose="020B0604020202020204" pitchFamily="34" charset="0"/>
                <a:cs typeface="Arial" panose="020B0604020202020204" pitchFamily="34" charset="0"/>
              </a:rPr>
              <a:t>catch mark (cm)			Type of stimulus</a:t>
            </a:r>
          </a:p>
        </p:txBody>
      </p:sp>
      <p:sp>
        <p:nvSpPr>
          <p:cNvPr id="7" name="TextBox 6">
            <a:extLst>
              <a:ext uri="{FF2B5EF4-FFF2-40B4-BE49-F238E27FC236}">
                <a16:creationId xmlns:a16="http://schemas.microsoft.com/office/drawing/2014/main" id="{828F1051-7F5B-6213-E535-0A8A7EBE0BC6}"/>
              </a:ext>
            </a:extLst>
          </p:cNvPr>
          <p:cNvSpPr txBox="1"/>
          <p:nvPr/>
        </p:nvSpPr>
        <p:spPr>
          <a:xfrm>
            <a:off x="371476" y="1874459"/>
            <a:ext cx="7800707" cy="304800"/>
          </a:xfrm>
          <a:prstGeom prst="rect">
            <a:avLst/>
          </a:prstGeom>
          <a:noFill/>
        </p:spPr>
        <p:txBody>
          <a:bodyPr wrap="square" lIns="0" tIns="0" rIns="0" bIns="0" rtlCol="0">
            <a:noAutofit/>
          </a:bodyPr>
          <a:lstStyle/>
          <a:p>
            <a:pPr algn="l"/>
            <a:r>
              <a:rPr lang="en-AU" sz="1800" dirty="0">
                <a:latin typeface="Arial" panose="020B0604020202020204" pitchFamily="34" charset="0"/>
                <a:cs typeface="Arial" panose="020B0604020202020204" pitchFamily="34" charset="0"/>
              </a:rPr>
              <a:t>Table 1: The impact of stimulus on reaction indicated by catch mark (cm).</a:t>
            </a:r>
          </a:p>
        </p:txBody>
      </p:sp>
      <p:graphicFrame>
        <p:nvGraphicFramePr>
          <p:cNvPr id="6" name="Table 5" descr="Cells in this table have been left intentionally blank for student data.">
            <a:extLst>
              <a:ext uri="{FF2B5EF4-FFF2-40B4-BE49-F238E27FC236}">
                <a16:creationId xmlns:a16="http://schemas.microsoft.com/office/drawing/2014/main" id="{1CBC06F2-FC7B-76AA-0DB3-B2D7A1D3844D}"/>
              </a:ext>
            </a:extLst>
          </p:cNvPr>
          <p:cNvGraphicFramePr>
            <a:graphicFrameLocks noGrp="1"/>
          </p:cNvGraphicFramePr>
          <p:nvPr>
            <p:extLst>
              <p:ext uri="{D42A27DB-BD31-4B8C-83A1-F6EECF244321}">
                <p14:modId xmlns:p14="http://schemas.microsoft.com/office/powerpoint/2010/main" val="2530247586"/>
              </p:ext>
            </p:extLst>
          </p:nvPr>
        </p:nvGraphicFramePr>
        <p:xfrm>
          <a:off x="360000" y="2318844"/>
          <a:ext cx="11106578" cy="4246547"/>
        </p:xfrm>
        <a:graphic>
          <a:graphicData uri="http://schemas.openxmlformats.org/drawingml/2006/table">
            <a:tbl>
              <a:tblPr firstRow="1" firstCol="1" bandRow="1">
                <a:tableStyleId>{5940675A-B579-460E-94D1-54222C63F5DA}</a:tableStyleId>
              </a:tblPr>
              <a:tblGrid>
                <a:gridCol w="1947770">
                  <a:extLst>
                    <a:ext uri="{9D8B030D-6E8A-4147-A177-3AD203B41FA5}">
                      <a16:colId xmlns:a16="http://schemas.microsoft.com/office/drawing/2014/main" val="2610192571"/>
                    </a:ext>
                  </a:extLst>
                </a:gridCol>
                <a:gridCol w="1526468">
                  <a:extLst>
                    <a:ext uri="{9D8B030D-6E8A-4147-A177-3AD203B41FA5}">
                      <a16:colId xmlns:a16="http://schemas.microsoft.com/office/drawing/2014/main" val="2827132404"/>
                    </a:ext>
                  </a:extLst>
                </a:gridCol>
                <a:gridCol w="1526468">
                  <a:extLst>
                    <a:ext uri="{9D8B030D-6E8A-4147-A177-3AD203B41FA5}">
                      <a16:colId xmlns:a16="http://schemas.microsoft.com/office/drawing/2014/main" val="3081440846"/>
                    </a:ext>
                  </a:extLst>
                </a:gridCol>
                <a:gridCol w="1526468">
                  <a:extLst>
                    <a:ext uri="{9D8B030D-6E8A-4147-A177-3AD203B41FA5}">
                      <a16:colId xmlns:a16="http://schemas.microsoft.com/office/drawing/2014/main" val="3386611700"/>
                    </a:ext>
                  </a:extLst>
                </a:gridCol>
                <a:gridCol w="1526468">
                  <a:extLst>
                    <a:ext uri="{9D8B030D-6E8A-4147-A177-3AD203B41FA5}">
                      <a16:colId xmlns:a16="http://schemas.microsoft.com/office/drawing/2014/main" val="1253480520"/>
                    </a:ext>
                  </a:extLst>
                </a:gridCol>
                <a:gridCol w="1526468">
                  <a:extLst>
                    <a:ext uri="{9D8B030D-6E8A-4147-A177-3AD203B41FA5}">
                      <a16:colId xmlns:a16="http://schemas.microsoft.com/office/drawing/2014/main" val="2233616735"/>
                    </a:ext>
                  </a:extLst>
                </a:gridCol>
                <a:gridCol w="1526468">
                  <a:extLst>
                    <a:ext uri="{9D8B030D-6E8A-4147-A177-3AD203B41FA5}">
                      <a16:colId xmlns:a16="http://schemas.microsoft.com/office/drawing/2014/main" val="734963240"/>
                    </a:ext>
                  </a:extLst>
                </a:gridCol>
              </a:tblGrid>
              <a:tr h="637812">
                <a:tc rowSpan="2">
                  <a:txBody>
                    <a:bodyPr/>
                    <a:lstStyle/>
                    <a:p>
                      <a:pPr algn="l" fontAlgn="t">
                        <a:lnSpc>
                          <a:spcPct val="150000"/>
                        </a:lnSpc>
                        <a:spcBef>
                          <a:spcPts val="1200"/>
                        </a:spcBef>
                        <a:spcAft>
                          <a:spcPts val="600"/>
                        </a:spcAft>
                        <a:tabLst>
                          <a:tab pos="228600" algn="l"/>
                          <a:tab pos="457200" algn="l"/>
                        </a:tabLst>
                      </a:pPr>
                      <a:endParaRPr lang="en-AU">
                        <a:latin typeface="Arial" panose="020B0604020202020204" pitchFamily="34" charset="0"/>
                        <a:cs typeface="Arial" panose="020B0604020202020204" pitchFamily="34" charset="0"/>
                      </a:endParaRPr>
                    </a:p>
                  </a:txBody>
                  <a:tcPr marL="84869" marR="84869" marT="11787" marB="0" anchor="ctr"/>
                </a:tc>
                <a:tc gridSpan="6">
                  <a:txBody>
                    <a:bodyPr/>
                    <a:lstStyle/>
                    <a:p>
                      <a:pPr algn="l" fontAlgn="t">
                        <a:lnSpc>
                          <a:spcPct val="150000"/>
                        </a:lnSpc>
                        <a:spcBef>
                          <a:spcPts val="1200"/>
                        </a:spcBef>
                        <a:spcAft>
                          <a:spcPts val="600"/>
                        </a:spcAft>
                        <a:tabLst>
                          <a:tab pos="228600" algn="l"/>
                          <a:tab pos="457200" algn="l"/>
                        </a:tabLst>
                      </a:pPr>
                      <a:endParaRPr lang="en-AU">
                        <a:latin typeface="Arial" panose="020B0604020202020204" pitchFamily="34" charset="0"/>
                        <a:cs typeface="Arial" panose="020B0604020202020204" pitchFamily="34" charset="0"/>
                      </a:endParaRPr>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extLst>
                  <a:ext uri="{0D108BD9-81ED-4DB2-BD59-A6C34878D82A}">
                    <a16:rowId xmlns:a16="http://schemas.microsoft.com/office/drawing/2014/main" val="2976974974"/>
                  </a:ext>
                </a:extLst>
              </a:tr>
              <a:tr h="772910">
                <a:tc vMerge="1">
                  <a:txBody>
                    <a:bodyPr/>
                    <a:lstStyle/>
                    <a:p>
                      <a:endParaRP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Trial 1</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Trial 2</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Trial 3</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Trial 4</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Trial 5</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Mean</a:t>
                      </a:r>
                    </a:p>
                  </a:txBody>
                  <a:tcPr marL="84869" marR="84869" marT="11787" marB="0" anchor="ctr"/>
                </a:tc>
                <a:extLst>
                  <a:ext uri="{0D108BD9-81ED-4DB2-BD59-A6C34878D82A}">
                    <a16:rowId xmlns:a16="http://schemas.microsoft.com/office/drawing/2014/main" val="1262158199"/>
                  </a:ext>
                </a:extLst>
              </a:tr>
              <a:tr h="945275">
                <a:tc>
                  <a:txBody>
                    <a:bodyPr/>
                    <a:lstStyle/>
                    <a:p>
                      <a:pPr algn="l" fontAlgn="t">
                        <a:lnSpc>
                          <a:spcPct val="150000"/>
                        </a:lnSpc>
                        <a:spcBef>
                          <a:spcPts val="1200"/>
                        </a:spcBef>
                        <a:spcAft>
                          <a:spcPts val="600"/>
                        </a:spcAft>
                        <a:tabLst>
                          <a:tab pos="228600" algn="l"/>
                          <a:tab pos="457200" algn="l"/>
                        </a:tabLst>
                      </a:pPr>
                      <a:r>
                        <a:rPr lang="en-AU" dirty="0">
                          <a:latin typeface="Arial" panose="020B0604020202020204" pitchFamily="34" charset="0"/>
                          <a:cs typeface="Arial" panose="020B0604020202020204" pitchFamily="34" charset="0"/>
                        </a:rPr>
                        <a:t>Visual</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extLst>
                  <a:ext uri="{0D108BD9-81ED-4DB2-BD59-A6C34878D82A}">
                    <a16:rowId xmlns:a16="http://schemas.microsoft.com/office/drawing/2014/main" val="670328947"/>
                  </a:ext>
                </a:extLst>
              </a:tr>
              <a:tr h="945275">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Auditory</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extLst>
                  <a:ext uri="{0D108BD9-81ED-4DB2-BD59-A6C34878D82A}">
                    <a16:rowId xmlns:a16="http://schemas.microsoft.com/office/drawing/2014/main" val="1592803302"/>
                  </a:ext>
                </a:extLst>
              </a:tr>
              <a:tr h="945275">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Tactile</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dirty="0">
                          <a:latin typeface="Arial" panose="020B0604020202020204" pitchFamily="34" charset="0"/>
                          <a:cs typeface="Arial" panose="020B0604020202020204" pitchFamily="34" charset="0"/>
                        </a:rPr>
                        <a:t> </a:t>
                      </a:r>
                    </a:p>
                  </a:txBody>
                  <a:tcPr marL="84869" marR="84869" marT="11787" marB="0" anchor="ctr"/>
                </a:tc>
                <a:extLst>
                  <a:ext uri="{0D108BD9-81ED-4DB2-BD59-A6C34878D82A}">
                    <a16:rowId xmlns:a16="http://schemas.microsoft.com/office/drawing/2014/main" val="2620660134"/>
                  </a:ext>
                </a:extLst>
              </a:tr>
            </a:tbl>
          </a:graphicData>
        </a:graphic>
      </p:graphicFrame>
      <p:sp>
        <p:nvSpPr>
          <p:cNvPr id="2" name="Slide Number Placeholder 1">
            <a:extLst>
              <a:ext uri="{FF2B5EF4-FFF2-40B4-BE49-F238E27FC236}">
                <a16:creationId xmlns:a16="http://schemas.microsoft.com/office/drawing/2014/main" id="{27BFBB9C-9246-B45D-597D-04873CD53D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57</a:t>
            </a:fld>
            <a:endParaRPr lang="en-AU"/>
          </a:p>
        </p:txBody>
      </p:sp>
    </p:spTree>
    <p:extLst>
      <p:ext uri="{BB962C8B-B14F-4D97-AF65-F5344CB8AC3E}">
        <p14:creationId xmlns:p14="http://schemas.microsoft.com/office/powerpoint/2010/main" val="73689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CC7055-A0E1-B611-780B-54034996547A}"/>
              </a:ext>
            </a:extLst>
          </p:cNvPr>
          <p:cNvSpPr>
            <a:spLocks noGrp="1"/>
          </p:cNvSpPr>
          <p:nvPr>
            <p:ph type="title"/>
          </p:nvPr>
        </p:nvSpPr>
        <p:spPr/>
        <p:txBody>
          <a:bodyPr/>
          <a:lstStyle/>
          <a:p>
            <a:r>
              <a:rPr lang="en-AU" dirty="0"/>
              <a:t>1.5 Table scaffold 3 (Type of stimulus and catch mark)</a:t>
            </a:r>
          </a:p>
        </p:txBody>
      </p:sp>
      <p:sp>
        <p:nvSpPr>
          <p:cNvPr id="7" name="TextBox 6">
            <a:extLst>
              <a:ext uri="{FF2B5EF4-FFF2-40B4-BE49-F238E27FC236}">
                <a16:creationId xmlns:a16="http://schemas.microsoft.com/office/drawing/2014/main" id="{828F1051-7F5B-6213-E535-0A8A7EBE0BC6}"/>
              </a:ext>
            </a:extLst>
          </p:cNvPr>
          <p:cNvSpPr txBox="1"/>
          <p:nvPr/>
        </p:nvSpPr>
        <p:spPr>
          <a:xfrm>
            <a:off x="371475" y="1876443"/>
            <a:ext cx="7800707" cy="304800"/>
          </a:xfrm>
          <a:prstGeom prst="rect">
            <a:avLst/>
          </a:prstGeom>
          <a:noFill/>
        </p:spPr>
        <p:txBody>
          <a:bodyPr wrap="square" lIns="0" tIns="0" rIns="0" bIns="0" rtlCol="0">
            <a:noAutofit/>
          </a:bodyPr>
          <a:lstStyle/>
          <a:p>
            <a:pPr algn="l"/>
            <a:r>
              <a:rPr lang="en-AU" sz="1800" dirty="0">
                <a:latin typeface="Arial" panose="020B0604020202020204" pitchFamily="34" charset="0"/>
                <a:cs typeface="Arial" panose="020B0604020202020204" pitchFamily="34" charset="0"/>
              </a:rPr>
              <a:t>Table 1: The impact of stimulus on reaction indicated by catch mark (cm).</a:t>
            </a:r>
          </a:p>
        </p:txBody>
      </p:sp>
      <p:graphicFrame>
        <p:nvGraphicFramePr>
          <p:cNvPr id="6" name="Table 5" descr="Cells in this table have been left intentionally blank for student data.">
            <a:extLst>
              <a:ext uri="{FF2B5EF4-FFF2-40B4-BE49-F238E27FC236}">
                <a16:creationId xmlns:a16="http://schemas.microsoft.com/office/drawing/2014/main" id="{1CBC06F2-FC7B-76AA-0DB3-B2D7A1D3844D}"/>
              </a:ext>
            </a:extLst>
          </p:cNvPr>
          <p:cNvGraphicFramePr>
            <a:graphicFrameLocks noGrp="1"/>
          </p:cNvGraphicFramePr>
          <p:nvPr>
            <p:extLst>
              <p:ext uri="{D42A27DB-BD31-4B8C-83A1-F6EECF244321}">
                <p14:modId xmlns:p14="http://schemas.microsoft.com/office/powerpoint/2010/main" val="581322844"/>
              </p:ext>
            </p:extLst>
          </p:nvPr>
        </p:nvGraphicFramePr>
        <p:xfrm>
          <a:off x="360000" y="2320828"/>
          <a:ext cx="11106578" cy="4246547"/>
        </p:xfrm>
        <a:graphic>
          <a:graphicData uri="http://schemas.openxmlformats.org/drawingml/2006/table">
            <a:tbl>
              <a:tblPr firstRow="1" firstCol="1" bandRow="1">
                <a:tableStyleId>{5940675A-B579-460E-94D1-54222C63F5DA}</a:tableStyleId>
              </a:tblPr>
              <a:tblGrid>
                <a:gridCol w="1947770">
                  <a:extLst>
                    <a:ext uri="{9D8B030D-6E8A-4147-A177-3AD203B41FA5}">
                      <a16:colId xmlns:a16="http://schemas.microsoft.com/office/drawing/2014/main" val="2610192571"/>
                    </a:ext>
                  </a:extLst>
                </a:gridCol>
                <a:gridCol w="1526468">
                  <a:extLst>
                    <a:ext uri="{9D8B030D-6E8A-4147-A177-3AD203B41FA5}">
                      <a16:colId xmlns:a16="http://schemas.microsoft.com/office/drawing/2014/main" val="2827132404"/>
                    </a:ext>
                  </a:extLst>
                </a:gridCol>
                <a:gridCol w="1526468">
                  <a:extLst>
                    <a:ext uri="{9D8B030D-6E8A-4147-A177-3AD203B41FA5}">
                      <a16:colId xmlns:a16="http://schemas.microsoft.com/office/drawing/2014/main" val="3081440846"/>
                    </a:ext>
                  </a:extLst>
                </a:gridCol>
                <a:gridCol w="1526468">
                  <a:extLst>
                    <a:ext uri="{9D8B030D-6E8A-4147-A177-3AD203B41FA5}">
                      <a16:colId xmlns:a16="http://schemas.microsoft.com/office/drawing/2014/main" val="3386611700"/>
                    </a:ext>
                  </a:extLst>
                </a:gridCol>
                <a:gridCol w="1526468">
                  <a:extLst>
                    <a:ext uri="{9D8B030D-6E8A-4147-A177-3AD203B41FA5}">
                      <a16:colId xmlns:a16="http://schemas.microsoft.com/office/drawing/2014/main" val="1253480520"/>
                    </a:ext>
                  </a:extLst>
                </a:gridCol>
                <a:gridCol w="1526468">
                  <a:extLst>
                    <a:ext uri="{9D8B030D-6E8A-4147-A177-3AD203B41FA5}">
                      <a16:colId xmlns:a16="http://schemas.microsoft.com/office/drawing/2014/main" val="2233616735"/>
                    </a:ext>
                  </a:extLst>
                </a:gridCol>
                <a:gridCol w="1526468">
                  <a:extLst>
                    <a:ext uri="{9D8B030D-6E8A-4147-A177-3AD203B41FA5}">
                      <a16:colId xmlns:a16="http://schemas.microsoft.com/office/drawing/2014/main" val="734963240"/>
                    </a:ext>
                  </a:extLst>
                </a:gridCol>
              </a:tblGrid>
              <a:tr h="637812">
                <a:tc rowSpan="2">
                  <a:txBody>
                    <a:bodyPr/>
                    <a:lstStyle/>
                    <a:p>
                      <a:pPr algn="l" fontAlgn="t">
                        <a:lnSpc>
                          <a:spcPct val="150000"/>
                        </a:lnSpc>
                        <a:spcBef>
                          <a:spcPts val="1200"/>
                        </a:spcBef>
                        <a:spcAft>
                          <a:spcPts val="600"/>
                        </a:spcAft>
                        <a:tabLst>
                          <a:tab pos="228600" algn="l"/>
                          <a:tab pos="457200" algn="l"/>
                        </a:tabLst>
                      </a:pPr>
                      <a:r>
                        <a:rPr lang="en-AU" dirty="0">
                          <a:latin typeface="Arial" panose="020B0604020202020204" pitchFamily="34" charset="0"/>
                          <a:cs typeface="Arial" panose="020B0604020202020204" pitchFamily="34" charset="0"/>
                        </a:rPr>
                        <a:t>Type of stimulus</a:t>
                      </a:r>
                    </a:p>
                  </a:txBody>
                  <a:tcPr marL="84869" marR="84869" marT="11787" marB="0" anchor="ctr"/>
                </a:tc>
                <a:tc gridSpan="6">
                  <a:txBody>
                    <a:bodyPr/>
                    <a:lstStyle/>
                    <a:p>
                      <a:pPr algn="ctr"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Catch mark (cm)</a:t>
                      </a:r>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tc hMerge="1">
                  <a:txBody>
                    <a:bodyPr/>
                    <a:lstStyle/>
                    <a:p>
                      <a:endParaRPr/>
                    </a:p>
                  </a:txBody>
                  <a:tcPr marL="84869" marR="84869" marT="11787" marB="0" anchor="ctr"/>
                </a:tc>
                <a:extLst>
                  <a:ext uri="{0D108BD9-81ED-4DB2-BD59-A6C34878D82A}">
                    <a16:rowId xmlns:a16="http://schemas.microsoft.com/office/drawing/2014/main" val="2976974974"/>
                  </a:ext>
                </a:extLst>
              </a:tr>
              <a:tr h="772910">
                <a:tc vMerge="1">
                  <a:txBody>
                    <a:bodyPr/>
                    <a:lstStyle/>
                    <a:p>
                      <a:endParaRP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dirty="0">
                          <a:latin typeface="Arial" panose="020B0604020202020204" pitchFamily="34" charset="0"/>
                          <a:cs typeface="Arial" panose="020B0604020202020204" pitchFamily="34" charset="0"/>
                        </a:rPr>
                        <a:t>Trial 1</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dirty="0">
                          <a:latin typeface="Arial" panose="020B0604020202020204" pitchFamily="34" charset="0"/>
                          <a:cs typeface="Arial" panose="020B0604020202020204" pitchFamily="34" charset="0"/>
                        </a:rPr>
                        <a:t>Trial 2</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dirty="0">
                          <a:latin typeface="Arial" panose="020B0604020202020204" pitchFamily="34" charset="0"/>
                          <a:cs typeface="Arial" panose="020B0604020202020204" pitchFamily="34" charset="0"/>
                        </a:rPr>
                        <a:t>Trial 3</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dirty="0">
                          <a:latin typeface="Arial" panose="020B0604020202020204" pitchFamily="34" charset="0"/>
                          <a:cs typeface="Arial" panose="020B0604020202020204" pitchFamily="34" charset="0"/>
                        </a:rPr>
                        <a:t>Trial 4</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Trial 5</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Mean</a:t>
                      </a:r>
                    </a:p>
                  </a:txBody>
                  <a:tcPr marL="84869" marR="84869" marT="11787" marB="0" anchor="ctr"/>
                </a:tc>
                <a:extLst>
                  <a:ext uri="{0D108BD9-81ED-4DB2-BD59-A6C34878D82A}">
                    <a16:rowId xmlns:a16="http://schemas.microsoft.com/office/drawing/2014/main" val="1262158199"/>
                  </a:ext>
                </a:extLst>
              </a:tr>
              <a:tr h="945275">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Visual</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dirty="0">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extLst>
                  <a:ext uri="{0D108BD9-81ED-4DB2-BD59-A6C34878D82A}">
                    <a16:rowId xmlns:a16="http://schemas.microsoft.com/office/drawing/2014/main" val="670328947"/>
                  </a:ext>
                </a:extLst>
              </a:tr>
              <a:tr h="945275">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Auditory</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extLst>
                  <a:ext uri="{0D108BD9-81ED-4DB2-BD59-A6C34878D82A}">
                    <a16:rowId xmlns:a16="http://schemas.microsoft.com/office/drawing/2014/main" val="1592803302"/>
                  </a:ext>
                </a:extLst>
              </a:tr>
              <a:tr h="945275">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Tactile</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a:latin typeface="Arial" panose="020B0604020202020204" pitchFamily="34" charset="0"/>
                          <a:cs typeface="Arial" panose="020B0604020202020204" pitchFamily="34" charset="0"/>
                        </a:rPr>
                        <a:t> </a:t>
                      </a:r>
                    </a:p>
                  </a:txBody>
                  <a:tcPr marL="84869" marR="84869" marT="11787" marB="0" anchor="ctr"/>
                </a:tc>
                <a:tc>
                  <a:txBody>
                    <a:bodyPr/>
                    <a:lstStyle/>
                    <a:p>
                      <a:pPr algn="l" fontAlgn="t">
                        <a:lnSpc>
                          <a:spcPct val="150000"/>
                        </a:lnSpc>
                        <a:spcBef>
                          <a:spcPts val="1200"/>
                        </a:spcBef>
                        <a:spcAft>
                          <a:spcPts val="600"/>
                        </a:spcAft>
                        <a:tabLst>
                          <a:tab pos="228600" algn="l"/>
                          <a:tab pos="457200" algn="l"/>
                        </a:tabLst>
                      </a:pPr>
                      <a:r>
                        <a:rPr lang="en-AU" dirty="0">
                          <a:latin typeface="Arial" panose="020B0604020202020204" pitchFamily="34" charset="0"/>
                          <a:cs typeface="Arial" panose="020B0604020202020204" pitchFamily="34" charset="0"/>
                        </a:rPr>
                        <a:t> </a:t>
                      </a:r>
                    </a:p>
                  </a:txBody>
                  <a:tcPr marL="84869" marR="84869" marT="11787" marB="0" anchor="ctr"/>
                </a:tc>
                <a:extLst>
                  <a:ext uri="{0D108BD9-81ED-4DB2-BD59-A6C34878D82A}">
                    <a16:rowId xmlns:a16="http://schemas.microsoft.com/office/drawing/2014/main" val="2620660134"/>
                  </a:ext>
                </a:extLst>
              </a:tr>
            </a:tbl>
          </a:graphicData>
        </a:graphic>
      </p:graphicFrame>
      <p:sp>
        <p:nvSpPr>
          <p:cNvPr id="2" name="Slide Number Placeholder 1">
            <a:extLst>
              <a:ext uri="{FF2B5EF4-FFF2-40B4-BE49-F238E27FC236}">
                <a16:creationId xmlns:a16="http://schemas.microsoft.com/office/drawing/2014/main" id="{27BFBB9C-9246-B45D-597D-04873CD53D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58</a:t>
            </a:fld>
            <a:endParaRPr lang="en-AU"/>
          </a:p>
        </p:txBody>
      </p:sp>
    </p:spTree>
    <p:extLst>
      <p:ext uri="{BB962C8B-B14F-4D97-AF65-F5344CB8AC3E}">
        <p14:creationId xmlns:p14="http://schemas.microsoft.com/office/powerpoint/2010/main" val="52939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7DD86-A5F1-08D0-63F9-262C99BEB894}"/>
              </a:ext>
            </a:extLst>
          </p:cNvPr>
          <p:cNvSpPr>
            <a:spLocks noGrp="1"/>
          </p:cNvSpPr>
          <p:nvPr>
            <p:ph type="title"/>
          </p:nvPr>
        </p:nvSpPr>
        <p:spPr/>
        <p:txBody>
          <a:bodyPr/>
          <a:lstStyle/>
          <a:p>
            <a:r>
              <a:rPr lang="en-AU"/>
              <a:t>1.5 Table for stimulus investigation (annotated)</a:t>
            </a:r>
          </a:p>
        </p:txBody>
      </p:sp>
      <p:graphicFrame>
        <p:nvGraphicFramePr>
          <p:cNvPr id="6" name="Table 5" descr="Cells in this table have been left intentionally blank for student data.">
            <a:extLst>
              <a:ext uri="{FF2B5EF4-FFF2-40B4-BE49-F238E27FC236}">
                <a16:creationId xmlns:a16="http://schemas.microsoft.com/office/drawing/2014/main" id="{D4E255EB-56D4-63F6-9867-7FA74B5C50C5}"/>
              </a:ext>
            </a:extLst>
          </p:cNvPr>
          <p:cNvGraphicFramePr>
            <a:graphicFrameLocks noGrp="1"/>
          </p:cNvGraphicFramePr>
          <p:nvPr>
            <p:extLst>
              <p:ext uri="{D42A27DB-BD31-4B8C-83A1-F6EECF244321}">
                <p14:modId xmlns:p14="http://schemas.microsoft.com/office/powerpoint/2010/main" val="559778725"/>
              </p:ext>
            </p:extLst>
          </p:nvPr>
        </p:nvGraphicFramePr>
        <p:xfrm>
          <a:off x="2061018" y="2328271"/>
          <a:ext cx="8343199" cy="3315143"/>
        </p:xfrm>
        <a:graphic>
          <a:graphicData uri="http://schemas.openxmlformats.org/drawingml/2006/table">
            <a:tbl>
              <a:tblPr firstRow="1" firstCol="1" bandRow="1"/>
              <a:tblGrid>
                <a:gridCol w="1463155">
                  <a:extLst>
                    <a:ext uri="{9D8B030D-6E8A-4147-A177-3AD203B41FA5}">
                      <a16:colId xmlns:a16="http://schemas.microsoft.com/office/drawing/2014/main" val="2610192571"/>
                    </a:ext>
                  </a:extLst>
                </a:gridCol>
                <a:gridCol w="1146674">
                  <a:extLst>
                    <a:ext uri="{9D8B030D-6E8A-4147-A177-3AD203B41FA5}">
                      <a16:colId xmlns:a16="http://schemas.microsoft.com/office/drawing/2014/main" val="2827132404"/>
                    </a:ext>
                  </a:extLst>
                </a:gridCol>
                <a:gridCol w="1146674">
                  <a:extLst>
                    <a:ext uri="{9D8B030D-6E8A-4147-A177-3AD203B41FA5}">
                      <a16:colId xmlns:a16="http://schemas.microsoft.com/office/drawing/2014/main" val="3081440846"/>
                    </a:ext>
                  </a:extLst>
                </a:gridCol>
                <a:gridCol w="1146674">
                  <a:extLst>
                    <a:ext uri="{9D8B030D-6E8A-4147-A177-3AD203B41FA5}">
                      <a16:colId xmlns:a16="http://schemas.microsoft.com/office/drawing/2014/main" val="3386611700"/>
                    </a:ext>
                  </a:extLst>
                </a:gridCol>
                <a:gridCol w="1146674">
                  <a:extLst>
                    <a:ext uri="{9D8B030D-6E8A-4147-A177-3AD203B41FA5}">
                      <a16:colId xmlns:a16="http://schemas.microsoft.com/office/drawing/2014/main" val="1253480520"/>
                    </a:ext>
                  </a:extLst>
                </a:gridCol>
                <a:gridCol w="1146674">
                  <a:extLst>
                    <a:ext uri="{9D8B030D-6E8A-4147-A177-3AD203B41FA5}">
                      <a16:colId xmlns:a16="http://schemas.microsoft.com/office/drawing/2014/main" val="2233616735"/>
                    </a:ext>
                  </a:extLst>
                </a:gridCol>
                <a:gridCol w="1146674">
                  <a:extLst>
                    <a:ext uri="{9D8B030D-6E8A-4147-A177-3AD203B41FA5}">
                      <a16:colId xmlns:a16="http://schemas.microsoft.com/office/drawing/2014/main" val="734963240"/>
                    </a:ext>
                  </a:extLst>
                </a:gridCol>
              </a:tblGrid>
              <a:tr h="657657">
                <a:tc rowSpan="2">
                  <a:txBody>
                    <a:bodyPr/>
                    <a:lstStyle/>
                    <a:p>
                      <a:pPr algn="l">
                        <a:lnSpc>
                          <a:spcPct val="150000"/>
                        </a:lnSpc>
                        <a:spcBef>
                          <a:spcPts val="1200"/>
                        </a:spcBef>
                        <a:spcAft>
                          <a:spcPts val="600"/>
                        </a:spcAft>
                        <a:tabLst>
                          <a:tab pos="228600" algn="l"/>
                          <a:tab pos="457200" algn="l"/>
                        </a:tabLst>
                      </a:pPr>
                      <a:r>
                        <a:rPr lang="en-AU" sz="1800" b="1">
                          <a:solidFill>
                            <a:schemeClr val="bg1"/>
                          </a:solidFill>
                          <a:effectLst/>
                          <a:latin typeface="Arial" panose="020B0604020202020204" pitchFamily="34" charset="0"/>
                          <a:cs typeface="Arial" panose="020B0604020202020204" pitchFamily="34" charset="0"/>
                        </a:rPr>
                        <a:t>Type of stimulus</a:t>
                      </a:r>
                      <a:endParaRPr lang="en-AU" sz="1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gridSpan="6">
                  <a:txBody>
                    <a:bodyPr/>
                    <a:lstStyle/>
                    <a:p>
                      <a:pPr algn="ctr">
                        <a:lnSpc>
                          <a:spcPct val="150000"/>
                        </a:lnSpc>
                        <a:spcBef>
                          <a:spcPts val="1200"/>
                        </a:spcBef>
                        <a:spcAft>
                          <a:spcPts val="600"/>
                        </a:spcAft>
                        <a:tabLst>
                          <a:tab pos="228600" algn="l"/>
                          <a:tab pos="457200" algn="l"/>
                        </a:tabLst>
                      </a:pPr>
                      <a:r>
                        <a:rPr lang="en-AU" sz="1800" b="1">
                          <a:solidFill>
                            <a:schemeClr val="bg1"/>
                          </a:solidFill>
                          <a:effectLst/>
                          <a:latin typeface="Arial" panose="020B0604020202020204" pitchFamily="34" charset="0"/>
                          <a:cs typeface="Arial" panose="020B0604020202020204" pitchFamily="34" charset="0"/>
                        </a:rPr>
                        <a:t>Catch mark (cm)</a:t>
                      </a:r>
                      <a:endParaRPr lang="en-AU" sz="1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lang="en-AU"/>
                    </a:p>
                  </a:txBody>
                  <a:tcP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lang="en-AU"/>
                    </a:p>
                  </a:txBody>
                  <a:tcP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lang="en-AU"/>
                    </a:p>
                  </a:txBody>
                  <a:tcP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lang="en-AU"/>
                    </a:p>
                  </a:txBody>
                  <a:tcP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lang="en-AU"/>
                    </a:p>
                  </a:txBody>
                  <a:tcP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976974974"/>
                  </a:ext>
                </a:extLst>
              </a:tr>
              <a:tr h="766424">
                <a:tc vMerge="1">
                  <a:txBody>
                    <a:bodyPr/>
                    <a:lstStyle/>
                    <a:p>
                      <a:endParaRPr lang="en-AU"/>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Trial 1</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Trial 2</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Trial 3</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Trial 4</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Trial 5</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ea typeface="Calibri" panose="020F0502020204030204" pitchFamily="34" charset="0"/>
                          <a:cs typeface="Arial" panose="020B0604020202020204" pitchFamily="34" charset="0"/>
                        </a:rPr>
                        <a:t>Mean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2158199"/>
                  </a:ext>
                </a:extLst>
              </a:tr>
              <a:tr h="630354">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Visual</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670328947"/>
                  </a:ext>
                </a:extLst>
              </a:tr>
              <a:tr h="630354">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Auditory</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2803302"/>
                  </a:ext>
                </a:extLst>
              </a:tr>
              <a:tr h="630354">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Tactile</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dirty="0">
                          <a:effectLst/>
                          <a:latin typeface="Arial" panose="020B0604020202020204" pitchFamily="34" charset="0"/>
                          <a:cs typeface="Arial" panose="020B0604020202020204" pitchFamily="34" charset="0"/>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620660134"/>
                  </a:ext>
                </a:extLst>
              </a:tr>
            </a:tbl>
          </a:graphicData>
        </a:graphic>
      </p:graphicFrame>
      <p:sp>
        <p:nvSpPr>
          <p:cNvPr id="15" name="TextBox 14">
            <a:extLst>
              <a:ext uri="{FF2B5EF4-FFF2-40B4-BE49-F238E27FC236}">
                <a16:creationId xmlns:a16="http://schemas.microsoft.com/office/drawing/2014/main" id="{7DB5A857-DD70-2AD5-E3E1-0599E358FA2E}"/>
              </a:ext>
            </a:extLst>
          </p:cNvPr>
          <p:cNvSpPr txBox="1"/>
          <p:nvPr/>
        </p:nvSpPr>
        <p:spPr>
          <a:xfrm>
            <a:off x="2096909" y="1924684"/>
            <a:ext cx="7800707" cy="304800"/>
          </a:xfrm>
          <a:prstGeom prst="rect">
            <a:avLst/>
          </a:prstGeom>
          <a:noFill/>
        </p:spPr>
        <p:txBody>
          <a:bodyPr wrap="square" lIns="0" tIns="0" rIns="0" bIns="0" rtlCol="0">
            <a:noAutofit/>
          </a:bodyPr>
          <a:lstStyle/>
          <a:p>
            <a:r>
              <a:rPr lang="en-AU" sz="1800">
                <a:latin typeface="Arial" panose="020B0604020202020204" pitchFamily="34" charset="0"/>
                <a:cs typeface="Arial" panose="020B0604020202020204" pitchFamily="34" charset="0"/>
              </a:rPr>
              <a:t>Table 1: The impact of stimulus on reaction indicated by catch mark (cm).</a:t>
            </a:r>
          </a:p>
        </p:txBody>
      </p:sp>
      <p:sp>
        <p:nvSpPr>
          <p:cNvPr id="14" name="Callout: Down Arrow 15">
            <a:extLst>
              <a:ext uri="{FF2B5EF4-FFF2-40B4-BE49-F238E27FC236}">
                <a16:creationId xmlns:a16="http://schemas.microsoft.com/office/drawing/2014/main" id="{DD7CD558-07CC-430F-7636-F3757C9D95AF}"/>
              </a:ext>
            </a:extLst>
          </p:cNvPr>
          <p:cNvSpPr/>
          <p:nvPr/>
        </p:nvSpPr>
        <p:spPr>
          <a:xfrm>
            <a:off x="360000" y="1093131"/>
            <a:ext cx="3950743" cy="602134"/>
          </a:xfrm>
          <a:prstGeom prst="wedgeRoundRectCallout">
            <a:avLst>
              <a:gd name="adj1" fmla="val -3693"/>
              <a:gd name="adj2" fmla="val 74975"/>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dirty="0">
                <a:solidFill>
                  <a:schemeClr val="accent1"/>
                </a:solidFill>
                <a:latin typeface="Arial" panose="020B0604020202020204" pitchFamily="34" charset="0"/>
                <a:cs typeface="Arial" panose="020B0604020202020204" pitchFamily="34" charset="0"/>
              </a:rPr>
              <a:t>Table is numbered for easy reference.</a:t>
            </a:r>
            <a:br>
              <a:rPr lang="en-AU" sz="1600" dirty="0">
                <a:solidFill>
                  <a:schemeClr val="accent1"/>
                </a:solidFill>
                <a:latin typeface="Arial" panose="020B0604020202020204" pitchFamily="34" charset="0"/>
                <a:cs typeface="Arial" panose="020B0604020202020204" pitchFamily="34" charset="0"/>
              </a:rPr>
            </a:br>
            <a:r>
              <a:rPr lang="en-AU" sz="1600" dirty="0">
                <a:solidFill>
                  <a:schemeClr val="accent1"/>
                </a:solidFill>
                <a:latin typeface="Arial" panose="020B0604020202020204" pitchFamily="34" charset="0"/>
                <a:cs typeface="Arial" panose="020B0604020202020204" pitchFamily="34" charset="0"/>
              </a:rPr>
              <a:t>It is positioned above the table.</a:t>
            </a:r>
          </a:p>
        </p:txBody>
      </p:sp>
      <p:sp>
        <p:nvSpPr>
          <p:cNvPr id="5" name="Callout: Down Arrow 9">
            <a:extLst>
              <a:ext uri="{FF2B5EF4-FFF2-40B4-BE49-F238E27FC236}">
                <a16:creationId xmlns:a16="http://schemas.microsoft.com/office/drawing/2014/main" id="{0325879B-7763-FB6C-C90B-F9766174B8E9}"/>
              </a:ext>
            </a:extLst>
          </p:cNvPr>
          <p:cNvSpPr/>
          <p:nvPr/>
        </p:nvSpPr>
        <p:spPr>
          <a:xfrm>
            <a:off x="5301146" y="1093131"/>
            <a:ext cx="2240093" cy="491935"/>
          </a:xfrm>
          <a:prstGeom prst="wedgeRoundRectCallout">
            <a:avLst>
              <a:gd name="adj1" fmla="val -20860"/>
              <a:gd name="adj2" fmla="val 106142"/>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dirty="0">
                <a:solidFill>
                  <a:schemeClr val="accent1"/>
                </a:solidFill>
                <a:latin typeface="Arial" panose="020B0604020202020204" pitchFamily="34" charset="0"/>
                <a:cs typeface="Arial" panose="020B0604020202020204" pitchFamily="34" charset="0"/>
              </a:rPr>
              <a:t>A descriptive title.</a:t>
            </a:r>
          </a:p>
        </p:txBody>
      </p:sp>
      <p:sp>
        <p:nvSpPr>
          <p:cNvPr id="16" name="Callout: Down Arrow 12">
            <a:extLst>
              <a:ext uri="{FF2B5EF4-FFF2-40B4-BE49-F238E27FC236}">
                <a16:creationId xmlns:a16="http://schemas.microsoft.com/office/drawing/2014/main" id="{67332878-28AF-20A8-BAEF-9672BB66445C}"/>
              </a:ext>
            </a:extLst>
          </p:cNvPr>
          <p:cNvSpPr/>
          <p:nvPr/>
        </p:nvSpPr>
        <p:spPr>
          <a:xfrm>
            <a:off x="7884132" y="1093132"/>
            <a:ext cx="2240093" cy="602134"/>
          </a:xfrm>
          <a:prstGeom prst="wedgeRoundRectCallout">
            <a:avLst>
              <a:gd name="adj1" fmla="val -17755"/>
              <a:gd name="adj2" fmla="val 73247"/>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The table is enclosed and has ruled sides.</a:t>
            </a:r>
          </a:p>
        </p:txBody>
      </p:sp>
      <p:sp>
        <p:nvSpPr>
          <p:cNvPr id="17" name="Callout: Right Arrow 8">
            <a:extLst>
              <a:ext uri="{FF2B5EF4-FFF2-40B4-BE49-F238E27FC236}">
                <a16:creationId xmlns:a16="http://schemas.microsoft.com/office/drawing/2014/main" id="{A3DD9149-78C8-5921-3FD5-720B5B7C1377}"/>
              </a:ext>
            </a:extLst>
          </p:cNvPr>
          <p:cNvSpPr/>
          <p:nvPr/>
        </p:nvSpPr>
        <p:spPr>
          <a:xfrm>
            <a:off x="210212" y="2462820"/>
            <a:ext cx="1350267" cy="1932359"/>
          </a:xfrm>
          <a:prstGeom prst="wedgeRoundRectCallout">
            <a:avLst>
              <a:gd name="adj1" fmla="val 68888"/>
              <a:gd name="adj2" fmla="val -24667"/>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Column heading for independent variable including units where required</a:t>
            </a:r>
          </a:p>
        </p:txBody>
      </p:sp>
      <p:sp>
        <p:nvSpPr>
          <p:cNvPr id="19" name="Callout: Left Arrow 13">
            <a:extLst>
              <a:ext uri="{FF2B5EF4-FFF2-40B4-BE49-F238E27FC236}">
                <a16:creationId xmlns:a16="http://schemas.microsoft.com/office/drawing/2014/main" id="{78BED28D-7167-1021-602A-54092D2CA0B6}"/>
              </a:ext>
            </a:extLst>
          </p:cNvPr>
          <p:cNvSpPr/>
          <p:nvPr/>
        </p:nvSpPr>
        <p:spPr>
          <a:xfrm>
            <a:off x="10467119" y="1109870"/>
            <a:ext cx="1376882" cy="2992473"/>
          </a:xfrm>
          <a:prstGeom prst="wedgeRoundRectCallout">
            <a:avLst>
              <a:gd name="adj1" fmla="val -79287"/>
              <a:gd name="adj2" fmla="val 4485"/>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dirty="0">
                <a:solidFill>
                  <a:schemeClr val="accent1"/>
                </a:solidFill>
                <a:latin typeface="Arial" panose="020B0604020202020204" pitchFamily="34" charset="0"/>
                <a:cs typeface="Arial" panose="020B0604020202020204" pitchFamily="34" charset="0"/>
              </a:rPr>
              <a:t>A column spanner to group the trials. It contains the heading and units where applicable for the dependent variable.</a:t>
            </a:r>
          </a:p>
        </p:txBody>
      </p:sp>
      <p:sp>
        <p:nvSpPr>
          <p:cNvPr id="18" name="Callout: Up Arrow 10">
            <a:extLst>
              <a:ext uri="{FF2B5EF4-FFF2-40B4-BE49-F238E27FC236}">
                <a16:creationId xmlns:a16="http://schemas.microsoft.com/office/drawing/2014/main" id="{E0834A8E-FBED-0B5B-9BD4-E9E921FD87A0}"/>
              </a:ext>
            </a:extLst>
          </p:cNvPr>
          <p:cNvSpPr/>
          <p:nvPr/>
        </p:nvSpPr>
        <p:spPr>
          <a:xfrm>
            <a:off x="210212" y="6048194"/>
            <a:ext cx="5885788" cy="644473"/>
          </a:xfrm>
          <a:prstGeom prst="wedgeRoundRectCallout">
            <a:avLst>
              <a:gd name="adj1" fmla="val -10530"/>
              <a:gd name="adj2" fmla="val -90702"/>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dirty="0">
                <a:solidFill>
                  <a:schemeClr val="accent1"/>
                </a:solidFill>
                <a:latin typeface="Arial" panose="020B0604020202020204" pitchFamily="34" charset="0"/>
                <a:cs typeface="Arial" panose="020B0604020202020204" pitchFamily="34" charset="0"/>
              </a:rPr>
              <a:t>The first column usually contains the treatment groups and control group (where applicable) for the independent variable.</a:t>
            </a:r>
          </a:p>
        </p:txBody>
      </p:sp>
      <p:sp>
        <p:nvSpPr>
          <p:cNvPr id="20" name="Callout: Up Arrow 11">
            <a:extLst>
              <a:ext uri="{FF2B5EF4-FFF2-40B4-BE49-F238E27FC236}">
                <a16:creationId xmlns:a16="http://schemas.microsoft.com/office/drawing/2014/main" id="{01A62323-AC11-9568-5A7A-C31955359D90}"/>
              </a:ext>
            </a:extLst>
          </p:cNvPr>
          <p:cNvSpPr/>
          <p:nvPr/>
        </p:nvSpPr>
        <p:spPr>
          <a:xfrm>
            <a:off x="6291982" y="6040472"/>
            <a:ext cx="4792337" cy="652196"/>
          </a:xfrm>
          <a:prstGeom prst="wedgeRoundRectCallout">
            <a:avLst>
              <a:gd name="adj1" fmla="val 5314"/>
              <a:gd name="adj2" fmla="val -85491"/>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Only the data is recorded in the cells. Units should only be written in column headings.</a:t>
            </a:r>
          </a:p>
        </p:txBody>
      </p:sp>
      <p:sp>
        <p:nvSpPr>
          <p:cNvPr id="2" name="Slide Number Placeholder 1">
            <a:extLst>
              <a:ext uri="{FF2B5EF4-FFF2-40B4-BE49-F238E27FC236}">
                <a16:creationId xmlns:a16="http://schemas.microsoft.com/office/drawing/2014/main" id="{A9E5F529-D867-91FF-41FB-6705E27A6B0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59</a:t>
            </a:fld>
            <a:endParaRPr lang="en-AU"/>
          </a:p>
        </p:txBody>
      </p:sp>
    </p:spTree>
    <p:extLst>
      <p:ext uri="{BB962C8B-B14F-4D97-AF65-F5344CB8AC3E}">
        <p14:creationId xmlns:p14="http://schemas.microsoft.com/office/powerpoint/2010/main" val="12605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animBg="1"/>
      <p:bldP spid="5" grpId="0" animBg="1"/>
      <p:bldP spid="16" grpId="0" animBg="1"/>
      <p:bldP spid="17" grpId="0" animBg="1"/>
      <p:bldP spid="19" grpId="0" animBg="1"/>
      <p:bldP spid="18"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1.1 What do you know?</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9" name="Table 8">
            <a:extLst>
              <a:ext uri="{FF2B5EF4-FFF2-40B4-BE49-F238E27FC236}">
                <a16:creationId xmlns:a16="http://schemas.microsoft.com/office/drawing/2014/main" id="{0AD1F935-F8A3-61A4-71BD-DCFA5DB41A2D}"/>
              </a:ext>
            </a:extLst>
          </p:cNvPr>
          <p:cNvGraphicFramePr>
            <a:graphicFrameLocks noGrp="1"/>
          </p:cNvGraphicFramePr>
          <p:nvPr>
            <p:extLst>
              <p:ext uri="{D42A27DB-BD31-4B8C-83A1-F6EECF244321}">
                <p14:modId xmlns:p14="http://schemas.microsoft.com/office/powerpoint/2010/main" val="383441055"/>
              </p:ext>
            </p:extLst>
          </p:nvPr>
        </p:nvGraphicFramePr>
        <p:xfrm>
          <a:off x="357631" y="1916113"/>
          <a:ext cx="11126369" cy="306057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1322814107"/>
                    </a:ext>
                  </a:extLst>
                </a:gridCol>
                <a:gridCol w="5674290">
                  <a:extLst>
                    <a:ext uri="{9D8B030D-6E8A-4147-A177-3AD203B41FA5}">
                      <a16:colId xmlns:a16="http://schemas.microsoft.com/office/drawing/2014/main" val="1510101184"/>
                    </a:ext>
                  </a:extLst>
                </a:gridCol>
              </a:tblGrid>
              <a:tr h="370133">
                <a:tc>
                  <a:txBody>
                    <a:bodyPr/>
                    <a:lstStyle/>
                    <a:p>
                      <a:pPr>
                        <a:lnSpc>
                          <a:spcPct val="120000"/>
                        </a:lnSpc>
                        <a:spcAft>
                          <a:spcPts val="600"/>
                        </a:spcAft>
                      </a:pPr>
                      <a:r>
                        <a:rPr lang="en-AU" sz="1800" dirty="0">
                          <a:solidFill>
                            <a:schemeClr val="accent1"/>
                          </a:solidFill>
                          <a:latin typeface="Arial" panose="020B0604020202020204" pitchFamily="34" charset="0"/>
                          <a:cs typeface="Arial" panose="020B0604020202020204" pitchFamily="34" charset="0"/>
                        </a:rPr>
                        <a:t>We are:</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8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3015340"/>
                  </a:ext>
                </a:extLst>
              </a:tr>
              <a:tr h="1083194">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revising Stage 4 content from the focus areas Cells and classification, and Living systems.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identify bacteria and fungi as living things.</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identify organs and their functions.</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outline the function of a range of specialised cells.</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describe the role of specialised cells in multicellular organisms.</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explain how organ systems work together to carry out their functions.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6300618"/>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36489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7DD86-A5F1-08D0-63F9-262C99BEB894}"/>
              </a:ext>
              <a:ext uri="{C183D7F6-B498-43B3-948B-1728B52AA6E4}">
                <adec:decorative xmlns:adec="http://schemas.microsoft.com/office/drawing/2017/decorative" val="0"/>
              </a:ext>
            </a:extLst>
          </p:cNvPr>
          <p:cNvSpPr>
            <a:spLocks noGrp="1"/>
          </p:cNvSpPr>
          <p:nvPr>
            <p:ph type="title"/>
          </p:nvPr>
        </p:nvSpPr>
        <p:spPr/>
        <p:txBody>
          <a:bodyPr/>
          <a:lstStyle/>
          <a:p>
            <a:r>
              <a:rPr lang="en-AU" dirty="0"/>
              <a:t>1.5 Identifying errors through inconsistences in data</a:t>
            </a:r>
          </a:p>
        </p:txBody>
      </p:sp>
      <p:sp>
        <p:nvSpPr>
          <p:cNvPr id="15" name="TextBox 14">
            <a:extLst>
              <a:ext uri="{FF2B5EF4-FFF2-40B4-BE49-F238E27FC236}">
                <a16:creationId xmlns:a16="http://schemas.microsoft.com/office/drawing/2014/main" id="{7DB5A857-DD70-2AD5-E3E1-0599E358FA2E}"/>
              </a:ext>
            </a:extLst>
          </p:cNvPr>
          <p:cNvSpPr txBox="1"/>
          <p:nvPr/>
        </p:nvSpPr>
        <p:spPr>
          <a:xfrm>
            <a:off x="409936" y="1618429"/>
            <a:ext cx="8711299" cy="364608"/>
          </a:xfrm>
          <a:prstGeom prst="rect">
            <a:avLst/>
          </a:prstGeom>
          <a:noFill/>
        </p:spPr>
        <p:txBody>
          <a:bodyPr wrap="square" lIns="0" tIns="0" rIns="0" bIns="0" rtlCol="0">
            <a:noAutofit/>
          </a:bodyPr>
          <a:lstStyle/>
          <a:p>
            <a:r>
              <a:rPr lang="en-AU" sz="1800" dirty="0">
                <a:latin typeface="Arial" panose="020B0604020202020204" pitchFamily="34" charset="0"/>
                <a:cs typeface="Arial" panose="020B0604020202020204" pitchFamily="34" charset="0"/>
              </a:rPr>
              <a:t>Table 1: The impact of stimulus on reaction indicated by catch mark (cm).</a:t>
            </a:r>
          </a:p>
        </p:txBody>
      </p:sp>
      <p:graphicFrame>
        <p:nvGraphicFramePr>
          <p:cNvPr id="6" name="Table 5">
            <a:extLst>
              <a:ext uri="{FF2B5EF4-FFF2-40B4-BE49-F238E27FC236}">
                <a16:creationId xmlns:a16="http://schemas.microsoft.com/office/drawing/2014/main" id="{D4E255EB-56D4-63F6-9867-7FA74B5C50C5}"/>
              </a:ext>
            </a:extLst>
          </p:cNvPr>
          <p:cNvGraphicFramePr>
            <a:graphicFrameLocks noGrp="1"/>
          </p:cNvGraphicFramePr>
          <p:nvPr>
            <p:extLst>
              <p:ext uri="{D42A27DB-BD31-4B8C-83A1-F6EECF244321}">
                <p14:modId xmlns:p14="http://schemas.microsoft.com/office/powerpoint/2010/main" val="1636075382"/>
              </p:ext>
            </p:extLst>
          </p:nvPr>
        </p:nvGraphicFramePr>
        <p:xfrm>
          <a:off x="365868" y="2071229"/>
          <a:ext cx="9275153" cy="4444771"/>
        </p:xfrm>
        <a:graphic>
          <a:graphicData uri="http://schemas.openxmlformats.org/drawingml/2006/table">
            <a:tbl>
              <a:tblPr firstRow="1" firstCol="1" bandRow="1"/>
              <a:tblGrid>
                <a:gridCol w="1626593">
                  <a:extLst>
                    <a:ext uri="{9D8B030D-6E8A-4147-A177-3AD203B41FA5}">
                      <a16:colId xmlns:a16="http://schemas.microsoft.com/office/drawing/2014/main" val="2610192571"/>
                    </a:ext>
                  </a:extLst>
                </a:gridCol>
                <a:gridCol w="1274760">
                  <a:extLst>
                    <a:ext uri="{9D8B030D-6E8A-4147-A177-3AD203B41FA5}">
                      <a16:colId xmlns:a16="http://schemas.microsoft.com/office/drawing/2014/main" val="2827132404"/>
                    </a:ext>
                  </a:extLst>
                </a:gridCol>
                <a:gridCol w="1274760">
                  <a:extLst>
                    <a:ext uri="{9D8B030D-6E8A-4147-A177-3AD203B41FA5}">
                      <a16:colId xmlns:a16="http://schemas.microsoft.com/office/drawing/2014/main" val="3081440846"/>
                    </a:ext>
                  </a:extLst>
                </a:gridCol>
                <a:gridCol w="1274760">
                  <a:extLst>
                    <a:ext uri="{9D8B030D-6E8A-4147-A177-3AD203B41FA5}">
                      <a16:colId xmlns:a16="http://schemas.microsoft.com/office/drawing/2014/main" val="3386611700"/>
                    </a:ext>
                  </a:extLst>
                </a:gridCol>
                <a:gridCol w="1274760">
                  <a:extLst>
                    <a:ext uri="{9D8B030D-6E8A-4147-A177-3AD203B41FA5}">
                      <a16:colId xmlns:a16="http://schemas.microsoft.com/office/drawing/2014/main" val="1253480520"/>
                    </a:ext>
                  </a:extLst>
                </a:gridCol>
                <a:gridCol w="1274760">
                  <a:extLst>
                    <a:ext uri="{9D8B030D-6E8A-4147-A177-3AD203B41FA5}">
                      <a16:colId xmlns:a16="http://schemas.microsoft.com/office/drawing/2014/main" val="2233616735"/>
                    </a:ext>
                  </a:extLst>
                </a:gridCol>
                <a:gridCol w="1274760">
                  <a:extLst>
                    <a:ext uri="{9D8B030D-6E8A-4147-A177-3AD203B41FA5}">
                      <a16:colId xmlns:a16="http://schemas.microsoft.com/office/drawing/2014/main" val="734963240"/>
                    </a:ext>
                  </a:extLst>
                </a:gridCol>
              </a:tblGrid>
              <a:tr h="881752">
                <a:tc rowSpan="2">
                  <a:txBody>
                    <a:bodyPr/>
                    <a:lstStyle/>
                    <a:p>
                      <a:pPr algn="l">
                        <a:lnSpc>
                          <a:spcPct val="150000"/>
                        </a:lnSpc>
                        <a:spcBef>
                          <a:spcPts val="1200"/>
                        </a:spcBef>
                        <a:spcAft>
                          <a:spcPts val="600"/>
                        </a:spcAft>
                        <a:tabLst>
                          <a:tab pos="228600" algn="l"/>
                          <a:tab pos="457200" algn="l"/>
                        </a:tabLst>
                      </a:pPr>
                      <a:r>
                        <a:rPr lang="en-AU" sz="1800" b="1">
                          <a:solidFill>
                            <a:schemeClr val="bg1"/>
                          </a:solidFill>
                          <a:effectLst/>
                          <a:latin typeface="Arial" panose="020B0604020202020204" pitchFamily="34" charset="0"/>
                          <a:cs typeface="Arial" panose="020B0604020202020204" pitchFamily="34" charset="0"/>
                        </a:rPr>
                        <a:t>Type of stimulus</a:t>
                      </a:r>
                      <a:endParaRPr lang="en-AU" sz="1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gridSpan="6">
                  <a:txBody>
                    <a:bodyPr/>
                    <a:lstStyle/>
                    <a:p>
                      <a:pPr algn="ctr">
                        <a:lnSpc>
                          <a:spcPct val="150000"/>
                        </a:lnSpc>
                        <a:spcBef>
                          <a:spcPts val="1200"/>
                        </a:spcBef>
                        <a:spcAft>
                          <a:spcPts val="600"/>
                        </a:spcAft>
                        <a:tabLst>
                          <a:tab pos="228600" algn="l"/>
                          <a:tab pos="457200" algn="l"/>
                        </a:tabLst>
                      </a:pPr>
                      <a:r>
                        <a:rPr lang="en-AU" sz="1800" b="1" dirty="0">
                          <a:solidFill>
                            <a:schemeClr val="bg1"/>
                          </a:solidFill>
                          <a:effectLst/>
                          <a:latin typeface="Arial" panose="020B0604020202020204" pitchFamily="34" charset="0"/>
                          <a:cs typeface="Arial" panose="020B0604020202020204" pitchFamily="34" charset="0"/>
                        </a:rPr>
                        <a:t>Catch mark (cm)</a:t>
                      </a:r>
                      <a:endParaRPr lang="en-AU" sz="1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lang="en-AU"/>
                    </a:p>
                  </a:txBody>
                  <a:tcP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lang="en-AU"/>
                    </a:p>
                  </a:txBody>
                  <a:tcP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lang="en-AU"/>
                    </a:p>
                  </a:txBody>
                  <a:tcP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lang="en-AU"/>
                    </a:p>
                  </a:txBody>
                  <a:tcP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lang="en-AU"/>
                    </a:p>
                  </a:txBody>
                  <a:tcP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976974974"/>
                  </a:ext>
                </a:extLst>
              </a:tr>
              <a:tr h="1027581">
                <a:tc vMerge="1">
                  <a:txBody>
                    <a:bodyPr/>
                    <a:lstStyle/>
                    <a:p>
                      <a:endParaRPr lang="en-AU"/>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Trial 1</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Trial 2</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Trial 3</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Trial 4</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Trial 5</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Mean</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2158199"/>
                  </a:ext>
                </a:extLst>
              </a:tr>
              <a:tr h="845146">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Visual</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 8</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dirty="0">
                          <a:effectLst/>
                          <a:latin typeface="Arial" panose="020B0604020202020204" pitchFamily="34" charset="0"/>
                          <a:cs typeface="Arial" panose="020B0604020202020204" pitchFamily="34" charset="0"/>
                        </a:rPr>
                        <a:t>18*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8 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8 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8 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8 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670328947"/>
                  </a:ext>
                </a:extLst>
              </a:tr>
              <a:tr h="845146">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Auditory</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4 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4 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4 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dirty="0">
                          <a:effectLst/>
                          <a:latin typeface="Arial" panose="020B0604020202020204" pitchFamily="34" charset="0"/>
                          <a:cs typeface="Arial" panose="020B0604020202020204" pitchFamily="34" charset="0"/>
                        </a:rPr>
                        <a:t>14*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4 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4</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2803302"/>
                  </a:ext>
                </a:extLst>
              </a:tr>
              <a:tr h="845146">
                <a:tc>
                  <a:txBody>
                    <a:bodyPr/>
                    <a:lstStyle/>
                    <a:p>
                      <a:pPr algn="l">
                        <a:lnSpc>
                          <a:spcPct val="150000"/>
                        </a:lnSpc>
                        <a:spcBef>
                          <a:spcPts val="1200"/>
                        </a:spcBef>
                        <a:spcAft>
                          <a:spcPts val="600"/>
                        </a:spcAft>
                        <a:tabLst>
                          <a:tab pos="228600" algn="l"/>
                          <a:tab pos="457200" algn="l"/>
                        </a:tabLst>
                      </a:pPr>
                      <a:r>
                        <a:rPr lang="en-AU" sz="1800">
                          <a:effectLst/>
                          <a:latin typeface="Arial" panose="020B0604020202020204" pitchFamily="34" charset="0"/>
                          <a:cs typeface="Arial" panose="020B0604020202020204" pitchFamily="34" charset="0"/>
                        </a:rPr>
                        <a:t>Tactile</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dirty="0">
                          <a:effectLst/>
                          <a:latin typeface="Arial" panose="020B0604020202020204" pitchFamily="34" charset="0"/>
                          <a:cs typeface="Arial" panose="020B0604020202020204" pitchFamily="34" charset="0"/>
                        </a:rPr>
                        <a:t> 5</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dirty="0">
                          <a:effectLst/>
                          <a:latin typeface="Arial" panose="020B0604020202020204" pitchFamily="34" charset="0"/>
                          <a:cs typeface="Arial" panose="020B0604020202020204" pitchFamily="34" charset="0"/>
                        </a:rPr>
                        <a:t>5</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dirty="0">
                          <a:effectLst/>
                          <a:latin typeface="Arial" panose="020B0604020202020204" pitchFamily="34" charset="0"/>
                          <a:cs typeface="Arial" panose="020B0604020202020204" pitchFamily="34" charset="0"/>
                        </a:rPr>
                        <a:t>5</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dirty="0">
                          <a:effectLst/>
                          <a:latin typeface="Arial" panose="020B0604020202020204" pitchFamily="34" charset="0"/>
                          <a:cs typeface="Arial" panose="020B0604020202020204" pitchFamily="34" charset="0"/>
                        </a:rPr>
                        <a:t>5</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dirty="0">
                          <a:effectLst/>
                          <a:latin typeface="Arial" panose="020B0604020202020204" pitchFamily="34" charset="0"/>
                          <a:cs typeface="Arial" panose="020B0604020202020204" pitchFamily="34" charset="0"/>
                        </a:rPr>
                        <a:t>5</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a:lnSpc>
                          <a:spcPct val="150000"/>
                        </a:lnSpc>
                        <a:spcBef>
                          <a:spcPts val="1200"/>
                        </a:spcBef>
                        <a:spcAft>
                          <a:spcPts val="600"/>
                        </a:spcAft>
                        <a:tabLst>
                          <a:tab pos="228600" algn="l"/>
                          <a:tab pos="457200" algn="l"/>
                        </a:tabLst>
                      </a:pPr>
                      <a:r>
                        <a:rPr lang="en-AU" sz="1800" dirty="0">
                          <a:effectLst/>
                          <a:latin typeface="Arial" panose="020B0604020202020204" pitchFamily="34" charset="0"/>
                          <a:cs typeface="Arial" panose="020B0604020202020204" pitchFamily="34" charset="0"/>
                        </a:rPr>
                        <a:t>5</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620660134"/>
                  </a:ext>
                </a:extLst>
              </a:tr>
            </a:tbl>
          </a:graphicData>
        </a:graphic>
      </p:graphicFrame>
      <p:sp>
        <p:nvSpPr>
          <p:cNvPr id="5" name="Callout: Left Arrow 13">
            <a:extLst>
              <a:ext uri="{FF2B5EF4-FFF2-40B4-BE49-F238E27FC236}">
                <a16:creationId xmlns:a16="http://schemas.microsoft.com/office/drawing/2014/main" id="{75417BD0-EF12-5649-B759-873E72AE5136}"/>
              </a:ext>
            </a:extLst>
          </p:cNvPr>
          <p:cNvSpPr/>
          <p:nvPr/>
        </p:nvSpPr>
        <p:spPr>
          <a:xfrm>
            <a:off x="9937214" y="2071229"/>
            <a:ext cx="1906787" cy="4347932"/>
          </a:xfrm>
          <a:prstGeom prst="wedgeRoundRectCallout">
            <a:avLst>
              <a:gd name="adj1" fmla="val -60799"/>
              <a:gd name="adj2" fmla="val 13608"/>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dirty="0">
                <a:solidFill>
                  <a:schemeClr val="accent1"/>
                </a:solidFill>
                <a:latin typeface="Arial" panose="020B0604020202020204" pitchFamily="34" charset="0"/>
                <a:cs typeface="Arial" panose="020B0604020202020204" pitchFamily="34" charset="0"/>
              </a:rPr>
              <a:t>When calculating the average, these measurement errors are not included. However, this</a:t>
            </a:r>
            <a:br>
              <a:rPr lang="en-AU" sz="1600" dirty="0">
                <a:solidFill>
                  <a:schemeClr val="accent1"/>
                </a:solidFill>
                <a:latin typeface="Arial" panose="020B0604020202020204" pitchFamily="34" charset="0"/>
                <a:cs typeface="Arial" panose="020B0604020202020204" pitchFamily="34" charset="0"/>
              </a:rPr>
            </a:br>
            <a:r>
              <a:rPr lang="en-AU" sz="1600" dirty="0">
                <a:solidFill>
                  <a:schemeClr val="accent1"/>
                </a:solidFill>
                <a:latin typeface="Arial" panose="020B0604020202020204" pitchFamily="34" charset="0"/>
                <a:cs typeface="Arial" panose="020B0604020202020204" pitchFamily="34" charset="0"/>
              </a:rPr>
              <a:t>will need to be mentioned in</a:t>
            </a:r>
            <a:br>
              <a:rPr lang="en-AU" sz="1600" dirty="0">
                <a:solidFill>
                  <a:schemeClr val="accent1"/>
                </a:solidFill>
                <a:latin typeface="Arial" panose="020B0604020202020204" pitchFamily="34" charset="0"/>
                <a:cs typeface="Arial" panose="020B0604020202020204" pitchFamily="34" charset="0"/>
              </a:rPr>
            </a:br>
            <a:r>
              <a:rPr lang="en-AU" sz="1600" dirty="0">
                <a:solidFill>
                  <a:schemeClr val="accent1"/>
                </a:solidFill>
                <a:latin typeface="Arial" panose="020B0604020202020204" pitchFamily="34" charset="0"/>
                <a:cs typeface="Arial" panose="020B0604020202020204" pitchFamily="34" charset="0"/>
              </a:rPr>
              <a:t>the discussion component of</a:t>
            </a:r>
            <a:br>
              <a:rPr lang="en-AU" sz="1600" dirty="0">
                <a:solidFill>
                  <a:schemeClr val="accent1"/>
                </a:solidFill>
                <a:latin typeface="Arial" panose="020B0604020202020204" pitchFamily="34" charset="0"/>
                <a:cs typeface="Arial" panose="020B0604020202020204" pitchFamily="34" charset="0"/>
              </a:rPr>
            </a:br>
            <a:r>
              <a:rPr lang="en-AU" sz="1600" dirty="0">
                <a:solidFill>
                  <a:schemeClr val="accent1"/>
                </a:solidFill>
                <a:latin typeface="Arial" panose="020B0604020202020204" pitchFamily="34" charset="0"/>
                <a:cs typeface="Arial" panose="020B0604020202020204" pitchFamily="34" charset="0"/>
              </a:rPr>
              <a:t>a report. The measurement errors are identified in the data set with an asterisk (*).</a:t>
            </a:r>
          </a:p>
        </p:txBody>
      </p:sp>
      <p:sp>
        <p:nvSpPr>
          <p:cNvPr id="2" name="Slide Number Placeholder 1">
            <a:extLst>
              <a:ext uri="{FF2B5EF4-FFF2-40B4-BE49-F238E27FC236}">
                <a16:creationId xmlns:a16="http://schemas.microsoft.com/office/drawing/2014/main" id="{A9E5F529-D867-91FF-41FB-6705E27A6B0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a:p>
        </p:txBody>
      </p:sp>
    </p:spTree>
    <p:extLst>
      <p:ext uri="{BB962C8B-B14F-4D97-AF65-F5344CB8AC3E}">
        <p14:creationId xmlns:p14="http://schemas.microsoft.com/office/powerpoint/2010/main" val="249922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9F3314-395B-9267-8725-BEFB8A1BE7DD}"/>
              </a:ext>
            </a:extLst>
          </p:cNvPr>
          <p:cNvSpPr>
            <a:spLocks noGrp="1"/>
          </p:cNvSpPr>
          <p:nvPr>
            <p:ph type="title"/>
          </p:nvPr>
        </p:nvSpPr>
        <p:spPr/>
        <p:txBody>
          <a:bodyPr/>
          <a:lstStyle/>
          <a:p>
            <a:r>
              <a:rPr lang="en-AU" dirty="0"/>
              <a:t>1.5 Graphing in Excel</a:t>
            </a:r>
          </a:p>
        </p:txBody>
      </p:sp>
      <p:sp>
        <p:nvSpPr>
          <p:cNvPr id="6" name="Text Placeholder 3">
            <a:extLst>
              <a:ext uri="{FF2B5EF4-FFF2-40B4-BE49-F238E27FC236}">
                <a16:creationId xmlns:a16="http://schemas.microsoft.com/office/drawing/2014/main" id="{FE6CD8AD-AC78-8E13-80D0-A85C9E8185AF}"/>
              </a:ext>
            </a:extLst>
          </p:cNvPr>
          <p:cNvSpPr>
            <a:spLocks noGrp="1"/>
          </p:cNvSpPr>
          <p:nvPr>
            <p:ph type="body" sz="quarter" idx="18"/>
          </p:nvPr>
        </p:nvSpPr>
        <p:spPr/>
        <p:txBody>
          <a:bodyPr/>
          <a:lstStyle/>
          <a:p>
            <a:r>
              <a:rPr lang="en-AU" dirty="0"/>
              <a:t>How to graph in excel</a:t>
            </a:r>
          </a:p>
        </p:txBody>
      </p:sp>
      <p:sp>
        <p:nvSpPr>
          <p:cNvPr id="5" name="Text Placeholder 4">
            <a:extLst>
              <a:ext uri="{FF2B5EF4-FFF2-40B4-BE49-F238E27FC236}">
                <a16:creationId xmlns:a16="http://schemas.microsoft.com/office/drawing/2014/main" id="{C57F7A87-6F41-DC95-324E-F546B27541E1}"/>
              </a:ext>
            </a:extLst>
          </p:cNvPr>
          <p:cNvSpPr>
            <a:spLocks noGrp="1"/>
          </p:cNvSpPr>
          <p:nvPr>
            <p:ph type="body" sz="quarter" idx="17"/>
          </p:nvPr>
        </p:nvSpPr>
        <p:spPr>
          <a:xfrm>
            <a:off x="360000" y="1567087"/>
            <a:ext cx="11484000" cy="1054928"/>
          </a:xfrm>
        </p:spPr>
        <p:txBody>
          <a:bodyPr/>
          <a:lstStyle/>
          <a:p>
            <a:pPr marL="457200" indent="-457200">
              <a:spcAft>
                <a:spcPts val="600"/>
              </a:spcAft>
              <a:buFont typeface="+mj-lt"/>
              <a:buAutoNum type="arabicPeriod"/>
            </a:pPr>
            <a:r>
              <a:rPr lang="en-AU" sz="1800" dirty="0"/>
              <a:t>Using Microsoft Excel or Google Sheets, construct a summary table with the independent variable in the left column and the average of the dependent variable in the right column. This is shown below.</a:t>
            </a:r>
          </a:p>
        </p:txBody>
      </p:sp>
      <p:pic>
        <p:nvPicPr>
          <p:cNvPr id="11" name="Picture 10" descr="A screenshot of data from Microsoft Excel. It shows data related to the type of stimulus and how it impacts catch mark (cm).">
            <a:extLst>
              <a:ext uri="{FF2B5EF4-FFF2-40B4-BE49-F238E27FC236}">
                <a16:creationId xmlns:a16="http://schemas.microsoft.com/office/drawing/2014/main" id="{DDA2CE20-00F6-551B-C604-BE6CBEB611F0}"/>
              </a:ext>
            </a:extLst>
          </p:cNvPr>
          <p:cNvPicPr>
            <a:picLocks noChangeAspect="1"/>
          </p:cNvPicPr>
          <p:nvPr/>
        </p:nvPicPr>
        <p:blipFill>
          <a:blip r:embed="rId3"/>
          <a:stretch>
            <a:fillRect/>
          </a:stretch>
        </p:blipFill>
        <p:spPr>
          <a:xfrm>
            <a:off x="1940253" y="2955400"/>
            <a:ext cx="7865969" cy="3560600"/>
          </a:xfrm>
          <a:prstGeom prst="rect">
            <a:avLst/>
          </a:prstGeom>
        </p:spPr>
      </p:pic>
      <p:sp>
        <p:nvSpPr>
          <p:cNvPr id="2" name="Slide Number Placeholder 1">
            <a:extLst>
              <a:ext uri="{FF2B5EF4-FFF2-40B4-BE49-F238E27FC236}">
                <a16:creationId xmlns:a16="http://schemas.microsoft.com/office/drawing/2014/main" id="{BBE99B8D-DB86-D141-B772-D9D7716BC6E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61</a:t>
            </a:fld>
            <a:endParaRPr lang="en-AU"/>
          </a:p>
        </p:txBody>
      </p:sp>
    </p:spTree>
    <p:extLst>
      <p:ext uri="{BB962C8B-B14F-4D97-AF65-F5344CB8AC3E}">
        <p14:creationId xmlns:p14="http://schemas.microsoft.com/office/powerpoint/2010/main" val="345846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9F3314-395B-9267-8725-BEFB8A1BE7DD}"/>
              </a:ext>
            </a:extLst>
          </p:cNvPr>
          <p:cNvSpPr>
            <a:spLocks noGrp="1"/>
          </p:cNvSpPr>
          <p:nvPr>
            <p:ph type="title"/>
          </p:nvPr>
        </p:nvSpPr>
        <p:spPr/>
        <p:txBody>
          <a:bodyPr/>
          <a:lstStyle/>
          <a:p>
            <a:r>
              <a:rPr lang="en-AU" dirty="0"/>
              <a:t>1.5 Graphing in Excel Step 2</a:t>
            </a:r>
          </a:p>
        </p:txBody>
      </p:sp>
      <p:sp>
        <p:nvSpPr>
          <p:cNvPr id="5" name="Text Placeholder 4">
            <a:extLst>
              <a:ext uri="{FF2B5EF4-FFF2-40B4-BE49-F238E27FC236}">
                <a16:creationId xmlns:a16="http://schemas.microsoft.com/office/drawing/2014/main" id="{C57F7A87-6F41-DC95-324E-F546B27541E1}"/>
              </a:ext>
              <a:ext uri="{C183D7F6-B498-43B3-948B-1728B52AA6E4}">
                <adec:decorative xmlns:adec="http://schemas.microsoft.com/office/drawing/2017/decorative" val="0"/>
              </a:ext>
            </a:extLst>
          </p:cNvPr>
          <p:cNvSpPr>
            <a:spLocks noGrp="1"/>
          </p:cNvSpPr>
          <p:nvPr>
            <p:ph type="body" sz="quarter" idx="17"/>
          </p:nvPr>
        </p:nvSpPr>
        <p:spPr>
          <a:xfrm>
            <a:off x="360000" y="1567087"/>
            <a:ext cx="9973822" cy="2927796"/>
          </a:xfrm>
        </p:spPr>
        <p:txBody>
          <a:bodyPr/>
          <a:lstStyle/>
          <a:p>
            <a:pPr marL="342900" indent="-342900">
              <a:buFont typeface="+mj-lt"/>
              <a:buAutoNum type="arabicPeriod" startAt="2"/>
            </a:pPr>
            <a:r>
              <a:rPr lang="en-AU" sz="1800" dirty="0"/>
              <a:t>Highlight the headings and data by (note that cell values will change if your data set is different or if it is positioned differently):</a:t>
            </a:r>
          </a:p>
          <a:p>
            <a:pPr marL="702900" lvl="4" indent="-342900"/>
            <a:r>
              <a:rPr lang="en-AU" dirty="0"/>
              <a:t>Clicking on cell A1</a:t>
            </a:r>
          </a:p>
          <a:p>
            <a:pPr marL="702900" lvl="4" indent="-342900"/>
            <a:r>
              <a:rPr lang="en-AU" dirty="0"/>
              <a:t>Holding down shift</a:t>
            </a:r>
          </a:p>
          <a:p>
            <a:pPr marL="702900" lvl="4" indent="-342900"/>
            <a:r>
              <a:rPr lang="en-AU" dirty="0"/>
              <a:t>Selecting cell B4</a:t>
            </a:r>
          </a:p>
          <a:p>
            <a:pPr lvl="4" indent="0">
              <a:buNone/>
            </a:pPr>
            <a:r>
              <a:rPr lang="en-AU" dirty="0"/>
              <a:t>It should look like the image below.</a:t>
            </a:r>
          </a:p>
          <a:p>
            <a:endParaRPr lang="en-AU" sz="1800" dirty="0"/>
          </a:p>
          <a:p>
            <a:endParaRPr lang="en-AU" sz="1800" dirty="0"/>
          </a:p>
          <a:p>
            <a:endParaRPr lang="en-AU" sz="1800" dirty="0"/>
          </a:p>
          <a:p>
            <a:endParaRPr lang="en-AU" sz="1800" dirty="0"/>
          </a:p>
        </p:txBody>
      </p:sp>
      <p:pic>
        <p:nvPicPr>
          <p:cNvPr id="11" name="Picture 10" descr="A screenshot of highlighted data from Microsoft Excel. It shows data related to the type of stimulus and how it impacts catch mark (cm).">
            <a:extLst>
              <a:ext uri="{FF2B5EF4-FFF2-40B4-BE49-F238E27FC236}">
                <a16:creationId xmlns:a16="http://schemas.microsoft.com/office/drawing/2014/main" id="{A2D68239-F17A-A6BA-4C8E-52A57D8099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684" b="6260"/>
          <a:stretch/>
        </p:blipFill>
        <p:spPr>
          <a:xfrm>
            <a:off x="4851376" y="4039735"/>
            <a:ext cx="6015950" cy="2566265"/>
          </a:xfrm>
          <a:prstGeom prst="rect">
            <a:avLst/>
          </a:prstGeom>
        </p:spPr>
      </p:pic>
      <p:sp>
        <p:nvSpPr>
          <p:cNvPr id="2" name="Slide Number Placeholder 1">
            <a:extLst>
              <a:ext uri="{FF2B5EF4-FFF2-40B4-BE49-F238E27FC236}">
                <a16:creationId xmlns:a16="http://schemas.microsoft.com/office/drawing/2014/main" id="{BBE99B8D-DB86-D141-B772-D9D7716BC6E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62</a:t>
            </a:fld>
            <a:endParaRPr lang="en-AU"/>
          </a:p>
        </p:txBody>
      </p:sp>
    </p:spTree>
    <p:extLst>
      <p:ext uri="{BB962C8B-B14F-4D97-AF65-F5344CB8AC3E}">
        <p14:creationId xmlns:p14="http://schemas.microsoft.com/office/powerpoint/2010/main" val="309319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9F3314-395B-9267-8725-BEFB8A1BE7DD}"/>
              </a:ext>
            </a:extLst>
          </p:cNvPr>
          <p:cNvSpPr>
            <a:spLocks noGrp="1"/>
          </p:cNvSpPr>
          <p:nvPr>
            <p:ph type="title"/>
          </p:nvPr>
        </p:nvSpPr>
        <p:spPr/>
        <p:txBody>
          <a:bodyPr/>
          <a:lstStyle/>
          <a:p>
            <a:r>
              <a:rPr lang="en-AU" dirty="0"/>
              <a:t>1.5 Graphing in Excel Step 3</a:t>
            </a:r>
          </a:p>
        </p:txBody>
      </p:sp>
      <p:sp>
        <p:nvSpPr>
          <p:cNvPr id="5" name="Text Placeholder 4">
            <a:extLst>
              <a:ext uri="{FF2B5EF4-FFF2-40B4-BE49-F238E27FC236}">
                <a16:creationId xmlns:a16="http://schemas.microsoft.com/office/drawing/2014/main" id="{C57F7A87-6F41-DC95-324E-F546B27541E1}"/>
              </a:ext>
            </a:extLst>
          </p:cNvPr>
          <p:cNvSpPr>
            <a:spLocks noGrp="1"/>
          </p:cNvSpPr>
          <p:nvPr>
            <p:ph type="body" sz="quarter" idx="17"/>
          </p:nvPr>
        </p:nvSpPr>
        <p:spPr>
          <a:xfrm>
            <a:off x="371017" y="1543600"/>
            <a:ext cx="11484000" cy="842801"/>
          </a:xfrm>
        </p:spPr>
        <p:txBody>
          <a:bodyPr/>
          <a:lstStyle/>
          <a:p>
            <a:pPr>
              <a:spcAft>
                <a:spcPts val="600"/>
              </a:spcAft>
            </a:pPr>
            <a:r>
              <a:rPr lang="en-AU" sz="1800" dirty="0"/>
              <a:t>3. With the data still highlighted, click on the tab ‘Insert’ (at the top of the page near the File button). The image below should come up.</a:t>
            </a:r>
          </a:p>
          <a:p>
            <a:endParaRPr lang="en-AU" sz="1800" dirty="0"/>
          </a:p>
          <a:p>
            <a:endParaRPr lang="en-AU" sz="1800" dirty="0"/>
          </a:p>
          <a:p>
            <a:endParaRPr lang="en-AU" sz="1800" dirty="0"/>
          </a:p>
        </p:txBody>
      </p:sp>
      <p:pic>
        <p:nvPicPr>
          <p:cNvPr id="6" name="Picture 5" descr="A screenshot of the 'insert' tab on Microsoft Excel showing where to find charts.">
            <a:extLst>
              <a:ext uri="{FF2B5EF4-FFF2-40B4-BE49-F238E27FC236}">
                <a16:creationId xmlns:a16="http://schemas.microsoft.com/office/drawing/2014/main" id="{829B7F38-8782-6A36-FC7E-98127343B5A6}"/>
              </a:ext>
            </a:extLst>
          </p:cNvPr>
          <p:cNvPicPr>
            <a:picLocks noChangeAspect="1"/>
          </p:cNvPicPr>
          <p:nvPr/>
        </p:nvPicPr>
        <p:blipFill>
          <a:blip r:embed="rId3"/>
          <a:stretch>
            <a:fillRect/>
          </a:stretch>
        </p:blipFill>
        <p:spPr>
          <a:xfrm>
            <a:off x="1400059" y="3045374"/>
            <a:ext cx="8291900" cy="1710375"/>
          </a:xfrm>
          <a:prstGeom prst="rect">
            <a:avLst/>
          </a:prstGeom>
          <a:ln>
            <a:solidFill>
              <a:schemeClr val="accent1"/>
            </a:solidFill>
          </a:ln>
        </p:spPr>
      </p:pic>
      <p:grpSp>
        <p:nvGrpSpPr>
          <p:cNvPr id="7" name="Group 6">
            <a:extLst>
              <a:ext uri="{FF2B5EF4-FFF2-40B4-BE49-F238E27FC236}">
                <a16:creationId xmlns:a16="http://schemas.microsoft.com/office/drawing/2014/main" id="{4ED9DB45-63A8-532C-3CF6-CC8E157D7620}"/>
              </a:ext>
              <a:ext uri="{C183D7F6-B498-43B3-948B-1728B52AA6E4}">
                <adec:decorative xmlns:adec="http://schemas.microsoft.com/office/drawing/2017/decorative" val="1"/>
              </a:ext>
            </a:extLst>
          </p:cNvPr>
          <p:cNvGrpSpPr/>
          <p:nvPr/>
        </p:nvGrpSpPr>
        <p:grpSpPr>
          <a:xfrm>
            <a:off x="6490009" y="2462052"/>
            <a:ext cx="915392" cy="1329363"/>
            <a:chOff x="6490009" y="2462052"/>
            <a:chExt cx="915392" cy="1329363"/>
          </a:xfrm>
        </p:grpSpPr>
        <p:sp>
          <p:nvSpPr>
            <p:cNvPr id="10" name="Rectangle 9">
              <a:extLst>
                <a:ext uri="{FF2B5EF4-FFF2-40B4-BE49-F238E27FC236}">
                  <a16:creationId xmlns:a16="http://schemas.microsoft.com/office/drawing/2014/main" id="{60427564-9E3F-820A-BC58-EE0FE73743DC}"/>
                </a:ext>
                <a:ext uri="{C183D7F6-B498-43B3-948B-1728B52AA6E4}">
                  <adec:decorative xmlns:adec="http://schemas.microsoft.com/office/drawing/2017/decorative" val="1"/>
                </a:ext>
              </a:extLst>
            </p:cNvPr>
            <p:cNvSpPr/>
            <p:nvPr/>
          </p:nvSpPr>
          <p:spPr>
            <a:xfrm>
              <a:off x="6490009" y="3374221"/>
              <a:ext cx="532843" cy="417194"/>
            </a:xfrm>
            <a:prstGeom prst="rect">
              <a:avLst/>
            </a:prstGeom>
            <a:noFill/>
            <a:ln w="57150">
              <a:solidFill>
                <a:srgbClr val="146CF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 name="Arrow: Down 3">
              <a:extLst>
                <a:ext uri="{FF2B5EF4-FFF2-40B4-BE49-F238E27FC236}">
                  <a16:creationId xmlns:a16="http://schemas.microsoft.com/office/drawing/2014/main" id="{E97C6E63-400D-0C4E-BBB4-31E649A9C22D}"/>
                </a:ext>
                <a:ext uri="{C183D7F6-B498-43B3-948B-1728B52AA6E4}">
                  <adec:decorative xmlns:adec="http://schemas.microsoft.com/office/drawing/2017/decorative" val="1"/>
                </a:ext>
              </a:extLst>
            </p:cNvPr>
            <p:cNvSpPr/>
            <p:nvPr/>
          </p:nvSpPr>
          <p:spPr>
            <a:xfrm rot="1966978">
              <a:off x="7097011" y="2462052"/>
              <a:ext cx="308390" cy="9599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13" name="Picture 12" descr="A screenshot of the 'insert' tab on Microsoft Excel showing where to find particular 2D charts.">
            <a:extLst>
              <a:ext uri="{FF2B5EF4-FFF2-40B4-BE49-F238E27FC236}">
                <a16:creationId xmlns:a16="http://schemas.microsoft.com/office/drawing/2014/main" id="{B7F87252-1717-3F72-828D-0599EE282278}"/>
              </a:ext>
            </a:extLst>
          </p:cNvPr>
          <p:cNvPicPr>
            <a:picLocks noChangeAspect="1"/>
          </p:cNvPicPr>
          <p:nvPr/>
        </p:nvPicPr>
        <p:blipFill>
          <a:blip r:embed="rId4"/>
          <a:stretch>
            <a:fillRect/>
          </a:stretch>
        </p:blipFill>
        <p:spPr>
          <a:xfrm>
            <a:off x="4261013" y="5084596"/>
            <a:ext cx="2761839" cy="1348805"/>
          </a:xfrm>
          <a:prstGeom prst="rect">
            <a:avLst/>
          </a:prstGeom>
          <a:ln>
            <a:solidFill>
              <a:schemeClr val="accent1"/>
            </a:solidFill>
          </a:ln>
        </p:spPr>
      </p:pic>
      <p:sp>
        <p:nvSpPr>
          <p:cNvPr id="2" name="Slide Number Placeholder 1">
            <a:extLst>
              <a:ext uri="{FF2B5EF4-FFF2-40B4-BE49-F238E27FC236}">
                <a16:creationId xmlns:a16="http://schemas.microsoft.com/office/drawing/2014/main" id="{BBE99B8D-DB86-D141-B772-D9D7716BC6E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422907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9F3314-395B-9267-8725-BEFB8A1BE7DD}"/>
              </a:ext>
            </a:extLst>
          </p:cNvPr>
          <p:cNvSpPr>
            <a:spLocks noGrp="1"/>
          </p:cNvSpPr>
          <p:nvPr>
            <p:ph type="title"/>
          </p:nvPr>
        </p:nvSpPr>
        <p:spPr>
          <a:xfrm>
            <a:off x="82207" y="-545601"/>
            <a:ext cx="11484000" cy="545601"/>
          </a:xfrm>
        </p:spPr>
        <p:txBody>
          <a:bodyPr/>
          <a:lstStyle/>
          <a:p>
            <a:r>
              <a:rPr lang="en-AU"/>
              <a:t>1.5 Graphing in excel Step 4</a:t>
            </a:r>
          </a:p>
        </p:txBody>
      </p:sp>
      <p:sp>
        <p:nvSpPr>
          <p:cNvPr id="5" name="Text Placeholder 4">
            <a:extLst>
              <a:ext uri="{FF2B5EF4-FFF2-40B4-BE49-F238E27FC236}">
                <a16:creationId xmlns:a16="http://schemas.microsoft.com/office/drawing/2014/main" id="{C57F7A87-6F41-DC95-324E-F546B27541E1}"/>
              </a:ext>
            </a:extLst>
          </p:cNvPr>
          <p:cNvSpPr>
            <a:spLocks noGrp="1"/>
          </p:cNvSpPr>
          <p:nvPr>
            <p:ph type="body" sz="quarter" idx="17"/>
          </p:nvPr>
        </p:nvSpPr>
        <p:spPr>
          <a:xfrm>
            <a:off x="371474" y="278501"/>
            <a:ext cx="11392971" cy="914400"/>
          </a:xfrm>
        </p:spPr>
        <p:txBody>
          <a:bodyPr/>
          <a:lstStyle/>
          <a:p>
            <a:pPr>
              <a:spcAft>
                <a:spcPts val="600"/>
              </a:spcAft>
            </a:pPr>
            <a:r>
              <a:rPr lang="en-AU" sz="1800" dirty="0"/>
              <a:t>4. Check the appropriateness of the title and axes labels.</a:t>
            </a:r>
          </a:p>
          <a:p>
            <a:pPr>
              <a:spcAft>
                <a:spcPts val="600"/>
              </a:spcAft>
            </a:pPr>
            <a:r>
              <a:rPr lang="en-AU" sz="1800" dirty="0"/>
              <a:t>If this has not occurred, click on the chart, select ‘Chart Design’ at the top of the page then ‘Add Chart Element’.</a:t>
            </a:r>
          </a:p>
          <a:p>
            <a:pPr>
              <a:spcAft>
                <a:spcPts val="600"/>
              </a:spcAft>
            </a:pPr>
            <a:endParaRPr lang="en-AU" sz="1800" dirty="0"/>
          </a:p>
        </p:txBody>
      </p:sp>
      <p:pic>
        <p:nvPicPr>
          <p:cNvPr id="11" name="Picture 10" descr="A screenshot of Microsoft Excel showing the 2D column graph generated using a data set and the chart element options.">
            <a:extLst>
              <a:ext uri="{FF2B5EF4-FFF2-40B4-BE49-F238E27FC236}">
                <a16:creationId xmlns:a16="http://schemas.microsoft.com/office/drawing/2014/main" id="{21EE5664-39AE-F34B-170F-3DCB2EFB5EA7}"/>
              </a:ext>
            </a:extLst>
          </p:cNvPr>
          <p:cNvPicPr>
            <a:picLocks noChangeAspect="1"/>
          </p:cNvPicPr>
          <p:nvPr/>
        </p:nvPicPr>
        <p:blipFill>
          <a:blip r:embed="rId3"/>
          <a:stretch>
            <a:fillRect/>
          </a:stretch>
        </p:blipFill>
        <p:spPr>
          <a:xfrm>
            <a:off x="371475" y="1412156"/>
            <a:ext cx="7172362" cy="5103844"/>
          </a:xfrm>
          <a:prstGeom prst="rect">
            <a:avLst/>
          </a:prstGeom>
          <a:ln>
            <a:solidFill>
              <a:schemeClr val="accent1"/>
            </a:solidFill>
          </a:ln>
        </p:spPr>
      </p:pic>
      <p:sp>
        <p:nvSpPr>
          <p:cNvPr id="15" name="Rectangle 14">
            <a:extLst>
              <a:ext uri="{FF2B5EF4-FFF2-40B4-BE49-F238E27FC236}">
                <a16:creationId xmlns:a16="http://schemas.microsoft.com/office/drawing/2014/main" id="{37C8B2FD-C96D-DCF0-22E3-27CA1A80BC58}"/>
              </a:ext>
            </a:extLst>
          </p:cNvPr>
          <p:cNvSpPr/>
          <p:nvPr/>
        </p:nvSpPr>
        <p:spPr>
          <a:xfrm>
            <a:off x="7882359" y="1387088"/>
            <a:ext cx="3882086" cy="3910943"/>
          </a:xfrm>
          <a:prstGeom prst="rect">
            <a:avLst/>
          </a:prstGeom>
          <a:solidFill>
            <a:schemeClr val="accent1"/>
          </a:solidFill>
          <a:ln w="28575">
            <a:noFill/>
          </a:ln>
        </p:spPr>
        <p:style>
          <a:lnRef idx="2">
            <a:schemeClr val="dk1"/>
          </a:lnRef>
          <a:fillRef idx="1">
            <a:schemeClr val="lt1"/>
          </a:fillRef>
          <a:effectRef idx="0">
            <a:schemeClr val="dk1"/>
          </a:effectRef>
          <a:fontRef idx="minor">
            <a:schemeClr val="dk1"/>
          </a:fontRef>
        </p:style>
        <p:txBody>
          <a:bodyPr rtlCol="0" anchor="t"/>
          <a:lstStyle/>
          <a:p>
            <a:pPr>
              <a:lnSpc>
                <a:spcPct val="150000"/>
              </a:lnSpc>
              <a:spcAft>
                <a:spcPts val="600"/>
              </a:spcAft>
            </a:pPr>
            <a:r>
              <a:rPr lang="en-AU" sz="1800" b="1" dirty="0">
                <a:solidFill>
                  <a:schemeClr val="bg1"/>
                </a:solidFill>
              </a:rPr>
              <a:t>How to fix elements of the graph:</a:t>
            </a:r>
          </a:p>
          <a:p>
            <a:pPr marL="285750" indent="-285750">
              <a:lnSpc>
                <a:spcPct val="150000"/>
              </a:lnSpc>
              <a:spcAft>
                <a:spcPts val="600"/>
              </a:spcAft>
              <a:buFont typeface="Arial" panose="020B0604020202020204" pitchFamily="34" charset="0"/>
              <a:buChar char="•"/>
            </a:pPr>
            <a:r>
              <a:rPr lang="en-AU" sz="1800" dirty="0">
                <a:solidFill>
                  <a:schemeClr val="bg1"/>
                </a:solidFill>
              </a:rPr>
              <a:t>Click axis titles to add a horizontal (x-axis) title and a vertical (y-axis title)</a:t>
            </a:r>
          </a:p>
          <a:p>
            <a:pPr marL="285750" indent="-285750">
              <a:lnSpc>
                <a:spcPct val="150000"/>
              </a:lnSpc>
              <a:spcAft>
                <a:spcPts val="600"/>
              </a:spcAft>
              <a:buFont typeface="Arial" panose="020B0604020202020204" pitchFamily="34" charset="0"/>
              <a:buChar char="•"/>
            </a:pPr>
            <a:r>
              <a:rPr lang="en-AU" sz="1800" dirty="0">
                <a:solidFill>
                  <a:schemeClr val="bg1"/>
                </a:solidFill>
              </a:rPr>
              <a:t>Click on the chart title to reposition it (also, to change the suitability of the title, click on the catch mark and change the title) </a:t>
            </a:r>
          </a:p>
          <a:p>
            <a:pPr marL="285750" indent="-285750">
              <a:spcAft>
                <a:spcPts val="600"/>
              </a:spcAft>
              <a:buFont typeface="Arial" panose="020B0604020202020204" pitchFamily="34" charset="0"/>
              <a:buChar char="•"/>
            </a:pPr>
            <a:endParaRPr lang="en-AU" sz="1800" dirty="0">
              <a:solidFill>
                <a:schemeClr val="bg1"/>
              </a:solidFill>
            </a:endParaRPr>
          </a:p>
        </p:txBody>
      </p:sp>
      <p:sp>
        <p:nvSpPr>
          <p:cNvPr id="9" name="TextBox 8">
            <a:extLst>
              <a:ext uri="{FF2B5EF4-FFF2-40B4-BE49-F238E27FC236}">
                <a16:creationId xmlns:a16="http://schemas.microsoft.com/office/drawing/2014/main" id="{4AC93820-78DE-70A7-8E1A-56BA64EF52DA}"/>
              </a:ext>
              <a:ext uri="{C183D7F6-B498-43B3-948B-1728B52AA6E4}">
                <adec:decorative xmlns:adec="http://schemas.microsoft.com/office/drawing/2017/decorative" val="0"/>
              </a:ext>
            </a:extLst>
          </p:cNvPr>
          <p:cNvSpPr txBox="1"/>
          <p:nvPr/>
        </p:nvSpPr>
        <p:spPr>
          <a:xfrm>
            <a:off x="371475" y="6645254"/>
            <a:ext cx="6337599" cy="180001"/>
          </a:xfrm>
          <a:prstGeom prst="rect">
            <a:avLst/>
          </a:prstGeom>
          <a:noFill/>
        </p:spPr>
        <p:txBody>
          <a:bodyPr wrap="square" lIns="0" tIns="0" rIns="0" bIns="0" rtlCol="0">
            <a:noAutofit/>
          </a:bodyPr>
          <a:lstStyle/>
          <a:p>
            <a:pPr algn="l"/>
            <a:r>
              <a:rPr lang="en-AU" sz="1000" dirty="0"/>
              <a:t>Image created by author on Microsoft Excel.</a:t>
            </a:r>
          </a:p>
        </p:txBody>
      </p:sp>
      <p:sp>
        <p:nvSpPr>
          <p:cNvPr id="2" name="Slide Number Placeholder 1">
            <a:extLst>
              <a:ext uri="{FF2B5EF4-FFF2-40B4-BE49-F238E27FC236}">
                <a16:creationId xmlns:a16="http://schemas.microsoft.com/office/drawing/2014/main" id="{BBE99B8D-DB86-D141-B772-D9D7716BC6E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64</a:t>
            </a:fld>
            <a:endParaRPr lang="en-AU"/>
          </a:p>
        </p:txBody>
      </p:sp>
    </p:spTree>
    <p:extLst>
      <p:ext uri="{BB962C8B-B14F-4D97-AF65-F5344CB8AC3E}">
        <p14:creationId xmlns:p14="http://schemas.microsoft.com/office/powerpoint/2010/main" val="148124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9F3314-395B-9267-8725-BEFB8A1BE7DD}"/>
              </a:ext>
            </a:extLst>
          </p:cNvPr>
          <p:cNvSpPr>
            <a:spLocks noGrp="1"/>
          </p:cNvSpPr>
          <p:nvPr>
            <p:ph type="title"/>
          </p:nvPr>
        </p:nvSpPr>
        <p:spPr>
          <a:xfrm>
            <a:off x="82207" y="-545601"/>
            <a:ext cx="11484000" cy="545601"/>
          </a:xfrm>
        </p:spPr>
        <p:txBody>
          <a:bodyPr/>
          <a:lstStyle/>
          <a:p>
            <a:r>
              <a:rPr lang="en-AU"/>
              <a:t>1.5 Graphing in excel Step 5</a:t>
            </a:r>
          </a:p>
        </p:txBody>
      </p:sp>
      <p:sp>
        <p:nvSpPr>
          <p:cNvPr id="5" name="Text Placeholder 4">
            <a:extLst>
              <a:ext uri="{FF2B5EF4-FFF2-40B4-BE49-F238E27FC236}">
                <a16:creationId xmlns:a16="http://schemas.microsoft.com/office/drawing/2014/main" id="{C57F7A87-6F41-DC95-324E-F546B27541E1}"/>
              </a:ext>
            </a:extLst>
          </p:cNvPr>
          <p:cNvSpPr>
            <a:spLocks noGrp="1"/>
          </p:cNvSpPr>
          <p:nvPr>
            <p:ph type="body" sz="quarter" idx="17"/>
          </p:nvPr>
        </p:nvSpPr>
        <p:spPr>
          <a:xfrm>
            <a:off x="371474" y="278500"/>
            <a:ext cx="11392971" cy="926567"/>
          </a:xfrm>
        </p:spPr>
        <p:txBody>
          <a:bodyPr/>
          <a:lstStyle/>
          <a:p>
            <a:pPr>
              <a:spcAft>
                <a:spcPts val="600"/>
              </a:spcAft>
            </a:pPr>
            <a:r>
              <a:rPr lang="en-AU" sz="1800" dirty="0"/>
              <a:t>5. To add the graph to another document, select the chart, right-click and press copy (Ctrl + C).</a:t>
            </a:r>
          </a:p>
          <a:p>
            <a:pPr>
              <a:spcAft>
                <a:spcPts val="600"/>
              </a:spcAft>
            </a:pPr>
            <a:r>
              <a:rPr lang="en-AU" sz="1800" dirty="0"/>
              <a:t>Paste (Ctrl + V) into the other document. The final product is shown below.</a:t>
            </a:r>
          </a:p>
        </p:txBody>
      </p:sp>
      <p:pic>
        <p:nvPicPr>
          <p:cNvPr id="6" name="Picture 5" descr="A screenshot of Microsoft Excel showing the 2D column graph generated using a data set.">
            <a:extLst>
              <a:ext uri="{FF2B5EF4-FFF2-40B4-BE49-F238E27FC236}">
                <a16:creationId xmlns:a16="http://schemas.microsoft.com/office/drawing/2014/main" id="{97C5CB07-C4DE-9807-57BA-8FDDFD9AD8B5}"/>
              </a:ext>
            </a:extLst>
          </p:cNvPr>
          <p:cNvPicPr>
            <a:picLocks noChangeAspect="1"/>
          </p:cNvPicPr>
          <p:nvPr/>
        </p:nvPicPr>
        <p:blipFill>
          <a:blip r:embed="rId3"/>
          <a:stretch>
            <a:fillRect/>
          </a:stretch>
        </p:blipFill>
        <p:spPr>
          <a:xfrm>
            <a:off x="371475" y="1483567"/>
            <a:ext cx="8665582" cy="4464851"/>
          </a:xfrm>
          <a:prstGeom prst="rect">
            <a:avLst/>
          </a:prstGeom>
        </p:spPr>
      </p:pic>
      <p:sp>
        <p:nvSpPr>
          <p:cNvPr id="9" name="TextBox 8">
            <a:extLst>
              <a:ext uri="{FF2B5EF4-FFF2-40B4-BE49-F238E27FC236}">
                <a16:creationId xmlns:a16="http://schemas.microsoft.com/office/drawing/2014/main" id="{4AC93820-78DE-70A7-8E1A-56BA64EF52DA}"/>
              </a:ext>
              <a:ext uri="{C183D7F6-B498-43B3-948B-1728B52AA6E4}">
                <adec:decorative xmlns:adec="http://schemas.microsoft.com/office/drawing/2017/decorative" val="0"/>
              </a:ext>
            </a:extLst>
          </p:cNvPr>
          <p:cNvSpPr txBox="1"/>
          <p:nvPr/>
        </p:nvSpPr>
        <p:spPr>
          <a:xfrm>
            <a:off x="371475" y="6508548"/>
            <a:ext cx="6405153" cy="321079"/>
          </a:xfrm>
          <a:prstGeom prst="rect">
            <a:avLst/>
          </a:prstGeom>
          <a:noFill/>
        </p:spPr>
        <p:txBody>
          <a:bodyPr wrap="square" lIns="0" tIns="0" rIns="0" bIns="0" rtlCol="0">
            <a:noAutofit/>
          </a:bodyPr>
          <a:lstStyle/>
          <a:p>
            <a:pPr algn="l"/>
            <a:r>
              <a:rPr lang="en-AU" sz="800" dirty="0"/>
              <a:t>Image created by author on Microsoft Excel.</a:t>
            </a:r>
          </a:p>
        </p:txBody>
      </p:sp>
      <p:sp>
        <p:nvSpPr>
          <p:cNvPr id="2" name="Slide Number Placeholder 1">
            <a:extLst>
              <a:ext uri="{FF2B5EF4-FFF2-40B4-BE49-F238E27FC236}">
                <a16:creationId xmlns:a16="http://schemas.microsoft.com/office/drawing/2014/main" id="{BBE99B8D-DB86-D141-B772-D9D7716BC6E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a:p>
        </p:txBody>
      </p:sp>
    </p:spTree>
    <p:extLst>
      <p:ext uri="{BB962C8B-B14F-4D97-AF65-F5344CB8AC3E}">
        <p14:creationId xmlns:p14="http://schemas.microsoft.com/office/powerpoint/2010/main" val="94236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5" name="Google Shape;55;p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251" y="775600"/>
            <a:ext cx="12033499" cy="6044899"/>
          </a:xfrm>
          <a:prstGeom prst="rect">
            <a:avLst/>
          </a:prstGeom>
          <a:noFill/>
          <a:ln>
            <a:noFill/>
          </a:ln>
          <a:effectLst/>
        </p:spPr>
      </p:pic>
      <p:sp>
        <p:nvSpPr>
          <p:cNvPr id="2" name="Title 2">
            <a:extLst>
              <a:ext uri="{FF2B5EF4-FFF2-40B4-BE49-F238E27FC236}">
                <a16:creationId xmlns:a16="http://schemas.microsoft.com/office/drawing/2014/main" id="{761BD179-9883-EA4A-B892-2435DB0C3515}"/>
              </a:ext>
            </a:extLst>
          </p:cNvPr>
          <p:cNvSpPr txBox="1">
            <a:spLocks noGrp="1"/>
          </p:cNvSpPr>
          <p:nvPr>
            <p:ph type="title"/>
          </p:nvPr>
        </p:nvSpPr>
        <p:spPr>
          <a:prstGeom prst="rect">
            <a:avLst/>
          </a:prstGeom>
          <a:noFill/>
          <a:ln>
            <a:noFill/>
            <a:prstDash/>
          </a:ln>
          <a:effectLst/>
        </p:spPr>
        <p:txBody>
          <a:bodyPr rot="0" spcFirstLastPara="1" vertOverflow="overflow" horzOverflow="overflow" vert="horz" wrap="square" lIns="91425" tIns="91425" rIns="91425" bIns="91425" numCol="1" spcCol="0" rtlCol="0" fromWordArt="0" anchor="b" anchorCtr="0" forceAA="0" compatLnSpc="1">
            <a:prstTxWarp prst="textNoShape">
              <a:avLst/>
            </a:prstTxWarp>
            <a:noAutofit/>
          </a:bodyPr>
          <a:lstStyle>
            <a:lvl1pPr lvl="0" algn="ctr" defTabSz="914377" rtl="0" eaLnBrk="1" latinLnBrk="0" hangingPunct="1">
              <a:lnSpc>
                <a:spcPct val="90000"/>
              </a:lnSpc>
              <a:spcBef>
                <a:spcPts val="0"/>
              </a:spcBef>
              <a:spcAft>
                <a:spcPts val="0"/>
              </a:spcAft>
              <a:buSzPts val="5200"/>
              <a:buNone/>
              <a:defRPr sz="6933" kern="1200">
                <a:solidFill>
                  <a:schemeClr val="tx1"/>
                </a:solidFill>
                <a:latin typeface="+mj-lt"/>
                <a:ea typeface="+mj-ea"/>
                <a:cs typeface="Arial" panose="020B0604020202020204" pitchFamily="34" charset="0"/>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pPr algn="l">
              <a:lnSpc>
                <a:spcPct val="115000"/>
              </a:lnSpc>
            </a:pPr>
            <a:r>
              <a:rPr lang="en-AU" sz="3600" dirty="0">
                <a:solidFill>
                  <a:schemeClr val="accent1"/>
                </a:solidFill>
                <a:ea typeface="Montserrat"/>
                <a:cs typeface="Montserrat"/>
                <a:sym typeface="Montserrat"/>
              </a:rPr>
              <a:t>1.5 Claim, Evidence, Reasoning (CER)</a:t>
            </a:r>
          </a:p>
        </p:txBody>
      </p:sp>
      <p:sp>
        <p:nvSpPr>
          <p:cNvPr id="58" name="Google Shape;58;p13"/>
          <p:cNvSpPr txBox="1"/>
          <p:nvPr/>
        </p:nvSpPr>
        <p:spPr>
          <a:xfrm>
            <a:off x="354233" y="2991200"/>
            <a:ext cx="3656400" cy="3506800"/>
          </a:xfrm>
          <a:prstGeom prst="rect">
            <a:avLst/>
          </a:prstGeom>
          <a:noFill/>
          <a:ln>
            <a:noFill/>
          </a:ln>
        </p:spPr>
        <p:txBody>
          <a:bodyPr spcFirstLastPara="1" wrap="square" lIns="122400" tIns="0" rIns="121900" bIns="121900" anchor="t" anchorCtr="0">
            <a:noAutofit/>
          </a:bodyPr>
          <a:lstStyle/>
          <a:p>
            <a:pPr>
              <a:lnSpc>
                <a:spcPct val="120000"/>
              </a:lnSpc>
              <a:spcAft>
                <a:spcPts val="600"/>
              </a:spcAft>
            </a:pPr>
            <a:r>
              <a:rPr lang="en" sz="1800" dirty="0"/>
              <a:t>Claim: The type of stimulus affects reaction speed.</a:t>
            </a:r>
            <a:endParaRPr sz="1800" dirty="0"/>
          </a:p>
        </p:txBody>
      </p:sp>
      <p:sp>
        <p:nvSpPr>
          <p:cNvPr id="59" name="Google Shape;59;p13"/>
          <p:cNvSpPr txBox="1"/>
          <p:nvPr/>
        </p:nvSpPr>
        <p:spPr>
          <a:xfrm>
            <a:off x="4044166" y="2991200"/>
            <a:ext cx="3897600" cy="3506800"/>
          </a:xfrm>
          <a:prstGeom prst="rect">
            <a:avLst/>
          </a:prstGeom>
          <a:noFill/>
          <a:ln>
            <a:noFill/>
          </a:ln>
        </p:spPr>
        <p:txBody>
          <a:bodyPr spcFirstLastPara="1" wrap="square" lIns="122400" tIns="0" rIns="121900" bIns="121900" anchor="t" anchorCtr="0">
            <a:noAutofit/>
          </a:bodyPr>
          <a:lstStyle/>
          <a:p>
            <a:pPr>
              <a:lnSpc>
                <a:spcPct val="120000"/>
              </a:lnSpc>
              <a:spcAft>
                <a:spcPts val="600"/>
              </a:spcAft>
            </a:pPr>
            <a:r>
              <a:rPr lang="en-AU" sz="1800" dirty="0"/>
              <a:t>Evidence: The average catch mark on the ruler was __ cm for touch stimuli, __ cm for auditory stimuli, and __ cm for visual stimuli. The smaller the catch mark, the faster the reaction speed.</a:t>
            </a:r>
            <a:endParaRPr sz="1800" dirty="0"/>
          </a:p>
        </p:txBody>
      </p:sp>
      <p:sp>
        <p:nvSpPr>
          <p:cNvPr id="60" name="Google Shape;60;p13"/>
          <p:cNvSpPr txBox="1"/>
          <p:nvPr/>
        </p:nvSpPr>
        <p:spPr>
          <a:xfrm>
            <a:off x="7975299" y="2991200"/>
            <a:ext cx="3623200" cy="3506800"/>
          </a:xfrm>
          <a:prstGeom prst="rect">
            <a:avLst/>
          </a:prstGeom>
          <a:noFill/>
          <a:ln>
            <a:noFill/>
          </a:ln>
        </p:spPr>
        <p:txBody>
          <a:bodyPr spcFirstLastPara="1" wrap="square" lIns="122400" tIns="0" rIns="121900" bIns="121900" anchor="t" anchorCtr="0">
            <a:noAutofit/>
          </a:bodyPr>
          <a:lstStyle/>
          <a:p>
            <a:pPr>
              <a:lnSpc>
                <a:spcPct val="120000"/>
              </a:lnSpc>
              <a:spcAft>
                <a:spcPts val="600"/>
              </a:spcAft>
            </a:pPr>
            <a:r>
              <a:rPr lang="en-AU" sz="1800" dirty="0"/>
              <a:t>Reasoning: Touch is processed more rapidly by the brain than sound and sight, which involve more complex processing – indicated by the lowest catch mark of 10 cm being touch. </a:t>
            </a:r>
            <a:endParaRPr sz="1800" dirty="0"/>
          </a:p>
        </p:txBody>
      </p:sp>
      <p:sp>
        <p:nvSpPr>
          <p:cNvPr id="4" name="Slide Number Placeholder 1">
            <a:extLst>
              <a:ext uri="{FF2B5EF4-FFF2-40B4-BE49-F238E27FC236}">
                <a16:creationId xmlns:a16="http://schemas.microsoft.com/office/drawing/2014/main" id="{3947CEA2-0913-44F5-6749-83AC1E227E1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66</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5ACAC0-CE80-DAF8-7A02-71E2D7ACC72F}"/>
              </a:ext>
            </a:extLst>
          </p:cNvPr>
          <p:cNvSpPr>
            <a:spLocks noGrp="1"/>
          </p:cNvSpPr>
          <p:nvPr>
            <p:ph type="title"/>
          </p:nvPr>
        </p:nvSpPr>
        <p:spPr/>
        <p:txBody>
          <a:bodyPr/>
          <a:lstStyle/>
          <a:p>
            <a:r>
              <a:rPr lang="en-AU" dirty="0"/>
              <a:t>1.5 From C-E-R scaffold to a conclusion</a:t>
            </a:r>
          </a:p>
        </p:txBody>
      </p:sp>
      <p:sp>
        <p:nvSpPr>
          <p:cNvPr id="4" name="Text Placeholder 3">
            <a:extLst>
              <a:ext uri="{FF2B5EF4-FFF2-40B4-BE49-F238E27FC236}">
                <a16:creationId xmlns:a16="http://schemas.microsoft.com/office/drawing/2014/main" id="{95BCB962-84FF-B50F-DA80-4605BD16E230}"/>
              </a:ext>
            </a:extLst>
          </p:cNvPr>
          <p:cNvSpPr>
            <a:spLocks noGrp="1"/>
          </p:cNvSpPr>
          <p:nvPr>
            <p:ph type="body" sz="quarter" idx="18"/>
          </p:nvPr>
        </p:nvSpPr>
        <p:spPr/>
        <p:txBody>
          <a:bodyPr/>
          <a:lstStyle/>
          <a:p>
            <a:r>
              <a:rPr lang="en-AU" dirty="0"/>
              <a:t>Sample conclusion</a:t>
            </a:r>
          </a:p>
        </p:txBody>
      </p:sp>
      <p:sp>
        <p:nvSpPr>
          <p:cNvPr id="5" name="Text Placeholder 4">
            <a:extLst>
              <a:ext uri="{FF2B5EF4-FFF2-40B4-BE49-F238E27FC236}">
                <a16:creationId xmlns:a16="http://schemas.microsoft.com/office/drawing/2014/main" id="{D7628391-F2FE-3486-FD9E-B4998EF398CF}"/>
              </a:ext>
            </a:extLst>
          </p:cNvPr>
          <p:cNvSpPr>
            <a:spLocks noGrp="1"/>
          </p:cNvSpPr>
          <p:nvPr>
            <p:ph type="body" sz="quarter" idx="17"/>
          </p:nvPr>
        </p:nvSpPr>
        <p:spPr>
          <a:xfrm>
            <a:off x="360000" y="2749536"/>
            <a:ext cx="11484000" cy="2942272"/>
          </a:xfrm>
        </p:spPr>
        <p:txBody>
          <a:bodyPr/>
          <a:lstStyle/>
          <a:p>
            <a:pPr>
              <a:spcAft>
                <a:spcPts val="600"/>
              </a:spcAft>
            </a:pPr>
            <a:r>
              <a:rPr lang="en-AU" sz="1800" dirty="0"/>
              <a:t>The type of stimulus affects reaction speed, as shown by the experiment. The average catch mark on the ruler was 10 cm for touch stimuli, indicating the fastest reactions, 12 cm for auditory stimuli, and 16 cm for visual stimuli, which had the slowest reactions. This indicates that touch is processed more rapidly by the brain compared to sound and sight, which involve more complex processing. Therefore, the experiment clearly shows that the type of stimulus impacts reaction speed, directly answering the inquiry question.</a:t>
            </a:r>
          </a:p>
        </p:txBody>
      </p:sp>
      <p:sp>
        <p:nvSpPr>
          <p:cNvPr id="6" name="Rectangle: Rounded Corners 5">
            <a:extLst>
              <a:ext uri="{FF2B5EF4-FFF2-40B4-BE49-F238E27FC236}">
                <a16:creationId xmlns:a16="http://schemas.microsoft.com/office/drawing/2014/main" id="{D12014B7-D1CA-BCB9-03ED-6DEA7F712279}"/>
              </a:ext>
              <a:ext uri="{C183D7F6-B498-43B3-948B-1728B52AA6E4}">
                <adec:decorative xmlns:adec="http://schemas.microsoft.com/office/drawing/2017/decorative" val="1"/>
              </a:ext>
            </a:extLst>
          </p:cNvPr>
          <p:cNvSpPr/>
          <p:nvPr/>
        </p:nvSpPr>
        <p:spPr>
          <a:xfrm>
            <a:off x="311999" y="2749536"/>
            <a:ext cx="4400677" cy="386934"/>
          </a:xfrm>
          <a:prstGeom prst="roundRect">
            <a:avLst/>
          </a:prstGeom>
          <a:solidFill>
            <a:schemeClr val="accent2">
              <a:alpha val="29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dirty="0">
              <a:solidFill>
                <a:schemeClr val="accent1"/>
              </a:solidFill>
            </a:endParaRPr>
          </a:p>
        </p:txBody>
      </p:sp>
      <p:sp>
        <p:nvSpPr>
          <p:cNvPr id="7" name="Rectangle: Rounded Corners 6">
            <a:extLst>
              <a:ext uri="{FF2B5EF4-FFF2-40B4-BE49-F238E27FC236}">
                <a16:creationId xmlns:a16="http://schemas.microsoft.com/office/drawing/2014/main" id="{36130D03-4D13-3E0F-7BE8-EBE563ED14D0}"/>
              </a:ext>
              <a:ext uri="{C183D7F6-B498-43B3-948B-1728B52AA6E4}">
                <adec:decorative xmlns:adec="http://schemas.microsoft.com/office/drawing/2017/decorative" val="1"/>
              </a:ext>
            </a:extLst>
          </p:cNvPr>
          <p:cNvSpPr/>
          <p:nvPr/>
        </p:nvSpPr>
        <p:spPr>
          <a:xfrm>
            <a:off x="7721600" y="2743872"/>
            <a:ext cx="3797110" cy="386934"/>
          </a:xfrm>
          <a:prstGeom prst="roundRect">
            <a:avLst/>
          </a:prstGeom>
          <a:solidFill>
            <a:schemeClr val="tx2">
              <a:alpha val="29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a:solidFill>
                <a:schemeClr val="accent1"/>
              </a:solidFill>
            </a:endParaRPr>
          </a:p>
        </p:txBody>
      </p:sp>
      <p:sp>
        <p:nvSpPr>
          <p:cNvPr id="8" name="Rectangle: Rounded Corners 7">
            <a:extLst>
              <a:ext uri="{FF2B5EF4-FFF2-40B4-BE49-F238E27FC236}">
                <a16:creationId xmlns:a16="http://schemas.microsoft.com/office/drawing/2014/main" id="{F93F5409-710C-5D7A-BE53-8F42DF55C3B9}"/>
              </a:ext>
              <a:ext uri="{C183D7F6-B498-43B3-948B-1728B52AA6E4}">
                <adec:decorative xmlns:adec="http://schemas.microsoft.com/office/drawing/2017/decorative" val="1"/>
              </a:ext>
            </a:extLst>
          </p:cNvPr>
          <p:cNvSpPr/>
          <p:nvPr/>
        </p:nvSpPr>
        <p:spPr>
          <a:xfrm>
            <a:off x="311998" y="3136470"/>
            <a:ext cx="11206712" cy="460912"/>
          </a:xfrm>
          <a:prstGeom prst="roundRect">
            <a:avLst/>
          </a:prstGeom>
          <a:solidFill>
            <a:schemeClr val="tx2">
              <a:alpha val="29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a:solidFill>
                <a:schemeClr val="accent1"/>
              </a:solidFill>
            </a:endParaRPr>
          </a:p>
        </p:txBody>
      </p:sp>
      <p:sp>
        <p:nvSpPr>
          <p:cNvPr id="9" name="Rectangle: Rounded Corners 8">
            <a:extLst>
              <a:ext uri="{FF2B5EF4-FFF2-40B4-BE49-F238E27FC236}">
                <a16:creationId xmlns:a16="http://schemas.microsoft.com/office/drawing/2014/main" id="{7D4EBC5E-44AF-2946-5762-A007B5808CE2}"/>
              </a:ext>
              <a:ext uri="{C183D7F6-B498-43B3-948B-1728B52AA6E4}">
                <adec:decorative xmlns:adec="http://schemas.microsoft.com/office/drawing/2017/decorative" val="1"/>
              </a:ext>
            </a:extLst>
          </p:cNvPr>
          <p:cNvSpPr/>
          <p:nvPr/>
        </p:nvSpPr>
        <p:spPr>
          <a:xfrm>
            <a:off x="311998" y="3602626"/>
            <a:ext cx="4109877" cy="432000"/>
          </a:xfrm>
          <a:prstGeom prst="roundRect">
            <a:avLst/>
          </a:prstGeom>
          <a:solidFill>
            <a:schemeClr val="tx2">
              <a:alpha val="29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a:solidFill>
                <a:schemeClr val="accent1"/>
              </a:solidFill>
            </a:endParaRPr>
          </a:p>
        </p:txBody>
      </p:sp>
      <p:sp>
        <p:nvSpPr>
          <p:cNvPr id="10" name="Rectangle: Rounded Corners 9">
            <a:extLst>
              <a:ext uri="{FF2B5EF4-FFF2-40B4-BE49-F238E27FC236}">
                <a16:creationId xmlns:a16="http://schemas.microsoft.com/office/drawing/2014/main" id="{4353DE99-0112-375D-F41B-B6E0E7793694}"/>
              </a:ext>
              <a:ext uri="{C183D7F6-B498-43B3-948B-1728B52AA6E4}">
                <adec:decorative xmlns:adec="http://schemas.microsoft.com/office/drawing/2017/decorative" val="1"/>
              </a:ext>
            </a:extLst>
          </p:cNvPr>
          <p:cNvSpPr/>
          <p:nvPr/>
        </p:nvSpPr>
        <p:spPr>
          <a:xfrm>
            <a:off x="4421876" y="3597382"/>
            <a:ext cx="6509982" cy="460912"/>
          </a:xfrm>
          <a:prstGeom prst="roundRect">
            <a:avLst/>
          </a:prstGeom>
          <a:solidFill>
            <a:srgbClr val="00B050">
              <a:alpha val="29000"/>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a:solidFill>
                <a:schemeClr val="accent1"/>
              </a:solidFill>
            </a:endParaRPr>
          </a:p>
        </p:txBody>
      </p:sp>
      <p:sp>
        <p:nvSpPr>
          <p:cNvPr id="11" name="Rectangle: Rounded Corners 10">
            <a:extLst>
              <a:ext uri="{FF2B5EF4-FFF2-40B4-BE49-F238E27FC236}">
                <a16:creationId xmlns:a16="http://schemas.microsoft.com/office/drawing/2014/main" id="{B96CD10C-E486-9A6E-2840-876BB599B221}"/>
              </a:ext>
              <a:ext uri="{C183D7F6-B498-43B3-948B-1728B52AA6E4}">
                <adec:decorative xmlns:adec="http://schemas.microsoft.com/office/drawing/2017/decorative" val="1"/>
              </a:ext>
            </a:extLst>
          </p:cNvPr>
          <p:cNvSpPr/>
          <p:nvPr/>
        </p:nvSpPr>
        <p:spPr>
          <a:xfrm>
            <a:off x="359999" y="4048446"/>
            <a:ext cx="7146270" cy="460912"/>
          </a:xfrm>
          <a:prstGeom prst="roundRect">
            <a:avLst/>
          </a:prstGeom>
          <a:solidFill>
            <a:srgbClr val="00B050">
              <a:alpha val="29000"/>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sz="1800">
              <a:solidFill>
                <a:schemeClr val="accent1"/>
              </a:solidFill>
            </a:endParaRPr>
          </a:p>
        </p:txBody>
      </p:sp>
      <p:sp>
        <p:nvSpPr>
          <p:cNvPr id="12" name="Arrow: Down 11">
            <a:extLst>
              <a:ext uri="{FF2B5EF4-FFF2-40B4-BE49-F238E27FC236}">
                <a16:creationId xmlns:a16="http://schemas.microsoft.com/office/drawing/2014/main" id="{E4C1B6E2-6700-4527-2C6F-693BFD2E4E7F}"/>
              </a:ext>
              <a:ext uri="{C183D7F6-B498-43B3-948B-1728B52AA6E4}">
                <adec:decorative xmlns:adec="http://schemas.microsoft.com/office/drawing/2017/decorative" val="1"/>
              </a:ext>
            </a:extLst>
          </p:cNvPr>
          <p:cNvSpPr/>
          <p:nvPr/>
        </p:nvSpPr>
        <p:spPr>
          <a:xfrm>
            <a:off x="1955409" y="2025748"/>
            <a:ext cx="393896" cy="649810"/>
          </a:xfrm>
          <a:prstGeom prst="downArrow">
            <a:avLst/>
          </a:prstGeom>
          <a:solidFill>
            <a:schemeClr val="accent2">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sp>
        <p:nvSpPr>
          <p:cNvPr id="13" name="Arrow: Down 12">
            <a:extLst>
              <a:ext uri="{FF2B5EF4-FFF2-40B4-BE49-F238E27FC236}">
                <a16:creationId xmlns:a16="http://schemas.microsoft.com/office/drawing/2014/main" id="{ABF92C3F-A7C0-B990-4E58-E8162337FB2B}"/>
              </a:ext>
              <a:ext uri="{C183D7F6-B498-43B3-948B-1728B52AA6E4}">
                <adec:decorative xmlns:adec="http://schemas.microsoft.com/office/drawing/2017/decorative" val="1"/>
              </a:ext>
            </a:extLst>
          </p:cNvPr>
          <p:cNvSpPr/>
          <p:nvPr/>
        </p:nvSpPr>
        <p:spPr>
          <a:xfrm>
            <a:off x="9254297" y="2005329"/>
            <a:ext cx="393896" cy="649810"/>
          </a:xfrm>
          <a:prstGeom prst="downArrow">
            <a:avLst/>
          </a:prstGeom>
          <a:solidFill>
            <a:schemeClr val="tx2">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sp>
        <p:nvSpPr>
          <p:cNvPr id="14" name="Arrow: Down 13">
            <a:extLst>
              <a:ext uri="{FF2B5EF4-FFF2-40B4-BE49-F238E27FC236}">
                <a16:creationId xmlns:a16="http://schemas.microsoft.com/office/drawing/2014/main" id="{85B698CE-0DE1-11C9-DDC1-1511A9D68B05}"/>
              </a:ext>
              <a:ext uri="{C183D7F6-B498-43B3-948B-1728B52AA6E4}">
                <adec:decorative xmlns:adec="http://schemas.microsoft.com/office/drawing/2017/decorative" val="1"/>
              </a:ext>
            </a:extLst>
          </p:cNvPr>
          <p:cNvSpPr/>
          <p:nvPr/>
        </p:nvSpPr>
        <p:spPr>
          <a:xfrm rot="10800000">
            <a:off x="5203187" y="4847633"/>
            <a:ext cx="393896" cy="649810"/>
          </a:xfrm>
          <a:prstGeom prst="downArrow">
            <a:avLst/>
          </a:prstGeom>
          <a:solidFill>
            <a:srgbClr val="00B05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sp>
        <p:nvSpPr>
          <p:cNvPr id="15" name="Rectangle: Rounded Corners 14">
            <a:extLst>
              <a:ext uri="{FF2B5EF4-FFF2-40B4-BE49-F238E27FC236}">
                <a16:creationId xmlns:a16="http://schemas.microsoft.com/office/drawing/2014/main" id="{A9F8BB50-1F75-B9CF-C526-149829DEF9A9}"/>
              </a:ext>
            </a:extLst>
          </p:cNvPr>
          <p:cNvSpPr/>
          <p:nvPr/>
        </p:nvSpPr>
        <p:spPr>
          <a:xfrm>
            <a:off x="1378959" y="1564836"/>
            <a:ext cx="1546796" cy="410430"/>
          </a:xfrm>
          <a:prstGeom prst="roundRect">
            <a:avLst/>
          </a:prstGeom>
          <a:solidFill>
            <a:schemeClr val="accent2">
              <a:alpha val="29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dirty="0">
                <a:solidFill>
                  <a:schemeClr val="tx1"/>
                </a:solidFill>
              </a:rPr>
              <a:t>Claim</a:t>
            </a:r>
          </a:p>
        </p:txBody>
      </p:sp>
      <p:sp>
        <p:nvSpPr>
          <p:cNvPr id="16" name="Rectangle: Rounded Corners 15">
            <a:extLst>
              <a:ext uri="{FF2B5EF4-FFF2-40B4-BE49-F238E27FC236}">
                <a16:creationId xmlns:a16="http://schemas.microsoft.com/office/drawing/2014/main" id="{35A8D5D7-9AE4-AFDF-585D-C666D3E66D2F}"/>
              </a:ext>
            </a:extLst>
          </p:cNvPr>
          <p:cNvSpPr/>
          <p:nvPr/>
        </p:nvSpPr>
        <p:spPr>
          <a:xfrm>
            <a:off x="8677847" y="1544417"/>
            <a:ext cx="1546796" cy="410430"/>
          </a:xfrm>
          <a:prstGeom prst="roundRect">
            <a:avLst/>
          </a:prstGeom>
          <a:solidFill>
            <a:schemeClr val="tx2">
              <a:alpha val="29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Evidence</a:t>
            </a:r>
          </a:p>
        </p:txBody>
      </p:sp>
      <p:sp>
        <p:nvSpPr>
          <p:cNvPr id="17" name="Rectangle: Rounded Corners 16">
            <a:extLst>
              <a:ext uri="{FF2B5EF4-FFF2-40B4-BE49-F238E27FC236}">
                <a16:creationId xmlns:a16="http://schemas.microsoft.com/office/drawing/2014/main" id="{9C0CC12F-04B8-F493-A0F9-7E80E9B8C074}"/>
              </a:ext>
            </a:extLst>
          </p:cNvPr>
          <p:cNvSpPr/>
          <p:nvPr/>
        </p:nvSpPr>
        <p:spPr>
          <a:xfrm>
            <a:off x="4659200" y="5563096"/>
            <a:ext cx="1546796" cy="410430"/>
          </a:xfrm>
          <a:prstGeom prst="roundRect">
            <a:avLst/>
          </a:prstGeom>
          <a:solidFill>
            <a:srgbClr val="00B050">
              <a:alpha val="29000"/>
            </a:srgb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chemeClr val="tx1"/>
                </a:solidFill>
              </a:rPr>
              <a:t>Reasoning</a:t>
            </a:r>
          </a:p>
        </p:txBody>
      </p:sp>
      <p:sp>
        <p:nvSpPr>
          <p:cNvPr id="2" name="Slide Number Placeholder 1">
            <a:extLst>
              <a:ext uri="{FF2B5EF4-FFF2-40B4-BE49-F238E27FC236}">
                <a16:creationId xmlns:a16="http://schemas.microsoft.com/office/drawing/2014/main" id="{70D02E32-2B65-5E61-5CCE-9708B69DAF0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a:p>
        </p:txBody>
      </p:sp>
    </p:spTree>
    <p:extLst>
      <p:ext uri="{BB962C8B-B14F-4D97-AF65-F5344CB8AC3E}">
        <p14:creationId xmlns:p14="http://schemas.microsoft.com/office/powerpoint/2010/main" val="276770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5ACAC0-CE80-DAF8-7A02-71E2D7ACC72F}"/>
              </a:ext>
            </a:extLst>
          </p:cNvPr>
          <p:cNvSpPr>
            <a:spLocks noGrp="1"/>
          </p:cNvSpPr>
          <p:nvPr>
            <p:ph type="title"/>
          </p:nvPr>
        </p:nvSpPr>
        <p:spPr/>
        <p:txBody>
          <a:bodyPr/>
          <a:lstStyle/>
          <a:p>
            <a:r>
              <a:rPr lang="en-AU" dirty="0"/>
              <a:t>1.5 The nervous system</a:t>
            </a:r>
          </a:p>
        </p:txBody>
      </p:sp>
      <p:sp>
        <p:nvSpPr>
          <p:cNvPr id="4" name="Text Placeholder 3">
            <a:extLst>
              <a:ext uri="{FF2B5EF4-FFF2-40B4-BE49-F238E27FC236}">
                <a16:creationId xmlns:a16="http://schemas.microsoft.com/office/drawing/2014/main" id="{95BCB962-84FF-B50F-DA80-4605BD16E230}"/>
              </a:ext>
            </a:extLst>
          </p:cNvPr>
          <p:cNvSpPr>
            <a:spLocks noGrp="1"/>
          </p:cNvSpPr>
          <p:nvPr>
            <p:ph type="body" sz="quarter" idx="18"/>
          </p:nvPr>
        </p:nvSpPr>
        <p:spPr>
          <a:xfrm>
            <a:off x="359999" y="982520"/>
            <a:ext cx="5736001" cy="310015"/>
          </a:xfrm>
        </p:spPr>
        <p:txBody>
          <a:bodyPr/>
          <a:lstStyle/>
          <a:p>
            <a:r>
              <a:rPr lang="en-AU" dirty="0"/>
              <a:t>Components of the nervous system</a:t>
            </a:r>
          </a:p>
        </p:txBody>
      </p:sp>
      <p:sp>
        <p:nvSpPr>
          <p:cNvPr id="19" name="Text Placeholder 18">
            <a:extLst>
              <a:ext uri="{FF2B5EF4-FFF2-40B4-BE49-F238E27FC236}">
                <a16:creationId xmlns:a16="http://schemas.microsoft.com/office/drawing/2014/main" id="{8689693E-CBF0-D552-0FE4-D0000AC149A2}"/>
              </a:ext>
            </a:extLst>
          </p:cNvPr>
          <p:cNvSpPr>
            <a:spLocks noGrp="1"/>
          </p:cNvSpPr>
          <p:nvPr>
            <p:ph type="body" sz="quarter" idx="17"/>
          </p:nvPr>
        </p:nvSpPr>
        <p:spPr>
          <a:xfrm>
            <a:off x="360000" y="1567087"/>
            <a:ext cx="5494700" cy="1861914"/>
          </a:xfrm>
        </p:spPr>
        <p:txBody>
          <a:bodyPr/>
          <a:lstStyle/>
          <a:p>
            <a:pPr>
              <a:spcAft>
                <a:spcPts val="600"/>
              </a:spcAft>
            </a:pPr>
            <a:r>
              <a:rPr lang="en-AU" sz="1800" dirty="0"/>
              <a:t>The nervous system is a network of nerve cells that allows the body to communicate with itself and the outside world.</a:t>
            </a:r>
          </a:p>
        </p:txBody>
      </p:sp>
      <p:pic>
        <p:nvPicPr>
          <p:cNvPr id="5" name="Picture 4" descr="A diagram of a human body labeled with brain, spinal cord, cranial nerves and spinal nerves to show the components of the nervous system.">
            <a:extLst>
              <a:ext uri="{FF2B5EF4-FFF2-40B4-BE49-F238E27FC236}">
                <a16:creationId xmlns:a16="http://schemas.microsoft.com/office/drawing/2014/main" id="{A9221848-8FCC-24C6-F935-942DDFE4A79A}"/>
              </a:ext>
            </a:extLst>
          </p:cNvPr>
          <p:cNvPicPr>
            <a:picLocks noChangeAspect="1"/>
          </p:cNvPicPr>
          <p:nvPr/>
        </p:nvPicPr>
        <p:blipFill>
          <a:blip r:embed="rId3"/>
          <a:stretch>
            <a:fillRect/>
          </a:stretch>
        </p:blipFill>
        <p:spPr>
          <a:xfrm>
            <a:off x="5676899" y="532122"/>
            <a:ext cx="6767635" cy="5793756"/>
          </a:xfrm>
          <a:prstGeom prst="rect">
            <a:avLst/>
          </a:prstGeom>
        </p:spPr>
      </p:pic>
      <p:sp>
        <p:nvSpPr>
          <p:cNvPr id="21" name="TextBox 20">
            <a:extLst>
              <a:ext uri="{FF2B5EF4-FFF2-40B4-BE49-F238E27FC236}">
                <a16:creationId xmlns:a16="http://schemas.microsoft.com/office/drawing/2014/main" id="{DC569C7D-C82C-81CB-C9D4-B0BDC87B4BA9}"/>
              </a:ext>
            </a:extLst>
          </p:cNvPr>
          <p:cNvSpPr txBox="1"/>
          <p:nvPr/>
        </p:nvSpPr>
        <p:spPr>
          <a:xfrm>
            <a:off x="288114" y="6474092"/>
            <a:ext cx="9479241" cy="226472"/>
          </a:xfrm>
          <a:prstGeom prst="rect">
            <a:avLst/>
          </a:prstGeom>
          <a:noFill/>
        </p:spPr>
        <p:txBody>
          <a:bodyPr wrap="square">
            <a:spAutoFit/>
          </a:bodyPr>
          <a:lstStyle/>
          <a:p>
            <a:pPr>
              <a:lnSpc>
                <a:spcPct val="120000"/>
              </a:lnSpc>
            </a:pPr>
            <a:r>
              <a:rPr lang="en-AU" sz="800" dirty="0"/>
              <a:t>This work has been generated using </a:t>
            </a:r>
            <a:r>
              <a:rPr lang="en-AU" sz="800" dirty="0">
                <a:hlinkClick r:id="rId4" tooltip="https://www.biorender.com/"/>
              </a:rPr>
              <a:t>BioRender.com</a:t>
            </a:r>
            <a:r>
              <a:rPr lang="en-AU" sz="800" dirty="0"/>
              <a:t>. Any copyright subsisting in this work is owned by © State of New South Wales (Department of Education) 2024.</a:t>
            </a:r>
            <a:endParaRPr lang="en-AU" sz="8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70D02E32-2B65-5E61-5CCE-9708B69DAF0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353846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B2E960-D8B4-DB9D-64A9-D01449E28975}"/>
              </a:ext>
            </a:extLst>
          </p:cNvPr>
          <p:cNvSpPr>
            <a:spLocks noGrp="1"/>
          </p:cNvSpPr>
          <p:nvPr>
            <p:ph type="title"/>
          </p:nvPr>
        </p:nvSpPr>
        <p:spPr/>
        <p:txBody>
          <a:bodyPr/>
          <a:lstStyle/>
          <a:p>
            <a:r>
              <a:rPr lang="en-AU" dirty="0"/>
              <a:t>1.5 Jigsaw: home group organisation</a:t>
            </a:r>
          </a:p>
        </p:txBody>
      </p:sp>
      <p:graphicFrame>
        <p:nvGraphicFramePr>
          <p:cNvPr id="8" name="Table 7" descr="Some cells have been left intentionally blank for the teacher to complete.">
            <a:extLst>
              <a:ext uri="{FF2B5EF4-FFF2-40B4-BE49-F238E27FC236}">
                <a16:creationId xmlns:a16="http://schemas.microsoft.com/office/drawing/2014/main" id="{6AD3E2F6-84F4-0FDE-30E2-564B1ED58946}"/>
              </a:ext>
            </a:extLst>
          </p:cNvPr>
          <p:cNvGraphicFramePr>
            <a:graphicFrameLocks noGrp="1"/>
          </p:cNvGraphicFramePr>
          <p:nvPr>
            <p:extLst>
              <p:ext uri="{D42A27DB-BD31-4B8C-83A1-F6EECF244321}">
                <p14:modId xmlns:p14="http://schemas.microsoft.com/office/powerpoint/2010/main" val="897967895"/>
              </p:ext>
            </p:extLst>
          </p:nvPr>
        </p:nvGraphicFramePr>
        <p:xfrm>
          <a:off x="360000" y="1281770"/>
          <a:ext cx="11087362" cy="5387318"/>
        </p:xfrm>
        <a:graphic>
          <a:graphicData uri="http://schemas.openxmlformats.org/drawingml/2006/table">
            <a:tbl>
              <a:tblPr firstRow="1" firstCol="1" bandRow="1"/>
              <a:tblGrid>
                <a:gridCol w="2649900">
                  <a:extLst>
                    <a:ext uri="{9D8B030D-6E8A-4147-A177-3AD203B41FA5}">
                      <a16:colId xmlns:a16="http://schemas.microsoft.com/office/drawing/2014/main" val="2860345089"/>
                    </a:ext>
                  </a:extLst>
                </a:gridCol>
                <a:gridCol w="8437462">
                  <a:extLst>
                    <a:ext uri="{9D8B030D-6E8A-4147-A177-3AD203B41FA5}">
                      <a16:colId xmlns:a16="http://schemas.microsoft.com/office/drawing/2014/main" val="3100353939"/>
                    </a:ext>
                  </a:extLst>
                </a:gridCol>
              </a:tblGrid>
              <a:tr h="544389">
                <a:tc>
                  <a:txBody>
                    <a:bodyPr/>
                    <a:lstStyle/>
                    <a:p>
                      <a:pPr algn="l" fontAlgn="t">
                        <a:lnSpc>
                          <a:spcPct val="150000"/>
                        </a:lnSpc>
                        <a:spcBef>
                          <a:spcPts val="1200"/>
                        </a:spcBef>
                        <a:spcAft>
                          <a:spcPts val="600"/>
                        </a:spcAft>
                      </a:pPr>
                      <a:r>
                        <a:rPr lang="en-AU" sz="1800" b="1" i="0" u="none" strike="noStrike" dirty="0">
                          <a:solidFill>
                            <a:srgbClr val="FFFFFF"/>
                          </a:solidFill>
                          <a:effectLst/>
                          <a:latin typeface="Arial" panose="020B0604020202020204" pitchFamily="34" charset="0"/>
                          <a:ea typeface="Calibri" panose="020F0502020204030204" pitchFamily="34" charset="0"/>
                          <a:cs typeface="Arial" panose="020B0604020202020204" pitchFamily="34" charset="0"/>
                        </a:rPr>
                        <a:t>Home group number</a:t>
                      </a:r>
                      <a:endParaRPr lang="en-AU" sz="1800" b="0" i="0" u="none" strike="noStrike" dirty="0">
                        <a:effectLst/>
                        <a:latin typeface="Arial" panose="020B0604020202020204" pitchFamily="34" charset="0"/>
                      </a:endParaRPr>
                    </a:p>
                  </a:txBody>
                  <a:tcPr marL="62495" marR="62495" marT="868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l" fontAlgn="t">
                        <a:lnSpc>
                          <a:spcPct val="150000"/>
                        </a:lnSpc>
                        <a:spcBef>
                          <a:spcPts val="1200"/>
                        </a:spcBef>
                        <a:spcAft>
                          <a:spcPts val="600"/>
                        </a:spcAft>
                      </a:pPr>
                      <a:r>
                        <a:rPr lang="en-AU" sz="1800" b="1" i="0" u="none" strike="noStrike" dirty="0">
                          <a:solidFill>
                            <a:srgbClr val="FFFFFF"/>
                          </a:solidFill>
                          <a:effectLst/>
                          <a:latin typeface="Arial" panose="020B0604020202020204" pitchFamily="34" charset="0"/>
                          <a:ea typeface="Calibri" panose="020F0502020204030204" pitchFamily="34" charset="0"/>
                          <a:cs typeface="Arial" panose="020B0604020202020204" pitchFamily="34" charset="0"/>
                        </a:rPr>
                        <a:t>Students</a:t>
                      </a:r>
                      <a:endParaRPr lang="en-AU" sz="1800" b="0" i="0" u="none" strike="noStrike" dirty="0">
                        <a:effectLst/>
                        <a:latin typeface="Arial" panose="020B0604020202020204" pitchFamily="34" charset="0"/>
                      </a:endParaRPr>
                    </a:p>
                  </a:txBody>
                  <a:tcPr marL="62495" marR="62495" marT="868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722673960"/>
                  </a:ext>
                </a:extLst>
              </a:tr>
              <a:tr h="1823387">
                <a:tc>
                  <a:txBody>
                    <a:bodyPr/>
                    <a:lstStyle/>
                    <a:p>
                      <a:pPr algn="l" fontAlgn="t">
                        <a:lnSpc>
                          <a:spcPct val="150000"/>
                        </a:lnSpc>
                        <a:spcBef>
                          <a:spcPts val="1200"/>
                        </a:spcBef>
                        <a:spcAft>
                          <a:spcPts val="600"/>
                        </a:spcAft>
                      </a:pPr>
                      <a:r>
                        <a:rPr lang="en-AU" sz="18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Home group 1</a:t>
                      </a:r>
                      <a:endParaRPr lang="en-AU" sz="1800" b="0" i="0" u="none" strike="noStrike" dirty="0">
                        <a:effectLst/>
                        <a:latin typeface="Arial" panose="020B0604020202020204" pitchFamily="34" charset="0"/>
                      </a:endParaRPr>
                    </a:p>
                  </a:txBody>
                  <a:tcPr marL="62495" marR="62495" marT="86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20000"/>
                        </a:lnSpc>
                        <a:spcBef>
                          <a:spcPts val="0"/>
                        </a:spcBef>
                        <a:spcAft>
                          <a:spcPts val="600"/>
                        </a:spcAft>
                      </a:pPr>
                      <a:r>
                        <a:rPr lang="en-AU" sz="1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Student from expert group 1 – the structure of the nervous system</a:t>
                      </a:r>
                      <a:endParaRPr lang="en-AU" sz="1800" b="0" i="0" u="none" strike="noStrike" dirty="0">
                        <a:effectLst/>
                        <a:latin typeface="Arial" panose="020B0604020202020204" pitchFamily="34" charset="0"/>
                      </a:endParaRPr>
                    </a:p>
                    <a:p>
                      <a:pPr algn="l" fontAlgn="t">
                        <a:lnSpc>
                          <a:spcPct val="120000"/>
                        </a:lnSpc>
                        <a:spcBef>
                          <a:spcPts val="0"/>
                        </a:spcBef>
                        <a:spcAft>
                          <a:spcPts val="600"/>
                        </a:spcAft>
                      </a:pPr>
                      <a:r>
                        <a:rPr lang="en-AU" sz="1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Student from expert group 2 – function of the nervous system</a:t>
                      </a:r>
                      <a:endParaRPr lang="en-AU" sz="1800" b="0" i="0" u="none" strike="noStrike" dirty="0">
                        <a:effectLst/>
                        <a:latin typeface="Arial" panose="020B0604020202020204" pitchFamily="34" charset="0"/>
                      </a:endParaRPr>
                    </a:p>
                    <a:p>
                      <a:pPr algn="l" fontAlgn="t">
                        <a:lnSpc>
                          <a:spcPct val="120000"/>
                        </a:lnSpc>
                        <a:spcBef>
                          <a:spcPts val="0"/>
                        </a:spcBef>
                        <a:spcAft>
                          <a:spcPts val="600"/>
                        </a:spcAft>
                      </a:pPr>
                      <a:r>
                        <a:rPr lang="en-AU" sz="1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Student from expert group 3 – stimulus-response pathway</a:t>
                      </a:r>
                      <a:endParaRPr lang="en-AU" sz="1800" b="0" i="0" u="none" strike="noStrike" dirty="0">
                        <a:effectLst/>
                        <a:latin typeface="Arial" panose="020B0604020202020204" pitchFamily="34" charset="0"/>
                      </a:endParaRPr>
                    </a:p>
                    <a:p>
                      <a:pPr algn="l" fontAlgn="t">
                        <a:lnSpc>
                          <a:spcPct val="120000"/>
                        </a:lnSpc>
                        <a:spcBef>
                          <a:spcPts val="0"/>
                        </a:spcBef>
                        <a:spcAft>
                          <a:spcPts val="600"/>
                        </a:spcAft>
                      </a:pPr>
                      <a:r>
                        <a:rPr lang="en-AU" sz="1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Student from expert group 4 – nervous system coordinating responses</a:t>
                      </a:r>
                      <a:endParaRPr lang="en-AU" sz="1800" b="0" i="0" u="none" strike="noStrike" dirty="0">
                        <a:effectLst/>
                        <a:latin typeface="Arial" panose="020B0604020202020204" pitchFamily="34" charset="0"/>
                      </a:endParaRPr>
                    </a:p>
                  </a:txBody>
                  <a:tcPr marL="62495" marR="62495" marT="86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2879534"/>
                  </a:ext>
                </a:extLst>
              </a:tr>
              <a:tr h="503257">
                <a:tc>
                  <a:txBody>
                    <a:bodyPr/>
                    <a:lstStyle/>
                    <a:p>
                      <a:pPr algn="l" fontAlgn="t">
                        <a:lnSpc>
                          <a:spcPct val="150000"/>
                        </a:lnSpc>
                        <a:spcBef>
                          <a:spcPts val="1200"/>
                        </a:spcBef>
                        <a:spcAft>
                          <a:spcPts val="600"/>
                        </a:spcAft>
                      </a:pPr>
                      <a:r>
                        <a:rPr lang="en-AU" sz="1800" b="1"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rPr>
                        <a:t>Home group 2</a:t>
                      </a:r>
                      <a:endParaRPr lang="en-AU" sz="1800" b="0" i="0" u="none" strike="noStrike">
                        <a:effectLst/>
                        <a:latin typeface="Arial" panose="020B0604020202020204" pitchFamily="34" charset="0"/>
                      </a:endParaRPr>
                    </a:p>
                  </a:txBody>
                  <a:tcPr marL="62495" marR="62495" marT="8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pPr>
                      <a:r>
                        <a:rPr lang="en-AU" sz="1800" b="0" i="0" u="none" strike="noStrike" dirty="0">
                          <a:effectLs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dirty="0">
                        <a:effectLst/>
                        <a:latin typeface="Arial" panose="020B0604020202020204" pitchFamily="34" charset="0"/>
                      </a:endParaRPr>
                    </a:p>
                  </a:txBody>
                  <a:tcPr marL="62495" marR="62495" marT="8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7159357"/>
                  </a:ext>
                </a:extLst>
              </a:tr>
              <a:tr h="503257">
                <a:tc>
                  <a:txBody>
                    <a:bodyPr/>
                    <a:lstStyle/>
                    <a:p>
                      <a:pPr algn="l" fontAlgn="t">
                        <a:lnSpc>
                          <a:spcPct val="150000"/>
                        </a:lnSpc>
                        <a:spcBef>
                          <a:spcPts val="1200"/>
                        </a:spcBef>
                        <a:spcAft>
                          <a:spcPts val="600"/>
                        </a:spcAft>
                      </a:pPr>
                      <a:r>
                        <a:rPr lang="en-AU" sz="1800" b="1"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rPr>
                        <a:t>Home group 3</a:t>
                      </a:r>
                      <a:endParaRPr lang="en-AU" sz="1800" b="0" i="0" u="none" strike="noStrike">
                        <a:effectLst/>
                        <a:latin typeface="Arial" panose="020B0604020202020204" pitchFamily="34" charset="0"/>
                      </a:endParaRPr>
                    </a:p>
                  </a:txBody>
                  <a:tcPr marL="62495" marR="62495" marT="8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pPr>
                      <a:r>
                        <a:rPr lang="en-AU" sz="1800" b="0" i="0" u="none" strike="noStrike" dirty="0">
                          <a:effectLs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dirty="0">
                        <a:effectLst/>
                        <a:latin typeface="Arial" panose="020B0604020202020204" pitchFamily="34" charset="0"/>
                      </a:endParaRPr>
                    </a:p>
                  </a:txBody>
                  <a:tcPr marL="62495" marR="62495" marT="8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9443140"/>
                  </a:ext>
                </a:extLst>
              </a:tr>
              <a:tr h="503257">
                <a:tc>
                  <a:txBody>
                    <a:bodyPr/>
                    <a:lstStyle/>
                    <a:p>
                      <a:pPr algn="l" fontAlgn="t">
                        <a:lnSpc>
                          <a:spcPct val="150000"/>
                        </a:lnSpc>
                        <a:spcBef>
                          <a:spcPts val="1200"/>
                        </a:spcBef>
                        <a:spcAft>
                          <a:spcPts val="600"/>
                        </a:spcAft>
                      </a:pPr>
                      <a:r>
                        <a:rPr lang="en-AU" sz="1800" b="1"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rPr>
                        <a:t>Home group 4</a:t>
                      </a:r>
                      <a:endParaRPr lang="en-AU" sz="1800" b="0" i="0" u="none" strike="noStrike">
                        <a:effectLst/>
                        <a:latin typeface="Arial" panose="020B0604020202020204" pitchFamily="34" charset="0"/>
                      </a:endParaRPr>
                    </a:p>
                  </a:txBody>
                  <a:tcPr marL="62495" marR="62495" marT="8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pPr>
                      <a:r>
                        <a:rPr lang="en-AU" sz="1800" b="0" i="0" u="none" strike="noStrike" dirty="0">
                          <a:effectLs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dirty="0">
                        <a:effectLst/>
                        <a:latin typeface="Arial" panose="020B0604020202020204" pitchFamily="34" charset="0"/>
                      </a:endParaRPr>
                    </a:p>
                  </a:txBody>
                  <a:tcPr marL="62495" marR="62495" marT="8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37771180"/>
                  </a:ext>
                </a:extLst>
              </a:tr>
              <a:tr h="503257">
                <a:tc>
                  <a:txBody>
                    <a:bodyPr/>
                    <a:lstStyle/>
                    <a:p>
                      <a:pPr algn="l" fontAlgn="t">
                        <a:lnSpc>
                          <a:spcPct val="150000"/>
                        </a:lnSpc>
                        <a:spcBef>
                          <a:spcPts val="1200"/>
                        </a:spcBef>
                        <a:spcAft>
                          <a:spcPts val="600"/>
                        </a:spcAft>
                      </a:pPr>
                      <a:r>
                        <a:rPr lang="en-AU" sz="1800" b="1"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rPr>
                        <a:t>Home group 5</a:t>
                      </a:r>
                      <a:endParaRPr lang="en-AU" sz="1800" b="0" i="0" u="none" strike="noStrike">
                        <a:effectLst/>
                        <a:latin typeface="Arial" panose="020B0604020202020204" pitchFamily="34" charset="0"/>
                      </a:endParaRPr>
                    </a:p>
                  </a:txBody>
                  <a:tcPr marL="62495" marR="62495" marT="8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pPr>
                      <a:r>
                        <a:rPr lang="en-AU" sz="1800" b="0" i="0" u="none" strike="noStrike" dirty="0">
                          <a:effectLs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dirty="0">
                        <a:effectLst/>
                        <a:latin typeface="Arial" panose="020B0604020202020204" pitchFamily="34" charset="0"/>
                      </a:endParaRPr>
                    </a:p>
                  </a:txBody>
                  <a:tcPr marL="62495" marR="62495" marT="8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9219473"/>
                  </a:ext>
                </a:extLst>
              </a:tr>
              <a:tr h="503257">
                <a:tc>
                  <a:txBody>
                    <a:bodyPr/>
                    <a:lstStyle/>
                    <a:p>
                      <a:pPr algn="l" fontAlgn="t">
                        <a:lnSpc>
                          <a:spcPct val="150000"/>
                        </a:lnSpc>
                        <a:spcBef>
                          <a:spcPts val="1200"/>
                        </a:spcBef>
                        <a:spcAft>
                          <a:spcPts val="600"/>
                        </a:spcAft>
                      </a:pPr>
                      <a:r>
                        <a:rPr lang="en-AU" sz="1800" b="1"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rPr>
                        <a:t>Home group 6</a:t>
                      </a:r>
                      <a:endParaRPr lang="en-AU" sz="1800" b="0" i="0" u="none" strike="noStrike">
                        <a:effectLst/>
                        <a:latin typeface="Arial" panose="020B0604020202020204" pitchFamily="34" charset="0"/>
                      </a:endParaRPr>
                    </a:p>
                  </a:txBody>
                  <a:tcPr marL="62495" marR="62495" marT="8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pPr>
                      <a:r>
                        <a:rPr lang="en-AU" sz="1800" b="0" i="0" u="none" strike="noStrike" dirty="0">
                          <a:effectLs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dirty="0">
                        <a:effectLst/>
                        <a:latin typeface="Arial" panose="020B0604020202020204" pitchFamily="34" charset="0"/>
                      </a:endParaRPr>
                    </a:p>
                  </a:txBody>
                  <a:tcPr marL="62495" marR="62495" marT="8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990217081"/>
                  </a:ext>
                </a:extLst>
              </a:tr>
              <a:tr h="503257">
                <a:tc>
                  <a:txBody>
                    <a:bodyPr/>
                    <a:lstStyle/>
                    <a:p>
                      <a:pPr algn="l" fontAlgn="t">
                        <a:lnSpc>
                          <a:spcPct val="150000"/>
                        </a:lnSpc>
                        <a:spcBef>
                          <a:spcPts val="1200"/>
                        </a:spcBef>
                        <a:spcAft>
                          <a:spcPts val="600"/>
                        </a:spcAft>
                      </a:pPr>
                      <a:r>
                        <a:rPr lang="en-AU" sz="1800" b="1" i="0" u="none" strike="noStrike">
                          <a:effectLst/>
                          <a:latin typeface="Arial" panose="020B0604020202020204" pitchFamily="34" charset="0"/>
                        </a:rPr>
                        <a:t>Home group 7</a:t>
                      </a:r>
                    </a:p>
                  </a:txBody>
                  <a:tcPr marL="62495" marR="62495" marT="8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pPr>
                      <a:endParaRPr lang="en-AU" sz="1800" b="0" i="0" u="none" strike="noStrike" dirty="0">
                        <a:effectLst/>
                        <a:latin typeface="Arial" panose="020B0604020202020204" pitchFamily="34" charset="0"/>
                      </a:endParaRPr>
                    </a:p>
                  </a:txBody>
                  <a:tcPr marL="62495" marR="62495" marT="8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4860018"/>
                  </a:ext>
                </a:extLst>
              </a:tr>
            </a:tbl>
          </a:graphicData>
        </a:graphic>
      </p:graphicFrame>
      <p:sp>
        <p:nvSpPr>
          <p:cNvPr id="2" name="Slide Number Placeholder 1">
            <a:extLst>
              <a:ext uri="{FF2B5EF4-FFF2-40B4-BE49-F238E27FC236}">
                <a16:creationId xmlns:a16="http://schemas.microsoft.com/office/drawing/2014/main" id="{D9C96AA5-6E3F-14D1-C0FD-40E46B3DBB3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a:p>
        </p:txBody>
      </p:sp>
    </p:spTree>
    <p:extLst>
      <p:ext uri="{BB962C8B-B14F-4D97-AF65-F5344CB8AC3E}">
        <p14:creationId xmlns:p14="http://schemas.microsoft.com/office/powerpoint/2010/main" val="225508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7B60A4-7DC3-0C46-4CD8-EB3231AB93DD}"/>
              </a:ext>
            </a:extLst>
          </p:cNvPr>
          <p:cNvSpPr>
            <a:spLocks noGrp="1"/>
          </p:cNvSpPr>
          <p:nvPr>
            <p:ph type="title"/>
          </p:nvPr>
        </p:nvSpPr>
        <p:spPr/>
        <p:txBody>
          <a:bodyPr/>
          <a:lstStyle/>
          <a:p>
            <a:r>
              <a:rPr lang="en-AU" dirty="0"/>
              <a:t>1.1 What do you know about living things and disease?</a:t>
            </a:r>
          </a:p>
        </p:txBody>
      </p:sp>
      <p:sp>
        <p:nvSpPr>
          <p:cNvPr id="15" name="Text Placeholder 14">
            <a:extLst>
              <a:ext uri="{FF2B5EF4-FFF2-40B4-BE49-F238E27FC236}">
                <a16:creationId xmlns:a16="http://schemas.microsoft.com/office/drawing/2014/main" id="{38567FE0-E642-67E5-5A99-BADEE98759DB}"/>
              </a:ext>
            </a:extLst>
          </p:cNvPr>
          <p:cNvSpPr>
            <a:spLocks noGrp="1"/>
          </p:cNvSpPr>
          <p:nvPr>
            <p:ph type="body" sz="quarter" idx="18"/>
          </p:nvPr>
        </p:nvSpPr>
        <p:spPr/>
        <p:txBody>
          <a:bodyPr/>
          <a:lstStyle/>
          <a:p>
            <a:r>
              <a:rPr lang="en-AU" dirty="0"/>
              <a:t>Revising Stage 4 learning</a:t>
            </a:r>
          </a:p>
        </p:txBody>
      </p:sp>
      <p:pic>
        <p:nvPicPr>
          <p:cNvPr id="14" name="Picture 13" descr="A diagram showing organisation of life from cell to tissue to organ to system to organism.">
            <a:extLst>
              <a:ext uri="{FF2B5EF4-FFF2-40B4-BE49-F238E27FC236}">
                <a16:creationId xmlns:a16="http://schemas.microsoft.com/office/drawing/2014/main" id="{A67333A4-1002-FEA8-0201-318B44DDBE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136" y="1313168"/>
            <a:ext cx="4224000" cy="3195964"/>
          </a:xfrm>
          <a:prstGeom prst="rect">
            <a:avLst/>
          </a:prstGeom>
        </p:spPr>
      </p:pic>
      <p:sp>
        <p:nvSpPr>
          <p:cNvPr id="16" name="TextBox 15">
            <a:extLst>
              <a:ext uri="{FF2B5EF4-FFF2-40B4-BE49-F238E27FC236}">
                <a16:creationId xmlns:a16="http://schemas.microsoft.com/office/drawing/2014/main" id="{0515070E-7A62-FE5B-1CC2-7FD6DC34A95A}"/>
              </a:ext>
              <a:ext uri="{C183D7F6-B498-43B3-948B-1728B52AA6E4}">
                <adec:decorative xmlns:adec="http://schemas.microsoft.com/office/drawing/2017/decorative" val="0"/>
              </a:ext>
            </a:extLst>
          </p:cNvPr>
          <p:cNvSpPr txBox="1"/>
          <p:nvPr/>
        </p:nvSpPr>
        <p:spPr>
          <a:xfrm>
            <a:off x="519450" y="4672362"/>
            <a:ext cx="3747458" cy="310015"/>
          </a:xfrm>
          <a:prstGeom prst="rect">
            <a:avLst/>
          </a:prstGeom>
          <a:noFill/>
        </p:spPr>
        <p:txBody>
          <a:bodyPr wrap="square" lIns="0" tIns="0" rIns="0" bIns="0" rtlCol="0">
            <a:noAutofit/>
          </a:bodyPr>
          <a:lstStyle/>
          <a:p>
            <a:r>
              <a:rPr lang="en-AU" sz="800" dirty="0">
                <a:solidFill>
                  <a:srgbClr val="002664"/>
                </a:solidFill>
                <a:effectLst/>
                <a:latin typeface="Arial" panose="020B0604020202020204" pitchFamily="34" charset="0"/>
                <a:ea typeface="Calibri" panose="020F0502020204030204" pitchFamily="34" charset="0"/>
                <a:hlinkClick r:id="rId4"/>
              </a:rPr>
              <a:t>Organisation of life </a:t>
            </a:r>
            <a:r>
              <a:rPr lang="en-AU" sz="800" dirty="0">
                <a:solidFill>
                  <a:srgbClr val="002664"/>
                </a:solidFill>
                <a:latin typeface="Arial" panose="020B0604020202020204" pitchFamily="34" charset="0"/>
                <a:ea typeface="Calibri" panose="020F0502020204030204" pitchFamily="34" charset="0"/>
              </a:rPr>
              <a:t>by </a:t>
            </a:r>
            <a:r>
              <a:rPr lang="en-AU" sz="800" dirty="0" err="1">
                <a:solidFill>
                  <a:srgbClr val="002664"/>
                </a:solidFill>
                <a:latin typeface="Arial" panose="020B0604020202020204" pitchFamily="34" charset="0"/>
                <a:ea typeface="Calibri" panose="020F0502020204030204" pitchFamily="34" charset="0"/>
              </a:rPr>
              <a:t>Ladyofhats</a:t>
            </a:r>
            <a:r>
              <a:rPr lang="en-AU" sz="800" dirty="0">
                <a:solidFill>
                  <a:srgbClr val="002664"/>
                </a:solidFill>
                <a:latin typeface="Arial" panose="020B0604020202020204" pitchFamily="34" charset="0"/>
                <a:ea typeface="Calibri" panose="020F0502020204030204" pitchFamily="34" charset="0"/>
              </a:rPr>
              <a:t> on</a:t>
            </a:r>
            <a:r>
              <a:rPr lang="en-AU" sz="800" dirty="0">
                <a:solidFill>
                  <a:srgbClr val="002664"/>
                </a:solidFill>
                <a:effectLst/>
                <a:latin typeface="Arial" panose="020B0604020202020204" pitchFamily="34" charset="0"/>
                <a:ea typeface="Calibri" panose="020F0502020204030204" pitchFamily="34" charset="0"/>
              </a:rPr>
              <a:t> Wikimedia commons licensed under </a:t>
            </a:r>
            <a:r>
              <a:rPr lang="en-AU" sz="800" dirty="0">
                <a:solidFill>
                  <a:srgbClr val="002664"/>
                </a:solidFill>
                <a:effectLst/>
                <a:latin typeface="Arial" panose="020B0604020202020204" pitchFamily="34" charset="0"/>
                <a:ea typeface="Calibri" panose="020F0502020204030204" pitchFamily="34" charset="0"/>
                <a:hlinkClick r:id="rId5"/>
              </a:rPr>
              <a:t>CC0 1.0</a:t>
            </a:r>
            <a:endParaRPr lang="en-AU" sz="800" dirty="0">
              <a:solidFill>
                <a:srgbClr val="002664"/>
              </a:solidFill>
              <a:effectLst/>
              <a:latin typeface="Arial" panose="020B0604020202020204" pitchFamily="34" charset="0"/>
              <a:ea typeface="Calibri" panose="020F0502020204030204" pitchFamily="34" charset="0"/>
            </a:endParaRPr>
          </a:p>
        </p:txBody>
      </p:sp>
      <p:pic>
        <p:nvPicPr>
          <p:cNvPr id="6" name="Picture 5" descr="5 different outlines of a human each representing different body systems. For example, muscular system, skeletal system.">
            <a:extLst>
              <a:ext uri="{FF2B5EF4-FFF2-40B4-BE49-F238E27FC236}">
                <a16:creationId xmlns:a16="http://schemas.microsoft.com/office/drawing/2014/main" id="{146352FD-35B9-9DA4-8CD7-F16646A4C83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734563" y="1108624"/>
            <a:ext cx="6348366" cy="3273190"/>
          </a:xfrm>
          <a:prstGeom prst="rect">
            <a:avLst/>
          </a:prstGeom>
        </p:spPr>
      </p:pic>
      <p:sp>
        <p:nvSpPr>
          <p:cNvPr id="7" name="TextBox 6">
            <a:extLst>
              <a:ext uri="{FF2B5EF4-FFF2-40B4-BE49-F238E27FC236}">
                <a16:creationId xmlns:a16="http://schemas.microsoft.com/office/drawing/2014/main" id="{82D1F9D0-9FD3-2C20-0962-4D3DAE02CD59}"/>
              </a:ext>
              <a:ext uri="{C183D7F6-B498-43B3-948B-1728B52AA6E4}">
                <adec:decorative xmlns:adec="http://schemas.microsoft.com/office/drawing/2017/decorative" val="0"/>
              </a:ext>
            </a:extLst>
          </p:cNvPr>
          <p:cNvSpPr txBox="1"/>
          <p:nvPr/>
        </p:nvSpPr>
        <p:spPr>
          <a:xfrm>
            <a:off x="6096000" y="4502743"/>
            <a:ext cx="4246490" cy="192603"/>
          </a:xfrm>
          <a:prstGeom prst="rect">
            <a:avLst/>
          </a:prstGeom>
          <a:noFill/>
        </p:spPr>
        <p:txBody>
          <a:bodyPr wrap="square" lIns="0" tIns="0" rIns="0" bIns="0" rtlCol="0">
            <a:noAutofit/>
          </a:bodyPr>
          <a:lstStyle/>
          <a:p>
            <a:r>
              <a:rPr lang="en-AU" sz="800" dirty="0">
                <a:solidFill>
                  <a:srgbClr val="002664"/>
                </a:solidFill>
                <a:effectLst/>
                <a:latin typeface="Arial" panose="020B0604020202020204" pitchFamily="34" charset="0"/>
                <a:ea typeface="Calibri" panose="020F0502020204030204" pitchFamily="34" charset="0"/>
                <a:hlinkClick r:id="rId7"/>
              </a:rPr>
              <a:t>Human body systems</a:t>
            </a:r>
            <a:r>
              <a:rPr lang="en-AU" sz="800" dirty="0">
                <a:solidFill>
                  <a:srgbClr val="002664"/>
                </a:solidFill>
                <a:effectLst/>
                <a:latin typeface="Arial" panose="020B0604020202020204" pitchFamily="34" charset="0"/>
                <a:ea typeface="Calibri" panose="020F0502020204030204" pitchFamily="34" charset="0"/>
              </a:rPr>
              <a:t> b</a:t>
            </a:r>
            <a:r>
              <a:rPr lang="en-AU" sz="800" dirty="0">
                <a:solidFill>
                  <a:srgbClr val="002664"/>
                </a:solidFill>
                <a:latin typeface="Arial" panose="020B0604020202020204" pitchFamily="34" charset="0"/>
                <a:ea typeface="Calibri" panose="020F0502020204030204" pitchFamily="34" charset="0"/>
              </a:rPr>
              <a:t>y Loneshieling on</a:t>
            </a:r>
            <a:r>
              <a:rPr lang="en-AU" sz="800" dirty="0">
                <a:solidFill>
                  <a:srgbClr val="002664"/>
                </a:solidFill>
                <a:effectLst/>
                <a:latin typeface="Arial" panose="020B0604020202020204" pitchFamily="34" charset="0"/>
                <a:ea typeface="Calibri" panose="020F0502020204030204" pitchFamily="34" charset="0"/>
              </a:rPr>
              <a:t> Wikimedia commons licensed under </a:t>
            </a:r>
            <a:r>
              <a:rPr lang="en-AU" sz="800" dirty="0">
                <a:solidFill>
                  <a:srgbClr val="002664"/>
                </a:solidFill>
                <a:effectLst/>
                <a:latin typeface="Arial" panose="020B0604020202020204" pitchFamily="34" charset="0"/>
                <a:ea typeface="Calibri" panose="020F0502020204030204" pitchFamily="34" charset="0"/>
                <a:hlinkClick r:id="rId8"/>
              </a:rPr>
              <a:t>CC BY 4.0 </a:t>
            </a:r>
            <a:endParaRPr lang="en-AU" sz="800" dirty="0">
              <a:solidFill>
                <a:srgbClr val="002664"/>
              </a:solidFill>
              <a:effectLst/>
              <a:latin typeface="Arial" panose="020B0604020202020204" pitchFamily="34" charset="0"/>
              <a:ea typeface="Calibri" panose="020F0502020204030204" pitchFamily="34" charset="0"/>
            </a:endParaRPr>
          </a:p>
        </p:txBody>
      </p:sp>
      <p:pic>
        <p:nvPicPr>
          <p:cNvPr id="9" name="Picture 8" descr="A physical replica model of an animal cell.">
            <a:extLst>
              <a:ext uri="{FF2B5EF4-FFF2-40B4-BE49-F238E27FC236}">
                <a16:creationId xmlns:a16="http://schemas.microsoft.com/office/drawing/2014/main" id="{3BD194E2-CC12-0919-9922-432CBD9BABC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71475" y="4991538"/>
            <a:ext cx="1569867" cy="1662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0A8DAEC5-DCCF-AC05-5F87-3FEB0ED26A35}"/>
              </a:ext>
              <a:ext uri="{C183D7F6-B498-43B3-948B-1728B52AA6E4}">
                <adec:decorative xmlns:adec="http://schemas.microsoft.com/office/drawing/2017/decorative" val="0"/>
              </a:ext>
            </a:extLst>
          </p:cNvPr>
          <p:cNvSpPr txBox="1"/>
          <p:nvPr/>
        </p:nvSpPr>
        <p:spPr>
          <a:xfrm>
            <a:off x="2122494" y="6341934"/>
            <a:ext cx="2576116" cy="341444"/>
          </a:xfrm>
          <a:prstGeom prst="rect">
            <a:avLst/>
          </a:prstGeom>
          <a:noFill/>
        </p:spPr>
        <p:txBody>
          <a:bodyPr wrap="square" lIns="0" tIns="0" rIns="0" bIns="0" rtlCol="0">
            <a:noAutofit/>
          </a:bodyPr>
          <a:lstStyle/>
          <a:p>
            <a:r>
              <a:rPr lang="en-AU" sz="800" dirty="0">
                <a:solidFill>
                  <a:srgbClr val="002664"/>
                </a:solidFill>
                <a:effectLst/>
                <a:latin typeface="Arial" panose="020B0604020202020204" pitchFamily="34" charset="0"/>
                <a:ea typeface="Calibri" panose="020F0502020204030204" pitchFamily="34" charset="0"/>
                <a:hlinkClick r:id="rId10"/>
              </a:rPr>
              <a:t>Model of an animal cell </a:t>
            </a:r>
            <a:r>
              <a:rPr lang="en-AU" sz="800" dirty="0">
                <a:solidFill>
                  <a:srgbClr val="002664"/>
                </a:solidFill>
                <a:effectLst/>
                <a:latin typeface="Arial" panose="020B0604020202020204" pitchFamily="34" charset="0"/>
                <a:ea typeface="Calibri" panose="020F0502020204030204" pitchFamily="34" charset="0"/>
              </a:rPr>
              <a:t>by Naturalis Biodiversity Centre on Wikimedia commons licensed under </a:t>
            </a:r>
            <a:r>
              <a:rPr lang="en-AU" sz="800" dirty="0">
                <a:solidFill>
                  <a:srgbClr val="002664"/>
                </a:solidFill>
                <a:effectLst/>
                <a:latin typeface="Arial" panose="020B0604020202020204" pitchFamily="34" charset="0"/>
                <a:ea typeface="Calibri" panose="020F0502020204030204" pitchFamily="34" charset="0"/>
                <a:hlinkClick r:id="rId8"/>
              </a:rPr>
              <a:t>CC BY 4.0 </a:t>
            </a:r>
            <a:endParaRPr lang="en-AU" sz="800" dirty="0">
              <a:solidFill>
                <a:srgbClr val="002664"/>
              </a:solidFill>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CCE51BD9-D033-7E20-DC01-87BACDB797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dirty="0"/>
          </a:p>
        </p:txBody>
      </p:sp>
    </p:spTree>
    <p:extLst>
      <p:ext uri="{BB962C8B-B14F-4D97-AF65-F5344CB8AC3E}">
        <p14:creationId xmlns:p14="http://schemas.microsoft.com/office/powerpoint/2010/main" val="241400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B2E960-D8B4-DB9D-64A9-D01449E28975}"/>
              </a:ext>
            </a:extLst>
          </p:cNvPr>
          <p:cNvSpPr>
            <a:spLocks noGrp="1"/>
          </p:cNvSpPr>
          <p:nvPr>
            <p:ph type="title"/>
          </p:nvPr>
        </p:nvSpPr>
        <p:spPr/>
        <p:txBody>
          <a:bodyPr/>
          <a:lstStyle/>
          <a:p>
            <a:r>
              <a:rPr lang="en-AU" dirty="0"/>
              <a:t>1.5 Jigsaw: expert group organisation</a:t>
            </a:r>
          </a:p>
        </p:txBody>
      </p:sp>
      <p:graphicFrame>
        <p:nvGraphicFramePr>
          <p:cNvPr id="8" name="Table 7" descr="Some cells have been left intentionally blank for the teacher to complete.">
            <a:extLst>
              <a:ext uri="{FF2B5EF4-FFF2-40B4-BE49-F238E27FC236}">
                <a16:creationId xmlns:a16="http://schemas.microsoft.com/office/drawing/2014/main" id="{6AD3E2F6-84F4-0FDE-30E2-564B1ED58946}"/>
              </a:ext>
            </a:extLst>
          </p:cNvPr>
          <p:cNvGraphicFramePr>
            <a:graphicFrameLocks noGrp="1"/>
          </p:cNvGraphicFramePr>
          <p:nvPr>
            <p:extLst>
              <p:ext uri="{D42A27DB-BD31-4B8C-83A1-F6EECF244321}">
                <p14:modId xmlns:p14="http://schemas.microsoft.com/office/powerpoint/2010/main" val="1883811399"/>
              </p:ext>
            </p:extLst>
          </p:nvPr>
        </p:nvGraphicFramePr>
        <p:xfrm>
          <a:off x="371475" y="1270870"/>
          <a:ext cx="11472525" cy="4645915"/>
        </p:xfrm>
        <a:graphic>
          <a:graphicData uri="http://schemas.openxmlformats.org/drawingml/2006/table">
            <a:tbl>
              <a:tblPr firstRow="1" firstCol="1" bandRow="1"/>
              <a:tblGrid>
                <a:gridCol w="2554605">
                  <a:extLst>
                    <a:ext uri="{9D8B030D-6E8A-4147-A177-3AD203B41FA5}">
                      <a16:colId xmlns:a16="http://schemas.microsoft.com/office/drawing/2014/main" val="2860345089"/>
                    </a:ext>
                  </a:extLst>
                </a:gridCol>
                <a:gridCol w="8917920">
                  <a:extLst>
                    <a:ext uri="{9D8B030D-6E8A-4147-A177-3AD203B41FA5}">
                      <a16:colId xmlns:a16="http://schemas.microsoft.com/office/drawing/2014/main" val="3100353939"/>
                    </a:ext>
                  </a:extLst>
                </a:gridCol>
              </a:tblGrid>
              <a:tr h="667148">
                <a:tc>
                  <a:txBody>
                    <a:bodyPr/>
                    <a:lstStyle/>
                    <a:p>
                      <a:pPr algn="l" fontAlgn="t">
                        <a:lnSpc>
                          <a:spcPct val="120000"/>
                        </a:lnSpc>
                        <a:spcBef>
                          <a:spcPts val="0"/>
                        </a:spcBef>
                        <a:spcAft>
                          <a:spcPts val="600"/>
                        </a:spcAft>
                      </a:pPr>
                      <a:r>
                        <a:rPr lang="en-AU" sz="1800" b="1" i="0" u="none" strike="noStrike" dirty="0">
                          <a:solidFill>
                            <a:srgbClr val="FFFFFF"/>
                          </a:solidFill>
                          <a:effectLst/>
                          <a:latin typeface="Arial" panose="020B0604020202020204" pitchFamily="34" charset="0"/>
                          <a:ea typeface="Calibri" panose="020F0502020204030204" pitchFamily="34" charset="0"/>
                          <a:cs typeface="Arial" panose="020B0604020202020204" pitchFamily="34" charset="0"/>
                        </a:rPr>
                        <a:t>Expert group number</a:t>
                      </a:r>
                      <a:endParaRPr lang="en-AU" sz="1800" b="0" i="0" u="none" strike="noStrike" dirty="0">
                        <a:effectLst/>
                        <a:latin typeface="Arial" panose="020B0604020202020204" pitchFamily="34" charset="0"/>
                      </a:endParaRPr>
                    </a:p>
                  </a:txBody>
                  <a:tcPr marL="62495" marR="62495" marT="868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l" fontAlgn="t">
                        <a:lnSpc>
                          <a:spcPct val="120000"/>
                        </a:lnSpc>
                        <a:spcBef>
                          <a:spcPts val="0"/>
                        </a:spcBef>
                        <a:spcAft>
                          <a:spcPts val="600"/>
                        </a:spcAft>
                      </a:pPr>
                      <a:r>
                        <a:rPr lang="en-AU" sz="1800" b="1" i="0" u="none" strike="noStrike" dirty="0">
                          <a:solidFill>
                            <a:srgbClr val="FFFFFF"/>
                          </a:solidFill>
                          <a:effectLst/>
                          <a:latin typeface="Arial" panose="020B0604020202020204" pitchFamily="34" charset="0"/>
                          <a:ea typeface="Calibri" panose="020F0502020204030204" pitchFamily="34" charset="0"/>
                          <a:cs typeface="Arial" panose="020B0604020202020204" pitchFamily="34" charset="0"/>
                        </a:rPr>
                        <a:t>Component</a:t>
                      </a:r>
                      <a:endParaRPr lang="en-AU" sz="1800" b="0" i="0" u="none" strike="noStrike" dirty="0">
                        <a:effectLst/>
                        <a:latin typeface="Arial" panose="020B0604020202020204" pitchFamily="34" charset="0"/>
                      </a:endParaRPr>
                    </a:p>
                  </a:txBody>
                  <a:tcPr marL="62495" marR="62495" marT="868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722673960"/>
                  </a:ext>
                </a:extLst>
              </a:tr>
              <a:tr h="1056999">
                <a:tc>
                  <a:txBody>
                    <a:bodyPr/>
                    <a:lstStyle/>
                    <a:p>
                      <a:pPr algn="l" fontAlgn="t">
                        <a:lnSpc>
                          <a:spcPct val="120000"/>
                        </a:lnSpc>
                        <a:spcBef>
                          <a:spcPts val="0"/>
                        </a:spcBef>
                        <a:spcAft>
                          <a:spcPts val="600"/>
                        </a:spcAft>
                      </a:pPr>
                      <a:r>
                        <a:rPr lang="en-AU" sz="18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Expert group 1</a:t>
                      </a:r>
                      <a:endParaRPr lang="en-AU" sz="1800" b="0" i="0" u="none" strike="noStrike" dirty="0">
                        <a:effectLst/>
                        <a:latin typeface="Arial" panose="020B0604020202020204" pitchFamily="34" charset="0"/>
                      </a:endParaRPr>
                    </a:p>
                  </a:txBody>
                  <a:tcPr marL="62495" marR="62495" marT="86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20000"/>
                        </a:lnSpc>
                        <a:spcBef>
                          <a:spcPts val="0"/>
                        </a:spcBef>
                        <a:spcAft>
                          <a:spcPts val="600"/>
                        </a:spcAft>
                      </a:pPr>
                      <a:r>
                        <a:rPr lang="en-AU" sz="1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Students from each home group are assigned to:</a:t>
                      </a:r>
                    </a:p>
                    <a:p>
                      <a:pPr algn="l" fontAlgn="t">
                        <a:lnSpc>
                          <a:spcPct val="120000"/>
                        </a:lnSpc>
                        <a:spcBef>
                          <a:spcPts val="0"/>
                        </a:spcBef>
                        <a:spcAft>
                          <a:spcPts val="600"/>
                        </a:spcAft>
                      </a:pPr>
                      <a:r>
                        <a:rPr lang="en-AU" sz="1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structure of the nervous system, including the central and peripheral nervous system.</a:t>
                      </a:r>
                      <a:endParaRPr lang="en-AU" sz="1800" b="0" i="0" u="none" strike="noStrike" dirty="0">
                        <a:effectLst/>
                        <a:latin typeface="Arial" panose="020B0604020202020204" pitchFamily="34" charset="0"/>
                      </a:endParaRPr>
                    </a:p>
                  </a:txBody>
                  <a:tcPr marL="62495" marR="62495" marT="8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2879534"/>
                  </a:ext>
                </a:extLst>
              </a:tr>
              <a:tr h="1056999">
                <a:tc>
                  <a:txBody>
                    <a:bodyPr/>
                    <a:lstStyle/>
                    <a:p>
                      <a:pPr algn="l" fontAlgn="t">
                        <a:lnSpc>
                          <a:spcPct val="120000"/>
                        </a:lnSpc>
                        <a:spcBef>
                          <a:spcPts val="0"/>
                        </a:spcBef>
                        <a:spcAft>
                          <a:spcPts val="600"/>
                        </a:spcAft>
                      </a:pPr>
                      <a:r>
                        <a:rPr lang="en-AU" sz="1800" b="1"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rPr>
                        <a:t>Expert group 2</a:t>
                      </a:r>
                      <a:endParaRPr lang="en-AU" sz="1800" b="0" i="0" u="none" strike="noStrike">
                        <a:effectLst/>
                        <a:latin typeface="Arial" panose="020B0604020202020204" pitchFamily="34" charset="0"/>
                      </a:endParaRPr>
                    </a:p>
                  </a:txBody>
                  <a:tcPr marL="62495" marR="62495" marT="86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0" marR="0" lvl="0" indent="0" algn="l" defTabSz="914377" rtl="0" eaLnBrk="1" fontAlgn="t" latinLnBrk="0" hangingPunct="1">
                        <a:lnSpc>
                          <a:spcPct val="120000"/>
                        </a:lnSpc>
                        <a:spcBef>
                          <a:spcPts val="0"/>
                        </a:spcBef>
                        <a:spcAft>
                          <a:spcPts val="600"/>
                        </a:spcAft>
                        <a:buClrTx/>
                        <a:buSzTx/>
                        <a:buFontTx/>
                        <a:buNone/>
                        <a:tabLst/>
                        <a:defRPr/>
                      </a:pPr>
                      <a:r>
                        <a:rPr lang="en-AU" sz="1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Students from each home group assigned to:</a:t>
                      </a:r>
                      <a:endParaRPr lang="en-AU" sz="1800" b="0" i="0" u="none" strike="noStrike" dirty="0">
                        <a:effectLst/>
                        <a:latin typeface="Arial" panose="020B0604020202020204" pitchFamily="34" charset="0"/>
                        <a:ea typeface="Calibri" panose="020F0502020204030204" pitchFamily="34" charset="0"/>
                        <a:cs typeface="Arial" panose="020B0604020202020204" pitchFamily="34" charset="0"/>
                      </a:endParaRPr>
                    </a:p>
                    <a:p>
                      <a:pPr algn="l" fontAlgn="t">
                        <a:lnSpc>
                          <a:spcPct val="120000"/>
                        </a:lnSpc>
                        <a:spcBef>
                          <a:spcPts val="0"/>
                        </a:spcBef>
                        <a:spcAft>
                          <a:spcPts val="600"/>
                        </a:spcAft>
                      </a:pPr>
                      <a:r>
                        <a:rPr lang="en-AU" sz="1800" b="0" i="0" u="none" strike="noStrike" dirty="0">
                          <a:effectLst/>
                          <a:latin typeface="Arial" panose="020B0604020202020204" pitchFamily="34" charset="0"/>
                          <a:ea typeface="Calibri" panose="020F0502020204030204" pitchFamily="34" charset="0"/>
                          <a:cs typeface="Arial" panose="020B0604020202020204" pitchFamily="34" charset="0"/>
                        </a:rPr>
                        <a:t>The function of the nervous system including the central and peripheral nervous system.</a:t>
                      </a:r>
                      <a:endParaRPr lang="en-AU" sz="1800" b="0" i="0" u="none" strike="noStrike" dirty="0">
                        <a:effectLst/>
                        <a:latin typeface="Arial" panose="020B0604020202020204" pitchFamily="34" charset="0"/>
                      </a:endParaRPr>
                    </a:p>
                  </a:txBody>
                  <a:tcPr marL="62495" marR="62495" marT="8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7159357"/>
                  </a:ext>
                </a:extLst>
              </a:tr>
              <a:tr h="1056999">
                <a:tc>
                  <a:txBody>
                    <a:bodyPr/>
                    <a:lstStyle/>
                    <a:p>
                      <a:pPr algn="l" fontAlgn="t">
                        <a:lnSpc>
                          <a:spcPct val="120000"/>
                        </a:lnSpc>
                        <a:spcBef>
                          <a:spcPts val="0"/>
                        </a:spcBef>
                        <a:spcAft>
                          <a:spcPts val="600"/>
                        </a:spcAft>
                      </a:pPr>
                      <a:r>
                        <a:rPr lang="en-AU" sz="1800" b="1"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rPr>
                        <a:t>Expert group 3</a:t>
                      </a:r>
                      <a:endParaRPr lang="en-AU" sz="1800" b="0" i="0" u="none" strike="noStrike">
                        <a:effectLst/>
                        <a:latin typeface="Arial" panose="020B0604020202020204" pitchFamily="34" charset="0"/>
                      </a:endParaRPr>
                    </a:p>
                  </a:txBody>
                  <a:tcPr marL="62495" marR="62495" marT="86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377" rtl="0" eaLnBrk="1" fontAlgn="t" latinLnBrk="0" hangingPunct="1">
                        <a:lnSpc>
                          <a:spcPct val="120000"/>
                        </a:lnSpc>
                        <a:spcBef>
                          <a:spcPts val="0"/>
                        </a:spcBef>
                        <a:spcAft>
                          <a:spcPts val="600"/>
                        </a:spcAft>
                        <a:buClrTx/>
                        <a:buSzTx/>
                        <a:buFontTx/>
                        <a:buNone/>
                        <a:tabLst/>
                        <a:defRPr/>
                      </a:pPr>
                      <a:r>
                        <a:rPr lang="en-AU" sz="1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Students from each home group are assigned to:</a:t>
                      </a:r>
                    </a:p>
                    <a:p>
                      <a:pPr marL="0" marR="0" lvl="0" indent="0" algn="l" defTabSz="914377" rtl="0" eaLnBrk="1" fontAlgn="t" latinLnBrk="0" hangingPunct="1">
                        <a:lnSpc>
                          <a:spcPct val="120000"/>
                        </a:lnSpc>
                        <a:spcBef>
                          <a:spcPts val="0"/>
                        </a:spcBef>
                        <a:spcAft>
                          <a:spcPts val="600"/>
                        </a:spcAft>
                        <a:buClrTx/>
                        <a:buSzTx/>
                        <a:buFontTx/>
                        <a:buNone/>
                        <a:tabLst/>
                        <a:defRPr/>
                      </a:pPr>
                      <a:r>
                        <a:rPr lang="en-AU" sz="1800" b="0" i="0" u="none" strike="noStrike" dirty="0">
                          <a:effectLst/>
                          <a:latin typeface="Arial" panose="020B0604020202020204" pitchFamily="34" charset="0"/>
                        </a:rPr>
                        <a:t>Outline of the stimulus-response pathway, including applying it to the previous catching a ruler and heart rate activities.</a:t>
                      </a:r>
                    </a:p>
                  </a:txBody>
                  <a:tcPr marL="62495" marR="62495" marT="8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9443140"/>
                  </a:ext>
                </a:extLst>
              </a:tr>
              <a:tr h="761471">
                <a:tc>
                  <a:txBody>
                    <a:bodyPr/>
                    <a:lstStyle/>
                    <a:p>
                      <a:pPr algn="l" fontAlgn="t">
                        <a:lnSpc>
                          <a:spcPct val="120000"/>
                        </a:lnSpc>
                        <a:spcBef>
                          <a:spcPts val="0"/>
                        </a:spcBef>
                        <a:spcAft>
                          <a:spcPts val="600"/>
                        </a:spcAft>
                      </a:pPr>
                      <a:r>
                        <a:rPr lang="en-AU" sz="18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Expert group 4</a:t>
                      </a:r>
                      <a:endParaRPr lang="en-AU" sz="1800" b="0" i="0" u="none" strike="noStrike" dirty="0">
                        <a:effectLst/>
                        <a:latin typeface="Arial" panose="020B0604020202020204" pitchFamily="34" charset="0"/>
                      </a:endParaRPr>
                    </a:p>
                  </a:txBody>
                  <a:tcPr marL="62495" marR="62495" marT="868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20000"/>
                        </a:lnSpc>
                        <a:spcBef>
                          <a:spcPts val="0"/>
                        </a:spcBef>
                        <a:spcAft>
                          <a:spcPts val="600"/>
                        </a:spcAft>
                      </a:pPr>
                      <a:r>
                        <a:rPr lang="en-AU" sz="1800" b="0" i="0" u="none" strike="noStrike" dirty="0">
                          <a:effectLst/>
                          <a:latin typeface="Arial" panose="020B0604020202020204" pitchFamily="34" charset="0"/>
                          <a:ea typeface="Calibri" panose="020F0502020204030204" pitchFamily="34" charset="0"/>
                          <a:cs typeface="Arial" panose="020B0604020202020204" pitchFamily="34" charset="0"/>
                        </a:rPr>
                        <a:t>Students from each home group assigned to</a:t>
                      </a:r>
                      <a:r>
                        <a:rPr lang="en-AU" sz="1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AU" sz="1800" b="0" i="0" u="none" strike="noStrike" dirty="0">
                        <a:effectLst/>
                        <a:latin typeface="Arial" panose="020B0604020202020204" pitchFamily="34" charset="0"/>
                        <a:ea typeface="Calibri" panose="020F0502020204030204" pitchFamily="34" charset="0"/>
                        <a:cs typeface="Arial" panose="020B0604020202020204" pitchFamily="34" charset="0"/>
                      </a:endParaRPr>
                    </a:p>
                    <a:p>
                      <a:pPr algn="l" fontAlgn="t">
                        <a:lnSpc>
                          <a:spcPct val="120000"/>
                        </a:lnSpc>
                        <a:spcBef>
                          <a:spcPts val="0"/>
                        </a:spcBef>
                        <a:spcAft>
                          <a:spcPts val="600"/>
                        </a:spcAft>
                      </a:pPr>
                      <a:r>
                        <a:rPr lang="en-AU" sz="1800" b="0" i="0" u="none" strike="noStrike" dirty="0">
                          <a:effectLst/>
                          <a:latin typeface="Arial" panose="020B0604020202020204" pitchFamily="34" charset="0"/>
                          <a:ea typeface="Calibri" panose="020F0502020204030204" pitchFamily="34" charset="0"/>
                          <a:cs typeface="Arial" panose="020B0604020202020204" pitchFamily="34" charset="0"/>
                        </a:rPr>
                        <a:t>How the nervous system coordinates the body’s response to stimuli</a:t>
                      </a:r>
                      <a:endParaRPr lang="en-AU" sz="1800" b="0" i="0" u="none" strike="noStrike" dirty="0">
                        <a:effectLst/>
                        <a:latin typeface="Arial" panose="020B0604020202020204" pitchFamily="34" charset="0"/>
                      </a:endParaRPr>
                    </a:p>
                  </a:txBody>
                  <a:tcPr marL="62495" marR="62495" marT="8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37771180"/>
                  </a:ext>
                </a:extLst>
              </a:tr>
            </a:tbl>
          </a:graphicData>
        </a:graphic>
      </p:graphicFrame>
      <p:sp>
        <p:nvSpPr>
          <p:cNvPr id="2" name="Slide Number Placeholder 1">
            <a:extLst>
              <a:ext uri="{FF2B5EF4-FFF2-40B4-BE49-F238E27FC236}">
                <a16:creationId xmlns:a16="http://schemas.microsoft.com/office/drawing/2014/main" id="{D9C96AA5-6E3F-14D1-C0FD-40E46B3DBB3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70</a:t>
            </a:fld>
            <a:endParaRPr lang="en-AU"/>
          </a:p>
        </p:txBody>
      </p:sp>
    </p:spTree>
    <p:extLst>
      <p:ext uri="{BB962C8B-B14F-4D97-AF65-F5344CB8AC3E}">
        <p14:creationId xmlns:p14="http://schemas.microsoft.com/office/powerpoint/2010/main" val="32158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66D52B-DD0E-0685-66FC-58C56B1CE6C7}"/>
              </a:ext>
            </a:extLst>
          </p:cNvPr>
          <p:cNvSpPr>
            <a:spLocks noGrp="1"/>
          </p:cNvSpPr>
          <p:nvPr>
            <p:ph type="title"/>
          </p:nvPr>
        </p:nvSpPr>
        <p:spPr/>
        <p:txBody>
          <a:bodyPr/>
          <a:lstStyle/>
          <a:p>
            <a:r>
              <a:rPr lang="en-AU" dirty="0"/>
              <a:t>1.5 Structure and function of the nervous system</a:t>
            </a:r>
          </a:p>
        </p:txBody>
      </p:sp>
      <p:sp>
        <p:nvSpPr>
          <p:cNvPr id="5" name="Text Placeholder 4">
            <a:extLst>
              <a:ext uri="{FF2B5EF4-FFF2-40B4-BE49-F238E27FC236}">
                <a16:creationId xmlns:a16="http://schemas.microsoft.com/office/drawing/2014/main" id="{7D4FF1AA-040C-C8B7-D809-D03DC9C9E5FA}"/>
              </a:ext>
            </a:extLst>
          </p:cNvPr>
          <p:cNvSpPr>
            <a:spLocks noGrp="1"/>
          </p:cNvSpPr>
          <p:nvPr>
            <p:ph type="body" sz="quarter" idx="17"/>
          </p:nvPr>
        </p:nvSpPr>
        <p:spPr>
          <a:xfrm>
            <a:off x="360000" y="1567087"/>
            <a:ext cx="11484000" cy="1036414"/>
          </a:xfrm>
        </p:spPr>
        <p:txBody>
          <a:bodyPr/>
          <a:lstStyle/>
          <a:p>
            <a:pPr>
              <a:spcAft>
                <a:spcPts val="600"/>
              </a:spcAft>
            </a:pPr>
            <a:r>
              <a:rPr lang="en-AU" sz="1800" dirty="0">
                <a:effectLst/>
                <a:latin typeface="Arial" panose="020B0604020202020204" pitchFamily="34" charset="0"/>
                <a:ea typeface="Calibri" panose="020F0502020204030204" pitchFamily="34" charset="0"/>
              </a:rPr>
              <a:t>Using </a:t>
            </a:r>
            <a:r>
              <a:rPr lang="en-AU" sz="1800" dirty="0">
                <a:latin typeface="Arial" panose="020B0604020202020204" pitchFamily="34" charset="0"/>
                <a:ea typeface="Calibri" panose="020F0502020204030204" pitchFamily="34" charset="0"/>
              </a:rPr>
              <a:t>examples, d</a:t>
            </a:r>
            <a:r>
              <a:rPr lang="en-AU" sz="1800" dirty="0">
                <a:effectLst/>
                <a:latin typeface="Arial" panose="020B0604020202020204" pitchFamily="34" charset="0"/>
                <a:ea typeface="Calibri" panose="020F0502020204030204" pitchFamily="34" charset="0"/>
              </a:rPr>
              <a:t>escribe how the nervous system coordinates the body’s response to different stimuli</a:t>
            </a:r>
            <a:r>
              <a:rPr lang="en-AU" sz="1800" dirty="0">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Your response should refer to both the stimulus-response model and the reflex arc.</a:t>
            </a:r>
          </a:p>
          <a:p>
            <a:pPr>
              <a:spcAft>
                <a:spcPts val="600"/>
              </a:spcAft>
            </a:pPr>
            <a:endParaRPr lang="en-AU" sz="2400" dirty="0">
              <a:effectLst/>
              <a:latin typeface="Arial" panose="020B0604020202020204" pitchFamily="34" charset="0"/>
              <a:ea typeface="Calibri" panose="020F0502020204030204" pitchFamily="34" charset="0"/>
            </a:endParaRPr>
          </a:p>
        </p:txBody>
      </p:sp>
      <p:sp>
        <p:nvSpPr>
          <p:cNvPr id="6" name="Rectangle: Rounded Corners 5">
            <a:extLst>
              <a:ext uri="{FF2B5EF4-FFF2-40B4-BE49-F238E27FC236}">
                <a16:creationId xmlns:a16="http://schemas.microsoft.com/office/drawing/2014/main" id="{8D13EEC4-7BFD-197F-2D66-01FC909617FF}"/>
              </a:ext>
            </a:extLst>
          </p:cNvPr>
          <p:cNvSpPr/>
          <p:nvPr/>
        </p:nvSpPr>
        <p:spPr>
          <a:xfrm>
            <a:off x="371475" y="3041081"/>
            <a:ext cx="11033125" cy="1777020"/>
          </a:xfrm>
          <a:prstGeom prst="roundRect">
            <a:avLst/>
          </a:prstGeom>
          <a:solidFill>
            <a:schemeClr val="accent1"/>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AU" sz="1800" b="1" dirty="0">
                <a:solidFill>
                  <a:schemeClr val="bg1"/>
                </a:solidFill>
                <a:latin typeface="Arial" panose="020B0604020202020204" pitchFamily="34" charset="0"/>
                <a:ea typeface="Calibri" panose="020F0502020204030204" pitchFamily="34" charset="0"/>
              </a:rPr>
              <a:t>Key concepts and terms to include in your response:</a:t>
            </a:r>
            <a:br>
              <a:rPr lang="en-AU" sz="1800" b="1" dirty="0">
                <a:solidFill>
                  <a:schemeClr val="bg1"/>
                </a:solidFill>
                <a:latin typeface="Arial" panose="020B0604020202020204" pitchFamily="34" charset="0"/>
                <a:ea typeface="Calibri" panose="020F0502020204030204" pitchFamily="34" charset="0"/>
              </a:rPr>
            </a:br>
            <a:r>
              <a:rPr lang="en-AU" sz="1800" dirty="0">
                <a:solidFill>
                  <a:schemeClr val="bg1"/>
                </a:solidFill>
                <a:latin typeface="Arial" panose="020B0604020202020204" pitchFamily="34" charset="0"/>
                <a:ea typeface="Calibri" panose="020F0502020204030204" pitchFamily="34" charset="0"/>
              </a:rPr>
              <a:t>central nervous system-brain and spinal cord, peripheral nervous system-neurons, electrical impulses, stimulus, receptors, effectors, control centre.</a:t>
            </a:r>
          </a:p>
        </p:txBody>
      </p:sp>
      <p:sp>
        <p:nvSpPr>
          <p:cNvPr id="2" name="Slide Number Placeholder 1">
            <a:extLst>
              <a:ext uri="{FF2B5EF4-FFF2-40B4-BE49-F238E27FC236}">
                <a16:creationId xmlns:a16="http://schemas.microsoft.com/office/drawing/2014/main" id="{E3D998DC-4847-8536-F7D2-E255C270C4A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71</a:t>
            </a:fld>
            <a:endParaRPr lang="en-AU"/>
          </a:p>
        </p:txBody>
      </p:sp>
    </p:spTree>
    <p:extLst>
      <p:ext uri="{BB962C8B-B14F-4D97-AF65-F5344CB8AC3E}">
        <p14:creationId xmlns:p14="http://schemas.microsoft.com/office/powerpoint/2010/main" val="190372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1.6 Comparing the nervous and endocrine system</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301478663"/>
              </p:ext>
            </p:extLst>
          </p:nvPr>
        </p:nvGraphicFramePr>
        <p:xfrm>
          <a:off x="359998" y="1916174"/>
          <a:ext cx="11126369" cy="4033266"/>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224702">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to compare and contrast how the human nervous and endocrine systems respond to stimuli so we can understand their role in responding to stimuli.</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identify the response of the nervous and endocrine system to a stimulus.</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outline similarities and differences in the responses of the nervous and endocrine systems.</a:t>
                      </a:r>
                    </a:p>
                    <a:p>
                      <a:pPr marL="285750" indent="-285750">
                        <a:lnSpc>
                          <a:spcPct val="120000"/>
                        </a:lnSpc>
                        <a:spcAft>
                          <a:spcPts val="600"/>
                        </a:spcAft>
                        <a:buFont typeface="Arial" panose="020B0604020202020204" pitchFamily="34" charset="0"/>
                        <a:buChar char="•"/>
                      </a:pP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662052">
                <a:tc>
                  <a:txBody>
                    <a:bodyPr/>
                    <a:lstStyle/>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to create written texts to communicate scientific understanding to different audiences.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construct a written response to an examination-style question to communicate understanding using correct and precise scientific terminology.</a:t>
                      </a:r>
                    </a:p>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use connectives/cohesive devices to</a:t>
                      </a:r>
                      <a:r>
                        <a:rPr lang="en-AU" sz="1800" b="0" kern="1200" dirty="0">
                          <a:solidFill>
                            <a:schemeClr val="dk1"/>
                          </a:solidFill>
                          <a:effectLst/>
                          <a:latin typeface="+mn-lt"/>
                          <a:ea typeface="+mn-ea"/>
                          <a:cs typeface="+mn-cs"/>
                        </a:rPr>
                        <a:t> create cohesion</a:t>
                      </a:r>
                      <a:r>
                        <a:rPr lang="en-AU" sz="1800" b="0" dirty="0">
                          <a:latin typeface="Arial" panose="020B0604020202020204" pitchFamily="34" charset="0"/>
                          <a:cs typeface="Arial" panose="020B0604020202020204" pitchFamily="34" charset="0"/>
                        </a:rPr>
                        <a: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72</a:t>
            </a:fld>
            <a:endParaRPr lang="en-AU"/>
          </a:p>
        </p:txBody>
      </p:sp>
    </p:spTree>
    <p:extLst>
      <p:ext uri="{BB962C8B-B14F-4D97-AF65-F5344CB8AC3E}">
        <p14:creationId xmlns:p14="http://schemas.microsoft.com/office/powerpoint/2010/main" val="142436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10" name="Title 9">
            <a:extLst>
              <a:ext uri="{FF2B5EF4-FFF2-40B4-BE49-F238E27FC236}">
                <a16:creationId xmlns:a16="http://schemas.microsoft.com/office/drawing/2014/main" id="{01991611-2B35-8328-6C02-B4F9696FA7A4}"/>
              </a:ext>
            </a:extLst>
          </p:cNvPr>
          <p:cNvSpPr>
            <a:spLocks noGrp="1"/>
          </p:cNvSpPr>
          <p:nvPr>
            <p:ph type="title"/>
          </p:nvPr>
        </p:nvSpPr>
        <p:spPr/>
        <p:txBody>
          <a:bodyPr/>
          <a:lstStyle/>
          <a:p>
            <a:r>
              <a:rPr lang="en-US" dirty="0"/>
              <a:t>1.6 Double Venn diagram</a:t>
            </a:r>
          </a:p>
        </p:txBody>
      </p:sp>
      <p:sp>
        <p:nvSpPr>
          <p:cNvPr id="11" name="Text Placeholder 10">
            <a:extLst>
              <a:ext uri="{FF2B5EF4-FFF2-40B4-BE49-F238E27FC236}">
                <a16:creationId xmlns:a16="http://schemas.microsoft.com/office/drawing/2014/main" id="{20183680-C19C-34F5-EEEE-4D9587A4368E}"/>
              </a:ext>
            </a:extLst>
          </p:cNvPr>
          <p:cNvSpPr>
            <a:spLocks noGrp="1"/>
          </p:cNvSpPr>
          <p:nvPr>
            <p:ph type="body" sz="quarter" idx="18"/>
          </p:nvPr>
        </p:nvSpPr>
        <p:spPr/>
        <p:txBody>
          <a:bodyPr/>
          <a:lstStyle/>
          <a:p>
            <a:r>
              <a:rPr lang="en-US" dirty="0"/>
              <a:t>Topic: Responses of the nervous and endocrine systems</a:t>
            </a:r>
          </a:p>
        </p:txBody>
      </p:sp>
      <p:sp>
        <p:nvSpPr>
          <p:cNvPr id="225" name="Google Shape;225;p34">
            <a:extLst>
              <a:ext uri="{C183D7F6-B498-43B3-948B-1728B52AA6E4}">
                <adec:decorative xmlns:adec="http://schemas.microsoft.com/office/drawing/2017/decorative" val="1"/>
              </a:ext>
            </a:extLst>
          </p:cNvPr>
          <p:cNvSpPr/>
          <p:nvPr/>
        </p:nvSpPr>
        <p:spPr>
          <a:xfrm>
            <a:off x="905233" y="1511807"/>
            <a:ext cx="6456400" cy="5110559"/>
          </a:xfrm>
          <a:prstGeom prst="ellipse">
            <a:avLst/>
          </a:prstGeom>
          <a:noFill/>
          <a:ln w="28575" cap="flat" cmpd="sng">
            <a:solidFill>
              <a:schemeClr val="tx2"/>
            </a:solidFill>
            <a:prstDash val="solid"/>
            <a:miter lim="800000"/>
            <a:headEnd type="none" w="sm" len="sm"/>
            <a:tailEnd type="none" w="sm" len="sm"/>
          </a:ln>
          <a:effectLst/>
        </p:spPr>
        <p:txBody>
          <a:bodyPr spcFirstLastPara="1" wrap="square" lIns="105500" tIns="52733" rIns="105500" bIns="52733" anchor="ctr" anchorCtr="0">
            <a:noAutofit/>
          </a:bodyPr>
          <a:lstStyle/>
          <a:p>
            <a:pPr algn="ctr">
              <a:buClr>
                <a:srgbClr val="000000"/>
              </a:buClr>
              <a:buSzPts val="1200"/>
            </a:pPr>
            <a:endParaRPr sz="1600">
              <a:solidFill>
                <a:srgbClr val="000000"/>
              </a:solidFill>
              <a:latin typeface="Montserrat"/>
              <a:ea typeface="Montserrat"/>
              <a:cs typeface="Montserrat"/>
              <a:sym typeface="Montserrat"/>
            </a:endParaRPr>
          </a:p>
          <a:p>
            <a:pPr algn="ctr">
              <a:buClr>
                <a:srgbClr val="000000"/>
              </a:buClr>
              <a:buSzPts val="1200"/>
            </a:pPr>
            <a:endParaRPr sz="1600">
              <a:solidFill>
                <a:srgbClr val="000000"/>
              </a:solidFill>
              <a:latin typeface="Montserrat"/>
              <a:ea typeface="Montserrat"/>
              <a:cs typeface="Montserrat"/>
              <a:sym typeface="Montserrat"/>
            </a:endParaRPr>
          </a:p>
          <a:p>
            <a:pPr algn="ctr">
              <a:buClr>
                <a:srgbClr val="000000"/>
              </a:buClr>
              <a:buSzPts val="1200"/>
            </a:pPr>
            <a:endParaRPr sz="1600">
              <a:solidFill>
                <a:srgbClr val="000000"/>
              </a:solidFill>
              <a:latin typeface="Montserrat"/>
              <a:ea typeface="Montserrat"/>
              <a:cs typeface="Montserrat"/>
              <a:sym typeface="Montserrat"/>
            </a:endParaRPr>
          </a:p>
        </p:txBody>
      </p:sp>
      <p:sp>
        <p:nvSpPr>
          <p:cNvPr id="226" name="Google Shape;226;p34">
            <a:extLst>
              <a:ext uri="{C183D7F6-B498-43B3-948B-1728B52AA6E4}">
                <adec:decorative xmlns:adec="http://schemas.microsoft.com/office/drawing/2017/decorative" val="1"/>
              </a:ext>
            </a:extLst>
          </p:cNvPr>
          <p:cNvSpPr/>
          <p:nvPr/>
        </p:nvSpPr>
        <p:spPr>
          <a:xfrm>
            <a:off x="4709788" y="1511807"/>
            <a:ext cx="6429600" cy="5110560"/>
          </a:xfrm>
          <a:prstGeom prst="ellipse">
            <a:avLst/>
          </a:prstGeom>
          <a:noFill/>
          <a:ln w="28575" cap="flat" cmpd="sng">
            <a:solidFill>
              <a:schemeClr val="accent1"/>
            </a:solidFill>
            <a:prstDash val="solid"/>
            <a:miter lim="800000"/>
            <a:headEnd type="none" w="sm" len="sm"/>
            <a:tailEnd type="none" w="sm" len="sm"/>
          </a:ln>
          <a:effectLst/>
        </p:spPr>
        <p:txBody>
          <a:bodyPr spcFirstLastPara="1" wrap="square" lIns="105500" tIns="52733" rIns="105500" bIns="52733" anchor="ctr" anchorCtr="0">
            <a:noAutofit/>
          </a:bodyPr>
          <a:lstStyle/>
          <a:p>
            <a:pPr algn="ctr">
              <a:buClr>
                <a:srgbClr val="000000"/>
              </a:buClr>
              <a:buSzPts val="1200"/>
            </a:pPr>
            <a:endParaRPr sz="1600">
              <a:solidFill>
                <a:srgbClr val="000000"/>
              </a:solidFill>
              <a:latin typeface="Montserrat"/>
              <a:ea typeface="Montserrat"/>
              <a:cs typeface="Montserrat"/>
              <a:sym typeface="Montserrat"/>
            </a:endParaRPr>
          </a:p>
        </p:txBody>
      </p:sp>
      <p:sp>
        <p:nvSpPr>
          <p:cNvPr id="227" name="Google Shape;227;p34"/>
          <p:cNvSpPr txBox="1"/>
          <p:nvPr/>
        </p:nvSpPr>
        <p:spPr>
          <a:xfrm>
            <a:off x="3366739" y="1342031"/>
            <a:ext cx="1533387" cy="783987"/>
          </a:xfrm>
          <a:prstGeom prst="roundRect">
            <a:avLst/>
          </a:prstGeom>
          <a:solidFill>
            <a:schemeClr val="tx2"/>
          </a:solidFill>
          <a:ln>
            <a:noFill/>
          </a:ln>
        </p:spPr>
        <p:txBody>
          <a:bodyPr spcFirstLastPara="1" wrap="square" lIns="121900" tIns="121900" rIns="121900" bIns="121900" anchor="ctr" anchorCtr="0">
            <a:noAutofit/>
          </a:bodyPr>
          <a:lstStyle/>
          <a:p>
            <a:pPr algn="ctr">
              <a:buClr>
                <a:srgbClr val="000000"/>
              </a:buClr>
              <a:buSzPts val="1400"/>
            </a:pPr>
            <a:r>
              <a:rPr lang="en" sz="2000" b="1" dirty="0">
                <a:solidFill>
                  <a:schemeClr val="bg1"/>
                </a:solidFill>
                <a:latin typeface="Montserrat"/>
                <a:ea typeface="Montserrat"/>
                <a:cs typeface="Montserrat"/>
                <a:sym typeface="Montserrat"/>
              </a:rPr>
              <a:t>Nervous system</a:t>
            </a:r>
            <a:endParaRPr sz="2000" b="1" dirty="0">
              <a:solidFill>
                <a:schemeClr val="bg1"/>
              </a:solidFill>
              <a:latin typeface="Montserrat"/>
              <a:ea typeface="Montserrat"/>
              <a:cs typeface="Montserrat"/>
              <a:sym typeface="Montserrat"/>
            </a:endParaRPr>
          </a:p>
        </p:txBody>
      </p:sp>
      <p:sp>
        <p:nvSpPr>
          <p:cNvPr id="228" name="Google Shape;228;p34"/>
          <p:cNvSpPr txBox="1"/>
          <p:nvPr/>
        </p:nvSpPr>
        <p:spPr>
          <a:xfrm>
            <a:off x="7294537" y="1304918"/>
            <a:ext cx="1696765" cy="821100"/>
          </a:xfrm>
          <a:prstGeom prst="roundRect">
            <a:avLst/>
          </a:prstGeom>
          <a:solidFill>
            <a:schemeClr val="accent4"/>
          </a:solidFill>
          <a:ln>
            <a:noFill/>
          </a:ln>
        </p:spPr>
        <p:txBody>
          <a:bodyPr spcFirstLastPara="1" wrap="square" lIns="121900" tIns="121900" rIns="121900" bIns="121900" anchor="ctr" anchorCtr="0">
            <a:noAutofit/>
          </a:bodyPr>
          <a:lstStyle/>
          <a:p>
            <a:pPr algn="ctr">
              <a:buClr>
                <a:srgbClr val="000000"/>
              </a:buClr>
              <a:buSzPts val="1400"/>
            </a:pPr>
            <a:r>
              <a:rPr lang="en" sz="2000" b="1" dirty="0">
                <a:solidFill>
                  <a:schemeClr val="accent1"/>
                </a:solidFill>
                <a:latin typeface="Montserrat"/>
                <a:ea typeface="Montserrat"/>
                <a:cs typeface="Montserrat"/>
                <a:sym typeface="Montserrat"/>
              </a:rPr>
              <a:t>Endocrine system</a:t>
            </a:r>
            <a:endParaRPr sz="2000" b="1" dirty="0">
              <a:solidFill>
                <a:schemeClr val="accent1"/>
              </a:solidFill>
              <a:latin typeface="Montserrat"/>
              <a:ea typeface="Montserrat"/>
              <a:cs typeface="Montserrat"/>
              <a:sym typeface="Montserrat"/>
            </a:endParaRPr>
          </a:p>
        </p:txBody>
      </p:sp>
      <p:sp>
        <p:nvSpPr>
          <p:cNvPr id="229" name="Google Shape;229;p34" descr="Has a quick response time&#10;&#10;Uses electrical impulses to send messages&#10;&#10;Responses have a short term effect&#10;&#10;Response acts on individualised cells (localised)&#10;"/>
          <p:cNvSpPr txBox="1"/>
          <p:nvPr/>
        </p:nvSpPr>
        <p:spPr>
          <a:xfrm>
            <a:off x="1869800" y="2179767"/>
            <a:ext cx="2840000" cy="3525200"/>
          </a:xfrm>
          <a:prstGeom prst="rect">
            <a:avLst/>
          </a:prstGeom>
          <a:noFill/>
          <a:ln>
            <a:noFill/>
          </a:ln>
        </p:spPr>
        <p:txBody>
          <a:bodyPr spcFirstLastPara="1" wrap="square" lIns="121900" tIns="121900" rIns="121900" bIns="121900" anchor="t" anchorCtr="0">
            <a:noAutofit/>
          </a:bodyPr>
          <a:lstStyle/>
          <a:p>
            <a:pPr>
              <a:buClr>
                <a:srgbClr val="000000"/>
              </a:buClr>
              <a:buSzPts val="1200"/>
            </a:pPr>
            <a:endParaRPr sz="1600">
              <a:solidFill>
                <a:srgbClr val="000000"/>
              </a:solidFill>
              <a:latin typeface="Montserrat"/>
              <a:ea typeface="Montserrat"/>
              <a:cs typeface="Montserrat"/>
              <a:sym typeface="Montserrat"/>
            </a:endParaRPr>
          </a:p>
        </p:txBody>
      </p:sp>
      <p:sp>
        <p:nvSpPr>
          <p:cNvPr id="231" name="Google Shape;231;p34" descr="Both are systems of the body that send messages to respond to stimuli&#10;&#10;Both help maintain homeostasis&#10;"/>
          <p:cNvSpPr txBox="1"/>
          <p:nvPr/>
        </p:nvSpPr>
        <p:spPr>
          <a:xfrm>
            <a:off x="5264833" y="2501933"/>
            <a:ext cx="1504400" cy="3056000"/>
          </a:xfrm>
          <a:prstGeom prst="rect">
            <a:avLst/>
          </a:prstGeom>
          <a:noFill/>
          <a:ln>
            <a:noFill/>
          </a:ln>
        </p:spPr>
        <p:txBody>
          <a:bodyPr spcFirstLastPara="1" wrap="square" lIns="121900" tIns="121900" rIns="121900" bIns="121900" anchor="t" anchorCtr="0">
            <a:noAutofit/>
          </a:bodyPr>
          <a:lstStyle/>
          <a:p>
            <a:pPr>
              <a:buClr>
                <a:srgbClr val="000000"/>
              </a:buClr>
              <a:buSzPts val="1200"/>
            </a:pPr>
            <a:endParaRPr sz="1600">
              <a:solidFill>
                <a:srgbClr val="000000"/>
              </a:solidFill>
              <a:latin typeface="Montserrat"/>
              <a:ea typeface="Montserrat"/>
              <a:cs typeface="Montserrat"/>
              <a:sym typeface="Montserrat"/>
            </a:endParaRPr>
          </a:p>
        </p:txBody>
      </p:sp>
      <p:sp>
        <p:nvSpPr>
          <p:cNvPr id="230" name="Google Shape;230;p34" descr="Has a slower response time&#10;&#10;Uses chemical messengers (hormones) to send messages&#10;&#10;Responses can have a longer effect&#10;&#10;Responses have a more widespread effect (however, will still only act on target cells)&#10;"/>
          <p:cNvSpPr txBox="1"/>
          <p:nvPr/>
        </p:nvSpPr>
        <p:spPr>
          <a:xfrm>
            <a:off x="7471267" y="2179767"/>
            <a:ext cx="2840000" cy="3525200"/>
          </a:xfrm>
          <a:prstGeom prst="rect">
            <a:avLst/>
          </a:prstGeom>
          <a:noFill/>
          <a:ln>
            <a:noFill/>
          </a:ln>
        </p:spPr>
        <p:txBody>
          <a:bodyPr spcFirstLastPara="1" wrap="square" lIns="121900" tIns="121900" rIns="121900" bIns="121900" anchor="t" anchorCtr="0">
            <a:noAutofit/>
          </a:bodyPr>
          <a:lstStyle/>
          <a:p>
            <a:pPr>
              <a:buClr>
                <a:srgbClr val="000000"/>
              </a:buClr>
              <a:buSzPts val="1200"/>
            </a:pPr>
            <a:endParaRPr sz="1600">
              <a:solidFill>
                <a:srgbClr val="000000"/>
              </a:solidFill>
              <a:latin typeface="Montserrat"/>
              <a:ea typeface="Montserrat"/>
              <a:cs typeface="Montserrat"/>
              <a:sym typeface="Montserrat"/>
            </a:endParaRPr>
          </a:p>
        </p:txBody>
      </p:sp>
      <p:sp>
        <p:nvSpPr>
          <p:cNvPr id="2" name="Google Shape;214;p33">
            <a:extLst>
              <a:ext uri="{FF2B5EF4-FFF2-40B4-BE49-F238E27FC236}">
                <a16:creationId xmlns:a16="http://schemas.microsoft.com/office/drawing/2014/main" id="{11FC4ED0-3B18-0B87-8BA5-E63271EE925B}"/>
              </a:ext>
              <a:ext uri="{C183D7F6-B498-43B3-948B-1728B52AA6E4}">
                <adec:decorative xmlns:adec="http://schemas.microsoft.com/office/drawing/2017/decorative" val="1"/>
              </a:ext>
            </a:extLst>
          </p:cNvPr>
          <p:cNvSpPr txBox="1"/>
          <p:nvPr/>
        </p:nvSpPr>
        <p:spPr>
          <a:xfrm>
            <a:off x="1919818" y="2171700"/>
            <a:ext cx="2840000" cy="3525200"/>
          </a:xfrm>
          <a:prstGeom prst="rect">
            <a:avLst/>
          </a:prstGeom>
          <a:noFill/>
          <a:ln>
            <a:noFill/>
          </a:ln>
        </p:spPr>
        <p:txBody>
          <a:bodyPr spcFirstLastPara="1" wrap="square" lIns="121900" tIns="121900" rIns="121900" bIns="121900" anchor="t" anchorCtr="0">
            <a:noAutofit/>
          </a:bodyPr>
          <a:lstStyle/>
          <a:p>
            <a:pPr>
              <a:lnSpc>
                <a:spcPct val="120000"/>
              </a:lnSpc>
              <a:spcAft>
                <a:spcPts val="600"/>
              </a:spcAft>
              <a:buClr>
                <a:srgbClr val="000000"/>
              </a:buClr>
              <a:buSzPts val="1200"/>
            </a:pPr>
            <a:r>
              <a:rPr lang="en" sz="1800" dirty="0">
                <a:ea typeface="Montserrat"/>
                <a:cs typeface="Montserrat"/>
                <a:sym typeface="Montserrat"/>
              </a:rPr>
              <a:t>Has a quick response time</a:t>
            </a:r>
            <a:endParaRPr sz="1800" dirty="0">
              <a:ea typeface="Montserrat"/>
              <a:cs typeface="Montserrat"/>
              <a:sym typeface="Montserrat"/>
            </a:endParaRPr>
          </a:p>
          <a:p>
            <a:pPr>
              <a:lnSpc>
                <a:spcPct val="120000"/>
              </a:lnSpc>
              <a:spcAft>
                <a:spcPts val="600"/>
              </a:spcAft>
              <a:buClr>
                <a:srgbClr val="000000"/>
              </a:buClr>
              <a:buSzPts val="1200"/>
            </a:pPr>
            <a:r>
              <a:rPr lang="en" sz="1800" dirty="0">
                <a:ea typeface="Montserrat"/>
                <a:cs typeface="Montserrat"/>
                <a:sym typeface="Montserrat"/>
              </a:rPr>
              <a:t>Uses electrical impulses to send messages</a:t>
            </a:r>
            <a:endParaRPr sz="1800" dirty="0">
              <a:ea typeface="Montserrat"/>
              <a:cs typeface="Montserrat"/>
              <a:sym typeface="Montserrat"/>
            </a:endParaRPr>
          </a:p>
          <a:p>
            <a:pPr>
              <a:lnSpc>
                <a:spcPct val="120000"/>
              </a:lnSpc>
              <a:spcAft>
                <a:spcPts val="600"/>
              </a:spcAft>
              <a:buClr>
                <a:srgbClr val="000000"/>
              </a:buClr>
              <a:buSzPts val="1200"/>
            </a:pPr>
            <a:r>
              <a:rPr lang="en" sz="1800" dirty="0">
                <a:ea typeface="Montserrat"/>
                <a:cs typeface="Montserrat"/>
                <a:sym typeface="Montserrat"/>
              </a:rPr>
              <a:t>Responses have a short term effect</a:t>
            </a:r>
            <a:endParaRPr sz="1800" dirty="0">
              <a:ea typeface="Montserrat"/>
              <a:cs typeface="Montserrat"/>
              <a:sym typeface="Montserrat"/>
            </a:endParaRPr>
          </a:p>
          <a:p>
            <a:pPr>
              <a:lnSpc>
                <a:spcPct val="120000"/>
              </a:lnSpc>
              <a:spcAft>
                <a:spcPts val="600"/>
              </a:spcAft>
              <a:buClr>
                <a:srgbClr val="000000"/>
              </a:buClr>
              <a:buSzPts val="1200"/>
            </a:pPr>
            <a:r>
              <a:rPr lang="en" sz="1800" dirty="0">
                <a:ea typeface="Montserrat"/>
                <a:cs typeface="Montserrat"/>
                <a:sym typeface="Montserrat"/>
              </a:rPr>
              <a:t>Response acts on </a:t>
            </a:r>
            <a:r>
              <a:rPr lang="en" sz="1800" dirty="0" err="1">
                <a:ea typeface="Montserrat"/>
                <a:cs typeface="Montserrat"/>
                <a:sym typeface="Montserrat"/>
              </a:rPr>
              <a:t>individualised</a:t>
            </a:r>
            <a:r>
              <a:rPr lang="en" sz="1800" dirty="0">
                <a:ea typeface="Montserrat"/>
                <a:cs typeface="Montserrat"/>
                <a:sym typeface="Montserrat"/>
              </a:rPr>
              <a:t> cells (</a:t>
            </a:r>
            <a:r>
              <a:rPr lang="en" sz="1800" dirty="0" err="1">
                <a:ea typeface="Montserrat"/>
                <a:cs typeface="Montserrat"/>
                <a:sym typeface="Montserrat"/>
              </a:rPr>
              <a:t>localised</a:t>
            </a:r>
            <a:r>
              <a:rPr lang="en" sz="1800" dirty="0">
                <a:ea typeface="Montserrat"/>
                <a:cs typeface="Montserrat"/>
                <a:sym typeface="Montserrat"/>
              </a:rPr>
              <a:t>)</a:t>
            </a:r>
            <a:endParaRPr sz="1800" dirty="0">
              <a:ea typeface="Montserrat"/>
              <a:cs typeface="Montserrat"/>
              <a:sym typeface="Montserrat"/>
            </a:endParaRPr>
          </a:p>
        </p:txBody>
      </p:sp>
      <p:sp>
        <p:nvSpPr>
          <p:cNvPr id="4" name="Google Shape;216;p33">
            <a:extLst>
              <a:ext uri="{FF2B5EF4-FFF2-40B4-BE49-F238E27FC236}">
                <a16:creationId xmlns:a16="http://schemas.microsoft.com/office/drawing/2014/main" id="{6B34B2B2-723F-8504-772F-C34CC24E49A1}"/>
              </a:ext>
              <a:ext uri="{C183D7F6-B498-43B3-948B-1728B52AA6E4}">
                <adec:decorative xmlns:adec="http://schemas.microsoft.com/office/drawing/2017/decorative" val="1"/>
              </a:ext>
            </a:extLst>
          </p:cNvPr>
          <p:cNvSpPr txBox="1"/>
          <p:nvPr/>
        </p:nvSpPr>
        <p:spPr>
          <a:xfrm>
            <a:off x="5334902" y="2290192"/>
            <a:ext cx="1783350" cy="3056000"/>
          </a:xfrm>
          <a:prstGeom prst="rect">
            <a:avLst/>
          </a:prstGeom>
          <a:noFill/>
          <a:ln>
            <a:noFill/>
          </a:ln>
        </p:spPr>
        <p:txBody>
          <a:bodyPr spcFirstLastPara="1" wrap="square" lIns="121900" tIns="121900" rIns="121900" bIns="121900" anchor="t" anchorCtr="0">
            <a:noAutofit/>
          </a:bodyPr>
          <a:lstStyle/>
          <a:p>
            <a:pPr>
              <a:lnSpc>
                <a:spcPct val="120000"/>
              </a:lnSpc>
              <a:spcAft>
                <a:spcPts val="600"/>
              </a:spcAft>
              <a:buClr>
                <a:srgbClr val="000000"/>
              </a:buClr>
              <a:buSzPts val="1200"/>
            </a:pPr>
            <a:r>
              <a:rPr lang="en" sz="1800" dirty="0">
                <a:ea typeface="Montserrat"/>
                <a:cs typeface="Montserrat"/>
                <a:sym typeface="Montserrat"/>
              </a:rPr>
              <a:t>Both are systems of the body that send messages to respond to stimuli</a:t>
            </a:r>
            <a:endParaRPr sz="1800" dirty="0">
              <a:ea typeface="Montserrat"/>
              <a:cs typeface="Montserrat"/>
              <a:sym typeface="Montserrat"/>
            </a:endParaRPr>
          </a:p>
          <a:p>
            <a:pPr>
              <a:lnSpc>
                <a:spcPct val="120000"/>
              </a:lnSpc>
              <a:spcAft>
                <a:spcPts val="600"/>
              </a:spcAft>
              <a:buClr>
                <a:srgbClr val="000000"/>
              </a:buClr>
              <a:buSzPts val="1200"/>
            </a:pPr>
            <a:r>
              <a:rPr lang="en" sz="1800" dirty="0">
                <a:ea typeface="Montserrat"/>
                <a:cs typeface="Montserrat"/>
                <a:sym typeface="Montserrat"/>
              </a:rPr>
              <a:t>Both help maintain homeostasis</a:t>
            </a:r>
            <a:endParaRPr sz="1800" dirty="0">
              <a:ea typeface="Montserrat"/>
              <a:cs typeface="Montserrat"/>
              <a:sym typeface="Montserrat"/>
            </a:endParaRPr>
          </a:p>
        </p:txBody>
      </p:sp>
      <p:sp>
        <p:nvSpPr>
          <p:cNvPr id="5" name="Google Shape;215;p33">
            <a:extLst>
              <a:ext uri="{FF2B5EF4-FFF2-40B4-BE49-F238E27FC236}">
                <a16:creationId xmlns:a16="http://schemas.microsoft.com/office/drawing/2014/main" id="{1683EED4-6B05-8048-E726-A189D1A76BDA}"/>
              </a:ext>
              <a:ext uri="{C183D7F6-B498-43B3-948B-1728B52AA6E4}">
                <adec:decorative xmlns:adec="http://schemas.microsoft.com/office/drawing/2017/decorative" val="1"/>
              </a:ext>
            </a:extLst>
          </p:cNvPr>
          <p:cNvSpPr txBox="1"/>
          <p:nvPr/>
        </p:nvSpPr>
        <p:spPr>
          <a:xfrm>
            <a:off x="7571302" y="2117141"/>
            <a:ext cx="2840000" cy="3525200"/>
          </a:xfrm>
          <a:prstGeom prst="rect">
            <a:avLst/>
          </a:prstGeom>
          <a:noFill/>
          <a:ln>
            <a:noFill/>
          </a:ln>
        </p:spPr>
        <p:txBody>
          <a:bodyPr spcFirstLastPara="1" wrap="square" lIns="121900" tIns="121900" rIns="121900" bIns="121900" anchor="t" anchorCtr="0">
            <a:noAutofit/>
          </a:bodyPr>
          <a:lstStyle/>
          <a:p>
            <a:pPr>
              <a:lnSpc>
                <a:spcPct val="120000"/>
              </a:lnSpc>
              <a:spcAft>
                <a:spcPts val="600"/>
              </a:spcAft>
              <a:buClr>
                <a:srgbClr val="000000"/>
              </a:buClr>
              <a:buSzPts val="1200"/>
            </a:pPr>
            <a:r>
              <a:rPr lang="en" sz="1800" dirty="0">
                <a:ea typeface="Montserrat"/>
                <a:cs typeface="Montserrat"/>
                <a:sym typeface="Montserrat"/>
              </a:rPr>
              <a:t>Has a slower response time</a:t>
            </a:r>
            <a:endParaRPr sz="1800" dirty="0">
              <a:ea typeface="Montserrat"/>
              <a:cs typeface="Montserrat"/>
              <a:sym typeface="Montserrat"/>
            </a:endParaRPr>
          </a:p>
          <a:p>
            <a:pPr>
              <a:lnSpc>
                <a:spcPct val="120000"/>
              </a:lnSpc>
              <a:spcAft>
                <a:spcPts val="600"/>
              </a:spcAft>
              <a:buClr>
                <a:srgbClr val="000000"/>
              </a:buClr>
              <a:buSzPts val="1200"/>
            </a:pPr>
            <a:r>
              <a:rPr lang="en" sz="1800" dirty="0">
                <a:ea typeface="Montserrat"/>
                <a:cs typeface="Montserrat"/>
                <a:sym typeface="Montserrat"/>
              </a:rPr>
              <a:t>Uses chemical messengers (hormones) to send messages</a:t>
            </a:r>
            <a:endParaRPr sz="1800" dirty="0">
              <a:ea typeface="Montserrat"/>
              <a:cs typeface="Montserrat"/>
              <a:sym typeface="Montserrat"/>
            </a:endParaRPr>
          </a:p>
          <a:p>
            <a:pPr>
              <a:lnSpc>
                <a:spcPct val="120000"/>
              </a:lnSpc>
              <a:spcAft>
                <a:spcPts val="600"/>
              </a:spcAft>
              <a:buClr>
                <a:srgbClr val="000000"/>
              </a:buClr>
              <a:buSzPts val="1200"/>
            </a:pPr>
            <a:r>
              <a:rPr lang="en" sz="1800" dirty="0">
                <a:ea typeface="Montserrat"/>
                <a:cs typeface="Montserrat"/>
                <a:sym typeface="Montserrat"/>
              </a:rPr>
              <a:t>Responses can have a longer effect</a:t>
            </a:r>
            <a:endParaRPr sz="1800" dirty="0">
              <a:ea typeface="Montserrat"/>
              <a:cs typeface="Montserrat"/>
              <a:sym typeface="Montserrat"/>
            </a:endParaRPr>
          </a:p>
          <a:p>
            <a:pPr>
              <a:lnSpc>
                <a:spcPct val="120000"/>
              </a:lnSpc>
              <a:spcAft>
                <a:spcPts val="600"/>
              </a:spcAft>
              <a:buClr>
                <a:srgbClr val="000000"/>
              </a:buClr>
              <a:buSzPts val="1200"/>
            </a:pPr>
            <a:r>
              <a:rPr lang="en" sz="1800" dirty="0">
                <a:ea typeface="Montserrat"/>
                <a:cs typeface="Montserrat"/>
                <a:sym typeface="Montserrat"/>
              </a:rPr>
              <a:t>Responses have a more widespread effect (however, will still only act on target cells)</a:t>
            </a:r>
            <a:endParaRPr sz="1800" dirty="0">
              <a:ea typeface="Montserrat"/>
              <a:cs typeface="Montserrat"/>
              <a:sym typeface="Montserrat"/>
            </a:endParaRPr>
          </a:p>
        </p:txBody>
      </p:sp>
      <p:sp>
        <p:nvSpPr>
          <p:cNvPr id="14" name="Slide Number Placeholder 1">
            <a:extLst>
              <a:ext uri="{FF2B5EF4-FFF2-40B4-BE49-F238E27FC236}">
                <a16:creationId xmlns:a16="http://schemas.microsoft.com/office/drawing/2014/main" id="{55A21B37-21F9-1433-595C-DDAF5C81325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73</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83100A-B060-8B8F-45FA-E15325818700}"/>
              </a:ext>
            </a:extLst>
          </p:cNvPr>
          <p:cNvSpPr>
            <a:spLocks noGrp="1"/>
          </p:cNvSpPr>
          <p:nvPr>
            <p:ph type="title"/>
          </p:nvPr>
        </p:nvSpPr>
        <p:spPr/>
        <p:txBody>
          <a:bodyPr/>
          <a:lstStyle/>
          <a:p>
            <a:r>
              <a:rPr lang="en-AU" dirty="0"/>
              <a:t>1.6 Unpacking the V-C-F-S strategy</a:t>
            </a:r>
          </a:p>
        </p:txBody>
      </p:sp>
      <p:graphicFrame>
        <p:nvGraphicFramePr>
          <p:cNvPr id="7" name="Table 6">
            <a:extLst>
              <a:ext uri="{FF2B5EF4-FFF2-40B4-BE49-F238E27FC236}">
                <a16:creationId xmlns:a16="http://schemas.microsoft.com/office/drawing/2014/main" id="{F398D263-17E0-D3EA-07FF-84D60B6C2E45}"/>
              </a:ext>
            </a:extLst>
          </p:cNvPr>
          <p:cNvGraphicFramePr>
            <a:graphicFrameLocks noGrp="1"/>
          </p:cNvGraphicFramePr>
          <p:nvPr>
            <p:extLst>
              <p:ext uri="{D42A27DB-BD31-4B8C-83A1-F6EECF244321}">
                <p14:modId xmlns:p14="http://schemas.microsoft.com/office/powerpoint/2010/main" val="4201194558"/>
              </p:ext>
            </p:extLst>
          </p:nvPr>
        </p:nvGraphicFramePr>
        <p:xfrm>
          <a:off x="371475" y="1057931"/>
          <a:ext cx="11414125" cy="5265634"/>
        </p:xfrm>
        <a:graphic>
          <a:graphicData uri="http://schemas.openxmlformats.org/drawingml/2006/table">
            <a:tbl>
              <a:tblPr firstRow="1" firstCol="1" bandRow="1"/>
              <a:tblGrid>
                <a:gridCol w="1381125">
                  <a:extLst>
                    <a:ext uri="{9D8B030D-6E8A-4147-A177-3AD203B41FA5}">
                      <a16:colId xmlns:a16="http://schemas.microsoft.com/office/drawing/2014/main" val="2860345089"/>
                    </a:ext>
                  </a:extLst>
                </a:gridCol>
                <a:gridCol w="914400">
                  <a:extLst>
                    <a:ext uri="{9D8B030D-6E8A-4147-A177-3AD203B41FA5}">
                      <a16:colId xmlns:a16="http://schemas.microsoft.com/office/drawing/2014/main" val="1051106247"/>
                    </a:ext>
                  </a:extLst>
                </a:gridCol>
                <a:gridCol w="9118600">
                  <a:extLst>
                    <a:ext uri="{9D8B030D-6E8A-4147-A177-3AD203B41FA5}">
                      <a16:colId xmlns:a16="http://schemas.microsoft.com/office/drawing/2014/main" val="3100353939"/>
                    </a:ext>
                  </a:extLst>
                </a:gridCol>
              </a:tblGrid>
              <a:tr h="367609">
                <a:tc>
                  <a:txBody>
                    <a:bodyPr/>
                    <a:lstStyle/>
                    <a:p>
                      <a:pPr algn="l" fontAlgn="t">
                        <a:lnSpc>
                          <a:spcPct val="120000"/>
                        </a:lnSpc>
                        <a:spcBef>
                          <a:spcPts val="0"/>
                        </a:spcBef>
                        <a:spcAft>
                          <a:spcPts val="600"/>
                        </a:spcAft>
                      </a:pPr>
                      <a:r>
                        <a:rPr lang="en-AU" sz="1600" b="1" i="0" u="none" strike="noStrike" dirty="0">
                          <a:solidFill>
                            <a:srgbClr val="FFFFFF"/>
                          </a:solidFill>
                          <a:effectLst/>
                          <a:latin typeface="Arial" panose="020B0604020202020204" pitchFamily="34" charset="0"/>
                          <a:ea typeface="Calibri" panose="020F0502020204030204" pitchFamily="34" charset="0"/>
                          <a:cs typeface="Arial" panose="020B0604020202020204" pitchFamily="34" charset="0"/>
                        </a:rPr>
                        <a:t>Abbreviation</a:t>
                      </a:r>
                      <a:endParaRPr lang="en-AU" sz="1600" b="0" i="0" u="none" strike="noStrike" dirty="0">
                        <a:effectLst/>
                        <a:latin typeface="Arial" panose="020B0604020202020204" pitchFamily="34" charset="0"/>
                      </a:endParaRPr>
                    </a:p>
                  </a:txBody>
                  <a:tcPr marL="62495" marR="62495" marT="868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l" fontAlgn="t">
                        <a:lnSpc>
                          <a:spcPct val="120000"/>
                        </a:lnSpc>
                        <a:spcBef>
                          <a:spcPts val="0"/>
                        </a:spcBef>
                        <a:spcAft>
                          <a:spcPts val="600"/>
                        </a:spcAft>
                      </a:pPr>
                      <a:r>
                        <a:rPr lang="en-AU" sz="1600" b="1" i="0" u="none" strike="noStrike">
                          <a:solidFill>
                            <a:schemeClr val="bg1"/>
                          </a:solidFill>
                          <a:effectLst/>
                          <a:latin typeface="Arial" panose="020B0604020202020204" pitchFamily="34" charset="0"/>
                        </a:rPr>
                        <a:t>Term</a:t>
                      </a:r>
                    </a:p>
                  </a:txBody>
                  <a:tcPr marL="62495" marR="62495" marT="8680" marB="0" anchor="ctr">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l" fontAlgn="t">
                        <a:lnSpc>
                          <a:spcPct val="120000"/>
                        </a:lnSpc>
                        <a:spcBef>
                          <a:spcPts val="0"/>
                        </a:spcBef>
                        <a:spcAft>
                          <a:spcPts val="600"/>
                        </a:spcAft>
                      </a:pPr>
                      <a:r>
                        <a:rPr lang="en-AU" sz="1600" b="1" i="0" u="none" strike="noStrike" dirty="0">
                          <a:solidFill>
                            <a:srgbClr val="FFFFFF"/>
                          </a:solidFill>
                          <a:effectLst/>
                          <a:latin typeface="Arial" panose="020B0604020202020204" pitchFamily="34" charset="0"/>
                          <a:ea typeface="Calibri" panose="020F0502020204030204" pitchFamily="34" charset="0"/>
                          <a:cs typeface="Arial" panose="020B0604020202020204" pitchFamily="34" charset="0"/>
                        </a:rPr>
                        <a:t>Explanation</a:t>
                      </a:r>
                      <a:endParaRPr lang="en-AU" sz="1600" b="0" i="0" u="none" strike="noStrike" dirty="0">
                        <a:effectLst/>
                        <a:latin typeface="Arial" panose="020B0604020202020204" pitchFamily="34" charset="0"/>
                      </a:endParaRPr>
                    </a:p>
                  </a:txBody>
                  <a:tcPr marL="62495" marR="62495" marT="868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722673960"/>
                  </a:ext>
                </a:extLst>
              </a:tr>
              <a:tr h="1098150">
                <a:tc>
                  <a:txBody>
                    <a:bodyPr/>
                    <a:lstStyle/>
                    <a:p>
                      <a:pPr algn="ctr">
                        <a:lnSpc>
                          <a:spcPct val="120000"/>
                        </a:lnSpc>
                        <a:spcBef>
                          <a:spcPts val="0"/>
                        </a:spcBef>
                        <a:spcAft>
                          <a:spcPts val="600"/>
                        </a:spcAft>
                      </a:pPr>
                      <a:r>
                        <a:rPr lang="en-AU" sz="1600" b="1" dirty="0">
                          <a:effectLst/>
                          <a:latin typeface="Arial" panose="020B0604020202020204" pitchFamily="34" charset="0"/>
                          <a:cs typeface="Arial" panose="020B0604020202020204" pitchFamily="34" charset="0"/>
                        </a:rPr>
                        <a:t>V</a:t>
                      </a:r>
                      <a:endParaRPr lang="en-AU"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spcBef>
                          <a:spcPts val="0"/>
                        </a:spcBef>
                        <a:spcAft>
                          <a:spcPts val="600"/>
                        </a:spcAft>
                      </a:pPr>
                      <a:r>
                        <a:rPr lang="en-AU" sz="1600" dirty="0">
                          <a:effectLst/>
                          <a:latin typeface="Arial" panose="020B0604020202020204" pitchFamily="34" charset="0"/>
                          <a:cs typeface="Arial" panose="020B0604020202020204" pitchFamily="34" charset="0"/>
                        </a:rPr>
                        <a:t>Verb</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lvl="0" indent="-285750">
                        <a:lnSpc>
                          <a:spcPct val="120000"/>
                        </a:lnSpc>
                        <a:spcBef>
                          <a:spcPts val="0"/>
                        </a:spcBef>
                        <a:spcAft>
                          <a:spcPts val="600"/>
                        </a:spcAft>
                        <a:buFont typeface="Wingdings" panose="05000000000000000000" pitchFamily="2" charset="2"/>
                        <a:buChar char="q"/>
                      </a:pPr>
                      <a:r>
                        <a:rPr lang="en-AU" sz="1600" dirty="0">
                          <a:effectLst/>
                          <a:latin typeface="Arial" panose="020B0604020202020204" pitchFamily="34" charset="0"/>
                          <a:cs typeface="Arial" panose="020B0604020202020204" pitchFamily="34" charset="0"/>
                        </a:rPr>
                        <a:t>Identify the verb/s and the requirements of the verb</a:t>
                      </a:r>
                    </a:p>
                    <a:p>
                      <a:pPr marL="285750" lvl="0" indent="-285750">
                        <a:lnSpc>
                          <a:spcPct val="120000"/>
                        </a:lnSpc>
                        <a:spcBef>
                          <a:spcPts val="0"/>
                        </a:spcBef>
                        <a:spcAft>
                          <a:spcPts val="600"/>
                        </a:spcAft>
                        <a:buFont typeface="Arial" panose="020B0604020202020204" pitchFamily="34" charset="0"/>
                        <a:buChar char="•"/>
                      </a:pPr>
                      <a:r>
                        <a:rPr lang="en-AU" sz="1600" kern="1200" dirty="0">
                          <a:solidFill>
                            <a:schemeClr val="tx1"/>
                          </a:solidFill>
                          <a:effectLst/>
                          <a:latin typeface="+mn-lt"/>
                          <a:ea typeface="+mn-ea"/>
                          <a:cs typeface="+mn-cs"/>
                        </a:rPr>
                        <a:t>This helps to determine the requirements of the response. For example, is a judgment needed? (if a judgement is needed, you need to identify points for and/or against).</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2879534"/>
                  </a:ext>
                </a:extLst>
              </a:tr>
              <a:tr h="549305">
                <a:tc>
                  <a:txBody>
                    <a:bodyPr/>
                    <a:lstStyle/>
                    <a:p>
                      <a:pPr algn="ctr">
                        <a:lnSpc>
                          <a:spcPct val="120000"/>
                        </a:lnSpc>
                        <a:spcBef>
                          <a:spcPts val="0"/>
                        </a:spcBef>
                        <a:spcAft>
                          <a:spcPts val="600"/>
                        </a:spcAft>
                      </a:pPr>
                      <a:r>
                        <a:rPr lang="en-AU" sz="1600" b="1" dirty="0">
                          <a:effectLst/>
                          <a:latin typeface="Arial" panose="020B0604020202020204" pitchFamily="34" charset="0"/>
                          <a:cs typeface="Arial" panose="020B0604020202020204" pitchFamily="34" charset="0"/>
                        </a:rPr>
                        <a:t>C</a:t>
                      </a:r>
                      <a:endParaRPr lang="en-AU"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nSpc>
                          <a:spcPct val="120000"/>
                        </a:lnSpc>
                        <a:spcBef>
                          <a:spcPts val="0"/>
                        </a:spcBef>
                        <a:spcAft>
                          <a:spcPts val="600"/>
                        </a:spcAft>
                      </a:pPr>
                      <a:r>
                        <a:rPr lang="en-AU" sz="1600">
                          <a:effectLst/>
                          <a:latin typeface="Arial" panose="020B0604020202020204" pitchFamily="34" charset="0"/>
                          <a:cs typeface="Arial" panose="020B0604020202020204" pitchFamily="34" charset="0"/>
                        </a:rPr>
                        <a:t>Content</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marL="285750" lvl="0" indent="-285750">
                        <a:lnSpc>
                          <a:spcPct val="120000"/>
                        </a:lnSpc>
                        <a:spcBef>
                          <a:spcPts val="0"/>
                        </a:spcBef>
                        <a:spcAft>
                          <a:spcPts val="600"/>
                        </a:spcAft>
                        <a:buFont typeface="Wingdings" panose="05000000000000000000" pitchFamily="2" charset="2"/>
                        <a:buChar char="q"/>
                      </a:pPr>
                      <a:r>
                        <a:rPr lang="en-AU" sz="1600" dirty="0">
                          <a:effectLst/>
                          <a:latin typeface="Arial" panose="020B0604020202020204" pitchFamily="34" charset="0"/>
                          <a:cs typeface="Arial" panose="020B0604020202020204" pitchFamily="34" charset="0"/>
                        </a:rPr>
                        <a:t>Identify the content – circle and annotate keywords that relate to what you have learnt.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17159357"/>
                  </a:ext>
                </a:extLst>
              </a:tr>
              <a:tr h="1757047">
                <a:tc>
                  <a:txBody>
                    <a:bodyPr/>
                    <a:lstStyle/>
                    <a:p>
                      <a:pPr algn="ctr">
                        <a:lnSpc>
                          <a:spcPct val="120000"/>
                        </a:lnSpc>
                        <a:spcBef>
                          <a:spcPts val="0"/>
                        </a:spcBef>
                        <a:spcAft>
                          <a:spcPts val="600"/>
                        </a:spcAft>
                      </a:pPr>
                      <a:r>
                        <a:rPr lang="en-AU" sz="1600" b="1" dirty="0">
                          <a:effectLst/>
                          <a:latin typeface="Arial" panose="020B0604020202020204" pitchFamily="34" charset="0"/>
                          <a:cs typeface="Arial" panose="020B0604020202020204" pitchFamily="34" charset="0"/>
                        </a:rPr>
                        <a:t>F</a:t>
                      </a:r>
                      <a:endParaRPr lang="en-AU"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20000"/>
                        </a:lnSpc>
                        <a:spcBef>
                          <a:spcPts val="0"/>
                        </a:spcBef>
                        <a:spcAft>
                          <a:spcPts val="600"/>
                        </a:spcAft>
                      </a:pPr>
                      <a:r>
                        <a:rPr lang="en-AU" sz="1600" dirty="0">
                          <a:effectLst/>
                          <a:latin typeface="Arial" panose="020B0604020202020204" pitchFamily="34" charset="0"/>
                          <a:cs typeface="Arial" panose="020B0604020202020204" pitchFamily="34" charset="0"/>
                        </a:rPr>
                        <a:t>Focus</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indent="-285750">
                        <a:lnSpc>
                          <a:spcPct val="120000"/>
                        </a:lnSpc>
                        <a:spcBef>
                          <a:spcPts val="0"/>
                        </a:spcBef>
                        <a:spcAft>
                          <a:spcPts val="600"/>
                        </a:spcAft>
                        <a:buFont typeface="Wingdings" panose="05000000000000000000" pitchFamily="2" charset="2"/>
                        <a:buChar char="q"/>
                      </a:pPr>
                      <a:r>
                        <a:rPr lang="en-AU" sz="1600" dirty="0">
                          <a:effectLst/>
                          <a:latin typeface="Arial" panose="020B0604020202020204" pitchFamily="34" charset="0"/>
                          <a:cs typeface="Arial" panose="020B0604020202020204" pitchFamily="34" charset="0"/>
                        </a:rPr>
                        <a:t>Outline the focus of the question</a:t>
                      </a:r>
                    </a:p>
                    <a:p>
                      <a:pPr marL="285750" indent="-285750">
                        <a:lnSpc>
                          <a:spcPct val="120000"/>
                        </a:lnSpc>
                        <a:spcBef>
                          <a:spcPts val="0"/>
                        </a:spcBef>
                        <a:spcAft>
                          <a:spcPts val="600"/>
                        </a:spcAft>
                        <a:buFont typeface="Arial" panose="020B0604020202020204" pitchFamily="34" charset="0"/>
                        <a:buChar char="•"/>
                      </a:pPr>
                      <a:r>
                        <a:rPr lang="en-AU" sz="1600" dirty="0">
                          <a:effectLst/>
                          <a:latin typeface="Arial" panose="020B0604020202020204" pitchFamily="34" charset="0"/>
                          <a:cs typeface="Arial" panose="020B0604020202020204" pitchFamily="34" charset="0"/>
                        </a:rPr>
                        <a:t>Is it related to a particular context or a stimulus?</a:t>
                      </a:r>
                    </a:p>
                    <a:p>
                      <a:pPr marL="285750" indent="-285750">
                        <a:lnSpc>
                          <a:spcPct val="120000"/>
                        </a:lnSpc>
                        <a:spcBef>
                          <a:spcPts val="0"/>
                        </a:spcBef>
                        <a:spcAft>
                          <a:spcPts val="600"/>
                        </a:spcAft>
                        <a:buFont typeface="Arial" panose="020B0604020202020204" pitchFamily="34" charset="0"/>
                        <a:buChar char="•"/>
                      </a:pPr>
                      <a:r>
                        <a:rPr lang="en-AU" sz="1600" dirty="0">
                          <a:effectLst/>
                          <a:latin typeface="Arial" panose="020B0604020202020204" pitchFamily="34" charset="0"/>
                          <a:cs typeface="Arial" panose="020B0604020202020204" pitchFamily="34" charset="0"/>
                        </a:rPr>
                        <a:t>Does the question contain a how or a why? This means you need to draw relationships between ideas.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9443140"/>
                  </a:ext>
                </a:extLst>
              </a:tr>
              <a:tr h="1493523">
                <a:tc>
                  <a:txBody>
                    <a:bodyPr/>
                    <a:lstStyle/>
                    <a:p>
                      <a:pPr algn="ctr">
                        <a:lnSpc>
                          <a:spcPct val="120000"/>
                        </a:lnSpc>
                        <a:spcBef>
                          <a:spcPts val="0"/>
                        </a:spcBef>
                        <a:spcAft>
                          <a:spcPts val="600"/>
                        </a:spcAft>
                      </a:pPr>
                      <a:r>
                        <a:rPr lang="en-AU" sz="1600" b="1" dirty="0">
                          <a:effectLst/>
                          <a:latin typeface="Arial" panose="020B0604020202020204" pitchFamily="34" charset="0"/>
                          <a:cs typeface="Arial" panose="020B0604020202020204" pitchFamily="34" charset="0"/>
                        </a:rPr>
                        <a:t>S</a:t>
                      </a:r>
                      <a:endParaRPr lang="en-AU"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nSpc>
                          <a:spcPct val="120000"/>
                        </a:lnSpc>
                        <a:spcBef>
                          <a:spcPts val="0"/>
                        </a:spcBef>
                        <a:spcAft>
                          <a:spcPts val="600"/>
                        </a:spcAft>
                      </a:pPr>
                      <a:r>
                        <a:rPr lang="en-AU" sz="1600" dirty="0">
                          <a:effectLst/>
                          <a:latin typeface="Arial" panose="020B0604020202020204" pitchFamily="34" charset="0"/>
                          <a:cs typeface="Arial" panose="020B0604020202020204" pitchFamily="34" charset="0"/>
                        </a:rPr>
                        <a:t>Singular or Plural</a:t>
                      </a:r>
                      <a:endParaRPr lang="en-AU"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285750" indent="-285750">
                        <a:lnSpc>
                          <a:spcPct val="120000"/>
                        </a:lnSpc>
                        <a:spcBef>
                          <a:spcPts val="0"/>
                        </a:spcBef>
                        <a:spcAft>
                          <a:spcPts val="600"/>
                        </a:spcAft>
                        <a:buFont typeface="Wingdings" panose="05000000000000000000" pitchFamily="2" charset="2"/>
                        <a:buChar char="q"/>
                      </a:pPr>
                      <a:r>
                        <a:rPr lang="en-AU" sz="1600" dirty="0">
                          <a:effectLst/>
                          <a:latin typeface="Arial" panose="020B0604020202020204" pitchFamily="34" charset="0"/>
                          <a:cs typeface="Arial" panose="020B0604020202020204" pitchFamily="34" charset="0"/>
                        </a:rPr>
                        <a:t>Identify if words in the question are singular or plural.</a:t>
                      </a:r>
                    </a:p>
                    <a:p>
                      <a:pPr marL="285750" indent="-285750">
                        <a:lnSpc>
                          <a:spcPct val="120000"/>
                        </a:lnSpc>
                        <a:spcBef>
                          <a:spcPts val="0"/>
                        </a:spcBef>
                        <a:spcAft>
                          <a:spcPts val="600"/>
                        </a:spcAft>
                        <a:buFont typeface="Arial" panose="020B0604020202020204" pitchFamily="34" charset="0"/>
                        <a:buChar char="•"/>
                      </a:pPr>
                      <a:r>
                        <a:rPr lang="en-AU" sz="1600" dirty="0">
                          <a:effectLst/>
                          <a:latin typeface="Arial" panose="020B0604020202020204" pitchFamily="34" charset="0"/>
                          <a:cs typeface="Arial" panose="020B0604020202020204" pitchFamily="34" charset="0"/>
                        </a:rPr>
                        <a:t>Are there words that indicate the response needs to refer to two or more ideas?</a:t>
                      </a:r>
                    </a:p>
                    <a:p>
                      <a:pPr marL="285750" indent="-285750">
                        <a:lnSpc>
                          <a:spcPct val="120000"/>
                        </a:lnSpc>
                        <a:spcBef>
                          <a:spcPts val="0"/>
                        </a:spcBef>
                        <a:spcAft>
                          <a:spcPts val="600"/>
                        </a:spcAft>
                        <a:buFont typeface="Arial" panose="020B0604020202020204" pitchFamily="34" charset="0"/>
                        <a:buChar char="•"/>
                      </a:pPr>
                      <a:r>
                        <a:rPr lang="en-AU" sz="1600" dirty="0">
                          <a:effectLst/>
                          <a:latin typeface="Arial" panose="020B0604020202020204" pitchFamily="34" charset="0"/>
                          <a:cs typeface="Arial" panose="020B0604020202020204" pitchFamily="34" charset="0"/>
                        </a:rPr>
                        <a:t>If the question states to give examples, the ‘s’ at the end of example indicates more than one.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539695351"/>
                  </a:ext>
                </a:extLst>
              </a:tr>
            </a:tbl>
          </a:graphicData>
        </a:graphic>
      </p:graphicFrame>
      <p:sp>
        <p:nvSpPr>
          <p:cNvPr id="2" name="Slide Number Placeholder 1">
            <a:extLst>
              <a:ext uri="{FF2B5EF4-FFF2-40B4-BE49-F238E27FC236}">
                <a16:creationId xmlns:a16="http://schemas.microsoft.com/office/drawing/2014/main" id="{010DD833-A427-78F4-CCB9-AB24D77D4AB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74</a:t>
            </a:fld>
            <a:endParaRPr lang="en-AU"/>
          </a:p>
        </p:txBody>
      </p:sp>
    </p:spTree>
    <p:extLst>
      <p:ext uri="{BB962C8B-B14F-4D97-AF65-F5344CB8AC3E}">
        <p14:creationId xmlns:p14="http://schemas.microsoft.com/office/powerpoint/2010/main" val="202704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2956D1-9482-2B97-2332-68B8A2B10AE9}"/>
              </a:ext>
            </a:extLst>
          </p:cNvPr>
          <p:cNvSpPr>
            <a:spLocks noGrp="1"/>
          </p:cNvSpPr>
          <p:nvPr>
            <p:ph type="title"/>
          </p:nvPr>
        </p:nvSpPr>
        <p:spPr/>
        <p:txBody>
          <a:bodyPr/>
          <a:lstStyle/>
          <a:p>
            <a:r>
              <a:rPr lang="en-AU" dirty="0"/>
              <a:t>1.6 Annotated example of V-C-F-S</a:t>
            </a:r>
          </a:p>
        </p:txBody>
      </p:sp>
      <p:pic>
        <p:nvPicPr>
          <p:cNvPr id="8" name="Picture 7" descr="A question that reads, compare stimulus and response, using examples. Different coloured highlighters have been used to indicate the verb, content and focus of the question as well as whether singular or plural words are used.&#10;">
            <a:extLst>
              <a:ext uri="{FF2B5EF4-FFF2-40B4-BE49-F238E27FC236}">
                <a16:creationId xmlns:a16="http://schemas.microsoft.com/office/drawing/2014/main" id="{2A9DEC5D-2CE8-7BEB-EA77-A9185857C93F}"/>
              </a:ext>
            </a:extLst>
          </p:cNvPr>
          <p:cNvPicPr>
            <a:picLocks noChangeAspect="1"/>
          </p:cNvPicPr>
          <p:nvPr/>
        </p:nvPicPr>
        <p:blipFill>
          <a:blip r:embed="rId3"/>
          <a:stretch>
            <a:fillRect/>
          </a:stretch>
        </p:blipFill>
        <p:spPr>
          <a:xfrm>
            <a:off x="371475" y="1122613"/>
            <a:ext cx="8370530" cy="5546475"/>
          </a:xfrm>
          <a:prstGeom prst="rect">
            <a:avLst/>
          </a:prstGeom>
          <a:ln w="28575">
            <a:noFill/>
          </a:ln>
        </p:spPr>
      </p:pic>
      <p:sp>
        <p:nvSpPr>
          <p:cNvPr id="2" name="Slide Number Placeholder 1">
            <a:extLst>
              <a:ext uri="{FF2B5EF4-FFF2-40B4-BE49-F238E27FC236}">
                <a16:creationId xmlns:a16="http://schemas.microsoft.com/office/drawing/2014/main" id="{F2390F69-9841-D954-54FD-52277FF3389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spTree>
    <p:extLst>
      <p:ext uri="{BB962C8B-B14F-4D97-AF65-F5344CB8AC3E}">
        <p14:creationId xmlns:p14="http://schemas.microsoft.com/office/powerpoint/2010/main" val="167105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897B7-9525-9EA8-E45A-0FDB9CCB5DFC}"/>
              </a:ext>
            </a:extLst>
          </p:cNvPr>
          <p:cNvSpPr>
            <a:spLocks noGrp="1"/>
          </p:cNvSpPr>
          <p:nvPr>
            <p:ph type="title"/>
          </p:nvPr>
        </p:nvSpPr>
        <p:spPr/>
        <p:txBody>
          <a:bodyPr/>
          <a:lstStyle/>
          <a:p>
            <a:r>
              <a:rPr lang="en-AU" dirty="0"/>
              <a:t>1.6 Compare and contrast question</a:t>
            </a:r>
          </a:p>
        </p:txBody>
      </p:sp>
      <p:sp>
        <p:nvSpPr>
          <p:cNvPr id="8" name="Text Placeholder 7">
            <a:extLst>
              <a:ext uri="{FF2B5EF4-FFF2-40B4-BE49-F238E27FC236}">
                <a16:creationId xmlns:a16="http://schemas.microsoft.com/office/drawing/2014/main" id="{697F73B5-B23C-A873-A062-85A56747D678}"/>
              </a:ext>
            </a:extLst>
          </p:cNvPr>
          <p:cNvSpPr>
            <a:spLocks noGrp="1"/>
          </p:cNvSpPr>
          <p:nvPr>
            <p:ph type="body" sz="quarter" idx="18"/>
          </p:nvPr>
        </p:nvSpPr>
        <p:spPr/>
        <p:txBody>
          <a:bodyPr/>
          <a:lstStyle/>
          <a:p>
            <a:r>
              <a:rPr lang="en-AU" sz="2000" dirty="0"/>
              <a:t>Use a strategy such as V-C-F-S to deconstruct this question.</a:t>
            </a:r>
          </a:p>
        </p:txBody>
      </p:sp>
      <p:sp>
        <p:nvSpPr>
          <p:cNvPr id="5" name="TextBox 4">
            <a:extLst>
              <a:ext uri="{FF2B5EF4-FFF2-40B4-BE49-F238E27FC236}">
                <a16:creationId xmlns:a16="http://schemas.microsoft.com/office/drawing/2014/main" id="{C94DC363-1CB3-D3C9-92EA-ED38B6B33E35}"/>
              </a:ext>
            </a:extLst>
          </p:cNvPr>
          <p:cNvSpPr txBox="1"/>
          <p:nvPr/>
        </p:nvSpPr>
        <p:spPr>
          <a:xfrm>
            <a:off x="371474" y="1567086"/>
            <a:ext cx="11472523" cy="779637"/>
          </a:xfrm>
          <a:prstGeom prst="rect">
            <a:avLst/>
          </a:prstGeom>
          <a:noFill/>
          <a:ln w="28575">
            <a:noFill/>
          </a:ln>
        </p:spPr>
        <p:txBody>
          <a:bodyPr wrap="square" lIns="0" tIns="0" rIns="0" bIns="0">
            <a:spAutoFit/>
          </a:bodyPr>
          <a:lstStyle/>
          <a:p>
            <a:pPr>
              <a:lnSpc>
                <a:spcPct val="150000"/>
              </a:lnSpc>
            </a:pPr>
            <a:r>
              <a:rPr lang="en-AU" sz="1800" dirty="0"/>
              <a:t>Compare and contrast how the human nervous and endocrine systems respond to stimuli. In your response, provide 2 similarities and 2 differences that highlight key features of the systems. (4 marks)</a:t>
            </a:r>
          </a:p>
        </p:txBody>
      </p:sp>
      <p:sp>
        <p:nvSpPr>
          <p:cNvPr id="2" name="Slide Number Placeholder 1">
            <a:extLst>
              <a:ext uri="{FF2B5EF4-FFF2-40B4-BE49-F238E27FC236}">
                <a16:creationId xmlns:a16="http://schemas.microsoft.com/office/drawing/2014/main" id="{D2E8D1F4-1079-1B5D-CB26-A641FB61DBC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207586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084E5C-B7F8-8017-5028-109A482ED69E}"/>
              </a:ext>
            </a:extLst>
          </p:cNvPr>
          <p:cNvSpPr>
            <a:spLocks noGrp="1"/>
          </p:cNvSpPr>
          <p:nvPr>
            <p:ph type="title"/>
          </p:nvPr>
        </p:nvSpPr>
        <p:spPr/>
        <p:txBody>
          <a:bodyPr/>
          <a:lstStyle/>
          <a:p>
            <a:r>
              <a:rPr lang="en-AU" dirty="0"/>
              <a:t>1.6 Marking criteria</a:t>
            </a:r>
          </a:p>
        </p:txBody>
      </p:sp>
      <p:graphicFrame>
        <p:nvGraphicFramePr>
          <p:cNvPr id="5" name="Table 4">
            <a:extLst>
              <a:ext uri="{FF2B5EF4-FFF2-40B4-BE49-F238E27FC236}">
                <a16:creationId xmlns:a16="http://schemas.microsoft.com/office/drawing/2014/main" id="{C6A873EE-7CF7-8DA0-F469-7118CDA86867}"/>
              </a:ext>
            </a:extLst>
          </p:cNvPr>
          <p:cNvGraphicFramePr>
            <a:graphicFrameLocks noGrp="1"/>
          </p:cNvGraphicFramePr>
          <p:nvPr>
            <p:extLst>
              <p:ext uri="{D42A27DB-BD31-4B8C-83A1-F6EECF244321}">
                <p14:modId xmlns:p14="http://schemas.microsoft.com/office/powerpoint/2010/main" val="396060259"/>
              </p:ext>
            </p:extLst>
          </p:nvPr>
        </p:nvGraphicFramePr>
        <p:xfrm>
          <a:off x="371475" y="969156"/>
          <a:ext cx="11414125" cy="5395245"/>
        </p:xfrm>
        <a:graphic>
          <a:graphicData uri="http://schemas.openxmlformats.org/drawingml/2006/table">
            <a:tbl>
              <a:tblPr firstRow="1" firstCol="1"/>
              <a:tblGrid>
                <a:gridCol w="796925">
                  <a:extLst>
                    <a:ext uri="{9D8B030D-6E8A-4147-A177-3AD203B41FA5}">
                      <a16:colId xmlns:a16="http://schemas.microsoft.com/office/drawing/2014/main" val="2735057816"/>
                    </a:ext>
                  </a:extLst>
                </a:gridCol>
                <a:gridCol w="10617200">
                  <a:extLst>
                    <a:ext uri="{9D8B030D-6E8A-4147-A177-3AD203B41FA5}">
                      <a16:colId xmlns:a16="http://schemas.microsoft.com/office/drawing/2014/main" val="4023973905"/>
                    </a:ext>
                  </a:extLst>
                </a:gridCol>
              </a:tblGrid>
              <a:tr h="521077">
                <a:tc>
                  <a:txBody>
                    <a:bodyPr/>
                    <a:lstStyle/>
                    <a:p>
                      <a:pPr algn="ctr" fontAlgn="t">
                        <a:lnSpc>
                          <a:spcPct val="110000"/>
                        </a:lnSpc>
                        <a:spcBef>
                          <a:spcPts val="1200"/>
                        </a:spcBef>
                        <a:spcAft>
                          <a:spcPts val="600"/>
                        </a:spcAft>
                      </a:pPr>
                      <a:r>
                        <a:rPr lang="en-AU" sz="1800" b="1" i="0" u="none" strike="noStrike">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Marks</a:t>
                      </a:r>
                      <a:endParaRPr lang="en-AU" sz="1800" b="0" i="0" u="none" strike="noStrike">
                        <a:effectLst/>
                        <a:latin typeface="Arial" panose="020B0604020202020204" pitchFamily="34" charset="0"/>
                      </a:endParaRPr>
                    </a:p>
                  </a:txBody>
                  <a:tcPr marL="63886" marR="63886" marT="8873"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l" fontAlgn="t">
                        <a:lnSpc>
                          <a:spcPct val="110000"/>
                        </a:lnSpc>
                        <a:spcBef>
                          <a:spcPts val="1200"/>
                        </a:spcBef>
                        <a:spcAft>
                          <a:spcPts val="600"/>
                        </a:spcAft>
                      </a:pPr>
                      <a:r>
                        <a:rPr lang="en-AU" sz="1800" b="1" i="0" u="none" strike="noStrike" dirty="0">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Criteria</a:t>
                      </a:r>
                      <a:endParaRPr lang="en-AU" sz="1800" b="0" i="0" u="none" strike="noStrike" dirty="0">
                        <a:effectLst/>
                        <a:latin typeface="Arial" panose="020B0604020202020204" pitchFamily="34" charset="0"/>
                      </a:endParaRPr>
                    </a:p>
                  </a:txBody>
                  <a:tcPr marL="63886" marR="63886" marT="8873"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1868914014"/>
                  </a:ext>
                </a:extLst>
              </a:tr>
              <a:tr h="2027667">
                <a:tc>
                  <a:txBody>
                    <a:bodyPr/>
                    <a:lstStyle/>
                    <a:p>
                      <a:pPr algn="ctr" fontAlgn="t">
                        <a:lnSpc>
                          <a:spcPct val="110000"/>
                        </a:lnSpc>
                        <a:spcBef>
                          <a:spcPts val="1200"/>
                        </a:spcBef>
                        <a:spcAft>
                          <a:spcPts val="600"/>
                        </a:spcAft>
                      </a:pPr>
                      <a:r>
                        <a:rPr lang="en-AU" sz="1800" b="1" i="0" u="none" strike="noStrike">
                          <a:effectLst/>
                          <a:latin typeface="Arial" panose="020B0604020202020204" pitchFamily="34" charset="0"/>
                          <a:ea typeface="Calibri" panose="020F0502020204030204" pitchFamily="34" charset="0"/>
                          <a:cs typeface="Arial" panose="020B0604020202020204" pitchFamily="34" charset="0"/>
                        </a:rPr>
                        <a:t>4</a:t>
                      </a:r>
                      <a:endParaRPr lang="en-AU" sz="1800" b="0" i="0" u="none" strike="noStrike">
                        <a:effectLst/>
                        <a:latin typeface="Arial" panose="020B0604020202020204" pitchFamily="34" charset="0"/>
                      </a:endParaRPr>
                    </a:p>
                  </a:txBody>
                  <a:tcPr marL="63886" marR="63886" marT="88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0000"/>
                        </a:lnSpc>
                        <a:spcBef>
                          <a:spcPts val="0"/>
                        </a:spcBef>
                        <a:spcAft>
                          <a:spcPts val="600"/>
                        </a:spcAft>
                      </a:pPr>
                      <a:r>
                        <a:rPr lang="en-AU" sz="1800" b="0" i="0" u="none" strike="noStrike" dirty="0">
                          <a:effectLst/>
                          <a:latin typeface="Arial" panose="020B0604020202020204" pitchFamily="34" charset="0"/>
                          <a:ea typeface="Calibri" panose="020F0502020204030204" pitchFamily="34" charset="0"/>
                          <a:cs typeface="Arial" panose="020B0604020202020204" pitchFamily="34" charset="0"/>
                        </a:rPr>
                        <a:t>Compares and contrasts the response of the nervous and endocrine systems to stimuli in humans by providing similarities and differences.</a:t>
                      </a:r>
                      <a:endParaRPr lang="en-AU" sz="1800" b="0" i="0" u="none" strike="noStrike" dirty="0">
                        <a:effectLst/>
                        <a:latin typeface="Arial" panose="020B0604020202020204" pitchFamily="34" charset="0"/>
                      </a:endParaRPr>
                    </a:p>
                    <a:p>
                      <a:pPr algn="l" fontAlgn="t">
                        <a:lnSpc>
                          <a:spcPct val="110000"/>
                        </a:lnSpc>
                        <a:spcBef>
                          <a:spcPts val="0"/>
                        </a:spcBef>
                        <a:spcAft>
                          <a:spcPts val="600"/>
                        </a:spcAft>
                      </a:pPr>
                      <a:r>
                        <a:rPr lang="en-AU" sz="1800" b="0" i="0" u="none" strike="noStrike" dirty="0">
                          <a:effectLst/>
                          <a:latin typeface="Arial" panose="020B0604020202020204" pitchFamily="34" charset="0"/>
                          <a:ea typeface="Calibri" panose="020F0502020204030204" pitchFamily="34" charset="0"/>
                          <a:cs typeface="Arial" panose="020B0604020202020204" pitchFamily="34" charset="0"/>
                        </a:rPr>
                        <a:t>Constructs a cohesive written response that effectively uses connectives/cohesive words to illustrate comparison and contrast.</a:t>
                      </a:r>
                      <a:endParaRPr lang="en-AU" sz="1800" b="0" i="0" u="none" strike="noStrike" dirty="0">
                        <a:effectLst/>
                        <a:latin typeface="Arial" panose="020B0604020202020204" pitchFamily="34" charset="0"/>
                      </a:endParaRPr>
                    </a:p>
                    <a:p>
                      <a:pPr algn="l" fontAlgn="t">
                        <a:lnSpc>
                          <a:spcPct val="110000"/>
                        </a:lnSpc>
                        <a:spcBef>
                          <a:spcPts val="0"/>
                        </a:spcBef>
                        <a:spcAft>
                          <a:spcPts val="600"/>
                        </a:spcAft>
                      </a:pPr>
                      <a:r>
                        <a:rPr lang="en-AU" sz="1800" b="0" i="0" u="none" strike="noStrike" dirty="0">
                          <a:effectLst/>
                          <a:latin typeface="Arial" panose="020B0604020202020204" pitchFamily="34" charset="0"/>
                          <a:ea typeface="Calibri" panose="020F0502020204030204" pitchFamily="34" charset="0"/>
                          <a:cs typeface="Arial" panose="020B0604020202020204" pitchFamily="34" charset="0"/>
                        </a:rPr>
                        <a:t>Effective use of correct and precise scientific terminology to provide detail and show understanding of the contribution of each system to homeostasis.</a:t>
                      </a:r>
                      <a:endParaRPr lang="en-AU" sz="1800" b="0" i="0" u="none" strike="noStrike" dirty="0">
                        <a:effectLst/>
                        <a:latin typeface="Arial" panose="020B0604020202020204" pitchFamily="34" charset="0"/>
                      </a:endParaRPr>
                    </a:p>
                  </a:txBody>
                  <a:tcPr marL="63886" marR="63886" marT="88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4854374"/>
                  </a:ext>
                </a:extLst>
              </a:tr>
              <a:tr h="1473293">
                <a:tc>
                  <a:txBody>
                    <a:bodyPr/>
                    <a:lstStyle/>
                    <a:p>
                      <a:pPr algn="ctr" fontAlgn="t">
                        <a:lnSpc>
                          <a:spcPct val="110000"/>
                        </a:lnSpc>
                        <a:spcBef>
                          <a:spcPts val="1200"/>
                        </a:spcBef>
                        <a:spcAft>
                          <a:spcPts val="600"/>
                        </a:spcAft>
                      </a:pPr>
                      <a:r>
                        <a:rPr lang="en-AU" sz="1800" b="1" i="0" u="none" strike="noStrike">
                          <a:effectLst/>
                          <a:latin typeface="Arial" panose="020B0604020202020204" pitchFamily="34" charset="0"/>
                          <a:ea typeface="Calibri" panose="020F0502020204030204" pitchFamily="34" charset="0"/>
                          <a:cs typeface="Arial" panose="020B0604020202020204" pitchFamily="34" charset="0"/>
                        </a:rPr>
                        <a:t>3</a:t>
                      </a:r>
                      <a:endParaRPr lang="en-AU" sz="1800" b="0" i="0" u="none" strike="noStrike">
                        <a:effectLst/>
                        <a:latin typeface="Arial" panose="020B0604020202020204" pitchFamily="34" charset="0"/>
                      </a:endParaRPr>
                    </a:p>
                  </a:txBody>
                  <a:tcPr marL="63886" marR="63886" marT="88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0000"/>
                        </a:lnSpc>
                        <a:spcBef>
                          <a:spcPts val="0"/>
                        </a:spcBef>
                        <a:spcAft>
                          <a:spcPts val="600"/>
                        </a:spcAft>
                      </a:pPr>
                      <a:r>
                        <a:rPr lang="en-AU" sz="1800" b="0" i="0" u="none" strike="noStrike" dirty="0">
                          <a:effectLst/>
                          <a:latin typeface="Arial" panose="020B0604020202020204" pitchFamily="34" charset="0"/>
                          <a:ea typeface="Calibri" panose="020F0502020204030204" pitchFamily="34" charset="0"/>
                          <a:cs typeface="Arial" panose="020B0604020202020204" pitchFamily="34" charset="0"/>
                        </a:rPr>
                        <a:t>Compares and contrasts the response of the nervous and endocrine systems to stimuli in humans by providing a similarity and difference(s).</a:t>
                      </a:r>
                      <a:endParaRPr lang="en-AU" sz="1800" b="0" i="0" u="none" strike="noStrike" dirty="0">
                        <a:effectLst/>
                        <a:latin typeface="Arial" panose="020B0604020202020204" pitchFamily="34" charset="0"/>
                      </a:endParaRPr>
                    </a:p>
                    <a:p>
                      <a:pPr algn="l" fontAlgn="t">
                        <a:lnSpc>
                          <a:spcPct val="110000"/>
                        </a:lnSpc>
                        <a:spcBef>
                          <a:spcPts val="0"/>
                        </a:spcBef>
                        <a:spcAft>
                          <a:spcPts val="600"/>
                        </a:spcAft>
                      </a:pPr>
                      <a:r>
                        <a:rPr lang="en-AU" sz="1800" b="0" i="0" u="none" strike="noStrike" dirty="0">
                          <a:effectLst/>
                          <a:latin typeface="Arial" panose="020B0604020202020204" pitchFamily="34" charset="0"/>
                          <a:ea typeface="Calibri" panose="020F0502020204030204" pitchFamily="34" charset="0"/>
                          <a:cs typeface="Arial" panose="020B0604020202020204" pitchFamily="34" charset="0"/>
                        </a:rPr>
                        <a:t>Constructs a written response that effectively uses connectives/cohesive words to illustrate comparison and contrast.</a:t>
                      </a:r>
                      <a:endParaRPr lang="en-AU" sz="1800" b="0" i="0" u="none" strike="noStrike" dirty="0">
                        <a:effectLst/>
                        <a:latin typeface="Arial" panose="020B0604020202020204" pitchFamily="34" charset="0"/>
                      </a:endParaRPr>
                    </a:p>
                    <a:p>
                      <a:pPr algn="l" fontAlgn="t">
                        <a:lnSpc>
                          <a:spcPct val="110000"/>
                        </a:lnSpc>
                        <a:spcBef>
                          <a:spcPts val="0"/>
                        </a:spcBef>
                        <a:spcAft>
                          <a:spcPts val="600"/>
                        </a:spcAft>
                      </a:pPr>
                      <a:r>
                        <a:rPr lang="en-AU" sz="1800" b="0" i="0" u="none" strike="noStrike" dirty="0">
                          <a:effectLst/>
                          <a:latin typeface="Arial" panose="020B0604020202020204" pitchFamily="34" charset="0"/>
                          <a:ea typeface="Calibri" panose="020F0502020204030204" pitchFamily="34" charset="0"/>
                          <a:cs typeface="Arial" panose="020B0604020202020204" pitchFamily="34" charset="0"/>
                        </a:rPr>
                        <a:t>Use of correct scientific terminology to provide detail.</a:t>
                      </a:r>
                      <a:endParaRPr lang="en-AU" sz="1800" b="0" i="0" u="none" strike="noStrike" dirty="0">
                        <a:effectLst/>
                        <a:latin typeface="Arial" panose="020B0604020202020204" pitchFamily="34" charset="0"/>
                      </a:endParaRPr>
                    </a:p>
                  </a:txBody>
                  <a:tcPr marL="63886" marR="63886" marT="88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6069126"/>
                  </a:ext>
                </a:extLst>
              </a:tr>
              <a:tr h="712066">
                <a:tc>
                  <a:txBody>
                    <a:bodyPr/>
                    <a:lstStyle/>
                    <a:p>
                      <a:pPr algn="ctr" fontAlgn="t">
                        <a:lnSpc>
                          <a:spcPct val="110000"/>
                        </a:lnSpc>
                        <a:spcBef>
                          <a:spcPts val="1200"/>
                        </a:spcBef>
                        <a:spcAft>
                          <a:spcPts val="600"/>
                        </a:spcAft>
                      </a:pPr>
                      <a:r>
                        <a:rPr lang="en-AU" sz="1800" b="1" i="0" u="none" strike="noStrike">
                          <a:effectLst/>
                          <a:latin typeface="Arial" panose="020B0604020202020204" pitchFamily="34" charset="0"/>
                          <a:ea typeface="Calibri" panose="020F0502020204030204" pitchFamily="34" charset="0"/>
                          <a:cs typeface="Arial" panose="020B0604020202020204" pitchFamily="34" charset="0"/>
                        </a:rPr>
                        <a:t>2</a:t>
                      </a:r>
                      <a:endParaRPr lang="en-AU" sz="1800" b="0" i="0" u="none" strike="noStrike">
                        <a:effectLst/>
                        <a:latin typeface="Arial" panose="020B0604020202020204" pitchFamily="34" charset="0"/>
                      </a:endParaRPr>
                    </a:p>
                  </a:txBody>
                  <a:tcPr marL="63886" marR="63886" marT="88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0000"/>
                        </a:lnSpc>
                        <a:spcBef>
                          <a:spcPts val="0"/>
                        </a:spcBef>
                        <a:spcAft>
                          <a:spcPts val="600"/>
                        </a:spcAft>
                      </a:pPr>
                      <a:r>
                        <a:rPr lang="en-AU" sz="1800" b="0" i="0" u="none" strike="noStrike" dirty="0">
                          <a:effectLst/>
                          <a:latin typeface="Arial" panose="020B0604020202020204" pitchFamily="34" charset="0"/>
                          <a:ea typeface="Calibri" panose="020F0502020204030204" pitchFamily="34" charset="0"/>
                          <a:cs typeface="Arial" panose="020B0604020202020204" pitchFamily="34" charset="0"/>
                        </a:rPr>
                        <a:t>Compares the nervous and endocrine system responses by providing a similarity or difference OR Outlines responses of the endocrine and/or nervous system.</a:t>
                      </a:r>
                      <a:endParaRPr lang="en-AU" sz="1800" b="0" i="0" u="none" strike="noStrike" dirty="0">
                        <a:effectLst/>
                        <a:latin typeface="Arial" panose="020B0604020202020204" pitchFamily="34" charset="0"/>
                      </a:endParaRPr>
                    </a:p>
                  </a:txBody>
                  <a:tcPr marL="63886" marR="63886" marT="88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263514"/>
                  </a:ext>
                </a:extLst>
              </a:tr>
              <a:tr h="464402">
                <a:tc>
                  <a:txBody>
                    <a:bodyPr/>
                    <a:lstStyle/>
                    <a:p>
                      <a:pPr algn="ctr" fontAlgn="t">
                        <a:lnSpc>
                          <a:spcPct val="110000"/>
                        </a:lnSpc>
                        <a:spcBef>
                          <a:spcPts val="1200"/>
                        </a:spcBef>
                        <a:spcAft>
                          <a:spcPts val="600"/>
                        </a:spcAft>
                      </a:pPr>
                      <a:r>
                        <a:rPr lang="en-AU" sz="1800" b="1" i="0" u="none" strike="noStrike" dirty="0">
                          <a:effectLst/>
                          <a:latin typeface="Arial" panose="020B0604020202020204" pitchFamily="34" charset="0"/>
                          <a:ea typeface="Calibri" panose="020F0502020204030204" pitchFamily="34" charset="0"/>
                          <a:cs typeface="Arial" panose="020B0604020202020204" pitchFamily="34" charset="0"/>
                        </a:rPr>
                        <a:t>1</a:t>
                      </a:r>
                      <a:endParaRPr lang="en-AU" sz="1800" b="0" i="0" u="none" strike="noStrike" dirty="0">
                        <a:effectLst/>
                        <a:latin typeface="Arial" panose="020B0604020202020204" pitchFamily="34" charset="0"/>
                      </a:endParaRPr>
                    </a:p>
                  </a:txBody>
                  <a:tcPr marL="63886" marR="63886" marT="88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0000"/>
                        </a:lnSpc>
                        <a:spcBef>
                          <a:spcPts val="0"/>
                        </a:spcBef>
                        <a:spcAft>
                          <a:spcPts val="600"/>
                        </a:spcAft>
                      </a:pPr>
                      <a:r>
                        <a:rPr lang="en-AU" sz="1800" b="0" i="0" u="none" strike="noStrike" dirty="0">
                          <a:effectLst/>
                          <a:latin typeface="Arial" panose="020B0604020202020204" pitchFamily="34" charset="0"/>
                          <a:ea typeface="Calibri" panose="020F0502020204030204" pitchFamily="34" charset="0"/>
                          <a:cs typeface="Arial" panose="020B0604020202020204" pitchFamily="34" charset="0"/>
                        </a:rPr>
                        <a:t>Outlines a response of the endocrine and/or nervous system.</a:t>
                      </a:r>
                      <a:endParaRPr lang="en-AU" sz="1800" b="0" i="0" u="none" strike="noStrike" dirty="0">
                        <a:effectLst/>
                        <a:latin typeface="Arial" panose="020B0604020202020204" pitchFamily="34" charset="0"/>
                      </a:endParaRPr>
                    </a:p>
                  </a:txBody>
                  <a:tcPr marL="63886" marR="63886" marT="88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4053014"/>
                  </a:ext>
                </a:extLst>
              </a:tr>
            </a:tbl>
          </a:graphicData>
        </a:graphic>
      </p:graphicFrame>
      <p:sp>
        <p:nvSpPr>
          <p:cNvPr id="2" name="Slide Number Placeholder 1">
            <a:extLst>
              <a:ext uri="{FF2B5EF4-FFF2-40B4-BE49-F238E27FC236}">
                <a16:creationId xmlns:a16="http://schemas.microsoft.com/office/drawing/2014/main" id="{97B14BC6-BE82-01A7-F6AF-5411DD5DC2C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77</a:t>
            </a:fld>
            <a:endParaRPr lang="en-AU"/>
          </a:p>
        </p:txBody>
      </p:sp>
    </p:spTree>
    <p:extLst>
      <p:ext uri="{BB962C8B-B14F-4D97-AF65-F5344CB8AC3E}">
        <p14:creationId xmlns:p14="http://schemas.microsoft.com/office/powerpoint/2010/main" val="323662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5C7449-5260-0172-AD6C-DE2962DB09EB}"/>
              </a:ext>
            </a:extLst>
          </p:cNvPr>
          <p:cNvSpPr>
            <a:spLocks noGrp="1"/>
          </p:cNvSpPr>
          <p:nvPr>
            <p:ph type="title"/>
          </p:nvPr>
        </p:nvSpPr>
        <p:spPr/>
        <p:txBody>
          <a:bodyPr/>
          <a:lstStyle/>
          <a:p>
            <a:r>
              <a:rPr lang="en-AU" dirty="0"/>
              <a:t>1.6 Sample response 1</a:t>
            </a:r>
          </a:p>
        </p:txBody>
      </p:sp>
      <p:sp>
        <p:nvSpPr>
          <p:cNvPr id="5" name="TextBox 4">
            <a:extLst>
              <a:ext uri="{FF2B5EF4-FFF2-40B4-BE49-F238E27FC236}">
                <a16:creationId xmlns:a16="http://schemas.microsoft.com/office/drawing/2014/main" id="{FCB63D64-265B-5DBF-8C2E-1A6F4F5BBF72}"/>
              </a:ext>
            </a:extLst>
          </p:cNvPr>
          <p:cNvSpPr txBox="1"/>
          <p:nvPr/>
        </p:nvSpPr>
        <p:spPr>
          <a:xfrm>
            <a:off x="753979" y="1356173"/>
            <a:ext cx="10684042" cy="5009833"/>
          </a:xfrm>
          <a:prstGeom prst="rect">
            <a:avLst/>
          </a:prstGeom>
          <a:noFill/>
        </p:spPr>
        <p:txBody>
          <a:bodyPr wrap="square">
            <a:spAutoFit/>
          </a:bodyPr>
          <a:lstStyle/>
          <a:p>
            <a:pPr>
              <a:lnSpc>
                <a:spcPct val="150000"/>
              </a:lnSpc>
            </a:pPr>
            <a:r>
              <a:rPr lang="en-AU" sz="2400" dirty="0">
                <a:effectLst/>
                <a:latin typeface="Arial" panose="020B0604020202020204" pitchFamily="34" charset="0"/>
                <a:ea typeface="Calibri" panose="020F0502020204030204" pitchFamily="34" charset="0"/>
              </a:rPr>
              <a:t>The nervous and endocrine systems receive stimuli, transmit messages, and elicit responses. </a:t>
            </a:r>
            <a:r>
              <a:rPr lang="en-AU" dirty="0">
                <a:latin typeface="Arial" panose="020B0604020202020204" pitchFamily="34" charset="0"/>
                <a:cs typeface="Arial" panose="020B0604020202020204" pitchFamily="34" charset="0"/>
              </a:rPr>
              <a:t>They are also both systems in the human body that help maintain homeostasis. However, they do so in a different way. The nervous system sends messages as electrical impulses, resulting in a fast response, unlike the endocrine system, which uses hormones to send messages, resulting in a slower response. Responses coordinated by the nervous system are typically localised, affecting a particular part of the body. Conversely, responses coordinated by the endocrine system typically have a more widespread effect.</a:t>
            </a:r>
          </a:p>
        </p:txBody>
      </p:sp>
      <p:sp>
        <p:nvSpPr>
          <p:cNvPr id="2" name="Slide Number Placeholder 1">
            <a:extLst>
              <a:ext uri="{FF2B5EF4-FFF2-40B4-BE49-F238E27FC236}">
                <a16:creationId xmlns:a16="http://schemas.microsoft.com/office/drawing/2014/main" id="{DD350EEB-3ADC-B2C8-5448-AA3A2F80F2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78</a:t>
            </a:fld>
            <a:endParaRPr lang="en-AU"/>
          </a:p>
        </p:txBody>
      </p:sp>
    </p:spTree>
    <p:extLst>
      <p:ext uri="{BB962C8B-B14F-4D97-AF65-F5344CB8AC3E}">
        <p14:creationId xmlns:p14="http://schemas.microsoft.com/office/powerpoint/2010/main" val="179968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3E3CDB-8E4A-26B7-32A2-9157B57CB221}"/>
              </a:ext>
            </a:extLst>
          </p:cNvPr>
          <p:cNvSpPr>
            <a:spLocks noGrp="1"/>
          </p:cNvSpPr>
          <p:nvPr>
            <p:ph type="title"/>
          </p:nvPr>
        </p:nvSpPr>
        <p:spPr/>
        <p:txBody>
          <a:bodyPr/>
          <a:lstStyle/>
          <a:p>
            <a:r>
              <a:rPr lang="en-AU"/>
              <a:t>1.6 Sample response 1 annotated</a:t>
            </a:r>
          </a:p>
        </p:txBody>
      </p:sp>
      <p:sp>
        <p:nvSpPr>
          <p:cNvPr id="5" name="TextBox 4">
            <a:extLst>
              <a:ext uri="{FF2B5EF4-FFF2-40B4-BE49-F238E27FC236}">
                <a16:creationId xmlns:a16="http://schemas.microsoft.com/office/drawing/2014/main" id="{606768C0-A941-6864-E8C5-084B04604EC3}"/>
              </a:ext>
            </a:extLst>
          </p:cNvPr>
          <p:cNvSpPr txBox="1"/>
          <p:nvPr/>
        </p:nvSpPr>
        <p:spPr>
          <a:xfrm>
            <a:off x="731838" y="1341438"/>
            <a:ext cx="8767762" cy="4190314"/>
          </a:xfrm>
          <a:prstGeom prst="rect">
            <a:avLst/>
          </a:prstGeom>
          <a:noFill/>
        </p:spPr>
        <p:txBody>
          <a:bodyPr wrap="square">
            <a:spAutoFit/>
          </a:bodyPr>
          <a:lstStyle/>
          <a:p>
            <a:pPr>
              <a:lnSpc>
                <a:spcPct val="150000"/>
              </a:lnSpc>
              <a:spcBef>
                <a:spcPts val="1200"/>
              </a:spcBef>
              <a:spcAft>
                <a:spcPts val="600"/>
              </a:spcAft>
            </a:pPr>
            <a:r>
              <a:rPr lang="en-AU" sz="2000" dirty="0">
                <a:effectLst/>
                <a:latin typeface="Arial" panose="020B0604020202020204" pitchFamily="34" charset="0"/>
                <a:ea typeface="Calibri" panose="020F0502020204030204" pitchFamily="34" charset="0"/>
              </a:rPr>
              <a:t>The </a:t>
            </a:r>
            <a:r>
              <a:rPr lang="en-AU" sz="2000" b="1" dirty="0">
                <a:solidFill>
                  <a:schemeClr val="accent1"/>
                </a:solidFill>
                <a:effectLst/>
                <a:latin typeface="Arial" panose="020B0604020202020204" pitchFamily="34" charset="0"/>
                <a:ea typeface="Calibri" panose="020F0502020204030204" pitchFamily="34" charset="0"/>
              </a:rPr>
              <a:t>nervous</a:t>
            </a:r>
            <a:r>
              <a:rPr lang="en-AU" sz="2000" dirty="0">
                <a:effectLst/>
                <a:latin typeface="Arial" panose="020B0604020202020204" pitchFamily="34" charset="0"/>
                <a:ea typeface="Calibri" panose="020F0502020204030204" pitchFamily="34" charset="0"/>
              </a:rPr>
              <a:t> and </a:t>
            </a:r>
            <a:r>
              <a:rPr lang="en-AU" sz="2000" b="1" dirty="0">
                <a:solidFill>
                  <a:schemeClr val="accent1"/>
                </a:solidFill>
                <a:effectLst/>
                <a:latin typeface="Arial" panose="020B0604020202020204" pitchFamily="34" charset="0"/>
                <a:ea typeface="Calibri" panose="020F0502020204030204" pitchFamily="34" charset="0"/>
              </a:rPr>
              <a:t>endocrine systems </a:t>
            </a:r>
            <a:r>
              <a:rPr lang="en-AU" sz="2000" dirty="0">
                <a:effectLst/>
                <a:latin typeface="Arial" panose="020B0604020202020204" pitchFamily="34" charset="0"/>
                <a:ea typeface="Calibri" panose="020F0502020204030204" pitchFamily="34" charset="0"/>
              </a:rPr>
              <a:t>receive stimuli, transmit messages, and elicit responses. </a:t>
            </a:r>
            <a:r>
              <a:rPr lang="en-AU" sz="2000" dirty="0">
                <a:effectLst/>
                <a:latin typeface="Arial" panose="020B0604020202020204" pitchFamily="34" charset="0"/>
                <a:ea typeface="Calibri" panose="020F0502020204030204" pitchFamily="34" charset="0"/>
                <a:cs typeface="Arial" panose="020B0604020202020204" pitchFamily="34" charset="0"/>
              </a:rPr>
              <a:t>They are also </a:t>
            </a:r>
            <a:r>
              <a:rPr lang="en-AU" sz="2000" dirty="0">
                <a:highlight>
                  <a:srgbClr val="FFFF00"/>
                </a:highlight>
                <a:latin typeface="Arial" panose="020B0604020202020204" pitchFamily="34" charset="0"/>
                <a:ea typeface="Calibri" panose="020F0502020204030204" pitchFamily="34" charset="0"/>
                <a:cs typeface="Arial" panose="020B0604020202020204" pitchFamily="34" charset="0"/>
              </a:rPr>
              <a:t>b</a:t>
            </a:r>
            <a:r>
              <a:rPr lang="en-AU" sz="2000" dirty="0">
                <a:effectLst/>
                <a:highlight>
                  <a:srgbClr val="FFFF00"/>
                </a:highlight>
                <a:latin typeface="Arial" panose="020B0604020202020204" pitchFamily="34" charset="0"/>
                <a:ea typeface="Calibri" panose="020F0502020204030204" pitchFamily="34" charset="0"/>
                <a:cs typeface="Arial" panose="020B0604020202020204" pitchFamily="34" charset="0"/>
              </a:rPr>
              <a:t>oth</a:t>
            </a:r>
            <a:r>
              <a:rPr lang="en-AU" sz="2000" dirty="0">
                <a:effectLst/>
                <a:latin typeface="Arial" panose="020B0604020202020204" pitchFamily="34" charset="0"/>
                <a:ea typeface="Calibri" panose="020F0502020204030204" pitchFamily="34" charset="0"/>
                <a:cs typeface="Arial" panose="020B0604020202020204" pitchFamily="34" charset="0"/>
              </a:rPr>
              <a:t> systems in the human body that help maintain </a:t>
            </a:r>
            <a:r>
              <a:rPr lang="en-AU" sz="2000"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homeostasis</a:t>
            </a:r>
            <a:r>
              <a:rPr lang="en-AU" sz="2000" dirty="0">
                <a:effectLst/>
                <a:latin typeface="Arial" panose="020B0604020202020204" pitchFamily="34" charset="0"/>
                <a:ea typeface="Calibri" panose="020F0502020204030204" pitchFamily="34" charset="0"/>
                <a:cs typeface="Arial" panose="020B0604020202020204" pitchFamily="34" charset="0"/>
              </a:rPr>
              <a:t>. </a:t>
            </a:r>
            <a:r>
              <a:rPr lang="en-AU" sz="2000" dirty="0">
                <a:effectLst/>
                <a:highlight>
                  <a:srgbClr val="FFFF00"/>
                </a:highlight>
                <a:latin typeface="Arial" panose="020B0604020202020204" pitchFamily="34" charset="0"/>
                <a:ea typeface="Calibri" panose="020F0502020204030204" pitchFamily="34" charset="0"/>
                <a:cs typeface="Arial" panose="020B0604020202020204" pitchFamily="34" charset="0"/>
              </a:rPr>
              <a:t>However,</a:t>
            </a:r>
            <a:r>
              <a:rPr lang="en-AU" sz="2000" dirty="0">
                <a:effectLst/>
                <a:latin typeface="Arial" panose="020B0604020202020204" pitchFamily="34" charset="0"/>
                <a:ea typeface="Calibri" panose="020F0502020204030204" pitchFamily="34" charset="0"/>
                <a:cs typeface="Arial" panose="020B0604020202020204" pitchFamily="34" charset="0"/>
              </a:rPr>
              <a:t> they do so in a different way. The nervous system sends messages as </a:t>
            </a:r>
            <a:r>
              <a:rPr lang="en-AU" sz="2000"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electrical impulses</a:t>
            </a:r>
            <a:r>
              <a:rPr lang="en-AU" sz="2000" b="1" dirty="0">
                <a:solidFill>
                  <a:srgbClr val="323695"/>
                </a:solidFill>
                <a:effectLst/>
                <a:latin typeface="Arial" panose="020B0604020202020204" pitchFamily="34" charset="0"/>
                <a:ea typeface="Calibri" panose="020F0502020204030204" pitchFamily="34" charset="0"/>
                <a:cs typeface="Arial" panose="020B0604020202020204" pitchFamily="34" charset="0"/>
              </a:rPr>
              <a:t>,</a:t>
            </a:r>
            <a:r>
              <a:rPr lang="en-AU" sz="2000" dirty="0">
                <a:effectLst/>
                <a:latin typeface="Arial" panose="020B0604020202020204" pitchFamily="34" charset="0"/>
                <a:ea typeface="Calibri" panose="020F0502020204030204" pitchFamily="34" charset="0"/>
                <a:cs typeface="Arial" panose="020B0604020202020204" pitchFamily="34" charset="0"/>
              </a:rPr>
              <a:t> resulting in a fast response, </a:t>
            </a:r>
            <a:r>
              <a:rPr lang="en-AU" sz="2000" dirty="0">
                <a:effectLst/>
                <a:highlight>
                  <a:srgbClr val="FFFF00"/>
                </a:highlight>
                <a:latin typeface="Arial" panose="020B0604020202020204" pitchFamily="34" charset="0"/>
                <a:ea typeface="Calibri" panose="020F0502020204030204" pitchFamily="34" charset="0"/>
                <a:cs typeface="Arial" panose="020B0604020202020204" pitchFamily="34" charset="0"/>
              </a:rPr>
              <a:t>unlike</a:t>
            </a:r>
            <a:r>
              <a:rPr lang="en-AU" sz="2000" dirty="0">
                <a:effectLst/>
                <a:latin typeface="Arial" panose="020B0604020202020204" pitchFamily="34" charset="0"/>
                <a:ea typeface="Calibri" panose="020F0502020204030204" pitchFamily="34" charset="0"/>
                <a:cs typeface="Arial" panose="020B0604020202020204" pitchFamily="34" charset="0"/>
              </a:rPr>
              <a:t> the endocrine system which uses </a:t>
            </a:r>
            <a:r>
              <a:rPr lang="en-AU" sz="2000"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hormones</a:t>
            </a:r>
            <a:r>
              <a:rPr lang="en-AU" sz="2000" dirty="0">
                <a:effectLst/>
                <a:latin typeface="Arial" panose="020B0604020202020204" pitchFamily="34" charset="0"/>
                <a:ea typeface="Calibri" panose="020F0502020204030204" pitchFamily="34" charset="0"/>
                <a:cs typeface="Arial" panose="020B0604020202020204" pitchFamily="34" charset="0"/>
              </a:rPr>
              <a:t> to send messages, resulting in a slower response. Responses coordinated by the nervous system are typically localised, affecting a particular part of the body. </a:t>
            </a:r>
            <a:r>
              <a:rPr lang="en-AU" sz="2000" dirty="0">
                <a:effectLst/>
                <a:highlight>
                  <a:srgbClr val="FFFF00"/>
                </a:highlight>
                <a:latin typeface="Arial" panose="020B0604020202020204" pitchFamily="34" charset="0"/>
                <a:ea typeface="Calibri" panose="020F0502020204030204" pitchFamily="34" charset="0"/>
                <a:cs typeface="Arial" panose="020B0604020202020204" pitchFamily="34" charset="0"/>
              </a:rPr>
              <a:t>Conversely</a:t>
            </a:r>
            <a:r>
              <a:rPr lang="en-AU" sz="2000" dirty="0">
                <a:effectLst/>
                <a:latin typeface="Arial" panose="020B0604020202020204" pitchFamily="34" charset="0"/>
                <a:ea typeface="Calibri" panose="020F0502020204030204" pitchFamily="34" charset="0"/>
                <a:cs typeface="Arial" panose="020B0604020202020204" pitchFamily="34" charset="0"/>
              </a:rPr>
              <a:t>, responses </a:t>
            </a:r>
            <a:r>
              <a:rPr lang="en-AU" sz="2000"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coordinated</a:t>
            </a:r>
            <a:r>
              <a:rPr lang="en-AU" sz="2000" dirty="0">
                <a:effectLst/>
                <a:latin typeface="Arial" panose="020B0604020202020204" pitchFamily="34" charset="0"/>
                <a:ea typeface="Calibri" panose="020F0502020204030204" pitchFamily="34" charset="0"/>
                <a:cs typeface="Arial" panose="020B0604020202020204" pitchFamily="34" charset="0"/>
              </a:rPr>
              <a:t> by the endocrine system typically have a more widespread effect.</a:t>
            </a:r>
          </a:p>
        </p:txBody>
      </p:sp>
      <p:sp>
        <p:nvSpPr>
          <p:cNvPr id="6" name="TextBox 5">
            <a:extLst>
              <a:ext uri="{FF2B5EF4-FFF2-40B4-BE49-F238E27FC236}">
                <a16:creationId xmlns:a16="http://schemas.microsoft.com/office/drawing/2014/main" id="{4A213ABD-9846-B0B4-9C60-A028AA19CD23}"/>
              </a:ext>
            </a:extLst>
          </p:cNvPr>
          <p:cNvSpPr txBox="1"/>
          <p:nvPr/>
        </p:nvSpPr>
        <p:spPr>
          <a:xfrm>
            <a:off x="731838" y="5679435"/>
            <a:ext cx="4845820" cy="1016565"/>
          </a:xfrm>
          <a:prstGeom prst="rect">
            <a:avLst/>
          </a:prstGeom>
          <a:noFill/>
          <a:ln w="12700">
            <a:solidFill>
              <a:schemeClr val="tx1"/>
            </a:solidFill>
          </a:ln>
        </p:spPr>
        <p:txBody>
          <a:bodyPr wrap="square" lIns="72000" tIns="0" rIns="0" bIns="0" rtlCol="0">
            <a:noAutofit/>
          </a:bodyPr>
          <a:lstStyle/>
          <a:p>
            <a:pPr algn="l">
              <a:lnSpc>
                <a:spcPct val="150000"/>
              </a:lnSpc>
            </a:pPr>
            <a:r>
              <a:rPr lang="en-AU" sz="1400" b="1" dirty="0">
                <a:latin typeface="Arial" panose="020B0604020202020204" pitchFamily="34" charset="0"/>
                <a:cs typeface="Arial" panose="020B0604020202020204" pitchFamily="34" charset="0"/>
              </a:rPr>
              <a:t>Key</a:t>
            </a:r>
            <a:endParaRPr lang="en-AU" sz="1400" dirty="0">
              <a:latin typeface="Arial" panose="020B0604020202020204" pitchFamily="34" charset="0"/>
              <a:cs typeface="Arial" panose="020B0604020202020204" pitchFamily="34" charset="0"/>
            </a:endParaRPr>
          </a:p>
          <a:p>
            <a:pPr algn="l">
              <a:lnSpc>
                <a:spcPct val="150000"/>
              </a:lnSpc>
            </a:pPr>
            <a:r>
              <a:rPr lang="en-AU" sz="1400" dirty="0">
                <a:highlight>
                  <a:srgbClr val="FFFF00"/>
                </a:highlight>
                <a:latin typeface="Arial" panose="020B0604020202020204" pitchFamily="34" charset="0"/>
                <a:cs typeface="Arial" panose="020B0604020202020204" pitchFamily="34" charset="0"/>
              </a:rPr>
              <a:t>Yellow highlighting: </a:t>
            </a:r>
            <a:r>
              <a:rPr lang="en-AU" sz="1400" dirty="0">
                <a:latin typeface="Arial" panose="020B0604020202020204" pitchFamily="34" charset="0"/>
                <a:cs typeface="Arial" panose="020B0604020202020204" pitchFamily="34" charset="0"/>
              </a:rPr>
              <a:t>words to indicate similarity or difference</a:t>
            </a:r>
          </a:p>
          <a:p>
            <a:pPr algn="l">
              <a:lnSpc>
                <a:spcPct val="150000"/>
              </a:lnSpc>
            </a:pPr>
            <a:r>
              <a:rPr lang="en-AU" sz="1400" b="1" dirty="0">
                <a:solidFill>
                  <a:schemeClr val="accent1"/>
                </a:solidFill>
                <a:latin typeface="Arial" panose="020B0604020202020204" pitchFamily="34" charset="0"/>
                <a:cs typeface="Arial" panose="020B0604020202020204" pitchFamily="34" charset="0"/>
              </a:rPr>
              <a:t>Blue words</a:t>
            </a:r>
            <a:r>
              <a:rPr lang="en-AU" sz="1400" dirty="0">
                <a:latin typeface="Arial" panose="020B0604020202020204" pitchFamily="34" charset="0"/>
                <a:cs typeface="Arial" panose="020B0604020202020204" pitchFamily="34" charset="0"/>
              </a:rPr>
              <a:t>: scientific terminology</a:t>
            </a:r>
          </a:p>
        </p:txBody>
      </p:sp>
      <p:sp>
        <p:nvSpPr>
          <p:cNvPr id="2" name="Slide Number Placeholder 1">
            <a:extLst>
              <a:ext uri="{FF2B5EF4-FFF2-40B4-BE49-F238E27FC236}">
                <a16:creationId xmlns:a16="http://schemas.microsoft.com/office/drawing/2014/main" id="{B4FE1E4E-4296-48FC-D0EF-16F714BA01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79</a:t>
            </a:fld>
            <a:endParaRPr lang="en-AU"/>
          </a:p>
        </p:txBody>
      </p:sp>
    </p:spTree>
    <p:extLst>
      <p:ext uri="{BB962C8B-B14F-4D97-AF65-F5344CB8AC3E}">
        <p14:creationId xmlns:p14="http://schemas.microsoft.com/office/powerpoint/2010/main" val="349704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1.2 Maintaining a balance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143457953"/>
              </p:ext>
            </p:extLst>
          </p:nvPr>
        </p:nvGraphicFramePr>
        <p:xfrm>
          <a:off x="235458" y="1838186"/>
          <a:ext cx="11496000" cy="3780093"/>
        </p:xfrm>
        <a:graphic>
          <a:graphicData uri="http://schemas.openxmlformats.org/drawingml/2006/table">
            <a:tbl>
              <a:tblPr firstRow="1">
                <a:tableStyleId>{B301B821-A1FF-4177-AEE7-76D212191A09}</a:tableStyleId>
              </a:tblPr>
              <a:tblGrid>
                <a:gridCol w="4643386">
                  <a:extLst>
                    <a:ext uri="{9D8B030D-6E8A-4147-A177-3AD203B41FA5}">
                      <a16:colId xmlns:a16="http://schemas.microsoft.com/office/drawing/2014/main" val="3623447875"/>
                    </a:ext>
                  </a:extLst>
                </a:gridCol>
                <a:gridCol w="6852614">
                  <a:extLst>
                    <a:ext uri="{9D8B030D-6E8A-4147-A177-3AD203B41FA5}">
                      <a16:colId xmlns:a16="http://schemas.microsoft.com/office/drawing/2014/main" val="3573327086"/>
                    </a:ext>
                  </a:extLst>
                </a:gridCol>
              </a:tblGrid>
              <a:tr h="370133">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8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351766">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about the importance of maintaining stable internal conditions in the human body to function optimally.</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define homeostasis.</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identify that the body keeps factors such as temperature within a certain range.</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outline how the human body responds to changes in external temperatures to maintain a constant body temperature.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endParaRPr lang="en-AU" sz="1800" dirty="0">
                        <a:latin typeface="Arial" panose="020B0604020202020204" pitchFamily="34" charset="0"/>
                        <a:cs typeface="Arial" panose="020B0604020202020204" pitchFamily="34" charset="0"/>
                      </a:endParaRPr>
                    </a:p>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to understand how scientific models can represent and explain concepts.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endParaRPr lang="en-AU" sz="1800" dirty="0">
                        <a:latin typeface="Arial" panose="020B0604020202020204" pitchFamily="34" charset="0"/>
                        <a:cs typeface="Arial" panose="020B0604020202020204" pitchFamily="34" charset="0"/>
                      </a:endParaRPr>
                    </a:p>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explain how a model demonstrates the concept of homeostasis.</a:t>
                      </a:r>
                    </a:p>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latin typeface="Arial" panose="020B0604020202020204" pitchFamily="34" charset="0"/>
                          <a:cs typeface="Arial" panose="020B0604020202020204" pitchFamily="34" charset="0"/>
                        </a:rPr>
                        <a:t>identify the limitations of a model.</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a:t>
            </a:fld>
            <a:endParaRPr lang="en-AU"/>
          </a:p>
        </p:txBody>
      </p:sp>
    </p:spTree>
    <p:extLst>
      <p:ext uri="{BB962C8B-B14F-4D97-AF65-F5344CB8AC3E}">
        <p14:creationId xmlns:p14="http://schemas.microsoft.com/office/powerpoint/2010/main" val="85175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55C1E4-8354-AA01-5083-6BED77F74F61}"/>
              </a:ext>
            </a:extLst>
          </p:cNvPr>
          <p:cNvSpPr>
            <a:spLocks noGrp="1"/>
          </p:cNvSpPr>
          <p:nvPr>
            <p:ph type="title"/>
          </p:nvPr>
        </p:nvSpPr>
        <p:spPr/>
        <p:txBody>
          <a:bodyPr/>
          <a:lstStyle/>
          <a:p>
            <a:r>
              <a:rPr lang="en-AU" dirty="0"/>
              <a:t>1.6 Sample response 2</a:t>
            </a:r>
          </a:p>
        </p:txBody>
      </p:sp>
      <p:sp>
        <p:nvSpPr>
          <p:cNvPr id="5" name="TextBox 4">
            <a:extLst>
              <a:ext uri="{FF2B5EF4-FFF2-40B4-BE49-F238E27FC236}">
                <a16:creationId xmlns:a16="http://schemas.microsoft.com/office/drawing/2014/main" id="{1E06B35C-463B-6384-1046-CC4215A4EE30}"/>
              </a:ext>
            </a:extLst>
          </p:cNvPr>
          <p:cNvSpPr txBox="1"/>
          <p:nvPr/>
        </p:nvSpPr>
        <p:spPr>
          <a:xfrm>
            <a:off x="731838" y="1350199"/>
            <a:ext cx="8338008" cy="3347840"/>
          </a:xfrm>
          <a:prstGeom prst="rect">
            <a:avLst/>
          </a:prstGeom>
          <a:noFill/>
        </p:spPr>
        <p:txBody>
          <a:bodyPr wrap="square">
            <a:spAutoFit/>
          </a:bodyPr>
          <a:lstStyle/>
          <a:p>
            <a:pPr>
              <a:lnSpc>
                <a:spcPct val="150000"/>
              </a:lnSpc>
            </a:pPr>
            <a:r>
              <a:rPr lang="en-AU" dirty="0">
                <a:effectLst/>
                <a:latin typeface="Arial" panose="020B0604020202020204" pitchFamily="34" charset="0"/>
                <a:ea typeface="Calibri" panose="020F0502020204030204" pitchFamily="34" charset="0"/>
              </a:rPr>
              <a:t>The nervous system acts fast, and its response affects a particular part of the body. Both the nervous and endocrine systems respond to help keep a balance in the body. The endocrine system uses chemical messengers and has a slow response.</a:t>
            </a:r>
          </a:p>
          <a:p>
            <a:pPr>
              <a:lnSpc>
                <a:spcPct val="150000"/>
              </a:lnSpc>
            </a:pPr>
            <a:endParaRPr lang="en-AU"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CD2E7663-D155-8DEC-80C0-3AE0B494B07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80</a:t>
            </a:fld>
            <a:endParaRPr lang="en-AU"/>
          </a:p>
        </p:txBody>
      </p:sp>
    </p:spTree>
    <p:extLst>
      <p:ext uri="{BB962C8B-B14F-4D97-AF65-F5344CB8AC3E}">
        <p14:creationId xmlns:p14="http://schemas.microsoft.com/office/powerpoint/2010/main" val="62598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838ECF-3F06-E16F-675D-D75C5254223C}"/>
              </a:ext>
            </a:extLst>
          </p:cNvPr>
          <p:cNvSpPr>
            <a:spLocks noGrp="1"/>
          </p:cNvSpPr>
          <p:nvPr>
            <p:ph type="title"/>
          </p:nvPr>
        </p:nvSpPr>
        <p:spPr/>
        <p:txBody>
          <a:bodyPr/>
          <a:lstStyle/>
          <a:p>
            <a:r>
              <a:rPr lang="en-AU"/>
              <a:t>1.6 Sample response 2 annotated</a:t>
            </a:r>
          </a:p>
        </p:txBody>
      </p:sp>
      <p:sp>
        <p:nvSpPr>
          <p:cNvPr id="5" name="TextBox 4">
            <a:extLst>
              <a:ext uri="{FF2B5EF4-FFF2-40B4-BE49-F238E27FC236}">
                <a16:creationId xmlns:a16="http://schemas.microsoft.com/office/drawing/2014/main" id="{E9291F4D-5045-2CAD-6601-104FADAD81B4}"/>
              </a:ext>
            </a:extLst>
          </p:cNvPr>
          <p:cNvSpPr txBox="1"/>
          <p:nvPr/>
        </p:nvSpPr>
        <p:spPr>
          <a:xfrm>
            <a:off x="731838" y="1341438"/>
            <a:ext cx="7658285" cy="2793842"/>
          </a:xfrm>
          <a:prstGeom prst="rect">
            <a:avLst/>
          </a:prstGeom>
          <a:noFill/>
        </p:spPr>
        <p:txBody>
          <a:bodyPr wrap="square">
            <a:spAutoFit/>
          </a:bodyPr>
          <a:lstStyle/>
          <a:p>
            <a:pPr>
              <a:lnSpc>
                <a:spcPct val="150000"/>
              </a:lnSpc>
            </a:pPr>
            <a:r>
              <a:rPr lang="en-AU" dirty="0">
                <a:effectLst/>
                <a:latin typeface="Arial" panose="020B0604020202020204" pitchFamily="34" charset="0"/>
                <a:ea typeface="Calibri" panose="020F0502020204030204" pitchFamily="34" charset="0"/>
              </a:rPr>
              <a:t>The </a:t>
            </a:r>
            <a:r>
              <a:rPr lang="en-AU" b="1" dirty="0">
                <a:solidFill>
                  <a:schemeClr val="accent1"/>
                </a:solidFill>
                <a:effectLst/>
                <a:latin typeface="Arial" panose="020B0604020202020204" pitchFamily="34" charset="0"/>
                <a:ea typeface="Calibri" panose="020F0502020204030204" pitchFamily="34" charset="0"/>
              </a:rPr>
              <a:t>nervous system </a:t>
            </a:r>
            <a:r>
              <a:rPr lang="en-AU" dirty="0">
                <a:effectLst/>
                <a:latin typeface="Arial" panose="020B0604020202020204" pitchFamily="34" charset="0"/>
                <a:ea typeface="Calibri" panose="020F0502020204030204" pitchFamily="34" charset="0"/>
              </a:rPr>
              <a:t>acts fast, and its response affects a particular part of the body. </a:t>
            </a:r>
            <a:r>
              <a:rPr lang="en-AU" dirty="0">
                <a:effectLst/>
                <a:highlight>
                  <a:srgbClr val="FFFF00"/>
                </a:highlight>
                <a:latin typeface="Arial" panose="020B0604020202020204" pitchFamily="34" charset="0"/>
                <a:ea typeface="Calibri" panose="020F0502020204030204" pitchFamily="34" charset="0"/>
              </a:rPr>
              <a:t>Both</a:t>
            </a:r>
            <a:r>
              <a:rPr lang="en-AU" dirty="0">
                <a:effectLst/>
                <a:latin typeface="Arial" panose="020B0604020202020204" pitchFamily="34" charset="0"/>
                <a:ea typeface="Calibri" panose="020F0502020204030204" pitchFamily="34" charset="0"/>
              </a:rPr>
              <a:t> the nervous and </a:t>
            </a:r>
            <a:r>
              <a:rPr lang="en-AU" b="1" dirty="0">
                <a:solidFill>
                  <a:schemeClr val="accent1"/>
                </a:solidFill>
                <a:effectLst/>
                <a:latin typeface="Arial" panose="020B0604020202020204" pitchFamily="34" charset="0"/>
                <a:ea typeface="Calibri" panose="020F0502020204030204" pitchFamily="34" charset="0"/>
              </a:rPr>
              <a:t>endocrine systems </a:t>
            </a:r>
            <a:r>
              <a:rPr lang="en-AU" dirty="0">
                <a:effectLst/>
                <a:latin typeface="Arial" panose="020B0604020202020204" pitchFamily="34" charset="0"/>
                <a:ea typeface="Calibri" panose="020F0502020204030204" pitchFamily="34" charset="0"/>
              </a:rPr>
              <a:t>respond to help keep a balance in the body. The endocrine system uses </a:t>
            </a:r>
            <a:r>
              <a:rPr lang="en-AU" b="1" dirty="0">
                <a:solidFill>
                  <a:schemeClr val="accent1"/>
                </a:solidFill>
                <a:effectLst/>
                <a:latin typeface="Arial" panose="020B0604020202020204" pitchFamily="34" charset="0"/>
                <a:ea typeface="Calibri" panose="020F0502020204030204" pitchFamily="34" charset="0"/>
              </a:rPr>
              <a:t>chemical messengers </a:t>
            </a:r>
            <a:r>
              <a:rPr lang="en-AU" dirty="0">
                <a:effectLst/>
                <a:latin typeface="Arial" panose="020B0604020202020204" pitchFamily="34" charset="0"/>
                <a:ea typeface="Calibri" panose="020F0502020204030204" pitchFamily="34" charset="0"/>
              </a:rPr>
              <a:t>and has a slow response.</a:t>
            </a:r>
          </a:p>
        </p:txBody>
      </p:sp>
      <p:sp>
        <p:nvSpPr>
          <p:cNvPr id="4" name="TextBox 3">
            <a:extLst>
              <a:ext uri="{FF2B5EF4-FFF2-40B4-BE49-F238E27FC236}">
                <a16:creationId xmlns:a16="http://schemas.microsoft.com/office/drawing/2014/main" id="{CB6AC574-EA89-966A-BBAF-6F88BF1BA83C}"/>
              </a:ext>
            </a:extLst>
          </p:cNvPr>
          <p:cNvSpPr txBox="1"/>
          <p:nvPr/>
        </p:nvSpPr>
        <p:spPr>
          <a:xfrm>
            <a:off x="731838" y="5679435"/>
            <a:ext cx="4845820" cy="1016565"/>
          </a:xfrm>
          <a:prstGeom prst="rect">
            <a:avLst/>
          </a:prstGeom>
          <a:noFill/>
          <a:ln w="12700">
            <a:solidFill>
              <a:schemeClr val="tx1"/>
            </a:solidFill>
          </a:ln>
        </p:spPr>
        <p:txBody>
          <a:bodyPr wrap="square" lIns="72000" tIns="0" rIns="0" bIns="0" rtlCol="0">
            <a:noAutofit/>
          </a:bodyPr>
          <a:lstStyle/>
          <a:p>
            <a:pPr algn="l">
              <a:lnSpc>
                <a:spcPct val="150000"/>
              </a:lnSpc>
            </a:pPr>
            <a:r>
              <a:rPr lang="en-AU" sz="1400" b="1" dirty="0">
                <a:latin typeface="Arial" panose="020B0604020202020204" pitchFamily="34" charset="0"/>
                <a:cs typeface="Arial" panose="020B0604020202020204" pitchFamily="34" charset="0"/>
              </a:rPr>
              <a:t>Key</a:t>
            </a:r>
            <a:endParaRPr lang="en-AU" sz="1400" dirty="0">
              <a:latin typeface="Arial" panose="020B0604020202020204" pitchFamily="34" charset="0"/>
              <a:cs typeface="Arial" panose="020B0604020202020204" pitchFamily="34" charset="0"/>
            </a:endParaRPr>
          </a:p>
          <a:p>
            <a:pPr algn="l">
              <a:lnSpc>
                <a:spcPct val="150000"/>
              </a:lnSpc>
            </a:pPr>
            <a:r>
              <a:rPr lang="en-AU" sz="1400" dirty="0">
                <a:highlight>
                  <a:srgbClr val="FFFF00"/>
                </a:highlight>
                <a:latin typeface="Arial" panose="020B0604020202020204" pitchFamily="34" charset="0"/>
                <a:cs typeface="Arial" panose="020B0604020202020204" pitchFamily="34" charset="0"/>
              </a:rPr>
              <a:t>Yellow highlighting: </a:t>
            </a:r>
            <a:r>
              <a:rPr lang="en-AU" sz="1400" dirty="0">
                <a:latin typeface="Arial" panose="020B0604020202020204" pitchFamily="34" charset="0"/>
                <a:cs typeface="Arial" panose="020B0604020202020204" pitchFamily="34" charset="0"/>
              </a:rPr>
              <a:t>words to indicate similarity or difference</a:t>
            </a:r>
          </a:p>
          <a:p>
            <a:pPr algn="l">
              <a:lnSpc>
                <a:spcPct val="150000"/>
              </a:lnSpc>
            </a:pPr>
            <a:r>
              <a:rPr lang="en-AU" sz="1400" b="1" dirty="0">
                <a:solidFill>
                  <a:schemeClr val="accent1"/>
                </a:solidFill>
                <a:latin typeface="Arial" panose="020B0604020202020204" pitchFamily="34" charset="0"/>
                <a:cs typeface="Arial" panose="020B0604020202020204" pitchFamily="34" charset="0"/>
              </a:rPr>
              <a:t>Blue words</a:t>
            </a:r>
            <a:r>
              <a:rPr lang="en-AU" sz="1400" dirty="0">
                <a:latin typeface="Arial" panose="020B0604020202020204" pitchFamily="34" charset="0"/>
                <a:cs typeface="Arial" panose="020B0604020202020204" pitchFamily="34" charset="0"/>
              </a:rPr>
              <a:t>: scientific terminology</a:t>
            </a:r>
          </a:p>
        </p:txBody>
      </p:sp>
      <p:sp>
        <p:nvSpPr>
          <p:cNvPr id="2" name="Slide Number Placeholder 1">
            <a:extLst>
              <a:ext uri="{FF2B5EF4-FFF2-40B4-BE49-F238E27FC236}">
                <a16:creationId xmlns:a16="http://schemas.microsoft.com/office/drawing/2014/main" id="{30473463-ED2B-EF3A-C0A6-EFDE00BDC82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81</a:t>
            </a:fld>
            <a:endParaRPr lang="en-AU"/>
          </a:p>
        </p:txBody>
      </p:sp>
    </p:spTree>
    <p:extLst>
      <p:ext uri="{BB962C8B-B14F-4D97-AF65-F5344CB8AC3E}">
        <p14:creationId xmlns:p14="http://schemas.microsoft.com/office/powerpoint/2010/main" val="85593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F899B1-0B23-3AE6-0E0C-3C7106E7C14E}"/>
              </a:ext>
            </a:extLst>
          </p:cNvPr>
          <p:cNvSpPr>
            <a:spLocks noGrp="1"/>
          </p:cNvSpPr>
          <p:nvPr>
            <p:ph type="title"/>
          </p:nvPr>
        </p:nvSpPr>
        <p:spPr/>
        <p:txBody>
          <a:bodyPr/>
          <a:lstStyle/>
          <a:p>
            <a:r>
              <a:rPr lang="en-AU" dirty="0"/>
              <a:t>1.6 Comparing and contrasting cohesive words</a:t>
            </a:r>
          </a:p>
        </p:txBody>
      </p:sp>
      <p:graphicFrame>
        <p:nvGraphicFramePr>
          <p:cNvPr id="5" name="Table 4">
            <a:extLst>
              <a:ext uri="{FF2B5EF4-FFF2-40B4-BE49-F238E27FC236}">
                <a16:creationId xmlns:a16="http://schemas.microsoft.com/office/drawing/2014/main" id="{01DF0D24-E508-31F0-1586-480306327924}"/>
              </a:ext>
            </a:extLst>
          </p:cNvPr>
          <p:cNvGraphicFramePr>
            <a:graphicFrameLocks noGrp="1"/>
          </p:cNvGraphicFramePr>
          <p:nvPr>
            <p:extLst>
              <p:ext uri="{D42A27DB-BD31-4B8C-83A1-F6EECF244321}">
                <p14:modId xmlns:p14="http://schemas.microsoft.com/office/powerpoint/2010/main" val="4059632861"/>
              </p:ext>
            </p:extLst>
          </p:nvPr>
        </p:nvGraphicFramePr>
        <p:xfrm>
          <a:off x="360000" y="1341438"/>
          <a:ext cx="4608000" cy="5184000"/>
        </p:xfrm>
        <a:graphic>
          <a:graphicData uri="http://schemas.openxmlformats.org/drawingml/2006/table">
            <a:tbl>
              <a:tblPr firstRow="1" firstCol="1"/>
              <a:tblGrid>
                <a:gridCol w="2304000">
                  <a:extLst>
                    <a:ext uri="{9D8B030D-6E8A-4147-A177-3AD203B41FA5}">
                      <a16:colId xmlns:a16="http://schemas.microsoft.com/office/drawing/2014/main" val="2735057816"/>
                    </a:ext>
                  </a:extLst>
                </a:gridCol>
                <a:gridCol w="2304000">
                  <a:extLst>
                    <a:ext uri="{9D8B030D-6E8A-4147-A177-3AD203B41FA5}">
                      <a16:colId xmlns:a16="http://schemas.microsoft.com/office/drawing/2014/main" val="4023973905"/>
                    </a:ext>
                  </a:extLst>
                </a:gridCol>
              </a:tblGrid>
              <a:tr h="576000">
                <a:tc>
                  <a:txBody>
                    <a:bodyPr/>
                    <a:lstStyle/>
                    <a:p>
                      <a:pPr algn="l" fontAlgn="t">
                        <a:lnSpc>
                          <a:spcPct val="110000"/>
                        </a:lnSpc>
                        <a:spcBef>
                          <a:spcPts val="0"/>
                        </a:spcBef>
                        <a:spcAft>
                          <a:spcPts val="600"/>
                        </a:spcAft>
                      </a:pPr>
                      <a:r>
                        <a:rPr lang="en-AU" sz="1800" b="1" i="0" u="none" strike="noStrike" dirty="0">
                          <a:solidFill>
                            <a:srgbClr val="FFFFFF"/>
                          </a:solidFill>
                          <a:effectLst/>
                          <a:latin typeface="Arial" panose="020B0604020202020204" pitchFamily="34" charset="0"/>
                          <a:ea typeface="Calibri" panose="020F0502020204030204" pitchFamily="34" charset="0"/>
                          <a:cs typeface="Arial" panose="020B0604020202020204" pitchFamily="34" charset="0"/>
                        </a:rPr>
                        <a:t>Similar</a:t>
                      </a:r>
                      <a:endParaRPr lang="en-AU" sz="1800" b="0" i="0" u="none" strike="noStrike" dirty="0">
                        <a:effectLst/>
                        <a:latin typeface="Arial" panose="020B0604020202020204" pitchFamily="34" charset="0"/>
                        <a:cs typeface="Arial" panose="020B0604020202020204" pitchFamily="34" charset="0"/>
                      </a:endParaRPr>
                    </a:p>
                  </a:txBody>
                  <a:tcPr marL="63886" marR="63886" marT="8873"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l" fontAlgn="t">
                        <a:lnSpc>
                          <a:spcPct val="110000"/>
                        </a:lnSpc>
                        <a:spcBef>
                          <a:spcPts val="0"/>
                        </a:spcBef>
                        <a:spcAft>
                          <a:spcPts val="600"/>
                        </a:spcAft>
                      </a:pPr>
                      <a:r>
                        <a:rPr lang="en-AU" sz="1800" b="1" i="0" u="none" strike="noStrike" dirty="0">
                          <a:solidFill>
                            <a:srgbClr val="FFFFFF"/>
                          </a:solidFill>
                          <a:effectLst/>
                          <a:latin typeface="Arial" panose="020B0604020202020204" pitchFamily="34" charset="0"/>
                          <a:ea typeface="Calibri" panose="020F0502020204030204" pitchFamily="34" charset="0"/>
                          <a:cs typeface="Arial" panose="020B0604020202020204" pitchFamily="34" charset="0"/>
                        </a:rPr>
                        <a:t>Different</a:t>
                      </a:r>
                      <a:endParaRPr lang="en-AU" sz="1800" b="0" i="0" u="none" strike="noStrike" dirty="0">
                        <a:effectLst/>
                        <a:latin typeface="Arial" panose="020B0604020202020204" pitchFamily="34" charset="0"/>
                        <a:cs typeface="Arial" panose="020B0604020202020204" pitchFamily="34" charset="0"/>
                      </a:endParaRPr>
                    </a:p>
                  </a:txBody>
                  <a:tcPr marL="63886" marR="63886" marT="8873"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1868914014"/>
                  </a:ext>
                </a:extLst>
              </a:tr>
              <a:tr h="576000">
                <a:tc>
                  <a:txBody>
                    <a:bodyPr/>
                    <a:lstStyle/>
                    <a:p>
                      <a:pPr algn="l">
                        <a:lnSpc>
                          <a:spcPct val="110000"/>
                        </a:lnSpc>
                        <a:spcBef>
                          <a:spcPts val="0"/>
                        </a:spcBef>
                        <a:spcAft>
                          <a:spcPts val="600"/>
                        </a:spcAft>
                        <a:tabLst>
                          <a:tab pos="228600" algn="l"/>
                          <a:tab pos="457200" algn="l"/>
                        </a:tabLst>
                      </a:pPr>
                      <a:r>
                        <a:rPr lang="en-AU" sz="1800" b="0" cap="none" spc="0" dirty="0">
                          <a:solidFill>
                            <a:schemeClr val="tx1"/>
                          </a:solidFill>
                          <a:effectLst/>
                          <a:latin typeface="Arial" panose="020B0604020202020204" pitchFamily="34" charset="0"/>
                          <a:cs typeface="Arial" panose="020B0604020202020204" pitchFamily="34" charset="0"/>
                        </a:rPr>
                        <a:t>Like</a:t>
                      </a:r>
                      <a:endParaRPr lang="en-AU" sz="1800" b="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0000"/>
                        </a:lnSpc>
                        <a:spcBef>
                          <a:spcPts val="0"/>
                        </a:spcBef>
                        <a:spcAft>
                          <a:spcPts val="600"/>
                        </a:spcAft>
                        <a:tabLst>
                          <a:tab pos="228600" algn="l"/>
                          <a:tab pos="457200" algn="l"/>
                        </a:tabLst>
                      </a:pPr>
                      <a:r>
                        <a:rPr lang="en-AU" sz="1800" cap="none" spc="0" dirty="0">
                          <a:solidFill>
                            <a:schemeClr val="tx1"/>
                          </a:solidFill>
                          <a:effectLst/>
                          <a:latin typeface="Arial" panose="020B0604020202020204" pitchFamily="34" charset="0"/>
                          <a:cs typeface="Arial" panose="020B0604020202020204" pitchFamily="34" charset="0"/>
                        </a:rPr>
                        <a:t>Unlike</a:t>
                      </a:r>
                      <a:endParaRPr lang="en-AU"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4854374"/>
                  </a:ext>
                </a:extLst>
              </a:tr>
              <a:tr h="576000">
                <a:tc>
                  <a:txBody>
                    <a:bodyPr/>
                    <a:lstStyle/>
                    <a:p>
                      <a:pPr algn="l">
                        <a:lnSpc>
                          <a:spcPct val="110000"/>
                        </a:lnSpc>
                        <a:spcBef>
                          <a:spcPts val="0"/>
                        </a:spcBef>
                        <a:spcAft>
                          <a:spcPts val="600"/>
                        </a:spcAft>
                        <a:tabLst>
                          <a:tab pos="228600" algn="l"/>
                          <a:tab pos="457200" algn="l"/>
                        </a:tabLst>
                      </a:pPr>
                      <a:r>
                        <a:rPr lang="en-AU" sz="1800" b="0" cap="none" spc="0">
                          <a:solidFill>
                            <a:schemeClr val="tx1"/>
                          </a:solidFill>
                          <a:effectLst/>
                          <a:latin typeface="Arial" panose="020B0604020202020204" pitchFamily="34" charset="0"/>
                          <a:cs typeface="Arial" panose="020B0604020202020204" pitchFamily="34" charset="0"/>
                        </a:rPr>
                        <a:t>Similar to</a:t>
                      </a:r>
                      <a:endParaRPr lang="en-AU" sz="1800" b="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0000"/>
                        </a:lnSpc>
                        <a:spcBef>
                          <a:spcPts val="0"/>
                        </a:spcBef>
                        <a:spcAft>
                          <a:spcPts val="600"/>
                        </a:spcAft>
                        <a:tabLst>
                          <a:tab pos="228600" algn="l"/>
                          <a:tab pos="457200" algn="l"/>
                        </a:tabLst>
                      </a:pPr>
                      <a:r>
                        <a:rPr lang="en-AU" sz="1800" cap="none" spc="0" dirty="0">
                          <a:solidFill>
                            <a:schemeClr val="tx1"/>
                          </a:solidFill>
                          <a:effectLst/>
                          <a:latin typeface="Arial" panose="020B0604020202020204" pitchFamily="34" charset="0"/>
                          <a:cs typeface="Arial" panose="020B0604020202020204" pitchFamily="34" charset="0"/>
                        </a:rPr>
                        <a:t>Compared to</a:t>
                      </a:r>
                      <a:endParaRPr lang="en-AU"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5570696"/>
                  </a:ext>
                </a:extLst>
              </a:tr>
              <a:tr h="576000">
                <a:tc>
                  <a:txBody>
                    <a:bodyPr/>
                    <a:lstStyle/>
                    <a:p>
                      <a:pPr algn="l">
                        <a:lnSpc>
                          <a:spcPct val="110000"/>
                        </a:lnSpc>
                        <a:spcBef>
                          <a:spcPts val="0"/>
                        </a:spcBef>
                        <a:spcAft>
                          <a:spcPts val="600"/>
                        </a:spcAft>
                        <a:tabLst>
                          <a:tab pos="228600" algn="l"/>
                          <a:tab pos="457200" algn="l"/>
                        </a:tabLst>
                      </a:pPr>
                      <a:r>
                        <a:rPr lang="en-AU" sz="1800" b="0" cap="none" spc="0">
                          <a:solidFill>
                            <a:schemeClr val="tx1"/>
                          </a:solidFill>
                          <a:effectLst/>
                          <a:latin typeface="Arial" panose="020B0604020202020204" pitchFamily="34" charset="0"/>
                          <a:cs typeface="Arial" panose="020B0604020202020204" pitchFamily="34" charset="0"/>
                        </a:rPr>
                        <a:t>Also</a:t>
                      </a:r>
                      <a:endParaRPr lang="en-AU" sz="1800" b="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0000"/>
                        </a:lnSpc>
                        <a:spcBef>
                          <a:spcPts val="0"/>
                        </a:spcBef>
                        <a:spcAft>
                          <a:spcPts val="600"/>
                        </a:spcAft>
                        <a:tabLst>
                          <a:tab pos="228600" algn="l"/>
                          <a:tab pos="457200" algn="l"/>
                        </a:tabLst>
                      </a:pPr>
                      <a:r>
                        <a:rPr lang="en-AU" sz="1800" cap="none" spc="0" dirty="0">
                          <a:solidFill>
                            <a:schemeClr val="tx1"/>
                          </a:solidFill>
                          <a:effectLst/>
                          <a:latin typeface="Arial" panose="020B0604020202020204" pitchFamily="34" charset="0"/>
                          <a:cs typeface="Arial" panose="020B0604020202020204" pitchFamily="34" charset="0"/>
                        </a:rPr>
                        <a:t>In contrast</a:t>
                      </a:r>
                      <a:endParaRPr lang="en-AU"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1608387"/>
                  </a:ext>
                </a:extLst>
              </a:tr>
              <a:tr h="576000">
                <a:tc>
                  <a:txBody>
                    <a:bodyPr/>
                    <a:lstStyle/>
                    <a:p>
                      <a:pPr algn="l">
                        <a:lnSpc>
                          <a:spcPct val="110000"/>
                        </a:lnSpc>
                        <a:spcBef>
                          <a:spcPts val="0"/>
                        </a:spcBef>
                        <a:spcAft>
                          <a:spcPts val="600"/>
                        </a:spcAft>
                        <a:tabLst>
                          <a:tab pos="228600" algn="l"/>
                          <a:tab pos="457200" algn="l"/>
                        </a:tabLst>
                      </a:pPr>
                      <a:r>
                        <a:rPr lang="en-AU" sz="1800" b="0" cap="none" spc="0">
                          <a:solidFill>
                            <a:schemeClr val="tx1"/>
                          </a:solidFill>
                          <a:effectLst/>
                          <a:latin typeface="Arial" panose="020B0604020202020204" pitchFamily="34" charset="0"/>
                          <a:cs typeface="Arial" panose="020B0604020202020204" pitchFamily="34" charset="0"/>
                        </a:rPr>
                        <a:t>Similarly</a:t>
                      </a:r>
                      <a:endParaRPr lang="en-AU" sz="1800" b="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0000"/>
                        </a:lnSpc>
                        <a:spcBef>
                          <a:spcPts val="0"/>
                        </a:spcBef>
                        <a:spcAft>
                          <a:spcPts val="600"/>
                        </a:spcAft>
                        <a:tabLst>
                          <a:tab pos="228600" algn="l"/>
                          <a:tab pos="457200" algn="l"/>
                        </a:tabLst>
                      </a:pPr>
                      <a:r>
                        <a:rPr lang="en-AU" sz="1800" cap="none" spc="0" dirty="0">
                          <a:solidFill>
                            <a:schemeClr val="tx1"/>
                          </a:solidFill>
                          <a:effectLst/>
                          <a:latin typeface="Arial" panose="020B0604020202020204" pitchFamily="34" charset="0"/>
                          <a:cs typeface="Arial" panose="020B0604020202020204" pitchFamily="34" charset="0"/>
                        </a:rPr>
                        <a:t>Contrasted with</a:t>
                      </a:r>
                      <a:endParaRPr lang="en-AU"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5783097"/>
                  </a:ext>
                </a:extLst>
              </a:tr>
              <a:tr h="576000">
                <a:tc>
                  <a:txBody>
                    <a:bodyPr/>
                    <a:lstStyle/>
                    <a:p>
                      <a:pPr algn="l">
                        <a:lnSpc>
                          <a:spcPct val="110000"/>
                        </a:lnSpc>
                        <a:spcBef>
                          <a:spcPts val="0"/>
                        </a:spcBef>
                        <a:spcAft>
                          <a:spcPts val="600"/>
                        </a:spcAft>
                        <a:tabLst>
                          <a:tab pos="228600" algn="l"/>
                          <a:tab pos="457200" algn="l"/>
                        </a:tabLst>
                      </a:pPr>
                      <a:r>
                        <a:rPr lang="en-AU" sz="1800" b="0" cap="none" spc="0">
                          <a:solidFill>
                            <a:schemeClr val="tx1"/>
                          </a:solidFill>
                          <a:effectLst/>
                          <a:latin typeface="Arial" panose="020B0604020202020204" pitchFamily="34" charset="0"/>
                          <a:cs typeface="Arial" panose="020B0604020202020204" pitchFamily="34" charset="0"/>
                        </a:rPr>
                        <a:t>In the same way</a:t>
                      </a:r>
                      <a:endParaRPr lang="en-AU" sz="1800" b="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0000"/>
                        </a:lnSpc>
                        <a:spcBef>
                          <a:spcPts val="0"/>
                        </a:spcBef>
                        <a:spcAft>
                          <a:spcPts val="600"/>
                        </a:spcAft>
                        <a:tabLst>
                          <a:tab pos="228600" algn="l"/>
                          <a:tab pos="457200" algn="l"/>
                        </a:tabLst>
                      </a:pPr>
                      <a:r>
                        <a:rPr lang="en-AU" sz="1800" cap="none" spc="0" dirty="0">
                          <a:solidFill>
                            <a:schemeClr val="tx1"/>
                          </a:solidFill>
                          <a:effectLst/>
                          <a:latin typeface="Arial" panose="020B0604020202020204" pitchFamily="34" charset="0"/>
                          <a:cs typeface="Arial" panose="020B0604020202020204" pitchFamily="34" charset="0"/>
                        </a:rPr>
                        <a:t>On the contrary</a:t>
                      </a:r>
                      <a:endParaRPr lang="en-AU"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7518443"/>
                  </a:ext>
                </a:extLst>
              </a:tr>
              <a:tr h="576000">
                <a:tc>
                  <a:txBody>
                    <a:bodyPr/>
                    <a:lstStyle/>
                    <a:p>
                      <a:pPr algn="l">
                        <a:lnSpc>
                          <a:spcPct val="110000"/>
                        </a:lnSpc>
                        <a:spcBef>
                          <a:spcPts val="0"/>
                        </a:spcBef>
                        <a:spcAft>
                          <a:spcPts val="600"/>
                        </a:spcAft>
                        <a:tabLst>
                          <a:tab pos="228600" algn="l"/>
                          <a:tab pos="457200" algn="l"/>
                        </a:tabLst>
                      </a:pPr>
                      <a:r>
                        <a:rPr lang="en-AU" sz="1800" b="0" cap="none" spc="0">
                          <a:solidFill>
                            <a:schemeClr val="tx1"/>
                          </a:solidFill>
                          <a:effectLst/>
                          <a:latin typeface="Arial" panose="020B0604020202020204" pitchFamily="34" charset="0"/>
                          <a:cs typeface="Arial" panose="020B0604020202020204" pitchFamily="34" charset="0"/>
                        </a:rPr>
                        <a:t>Likewise</a:t>
                      </a:r>
                      <a:endParaRPr lang="en-AU" sz="1800" b="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0000"/>
                        </a:lnSpc>
                        <a:spcBef>
                          <a:spcPts val="0"/>
                        </a:spcBef>
                        <a:spcAft>
                          <a:spcPts val="600"/>
                        </a:spcAft>
                        <a:tabLst>
                          <a:tab pos="228600" algn="l"/>
                          <a:tab pos="457200" algn="l"/>
                        </a:tabLst>
                      </a:pPr>
                      <a:r>
                        <a:rPr lang="en-AU" sz="1800" cap="none" spc="0" dirty="0">
                          <a:solidFill>
                            <a:schemeClr val="tx1"/>
                          </a:solidFill>
                          <a:effectLst/>
                          <a:latin typeface="Arial" panose="020B0604020202020204" pitchFamily="34" charset="0"/>
                          <a:cs typeface="Arial" panose="020B0604020202020204" pitchFamily="34" charset="0"/>
                        </a:rPr>
                        <a:t>However</a:t>
                      </a:r>
                      <a:endParaRPr lang="en-AU"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6069126"/>
                  </a:ext>
                </a:extLst>
              </a:tr>
              <a:tr h="576000">
                <a:tc>
                  <a:txBody>
                    <a:bodyPr/>
                    <a:lstStyle/>
                    <a:p>
                      <a:pPr algn="l">
                        <a:lnSpc>
                          <a:spcPct val="110000"/>
                        </a:lnSpc>
                        <a:spcBef>
                          <a:spcPts val="0"/>
                        </a:spcBef>
                        <a:spcAft>
                          <a:spcPts val="600"/>
                        </a:spcAft>
                        <a:tabLst>
                          <a:tab pos="228600" algn="l"/>
                          <a:tab pos="457200" algn="l"/>
                        </a:tabLst>
                      </a:pPr>
                      <a:r>
                        <a:rPr lang="en-AU" sz="1800" b="0" cap="none" spc="0">
                          <a:solidFill>
                            <a:schemeClr val="tx1"/>
                          </a:solidFill>
                          <a:effectLst/>
                          <a:latin typeface="Arial" panose="020B0604020202020204" pitchFamily="34" charset="0"/>
                          <a:cs typeface="Arial" panose="020B0604020202020204" pitchFamily="34" charset="0"/>
                        </a:rPr>
                        <a:t>Like</a:t>
                      </a:r>
                      <a:endParaRPr lang="en-AU" sz="1800" b="0" cap="none" spc="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0000"/>
                        </a:lnSpc>
                        <a:spcBef>
                          <a:spcPts val="0"/>
                        </a:spcBef>
                        <a:spcAft>
                          <a:spcPts val="600"/>
                        </a:spcAft>
                        <a:tabLst>
                          <a:tab pos="228600" algn="l"/>
                          <a:tab pos="457200" algn="l"/>
                        </a:tabLst>
                      </a:pPr>
                      <a:r>
                        <a:rPr lang="en-AU" sz="1800" cap="none" spc="0" dirty="0">
                          <a:solidFill>
                            <a:schemeClr val="tx1"/>
                          </a:solidFill>
                          <a:effectLst/>
                          <a:latin typeface="Arial" panose="020B0604020202020204" pitchFamily="34" charset="0"/>
                          <a:cs typeface="Arial" panose="020B0604020202020204" pitchFamily="34" charset="0"/>
                        </a:rPr>
                        <a:t>Conversely</a:t>
                      </a:r>
                      <a:endParaRPr lang="en-AU"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263514"/>
                  </a:ext>
                </a:extLst>
              </a:tr>
              <a:tr h="576000">
                <a:tc>
                  <a:txBody>
                    <a:bodyPr/>
                    <a:lstStyle/>
                    <a:p>
                      <a:pPr algn="l">
                        <a:lnSpc>
                          <a:spcPct val="110000"/>
                        </a:lnSpc>
                        <a:spcBef>
                          <a:spcPts val="0"/>
                        </a:spcBef>
                        <a:spcAft>
                          <a:spcPts val="600"/>
                        </a:spcAft>
                        <a:tabLst>
                          <a:tab pos="228600" algn="l"/>
                          <a:tab pos="457200" algn="l"/>
                        </a:tabLst>
                      </a:pPr>
                      <a:r>
                        <a:rPr lang="en-AU" sz="1800" b="0" cap="none" spc="0" dirty="0">
                          <a:solidFill>
                            <a:schemeClr val="tx1"/>
                          </a:solidFill>
                          <a:effectLst/>
                          <a:latin typeface="Arial" panose="020B0604020202020204" pitchFamily="34" charset="0"/>
                          <a:cs typeface="Arial" panose="020B0604020202020204" pitchFamily="34" charset="0"/>
                        </a:rPr>
                        <a:t>Are both</a:t>
                      </a:r>
                      <a:endParaRPr lang="en-AU" sz="1800" b="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0000"/>
                        </a:lnSpc>
                        <a:spcBef>
                          <a:spcPts val="0"/>
                        </a:spcBef>
                        <a:spcAft>
                          <a:spcPts val="600"/>
                        </a:spcAft>
                        <a:tabLst>
                          <a:tab pos="228600" algn="l"/>
                          <a:tab pos="457200" algn="l"/>
                        </a:tabLst>
                      </a:pPr>
                      <a:r>
                        <a:rPr lang="en-AU" sz="1800" cap="none" spc="0" dirty="0">
                          <a:solidFill>
                            <a:schemeClr val="tx1"/>
                          </a:solidFill>
                          <a:effectLst/>
                          <a:latin typeface="Arial" panose="020B0604020202020204" pitchFamily="34" charset="0"/>
                          <a:cs typeface="Arial" panose="020B0604020202020204" pitchFamily="34" charset="0"/>
                        </a:rPr>
                        <a:t>While</a:t>
                      </a:r>
                      <a:endParaRPr lang="en-AU"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4053014"/>
                  </a:ext>
                </a:extLst>
              </a:tr>
            </a:tbl>
          </a:graphicData>
        </a:graphic>
      </p:graphicFrame>
      <p:sp>
        <p:nvSpPr>
          <p:cNvPr id="2" name="Slide Number Placeholder 1">
            <a:extLst>
              <a:ext uri="{FF2B5EF4-FFF2-40B4-BE49-F238E27FC236}">
                <a16:creationId xmlns:a16="http://schemas.microsoft.com/office/drawing/2014/main" id="{5925BE8E-2DDB-D056-8822-1E8A74D2C40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82</a:t>
            </a:fld>
            <a:endParaRPr lang="en-AU"/>
          </a:p>
        </p:txBody>
      </p:sp>
    </p:spTree>
    <p:extLst>
      <p:ext uri="{BB962C8B-B14F-4D97-AF65-F5344CB8AC3E}">
        <p14:creationId xmlns:p14="http://schemas.microsoft.com/office/powerpoint/2010/main" val="274091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6C19D2-1CA6-BBDE-C105-5A2EF9200B5A}"/>
              </a:ext>
            </a:extLst>
          </p:cNvPr>
          <p:cNvSpPr>
            <a:spLocks noGrp="1"/>
          </p:cNvSpPr>
          <p:nvPr>
            <p:ph type="title"/>
          </p:nvPr>
        </p:nvSpPr>
        <p:spPr/>
        <p:txBody>
          <a:bodyPr/>
          <a:lstStyle/>
          <a:p>
            <a:r>
              <a:rPr lang="en-AU" dirty="0"/>
              <a:t>1.6 Rewriting sample response 2</a:t>
            </a:r>
          </a:p>
        </p:txBody>
      </p:sp>
      <p:sp>
        <p:nvSpPr>
          <p:cNvPr id="5" name="TextBox 4">
            <a:extLst>
              <a:ext uri="{FF2B5EF4-FFF2-40B4-BE49-F238E27FC236}">
                <a16:creationId xmlns:a16="http://schemas.microsoft.com/office/drawing/2014/main" id="{6AED7705-1F5D-EA5A-10F2-D204C507E176}"/>
              </a:ext>
            </a:extLst>
          </p:cNvPr>
          <p:cNvSpPr txBox="1"/>
          <p:nvPr/>
        </p:nvSpPr>
        <p:spPr>
          <a:xfrm>
            <a:off x="360000" y="1472854"/>
            <a:ext cx="11141466" cy="779637"/>
          </a:xfrm>
          <a:prstGeom prst="rect">
            <a:avLst/>
          </a:prstGeom>
          <a:noFill/>
          <a:ln w="28575">
            <a:noFill/>
          </a:ln>
        </p:spPr>
        <p:txBody>
          <a:bodyPr wrap="square" lIns="0" tIns="0" rIns="0" bIns="0">
            <a:spAutoFit/>
          </a:bodyPr>
          <a:lstStyle/>
          <a:p>
            <a:pPr>
              <a:lnSpc>
                <a:spcPct val="150000"/>
              </a:lnSpc>
            </a:pPr>
            <a:r>
              <a:rPr lang="en-AU" sz="1800" dirty="0">
                <a:latin typeface="Arial" panose="020B0604020202020204" pitchFamily="34" charset="0"/>
                <a:cs typeface="Arial" panose="020B0604020202020204" pitchFamily="34" charset="0"/>
              </a:rPr>
              <a:t>Compare and contrast how the human nervous and endocrine systems respond to stimuli. In your response, provide 2 similarities and 2 differences that highlight key features of the systems. (4 marks)</a:t>
            </a:r>
          </a:p>
        </p:txBody>
      </p:sp>
      <p:sp>
        <p:nvSpPr>
          <p:cNvPr id="2" name="Slide Number Placeholder 1">
            <a:extLst>
              <a:ext uri="{FF2B5EF4-FFF2-40B4-BE49-F238E27FC236}">
                <a16:creationId xmlns:a16="http://schemas.microsoft.com/office/drawing/2014/main" id="{48334C5E-152F-81B6-39CA-52DFDF4457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83</a:t>
            </a:fld>
            <a:endParaRPr lang="en-AU"/>
          </a:p>
        </p:txBody>
      </p:sp>
    </p:spTree>
    <p:extLst>
      <p:ext uri="{BB962C8B-B14F-4D97-AF65-F5344CB8AC3E}">
        <p14:creationId xmlns:p14="http://schemas.microsoft.com/office/powerpoint/2010/main" val="161315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B5FF28-7946-2A7D-DBD2-CB7D912BEDC4}"/>
              </a:ext>
            </a:extLst>
          </p:cNvPr>
          <p:cNvSpPr>
            <a:spLocks noGrp="1"/>
          </p:cNvSpPr>
          <p:nvPr>
            <p:ph type="title"/>
          </p:nvPr>
        </p:nvSpPr>
        <p:spPr/>
        <p:txBody>
          <a:bodyPr/>
          <a:lstStyle/>
          <a:p>
            <a:r>
              <a:rPr lang="en-AU" dirty="0"/>
              <a:t>1.6 Level up activity: Sample response 3</a:t>
            </a:r>
          </a:p>
        </p:txBody>
      </p:sp>
      <p:sp>
        <p:nvSpPr>
          <p:cNvPr id="5" name="TextBox 4">
            <a:extLst>
              <a:ext uri="{FF2B5EF4-FFF2-40B4-BE49-F238E27FC236}">
                <a16:creationId xmlns:a16="http://schemas.microsoft.com/office/drawing/2014/main" id="{FB47FDFE-AA04-9659-139C-9AE2CCAB693D}"/>
              </a:ext>
            </a:extLst>
          </p:cNvPr>
          <p:cNvSpPr txBox="1"/>
          <p:nvPr/>
        </p:nvSpPr>
        <p:spPr>
          <a:xfrm>
            <a:off x="744538" y="1357178"/>
            <a:ext cx="9720999" cy="5113644"/>
          </a:xfrm>
          <a:prstGeom prst="rect">
            <a:avLst/>
          </a:prstGeom>
          <a:noFill/>
        </p:spPr>
        <p:txBody>
          <a:bodyPr wrap="square">
            <a:spAutoFit/>
          </a:bodyPr>
          <a:lstStyle/>
          <a:p>
            <a:pPr>
              <a:lnSpc>
                <a:spcPct val="150000"/>
              </a:lnSpc>
            </a:pPr>
            <a:r>
              <a:rPr lang="en-AU" sz="2000" dirty="0">
                <a:latin typeface="Arial" panose="020B0604020202020204" pitchFamily="34" charset="0"/>
                <a:cs typeface="Arial" panose="020B0604020202020204" pitchFamily="34" charset="0"/>
              </a:rPr>
              <a:t>The nervous and endocrine systems are both important for how our bodies respond to stimuli, but they work in different ways. The nervous system sends electrical impulses through connected neurons, allowing us to react quickly, such as pulling our hands away from a hot surface. In contrast, the endocrine system responds more slowly by releasing hormones into the bloodstream, which take longer to reach target organs but have longer effects. The nervous system's responses are fast and specific, affecting particular parts of the body for a short time. In contrast, the endocrine system, which uses hormones to regulate processes like growth and metabolism, can influence multiple parts of the body at the same time. Both systems are essential for maintaining homeostasis and often interact to effectively coordinate the body's functions.</a:t>
            </a:r>
          </a:p>
        </p:txBody>
      </p:sp>
      <p:sp>
        <p:nvSpPr>
          <p:cNvPr id="2" name="Slide Number Placeholder 1">
            <a:extLst>
              <a:ext uri="{FF2B5EF4-FFF2-40B4-BE49-F238E27FC236}">
                <a16:creationId xmlns:a16="http://schemas.microsoft.com/office/drawing/2014/main" id="{7D3FC65C-0E43-FEF4-0733-17E0F69D82E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84</a:t>
            </a:fld>
            <a:endParaRPr lang="en-AU"/>
          </a:p>
        </p:txBody>
      </p:sp>
    </p:spTree>
    <p:extLst>
      <p:ext uri="{BB962C8B-B14F-4D97-AF65-F5344CB8AC3E}">
        <p14:creationId xmlns:p14="http://schemas.microsoft.com/office/powerpoint/2010/main" val="429404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165000-D9C2-2FBD-7C38-FD15B092D983}"/>
              </a:ext>
            </a:extLst>
          </p:cNvPr>
          <p:cNvSpPr>
            <a:spLocks noGrp="1"/>
          </p:cNvSpPr>
          <p:nvPr>
            <p:ph type="title"/>
          </p:nvPr>
        </p:nvSpPr>
        <p:spPr/>
        <p:txBody>
          <a:bodyPr/>
          <a:lstStyle/>
          <a:p>
            <a:r>
              <a:rPr lang="en-AU"/>
              <a:t>1.6 Level up activity: Sample response 3 annotated</a:t>
            </a:r>
          </a:p>
        </p:txBody>
      </p:sp>
      <p:sp>
        <p:nvSpPr>
          <p:cNvPr id="5" name="TextBox 4">
            <a:extLst>
              <a:ext uri="{FF2B5EF4-FFF2-40B4-BE49-F238E27FC236}">
                <a16:creationId xmlns:a16="http://schemas.microsoft.com/office/drawing/2014/main" id="{E90F4235-E4A3-98BD-6BEB-D3E7BB63C91F}"/>
              </a:ext>
            </a:extLst>
          </p:cNvPr>
          <p:cNvSpPr txBox="1"/>
          <p:nvPr/>
        </p:nvSpPr>
        <p:spPr>
          <a:xfrm>
            <a:off x="731838" y="1341438"/>
            <a:ext cx="10430850" cy="5113579"/>
          </a:xfrm>
          <a:prstGeom prst="rect">
            <a:avLst/>
          </a:prstGeom>
          <a:noFill/>
        </p:spPr>
        <p:txBody>
          <a:bodyPr wrap="square">
            <a:spAutoFit/>
          </a:bodyPr>
          <a:lstStyle/>
          <a:p>
            <a:pPr>
              <a:lnSpc>
                <a:spcPct val="150000"/>
              </a:lnSpc>
              <a:spcBef>
                <a:spcPts val="1200"/>
              </a:spcBef>
              <a:spcAft>
                <a:spcPts val="600"/>
              </a:spcAft>
            </a:pPr>
            <a:r>
              <a:rPr lang="en-AU" sz="2000" dirty="0">
                <a:effectLst/>
                <a:ea typeface="Calibri" panose="020F0502020204030204" pitchFamily="34" charset="0"/>
              </a:rPr>
              <a:t>The nervous and endocrine systems </a:t>
            </a:r>
            <a:r>
              <a:rPr lang="en-AU" sz="2000" dirty="0">
                <a:effectLst/>
                <a:highlight>
                  <a:srgbClr val="FFFF00"/>
                </a:highlight>
                <a:ea typeface="Calibri" panose="020F0502020204030204" pitchFamily="34" charset="0"/>
              </a:rPr>
              <a:t>are both</a:t>
            </a:r>
            <a:r>
              <a:rPr lang="en-AU" sz="2000" dirty="0">
                <a:effectLst/>
                <a:ea typeface="Calibri" panose="020F0502020204030204" pitchFamily="34" charset="0"/>
              </a:rPr>
              <a:t> important for how our bodies respond to </a:t>
            </a:r>
            <a:r>
              <a:rPr lang="en-AU" sz="2000" b="1" dirty="0">
                <a:solidFill>
                  <a:srgbClr val="323695"/>
                </a:solidFill>
                <a:effectLst/>
                <a:ea typeface="Calibri" panose="020F0502020204030204" pitchFamily="34" charset="0"/>
              </a:rPr>
              <a:t>stimuli</a:t>
            </a:r>
            <a:r>
              <a:rPr lang="en-AU" sz="2000" dirty="0">
                <a:effectLst/>
                <a:ea typeface="Calibri" panose="020F0502020204030204" pitchFamily="34" charset="0"/>
              </a:rPr>
              <a:t>, but they work in different ways. The nervous system sends </a:t>
            </a:r>
            <a:r>
              <a:rPr lang="en-AU" sz="2000" b="1" dirty="0">
                <a:solidFill>
                  <a:srgbClr val="323695"/>
                </a:solidFill>
                <a:effectLst/>
                <a:ea typeface="Calibri" panose="020F0502020204030204" pitchFamily="34" charset="0"/>
              </a:rPr>
              <a:t>electrical impulses</a:t>
            </a:r>
            <a:r>
              <a:rPr lang="en-AU" sz="2000" dirty="0">
                <a:effectLst/>
                <a:ea typeface="Calibri" panose="020F0502020204030204" pitchFamily="34" charset="0"/>
              </a:rPr>
              <a:t> through connected </a:t>
            </a:r>
            <a:r>
              <a:rPr lang="en-AU" sz="2000" b="1" dirty="0">
                <a:solidFill>
                  <a:srgbClr val="323695"/>
                </a:solidFill>
                <a:effectLst/>
                <a:ea typeface="Calibri" panose="020F0502020204030204" pitchFamily="34" charset="0"/>
              </a:rPr>
              <a:t>neurons</a:t>
            </a:r>
            <a:r>
              <a:rPr lang="en-AU" sz="2000" dirty="0">
                <a:effectLst/>
                <a:ea typeface="Calibri" panose="020F0502020204030204" pitchFamily="34" charset="0"/>
              </a:rPr>
              <a:t>, allowing us to react quickly, such as pulling our hands away from a hot surface. </a:t>
            </a:r>
            <a:r>
              <a:rPr lang="en-AU" sz="2000" dirty="0">
                <a:effectLst/>
                <a:highlight>
                  <a:srgbClr val="FFFF00"/>
                </a:highlight>
                <a:ea typeface="Calibri" panose="020F0502020204030204" pitchFamily="34" charset="0"/>
              </a:rPr>
              <a:t>In contrast</a:t>
            </a:r>
            <a:r>
              <a:rPr lang="en-AU" sz="2000" dirty="0">
                <a:effectLst/>
                <a:ea typeface="Calibri" panose="020F0502020204030204" pitchFamily="34" charset="0"/>
              </a:rPr>
              <a:t>, the endocrine system responds more slowly by releasing </a:t>
            </a:r>
            <a:r>
              <a:rPr lang="en-AU" sz="2000" b="1" dirty="0">
                <a:solidFill>
                  <a:srgbClr val="323695"/>
                </a:solidFill>
                <a:effectLst/>
                <a:ea typeface="Calibri" panose="020F0502020204030204" pitchFamily="34" charset="0"/>
              </a:rPr>
              <a:t>hormones</a:t>
            </a:r>
            <a:r>
              <a:rPr lang="en-AU" sz="2000" dirty="0">
                <a:effectLst/>
                <a:ea typeface="Calibri" panose="020F0502020204030204" pitchFamily="34" charset="0"/>
              </a:rPr>
              <a:t> into the </a:t>
            </a:r>
            <a:r>
              <a:rPr lang="en-AU" sz="2000" b="1" dirty="0">
                <a:solidFill>
                  <a:srgbClr val="323695"/>
                </a:solidFill>
                <a:effectLst/>
                <a:ea typeface="Calibri" panose="020F0502020204030204" pitchFamily="34" charset="0"/>
              </a:rPr>
              <a:t>bloodstream</a:t>
            </a:r>
            <a:r>
              <a:rPr lang="en-AU" sz="2000" dirty="0">
                <a:effectLst/>
                <a:ea typeface="Calibri" panose="020F0502020204030204" pitchFamily="34" charset="0"/>
              </a:rPr>
              <a:t>, which take longer to reach </a:t>
            </a:r>
            <a:r>
              <a:rPr lang="en-AU" sz="2000" b="1" dirty="0">
                <a:solidFill>
                  <a:srgbClr val="323695"/>
                </a:solidFill>
                <a:effectLst/>
                <a:ea typeface="Calibri" panose="020F0502020204030204" pitchFamily="34" charset="0"/>
              </a:rPr>
              <a:t>target organs</a:t>
            </a:r>
            <a:r>
              <a:rPr lang="en-AU" sz="2000" dirty="0">
                <a:effectLst/>
                <a:ea typeface="Calibri" panose="020F0502020204030204" pitchFamily="34" charset="0"/>
              </a:rPr>
              <a:t> but have longer effects. The nervous system's responses are fast and specific, affecting particular parts of the body for a short time. </a:t>
            </a:r>
            <a:r>
              <a:rPr lang="en-AU" sz="2000" dirty="0">
                <a:effectLst/>
                <a:highlight>
                  <a:srgbClr val="FFFF00"/>
                </a:highlight>
                <a:ea typeface="Calibri" panose="020F0502020204030204" pitchFamily="34" charset="0"/>
              </a:rPr>
              <a:t>In contrast</a:t>
            </a:r>
            <a:r>
              <a:rPr lang="en-AU" sz="2000" dirty="0">
                <a:effectLst/>
                <a:ea typeface="Calibri" panose="020F0502020204030204" pitchFamily="34" charset="0"/>
              </a:rPr>
              <a:t>, the endocrine system, which uses </a:t>
            </a:r>
            <a:r>
              <a:rPr lang="en-AU" sz="2000" b="1" dirty="0">
                <a:solidFill>
                  <a:srgbClr val="323695"/>
                </a:solidFill>
                <a:effectLst/>
                <a:ea typeface="Calibri" panose="020F0502020204030204" pitchFamily="34" charset="0"/>
              </a:rPr>
              <a:t>hormones</a:t>
            </a:r>
            <a:r>
              <a:rPr lang="en-AU" sz="2000" dirty="0">
                <a:effectLst/>
                <a:ea typeface="Calibri" panose="020F0502020204030204" pitchFamily="34" charset="0"/>
              </a:rPr>
              <a:t> to </a:t>
            </a:r>
            <a:r>
              <a:rPr lang="en-AU" sz="2000" b="1" dirty="0">
                <a:solidFill>
                  <a:srgbClr val="323695"/>
                </a:solidFill>
                <a:effectLst/>
                <a:ea typeface="Calibri" panose="020F0502020204030204" pitchFamily="34" charset="0"/>
              </a:rPr>
              <a:t>regulate</a:t>
            </a:r>
            <a:r>
              <a:rPr lang="en-AU" sz="2000" dirty="0">
                <a:effectLst/>
                <a:ea typeface="Calibri" panose="020F0502020204030204" pitchFamily="34" charset="0"/>
              </a:rPr>
              <a:t> processes like </a:t>
            </a:r>
            <a:r>
              <a:rPr lang="en-AU" sz="2000" b="1" dirty="0">
                <a:solidFill>
                  <a:srgbClr val="323695"/>
                </a:solidFill>
                <a:effectLst/>
                <a:ea typeface="Calibri" panose="020F0502020204030204" pitchFamily="34" charset="0"/>
              </a:rPr>
              <a:t>growth</a:t>
            </a:r>
            <a:r>
              <a:rPr lang="en-AU" sz="2000" dirty="0">
                <a:effectLst/>
                <a:ea typeface="Calibri" panose="020F0502020204030204" pitchFamily="34" charset="0"/>
              </a:rPr>
              <a:t> and </a:t>
            </a:r>
            <a:r>
              <a:rPr lang="en-AU" sz="2000" b="1" dirty="0">
                <a:solidFill>
                  <a:srgbClr val="323695"/>
                </a:solidFill>
                <a:effectLst/>
                <a:ea typeface="Calibri" panose="020F0502020204030204" pitchFamily="34" charset="0"/>
              </a:rPr>
              <a:t>metabolism</a:t>
            </a:r>
            <a:r>
              <a:rPr lang="en-AU" sz="2000" b="1" dirty="0">
                <a:solidFill>
                  <a:srgbClr val="323695"/>
                </a:solidFill>
                <a:ea typeface="Calibri" panose="020F0502020204030204" pitchFamily="34" charset="0"/>
              </a:rPr>
              <a:t>, </a:t>
            </a:r>
            <a:r>
              <a:rPr lang="en-AU" sz="2000" dirty="0">
                <a:effectLst/>
                <a:ea typeface="Calibri" panose="020F0502020204030204" pitchFamily="34" charset="0"/>
              </a:rPr>
              <a:t>can influence multiple parts of the body at the same time. </a:t>
            </a:r>
            <a:r>
              <a:rPr lang="en-AU" sz="2000" dirty="0">
                <a:effectLst/>
                <a:highlight>
                  <a:srgbClr val="FFFF00"/>
                </a:highlight>
                <a:ea typeface="Calibri" panose="020F0502020204030204" pitchFamily="34" charset="0"/>
              </a:rPr>
              <a:t>Both</a:t>
            </a:r>
            <a:r>
              <a:rPr lang="en-AU" sz="2000" dirty="0">
                <a:effectLst/>
                <a:ea typeface="Calibri" panose="020F0502020204030204" pitchFamily="34" charset="0"/>
              </a:rPr>
              <a:t> systems are essential for maintaining </a:t>
            </a:r>
            <a:r>
              <a:rPr lang="en-AU" sz="2000" b="1" dirty="0">
                <a:solidFill>
                  <a:srgbClr val="323695"/>
                </a:solidFill>
                <a:effectLst/>
                <a:ea typeface="Calibri" panose="020F0502020204030204" pitchFamily="34" charset="0"/>
              </a:rPr>
              <a:t>homeostasis</a:t>
            </a:r>
            <a:br>
              <a:rPr lang="en-AU" sz="2000" b="1" dirty="0">
                <a:solidFill>
                  <a:srgbClr val="323695"/>
                </a:solidFill>
                <a:ea typeface="Calibri" panose="020F0502020204030204" pitchFamily="34" charset="0"/>
              </a:rPr>
            </a:br>
            <a:r>
              <a:rPr lang="en-AU" sz="2000" dirty="0">
                <a:effectLst/>
                <a:ea typeface="Calibri" panose="020F0502020204030204" pitchFamily="34" charset="0"/>
              </a:rPr>
              <a:t>and often interact to effectively</a:t>
            </a:r>
            <a:br>
              <a:rPr lang="en-AU" sz="2000" dirty="0">
                <a:effectLst/>
                <a:ea typeface="Calibri" panose="020F0502020204030204" pitchFamily="34" charset="0"/>
              </a:rPr>
            </a:br>
            <a:r>
              <a:rPr lang="en-AU" sz="2000" b="1" dirty="0">
                <a:solidFill>
                  <a:schemeClr val="accent1"/>
                </a:solidFill>
                <a:effectLst/>
                <a:ea typeface="Calibri" panose="020F0502020204030204" pitchFamily="34" charset="0"/>
              </a:rPr>
              <a:t>coordinate</a:t>
            </a:r>
            <a:r>
              <a:rPr lang="en-AU" sz="2000" dirty="0">
                <a:effectLst/>
                <a:ea typeface="Calibri" panose="020F0502020204030204" pitchFamily="34" charset="0"/>
              </a:rPr>
              <a:t> the body’s functions.</a:t>
            </a:r>
          </a:p>
        </p:txBody>
      </p:sp>
      <p:sp>
        <p:nvSpPr>
          <p:cNvPr id="7" name="TextBox 6">
            <a:extLst>
              <a:ext uri="{FF2B5EF4-FFF2-40B4-BE49-F238E27FC236}">
                <a16:creationId xmlns:a16="http://schemas.microsoft.com/office/drawing/2014/main" id="{8766FFAD-33E2-003F-0056-5837629CD961}"/>
              </a:ext>
            </a:extLst>
          </p:cNvPr>
          <p:cNvSpPr txBox="1"/>
          <p:nvPr/>
        </p:nvSpPr>
        <p:spPr>
          <a:xfrm>
            <a:off x="6614342" y="5657135"/>
            <a:ext cx="4845820" cy="1016565"/>
          </a:xfrm>
          <a:prstGeom prst="rect">
            <a:avLst/>
          </a:prstGeom>
          <a:noFill/>
          <a:ln w="12700">
            <a:solidFill>
              <a:schemeClr val="tx1"/>
            </a:solidFill>
          </a:ln>
        </p:spPr>
        <p:txBody>
          <a:bodyPr wrap="square" lIns="72000" tIns="0" rIns="0" bIns="0" rtlCol="0">
            <a:noAutofit/>
          </a:bodyPr>
          <a:lstStyle/>
          <a:p>
            <a:pPr algn="l">
              <a:lnSpc>
                <a:spcPct val="150000"/>
              </a:lnSpc>
            </a:pPr>
            <a:r>
              <a:rPr lang="en-AU" sz="1400" b="1" dirty="0">
                <a:latin typeface="Arial" panose="020B0604020202020204" pitchFamily="34" charset="0"/>
                <a:cs typeface="Arial" panose="020B0604020202020204" pitchFamily="34" charset="0"/>
              </a:rPr>
              <a:t>Key</a:t>
            </a:r>
            <a:endParaRPr lang="en-AU" sz="1400" dirty="0">
              <a:latin typeface="Arial" panose="020B0604020202020204" pitchFamily="34" charset="0"/>
              <a:cs typeface="Arial" panose="020B0604020202020204" pitchFamily="34" charset="0"/>
            </a:endParaRPr>
          </a:p>
          <a:p>
            <a:pPr algn="l">
              <a:lnSpc>
                <a:spcPct val="150000"/>
              </a:lnSpc>
            </a:pPr>
            <a:r>
              <a:rPr lang="en-AU" sz="1400" dirty="0">
                <a:highlight>
                  <a:srgbClr val="FFFF00"/>
                </a:highlight>
                <a:latin typeface="Arial" panose="020B0604020202020204" pitchFamily="34" charset="0"/>
                <a:cs typeface="Arial" panose="020B0604020202020204" pitchFamily="34" charset="0"/>
              </a:rPr>
              <a:t>Yellow highlighting: </a:t>
            </a:r>
            <a:r>
              <a:rPr lang="en-AU" sz="1400" dirty="0">
                <a:latin typeface="Arial" panose="020B0604020202020204" pitchFamily="34" charset="0"/>
                <a:cs typeface="Arial" panose="020B0604020202020204" pitchFamily="34" charset="0"/>
              </a:rPr>
              <a:t>words to indicate similarity or difference</a:t>
            </a:r>
          </a:p>
          <a:p>
            <a:pPr algn="l">
              <a:lnSpc>
                <a:spcPct val="150000"/>
              </a:lnSpc>
            </a:pPr>
            <a:r>
              <a:rPr lang="en-AU" sz="1400" b="1" dirty="0">
                <a:solidFill>
                  <a:schemeClr val="accent1"/>
                </a:solidFill>
                <a:latin typeface="Arial" panose="020B0604020202020204" pitchFamily="34" charset="0"/>
                <a:cs typeface="Arial" panose="020B0604020202020204" pitchFamily="34" charset="0"/>
              </a:rPr>
              <a:t>Blue words</a:t>
            </a:r>
            <a:r>
              <a:rPr lang="en-AU" sz="1400" dirty="0">
                <a:latin typeface="Arial" panose="020B0604020202020204" pitchFamily="34" charset="0"/>
                <a:cs typeface="Arial" panose="020B0604020202020204" pitchFamily="34" charset="0"/>
              </a:rPr>
              <a:t>: scientific terminology</a:t>
            </a:r>
          </a:p>
        </p:txBody>
      </p:sp>
      <p:sp>
        <p:nvSpPr>
          <p:cNvPr id="2" name="Slide Number Placeholder 1">
            <a:extLst>
              <a:ext uri="{FF2B5EF4-FFF2-40B4-BE49-F238E27FC236}">
                <a16:creationId xmlns:a16="http://schemas.microsoft.com/office/drawing/2014/main" id="{D78C4EBD-6F60-031F-61F3-F5B9B1BE1B5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85</a:t>
            </a:fld>
            <a:endParaRPr lang="en-AU"/>
          </a:p>
        </p:txBody>
      </p:sp>
    </p:spTree>
    <p:extLst>
      <p:ext uri="{BB962C8B-B14F-4D97-AF65-F5344CB8AC3E}">
        <p14:creationId xmlns:p14="http://schemas.microsoft.com/office/powerpoint/2010/main" val="422687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4067881"/>
            <a:ext cx="7346700" cy="2448807"/>
          </a:xfrm>
        </p:spPr>
        <p:txBody>
          <a:bodyPr/>
          <a:lstStyle/>
          <a:p>
            <a:r>
              <a:rPr lang="en-AU" dirty="0">
                <a:latin typeface="Arial"/>
                <a:cs typeface="Arial"/>
              </a:rPr>
              <a:t>2. How do we effectively manage and treat infectious diseases?</a:t>
            </a:r>
            <a:br>
              <a:rPr lang="en-AU" dirty="0">
                <a:latin typeface="Arial"/>
                <a:cs typeface="Arial"/>
              </a:rPr>
            </a:br>
            <a:br>
              <a:rPr lang="en-AU" dirty="0">
                <a:latin typeface="Arial"/>
                <a:cs typeface="Arial"/>
              </a:rPr>
            </a:br>
            <a:endParaRPr lang="en-AU" sz="2800" dirty="0"/>
          </a:p>
        </p:txBody>
      </p:sp>
      <p:sp>
        <p:nvSpPr>
          <p:cNvPr id="2" name="Freeform 10" descr="A cartoon image of a microorganism.">
            <a:extLst>
              <a:ext uri="{FF2B5EF4-FFF2-40B4-BE49-F238E27FC236}">
                <a16:creationId xmlns:a16="http://schemas.microsoft.com/office/drawing/2014/main" id="{6E496AF5-D5DC-7342-BCBB-C921C9385466}"/>
              </a:ext>
            </a:extLst>
          </p:cNvPr>
          <p:cNvSpPr/>
          <p:nvPr/>
        </p:nvSpPr>
        <p:spPr>
          <a:xfrm>
            <a:off x="8072668" y="1887604"/>
            <a:ext cx="2682638" cy="2605177"/>
          </a:xfrm>
          <a:custGeom>
            <a:avLst/>
            <a:gdLst/>
            <a:ahLst/>
            <a:cxnLst/>
            <a:rect l="l" t="t" r="r" b="b"/>
            <a:pathLst>
              <a:path w="4238090" h="4114800">
                <a:moveTo>
                  <a:pt x="0" y="0"/>
                </a:moveTo>
                <a:lnTo>
                  <a:pt x="4238090" y="0"/>
                </a:lnTo>
                <a:lnTo>
                  <a:pt x="423809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pic>
        <p:nvPicPr>
          <p:cNvPr id="3" name="Picture 2" descr="A cartoon image of a microorganism.">
            <a:extLst>
              <a:ext uri="{FF2B5EF4-FFF2-40B4-BE49-F238E27FC236}">
                <a16:creationId xmlns:a16="http://schemas.microsoft.com/office/drawing/2014/main" id="{D391D64E-B3E9-53E6-939E-BA4C0FD65D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95270">
            <a:off x="8859023" y="3592431"/>
            <a:ext cx="3104715" cy="3723901"/>
          </a:xfrm>
          <a:prstGeom prst="rect">
            <a:avLst/>
          </a:prstGeom>
        </p:spPr>
      </p:pic>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86</a:t>
            </a:fld>
            <a:endParaRPr lang="en-AU"/>
          </a:p>
        </p:txBody>
      </p:sp>
    </p:spTree>
    <p:extLst>
      <p:ext uri="{BB962C8B-B14F-4D97-AF65-F5344CB8AC3E}">
        <p14:creationId xmlns:p14="http://schemas.microsoft.com/office/powerpoint/2010/main" val="138560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2.1 Causes of infectious diseases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507298619"/>
              </p:ext>
            </p:extLst>
          </p:nvPr>
        </p:nvGraphicFramePr>
        <p:xfrm>
          <a:off x="359998" y="2021139"/>
          <a:ext cx="11126369" cy="451485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20000"/>
                        </a:lnSpc>
                        <a:spcAft>
                          <a:spcPts val="600"/>
                        </a:spcAft>
                      </a:pPr>
                      <a:r>
                        <a:rPr lang="en-AU" sz="180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8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20000"/>
                        </a:lnSpc>
                        <a:spcAft>
                          <a:spcPts val="600"/>
                        </a:spcAft>
                        <a:buFont typeface="Arial" panose="020B0604020202020204" pitchFamily="34" charset="0"/>
                        <a:buChar char="•"/>
                      </a:pPr>
                      <a:r>
                        <a:rPr lang="en-AU" sz="1800" dirty="0">
                          <a:solidFill>
                            <a:schemeClr val="tx1"/>
                          </a:solidFill>
                          <a:latin typeface="Arial" panose="020B0604020202020204" pitchFamily="34" charset="0"/>
                          <a:cs typeface="Arial" panose="020B0604020202020204" pitchFamily="34" charset="0"/>
                        </a:rPr>
                        <a:t>to identify the causes of infectious diseases to determine how to prevent and control them.</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800" dirty="0">
                          <a:solidFill>
                            <a:schemeClr val="tx1"/>
                          </a:solidFill>
                          <a:latin typeface="Arial" panose="020B0604020202020204" pitchFamily="34" charset="0"/>
                          <a:cs typeface="Arial" panose="020B0604020202020204" pitchFamily="34" charset="0"/>
                        </a:rPr>
                        <a:t>define disease and infectious disease.</a:t>
                      </a:r>
                    </a:p>
                    <a:p>
                      <a:pPr marL="285750" indent="-285750">
                        <a:lnSpc>
                          <a:spcPct val="120000"/>
                        </a:lnSpc>
                        <a:spcAft>
                          <a:spcPts val="600"/>
                        </a:spcAft>
                        <a:buFont typeface="Arial" panose="020B0604020202020204" pitchFamily="34" charset="0"/>
                        <a:buChar char="•"/>
                      </a:pPr>
                      <a:r>
                        <a:rPr lang="en-AU" sz="1800" dirty="0">
                          <a:solidFill>
                            <a:schemeClr val="tx1"/>
                          </a:solidFill>
                          <a:latin typeface="Arial" panose="020B0604020202020204" pitchFamily="34" charset="0"/>
                          <a:cs typeface="Arial" panose="020B0604020202020204" pitchFamily="34" charset="0"/>
                        </a:rPr>
                        <a:t>identify the cause of a range of infectious diseases.</a:t>
                      </a:r>
                    </a:p>
                    <a:p>
                      <a:pPr marL="285750" indent="-285750">
                        <a:lnSpc>
                          <a:spcPct val="120000"/>
                        </a:lnSpc>
                        <a:spcAft>
                          <a:spcPts val="600"/>
                        </a:spcAft>
                        <a:buFont typeface="Arial" panose="020B0604020202020204" pitchFamily="34" charset="0"/>
                        <a:buChar char="•"/>
                      </a:pPr>
                      <a:r>
                        <a:rPr lang="en-AU" sz="1800" dirty="0">
                          <a:solidFill>
                            <a:schemeClr val="tx1"/>
                          </a:solidFill>
                          <a:latin typeface="Arial" panose="020B0604020202020204" pitchFamily="34" charset="0"/>
                          <a:cs typeface="Arial" panose="020B0604020202020204" pitchFamily="34" charset="0"/>
                        </a:rPr>
                        <a:t>outline the mode of transmission for a range of infectious diseases.</a:t>
                      </a:r>
                    </a:p>
                    <a:p>
                      <a:pPr marL="285750" indent="-285750">
                        <a:lnSpc>
                          <a:spcPct val="120000"/>
                        </a:lnSpc>
                        <a:spcAft>
                          <a:spcPts val="600"/>
                        </a:spcAft>
                        <a:buFont typeface="Arial" panose="020B0604020202020204" pitchFamily="34" charset="0"/>
                        <a:buChar char="•"/>
                      </a:pPr>
                      <a:endParaRPr lang="en-AU" sz="1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0">
                <a:tc>
                  <a:txBody>
                    <a:bodyPr/>
                    <a:lstStyle/>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solidFill>
                            <a:schemeClr val="tx1"/>
                          </a:solidFill>
                          <a:latin typeface="Arial" panose="020B0604020202020204" pitchFamily="34" charset="0"/>
                          <a:cs typeface="Arial" panose="020B0604020202020204" pitchFamily="34" charset="0"/>
                        </a:rPr>
                        <a:t>how to identify reliable, accurate and valid secondary sources.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solidFill>
                            <a:schemeClr val="tx1"/>
                          </a:solidFill>
                          <a:latin typeface="Arial" panose="020B0604020202020204" pitchFamily="34" charset="0"/>
                          <a:cs typeface="Arial" panose="020B0604020202020204" pitchFamily="34" charset="0"/>
                        </a:rPr>
                        <a:t>define accuracy, reliability and validity in the context of secondary sources.</a:t>
                      </a:r>
                    </a:p>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solidFill>
                            <a:schemeClr val="tx1"/>
                          </a:solidFill>
                          <a:latin typeface="Arial" panose="020B0604020202020204" pitchFamily="34" charset="0"/>
                          <a:cs typeface="Arial" panose="020B0604020202020204" pitchFamily="34" charset="0"/>
                        </a:rPr>
                        <a:t>outline the requirements for a secondary source to be accurate, reliable, and valid.</a:t>
                      </a:r>
                    </a:p>
                    <a:p>
                      <a:pPr marL="285750" marR="0" lvl="0" indent="-285750" algn="l" defTabSz="914377"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en-AU" sz="1800" dirty="0">
                          <a:solidFill>
                            <a:schemeClr val="tx1"/>
                          </a:solidFill>
                          <a:latin typeface="Arial" panose="020B0604020202020204" pitchFamily="34" charset="0"/>
                          <a:cs typeface="Arial" panose="020B0604020202020204" pitchFamily="34" charset="0"/>
                        </a:rPr>
                        <a:t>assess the accuracy, reliability and validity of secondary sources.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87</a:t>
            </a:fld>
            <a:endParaRPr lang="en-AU"/>
          </a:p>
        </p:txBody>
      </p:sp>
    </p:spTree>
    <p:extLst>
      <p:ext uri="{BB962C8B-B14F-4D97-AF65-F5344CB8AC3E}">
        <p14:creationId xmlns:p14="http://schemas.microsoft.com/office/powerpoint/2010/main" val="425531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1DC1DC-6FB3-3202-D3C1-9470F508956B}"/>
              </a:ext>
            </a:extLst>
          </p:cNvPr>
          <p:cNvSpPr>
            <a:spLocks noGrp="1"/>
          </p:cNvSpPr>
          <p:nvPr>
            <p:ph type="title"/>
          </p:nvPr>
        </p:nvSpPr>
        <p:spPr/>
        <p:txBody>
          <a:bodyPr/>
          <a:lstStyle/>
          <a:p>
            <a:r>
              <a:rPr lang="en-AU" dirty="0"/>
              <a:t>2.1 Defining disease and infectious disease</a:t>
            </a:r>
          </a:p>
        </p:txBody>
      </p:sp>
      <p:sp>
        <p:nvSpPr>
          <p:cNvPr id="5" name="Text Placeholder 4">
            <a:extLst>
              <a:ext uri="{FF2B5EF4-FFF2-40B4-BE49-F238E27FC236}">
                <a16:creationId xmlns:a16="http://schemas.microsoft.com/office/drawing/2014/main" id="{E2E5B689-9EB8-FD03-B754-4F079432BDD9}"/>
              </a:ext>
            </a:extLst>
          </p:cNvPr>
          <p:cNvSpPr>
            <a:spLocks noGrp="1"/>
          </p:cNvSpPr>
          <p:nvPr>
            <p:ph type="body" sz="quarter" idx="17"/>
          </p:nvPr>
        </p:nvSpPr>
        <p:spPr>
          <a:xfrm>
            <a:off x="5400675" y="1800000"/>
            <a:ext cx="6118225" cy="4536000"/>
          </a:xfrm>
        </p:spPr>
        <p:txBody>
          <a:bodyPr/>
          <a:lstStyle/>
          <a:p>
            <a:pPr defTabSz="914377">
              <a:lnSpc>
                <a:spcPct val="150000"/>
              </a:lnSpc>
              <a:spcAft>
                <a:spcPts val="600"/>
              </a:spcAft>
            </a:pPr>
            <a:r>
              <a:rPr lang="en-US" sz="1800" b="1" dirty="0">
                <a:latin typeface="Arial" panose="020B0604020202020204" pitchFamily="34" charset="0"/>
                <a:cs typeface="Arial" panose="020B0604020202020204" pitchFamily="34" charset="0"/>
              </a:rPr>
              <a:t>Disease:</a:t>
            </a:r>
            <a:r>
              <a:rPr lang="en-AU" sz="1800" b="0" dirty="0">
                <a:latin typeface="Arial" panose="020B0604020202020204" pitchFamily="34" charset="0"/>
                <a:cs typeface="Arial" panose="020B0604020202020204" pitchFamily="34" charset="0"/>
              </a:rPr>
              <a:t> </a:t>
            </a:r>
            <a:r>
              <a:rPr lang="en-AU" sz="1800" dirty="0">
                <a:latin typeface="Arial" panose="020B0604020202020204" pitchFamily="34" charset="0"/>
                <a:cs typeface="Arial" panose="020B0604020202020204" pitchFamily="34" charset="0"/>
              </a:rPr>
              <a:t>A</a:t>
            </a:r>
            <a:r>
              <a:rPr lang="en-AU" sz="1800" b="0" dirty="0">
                <a:latin typeface="Arial" panose="020B0604020202020204" pitchFamily="34" charset="0"/>
                <a:cs typeface="Arial" panose="020B0604020202020204" pitchFamily="34" charset="0"/>
              </a:rPr>
              <a:t>n illness or condition of the body affecting how an organism, or parts of an organism, or its organs function. Examples include COVID-19, diabetes, and malaria.</a:t>
            </a:r>
            <a:endParaRPr lang="en-US" sz="1800" b="0" dirty="0">
              <a:latin typeface="Arial" panose="020B0604020202020204" pitchFamily="34" charset="0"/>
              <a:cs typeface="Arial" panose="020B0604020202020204" pitchFamily="34" charset="0"/>
            </a:endParaRPr>
          </a:p>
          <a:p>
            <a:pPr defTabSz="914377">
              <a:lnSpc>
                <a:spcPct val="150000"/>
              </a:lnSpc>
              <a:spcAft>
                <a:spcPts val="600"/>
              </a:spcAft>
            </a:pPr>
            <a:r>
              <a:rPr lang="en-US" sz="1800" b="1" dirty="0">
                <a:latin typeface="Arial" panose="020B0604020202020204" pitchFamily="34" charset="0"/>
                <a:cs typeface="Arial" panose="020B0604020202020204" pitchFamily="34" charset="0"/>
              </a:rPr>
              <a:t>Infectious disease</a:t>
            </a:r>
            <a:r>
              <a:rPr lang="en-US" sz="1800" b="0" dirty="0">
                <a:latin typeface="Arial" panose="020B0604020202020204" pitchFamily="34" charset="0"/>
                <a:cs typeface="Arial" panose="020B0604020202020204" pitchFamily="34" charset="0"/>
              </a:rPr>
              <a:t>: </a:t>
            </a:r>
            <a:r>
              <a:rPr lang="en-AU" sz="1800" dirty="0">
                <a:effectLst/>
                <a:latin typeface="Arial" panose="020B0604020202020204" pitchFamily="34" charset="0"/>
                <a:ea typeface="Calibri" panose="020F0502020204030204" pitchFamily="34" charset="0"/>
              </a:rPr>
              <a:t>An illness caused by organisms that can be passed, directly or indirectly, from one living thing to another. Examples include malaria, COVID-19, influenza, cholera and herpes.</a:t>
            </a:r>
          </a:p>
        </p:txBody>
      </p:sp>
      <p:sp>
        <p:nvSpPr>
          <p:cNvPr id="8" name="TextBox 7">
            <a:extLst>
              <a:ext uri="{FF2B5EF4-FFF2-40B4-BE49-F238E27FC236}">
                <a16:creationId xmlns:a16="http://schemas.microsoft.com/office/drawing/2014/main" id="{B0DC1FFC-4B58-4B55-F831-8334518AF9E3}"/>
              </a:ext>
              <a:ext uri="{C183D7F6-B498-43B3-948B-1728B52AA6E4}">
                <adec:decorative xmlns:adec="http://schemas.microsoft.com/office/drawing/2017/decorative" val="0"/>
              </a:ext>
            </a:extLst>
          </p:cNvPr>
          <p:cNvSpPr txBox="1"/>
          <p:nvPr/>
        </p:nvSpPr>
        <p:spPr>
          <a:xfrm>
            <a:off x="5400000" y="6195879"/>
            <a:ext cx="5724000" cy="180001"/>
          </a:xfrm>
          <a:prstGeom prst="rect">
            <a:avLst/>
          </a:prstGeom>
          <a:noFill/>
        </p:spPr>
        <p:txBody>
          <a:bodyPr wrap="square" lIns="0" tIns="0" rIns="0" bIns="0" rtlCol="0">
            <a:noAutofit/>
          </a:bodyPr>
          <a:lstStyle/>
          <a:p>
            <a:r>
              <a:rPr lang="en-AU" sz="800" dirty="0">
                <a:hlinkClick r:id="rId3"/>
              </a:rPr>
              <a:t>Person coughing</a:t>
            </a:r>
            <a:r>
              <a:rPr lang="en-AU" sz="800" dirty="0"/>
              <a:t> by Noun Project from Wikimedia Commons, licensed under </a:t>
            </a:r>
            <a:r>
              <a:rPr lang="en-AU" sz="800" dirty="0">
                <a:hlinkClick r:id="rId4"/>
              </a:rPr>
              <a:t>CC0 1.0</a:t>
            </a:r>
            <a:endParaRPr lang="en-AU" sz="800" dirty="0"/>
          </a:p>
        </p:txBody>
      </p:sp>
      <p:pic>
        <p:nvPicPr>
          <p:cNvPr id="7" name="Picture Placeholder 5">
            <a:extLst>
              <a:ext uri="{FF2B5EF4-FFF2-40B4-BE49-F238E27FC236}">
                <a16:creationId xmlns:a16="http://schemas.microsoft.com/office/drawing/2014/main" id="{587D3255-D1F4-2B0C-B2A2-8A0AF54B7D19}"/>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144" r="-1108"/>
          <a:stretch/>
        </p:blipFill>
        <p:spPr>
          <a:xfrm>
            <a:off x="1" y="1768415"/>
            <a:ext cx="5156200" cy="5089585"/>
          </a:xfrm>
          <a:prstGeom prst="rect">
            <a:avLst/>
          </a:prstGeom>
        </p:spPr>
      </p:pic>
      <p:sp>
        <p:nvSpPr>
          <p:cNvPr id="2" name="Slide Number Placeholder 1">
            <a:extLst>
              <a:ext uri="{FF2B5EF4-FFF2-40B4-BE49-F238E27FC236}">
                <a16:creationId xmlns:a16="http://schemas.microsoft.com/office/drawing/2014/main" id="{545B87A7-C0BF-23DF-FBC4-C0E1C52EB56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88</a:t>
            </a:fld>
            <a:endParaRPr lang="en-AU"/>
          </a:p>
        </p:txBody>
      </p:sp>
    </p:spTree>
    <p:extLst>
      <p:ext uri="{BB962C8B-B14F-4D97-AF65-F5344CB8AC3E}">
        <p14:creationId xmlns:p14="http://schemas.microsoft.com/office/powerpoint/2010/main" val="12579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67A85F-7846-D158-9ADD-DBCA540DCAB1}"/>
              </a:ext>
            </a:extLst>
          </p:cNvPr>
          <p:cNvSpPr>
            <a:spLocks noGrp="1"/>
          </p:cNvSpPr>
          <p:nvPr>
            <p:ph type="title"/>
          </p:nvPr>
        </p:nvSpPr>
        <p:spPr/>
        <p:txBody>
          <a:bodyPr/>
          <a:lstStyle/>
          <a:p>
            <a:r>
              <a:rPr lang="en-AU" dirty="0"/>
              <a:t>2.1 What are pathogens?</a:t>
            </a:r>
          </a:p>
        </p:txBody>
      </p:sp>
      <p:sp>
        <p:nvSpPr>
          <p:cNvPr id="6" name="Text Placeholder 5">
            <a:extLst>
              <a:ext uri="{FF2B5EF4-FFF2-40B4-BE49-F238E27FC236}">
                <a16:creationId xmlns:a16="http://schemas.microsoft.com/office/drawing/2014/main" id="{5A31DE47-CA4F-88CB-A6DB-3D59C1F04F42}"/>
              </a:ext>
            </a:extLst>
          </p:cNvPr>
          <p:cNvSpPr>
            <a:spLocks noGrp="1"/>
          </p:cNvSpPr>
          <p:nvPr>
            <p:ph type="body" sz="quarter" idx="17"/>
          </p:nvPr>
        </p:nvSpPr>
        <p:spPr>
          <a:xfrm>
            <a:off x="309043" y="1265600"/>
            <a:ext cx="5482158" cy="4807835"/>
          </a:xfrm>
        </p:spPr>
        <p:txBody>
          <a:bodyPr/>
          <a:lstStyle/>
          <a:p>
            <a:pPr marL="342900" indent="-342900">
              <a:spcAft>
                <a:spcPts val="600"/>
              </a:spcAft>
              <a:buFont typeface="Arial" panose="020B0604020202020204" pitchFamily="34" charset="0"/>
              <a:buChar char="•"/>
            </a:pPr>
            <a:r>
              <a:rPr lang="en-AU" sz="1800" dirty="0"/>
              <a:t>A pathogen is any organism or agent that causes or can cause disease or illness to its host. </a:t>
            </a:r>
          </a:p>
          <a:p>
            <a:pPr marL="342900" indent="-342900">
              <a:spcAft>
                <a:spcPts val="600"/>
              </a:spcAft>
              <a:buFont typeface="Arial" panose="020B0604020202020204" pitchFamily="34" charset="0"/>
              <a:buChar char="•"/>
            </a:pPr>
            <a:r>
              <a:rPr lang="en-AU" sz="1800" dirty="0"/>
              <a:t>Types of pathogens include bacteria, viruses, fungi and protists</a:t>
            </a:r>
          </a:p>
          <a:p>
            <a:pPr marL="342900" indent="-342900">
              <a:spcAft>
                <a:spcPts val="600"/>
              </a:spcAft>
              <a:buFont typeface="Arial" panose="020B0604020202020204" pitchFamily="34" charset="0"/>
              <a:buChar char="•"/>
            </a:pPr>
            <a:r>
              <a:rPr lang="en-AU" sz="1800" dirty="0"/>
              <a:t>Pathogens spread from the host to infect other organisms through:</a:t>
            </a:r>
          </a:p>
          <a:p>
            <a:pPr marL="702900" lvl="4" indent="-342900"/>
            <a:r>
              <a:rPr lang="en-AU" dirty="0"/>
              <a:t>Contact</a:t>
            </a:r>
          </a:p>
          <a:p>
            <a:pPr marL="702900" lvl="4" indent="-342900"/>
            <a:r>
              <a:rPr lang="en-AU" dirty="0"/>
              <a:t>Air</a:t>
            </a:r>
          </a:p>
          <a:p>
            <a:pPr marL="702900" lvl="4" indent="-342900"/>
            <a:r>
              <a:rPr lang="en-AU" dirty="0"/>
              <a:t>Water</a:t>
            </a:r>
          </a:p>
          <a:p>
            <a:pPr marL="702900" lvl="4" indent="-342900"/>
            <a:r>
              <a:rPr lang="en-AU" dirty="0"/>
              <a:t>Food</a:t>
            </a:r>
          </a:p>
          <a:p>
            <a:pPr marL="702900" lvl="4" indent="-342900"/>
            <a:r>
              <a:rPr lang="en-AU" dirty="0"/>
              <a:t>Vectors</a:t>
            </a:r>
          </a:p>
        </p:txBody>
      </p:sp>
      <p:sp>
        <p:nvSpPr>
          <p:cNvPr id="13" name="Freeform 12">
            <a:extLst>
              <a:ext uri="{FF2B5EF4-FFF2-40B4-BE49-F238E27FC236}">
                <a16:creationId xmlns:a16="http://schemas.microsoft.com/office/drawing/2014/main" id="{287FFF15-7236-90D9-DB77-57BF5D2872C1}"/>
              </a:ext>
              <a:ext uri="{C183D7F6-B498-43B3-948B-1728B52AA6E4}">
                <adec:decorative xmlns:adec="http://schemas.microsoft.com/office/drawing/2017/decorative" val="1"/>
              </a:ext>
            </a:extLst>
          </p:cNvPr>
          <p:cNvSpPr/>
          <p:nvPr/>
        </p:nvSpPr>
        <p:spPr>
          <a:xfrm rot="-5500173">
            <a:off x="7951459" y="14561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a:p>
        </p:txBody>
      </p:sp>
      <p:sp>
        <p:nvSpPr>
          <p:cNvPr id="14" name="Freeform 15">
            <a:extLst>
              <a:ext uri="{FF2B5EF4-FFF2-40B4-BE49-F238E27FC236}">
                <a16:creationId xmlns:a16="http://schemas.microsoft.com/office/drawing/2014/main" id="{6C3889F2-16FD-2342-A92E-0B963C3837DD}"/>
              </a:ext>
              <a:ext uri="{C183D7F6-B498-43B3-948B-1728B52AA6E4}">
                <adec:decorative xmlns:adec="http://schemas.microsoft.com/office/drawing/2017/decorative" val="1"/>
              </a:ext>
            </a:extLst>
          </p:cNvPr>
          <p:cNvSpPr/>
          <p:nvPr/>
        </p:nvSpPr>
        <p:spPr>
          <a:xfrm>
            <a:off x="5918136" y="4002950"/>
            <a:ext cx="2780832" cy="2699935"/>
          </a:xfrm>
          <a:custGeom>
            <a:avLst/>
            <a:gdLst/>
            <a:ahLst/>
            <a:cxnLst/>
            <a:rect l="l" t="t" r="r" b="b"/>
            <a:pathLst>
              <a:path w="2780832" h="2699935">
                <a:moveTo>
                  <a:pt x="0" y="0"/>
                </a:moveTo>
                <a:lnTo>
                  <a:pt x="2780832" y="0"/>
                </a:lnTo>
                <a:lnTo>
                  <a:pt x="2780832" y="2699934"/>
                </a:lnTo>
                <a:lnTo>
                  <a:pt x="0" y="26999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5" name="Freeform 16">
            <a:extLst>
              <a:ext uri="{FF2B5EF4-FFF2-40B4-BE49-F238E27FC236}">
                <a16:creationId xmlns:a16="http://schemas.microsoft.com/office/drawing/2014/main" id="{3897C8E4-C84C-0610-DAC1-CC7EE36AD29E}"/>
              </a:ext>
              <a:ext uri="{C183D7F6-B498-43B3-948B-1728B52AA6E4}">
                <adec:decorative xmlns:adec="http://schemas.microsoft.com/office/drawing/2017/decorative" val="1"/>
              </a:ext>
            </a:extLst>
          </p:cNvPr>
          <p:cNvSpPr/>
          <p:nvPr/>
        </p:nvSpPr>
        <p:spPr>
          <a:xfrm>
            <a:off x="7825014" y="2713361"/>
            <a:ext cx="1434044" cy="1392327"/>
          </a:xfrm>
          <a:custGeom>
            <a:avLst/>
            <a:gdLst/>
            <a:ahLst/>
            <a:cxnLst/>
            <a:rect l="l" t="t" r="r" b="b"/>
            <a:pathLst>
              <a:path w="1434044" h="1392327">
                <a:moveTo>
                  <a:pt x="0" y="0"/>
                </a:moveTo>
                <a:lnTo>
                  <a:pt x="1434044" y="0"/>
                </a:lnTo>
                <a:lnTo>
                  <a:pt x="1434044" y="1392326"/>
                </a:lnTo>
                <a:lnTo>
                  <a:pt x="0" y="1392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a:p>
        </p:txBody>
      </p:sp>
      <p:sp>
        <p:nvSpPr>
          <p:cNvPr id="16" name="Freeform 17">
            <a:extLst>
              <a:ext uri="{FF2B5EF4-FFF2-40B4-BE49-F238E27FC236}">
                <a16:creationId xmlns:a16="http://schemas.microsoft.com/office/drawing/2014/main" id="{D294F0D0-4E53-CC07-4386-543455EE92AD}"/>
              </a:ext>
              <a:ext uri="{C183D7F6-B498-43B3-948B-1728B52AA6E4}">
                <adec:decorative xmlns:adec="http://schemas.microsoft.com/office/drawing/2017/decorative" val="1"/>
              </a:ext>
            </a:extLst>
          </p:cNvPr>
          <p:cNvSpPr/>
          <p:nvPr/>
        </p:nvSpPr>
        <p:spPr>
          <a:xfrm rot="6751932">
            <a:off x="9701314" y="3621205"/>
            <a:ext cx="1507106" cy="2991774"/>
          </a:xfrm>
          <a:custGeom>
            <a:avLst/>
            <a:gdLst/>
            <a:ahLst/>
            <a:cxnLst/>
            <a:rect l="l" t="t" r="r" b="b"/>
            <a:pathLst>
              <a:path w="1507106" h="2991774">
                <a:moveTo>
                  <a:pt x="0" y="0"/>
                </a:moveTo>
                <a:lnTo>
                  <a:pt x="1507106" y="0"/>
                </a:lnTo>
                <a:lnTo>
                  <a:pt x="1507106" y="2991774"/>
                </a:lnTo>
                <a:lnTo>
                  <a:pt x="0" y="29917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FC369FE8-B6B1-83C8-B1F1-D98F1353370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89</a:t>
            </a:fld>
            <a:endParaRPr lang="en-AU"/>
          </a:p>
        </p:txBody>
      </p:sp>
    </p:spTree>
    <p:extLst>
      <p:ext uri="{BB962C8B-B14F-4D97-AF65-F5344CB8AC3E}">
        <p14:creationId xmlns:p14="http://schemas.microsoft.com/office/powerpoint/2010/main" val="134164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F55C6D-DE79-3E3E-93DF-3880477E6474}"/>
              </a:ext>
            </a:extLst>
          </p:cNvPr>
          <p:cNvSpPr>
            <a:spLocks noGrp="1"/>
          </p:cNvSpPr>
          <p:nvPr>
            <p:ph type="title"/>
          </p:nvPr>
        </p:nvSpPr>
        <p:spPr/>
        <p:txBody>
          <a:bodyPr/>
          <a:lstStyle/>
          <a:p>
            <a:r>
              <a:rPr lang="en-AU" dirty="0">
                <a:cs typeface="Arial"/>
              </a:rPr>
              <a:t>1.2 Defining homeostasis</a:t>
            </a:r>
          </a:p>
        </p:txBody>
      </p:sp>
      <p:sp>
        <p:nvSpPr>
          <p:cNvPr id="19" name="Text Placeholder 18">
            <a:extLst>
              <a:ext uri="{FF2B5EF4-FFF2-40B4-BE49-F238E27FC236}">
                <a16:creationId xmlns:a16="http://schemas.microsoft.com/office/drawing/2014/main" id="{759FFD39-6410-52E3-6B5A-5D8EFB604181}"/>
              </a:ext>
            </a:extLst>
          </p:cNvPr>
          <p:cNvSpPr>
            <a:spLocks noGrp="1"/>
          </p:cNvSpPr>
          <p:nvPr>
            <p:ph type="body" sz="quarter" idx="17"/>
          </p:nvPr>
        </p:nvSpPr>
        <p:spPr>
          <a:xfrm>
            <a:off x="360000" y="1567086"/>
            <a:ext cx="11484000" cy="1681915"/>
          </a:xfrm>
        </p:spPr>
        <p:txBody>
          <a:bodyPr vert="horz" lIns="0" tIns="0" rIns="0" bIns="0" rtlCol="0" anchor="t">
            <a:noAutofit/>
          </a:bodyPr>
          <a:lstStyle/>
          <a:p>
            <a:r>
              <a:rPr lang="en-AU" sz="1800" b="1" dirty="0">
                <a:cs typeface="Arial"/>
              </a:rPr>
              <a:t>Homeostasis: </a:t>
            </a:r>
            <a:r>
              <a:rPr lang="en-AU" sz="1800" dirty="0">
                <a:cs typeface="Arial"/>
              </a:rPr>
              <a:t>the ability of an organism to maintain stable internal conditions despite external changes.</a:t>
            </a:r>
          </a:p>
          <a:p>
            <a:r>
              <a:rPr lang="en-AU" sz="1800" b="1" dirty="0">
                <a:cs typeface="Arial"/>
              </a:rPr>
              <a:t>‘</a:t>
            </a:r>
            <a:r>
              <a:rPr lang="en-AU" sz="1800" b="1" dirty="0" err="1">
                <a:cs typeface="Arial"/>
              </a:rPr>
              <a:t>homeo</a:t>
            </a:r>
            <a:r>
              <a:rPr lang="en-AU" sz="1800" b="1" dirty="0">
                <a:cs typeface="Arial"/>
              </a:rPr>
              <a:t>’ </a:t>
            </a:r>
            <a:r>
              <a:rPr lang="en-AU" sz="1800" dirty="0">
                <a:cs typeface="Arial"/>
              </a:rPr>
              <a:t>is a Greek word which means ‘similar to’ or ‘like’.</a:t>
            </a:r>
            <a:endParaRPr lang="en-US" sz="1800" dirty="0">
              <a:cs typeface="Arial"/>
            </a:endParaRPr>
          </a:p>
          <a:p>
            <a:pPr>
              <a:spcAft>
                <a:spcPts val="0"/>
              </a:spcAft>
            </a:pPr>
            <a:r>
              <a:rPr lang="en-AU" sz="1800" b="1" dirty="0">
                <a:cs typeface="Arial"/>
              </a:rPr>
              <a:t>‘stasis’ </a:t>
            </a:r>
            <a:r>
              <a:rPr lang="en-AU" sz="1800" dirty="0">
                <a:cs typeface="Arial"/>
              </a:rPr>
              <a:t>is a Greek word which means ‘standing still’ or ‘steady’.</a:t>
            </a:r>
            <a:endParaRPr lang="en-AU" sz="1800" dirty="0"/>
          </a:p>
        </p:txBody>
      </p:sp>
      <p:pic>
        <p:nvPicPr>
          <p:cNvPr id="21" name="Picture Placeholder 20">
            <a:extLst>
              <a:ext uri="{FF2B5EF4-FFF2-40B4-BE49-F238E27FC236}">
                <a16:creationId xmlns:a16="http://schemas.microsoft.com/office/drawing/2014/main" id="{45E0CCE0-391B-8BAB-F18B-06BB714C949F}"/>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a:extLst>
              <a:ext uri="{96DAC541-7B7A-43D3-8B79-37D633B846F1}">
                <asvg:svgBlip xmlns:asvg="http://schemas.microsoft.com/office/drawing/2016/SVG/main" r:embed="rId4"/>
              </a:ext>
            </a:extLst>
          </a:blip>
          <a:srcRect t="-18036" b="-18036"/>
          <a:stretch/>
        </p:blipFill>
        <p:spPr>
          <a:xfrm>
            <a:off x="7313005" y="1496746"/>
            <a:ext cx="4545063" cy="5859194"/>
          </a:xfrm>
        </p:spPr>
      </p:pic>
      <p:sp>
        <p:nvSpPr>
          <p:cNvPr id="2" name="Slide Number Placeholder 1">
            <a:extLst>
              <a:ext uri="{FF2B5EF4-FFF2-40B4-BE49-F238E27FC236}">
                <a16:creationId xmlns:a16="http://schemas.microsoft.com/office/drawing/2014/main" id="{C9DEAF2F-E6A1-5CF0-1805-4EE79816596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16644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EEBD56-8520-97B7-09B5-E6C8E877128A}"/>
              </a:ext>
            </a:extLst>
          </p:cNvPr>
          <p:cNvSpPr>
            <a:spLocks noGrp="1"/>
          </p:cNvSpPr>
          <p:nvPr>
            <p:ph type="title"/>
          </p:nvPr>
        </p:nvSpPr>
        <p:spPr/>
        <p:txBody>
          <a:bodyPr/>
          <a:lstStyle/>
          <a:p>
            <a:r>
              <a:rPr lang="en-AU" dirty="0"/>
              <a:t>2.1 Disease transmission</a:t>
            </a:r>
          </a:p>
        </p:txBody>
      </p:sp>
      <p:graphicFrame>
        <p:nvGraphicFramePr>
          <p:cNvPr id="4" name="Table 3">
            <a:extLst>
              <a:ext uri="{FF2B5EF4-FFF2-40B4-BE49-F238E27FC236}">
                <a16:creationId xmlns:a16="http://schemas.microsoft.com/office/drawing/2014/main" id="{DD6506CC-F9C8-7B4E-4907-9DDBD18615C4}"/>
              </a:ext>
            </a:extLst>
          </p:cNvPr>
          <p:cNvGraphicFramePr>
            <a:graphicFrameLocks noGrp="1"/>
          </p:cNvGraphicFramePr>
          <p:nvPr>
            <p:extLst>
              <p:ext uri="{D42A27DB-BD31-4B8C-83A1-F6EECF244321}">
                <p14:modId xmlns:p14="http://schemas.microsoft.com/office/powerpoint/2010/main" val="1925119727"/>
              </p:ext>
            </p:extLst>
          </p:nvPr>
        </p:nvGraphicFramePr>
        <p:xfrm>
          <a:off x="348000" y="973789"/>
          <a:ext cx="11048870" cy="5585286"/>
        </p:xfrm>
        <a:graphic>
          <a:graphicData uri="http://schemas.openxmlformats.org/drawingml/2006/table">
            <a:tbl>
              <a:tblPr firstRow="1" firstCol="1"/>
              <a:tblGrid>
                <a:gridCol w="1480665">
                  <a:extLst>
                    <a:ext uri="{9D8B030D-6E8A-4147-A177-3AD203B41FA5}">
                      <a16:colId xmlns:a16="http://schemas.microsoft.com/office/drawing/2014/main" val="2735057816"/>
                    </a:ext>
                  </a:extLst>
                </a:gridCol>
                <a:gridCol w="2918194">
                  <a:extLst>
                    <a:ext uri="{9D8B030D-6E8A-4147-A177-3AD203B41FA5}">
                      <a16:colId xmlns:a16="http://schemas.microsoft.com/office/drawing/2014/main" val="4023973905"/>
                    </a:ext>
                  </a:extLst>
                </a:gridCol>
                <a:gridCol w="6650011">
                  <a:extLst>
                    <a:ext uri="{9D8B030D-6E8A-4147-A177-3AD203B41FA5}">
                      <a16:colId xmlns:a16="http://schemas.microsoft.com/office/drawing/2014/main" val="210624279"/>
                    </a:ext>
                  </a:extLst>
                </a:gridCol>
              </a:tblGrid>
              <a:tr h="373428">
                <a:tc>
                  <a:txBody>
                    <a:bodyPr/>
                    <a:lstStyle/>
                    <a:p>
                      <a:pPr algn="l" fontAlgn="t">
                        <a:lnSpc>
                          <a:spcPct val="110000"/>
                        </a:lnSpc>
                        <a:spcBef>
                          <a:spcPts val="0"/>
                        </a:spcBef>
                        <a:spcAft>
                          <a:spcPts val="600"/>
                        </a:spcAft>
                      </a:pPr>
                      <a:r>
                        <a:rPr lang="en-AU" sz="1600" b="1" i="0" u="none" strike="noStrike" dirty="0">
                          <a:solidFill>
                            <a:srgbClr val="FFFFFF"/>
                          </a:solidFill>
                          <a:effectLst/>
                          <a:latin typeface="Arial" panose="020B0604020202020204" pitchFamily="34" charset="0"/>
                          <a:ea typeface="Calibri" panose="020F0502020204030204" pitchFamily="34" charset="0"/>
                          <a:cs typeface="Arial" panose="020B0604020202020204" pitchFamily="34" charset="0"/>
                        </a:rPr>
                        <a:t>Mode</a:t>
                      </a:r>
                      <a:endParaRPr lang="en-AU" sz="1600" b="0" i="0" u="none" strike="noStrike" dirty="0">
                        <a:effectLst/>
                        <a:latin typeface="Arial" panose="020B0604020202020204" pitchFamily="34" charset="0"/>
                        <a:cs typeface="Arial" panose="020B0604020202020204" pitchFamily="34" charset="0"/>
                      </a:endParaRPr>
                    </a:p>
                  </a:txBody>
                  <a:tcPr marL="63886" marR="63886" marT="8873"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l" fontAlgn="t">
                        <a:lnSpc>
                          <a:spcPct val="110000"/>
                        </a:lnSpc>
                        <a:spcBef>
                          <a:spcPts val="0"/>
                        </a:spcBef>
                        <a:spcAft>
                          <a:spcPts val="600"/>
                        </a:spcAft>
                      </a:pPr>
                      <a:r>
                        <a:rPr lang="en-AU" sz="1600" b="1" i="0" u="none" strike="noStrike" dirty="0">
                          <a:solidFill>
                            <a:srgbClr val="FFFFFF"/>
                          </a:solidFill>
                          <a:effectLst/>
                          <a:latin typeface="Arial" panose="020B0604020202020204" pitchFamily="34" charset="0"/>
                          <a:ea typeface="Calibri" panose="020F0502020204030204" pitchFamily="34" charset="0"/>
                          <a:cs typeface="Arial" panose="020B0604020202020204" pitchFamily="34" charset="0"/>
                        </a:rPr>
                        <a:t>Definition</a:t>
                      </a:r>
                      <a:endParaRPr lang="en-AU" sz="1600" b="0" i="0" u="none" strike="noStrike" dirty="0">
                        <a:effectLst/>
                        <a:latin typeface="Arial" panose="020B0604020202020204" pitchFamily="34" charset="0"/>
                        <a:cs typeface="Arial" panose="020B0604020202020204" pitchFamily="34" charset="0"/>
                      </a:endParaRPr>
                    </a:p>
                  </a:txBody>
                  <a:tcPr marL="63886" marR="63886" marT="8873" marB="0" anchor="ctr">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l" fontAlgn="t">
                        <a:lnSpc>
                          <a:spcPct val="110000"/>
                        </a:lnSpc>
                        <a:spcBef>
                          <a:spcPts val="0"/>
                        </a:spcBef>
                        <a:spcAft>
                          <a:spcPts val="600"/>
                        </a:spcAft>
                      </a:pPr>
                      <a:r>
                        <a:rPr lang="en-AU" sz="1600" b="1" i="0" u="none" strike="noStrike" dirty="0">
                          <a:solidFill>
                            <a:srgbClr val="FFFFFF"/>
                          </a:solidFill>
                          <a:effectLst/>
                          <a:latin typeface="Arial" panose="020B0604020202020204" pitchFamily="34" charset="0"/>
                          <a:ea typeface="Calibri" panose="020F0502020204030204" pitchFamily="34" charset="0"/>
                          <a:cs typeface="Arial" panose="020B0604020202020204" pitchFamily="34" charset="0"/>
                        </a:rPr>
                        <a:t>Examples</a:t>
                      </a:r>
                      <a:endParaRPr lang="en-AU" sz="1600" b="0" i="0" u="none" strike="noStrike" dirty="0">
                        <a:effectLst/>
                        <a:latin typeface="Arial" panose="020B0604020202020204" pitchFamily="34" charset="0"/>
                        <a:cs typeface="Arial" panose="020B0604020202020204" pitchFamily="34" charset="0"/>
                      </a:endParaRPr>
                    </a:p>
                  </a:txBody>
                  <a:tcPr marL="63886" marR="63886" marT="8873" marB="0" anchor="ctr">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1868914014"/>
                  </a:ext>
                </a:extLst>
              </a:tr>
              <a:tr h="1737286">
                <a:tc>
                  <a:txBody>
                    <a:bodyPr/>
                    <a:lstStyle/>
                    <a:p>
                      <a:pPr marL="0" marR="0" lvl="0" indent="0" algn="l" defTabSz="914377" rtl="0" eaLnBrk="1" fontAlgn="auto" latinLnBrk="0" hangingPunct="1">
                        <a:lnSpc>
                          <a:spcPct val="110000"/>
                        </a:lnSpc>
                        <a:spcBef>
                          <a:spcPts val="0"/>
                        </a:spcBef>
                        <a:spcAft>
                          <a:spcPts val="600"/>
                        </a:spcAft>
                        <a:buClrTx/>
                        <a:buSzTx/>
                        <a:buFont typeface="Wingdings" panose="05000000000000000000" pitchFamily="2" charset="2"/>
                        <a:buNone/>
                        <a:tabLst>
                          <a:tab pos="228600" algn="l"/>
                          <a:tab pos="457200" algn="l"/>
                        </a:tabLst>
                        <a:defRPr/>
                      </a:pPr>
                      <a:r>
                        <a:rPr lang="en-AU" sz="1600" dirty="0">
                          <a:latin typeface="+mn-lt"/>
                          <a:cs typeface="Arial" panose="020B0604020202020204" pitchFamily="34" charset="0"/>
                        </a:rPr>
                        <a:t>Direct transmission</a:t>
                      </a: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377" rtl="0" eaLnBrk="1" fontAlgn="auto" latinLnBrk="0" hangingPunct="1">
                        <a:lnSpc>
                          <a:spcPct val="110000"/>
                        </a:lnSpc>
                        <a:spcBef>
                          <a:spcPts val="0"/>
                        </a:spcBef>
                        <a:spcAft>
                          <a:spcPts val="600"/>
                        </a:spcAft>
                        <a:buClrTx/>
                        <a:buSzTx/>
                        <a:buFont typeface="Wingdings" panose="05000000000000000000" pitchFamily="2" charset="2"/>
                        <a:buNone/>
                        <a:tabLst>
                          <a:tab pos="228600" algn="l"/>
                          <a:tab pos="457200" algn="l"/>
                        </a:tabLst>
                        <a:defRPr/>
                      </a:pPr>
                      <a:r>
                        <a:rPr lang="en-AU" sz="1600" dirty="0">
                          <a:latin typeface="+mn-lt"/>
                        </a:rPr>
                        <a:t>Occurs when a disease is passed directly from one infected person or animal to another person or animal.</a:t>
                      </a: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indent="-285750">
                        <a:lnSpc>
                          <a:spcPct val="110000"/>
                        </a:lnSpc>
                        <a:spcBef>
                          <a:spcPts val="0"/>
                        </a:spcBef>
                        <a:spcAft>
                          <a:spcPts val="600"/>
                        </a:spcAft>
                        <a:buFont typeface="Arial" panose="020B0604020202020204" pitchFamily="34" charset="0"/>
                        <a:buChar char="•"/>
                      </a:pPr>
                      <a:r>
                        <a:rPr lang="en-AU" sz="1600" dirty="0">
                          <a:latin typeface="+mn-lt"/>
                        </a:rPr>
                        <a:t>Kissing (herpes simplex virus)</a:t>
                      </a:r>
                    </a:p>
                    <a:p>
                      <a:pPr marL="285750" indent="-285750">
                        <a:lnSpc>
                          <a:spcPct val="110000"/>
                        </a:lnSpc>
                        <a:spcBef>
                          <a:spcPts val="0"/>
                        </a:spcBef>
                        <a:spcAft>
                          <a:spcPts val="600"/>
                        </a:spcAft>
                        <a:buFont typeface="Arial" panose="020B0604020202020204" pitchFamily="34" charset="0"/>
                        <a:buChar char="•"/>
                      </a:pPr>
                      <a:r>
                        <a:rPr lang="en-AU" sz="1600" dirty="0">
                          <a:latin typeface="+mn-lt"/>
                        </a:rPr>
                        <a:t>Touching </a:t>
                      </a:r>
                    </a:p>
                    <a:p>
                      <a:pPr marL="285750" indent="-285750">
                        <a:lnSpc>
                          <a:spcPct val="110000"/>
                        </a:lnSpc>
                        <a:spcBef>
                          <a:spcPts val="0"/>
                        </a:spcBef>
                        <a:spcAft>
                          <a:spcPts val="600"/>
                        </a:spcAft>
                        <a:buFont typeface="Arial" panose="020B0604020202020204" pitchFamily="34" charset="0"/>
                        <a:buChar char="•"/>
                      </a:pPr>
                      <a:r>
                        <a:rPr lang="en-AU" sz="1600" dirty="0">
                          <a:latin typeface="+mn-lt"/>
                        </a:rPr>
                        <a:t>Sexual contact (Human papillomavirus)</a:t>
                      </a:r>
                    </a:p>
                    <a:p>
                      <a:pPr marL="285750" indent="-285750">
                        <a:lnSpc>
                          <a:spcPct val="110000"/>
                        </a:lnSpc>
                        <a:spcBef>
                          <a:spcPts val="0"/>
                        </a:spcBef>
                        <a:spcAft>
                          <a:spcPts val="600"/>
                        </a:spcAft>
                        <a:buFont typeface="Arial" panose="020B0604020202020204" pitchFamily="34" charset="0"/>
                        <a:buChar char="•"/>
                      </a:pPr>
                      <a:r>
                        <a:rPr lang="en-AU" sz="1600" dirty="0">
                          <a:latin typeface="+mn-lt"/>
                        </a:rPr>
                        <a:t>Droplet spread through coughing, sneezing and talking (influenza, whooping cough)</a:t>
                      </a: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4854374"/>
                  </a:ext>
                </a:extLst>
              </a:tr>
              <a:tr h="1737286">
                <a:tc>
                  <a:txBody>
                    <a:bodyPr/>
                    <a:lstStyle/>
                    <a:p>
                      <a:pPr marL="0" marR="0" lvl="0" indent="0" algn="l" defTabSz="914377" rtl="0" eaLnBrk="1" fontAlgn="auto" latinLnBrk="0" hangingPunct="1">
                        <a:lnSpc>
                          <a:spcPct val="110000"/>
                        </a:lnSpc>
                        <a:spcBef>
                          <a:spcPts val="0"/>
                        </a:spcBef>
                        <a:spcAft>
                          <a:spcPts val="600"/>
                        </a:spcAft>
                        <a:buClrTx/>
                        <a:buSzTx/>
                        <a:buFont typeface="Wingdings" panose="05000000000000000000" pitchFamily="2" charset="2"/>
                        <a:buNone/>
                        <a:tabLst>
                          <a:tab pos="228600" algn="l"/>
                          <a:tab pos="457200" algn="l"/>
                        </a:tabLst>
                        <a:defRPr/>
                      </a:pPr>
                      <a:r>
                        <a:rPr lang="en-AU" sz="1600" dirty="0">
                          <a:latin typeface="+mn-lt"/>
                        </a:rPr>
                        <a:t>Indirect transmission</a:t>
                      </a: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377" rtl="0" eaLnBrk="1" fontAlgn="auto" latinLnBrk="0" hangingPunct="1">
                        <a:lnSpc>
                          <a:spcPct val="110000"/>
                        </a:lnSpc>
                        <a:spcBef>
                          <a:spcPts val="0"/>
                        </a:spcBef>
                        <a:spcAft>
                          <a:spcPts val="600"/>
                        </a:spcAft>
                        <a:buClrTx/>
                        <a:buSzTx/>
                        <a:buFont typeface="Wingdings" panose="05000000000000000000" pitchFamily="2" charset="2"/>
                        <a:buNone/>
                        <a:tabLst>
                          <a:tab pos="228600" algn="l"/>
                          <a:tab pos="457200" algn="l"/>
                        </a:tabLst>
                        <a:defRPr/>
                      </a:pPr>
                      <a:r>
                        <a:rPr lang="en-AU" sz="1600" dirty="0">
                          <a:latin typeface="+mn-lt"/>
                          <a:cs typeface="Arial" panose="020B0604020202020204" pitchFamily="34" charset="0"/>
                        </a:rPr>
                        <a:t>Occurs when a disease is passed from an infected person to another person, even though they have not had direct contact.</a:t>
                      </a: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indent="-285750">
                        <a:lnSpc>
                          <a:spcPct val="110000"/>
                        </a:lnSpc>
                        <a:spcBef>
                          <a:spcPts val="0"/>
                        </a:spcBef>
                        <a:spcAft>
                          <a:spcPts val="600"/>
                        </a:spcAft>
                        <a:buFont typeface="Arial" panose="020B0604020202020204" pitchFamily="34" charset="0"/>
                        <a:buChar char="•"/>
                      </a:pPr>
                      <a:r>
                        <a:rPr lang="en-AU" sz="1600" dirty="0">
                          <a:latin typeface="+mn-lt"/>
                        </a:rPr>
                        <a:t>Airborne transmission – where the particles are suspended for extended periods in the air (Measles)</a:t>
                      </a:r>
                    </a:p>
                    <a:p>
                      <a:pPr marL="285750" indent="-285750">
                        <a:lnSpc>
                          <a:spcPct val="110000"/>
                        </a:lnSpc>
                        <a:spcBef>
                          <a:spcPts val="0"/>
                        </a:spcBef>
                        <a:spcAft>
                          <a:spcPts val="600"/>
                        </a:spcAft>
                        <a:buFont typeface="Arial" panose="020B0604020202020204" pitchFamily="34" charset="0"/>
                        <a:buChar char="•"/>
                      </a:pPr>
                      <a:r>
                        <a:rPr lang="en-AU" sz="1600" dirty="0">
                          <a:latin typeface="+mn-lt"/>
                        </a:rPr>
                        <a:t>Food (Salmonella)</a:t>
                      </a:r>
                    </a:p>
                    <a:p>
                      <a:pPr marL="285750" indent="-285750">
                        <a:lnSpc>
                          <a:spcPct val="110000"/>
                        </a:lnSpc>
                        <a:spcBef>
                          <a:spcPts val="0"/>
                        </a:spcBef>
                        <a:spcAft>
                          <a:spcPts val="600"/>
                        </a:spcAft>
                        <a:buFont typeface="Arial" panose="020B0604020202020204" pitchFamily="34" charset="0"/>
                        <a:buChar char="•"/>
                      </a:pPr>
                      <a:r>
                        <a:rPr lang="en-AU" sz="1600" dirty="0">
                          <a:latin typeface="+mn-lt"/>
                        </a:rPr>
                        <a:t>Water (Cholera)</a:t>
                      </a:r>
                    </a:p>
                    <a:p>
                      <a:pPr marL="285750" indent="-285750">
                        <a:lnSpc>
                          <a:spcPct val="110000"/>
                        </a:lnSpc>
                        <a:spcBef>
                          <a:spcPts val="0"/>
                        </a:spcBef>
                        <a:spcAft>
                          <a:spcPts val="600"/>
                        </a:spcAft>
                        <a:buFont typeface="Arial" panose="020B0604020202020204" pitchFamily="34" charset="0"/>
                        <a:buChar char="•"/>
                      </a:pPr>
                      <a:r>
                        <a:rPr lang="en-AU" sz="1600" dirty="0">
                          <a:latin typeface="+mn-lt"/>
                        </a:rPr>
                        <a:t>Surfaces (Common cold, influenza)</a:t>
                      </a: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5703559"/>
                  </a:ext>
                </a:extLst>
              </a:tr>
              <a:tr h="1737286">
                <a:tc>
                  <a:txBody>
                    <a:bodyPr/>
                    <a:lstStyle/>
                    <a:p>
                      <a:pPr marL="0" marR="0" lvl="0" indent="0" algn="l" defTabSz="914377" rtl="0" eaLnBrk="1" fontAlgn="auto" latinLnBrk="0" hangingPunct="1">
                        <a:lnSpc>
                          <a:spcPct val="110000"/>
                        </a:lnSpc>
                        <a:spcBef>
                          <a:spcPts val="0"/>
                        </a:spcBef>
                        <a:spcAft>
                          <a:spcPts val="600"/>
                        </a:spcAft>
                        <a:buClrTx/>
                        <a:buSzTx/>
                        <a:buFont typeface="Wingdings" panose="05000000000000000000" pitchFamily="2" charset="2"/>
                        <a:buNone/>
                        <a:tabLst>
                          <a:tab pos="228600" algn="l"/>
                          <a:tab pos="457200" algn="l"/>
                        </a:tabLst>
                        <a:defRPr/>
                      </a:pPr>
                      <a:r>
                        <a:rPr lang="en-AU" sz="1600" dirty="0">
                          <a:latin typeface="+mn-lt"/>
                        </a:rPr>
                        <a:t>Vector transmission</a:t>
                      </a: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377" rtl="0" eaLnBrk="1" fontAlgn="auto" latinLnBrk="0" hangingPunct="1">
                        <a:lnSpc>
                          <a:spcPct val="110000"/>
                        </a:lnSpc>
                        <a:spcBef>
                          <a:spcPts val="0"/>
                        </a:spcBef>
                        <a:spcAft>
                          <a:spcPts val="600"/>
                        </a:spcAft>
                        <a:buClrTx/>
                        <a:buSzTx/>
                        <a:buFont typeface="Wingdings" panose="05000000000000000000" pitchFamily="2" charset="2"/>
                        <a:buNone/>
                        <a:tabLst>
                          <a:tab pos="228600" algn="l"/>
                          <a:tab pos="457200" algn="l"/>
                        </a:tabLst>
                        <a:defRPr/>
                      </a:pPr>
                      <a:r>
                        <a:rPr lang="en-AU" sz="1600" dirty="0">
                          <a:latin typeface="+mn-lt"/>
                        </a:rPr>
                        <a:t>Vector transmission requires another organism to transmit the disease from person to person.</a:t>
                      </a: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indent="-285750">
                        <a:lnSpc>
                          <a:spcPct val="110000"/>
                        </a:lnSpc>
                        <a:spcBef>
                          <a:spcPts val="0"/>
                        </a:spcBef>
                        <a:spcAft>
                          <a:spcPts val="600"/>
                        </a:spcAft>
                        <a:buFont typeface="Arial" panose="020B0604020202020204" pitchFamily="34" charset="0"/>
                        <a:buChar char="•"/>
                      </a:pPr>
                      <a:r>
                        <a:rPr lang="en-AU" sz="1600" dirty="0">
                          <a:latin typeface="+mn-lt"/>
                        </a:rPr>
                        <a:t>Mosquitos are vectors for malaria, dengue fever, Ross River fever and Japanese encephalitis</a:t>
                      </a:r>
                    </a:p>
                    <a:p>
                      <a:pPr marL="285750" indent="-285750">
                        <a:lnSpc>
                          <a:spcPct val="110000"/>
                        </a:lnSpc>
                        <a:spcBef>
                          <a:spcPts val="0"/>
                        </a:spcBef>
                        <a:spcAft>
                          <a:spcPts val="600"/>
                        </a:spcAft>
                        <a:buFont typeface="Arial" panose="020B0604020202020204" pitchFamily="34" charset="0"/>
                        <a:buChar char="•"/>
                      </a:pPr>
                      <a:r>
                        <a:rPr lang="en-AU" sz="1600" dirty="0">
                          <a:latin typeface="+mn-lt"/>
                        </a:rPr>
                        <a:t>Ticks are vectors for Lyme disease</a:t>
                      </a:r>
                    </a:p>
                    <a:p>
                      <a:pPr marL="285750" indent="-285750">
                        <a:lnSpc>
                          <a:spcPct val="110000"/>
                        </a:lnSpc>
                        <a:spcBef>
                          <a:spcPts val="0"/>
                        </a:spcBef>
                        <a:spcAft>
                          <a:spcPts val="600"/>
                        </a:spcAft>
                        <a:buFont typeface="Arial" panose="020B0604020202020204" pitchFamily="34" charset="0"/>
                        <a:buChar char="•"/>
                      </a:pPr>
                      <a:r>
                        <a:rPr lang="en-AU" sz="1600" dirty="0">
                          <a:latin typeface="+mn-lt"/>
                        </a:rPr>
                        <a:t>Fleas are vectors for the plague</a:t>
                      </a:r>
                    </a:p>
                    <a:p>
                      <a:pPr marL="285750" indent="-285750">
                        <a:lnSpc>
                          <a:spcPct val="110000"/>
                        </a:lnSpc>
                        <a:spcBef>
                          <a:spcPts val="0"/>
                        </a:spcBef>
                        <a:spcAft>
                          <a:spcPts val="600"/>
                        </a:spcAft>
                        <a:buFont typeface="Arial" panose="020B0604020202020204" pitchFamily="34" charset="0"/>
                        <a:buChar char="•"/>
                      </a:pPr>
                      <a:r>
                        <a:rPr lang="en-AU" sz="1600" dirty="0">
                          <a:latin typeface="+mn-lt"/>
                        </a:rPr>
                        <a:t>Rats are vectors for leptospirosis</a:t>
                      </a: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5293457"/>
                  </a:ext>
                </a:extLst>
              </a:tr>
            </a:tbl>
          </a:graphicData>
        </a:graphic>
      </p:graphicFrame>
      <p:sp>
        <p:nvSpPr>
          <p:cNvPr id="2" name="Slide Number Placeholder 1">
            <a:extLst>
              <a:ext uri="{FF2B5EF4-FFF2-40B4-BE49-F238E27FC236}">
                <a16:creationId xmlns:a16="http://schemas.microsoft.com/office/drawing/2014/main" id="{6E663697-FF23-C1B5-187F-0E4B7A01825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90</a:t>
            </a:fld>
            <a:endParaRPr lang="en-AU"/>
          </a:p>
        </p:txBody>
      </p:sp>
    </p:spTree>
    <p:extLst>
      <p:ext uri="{BB962C8B-B14F-4D97-AF65-F5344CB8AC3E}">
        <p14:creationId xmlns:p14="http://schemas.microsoft.com/office/powerpoint/2010/main" val="408067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FA0FED-C944-2591-543F-E8F84F67777C}"/>
              </a:ext>
            </a:extLst>
          </p:cNvPr>
          <p:cNvSpPr>
            <a:spLocks noGrp="1"/>
          </p:cNvSpPr>
          <p:nvPr>
            <p:ph type="title"/>
          </p:nvPr>
        </p:nvSpPr>
        <p:spPr/>
        <p:txBody>
          <a:bodyPr/>
          <a:lstStyle/>
          <a:p>
            <a:r>
              <a:rPr lang="en-AU" dirty="0"/>
              <a:t>2.1 Checkpoint</a:t>
            </a:r>
            <a:endParaRPr lang="en-US" dirty="0"/>
          </a:p>
        </p:txBody>
      </p:sp>
      <p:sp>
        <p:nvSpPr>
          <p:cNvPr id="4" name="Text Placeholder 3">
            <a:extLst>
              <a:ext uri="{FF2B5EF4-FFF2-40B4-BE49-F238E27FC236}">
                <a16:creationId xmlns:a16="http://schemas.microsoft.com/office/drawing/2014/main" id="{EBF9683E-5813-B719-A40B-79F99041D1F8}"/>
              </a:ext>
            </a:extLst>
          </p:cNvPr>
          <p:cNvSpPr>
            <a:spLocks noGrp="1"/>
          </p:cNvSpPr>
          <p:nvPr>
            <p:ph type="body" sz="quarter" idx="18"/>
          </p:nvPr>
        </p:nvSpPr>
        <p:spPr/>
        <p:txBody>
          <a:bodyPr/>
          <a:lstStyle/>
          <a:p>
            <a:r>
              <a:rPr lang="en-AU" dirty="0"/>
              <a:t>Which one is a non-infectious disease?</a:t>
            </a:r>
          </a:p>
        </p:txBody>
      </p:sp>
      <p:graphicFrame>
        <p:nvGraphicFramePr>
          <p:cNvPr id="6" name="Table 5">
            <a:extLst>
              <a:ext uri="{FF2B5EF4-FFF2-40B4-BE49-F238E27FC236}">
                <a16:creationId xmlns:a16="http://schemas.microsoft.com/office/drawing/2014/main" id="{C0E44E02-1D9D-830C-44EE-EF4579BB2F7D}"/>
              </a:ext>
            </a:extLst>
          </p:cNvPr>
          <p:cNvGraphicFramePr>
            <a:graphicFrameLocks noGrp="1"/>
          </p:cNvGraphicFramePr>
          <p:nvPr>
            <p:extLst>
              <p:ext uri="{D42A27DB-BD31-4B8C-83A1-F6EECF244321}">
                <p14:modId xmlns:p14="http://schemas.microsoft.com/office/powerpoint/2010/main" val="2763661634"/>
              </p:ext>
            </p:extLst>
          </p:nvPr>
        </p:nvGraphicFramePr>
        <p:xfrm>
          <a:off x="374133" y="1906205"/>
          <a:ext cx="9747767" cy="2535760"/>
        </p:xfrm>
        <a:graphic>
          <a:graphicData uri="http://schemas.openxmlformats.org/drawingml/2006/table">
            <a:tbl>
              <a:tblPr firstRow="1" firstCol="1"/>
              <a:tblGrid>
                <a:gridCol w="2954701">
                  <a:extLst>
                    <a:ext uri="{9D8B030D-6E8A-4147-A177-3AD203B41FA5}">
                      <a16:colId xmlns:a16="http://schemas.microsoft.com/office/drawing/2014/main" val="2735057816"/>
                    </a:ext>
                  </a:extLst>
                </a:gridCol>
                <a:gridCol w="6793066">
                  <a:extLst>
                    <a:ext uri="{9D8B030D-6E8A-4147-A177-3AD203B41FA5}">
                      <a16:colId xmlns:a16="http://schemas.microsoft.com/office/drawing/2014/main" val="4023973905"/>
                    </a:ext>
                  </a:extLst>
                </a:gridCol>
              </a:tblGrid>
              <a:tr h="633940">
                <a:tc>
                  <a:txBody>
                    <a:bodyPr/>
                    <a:lstStyle/>
                    <a:p>
                      <a:pPr algn="l" fontAlgn="t">
                        <a:lnSpc>
                          <a:spcPct val="110000"/>
                        </a:lnSpc>
                        <a:spcBef>
                          <a:spcPts val="0"/>
                        </a:spcBef>
                        <a:spcAft>
                          <a:spcPts val="600"/>
                        </a:spcAft>
                      </a:pPr>
                      <a:r>
                        <a:rPr lang="en-AU" sz="1800" b="1" i="0" u="none" strike="noStrike" dirty="0">
                          <a:solidFill>
                            <a:srgbClr val="FFFFFF"/>
                          </a:solidFill>
                          <a:effectLst/>
                          <a:latin typeface="Arial" panose="020B0604020202020204" pitchFamily="34" charset="0"/>
                          <a:ea typeface="Calibri" panose="020F0502020204030204" pitchFamily="34" charset="0"/>
                          <a:cs typeface="Arial" panose="020B0604020202020204" pitchFamily="34" charset="0"/>
                        </a:rPr>
                        <a:t>Name of disease</a:t>
                      </a:r>
                      <a:endParaRPr lang="en-AU" sz="1800" b="0" i="0" u="none" strike="noStrike" dirty="0">
                        <a:effectLst/>
                        <a:latin typeface="Arial" panose="020B0604020202020204" pitchFamily="34" charset="0"/>
                        <a:cs typeface="Arial" panose="020B0604020202020204" pitchFamily="34" charset="0"/>
                      </a:endParaRPr>
                    </a:p>
                  </a:txBody>
                  <a:tcPr marL="63886" marR="63886" marT="8873"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l" fontAlgn="t">
                        <a:lnSpc>
                          <a:spcPct val="110000"/>
                        </a:lnSpc>
                        <a:spcBef>
                          <a:spcPts val="0"/>
                        </a:spcBef>
                        <a:spcAft>
                          <a:spcPts val="600"/>
                        </a:spcAft>
                      </a:pPr>
                      <a:r>
                        <a:rPr lang="en-AU" sz="1800" b="1" i="0" u="none" strike="noStrike" dirty="0">
                          <a:solidFill>
                            <a:srgbClr val="FFFFFF"/>
                          </a:solidFill>
                          <a:effectLst/>
                          <a:latin typeface="Arial" panose="020B0604020202020204" pitchFamily="34" charset="0"/>
                          <a:ea typeface="Calibri" panose="020F0502020204030204" pitchFamily="34" charset="0"/>
                          <a:cs typeface="Arial" panose="020B0604020202020204" pitchFamily="34" charset="0"/>
                        </a:rPr>
                        <a:t>Cause of the disease</a:t>
                      </a:r>
                      <a:endParaRPr lang="en-AU" sz="1800" b="0" i="0" u="none" strike="noStrike" dirty="0">
                        <a:effectLst/>
                        <a:latin typeface="Arial" panose="020B0604020202020204" pitchFamily="34" charset="0"/>
                        <a:cs typeface="Arial" panose="020B0604020202020204" pitchFamily="34" charset="0"/>
                      </a:endParaRPr>
                    </a:p>
                  </a:txBody>
                  <a:tcPr marL="63886" marR="63886" marT="8873"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1868914014"/>
                  </a:ext>
                </a:extLst>
              </a:tr>
              <a:tr h="633940">
                <a:tc>
                  <a:txBody>
                    <a:bodyPr/>
                    <a:lstStyle/>
                    <a:p>
                      <a:pPr algn="l">
                        <a:lnSpc>
                          <a:spcPct val="110000"/>
                        </a:lnSpc>
                        <a:spcBef>
                          <a:spcPts val="0"/>
                        </a:spcBef>
                        <a:spcAft>
                          <a:spcPts val="600"/>
                        </a:spcAft>
                        <a:tabLst>
                          <a:tab pos="228600" algn="l"/>
                          <a:tab pos="457200" algn="l"/>
                        </a:tabLst>
                      </a:pPr>
                      <a:r>
                        <a:rPr lang="en-AU" sz="1800" b="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rPr>
                        <a:t>Pneumonia</a:t>
                      </a: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0000"/>
                        </a:lnSpc>
                        <a:spcBef>
                          <a:spcPts val="0"/>
                        </a:spcBef>
                        <a:spcAft>
                          <a:spcPts val="600"/>
                        </a:spcAft>
                        <a:tabLst>
                          <a:tab pos="228600" algn="l"/>
                          <a:tab pos="457200" algn="l"/>
                        </a:tabLst>
                      </a:pPr>
                      <a:r>
                        <a:rPr lang="en-AU" sz="1800" cap="none" spc="0" dirty="0">
                          <a:solidFill>
                            <a:schemeClr val="tx1"/>
                          </a:solidFill>
                          <a:effectLst/>
                          <a:latin typeface="Arial" panose="020B0604020202020204" pitchFamily="34" charset="0"/>
                          <a:cs typeface="Arial" panose="020B0604020202020204" pitchFamily="34" charset="0"/>
                        </a:rPr>
                        <a:t>Caused by a pathogen such as a bacteria or virus.</a:t>
                      </a:r>
                      <a:endParaRPr lang="en-AU"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4854374"/>
                  </a:ext>
                </a:extLst>
              </a:tr>
              <a:tr h="633940">
                <a:tc>
                  <a:txBody>
                    <a:bodyPr/>
                    <a:lstStyle/>
                    <a:p>
                      <a:pPr algn="l">
                        <a:lnSpc>
                          <a:spcPct val="110000"/>
                        </a:lnSpc>
                        <a:spcBef>
                          <a:spcPts val="0"/>
                        </a:spcBef>
                        <a:spcAft>
                          <a:spcPts val="600"/>
                        </a:spcAft>
                        <a:tabLst>
                          <a:tab pos="228600" algn="l"/>
                          <a:tab pos="457200" algn="l"/>
                        </a:tabLst>
                      </a:pPr>
                      <a:r>
                        <a:rPr lang="en-AU" sz="1800" b="0" cap="none" spc="0" dirty="0">
                          <a:solidFill>
                            <a:schemeClr val="tx1"/>
                          </a:solidFill>
                          <a:effectLst/>
                          <a:latin typeface="Arial" panose="020B0604020202020204" pitchFamily="34" charset="0"/>
                          <a:cs typeface="Arial" panose="020B0604020202020204" pitchFamily="34" charset="0"/>
                        </a:rPr>
                        <a:t>Cystic fibrosis</a:t>
                      </a:r>
                      <a:endParaRPr lang="en-AU" sz="1800" b="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0000"/>
                        </a:lnSpc>
                        <a:spcBef>
                          <a:spcPts val="0"/>
                        </a:spcBef>
                        <a:spcAft>
                          <a:spcPts val="600"/>
                        </a:spcAft>
                        <a:tabLst>
                          <a:tab pos="228600" algn="l"/>
                          <a:tab pos="457200" algn="l"/>
                        </a:tabLst>
                      </a:pPr>
                      <a:r>
                        <a:rPr lang="en-AU" sz="1800" cap="none" spc="0" dirty="0">
                          <a:solidFill>
                            <a:schemeClr val="tx1"/>
                          </a:solidFill>
                          <a:effectLst/>
                          <a:latin typeface="Arial" panose="020B0604020202020204" pitchFamily="34" charset="0"/>
                          <a:cs typeface="Arial" panose="020B0604020202020204" pitchFamily="34" charset="0"/>
                        </a:rPr>
                        <a:t>Inherited from parents</a:t>
                      </a:r>
                      <a:endParaRPr lang="en-AU"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5570696"/>
                  </a:ext>
                </a:extLst>
              </a:tr>
              <a:tr h="633940">
                <a:tc>
                  <a:txBody>
                    <a:bodyPr/>
                    <a:lstStyle/>
                    <a:p>
                      <a:pPr algn="l">
                        <a:lnSpc>
                          <a:spcPct val="110000"/>
                        </a:lnSpc>
                        <a:spcBef>
                          <a:spcPts val="0"/>
                        </a:spcBef>
                        <a:spcAft>
                          <a:spcPts val="600"/>
                        </a:spcAft>
                        <a:tabLst>
                          <a:tab pos="228600" algn="l"/>
                          <a:tab pos="457200" algn="l"/>
                        </a:tabLst>
                      </a:pPr>
                      <a:r>
                        <a:rPr lang="en-AU" sz="1800" b="0" cap="none" spc="0" dirty="0">
                          <a:solidFill>
                            <a:schemeClr val="tx1"/>
                          </a:solidFill>
                          <a:effectLst/>
                          <a:latin typeface="Arial" panose="020B0604020202020204" pitchFamily="34" charset="0"/>
                          <a:cs typeface="Arial" panose="020B0604020202020204" pitchFamily="34" charset="0"/>
                        </a:rPr>
                        <a:t>Rhino virus (common cold)</a:t>
                      </a:r>
                      <a:endParaRPr lang="en-AU" sz="1800" b="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ct val="110000"/>
                        </a:lnSpc>
                        <a:spcBef>
                          <a:spcPts val="0"/>
                        </a:spcBef>
                        <a:spcAft>
                          <a:spcPts val="600"/>
                        </a:spcAft>
                        <a:tabLst>
                          <a:tab pos="228600" algn="l"/>
                          <a:tab pos="457200" algn="l"/>
                        </a:tabLst>
                      </a:pPr>
                      <a:r>
                        <a:rPr lang="en-AU" sz="1800" cap="none" spc="0" dirty="0">
                          <a:solidFill>
                            <a:schemeClr val="tx1"/>
                          </a:solidFill>
                          <a:effectLst/>
                          <a:latin typeface="Arial" panose="020B0604020202020204" pitchFamily="34" charset="0"/>
                          <a:cs typeface="Arial" panose="020B0604020202020204" pitchFamily="34" charset="0"/>
                        </a:rPr>
                        <a:t>Caused by a pathogen that is transmitted from person to person.</a:t>
                      </a:r>
                      <a:endParaRPr lang="en-AU" sz="180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1608387"/>
                  </a:ext>
                </a:extLst>
              </a:tr>
            </a:tbl>
          </a:graphicData>
        </a:graphic>
      </p:graphicFrame>
      <p:sp>
        <p:nvSpPr>
          <p:cNvPr id="2" name="Slide Number Placeholder 1">
            <a:extLst>
              <a:ext uri="{FF2B5EF4-FFF2-40B4-BE49-F238E27FC236}">
                <a16:creationId xmlns:a16="http://schemas.microsoft.com/office/drawing/2014/main" id="{21210C92-02D5-75DB-AF98-F008C2D31DE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91</a:t>
            </a:fld>
            <a:endParaRPr lang="en-AU"/>
          </a:p>
        </p:txBody>
      </p:sp>
    </p:spTree>
    <p:extLst>
      <p:ext uri="{BB962C8B-B14F-4D97-AF65-F5344CB8AC3E}">
        <p14:creationId xmlns:p14="http://schemas.microsoft.com/office/powerpoint/2010/main" val="367594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E0E9B484-73DB-EFF2-49FB-C36C0AB9DDC2}"/>
              </a:ext>
            </a:extLst>
          </p:cNvPr>
          <p:cNvSpPr>
            <a:spLocks noGrp="1"/>
          </p:cNvSpPr>
          <p:nvPr>
            <p:ph type="title"/>
          </p:nvPr>
        </p:nvSpPr>
        <p:spPr/>
        <p:txBody>
          <a:bodyPr vert="horz" lIns="0" tIns="0" rIns="0" bIns="0" rtlCol="0" anchor="t">
            <a:normAutofit/>
          </a:bodyPr>
          <a:lstStyle/>
          <a:p>
            <a:r>
              <a:rPr lang="en-AU" dirty="0"/>
              <a:t>2.1 Investigating the causes of infectious disease</a:t>
            </a:r>
          </a:p>
        </p:txBody>
      </p:sp>
      <p:sp>
        <p:nvSpPr>
          <p:cNvPr id="6" name="Text Placeholder 5">
            <a:extLst>
              <a:ext uri="{FF2B5EF4-FFF2-40B4-BE49-F238E27FC236}">
                <a16:creationId xmlns:a16="http://schemas.microsoft.com/office/drawing/2014/main" id="{A29F8A67-9F06-2F81-C6EC-55DD7E1A2D62}"/>
              </a:ext>
            </a:extLst>
          </p:cNvPr>
          <p:cNvSpPr>
            <a:spLocks noGrp="1"/>
          </p:cNvSpPr>
          <p:nvPr>
            <p:ph type="body" sz="quarter" idx="18"/>
          </p:nvPr>
        </p:nvSpPr>
        <p:spPr/>
        <p:txBody>
          <a:bodyPr/>
          <a:lstStyle/>
          <a:p>
            <a:r>
              <a:rPr lang="en-AU" dirty="0"/>
              <a:t>Secondary source reliability, accuracy and validity</a:t>
            </a:r>
          </a:p>
        </p:txBody>
      </p:sp>
      <p:grpSp>
        <p:nvGrpSpPr>
          <p:cNvPr id="2" name="Group 1" descr="Reliability – This refers to the consistency of information with other reliable sources.">
            <a:extLst>
              <a:ext uri="{FF2B5EF4-FFF2-40B4-BE49-F238E27FC236}">
                <a16:creationId xmlns:a16="http://schemas.microsoft.com/office/drawing/2014/main" id="{B3483521-43C7-F848-E286-BCE8A315555B}"/>
              </a:ext>
            </a:extLst>
          </p:cNvPr>
          <p:cNvGrpSpPr/>
          <p:nvPr/>
        </p:nvGrpSpPr>
        <p:grpSpPr>
          <a:xfrm>
            <a:off x="360363" y="1563058"/>
            <a:ext cx="11483635" cy="1065811"/>
            <a:chOff x="360363" y="1563058"/>
            <a:chExt cx="11483635" cy="1065811"/>
          </a:xfrm>
        </p:grpSpPr>
        <p:sp>
          <p:nvSpPr>
            <p:cNvPr id="22" name="Rounded Rectangle 21">
              <a:extLst>
                <a:ext uri="{FF2B5EF4-FFF2-40B4-BE49-F238E27FC236}">
                  <a16:creationId xmlns:a16="http://schemas.microsoft.com/office/drawing/2014/main" id="{54030E9F-DF9C-5F80-315C-CAB468F8D781}"/>
                </a:ext>
              </a:extLst>
            </p:cNvPr>
            <p:cNvSpPr/>
            <p:nvPr/>
          </p:nvSpPr>
          <p:spPr>
            <a:xfrm>
              <a:off x="360363" y="1563058"/>
              <a:ext cx="11483635" cy="1065811"/>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lIns="1440000" anchor="ctr"/>
            <a:lstStyle/>
            <a:p>
              <a:r>
                <a:rPr lang="en-AU" sz="1800" b="1" kern="1200" dirty="0">
                  <a:latin typeface="+mn-lt"/>
                </a:rPr>
                <a:t>Reliability</a:t>
              </a:r>
              <a:r>
                <a:rPr lang="en-AU" sz="1800" kern="1200" dirty="0">
                  <a:latin typeface="+mn-lt"/>
                </a:rPr>
                <a:t> – This refers to the consistency of information with other reliable sources.</a:t>
              </a:r>
              <a:endParaRPr lang="en-US" sz="1800" kern="1200" dirty="0">
                <a:latin typeface="+mn-lt"/>
              </a:endParaRPr>
            </a:p>
          </p:txBody>
        </p:sp>
        <p:sp>
          <p:nvSpPr>
            <p:cNvPr id="23" name="Rectangle 22" descr="Checkmark">
              <a:extLst>
                <a:ext uri="{FF2B5EF4-FFF2-40B4-BE49-F238E27FC236}">
                  <a16:creationId xmlns:a16="http://schemas.microsoft.com/office/drawing/2014/main" id="{28D0CB75-4882-071D-5715-30F1C5976C13}"/>
                </a:ext>
              </a:extLst>
            </p:cNvPr>
            <p:cNvSpPr/>
            <p:nvPr/>
          </p:nvSpPr>
          <p:spPr>
            <a:xfrm>
              <a:off x="776373" y="1717772"/>
              <a:ext cx="756382" cy="75638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grpSp>
        <p:nvGrpSpPr>
          <p:cNvPr id="4" name="Group 3" descr="Accuracy – The information presented is correct, with information we know to be true.">
            <a:extLst>
              <a:ext uri="{FF2B5EF4-FFF2-40B4-BE49-F238E27FC236}">
                <a16:creationId xmlns:a16="http://schemas.microsoft.com/office/drawing/2014/main" id="{BA762FA4-8989-7780-C77D-2D2F5FD79FC6}"/>
              </a:ext>
            </a:extLst>
          </p:cNvPr>
          <p:cNvGrpSpPr/>
          <p:nvPr/>
        </p:nvGrpSpPr>
        <p:grpSpPr>
          <a:xfrm>
            <a:off x="360363" y="3055711"/>
            <a:ext cx="11483635" cy="1065811"/>
            <a:chOff x="360363" y="3055711"/>
            <a:chExt cx="11483635" cy="1065811"/>
          </a:xfrm>
        </p:grpSpPr>
        <p:sp>
          <p:nvSpPr>
            <p:cNvPr id="24" name="Rounded Rectangle 23">
              <a:extLst>
                <a:ext uri="{FF2B5EF4-FFF2-40B4-BE49-F238E27FC236}">
                  <a16:creationId xmlns:a16="http://schemas.microsoft.com/office/drawing/2014/main" id="{1D876918-F288-035D-B986-E80C45A4128B}"/>
                </a:ext>
              </a:extLst>
            </p:cNvPr>
            <p:cNvSpPr/>
            <p:nvPr/>
          </p:nvSpPr>
          <p:spPr>
            <a:xfrm>
              <a:off x="360363" y="3055711"/>
              <a:ext cx="11483635" cy="1065811"/>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lIns="1440000" anchor="ctr"/>
            <a:lstStyle/>
            <a:p>
              <a:pPr marL="0" lvl="0" indent="0" algn="l" defTabSz="800100">
                <a:lnSpc>
                  <a:spcPct val="100000"/>
                </a:lnSpc>
                <a:spcBef>
                  <a:spcPct val="0"/>
                </a:spcBef>
                <a:spcAft>
                  <a:spcPct val="35000"/>
                </a:spcAft>
                <a:buNone/>
              </a:pPr>
              <a:r>
                <a:rPr lang="en-AU" sz="1800" b="1" kern="1200" dirty="0">
                  <a:latin typeface="+mn-lt"/>
                </a:rPr>
                <a:t>Accuracy</a:t>
              </a:r>
              <a:r>
                <a:rPr lang="en-AU" sz="1800" kern="1200" dirty="0">
                  <a:latin typeface="+mn-lt"/>
                </a:rPr>
                <a:t> – The information presented is correct, with information we know to be true.</a:t>
              </a:r>
              <a:endParaRPr lang="en-US" sz="1800" kern="1200" dirty="0">
                <a:latin typeface="+mn-lt"/>
              </a:endParaRPr>
            </a:p>
          </p:txBody>
        </p:sp>
        <p:sp>
          <p:nvSpPr>
            <p:cNvPr id="25" name="Rectangle 24" descr="Target">
              <a:extLst>
                <a:ext uri="{FF2B5EF4-FFF2-40B4-BE49-F238E27FC236}">
                  <a16:creationId xmlns:a16="http://schemas.microsoft.com/office/drawing/2014/main" id="{5FF7D0E2-E8F3-4E16-52AC-8BAD743A91DD}"/>
                </a:ext>
              </a:extLst>
            </p:cNvPr>
            <p:cNvSpPr/>
            <p:nvPr/>
          </p:nvSpPr>
          <p:spPr>
            <a:xfrm>
              <a:off x="776373" y="3224035"/>
              <a:ext cx="756382" cy="75638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grpSp>
        <p:nvGrpSpPr>
          <p:cNvPr id="5" name="Group 4" descr="Validity – This evaluates the appropriateness of the information for the topic under investigation.">
            <a:extLst>
              <a:ext uri="{FF2B5EF4-FFF2-40B4-BE49-F238E27FC236}">
                <a16:creationId xmlns:a16="http://schemas.microsoft.com/office/drawing/2014/main" id="{C213EDA1-6712-937F-1DC0-F52936F13D93}"/>
              </a:ext>
            </a:extLst>
          </p:cNvPr>
          <p:cNvGrpSpPr/>
          <p:nvPr/>
        </p:nvGrpSpPr>
        <p:grpSpPr>
          <a:xfrm>
            <a:off x="360363" y="4550418"/>
            <a:ext cx="11483635" cy="1065811"/>
            <a:chOff x="360363" y="4550418"/>
            <a:chExt cx="11483635" cy="1065811"/>
          </a:xfrm>
        </p:grpSpPr>
        <p:sp>
          <p:nvSpPr>
            <p:cNvPr id="26" name="Rounded Rectangle 25">
              <a:extLst>
                <a:ext uri="{FF2B5EF4-FFF2-40B4-BE49-F238E27FC236}">
                  <a16:creationId xmlns:a16="http://schemas.microsoft.com/office/drawing/2014/main" id="{E723B43F-B621-BD3C-88FF-2816A433E519}"/>
                </a:ext>
              </a:extLst>
            </p:cNvPr>
            <p:cNvSpPr/>
            <p:nvPr/>
          </p:nvSpPr>
          <p:spPr>
            <a:xfrm>
              <a:off x="360363" y="4550418"/>
              <a:ext cx="11483635" cy="1065811"/>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lIns="1440000" anchor="ctr"/>
            <a:lstStyle/>
            <a:p>
              <a:pPr marL="0" lvl="0" indent="0" algn="l" defTabSz="800100">
                <a:lnSpc>
                  <a:spcPct val="100000"/>
                </a:lnSpc>
                <a:spcBef>
                  <a:spcPct val="0"/>
                </a:spcBef>
                <a:spcAft>
                  <a:spcPct val="35000"/>
                </a:spcAft>
                <a:buNone/>
              </a:pPr>
              <a:r>
                <a:rPr lang="en-AU" sz="1800" b="1" kern="1200" dirty="0"/>
                <a:t>Validity</a:t>
              </a:r>
              <a:r>
                <a:rPr lang="en-AU" sz="1800" kern="1200" dirty="0"/>
                <a:t> – This evaluates the appropriateness of the information for the topic under investigation.</a:t>
              </a:r>
              <a:endParaRPr lang="en-US" sz="1800" kern="1200" dirty="0"/>
            </a:p>
          </p:txBody>
        </p:sp>
        <p:sp>
          <p:nvSpPr>
            <p:cNvPr id="27" name="Rectangle 26" descr="Magnifying glass with solid fill">
              <a:extLst>
                <a:ext uri="{FF2B5EF4-FFF2-40B4-BE49-F238E27FC236}">
                  <a16:creationId xmlns:a16="http://schemas.microsoft.com/office/drawing/2014/main" id="{75DB97D6-041B-5FED-8530-58758A7605C7}"/>
                </a:ext>
              </a:extLst>
            </p:cNvPr>
            <p:cNvSpPr/>
            <p:nvPr/>
          </p:nvSpPr>
          <p:spPr>
            <a:xfrm>
              <a:off x="758953" y="4709720"/>
              <a:ext cx="756382" cy="756382"/>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92</a:t>
            </a:fld>
            <a:endParaRPr lang="en-AU"/>
          </a:p>
        </p:txBody>
      </p:sp>
    </p:spTree>
    <p:extLst>
      <p:ext uri="{BB962C8B-B14F-4D97-AF65-F5344CB8AC3E}">
        <p14:creationId xmlns:p14="http://schemas.microsoft.com/office/powerpoint/2010/main" val="102575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5E071-011A-F080-47AC-D206A00BDCCA}"/>
              </a:ext>
            </a:extLst>
          </p:cNvPr>
          <p:cNvSpPr>
            <a:spLocks noGrp="1"/>
          </p:cNvSpPr>
          <p:nvPr>
            <p:ph type="title"/>
          </p:nvPr>
        </p:nvSpPr>
        <p:spPr>
          <a:xfrm>
            <a:off x="360000" y="360000"/>
            <a:ext cx="11832000" cy="545601"/>
          </a:xfrm>
        </p:spPr>
        <p:txBody>
          <a:bodyPr/>
          <a:lstStyle/>
          <a:p>
            <a:r>
              <a:rPr lang="en-AU" dirty="0"/>
              <a:t>2.1 </a:t>
            </a:r>
            <a:r>
              <a:rPr lang="en-AU" sz="3200" dirty="0"/>
              <a:t>Criteria for secondary source reliability, accuracy and validity</a:t>
            </a:r>
            <a:endParaRPr lang="en-AU" dirty="0"/>
          </a:p>
        </p:txBody>
      </p:sp>
      <p:graphicFrame>
        <p:nvGraphicFramePr>
          <p:cNvPr id="8" name="Table 7">
            <a:extLst>
              <a:ext uri="{FF2B5EF4-FFF2-40B4-BE49-F238E27FC236}">
                <a16:creationId xmlns:a16="http://schemas.microsoft.com/office/drawing/2014/main" id="{46338EF8-9145-90FA-FA45-CB0355F1AA7A}"/>
              </a:ext>
            </a:extLst>
          </p:cNvPr>
          <p:cNvGraphicFramePr>
            <a:graphicFrameLocks noGrp="1"/>
          </p:cNvGraphicFramePr>
          <p:nvPr>
            <p:extLst>
              <p:ext uri="{D42A27DB-BD31-4B8C-83A1-F6EECF244321}">
                <p14:modId xmlns:p14="http://schemas.microsoft.com/office/powerpoint/2010/main" val="4171916702"/>
              </p:ext>
            </p:extLst>
          </p:nvPr>
        </p:nvGraphicFramePr>
        <p:xfrm>
          <a:off x="360000" y="1094400"/>
          <a:ext cx="11470929" cy="4573764"/>
        </p:xfrm>
        <a:graphic>
          <a:graphicData uri="http://schemas.openxmlformats.org/drawingml/2006/table">
            <a:tbl>
              <a:tblPr firstRow="1" firstCol="1"/>
              <a:tblGrid>
                <a:gridCol w="5748700">
                  <a:extLst>
                    <a:ext uri="{9D8B030D-6E8A-4147-A177-3AD203B41FA5}">
                      <a16:colId xmlns:a16="http://schemas.microsoft.com/office/drawing/2014/main" val="2735057816"/>
                    </a:ext>
                  </a:extLst>
                </a:gridCol>
                <a:gridCol w="2939157">
                  <a:extLst>
                    <a:ext uri="{9D8B030D-6E8A-4147-A177-3AD203B41FA5}">
                      <a16:colId xmlns:a16="http://schemas.microsoft.com/office/drawing/2014/main" val="4023973905"/>
                    </a:ext>
                  </a:extLst>
                </a:gridCol>
                <a:gridCol w="2783072">
                  <a:extLst>
                    <a:ext uri="{9D8B030D-6E8A-4147-A177-3AD203B41FA5}">
                      <a16:colId xmlns:a16="http://schemas.microsoft.com/office/drawing/2014/main" val="210624279"/>
                    </a:ext>
                  </a:extLst>
                </a:gridCol>
              </a:tblGrid>
              <a:tr h="489772">
                <a:tc>
                  <a:txBody>
                    <a:bodyPr/>
                    <a:lstStyle/>
                    <a:p>
                      <a:pPr algn="l" fontAlgn="t">
                        <a:lnSpc>
                          <a:spcPct val="120000"/>
                        </a:lnSpc>
                        <a:spcBef>
                          <a:spcPts val="0"/>
                        </a:spcBef>
                        <a:spcAft>
                          <a:spcPts val="600"/>
                        </a:spcAft>
                      </a:pPr>
                      <a:r>
                        <a:rPr lang="en-AU" sz="1800" b="1" i="0" u="none" strike="noStrike">
                          <a:solidFill>
                            <a:srgbClr val="FFFFFF"/>
                          </a:solidFill>
                          <a:effectLst/>
                          <a:latin typeface="Arial" panose="020B0604020202020204" pitchFamily="34" charset="0"/>
                          <a:ea typeface="Calibri" panose="020F0502020204030204" pitchFamily="34" charset="0"/>
                          <a:cs typeface="Arial" panose="020B0604020202020204" pitchFamily="34" charset="0"/>
                        </a:rPr>
                        <a:t>Reliability</a:t>
                      </a:r>
                      <a:endParaRPr lang="en-AU" sz="1800" b="0" i="0" u="none" strike="noStrike">
                        <a:effectLst/>
                        <a:latin typeface="Arial" panose="020B0604020202020204" pitchFamily="34" charset="0"/>
                        <a:cs typeface="Arial" panose="020B0604020202020204" pitchFamily="34" charset="0"/>
                      </a:endParaRPr>
                    </a:p>
                  </a:txBody>
                  <a:tcPr marL="63886" marR="63886" marT="8873"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l" fontAlgn="t">
                        <a:lnSpc>
                          <a:spcPct val="120000"/>
                        </a:lnSpc>
                        <a:spcBef>
                          <a:spcPts val="0"/>
                        </a:spcBef>
                        <a:spcAft>
                          <a:spcPts val="600"/>
                        </a:spcAft>
                      </a:pPr>
                      <a:r>
                        <a:rPr lang="en-AU" sz="1800" b="1" i="0" u="none" strike="noStrike">
                          <a:solidFill>
                            <a:srgbClr val="FFFFFF"/>
                          </a:solidFill>
                          <a:effectLst/>
                          <a:latin typeface="Arial" panose="020B0604020202020204" pitchFamily="34" charset="0"/>
                          <a:ea typeface="Calibri" panose="020F0502020204030204" pitchFamily="34" charset="0"/>
                          <a:cs typeface="Arial" panose="020B0604020202020204" pitchFamily="34" charset="0"/>
                        </a:rPr>
                        <a:t>Accuracy</a:t>
                      </a:r>
                      <a:endParaRPr lang="en-AU" sz="1800" b="0" i="0" u="none" strike="noStrike">
                        <a:effectLst/>
                        <a:latin typeface="Arial" panose="020B0604020202020204" pitchFamily="34" charset="0"/>
                        <a:cs typeface="Arial" panose="020B0604020202020204" pitchFamily="34" charset="0"/>
                      </a:endParaRPr>
                    </a:p>
                  </a:txBody>
                  <a:tcPr marL="63886" marR="63886" marT="8873" marB="0" anchor="ctr">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gn="l" fontAlgn="t">
                        <a:lnSpc>
                          <a:spcPct val="120000"/>
                        </a:lnSpc>
                        <a:spcBef>
                          <a:spcPts val="0"/>
                        </a:spcBef>
                        <a:spcAft>
                          <a:spcPts val="600"/>
                        </a:spcAft>
                      </a:pPr>
                      <a:r>
                        <a:rPr lang="en-AU" sz="1800" b="1" i="0" u="none" strike="noStrike" dirty="0">
                          <a:solidFill>
                            <a:srgbClr val="FFFFFF"/>
                          </a:solidFill>
                          <a:effectLst/>
                          <a:latin typeface="Arial" panose="020B0604020202020204" pitchFamily="34" charset="0"/>
                          <a:ea typeface="Calibri" panose="020F0502020204030204" pitchFamily="34" charset="0"/>
                          <a:cs typeface="Arial" panose="020B0604020202020204" pitchFamily="34" charset="0"/>
                        </a:rPr>
                        <a:t>Validity</a:t>
                      </a:r>
                      <a:endParaRPr lang="en-AU" sz="1800" b="0" i="0" u="none" strike="noStrike" dirty="0">
                        <a:effectLst/>
                        <a:latin typeface="Arial" panose="020B0604020202020204" pitchFamily="34" charset="0"/>
                        <a:cs typeface="Arial" panose="020B0604020202020204" pitchFamily="34" charset="0"/>
                      </a:endParaRPr>
                    </a:p>
                  </a:txBody>
                  <a:tcPr marL="63886" marR="63886" marT="8873"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1868914014"/>
                  </a:ext>
                </a:extLst>
              </a:tr>
              <a:tr h="3755747">
                <a:tc>
                  <a:txBody>
                    <a:bodyPr/>
                    <a:lstStyle/>
                    <a:p>
                      <a:pPr marL="285750" indent="-285750" algn="l">
                        <a:lnSpc>
                          <a:spcPct val="120000"/>
                        </a:lnSpc>
                        <a:spcBef>
                          <a:spcPts val="0"/>
                        </a:spcBef>
                        <a:spcAft>
                          <a:spcPts val="600"/>
                        </a:spcAft>
                        <a:buFont typeface="Wingdings" panose="05000000000000000000" pitchFamily="2" charset="2"/>
                        <a:buChar char="q"/>
                        <a:tabLst>
                          <a:tab pos="228600" algn="l"/>
                          <a:tab pos="457200" algn="l"/>
                        </a:tabLst>
                      </a:pPr>
                      <a:r>
                        <a:rPr lang="en-AU" sz="1800" b="0" kern="1200" dirty="0">
                          <a:solidFill>
                            <a:schemeClr val="tx1"/>
                          </a:solidFill>
                          <a:effectLst/>
                          <a:latin typeface="Arial" panose="020B0604020202020204" pitchFamily="34" charset="0"/>
                          <a:ea typeface="+mn-ea"/>
                          <a:cs typeface="Arial" panose="020B0604020202020204" pitchFamily="34" charset="0"/>
                        </a:rPr>
                        <a:t>Has someone with an appropriate scientific background written the source? What are their qualifications?</a:t>
                      </a:r>
                    </a:p>
                    <a:p>
                      <a:pPr marL="285750" indent="-285750" algn="l">
                        <a:lnSpc>
                          <a:spcPct val="120000"/>
                        </a:lnSpc>
                        <a:spcBef>
                          <a:spcPts val="0"/>
                        </a:spcBef>
                        <a:spcAft>
                          <a:spcPts val="600"/>
                        </a:spcAft>
                        <a:buFont typeface="Wingdings" panose="05000000000000000000" pitchFamily="2" charset="2"/>
                        <a:buChar char="q"/>
                        <a:tabLst>
                          <a:tab pos="228600" algn="l"/>
                          <a:tab pos="457200" algn="l"/>
                        </a:tabLst>
                      </a:pPr>
                      <a:r>
                        <a:rPr lang="en-AU" sz="1800" b="0" kern="1200" dirty="0">
                          <a:solidFill>
                            <a:schemeClr val="tx1"/>
                          </a:solidFill>
                          <a:effectLst/>
                          <a:latin typeface="Arial" panose="020B0604020202020204" pitchFamily="34" charset="0"/>
                          <a:ea typeface="+mn-ea"/>
                          <a:cs typeface="Arial" panose="020B0604020202020204" pitchFamily="34" charset="0"/>
                        </a:rPr>
                        <a:t>Is the source published on a credible medium? (For example, .</a:t>
                      </a:r>
                      <a:r>
                        <a:rPr lang="en-AU" sz="1800" b="0" kern="1200" dirty="0" err="1">
                          <a:solidFill>
                            <a:schemeClr val="tx1"/>
                          </a:solidFill>
                          <a:effectLst/>
                          <a:latin typeface="Arial" panose="020B0604020202020204" pitchFamily="34" charset="0"/>
                          <a:ea typeface="+mn-ea"/>
                          <a:cs typeface="Arial" panose="020B0604020202020204" pitchFamily="34" charset="0"/>
                        </a:rPr>
                        <a:t>edu</a:t>
                      </a:r>
                      <a:r>
                        <a:rPr lang="en-AU" sz="1800" b="0" kern="1200" dirty="0">
                          <a:solidFill>
                            <a:schemeClr val="tx1"/>
                          </a:solidFill>
                          <a:effectLst/>
                          <a:latin typeface="Arial" panose="020B0604020202020204" pitchFamily="34" charset="0"/>
                          <a:ea typeface="+mn-ea"/>
                          <a:cs typeface="Arial" panose="020B0604020202020204" pitchFamily="34" charset="0"/>
                        </a:rPr>
                        <a:t>, .gov)</a:t>
                      </a:r>
                    </a:p>
                    <a:p>
                      <a:pPr marL="285750" indent="-285750" algn="l">
                        <a:lnSpc>
                          <a:spcPct val="120000"/>
                        </a:lnSpc>
                        <a:spcBef>
                          <a:spcPts val="0"/>
                        </a:spcBef>
                        <a:spcAft>
                          <a:spcPts val="600"/>
                        </a:spcAft>
                        <a:buFont typeface="Wingdings" panose="05000000000000000000" pitchFamily="2" charset="2"/>
                        <a:buChar char="q"/>
                        <a:tabLst>
                          <a:tab pos="228600" algn="l"/>
                          <a:tab pos="457200" algn="l"/>
                        </a:tabLst>
                      </a:pPr>
                      <a:r>
                        <a:rPr lang="en-AU" sz="1800" b="0" kern="1200" dirty="0">
                          <a:solidFill>
                            <a:schemeClr val="tx1"/>
                          </a:solidFill>
                          <a:effectLst/>
                          <a:latin typeface="Arial" panose="020B0604020202020204" pitchFamily="34" charset="0"/>
                          <a:ea typeface="+mn-ea"/>
                          <a:cs typeface="Arial" panose="020B0604020202020204" pitchFamily="34" charset="0"/>
                        </a:rPr>
                        <a:t>Is there evidence of bias?</a:t>
                      </a:r>
                    </a:p>
                    <a:p>
                      <a:pPr marL="285750" indent="-285750" algn="l">
                        <a:lnSpc>
                          <a:spcPct val="120000"/>
                        </a:lnSpc>
                        <a:spcBef>
                          <a:spcPts val="0"/>
                        </a:spcBef>
                        <a:spcAft>
                          <a:spcPts val="600"/>
                        </a:spcAft>
                        <a:buFont typeface="Wingdings" panose="05000000000000000000" pitchFamily="2" charset="2"/>
                        <a:buChar char="q"/>
                        <a:tabLst>
                          <a:tab pos="228600" algn="l"/>
                          <a:tab pos="457200" algn="l"/>
                        </a:tabLst>
                      </a:pPr>
                      <a:r>
                        <a:rPr lang="en-AU" sz="1800" b="0" kern="1200" dirty="0">
                          <a:solidFill>
                            <a:schemeClr val="tx1"/>
                          </a:solidFill>
                          <a:effectLst/>
                          <a:latin typeface="Arial" panose="020B0604020202020204" pitchFamily="34" charset="0"/>
                          <a:ea typeface="+mn-ea"/>
                          <a:cs typeface="Arial" panose="020B0604020202020204" pitchFamily="34" charset="0"/>
                        </a:rPr>
                        <a:t>Is the information current? (consider the topic being investigated and research being conducted in the field)</a:t>
                      </a:r>
                    </a:p>
                    <a:p>
                      <a:pPr marL="285750" indent="-285750" algn="l">
                        <a:lnSpc>
                          <a:spcPct val="120000"/>
                        </a:lnSpc>
                        <a:spcBef>
                          <a:spcPts val="0"/>
                        </a:spcBef>
                        <a:spcAft>
                          <a:spcPts val="600"/>
                        </a:spcAft>
                        <a:buFont typeface="Wingdings" panose="05000000000000000000" pitchFamily="2" charset="2"/>
                        <a:buChar char="q"/>
                        <a:tabLst>
                          <a:tab pos="228600" algn="l"/>
                          <a:tab pos="457200" algn="l"/>
                        </a:tabLst>
                      </a:pPr>
                      <a:r>
                        <a:rPr lang="en-AU" sz="1800" b="0" kern="1200" dirty="0">
                          <a:solidFill>
                            <a:schemeClr val="tx1"/>
                          </a:solidFill>
                          <a:effectLst/>
                          <a:latin typeface="Arial" panose="020B0604020202020204" pitchFamily="34" charset="0"/>
                          <a:ea typeface="+mn-ea"/>
                          <a:cs typeface="Arial" panose="020B0604020202020204" pitchFamily="34" charset="0"/>
                        </a:rPr>
                        <a:t>Is information consistent with at least two other reliable sources?</a:t>
                      </a:r>
                      <a:endParaRPr lang="en-AU" sz="1800" b="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indent="-285750" algn="l">
                        <a:lnSpc>
                          <a:spcPct val="120000"/>
                        </a:lnSpc>
                        <a:spcBef>
                          <a:spcPts val="0"/>
                        </a:spcBef>
                        <a:spcAft>
                          <a:spcPts val="600"/>
                        </a:spcAft>
                        <a:buFont typeface="Wingdings" panose="05000000000000000000" pitchFamily="2" charset="2"/>
                        <a:buChar char="q"/>
                        <a:tabLst>
                          <a:tab pos="228600" algn="l"/>
                          <a:tab pos="457200" algn="l"/>
                        </a:tabLst>
                      </a:pPr>
                      <a:r>
                        <a:rPr lang="en-AU" sz="1800" b="0" kern="1200" dirty="0">
                          <a:solidFill>
                            <a:schemeClr val="tx1"/>
                          </a:solidFill>
                          <a:effectLst/>
                          <a:latin typeface="Arial" panose="020B0604020202020204" pitchFamily="34" charset="0"/>
                          <a:ea typeface="+mn-ea"/>
                          <a:cs typeface="Arial" panose="020B0604020202020204" pitchFamily="34" charset="0"/>
                        </a:rPr>
                        <a:t>Is the information in this source similar to information accepted or referenced values? (For example, information in peer-reviewed journal articles)</a:t>
                      </a:r>
                      <a:endParaRPr lang="en-AU" sz="1800" b="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85750" indent="-285750" algn="l">
                        <a:lnSpc>
                          <a:spcPct val="120000"/>
                        </a:lnSpc>
                        <a:spcBef>
                          <a:spcPts val="0"/>
                        </a:spcBef>
                        <a:spcAft>
                          <a:spcPts val="600"/>
                        </a:spcAft>
                        <a:buFont typeface="Wingdings" panose="05000000000000000000" pitchFamily="2" charset="2"/>
                        <a:buChar char="q"/>
                        <a:tabLst>
                          <a:tab pos="228600" algn="l"/>
                          <a:tab pos="457200" algn="l"/>
                        </a:tabLst>
                      </a:pPr>
                      <a:r>
                        <a:rPr lang="en-AU" sz="1800" b="0" kern="1200" dirty="0">
                          <a:solidFill>
                            <a:schemeClr val="tx1"/>
                          </a:solidFill>
                          <a:effectLst/>
                          <a:latin typeface="Arial" panose="020B0604020202020204" pitchFamily="34" charset="0"/>
                          <a:ea typeface="+mn-ea"/>
                          <a:cs typeface="Arial" panose="020B0604020202020204" pitchFamily="34" charset="0"/>
                        </a:rPr>
                        <a:t>Is the information in this source relevant to the question/topic being investigated?</a:t>
                      </a:r>
                    </a:p>
                    <a:p>
                      <a:pPr marL="285750" indent="-285750" algn="l">
                        <a:lnSpc>
                          <a:spcPct val="120000"/>
                        </a:lnSpc>
                        <a:spcBef>
                          <a:spcPts val="0"/>
                        </a:spcBef>
                        <a:spcAft>
                          <a:spcPts val="600"/>
                        </a:spcAft>
                        <a:buFont typeface="Wingdings" panose="05000000000000000000" pitchFamily="2" charset="2"/>
                        <a:buChar char="q"/>
                        <a:tabLst>
                          <a:tab pos="228600" algn="l"/>
                          <a:tab pos="457200" algn="l"/>
                        </a:tabLst>
                      </a:pPr>
                      <a:r>
                        <a:rPr lang="en-AU" sz="1800" b="0" kern="1200" dirty="0">
                          <a:solidFill>
                            <a:schemeClr val="tx1"/>
                          </a:solidFill>
                          <a:effectLst/>
                          <a:latin typeface="Arial" panose="020B0604020202020204" pitchFamily="34" charset="0"/>
                          <a:ea typeface="+mn-ea"/>
                          <a:cs typeface="Arial" panose="020B0604020202020204" pitchFamily="34" charset="0"/>
                        </a:rPr>
                        <a:t>Is the information reliable and accurate?</a:t>
                      </a:r>
                      <a:endParaRPr lang="en-AU" sz="1800" b="0" cap="none" spc="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7574" marR="83115" marT="22164" marB="1662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4854374"/>
                  </a:ext>
                </a:extLst>
              </a:tr>
            </a:tbl>
          </a:graphicData>
        </a:graphic>
      </p:graphicFrame>
      <p:sp>
        <p:nvSpPr>
          <p:cNvPr id="2" name="Slide Number Placeholder 1">
            <a:extLst>
              <a:ext uri="{FF2B5EF4-FFF2-40B4-BE49-F238E27FC236}">
                <a16:creationId xmlns:a16="http://schemas.microsoft.com/office/drawing/2014/main" id="{72A0BB33-32D2-3C4F-B13C-36E065AD384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93</a:t>
            </a:fld>
            <a:endParaRPr lang="en-AU"/>
          </a:p>
        </p:txBody>
      </p:sp>
    </p:spTree>
    <p:extLst>
      <p:ext uri="{BB962C8B-B14F-4D97-AF65-F5344CB8AC3E}">
        <p14:creationId xmlns:p14="http://schemas.microsoft.com/office/powerpoint/2010/main" val="355718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614467-4CD5-F4D2-BD69-96EB23C77035}"/>
              </a:ext>
            </a:extLst>
          </p:cNvPr>
          <p:cNvSpPr>
            <a:spLocks noGrp="1"/>
          </p:cNvSpPr>
          <p:nvPr>
            <p:ph type="title"/>
          </p:nvPr>
        </p:nvSpPr>
        <p:spPr/>
        <p:txBody>
          <a:bodyPr/>
          <a:lstStyle/>
          <a:p>
            <a:r>
              <a:rPr lang="en-AU" dirty="0"/>
              <a:t>2.1 Checkpoint </a:t>
            </a:r>
            <a:endParaRPr lang="en-US" dirty="0"/>
          </a:p>
        </p:txBody>
      </p:sp>
      <p:sp>
        <p:nvSpPr>
          <p:cNvPr id="4" name="Text Placeholder 3">
            <a:extLst>
              <a:ext uri="{FF2B5EF4-FFF2-40B4-BE49-F238E27FC236}">
                <a16:creationId xmlns:a16="http://schemas.microsoft.com/office/drawing/2014/main" id="{66657A23-F774-1EB5-710F-B0A9B5CEFD77}"/>
              </a:ext>
            </a:extLst>
          </p:cNvPr>
          <p:cNvSpPr>
            <a:spLocks noGrp="1"/>
          </p:cNvSpPr>
          <p:nvPr>
            <p:ph type="body" sz="quarter" idx="18"/>
          </p:nvPr>
        </p:nvSpPr>
        <p:spPr/>
        <p:txBody>
          <a:bodyPr/>
          <a:lstStyle/>
          <a:p>
            <a:r>
              <a:rPr lang="en-AU" dirty="0"/>
              <a:t>What causes an infectious disease?</a:t>
            </a:r>
          </a:p>
        </p:txBody>
      </p:sp>
      <p:sp>
        <p:nvSpPr>
          <p:cNvPr id="5" name="Text Placeholder 4">
            <a:extLst>
              <a:ext uri="{FF2B5EF4-FFF2-40B4-BE49-F238E27FC236}">
                <a16:creationId xmlns:a16="http://schemas.microsoft.com/office/drawing/2014/main" id="{D2599D39-6F1F-F5C1-47D1-52309795AF13}"/>
              </a:ext>
            </a:extLst>
          </p:cNvPr>
          <p:cNvSpPr>
            <a:spLocks noGrp="1"/>
          </p:cNvSpPr>
          <p:nvPr>
            <p:ph type="body" sz="quarter" idx="19"/>
          </p:nvPr>
        </p:nvSpPr>
        <p:spPr/>
        <p:txBody>
          <a:bodyPr/>
          <a:lstStyle/>
          <a:p>
            <a:pPr marL="457200" indent="-457200">
              <a:spcAft>
                <a:spcPts val="600"/>
              </a:spcAft>
              <a:buFont typeface="+mj-lt"/>
              <a:buAutoNum type="alphaLcParenR"/>
            </a:pPr>
            <a:r>
              <a:rPr lang="en-AU" dirty="0"/>
              <a:t>A problem in your DNA that you inherit from your parents.</a:t>
            </a:r>
          </a:p>
          <a:p>
            <a:pPr marL="457200" indent="-457200">
              <a:spcAft>
                <a:spcPts val="600"/>
              </a:spcAft>
              <a:buFont typeface="+mj-lt"/>
              <a:buAutoNum type="alphaLcParenR"/>
            </a:pPr>
            <a:r>
              <a:rPr lang="en-AU" dirty="0"/>
              <a:t>Getting hurt or injured.</a:t>
            </a:r>
          </a:p>
          <a:p>
            <a:pPr marL="457200" indent="-457200">
              <a:spcAft>
                <a:spcPts val="600"/>
              </a:spcAft>
              <a:buFont typeface="+mj-lt"/>
              <a:buAutoNum type="alphaLcParenR"/>
            </a:pPr>
            <a:r>
              <a:rPr lang="en-AU" dirty="0"/>
              <a:t>Pathogens like bacteria, viruses, or fungi invading your body.</a:t>
            </a:r>
          </a:p>
          <a:p>
            <a:pPr marL="457200" indent="-457200">
              <a:spcAft>
                <a:spcPts val="600"/>
              </a:spcAft>
              <a:buFont typeface="+mj-lt"/>
              <a:buAutoNum type="alphaLcParenR"/>
            </a:pPr>
            <a:r>
              <a:rPr lang="en-AU" dirty="0"/>
              <a:t>Not eating enough healthy food.</a:t>
            </a:r>
          </a:p>
        </p:txBody>
      </p:sp>
      <p:sp>
        <p:nvSpPr>
          <p:cNvPr id="2" name="Slide Number Placeholder 1">
            <a:extLst>
              <a:ext uri="{FF2B5EF4-FFF2-40B4-BE49-F238E27FC236}">
                <a16:creationId xmlns:a16="http://schemas.microsoft.com/office/drawing/2014/main" id="{80C729D5-846C-ABC0-055F-D60C66E8A09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94</a:t>
            </a:fld>
            <a:endParaRPr lang="en-AU"/>
          </a:p>
        </p:txBody>
      </p:sp>
    </p:spTree>
    <p:extLst>
      <p:ext uri="{BB962C8B-B14F-4D97-AF65-F5344CB8AC3E}">
        <p14:creationId xmlns:p14="http://schemas.microsoft.com/office/powerpoint/2010/main" val="335175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2.2 Disease transmission</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251032328"/>
              </p:ext>
            </p:extLst>
          </p:nvPr>
        </p:nvGraphicFramePr>
        <p:xfrm>
          <a:off x="359998" y="1924482"/>
          <a:ext cx="11126369" cy="3856482"/>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8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how infectious diseases spread through a population so that we can determine how to prevent their spread.</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outline how infectious diseases are transmitted</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describe how disease transmission can be reduced.</a:t>
                      </a:r>
                    </a:p>
                    <a:p>
                      <a:pPr marL="285750" indent="-285750">
                        <a:lnSpc>
                          <a:spcPct val="120000"/>
                        </a:lnSpc>
                        <a:spcAft>
                          <a:spcPts val="600"/>
                        </a:spcAft>
                        <a:buFont typeface="Arial" panose="020B0604020202020204" pitchFamily="34" charset="0"/>
                        <a:buChar char="•"/>
                      </a:pPr>
                      <a:endParaRPr lang="en-AU"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342900" indent="-34290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how scientific models are used to predict outcomes.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outline the purpose of the scientific model</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identify the strengths of the scientific model</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identify the limitations of the scientific model</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outline how scientific models can be used to predict outcomes.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6662064"/>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95</a:t>
            </a:fld>
            <a:endParaRPr lang="en-AU"/>
          </a:p>
        </p:txBody>
      </p:sp>
    </p:spTree>
    <p:extLst>
      <p:ext uri="{BB962C8B-B14F-4D97-AF65-F5344CB8AC3E}">
        <p14:creationId xmlns:p14="http://schemas.microsoft.com/office/powerpoint/2010/main" val="1394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C3B099-030B-091F-FE88-26F421C29E64}"/>
              </a:ext>
            </a:extLst>
          </p:cNvPr>
          <p:cNvSpPr>
            <a:spLocks noGrp="1"/>
          </p:cNvSpPr>
          <p:nvPr>
            <p:ph type="title"/>
          </p:nvPr>
        </p:nvSpPr>
        <p:spPr/>
        <p:txBody>
          <a:bodyPr/>
          <a:lstStyle/>
          <a:p>
            <a:r>
              <a:rPr lang="en-AU" dirty="0"/>
              <a:t>2.2 Checkpoint</a:t>
            </a:r>
            <a:endParaRPr lang="en-US" dirty="0"/>
          </a:p>
        </p:txBody>
      </p:sp>
      <p:sp>
        <p:nvSpPr>
          <p:cNvPr id="4" name="Text Placeholder 3">
            <a:extLst>
              <a:ext uri="{FF2B5EF4-FFF2-40B4-BE49-F238E27FC236}">
                <a16:creationId xmlns:a16="http://schemas.microsoft.com/office/drawing/2014/main" id="{AD2EBA8A-6E1B-7764-64F5-EB15160D750B}"/>
              </a:ext>
            </a:extLst>
          </p:cNvPr>
          <p:cNvSpPr>
            <a:spLocks noGrp="1"/>
          </p:cNvSpPr>
          <p:nvPr>
            <p:ph type="body" sz="quarter" idx="18"/>
          </p:nvPr>
        </p:nvSpPr>
        <p:spPr/>
        <p:txBody>
          <a:bodyPr/>
          <a:lstStyle/>
          <a:p>
            <a:r>
              <a:rPr lang="en-AU" dirty="0"/>
              <a:t>Which of the following statements is correct?</a:t>
            </a:r>
          </a:p>
        </p:txBody>
      </p:sp>
      <p:sp>
        <p:nvSpPr>
          <p:cNvPr id="5" name="Text Placeholder 4">
            <a:extLst>
              <a:ext uri="{FF2B5EF4-FFF2-40B4-BE49-F238E27FC236}">
                <a16:creationId xmlns:a16="http://schemas.microsoft.com/office/drawing/2014/main" id="{8C66DB49-FBF4-5ED3-F183-E721B17E20B9}"/>
              </a:ext>
            </a:extLst>
          </p:cNvPr>
          <p:cNvSpPr>
            <a:spLocks noGrp="1"/>
          </p:cNvSpPr>
          <p:nvPr>
            <p:ph type="body" sz="quarter" idx="19"/>
          </p:nvPr>
        </p:nvSpPr>
        <p:spPr/>
        <p:txBody>
          <a:bodyPr/>
          <a:lstStyle/>
          <a:p>
            <a:pPr marL="457200" indent="-457200">
              <a:buFont typeface="+mj-lt"/>
              <a:buAutoNum type="alphaLcParenR"/>
            </a:pPr>
            <a:r>
              <a:rPr lang="en-AU" dirty="0"/>
              <a:t>Infectious diseases can only be transmitted through physical contact with an infected person.</a:t>
            </a:r>
          </a:p>
          <a:p>
            <a:pPr marL="457200" indent="-457200">
              <a:buFont typeface="+mj-lt"/>
              <a:buAutoNum type="alphaLcParenR"/>
            </a:pPr>
            <a:r>
              <a:rPr lang="en-AU" dirty="0"/>
              <a:t>Infectious diseases can be transmitted indirectly through air, water, and vectors.</a:t>
            </a:r>
          </a:p>
          <a:p>
            <a:pPr marL="457200" indent="-457200">
              <a:buFont typeface="+mj-lt"/>
              <a:buAutoNum type="alphaLcParenR"/>
            </a:pPr>
            <a:r>
              <a:rPr lang="en-AU" dirty="0"/>
              <a:t>Only bacteria can spread through the air, while viruses spread through direct contact.</a:t>
            </a:r>
          </a:p>
          <a:p>
            <a:pPr marL="457200" indent="-457200">
              <a:buFont typeface="+mj-lt"/>
              <a:buAutoNum type="alphaLcParenR"/>
            </a:pPr>
            <a:r>
              <a:rPr lang="en-AU" dirty="0"/>
              <a:t>Infectious diseases cannot be transmitted through insect bites.</a:t>
            </a:r>
          </a:p>
        </p:txBody>
      </p:sp>
      <p:sp>
        <p:nvSpPr>
          <p:cNvPr id="2" name="Slide Number Placeholder 1">
            <a:extLst>
              <a:ext uri="{FF2B5EF4-FFF2-40B4-BE49-F238E27FC236}">
                <a16:creationId xmlns:a16="http://schemas.microsoft.com/office/drawing/2014/main" id="{47D44859-D5C8-2FE9-45DB-B727DFCC8B5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96</a:t>
            </a:fld>
            <a:endParaRPr lang="en-AU"/>
          </a:p>
        </p:txBody>
      </p:sp>
    </p:spTree>
    <p:extLst>
      <p:ext uri="{BB962C8B-B14F-4D97-AF65-F5344CB8AC3E}">
        <p14:creationId xmlns:p14="http://schemas.microsoft.com/office/powerpoint/2010/main" val="162923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29B814-CD83-AA21-202C-220C87E26DA1}"/>
              </a:ext>
            </a:extLst>
          </p:cNvPr>
          <p:cNvSpPr>
            <a:spLocks noGrp="1"/>
          </p:cNvSpPr>
          <p:nvPr>
            <p:ph type="title"/>
          </p:nvPr>
        </p:nvSpPr>
        <p:spPr/>
        <p:txBody>
          <a:bodyPr/>
          <a:lstStyle/>
          <a:p>
            <a:r>
              <a:rPr lang="en-AU" dirty="0"/>
              <a:t>2.2 Checkpoint: Transmission scenarios</a:t>
            </a:r>
            <a:endParaRPr lang="en-US" dirty="0"/>
          </a:p>
        </p:txBody>
      </p:sp>
      <p:sp>
        <p:nvSpPr>
          <p:cNvPr id="4" name="Text Placeholder 3">
            <a:extLst>
              <a:ext uri="{FF2B5EF4-FFF2-40B4-BE49-F238E27FC236}">
                <a16:creationId xmlns:a16="http://schemas.microsoft.com/office/drawing/2014/main" id="{FAE98D1A-692B-AB77-1EEF-D637C2CE2CED}"/>
              </a:ext>
            </a:extLst>
          </p:cNvPr>
          <p:cNvSpPr>
            <a:spLocks noGrp="1"/>
          </p:cNvSpPr>
          <p:nvPr>
            <p:ph type="body" sz="quarter" idx="18"/>
          </p:nvPr>
        </p:nvSpPr>
        <p:spPr/>
        <p:txBody>
          <a:bodyPr/>
          <a:lstStyle/>
          <a:p>
            <a:r>
              <a:rPr lang="en-AU" dirty="0"/>
              <a:t>Classify each transmission scenario as direct, indirect or vector-based.</a:t>
            </a:r>
          </a:p>
        </p:txBody>
      </p:sp>
      <p:sp>
        <p:nvSpPr>
          <p:cNvPr id="5" name="Text Placeholder 4">
            <a:extLst>
              <a:ext uri="{FF2B5EF4-FFF2-40B4-BE49-F238E27FC236}">
                <a16:creationId xmlns:a16="http://schemas.microsoft.com/office/drawing/2014/main" id="{1D8A2364-31AD-23D5-C2A3-5B9B84F57CB2}"/>
              </a:ext>
            </a:extLst>
          </p:cNvPr>
          <p:cNvSpPr>
            <a:spLocks noGrp="1"/>
          </p:cNvSpPr>
          <p:nvPr>
            <p:ph type="body" sz="quarter" idx="19"/>
          </p:nvPr>
        </p:nvSpPr>
        <p:spPr/>
        <p:txBody>
          <a:bodyPr/>
          <a:lstStyle/>
          <a:p>
            <a:pPr marL="285750" indent="-285750">
              <a:spcAft>
                <a:spcPts val="600"/>
              </a:spcAft>
              <a:buFont typeface="Arial" panose="020B0604020202020204" pitchFamily="34" charset="0"/>
              <a:buChar char="•"/>
            </a:pPr>
            <a:r>
              <a:rPr lang="en-AU" sz="1800" dirty="0"/>
              <a:t>You are sick, you sneeze, and the person you are talking to breathes in the droplets.</a:t>
            </a:r>
          </a:p>
          <a:p>
            <a:pPr marL="285750" indent="-285750">
              <a:spcAft>
                <a:spcPts val="600"/>
              </a:spcAft>
              <a:buFont typeface="Arial" panose="020B0604020202020204" pitchFamily="34" charset="0"/>
              <a:buChar char="•"/>
            </a:pPr>
            <a:r>
              <a:rPr lang="en-AU" sz="1800" dirty="0"/>
              <a:t>An infective mosquito bites you while you are outdoors, and you develop malaria.</a:t>
            </a:r>
          </a:p>
          <a:p>
            <a:pPr marL="285750" indent="-285750">
              <a:spcAft>
                <a:spcPts val="600"/>
              </a:spcAft>
              <a:buFont typeface="Arial" panose="020B0604020202020204" pitchFamily="34" charset="0"/>
              <a:buChar char="•"/>
            </a:pPr>
            <a:r>
              <a:rPr lang="en-AU" sz="1800" dirty="0"/>
              <a:t>A person with the flu sneezed into their hands then touched the handle of the shopping trolley. You touch the same handle then rub your eyes and nose.</a:t>
            </a:r>
          </a:p>
          <a:p>
            <a:pPr marL="285750" indent="-285750">
              <a:spcAft>
                <a:spcPts val="600"/>
              </a:spcAft>
              <a:buFont typeface="Arial" panose="020B0604020202020204" pitchFamily="34" charset="0"/>
              <a:buChar char="•"/>
            </a:pPr>
            <a:r>
              <a:rPr lang="en-AU" sz="1800" dirty="0"/>
              <a:t>After playing at a public playground, you touch your mouth before washing your hands.</a:t>
            </a:r>
          </a:p>
          <a:p>
            <a:pPr marL="285750" indent="-285750">
              <a:spcAft>
                <a:spcPts val="600"/>
              </a:spcAft>
              <a:buFont typeface="Arial" panose="020B0604020202020204" pitchFamily="34" charset="0"/>
              <a:buChar char="•"/>
            </a:pPr>
            <a:r>
              <a:rPr lang="en-AU" sz="1800" dirty="0"/>
              <a:t>A flea from an infected rate bites you, causing you to develop the plague.</a:t>
            </a:r>
          </a:p>
          <a:p>
            <a:pPr marL="285750" indent="-285750">
              <a:spcAft>
                <a:spcPts val="600"/>
              </a:spcAft>
              <a:buFont typeface="Arial" panose="020B0604020202020204" pitchFamily="34" charset="0"/>
              <a:buChar char="•"/>
            </a:pPr>
            <a:r>
              <a:rPr lang="en-AU" sz="1800" dirty="0"/>
              <a:t>You kiss someone who has cold sores and later develop herpes.</a:t>
            </a:r>
          </a:p>
          <a:p>
            <a:pPr marL="285750" indent="-285750">
              <a:spcAft>
                <a:spcPts val="600"/>
              </a:spcAft>
              <a:buFont typeface="Arial" panose="020B0604020202020204" pitchFamily="34" charset="0"/>
              <a:buChar char="•"/>
            </a:pPr>
            <a:r>
              <a:rPr lang="en-AU" sz="1800" dirty="0"/>
              <a:t>You help someone who has fallen down, making contact with their skin. You discover later that they had scabies, which you now have as well.</a:t>
            </a:r>
          </a:p>
        </p:txBody>
      </p:sp>
      <p:sp>
        <p:nvSpPr>
          <p:cNvPr id="2" name="Slide Number Placeholder 1">
            <a:extLst>
              <a:ext uri="{FF2B5EF4-FFF2-40B4-BE49-F238E27FC236}">
                <a16:creationId xmlns:a16="http://schemas.microsoft.com/office/drawing/2014/main" id="{ADE4799C-4F4A-E407-73BB-7BBB54DE9FB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97</a:t>
            </a:fld>
            <a:endParaRPr lang="en-AU"/>
          </a:p>
        </p:txBody>
      </p:sp>
    </p:spTree>
    <p:extLst>
      <p:ext uri="{BB962C8B-B14F-4D97-AF65-F5344CB8AC3E}">
        <p14:creationId xmlns:p14="http://schemas.microsoft.com/office/powerpoint/2010/main" val="314489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11590702" cy="656704"/>
          </a:xfrm>
        </p:spPr>
        <p:txBody>
          <a:bodyPr/>
          <a:lstStyle/>
          <a:p>
            <a:r>
              <a:rPr lang="en-AU" dirty="0"/>
              <a:t>2.3 Preventing the entry of and responding to pathogens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678510439"/>
              </p:ext>
            </p:extLst>
          </p:nvPr>
        </p:nvGraphicFramePr>
        <p:xfrm>
          <a:off x="359997" y="1858337"/>
          <a:ext cx="11438303" cy="4496997"/>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986224">
                  <a:extLst>
                    <a:ext uri="{9D8B030D-6E8A-4147-A177-3AD203B41FA5}">
                      <a16:colId xmlns:a16="http://schemas.microsoft.com/office/drawing/2014/main" val="3573327086"/>
                    </a:ext>
                  </a:extLst>
                </a:gridCol>
              </a:tblGrid>
              <a:tr h="441031">
                <a:tc>
                  <a:txBody>
                    <a:bodyPr/>
                    <a:lstStyle/>
                    <a:p>
                      <a:pPr>
                        <a:lnSpc>
                          <a:spcPct val="120000"/>
                        </a:lnSpc>
                        <a:spcAft>
                          <a:spcPts val="600"/>
                        </a:spcAft>
                      </a:pPr>
                      <a:r>
                        <a:rPr lang="en-AU" sz="1800" dirty="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800" dirty="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120232">
                <a:tc>
                  <a:txBody>
                    <a:bodyPr/>
                    <a:lstStyle/>
                    <a:p>
                      <a:pPr marL="285750" indent="-285750">
                        <a:lnSpc>
                          <a:spcPct val="120000"/>
                        </a:lnSpc>
                        <a:spcAft>
                          <a:spcPts val="600"/>
                        </a:spcAft>
                        <a:buFont typeface="Arial" panose="020B0604020202020204" pitchFamily="34" charset="0"/>
                        <a:buChar char="•"/>
                      </a:pPr>
                      <a:r>
                        <a:rPr lang="en-AU" sz="1800">
                          <a:latin typeface="Arial" panose="020B0604020202020204" pitchFamily="34" charset="0"/>
                          <a:cs typeface="Arial" panose="020B0604020202020204" pitchFamily="34" charset="0"/>
                        </a:rPr>
                        <a:t>to describe how the three lines of defence protect the body from infecting pathogens so that we can understand how our body stays healthy.</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identify whether each line of defence is specific or non-specific.</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explain the three lines of defence in the immune system.</a:t>
                      </a:r>
                    </a:p>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describe how vaccines work.</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878106">
                <a:tc>
                  <a:txBody>
                    <a:bodyPr/>
                    <a:lstStyle/>
                    <a:p>
                      <a:pPr marL="285750" indent="-28575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to recognise how scientific texts develop arguments and position the reader to accept the authority of a text.</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define the authority of a text.</a:t>
                      </a:r>
                    </a:p>
                    <a:p>
                      <a:pPr marL="342900" indent="-34290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outline qualities of texts with scientific authority.</a:t>
                      </a:r>
                    </a:p>
                    <a:p>
                      <a:pPr marL="342900" indent="-34290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identify the features of a scientific text.</a:t>
                      </a:r>
                    </a:p>
                    <a:p>
                      <a:pPr marL="342900" indent="-342900">
                        <a:lnSpc>
                          <a:spcPct val="120000"/>
                        </a:lnSpc>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describe how the scientific text develops arguments using evidence.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9763071"/>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98</a:t>
            </a:fld>
            <a:endParaRPr lang="en-AU"/>
          </a:p>
        </p:txBody>
      </p:sp>
    </p:spTree>
    <p:extLst>
      <p:ext uri="{BB962C8B-B14F-4D97-AF65-F5344CB8AC3E}">
        <p14:creationId xmlns:p14="http://schemas.microsoft.com/office/powerpoint/2010/main" val="63858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7D34C8-E120-29B8-65B2-DB2637DA8E80}"/>
              </a:ext>
            </a:extLst>
          </p:cNvPr>
          <p:cNvSpPr>
            <a:spLocks noGrp="1"/>
          </p:cNvSpPr>
          <p:nvPr>
            <p:ph type="title"/>
          </p:nvPr>
        </p:nvSpPr>
        <p:spPr/>
        <p:txBody>
          <a:bodyPr/>
          <a:lstStyle/>
          <a:p>
            <a:r>
              <a:rPr lang="en-AU" dirty="0"/>
              <a:t>2.3 Pathogen</a:t>
            </a:r>
          </a:p>
        </p:txBody>
      </p:sp>
      <p:sp>
        <p:nvSpPr>
          <p:cNvPr id="5" name="Content Placeholder 4">
            <a:extLst>
              <a:ext uri="{FF2B5EF4-FFF2-40B4-BE49-F238E27FC236}">
                <a16:creationId xmlns:a16="http://schemas.microsoft.com/office/drawing/2014/main" id="{ABB0BD6D-5C09-7229-4FD9-BE69B5E58275}"/>
              </a:ext>
            </a:extLst>
          </p:cNvPr>
          <p:cNvSpPr>
            <a:spLocks noGrp="1"/>
          </p:cNvSpPr>
          <p:nvPr>
            <p:ph type="body" sz="quarter" idx="17"/>
          </p:nvPr>
        </p:nvSpPr>
        <p:spPr>
          <a:xfrm>
            <a:off x="360000" y="1567086"/>
            <a:ext cx="4529500" cy="4807835"/>
          </a:xfrm>
        </p:spPr>
        <p:txBody>
          <a:bodyPr/>
          <a:lstStyle/>
          <a:p>
            <a:pPr marL="342900" indent="-342900">
              <a:spcAft>
                <a:spcPts val="600"/>
              </a:spcAft>
              <a:buFont typeface="Arial" panose="020B0604020202020204" pitchFamily="34" charset="0"/>
              <a:buChar char="•"/>
            </a:pPr>
            <a:r>
              <a:rPr lang="en-AU" sz="1800" dirty="0"/>
              <a:t>A pathogen is any organism or agent that causes or can cause disease or illness to its host.</a:t>
            </a:r>
          </a:p>
          <a:p>
            <a:pPr marL="342900" indent="-342900">
              <a:spcAft>
                <a:spcPts val="600"/>
              </a:spcAft>
              <a:buFont typeface="Arial" panose="020B0604020202020204" pitchFamily="34" charset="0"/>
              <a:buChar char="•"/>
            </a:pPr>
            <a:r>
              <a:rPr lang="en-AU" sz="1800" dirty="0"/>
              <a:t>Pathogens can include bacteria, viruses, fungi, protozoa, and parasites.</a:t>
            </a:r>
          </a:p>
          <a:p>
            <a:pPr marL="342900" indent="-342900">
              <a:spcAft>
                <a:spcPts val="600"/>
              </a:spcAft>
              <a:buFont typeface="Arial" panose="020B0604020202020204" pitchFamily="34" charset="0"/>
              <a:buChar char="•"/>
            </a:pPr>
            <a:r>
              <a:rPr lang="en-AU" sz="1800" dirty="0"/>
              <a:t>They can invade a host organism and disrupt normal bodily functions, leading to various health issues.</a:t>
            </a:r>
          </a:p>
        </p:txBody>
      </p:sp>
      <p:pic>
        <p:nvPicPr>
          <p:cNvPr id="7" name="Picture Placeholder 6" descr="An icon of a person with a thermometer in their mouth, water bag on their head. Their head contains a rang of pathogens.">
            <a:extLst>
              <a:ext uri="{FF2B5EF4-FFF2-40B4-BE49-F238E27FC236}">
                <a16:creationId xmlns:a16="http://schemas.microsoft.com/office/drawing/2014/main" id="{4AE139BA-1401-43C5-9A1D-8C3F63CEFDF5}"/>
              </a:ext>
            </a:extLst>
          </p:cNvPr>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t="12979" b="12979"/>
          <a:stretch>
            <a:fillRect/>
          </a:stretch>
        </p:blipFill>
        <p:spPr>
          <a:xfrm>
            <a:off x="5791342" y="0"/>
            <a:ext cx="6964362" cy="6088063"/>
          </a:xfrm>
          <a:prstGeom prst="rect">
            <a:avLst/>
          </a:prstGeom>
        </p:spPr>
      </p:pic>
      <p:sp>
        <p:nvSpPr>
          <p:cNvPr id="9" name="TextBox 8">
            <a:extLst>
              <a:ext uri="{FF2B5EF4-FFF2-40B4-BE49-F238E27FC236}">
                <a16:creationId xmlns:a16="http://schemas.microsoft.com/office/drawing/2014/main" id="{AF028B08-E99C-ECBD-C62E-A07C9185721A}"/>
              </a:ext>
              <a:ext uri="{C183D7F6-B498-43B3-948B-1728B52AA6E4}">
                <adec:decorative xmlns:adec="http://schemas.microsoft.com/office/drawing/2017/decorative" val="0"/>
              </a:ext>
            </a:extLst>
          </p:cNvPr>
          <p:cNvSpPr txBox="1"/>
          <p:nvPr/>
        </p:nvSpPr>
        <p:spPr>
          <a:xfrm>
            <a:off x="6247703" y="6139242"/>
            <a:ext cx="5944297" cy="246221"/>
          </a:xfrm>
          <a:prstGeom prst="rect">
            <a:avLst/>
          </a:prstGeom>
          <a:noFill/>
        </p:spPr>
        <p:txBody>
          <a:bodyPr wrap="square">
            <a:spAutoFit/>
          </a:bodyPr>
          <a:lstStyle/>
          <a:p>
            <a:r>
              <a:rPr lang="en-AU" sz="1000" dirty="0">
                <a:latin typeface="+mj-lt"/>
                <a:hlinkClick r:id="rId4"/>
              </a:rPr>
              <a:t>Different pathogens</a:t>
            </a:r>
            <a:r>
              <a:rPr lang="en-AU" sz="1000" dirty="0">
                <a:latin typeface="+mj-lt"/>
              </a:rPr>
              <a:t> by IGI from Innovative Genomics Institute licensed under </a:t>
            </a:r>
            <a:r>
              <a:rPr lang="en-AU" sz="1000" b="1" i="0" dirty="0">
                <a:solidFill>
                  <a:srgbClr val="000000"/>
                </a:solidFill>
                <a:effectLst/>
                <a:latin typeface="+mj-lt"/>
                <a:hlinkClick r:id="rId5"/>
              </a:rPr>
              <a:t>CC BY-NC-SA 4.0</a:t>
            </a:r>
            <a:endParaRPr lang="en-AU" sz="1000" dirty="0">
              <a:latin typeface="+mj-lt"/>
            </a:endParaRPr>
          </a:p>
        </p:txBody>
      </p:sp>
      <p:sp>
        <p:nvSpPr>
          <p:cNvPr id="2" name="Slide Number Placeholder 1">
            <a:extLst>
              <a:ext uri="{FF2B5EF4-FFF2-40B4-BE49-F238E27FC236}">
                <a16:creationId xmlns:a16="http://schemas.microsoft.com/office/drawing/2014/main" id="{6C0DB25A-5527-EFF2-11B0-4E1D20C3074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99</a:t>
            </a:fld>
            <a:endParaRPr lang="en-AU"/>
          </a:p>
        </p:txBody>
      </p:sp>
    </p:spTree>
    <p:extLst>
      <p:ext uri="{BB962C8B-B14F-4D97-AF65-F5344CB8AC3E}">
        <p14:creationId xmlns:p14="http://schemas.microsoft.com/office/powerpoint/2010/main" val="200724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2B48AB2B-DEEF-43D3-BED4-F1675D4F2575}" vid="{C58259D9-833D-431C-AF68-23901E0A4184}"/>
    </a:ext>
  </a:extLst>
</a:theme>
</file>

<file path=ppt/theme/theme2.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8" id="{5B7CFD80-9B3F-274A-83E4-7C2C4402A121}" vid="{8F029A35-CC8A-F847-83C7-786F3DC187F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Secondary classroom slide deck template (1)</Template>
  <TotalTime>381</TotalTime>
  <Words>31291</Words>
  <Application>Microsoft Office PowerPoint</Application>
  <PresentationFormat>Widescreen</PresentationFormat>
  <Paragraphs>3034</Paragraphs>
  <Slides>174</Slides>
  <Notes>170</Notes>
  <HiddenSlides>0</HiddenSlides>
  <MMClips>5</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174</vt:i4>
      </vt:variant>
    </vt:vector>
  </HeadingPairs>
  <TitlesOfParts>
    <vt:vector size="188" baseType="lpstr">
      <vt:lpstr>Rockwell</vt:lpstr>
      <vt:lpstr>Montserrat</vt:lpstr>
      <vt:lpstr>Public Sans</vt:lpstr>
      <vt:lpstr>Covered By Your Grace</vt:lpstr>
      <vt:lpstr>Public Sans Light</vt:lpstr>
      <vt:lpstr>Courier New</vt:lpstr>
      <vt:lpstr>Arial</vt:lpstr>
      <vt:lpstr>Wingdings</vt:lpstr>
      <vt:lpstr>Symbol</vt:lpstr>
      <vt:lpstr>Times New Roman</vt:lpstr>
      <vt:lpstr>Segoe UI</vt:lpstr>
      <vt:lpstr>Calibri</vt:lpstr>
      <vt:lpstr>NSWG Corporate</vt:lpstr>
      <vt:lpstr>1_NSWG Corporate</vt:lpstr>
      <vt:lpstr>Instructions for use</vt:lpstr>
      <vt:lpstr>Disease</vt:lpstr>
      <vt:lpstr>Contents (1)</vt:lpstr>
      <vt:lpstr>Contents (2)</vt:lpstr>
      <vt:lpstr>1. How and why does the body respond to a changing environment?  </vt:lpstr>
      <vt:lpstr>1.1 What do you know?</vt:lpstr>
      <vt:lpstr>1.1 What do you know about living things and disease?</vt:lpstr>
      <vt:lpstr>1.2 Maintaining a balance</vt:lpstr>
      <vt:lpstr>1.2 Defining homeostasis</vt:lpstr>
      <vt:lpstr>1.2 Modelling homeostasis</vt:lpstr>
      <vt:lpstr>1.2 Thermoregulation in humans</vt:lpstr>
      <vt:lpstr>1.2 Hinge question – exit ticket</vt:lpstr>
      <vt:lpstr>1.3 Response to stimuli</vt:lpstr>
      <vt:lpstr>1.3 Response to stimuli think-pair-share</vt:lpstr>
      <vt:lpstr>1.3 Example 1: Is it reliable? Is it valid?</vt:lpstr>
      <vt:lpstr>1.3 Example 2: Is it reliable? Is it valid?</vt:lpstr>
      <vt:lpstr>1.3 Example 3: Is it reliable? Is it valid?</vt:lpstr>
      <vt:lpstr>1.3 Annotated example of a table</vt:lpstr>
      <vt:lpstr>1.3 Annotated example of a table with sample data</vt:lpstr>
      <vt:lpstr>1.3 Quality criteria – Table</vt:lpstr>
      <vt:lpstr>1.3 Guided feedback chat (1)</vt:lpstr>
      <vt:lpstr>1.3 Table scaffold 1</vt:lpstr>
      <vt:lpstr>1.3 Table scaffold 2</vt:lpstr>
      <vt:lpstr>1.3 Table for investigation (annotated)</vt:lpstr>
      <vt:lpstr>1.3 Calculating the mean</vt:lpstr>
      <vt:lpstr>1.3 From table to graph</vt:lpstr>
      <vt:lpstr>1.3 Graph scaffold 1</vt:lpstr>
      <vt:lpstr>1.3 Graph scaffold 2</vt:lpstr>
      <vt:lpstr>1.3 Quality criteria for a column graph</vt:lpstr>
      <vt:lpstr>1.3 Guided feedback chat (2)</vt:lpstr>
      <vt:lpstr>1.3 Annotated sample graph</vt:lpstr>
      <vt:lpstr>1.3 Table for investigation: reliability and validity</vt:lpstr>
      <vt:lpstr>1.3 Discussion question 1: Frayer diagram</vt:lpstr>
      <vt:lpstr>1.3 Discussion Questions sample answers</vt:lpstr>
      <vt:lpstr>1.3 The body’s response during exercise</vt:lpstr>
      <vt:lpstr>1.3 Slow reveal graph – Step 1</vt:lpstr>
      <vt:lpstr>1.3 Slow reveal graph – Step 2</vt:lpstr>
      <vt:lpstr>1.3 Slow reveal graph – Step 3</vt:lpstr>
      <vt:lpstr>1.3 Slow reveal graph – Step 4</vt:lpstr>
      <vt:lpstr>1.3 Slow reveal graph – Step 5 (complete)</vt:lpstr>
      <vt:lpstr>1.3 Checkpoint</vt:lpstr>
      <vt:lpstr>1.4 Feedback mechanisms</vt:lpstr>
      <vt:lpstr>1.4 The role of feedback loops</vt:lpstr>
      <vt:lpstr>1.4 What makes you say that?</vt:lpstr>
      <vt:lpstr>1.4 Body temperature feedback loop</vt:lpstr>
      <vt:lpstr>1.4 Checkpoint</vt:lpstr>
      <vt:lpstr>1.5 Coordinating the response to stimuli</vt:lpstr>
      <vt:lpstr>1.5 Brainstorm</vt:lpstr>
      <vt:lpstr>1.5 Extracting key points</vt:lpstr>
      <vt:lpstr>1.5 Endocrine system</vt:lpstr>
      <vt:lpstr>1.5 Endocrine system cloze passage</vt:lpstr>
      <vt:lpstr>1.5 Checkpoint: Hinge question</vt:lpstr>
      <vt:lpstr>1.5 Endocrine system simulation</vt:lpstr>
      <vt:lpstr>1.5 Observing the body’s response to stimuli experiment set up</vt:lpstr>
      <vt:lpstr>1.5 Quality criteria: Drawing a table</vt:lpstr>
      <vt:lpstr>1.5 Table scaffold 1 (Type of stimulus and catch mark)</vt:lpstr>
      <vt:lpstr>1.5 Table scaffold 2 (Type of stimulus and catch mark)</vt:lpstr>
      <vt:lpstr>1.5 Table scaffold 3 (Type of stimulus and catch mark)</vt:lpstr>
      <vt:lpstr>1.5 Table for stimulus investigation (annotated)</vt:lpstr>
      <vt:lpstr>1.5 Identifying errors through inconsistences in data</vt:lpstr>
      <vt:lpstr>1.5 Graphing in Excel</vt:lpstr>
      <vt:lpstr>1.5 Graphing in Excel Step 2</vt:lpstr>
      <vt:lpstr>1.5 Graphing in Excel Step 3</vt:lpstr>
      <vt:lpstr>1.5 Graphing in excel Step 4</vt:lpstr>
      <vt:lpstr>1.5 Graphing in excel Step 5</vt:lpstr>
      <vt:lpstr>1.5 Claim, Evidence, Reasoning (CER)</vt:lpstr>
      <vt:lpstr>1.5 From C-E-R scaffold to a conclusion</vt:lpstr>
      <vt:lpstr>1.5 The nervous system</vt:lpstr>
      <vt:lpstr>1.5 Jigsaw: home group organisation</vt:lpstr>
      <vt:lpstr>1.5 Jigsaw: expert group organisation</vt:lpstr>
      <vt:lpstr>1.5 Structure and function of the nervous system</vt:lpstr>
      <vt:lpstr>1.6 Comparing the nervous and endocrine system</vt:lpstr>
      <vt:lpstr>1.6 Double Venn diagram</vt:lpstr>
      <vt:lpstr>1.6 Unpacking the V-C-F-S strategy</vt:lpstr>
      <vt:lpstr>1.6 Annotated example of V-C-F-S</vt:lpstr>
      <vt:lpstr>1.6 Compare and contrast question</vt:lpstr>
      <vt:lpstr>1.6 Marking criteria</vt:lpstr>
      <vt:lpstr>1.6 Sample response 1</vt:lpstr>
      <vt:lpstr>1.6 Sample response 1 annotated</vt:lpstr>
      <vt:lpstr>1.6 Sample response 2</vt:lpstr>
      <vt:lpstr>1.6 Sample response 2 annotated</vt:lpstr>
      <vt:lpstr>1.6 Comparing and contrasting cohesive words</vt:lpstr>
      <vt:lpstr>1.6 Rewriting sample response 2</vt:lpstr>
      <vt:lpstr>1.6 Level up activity: Sample response 3</vt:lpstr>
      <vt:lpstr>1.6 Level up activity: Sample response 3 annotated</vt:lpstr>
      <vt:lpstr>2. How do we effectively manage and treat infectious diseases?  </vt:lpstr>
      <vt:lpstr>2.1 Causes of infectious diseases</vt:lpstr>
      <vt:lpstr>2.1 Defining disease and infectious disease</vt:lpstr>
      <vt:lpstr>2.1 What are pathogens?</vt:lpstr>
      <vt:lpstr>2.1 Disease transmission</vt:lpstr>
      <vt:lpstr>2.1 Checkpoint</vt:lpstr>
      <vt:lpstr>2.1 Investigating the causes of infectious disease</vt:lpstr>
      <vt:lpstr>2.1 Criteria for secondary source reliability, accuracy and validity</vt:lpstr>
      <vt:lpstr>2.1 Checkpoint </vt:lpstr>
      <vt:lpstr>2.2 Disease transmission</vt:lpstr>
      <vt:lpstr>2.2 Checkpoint</vt:lpstr>
      <vt:lpstr>2.2 Checkpoint: Transmission scenarios</vt:lpstr>
      <vt:lpstr>2.3 Preventing the entry of and responding to pathogens</vt:lpstr>
      <vt:lpstr>2.3 Pathogen</vt:lpstr>
      <vt:lpstr>2.3 Brainstorm: Body response</vt:lpstr>
      <vt:lpstr>2.3 The three lines of defence against pathogens</vt:lpstr>
      <vt:lpstr>2.3 The first line of defence</vt:lpstr>
      <vt:lpstr>2.3 The second line of defence</vt:lpstr>
      <vt:lpstr>2.3 The third line of defence</vt:lpstr>
      <vt:lpstr>2.3 Differentiation option 1: Building a house analogy</vt:lpstr>
      <vt:lpstr>2.3 Building a house analogy 2</vt:lpstr>
      <vt:lpstr>2.3 Building a house analogy 3</vt:lpstr>
      <vt:lpstr>2.3 Building a house analogy</vt:lpstr>
      <vt:lpstr>2.3 Differentiation option 2 – Your body is a fortress analogy</vt:lpstr>
      <vt:lpstr>2.3 Your body is a fortress analogy</vt:lpstr>
      <vt:lpstr>2.3 How do vaccinations work?</vt:lpstr>
      <vt:lpstr>2.3 Think-Pair-Share</vt:lpstr>
      <vt:lpstr>2.3 Checkpoint: Vaccines hinge question</vt:lpstr>
      <vt:lpstr>2.4 Endemics, epidemics and pandemics</vt:lpstr>
      <vt:lpstr>COVID-19 </vt:lpstr>
      <vt:lpstr>2.4 Defining endemic, epidemic and pandemic?</vt:lpstr>
      <vt:lpstr>2.4 Claim-Evidence-Reasoning (C-E-R)</vt:lpstr>
      <vt:lpstr>2.4 From C-E-R scaffold to a justification</vt:lpstr>
      <vt:lpstr>2.4 Comparing endemics, epidemics and pandemics</vt:lpstr>
      <vt:lpstr>2.4 Three-way Venn diagram</vt:lpstr>
      <vt:lpstr>2.4 Checkpoint</vt:lpstr>
      <vt:lpstr>2.5 Using vaccines to prevent diseases</vt:lpstr>
      <vt:lpstr>2.5 Investigating vaccine effectiveness</vt:lpstr>
      <vt:lpstr>2.5 National Immunisation Program Schedule</vt:lpstr>
      <vt:lpstr>2.5 Measles case study</vt:lpstr>
      <vt:lpstr>2.5 Measles case study data</vt:lpstr>
      <vt:lpstr>2.5 Interpolate and extrapolate</vt:lpstr>
      <vt:lpstr>2.6 Reducing the incidence and spread of infectious diseases</vt:lpstr>
      <vt:lpstr>2.6 Strategies for reducing the incidence and spread of infectious diseases</vt:lpstr>
      <vt:lpstr>2.6 Reducing the incidence and spread of an infectious disease</vt:lpstr>
      <vt:lpstr>2.6 Disease strategies discussion questions</vt:lpstr>
      <vt:lpstr>2.6 Assessing strategies to reduce incidence and spread</vt:lpstr>
      <vt:lpstr>2.7 Aboriginal and Torres Strait Islander Peoples’ use of plants </vt:lpstr>
      <vt:lpstr>2.7 Using plants to prevent or control diseases</vt:lpstr>
      <vt:lpstr>2.7 Checkpoint question</vt:lpstr>
      <vt:lpstr>2.8 Assessment task</vt:lpstr>
      <vt:lpstr>2.8 Antibiotic susceptibility test</vt:lpstr>
      <vt:lpstr>2.8 Antiseptic substances</vt:lpstr>
      <vt:lpstr>2.8 Disc diffusion method</vt:lpstr>
      <vt:lpstr>2.8 Defining the disc diffusion method</vt:lpstr>
      <vt:lpstr>3. How do we effectively prevent and manage non-infectious diseases?</vt:lpstr>
      <vt:lpstr>3.1 What is a non-infectious disease?</vt:lpstr>
      <vt:lpstr>3.1 Defining non-infectious disease</vt:lpstr>
      <vt:lpstr>3.1 Classifying causes of non-infectious diseases</vt:lpstr>
      <vt:lpstr>3.1 Causes of non-infectious disease</vt:lpstr>
      <vt:lpstr>3.1 Causes of non-infectious disease (answers)</vt:lpstr>
      <vt:lpstr>3.1 Type 2 Diabetes</vt:lpstr>
      <vt:lpstr>3.1 Type 2 Diabetes summary</vt:lpstr>
      <vt:lpstr>3.1 Non-infectious disease summary slide template</vt:lpstr>
      <vt:lpstr>3.1 Checkpoint: Disease</vt:lpstr>
      <vt:lpstr>3.1 V-C-F-S strategy</vt:lpstr>
      <vt:lpstr>3.1 Marking criteria</vt:lpstr>
      <vt:lpstr>3.1 Distinguishing cohesive devices</vt:lpstr>
      <vt:lpstr>3.1 Sample response with word bank</vt:lpstr>
      <vt:lpstr>3.2 Non-infectious diseases in Australia</vt:lpstr>
      <vt:lpstr>3.2 Leading causes of death in Australia</vt:lpstr>
      <vt:lpstr>3.2 What makes a quality presentation?</vt:lpstr>
      <vt:lpstr>3.2 Delivering a quality presentation</vt:lpstr>
      <vt:lpstr>3.3 Reducing the incidence of non-infectious diseases</vt:lpstr>
      <vt:lpstr>3.3 Disease 1</vt:lpstr>
      <vt:lpstr>3.3 Disease 2</vt:lpstr>
      <vt:lpstr>3.3 Disease 3</vt:lpstr>
      <vt:lpstr>3.3 Think-pair-share</vt:lpstr>
      <vt:lpstr>3.3 Checkpoint: Stimulus question</vt:lpstr>
      <vt:lpstr>3.4 Australia’s medical technology</vt:lpstr>
      <vt:lpstr>3.4 Defining technology</vt:lpstr>
      <vt:lpstr>3.4 Australian technologies to improve health</vt:lpstr>
      <vt:lpstr>3.4 Australian medical technology discussion</vt:lpstr>
      <vt:lpstr>3.5 Consolidating the disease concept map</vt:lpstr>
      <vt:lpstr>3.5 What have we learnt about infectious diseases?</vt:lpstr>
      <vt:lpstr>3.5 What have we learnt about non-infectious diseases?</vt:lpstr>
      <vt:lpstr>References (1)</vt:lpstr>
      <vt:lpstr>References (2)</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Disease – Science Stage 5 – slide deck</dc:title>
  <dc:subject>Disease – Science Stage 5/Year 9</dc:subject>
  <dc:creator>NSW Department of Education</dc:creator>
  <cp:keywords>disease, science, stage 5, year 9</cp:keywords>
  <dc:description/>
  <dcterms:created xsi:type="dcterms:W3CDTF">2025-02-03T06:35:08Z</dcterms:created>
  <dcterms:modified xsi:type="dcterms:W3CDTF">2025-02-11T23:58:43Z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2025-02-03T06:37:07Z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f7e57685-4015-459f-afd5-9cddd1450827</vt:lpwstr>
  </property>
  <property fmtid="{D5CDD505-2E9C-101B-9397-08002B2CF9AE}" pid="8" name="MSIP_Label_b603dfd7-d93a-4381-a340-2995d8282205_ContentBits">
    <vt:lpwstr>0</vt:lpwstr>
  </property>
</Properties>
</file>